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  <p:sldId id="402" r:id="rId10"/>
    <p:sldId id="403" r:id="rId11"/>
    <p:sldId id="401" r:id="rId12"/>
    <p:sldId id="404" r:id="rId13"/>
    <p:sldId id="405" r:id="rId14"/>
    <p:sldId id="407" r:id="rId15"/>
    <p:sldId id="406" r:id="rId16"/>
    <p:sldId id="408" r:id="rId17"/>
  </p:sldIdLst>
  <p:sldSz cx="10693400" cy="756126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>
          <p15:clr>
            <a:srgbClr val="A4A3A4"/>
          </p15:clr>
        </p15:guide>
        <p15:guide id="2" orient="horz" pos="1323">
          <p15:clr>
            <a:srgbClr val="A4A3A4"/>
          </p15:clr>
        </p15:guide>
        <p15:guide id="3" orient="horz" pos="1473">
          <p15:clr>
            <a:srgbClr val="A4A3A4"/>
          </p15:clr>
        </p15:guide>
        <p15:guide id="4" orient="horz" pos="3916">
          <p15:clr>
            <a:srgbClr val="A4A3A4"/>
          </p15:clr>
        </p15:guide>
        <p15:guide id="5" pos="5108">
          <p15:clr>
            <a:srgbClr val="A4A3A4"/>
          </p15:clr>
        </p15:guide>
        <p15:guide id="6" pos="281">
          <p15:clr>
            <a:srgbClr val="A4A3A4"/>
          </p15:clr>
        </p15:guide>
        <p15:guide id="7" pos="5275">
          <p15:clr>
            <a:srgbClr val="A4A3A4"/>
          </p15:clr>
        </p15:guide>
        <p15:guide id="8" pos="4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FF99"/>
    <a:srgbClr val="FFCCCC"/>
    <a:srgbClr val="00CC00"/>
    <a:srgbClr val="00A213"/>
    <a:srgbClr val="000000"/>
    <a:srgbClr val="DAE4ED"/>
    <a:srgbClr val="F2F2F2"/>
    <a:srgbClr val="003F75"/>
    <a:srgbClr val="00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59359" autoAdjust="0"/>
  </p:normalViewPr>
  <p:slideViewPr>
    <p:cSldViewPr snapToGrid="0">
      <p:cViewPr varScale="1">
        <p:scale>
          <a:sx n="62" d="100"/>
          <a:sy n="62" d="100"/>
        </p:scale>
        <p:origin x="2754" y="42"/>
      </p:cViewPr>
      <p:guideLst>
        <p:guide orient="horz" pos="4075"/>
        <p:guide orient="horz" pos="1323"/>
        <p:guide orient="horz" pos="1473"/>
        <p:guide orient="horz" pos="3916"/>
        <p:guide pos="5108"/>
        <p:guide pos="281"/>
        <p:guide pos="5275"/>
        <p:guide pos="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78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086" cy="4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590" y="0"/>
            <a:ext cx="2944085" cy="4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471"/>
            <a:ext cx="2944086" cy="49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590" y="9430471"/>
            <a:ext cx="2944085" cy="49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F2E14C7-2223-4894-8935-4C97C4ABEE6F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80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086" cy="4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590" y="0"/>
            <a:ext cx="2944085" cy="4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8350" y="746125"/>
            <a:ext cx="526256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784" y="4716049"/>
            <a:ext cx="4988109" cy="44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Textformatierung des Masters zu bearbeiten.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471"/>
            <a:ext cx="2944086" cy="49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590" y="9430471"/>
            <a:ext cx="2944085" cy="49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D8BB427-1EB3-4F8E-9122-428FED5F418D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95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0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44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3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18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26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58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9"/>
          <p:cNvSpPr>
            <a:spLocks noGrp="1"/>
          </p:cNvSpPr>
          <p:nvPr>
            <p:ph type="title" hasCustomPrompt="1"/>
          </p:nvPr>
        </p:nvSpPr>
        <p:spPr>
          <a:xfrm>
            <a:off x="4505325" y="1408250"/>
            <a:ext cx="3976665" cy="51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46100" y="2603500"/>
            <a:ext cx="4152900" cy="2616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482028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3401" y="2352675"/>
            <a:ext cx="9655174" cy="4533900"/>
          </a:xfrm>
          <a:prstGeom prst="rect">
            <a:avLst/>
          </a:prstGeom>
        </p:spPr>
        <p:txBody>
          <a:bodyPr/>
          <a:lstStyle>
            <a:lvl1pPr marL="269875" indent="-269875">
              <a:spcBef>
                <a:spcPts val="0"/>
              </a:spcBef>
              <a:spcAft>
                <a:spcPts val="600"/>
              </a:spcAft>
              <a:defRPr sz="2800"/>
            </a:lvl1pPr>
            <a:lvl2pPr marL="801688" indent="-280988">
              <a:spcBef>
                <a:spcPts val="0"/>
              </a:spcBef>
              <a:spcAft>
                <a:spcPts val="600"/>
              </a:spcAft>
              <a:defRPr sz="2400"/>
            </a:lvl2pPr>
            <a:lvl3pPr marL="1343025" indent="-300038">
              <a:spcBef>
                <a:spcPts val="0"/>
              </a:spcBef>
              <a:spcAft>
                <a:spcPts val="600"/>
              </a:spcAft>
              <a:defRPr sz="2200"/>
            </a:lvl3pPr>
            <a:lvl4pPr marL="1790700" indent="-269875">
              <a:spcBef>
                <a:spcPts val="0"/>
              </a:spcBef>
              <a:spcAft>
                <a:spcPts val="600"/>
              </a:spcAft>
              <a:defRPr sz="2000"/>
            </a:lvl4pPr>
            <a:lvl5pPr marL="2239963" indent="-242888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33400" y="698777"/>
            <a:ext cx="2413000" cy="287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Kincses (640)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3401" y="2352675"/>
            <a:ext cx="4762876" cy="4533900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600"/>
              </a:spcBef>
              <a:spcAft>
                <a:spcPts val="600"/>
              </a:spcAft>
              <a:defRPr sz="2800"/>
            </a:lvl1pPr>
            <a:lvl2pPr marL="895350" indent="-374650">
              <a:spcBef>
                <a:spcPts val="600"/>
              </a:spcBef>
              <a:spcAft>
                <a:spcPts val="600"/>
              </a:spcAft>
              <a:defRPr sz="2000"/>
            </a:lvl2pPr>
            <a:lvl3pPr marL="1438275" indent="-395288"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00298" y="2352675"/>
            <a:ext cx="4762876" cy="4532312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33400" y="698777"/>
            <a:ext cx="2413000" cy="287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Kincses (640)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00298" y="2352675"/>
            <a:ext cx="4762876" cy="453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2453" y="2352675"/>
            <a:ext cx="4762876" cy="453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33400" y="698777"/>
            <a:ext cx="2413000" cy="287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Kincses (640)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33400" y="698777"/>
            <a:ext cx="2413000" cy="287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Kincses (640)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 Box 76"/>
          <p:cNvSpPr txBox="1">
            <a:spLocks noChangeArrowheads="1"/>
          </p:cNvSpPr>
          <p:nvPr/>
        </p:nvSpPr>
        <p:spPr bwMode="auto">
          <a:xfrm>
            <a:off x="0" y="0"/>
            <a:ext cx="10693400" cy="7724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04306" tIns="52153" rIns="104306" bIns="52153">
            <a:spAutoFit/>
          </a:bodyPr>
          <a:lstStyle/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  <a:p>
            <a:pPr defTabSz="1042988"/>
            <a:endParaRPr lang="de-DE">
              <a:solidFill>
                <a:srgbClr val="003366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30" b="24611"/>
          <a:stretch/>
        </p:blipFill>
        <p:spPr bwMode="auto">
          <a:xfrm>
            <a:off x="4880639" y="2467429"/>
            <a:ext cx="5830441" cy="524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Oval 71"/>
          <p:cNvSpPr>
            <a:spLocks noChangeArrowheads="1"/>
          </p:cNvSpPr>
          <p:nvPr/>
        </p:nvSpPr>
        <p:spPr bwMode="auto">
          <a:xfrm>
            <a:off x="425450" y="2251075"/>
            <a:ext cx="1068388" cy="100806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0" y="793750"/>
            <a:ext cx="517525" cy="212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103" name="Picture 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863" y="361811"/>
            <a:ext cx="6613525" cy="138140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494425" y="1191704"/>
            <a:ext cx="298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smtClean="0">
                <a:solidFill>
                  <a:schemeClr val="bg1">
                    <a:lumMod val="95000"/>
                  </a:schemeClr>
                </a:solidFill>
              </a:rPr>
              <a:t>CORE FACILITY</a:t>
            </a:r>
            <a:r>
              <a:rPr lang="de-DE" sz="1600" baseline="0" smtClean="0">
                <a:solidFill>
                  <a:schemeClr val="bg1">
                    <a:lumMod val="95000"/>
                  </a:schemeClr>
                </a:solidFill>
              </a:rPr>
              <a:t> HOHENHEIM</a:t>
            </a:r>
            <a:endParaRPr lang="de-DE" sz="160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 spd="slow">
    <p:randomBar/>
  </p:transition>
  <p:timing>
    <p:tnLst>
      <p:par>
        <p:cTn id="1" dur="indefinite" restart="never" nodeType="tmRoot"/>
      </p:par>
    </p:tnLst>
  </p:timing>
  <p:txStyles>
    <p:titleStyle>
      <a:lvl1pPr algn="r" defTabSz="1042988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9pPr>
    </p:titleStyle>
    <p:bodyStyle>
      <a:lvl1pPr marL="390525" indent="-390525" algn="l" defTabSz="1042988" rtl="0" eaLnBrk="1" fontAlgn="base" hangingPunct="1">
        <a:spcBef>
          <a:spcPct val="2000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2988" rtl="0" eaLnBrk="1" fontAlgn="base" hangingPunct="1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2pPr>
      <a:lvl3pPr marL="1303338" indent="-260350" algn="l" defTabSz="1042988" rtl="0" eaLnBrk="1" fontAlgn="base" hangingPunct="1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+mn-lt"/>
        </a:defRPr>
      </a:lvl3pPr>
      <a:lvl4pPr marL="1781175" indent="-260350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4pPr>
      <a:lvl5pPr marL="2260600" indent="-261938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5pPr>
      <a:lvl6pPr marL="2717800" indent="-261938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6pPr>
      <a:lvl7pPr marL="3175000" indent="-261938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7pPr>
      <a:lvl8pPr marL="3632200" indent="-261938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8pPr>
      <a:lvl9pPr marL="4089400" indent="-261938" algn="l" defTabSz="1042988" rtl="0" eaLnBrk="1" fontAlgn="base" hangingPunct="1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4" name="Picture 8" descr="Uni_Hohenheim_Logo_negativ_wei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6825" y="358775"/>
            <a:ext cx="3944938" cy="827088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10688638" cy="1149531"/>
          </a:xfrm>
          <a:prstGeom prst="rect">
            <a:avLst/>
          </a:prstGeom>
          <a:solidFill>
            <a:srgbClr val="003F75"/>
          </a:solidFill>
          <a:ln w="9525">
            <a:solidFill>
              <a:srgbClr val="003F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10246525" y="7079069"/>
            <a:ext cx="523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D2304-85B6-40C7-ACB8-93791E9CB2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  <a:sym typeface="Symbol" pitchFamily="18" charset="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25" y="161325"/>
            <a:ext cx="3944938" cy="821374"/>
          </a:xfrm>
          <a:prstGeom prst="rect">
            <a:avLst/>
          </a:prstGeom>
          <a:noFill/>
        </p:spPr>
      </p:pic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10333038" y="7140575"/>
            <a:ext cx="360362" cy="144463"/>
          </a:xfrm>
          <a:prstGeom prst="rect">
            <a:avLst/>
          </a:prstGeom>
          <a:solidFill>
            <a:srgbClr val="003F75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10328275" y="7143750"/>
            <a:ext cx="360363" cy="144463"/>
          </a:xfrm>
          <a:prstGeom prst="rect">
            <a:avLst/>
          </a:prstGeom>
          <a:solidFill>
            <a:srgbClr val="003F75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10356850" y="7131506"/>
            <a:ext cx="3583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20533" bIns="0">
            <a:spAutoFit/>
          </a:bodyPr>
          <a:lstStyle/>
          <a:p>
            <a:pPr defTabSz="1042988">
              <a:spcBef>
                <a:spcPct val="50000"/>
              </a:spcBef>
            </a:pPr>
            <a:fld id="{FC8D2304-85B6-40C7-ACB8-93791E9CB2E5}" type="slidenum">
              <a:rPr lang="de-DE" sz="1200" smtClean="0">
                <a:solidFill>
                  <a:srgbClr val="FFFFFF"/>
                </a:solidFill>
                <a:latin typeface="Arial Black" pitchFamily="34" charset="0"/>
                <a:sym typeface="Symbol" pitchFamily="18" charset="2"/>
              </a:rPr>
              <a:t>‹#›</a:t>
            </a:fld>
            <a:endParaRPr lang="de-DE" sz="1200" dirty="0">
              <a:solidFill>
                <a:srgbClr val="FFFFFF"/>
              </a:solidFill>
              <a:latin typeface="Arial Black" pitchFamily="34" charset="0"/>
              <a:sym typeface="Symbol" pitchFamily="18" charset="2"/>
            </a:endParaRPr>
          </a:p>
        </p:txBody>
      </p:sp>
      <p:cxnSp>
        <p:nvCxnSpPr>
          <p:cNvPr id="17" name="Gerader Verbinder 16"/>
          <p:cNvCxnSpPr/>
          <p:nvPr userDrawn="1"/>
        </p:nvCxnSpPr>
        <p:spPr bwMode="auto">
          <a:xfrm>
            <a:off x="3886200" y="700881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itelplatzhalter 18"/>
          <p:cNvSpPr>
            <a:spLocks noGrp="1"/>
          </p:cNvSpPr>
          <p:nvPr>
            <p:ph type="title"/>
          </p:nvPr>
        </p:nvSpPr>
        <p:spPr>
          <a:xfrm>
            <a:off x="591350" y="1310856"/>
            <a:ext cx="9655175" cy="781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1" y="448845"/>
            <a:ext cx="360363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6921" y="367187"/>
            <a:ext cx="263649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</a:rPr>
              <a:t>CORE FACILITY</a:t>
            </a:r>
            <a:r>
              <a:rPr lang="de-DE" sz="1400" baseline="0" dirty="0" smtClean="0">
                <a:solidFill>
                  <a:schemeClr val="bg1">
                    <a:lumMod val="95000"/>
                  </a:schemeClr>
                </a:solidFill>
              </a:rPr>
              <a:t> HOHENHEIM</a:t>
            </a:r>
            <a:endParaRPr lang="de-DE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536921" y="7023020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Kincses (640)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0" r:id="rId2"/>
    <p:sldLayoutId id="2147483681" r:id="rId3"/>
    <p:sldLayoutId id="2147483684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042988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9pPr>
    </p:titleStyle>
    <p:bodyStyle>
      <a:lvl1pPr marL="571500" indent="-571500" algn="l" defTabSz="10429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de-DE" sz="2800" smtClean="0">
          <a:solidFill>
            <a:schemeClr val="tx1"/>
          </a:solidFill>
          <a:latin typeface="+mn-lt"/>
          <a:ea typeface="+mn-ea"/>
          <a:cs typeface="+mn-cs"/>
        </a:defRPr>
      </a:lvl1pPr>
      <a:lvl2pPr marL="979487" indent="-457200" algn="l" defTabSz="10429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de-DE" sz="2000" smtClean="0">
          <a:solidFill>
            <a:schemeClr val="tx1"/>
          </a:solidFill>
          <a:latin typeface="+mn-lt"/>
        </a:defRPr>
      </a:lvl2pPr>
      <a:lvl3pPr marL="1500188" indent="-457200" algn="l" defTabSz="10429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de-DE" sz="1800" smtClean="0">
          <a:solidFill>
            <a:schemeClr val="tx1"/>
          </a:solidFill>
          <a:latin typeface="+mn-lt"/>
        </a:defRPr>
      </a:lvl3pPr>
      <a:lvl4pPr marL="1863725" indent="-342900" algn="l" defTabSz="10429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de-DE" sz="1600" smtClean="0">
          <a:solidFill>
            <a:schemeClr val="tx1"/>
          </a:solidFill>
          <a:latin typeface="+mn-lt"/>
        </a:defRPr>
      </a:lvl4pPr>
      <a:lvl5pPr marL="2341562" indent="-342900" algn="l" defTabSz="10429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smtClean="0">
          <a:solidFill>
            <a:schemeClr val="tx1"/>
          </a:solidFill>
          <a:latin typeface="+mn-lt"/>
        </a:defRPr>
      </a:lvl5pPr>
      <a:lvl6pPr marL="2717800" indent="-261938" algn="l" defTabSz="1042988" rtl="0" fontAlgn="base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6pPr>
      <a:lvl7pPr marL="3175000" indent="-261938" algn="l" defTabSz="1042988" rtl="0" fontAlgn="base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7pPr>
      <a:lvl8pPr marL="3632200" indent="-261938" algn="l" defTabSz="1042988" rtl="0" fontAlgn="base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8pPr>
      <a:lvl9pPr marL="4089400" indent="-261938" algn="l" defTabSz="1042988" rtl="0" fontAlgn="base">
        <a:spcBef>
          <a:spcPct val="20000"/>
        </a:spcBef>
        <a:spcAft>
          <a:spcPct val="0"/>
        </a:spcAft>
        <a:defRPr sz="2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rotein/?term=txid160488%5bOrganism:noexp%5d" TargetMode="External"/><Relationship Id="rId13" Type="http://schemas.openxmlformats.org/officeDocument/2006/relationships/hyperlink" Target="https://www.ncbi.nlm.nih.gov/gene/?term=txid160488%5bOrganism:noexp%5d" TargetMode="External"/><Relationship Id="rId3" Type="http://schemas.openxmlformats.org/officeDocument/2006/relationships/hyperlink" Target="https://en.wikipedia.org/wiki/Gram-negative" TargetMode="External"/><Relationship Id="rId7" Type="http://schemas.openxmlformats.org/officeDocument/2006/relationships/hyperlink" Target="https://www.ncbi.nlm.nih.gov/nuccore/?term=txid160488%5bOrganism:noexp%5d" TargetMode="External"/><Relationship Id="rId12" Type="http://schemas.openxmlformats.org/officeDocument/2006/relationships/hyperlink" Target="https://www.ncbi.nlm.nih.gov/pmc/?term=txid160488%5bOrganism:noexp%5d&amp;pmfilter_Fulltext=off" TargetMode="External"/><Relationship Id="rId2" Type="http://schemas.openxmlformats.org/officeDocument/2006/relationships/hyperlink" Target="https://www.ncbi.nlm.nih.gov/Taxonomy/taxonomyhome.html/index.cgi?chapter=cgencodes#SG1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Bacterium" TargetMode="External"/><Relationship Id="rId11" Type="http://schemas.openxmlformats.org/officeDocument/2006/relationships/hyperlink" Target="https://www.ncbi.nlm.nih.gov/gds/?term=txid160488%5bOrganism:noexp%5d" TargetMode="External"/><Relationship Id="rId5" Type="http://schemas.openxmlformats.org/officeDocument/2006/relationships/hyperlink" Target="https://en.wikipedia.org/wiki/Soil" TargetMode="External"/><Relationship Id="rId10" Type="http://schemas.openxmlformats.org/officeDocument/2006/relationships/hyperlink" Target="https://www.ncbi.nlm.nih.gov/genome/?term=txid160488%5bOrganism:noexp%5d" TargetMode="External"/><Relationship Id="rId4" Type="http://schemas.openxmlformats.org/officeDocument/2006/relationships/hyperlink" Target="https://en.wikipedia.org/wiki/Saprotrophic" TargetMode="External"/><Relationship Id="rId9" Type="http://schemas.openxmlformats.org/officeDocument/2006/relationships/hyperlink" Target="https://www.ncbi.nlm.nih.gov/structure/?term=txid160488%5bOrganism:noexp%5d" TargetMode="Externa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20635" y="1797587"/>
            <a:ext cx="7156558" cy="1875511"/>
          </a:xfrm>
        </p:spPr>
        <p:txBody>
          <a:bodyPr/>
          <a:lstStyle/>
          <a:p>
            <a:pPr algn="l"/>
            <a:r>
              <a:rPr lang="en-US" sz="3200" b="1" dirty="0"/>
              <a:t>Using ML methods to </a:t>
            </a:r>
            <a:r>
              <a:rPr lang="en-US" sz="3200" b="1" dirty="0" smtClean="0"/>
              <a:t>identify</a:t>
            </a:r>
          </a:p>
          <a:p>
            <a:pPr algn="l"/>
            <a:r>
              <a:rPr lang="en-US" sz="3200" b="1" dirty="0" smtClean="0"/>
              <a:t>antibiotic </a:t>
            </a:r>
            <a:r>
              <a:rPr lang="en-US" sz="3200" b="1" dirty="0"/>
              <a:t>resistance </a:t>
            </a:r>
            <a:r>
              <a:rPr lang="en-US" sz="3200" b="1" dirty="0" smtClean="0"/>
              <a:t>mechanism</a:t>
            </a:r>
          </a:p>
          <a:p>
            <a:pPr algn="l"/>
            <a:r>
              <a:rPr lang="en-US" sz="3200" b="1" dirty="0" smtClean="0"/>
              <a:t>using </a:t>
            </a:r>
            <a:r>
              <a:rPr lang="en-US" sz="3200" b="1" dirty="0"/>
              <a:t>proteomics </a:t>
            </a:r>
            <a:r>
              <a:rPr lang="en-US" sz="3200" b="1" dirty="0" smtClean="0"/>
              <a:t>data</a:t>
            </a:r>
            <a:endParaRPr lang="de-DE" sz="3200" dirty="0"/>
          </a:p>
        </p:txBody>
      </p:sp>
      <p:sp>
        <p:nvSpPr>
          <p:cNvPr id="2" name="Rectangle 1"/>
          <p:cNvSpPr/>
          <p:nvPr/>
        </p:nvSpPr>
        <p:spPr>
          <a:xfrm>
            <a:off x="220635" y="3673098"/>
            <a:ext cx="53467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Saeideh </a:t>
            </a:r>
            <a:r>
              <a:rPr lang="en-US" sz="2000" dirty="0" smtClean="0">
                <a:solidFill>
                  <a:schemeClr val="bg1"/>
                </a:solidFill>
              </a:rPr>
              <a:t>Nazeri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23.09.2018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3529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62" y="1959657"/>
            <a:ext cx="8162747" cy="41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8365" y="1585993"/>
            <a:ext cx="8596668" cy="794994"/>
          </a:xfrm>
        </p:spPr>
        <p:txBody>
          <a:bodyPr/>
          <a:lstStyle/>
          <a:p>
            <a:r>
              <a:rPr lang="de-DE" dirty="0"/>
              <a:t>Type of Study that has already done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365" y="2609081"/>
            <a:ext cx="8596668" cy="388077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smtClean="0"/>
              <a:t>Machine learning algorithms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predict antibiotic resistance from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whole genome sequences</a:t>
            </a:r>
          </a:p>
          <a:p>
            <a:pPr eaLnBrk="1" hangingPunct="1"/>
            <a:r>
              <a:rPr lang="en-GB" kern="0" smtClean="0"/>
              <a:t>sequence the DNA of the new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bacteria causing an infection</a:t>
            </a:r>
          </a:p>
          <a:p>
            <a:pPr eaLnBrk="1" hangingPunct="1"/>
            <a:r>
              <a:rPr lang="en-GB" kern="0" smtClean="0"/>
              <a:t>analyse this DNA sequence data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to predict which antibiotics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could be successfully used to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   treat the infection</a:t>
            </a:r>
            <a:endParaRPr lang="en-GB" kern="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90" y="2664842"/>
            <a:ext cx="4190290" cy="34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0392" y="1183037"/>
            <a:ext cx="8596668" cy="1320800"/>
          </a:xfrm>
        </p:spPr>
        <p:txBody>
          <a:bodyPr/>
          <a:lstStyle/>
          <a:p>
            <a:r>
              <a:rPr lang="de-DE" dirty="0" smtClean="0"/>
              <a:t>Data Fearures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392" y="2734026"/>
            <a:ext cx="8596668" cy="38807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kern="0" smtClean="0"/>
              <a:t>Quantification of upregulated proteins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kern="0" smtClean="0"/>
              <a:t> Enrichment analysis</a:t>
            </a:r>
          </a:p>
          <a:p>
            <a:pPr lvl="1" eaLnBrk="1" hangingPunct="1"/>
            <a:r>
              <a:rPr lang="en-US" kern="0" smtClean="0"/>
              <a:t>Biological process</a:t>
            </a:r>
          </a:p>
          <a:p>
            <a:pPr lvl="1" eaLnBrk="1" hangingPunct="1"/>
            <a:r>
              <a:rPr lang="en-US" kern="0" smtClean="0"/>
              <a:t>Cellular component</a:t>
            </a:r>
          </a:p>
          <a:p>
            <a:pPr lvl="1" eaLnBrk="1" hangingPunct="1"/>
            <a:r>
              <a:rPr lang="en-US" kern="0" smtClean="0"/>
              <a:t>Molecular function</a:t>
            </a:r>
          </a:p>
          <a:p>
            <a:pPr lvl="1" eaLnBrk="1" hangingPunct="1"/>
            <a:r>
              <a:rPr lang="en-US" kern="0" smtClean="0"/>
              <a:t>Protein domains</a:t>
            </a:r>
          </a:p>
          <a:p>
            <a:pPr lvl="1" eaLnBrk="1" hangingPunct="1"/>
            <a:r>
              <a:rPr lang="en-US" kern="0" smtClean="0"/>
              <a:t>Site of expression(tissue or cell types)</a:t>
            </a:r>
          </a:p>
          <a:p>
            <a:pPr lvl="1" eaLnBrk="1" hangingPunct="1"/>
            <a:r>
              <a:rPr lang="en-US" kern="0" smtClean="0"/>
              <a:t>Biological pathways</a:t>
            </a:r>
          </a:p>
          <a:p>
            <a:pPr lvl="1" eaLnBrk="1" hangingPunct="1"/>
            <a:r>
              <a:rPr lang="en-US" kern="0" smtClean="0"/>
              <a:t>Transcription factors</a:t>
            </a:r>
          </a:p>
          <a:p>
            <a:pPr lvl="1" eaLnBrk="1" hangingPunct="1"/>
            <a:r>
              <a:rPr lang="en-US" kern="0" smtClean="0"/>
              <a:t>Clinical synopsis phenotypic terms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kern="0" smtClean="0"/>
              <a:t> New feature Suggesion?</a:t>
            </a:r>
          </a:p>
          <a:p>
            <a:pPr eaLnBrk="1" hangingPunct="1"/>
            <a:endParaRPr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32" y="2309955"/>
            <a:ext cx="5039656" cy="3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0873" y="986114"/>
            <a:ext cx="8596668" cy="1626212"/>
          </a:xfrm>
        </p:spPr>
        <p:txBody>
          <a:bodyPr/>
          <a:lstStyle/>
          <a:p>
            <a:r>
              <a:rPr lang="de-DE" dirty="0" smtClean="0"/>
              <a:t>supervised </a:t>
            </a:r>
            <a:r>
              <a:rPr lang="de-DE" dirty="0" smtClean="0"/>
              <a:t>method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56" y="2054387"/>
            <a:ext cx="8214102" cy="51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61836" y="1183038"/>
            <a:ext cx="8596668" cy="1320800"/>
          </a:xfrm>
        </p:spPr>
        <p:txBody>
          <a:bodyPr/>
          <a:lstStyle/>
          <a:p>
            <a:r>
              <a:rPr lang="de-DE" dirty="0" smtClean="0"/>
              <a:t>unsupervised </a:t>
            </a:r>
            <a:r>
              <a:rPr lang="de-DE" dirty="0" smtClean="0"/>
              <a:t>methods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836" y="2044791"/>
            <a:ext cx="8596668" cy="540327"/>
          </a:xfrm>
          <a:prstGeom prst="rect">
            <a:avLst/>
          </a:prstGeom>
        </p:spPr>
        <p:txBody>
          <a:bodyPr/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sz="2400" kern="0" dirty="0" smtClean="0"/>
              <a:t>Clustering Example</a:t>
            </a:r>
            <a:endParaRPr lang="de-DE" sz="24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9" y="3008781"/>
            <a:ext cx="3819525" cy="3538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35" y="3008781"/>
            <a:ext cx="5500841" cy="34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Kincses (640)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84162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atin typeface="+mn-lt"/>
              </a:rPr>
              <a:t>Thank you</a:t>
            </a:r>
            <a:endParaRPr lang="de-DE" sz="4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bacteria resist antibiotics</a:t>
            </a:r>
            <a:br>
              <a:rPr lang="en-GB" dirty="0"/>
            </a:br>
            <a:endParaRPr lang="de-DE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47007" y="499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GB" kern="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47007" y="2438827"/>
            <a:ext cx="8596668" cy="448593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b="1" kern="0" dirty="0" smtClean="0"/>
              <a:t>1. To stop the antibiotic from reaching its target at a high enough concentration</a:t>
            </a:r>
          </a:p>
          <a:p>
            <a:pPr eaLnBrk="1" hangingPunct="1"/>
            <a:r>
              <a:rPr lang="en-GB" b="1" kern="0" dirty="0" smtClean="0"/>
              <a:t>Pump the antibiotic out from the bacterial cell, </a:t>
            </a:r>
            <a:r>
              <a:rPr lang="en-GB" kern="0" dirty="0" smtClean="0"/>
              <a:t>Bacteria can produce pumps that sit in their membrane or cell wall, it can lower the antibiotic concentration inside the bacterial cell.</a:t>
            </a:r>
          </a:p>
          <a:p>
            <a:pPr eaLnBrk="1" hangingPunct="1"/>
            <a:r>
              <a:rPr lang="en-GB" b="1" kern="0" dirty="0" smtClean="0"/>
              <a:t>Decrease permeability of the membrane, </a:t>
            </a:r>
            <a:r>
              <a:rPr lang="en-GB" kern="0" dirty="0" smtClean="0"/>
              <a:t>Certain changes in the bacterial membrane make it more difficult to pass through.</a:t>
            </a:r>
          </a:p>
          <a:p>
            <a:pPr eaLnBrk="1" hangingPunct="1"/>
            <a:r>
              <a:rPr lang="en-GB" b="1" kern="0" dirty="0" smtClean="0"/>
              <a:t>Destroy the antibiotic, </a:t>
            </a:r>
            <a:r>
              <a:rPr lang="en-GB" kern="0" dirty="0" smtClean="0"/>
              <a:t>there are bacterial enzymes that can inactivate antibiotics</a:t>
            </a:r>
          </a:p>
          <a:p>
            <a:pPr eaLnBrk="1" hangingPunct="1"/>
            <a:r>
              <a:rPr lang="en-GB" b="1" kern="0" dirty="0" smtClean="0"/>
              <a:t>Modify the antibiotic, </a:t>
            </a:r>
            <a:r>
              <a:rPr lang="en-GB" kern="0" dirty="0" smtClean="0"/>
              <a:t>Bacteria can sometimes produce enzymes that are capable of adding different chemical groups to antibiotic</a:t>
            </a:r>
          </a:p>
          <a:p>
            <a:pPr eaLnBrk="1" hangingPunct="1"/>
            <a:endParaRPr lang="en-GB" kern="0" dirty="0" smtClean="0"/>
          </a:p>
          <a:p>
            <a:pPr eaLnBrk="1" hangingPunct="1"/>
            <a:endParaRPr lang="en-GB" kern="0" dirty="0" smtClean="0"/>
          </a:p>
          <a:p>
            <a:pPr eaLnBrk="1" hangingPunct="1"/>
            <a:endParaRPr lang="en-GB" kern="0" dirty="0" smtClean="0"/>
          </a:p>
          <a:p>
            <a:pPr eaLnBrk="1" hangingPunct="1"/>
            <a:endParaRPr lang="en-GB" kern="0" dirty="0" smtClean="0"/>
          </a:p>
          <a:p>
            <a:pPr eaLnBrk="1" hangingPunct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38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739327" y="1288685"/>
            <a:ext cx="8596668" cy="1320800"/>
          </a:xfrm>
        </p:spPr>
        <p:txBody>
          <a:bodyPr/>
          <a:lstStyle/>
          <a:p>
            <a:r>
              <a:rPr lang="en-GB" dirty="0"/>
              <a:t>How bacteria resist antibiotics</a:t>
            </a:r>
            <a:endParaRPr lang="de-DE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739327" y="2253362"/>
            <a:ext cx="8596668" cy="4467086"/>
          </a:xfrm>
          <a:prstGeom prst="rect">
            <a:avLst/>
          </a:prstGeom>
        </p:spPr>
        <p:txBody>
          <a:bodyPr/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b="1" kern="0" dirty="0" smtClean="0"/>
              <a:t>2. Modify or bypass the target of the antibiotic</a:t>
            </a:r>
          </a:p>
          <a:p>
            <a:pPr eaLnBrk="1" hangingPunct="1"/>
            <a:r>
              <a:rPr lang="en-GB" b="1" kern="0" dirty="0" smtClean="0"/>
              <a:t>Hide the target , </a:t>
            </a:r>
            <a:r>
              <a:rPr lang="en-GB" kern="0" dirty="0" smtClean="0"/>
              <a:t>Changes in the composition or structure of the target in the bacterium (resulting from mutations in the bacterial DNA) can stop the antibiotic from interacting with the target. </a:t>
            </a:r>
          </a:p>
          <a:p>
            <a:pPr eaLnBrk="1" hangingPunct="1"/>
            <a:r>
              <a:rPr lang="en-GB" b="1" kern="0" dirty="0" smtClean="0"/>
              <a:t>Express alternative proteins, </a:t>
            </a:r>
            <a:r>
              <a:rPr lang="en-GB" kern="0" dirty="0" smtClean="0"/>
              <a:t>that can be used instead of the ones that are inhibited by the antibiotic.</a:t>
            </a:r>
          </a:p>
          <a:p>
            <a:pPr eaLnBrk="1" hangingPunct="1"/>
            <a:r>
              <a:rPr lang="en-GB" b="1" kern="0" dirty="0" smtClean="0"/>
              <a:t>Reprogram target, </a:t>
            </a:r>
            <a:r>
              <a:rPr lang="en-GB" kern="0" dirty="0" smtClean="0"/>
              <a:t> produce a different variant of a structure </a:t>
            </a:r>
            <a:r>
              <a:rPr lang="en-GB" kern="0" dirty="0" err="1" smtClean="0"/>
              <a:t>ex:make</a:t>
            </a:r>
            <a:r>
              <a:rPr lang="en-GB" kern="0" dirty="0" smtClean="0"/>
              <a:t> a different cell wall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1045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378" y="1524000"/>
            <a:ext cx="8596668" cy="879835"/>
          </a:xfrm>
        </p:spPr>
        <p:txBody>
          <a:bodyPr/>
          <a:lstStyle/>
          <a:p>
            <a:r>
              <a:rPr lang="de-DE" dirty="0" smtClean="0"/>
              <a:t>To summerize </a:t>
            </a:r>
            <a:endParaRPr lang="de-DE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38970" y="2403835"/>
            <a:ext cx="5751864" cy="4477412"/>
          </a:xfrm>
          <a:prstGeom prst="rect">
            <a:avLst/>
          </a:prstGeom>
        </p:spPr>
        <p:txBody>
          <a:bodyPr/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de-DE" kern="0" smtClean="0"/>
              <a:t>The Mechanism reffer to Inhibit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de-DE" kern="0" smtClean="0"/>
              <a:t>     DNA Synthesis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de-DE" kern="0" smtClean="0"/>
              <a:t>     RNA  Synthesis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de-DE" kern="0" smtClean="0"/>
              <a:t>     Protein Synthesis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de-DE" kern="0" smtClean="0"/>
              <a:t>     Cell Wall Synthesis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de-DE" kern="0" smtClean="0"/>
              <a:t>     Cell Membrane Synthesis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de-DE" kern="0" smtClean="0"/>
          </a:p>
          <a:p>
            <a:pPr lvl="2" eaLnBrk="1" hangingPunct="1">
              <a:buFont typeface="Wingdings" panose="05000000000000000000" pitchFamily="2" charset="2"/>
              <a:buChar char="v"/>
            </a:pPr>
            <a:endParaRPr lang="de-DE" kern="0" dirty="0"/>
          </a:p>
        </p:txBody>
      </p:sp>
      <p:pic>
        <p:nvPicPr>
          <p:cNvPr id="9" name="Picture 2" descr="Resistance mechanisms – Antibiotic resistance –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29" y="2620881"/>
            <a:ext cx="5253926" cy="34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1198535"/>
            <a:ext cx="8596668" cy="1320800"/>
          </a:xfrm>
        </p:spPr>
        <p:txBody>
          <a:bodyPr/>
          <a:lstStyle/>
          <a:p>
            <a:r>
              <a:rPr lang="de-DE" dirty="0" smtClean="0"/>
              <a:t>Workflow summary</a:t>
            </a:r>
            <a:endParaRPr lang="de-DE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32718"/>
            <a:ext cx="8700965" cy="50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8330" y="987086"/>
            <a:ext cx="8596668" cy="1320800"/>
          </a:xfrm>
        </p:spPr>
        <p:txBody>
          <a:bodyPr/>
          <a:lstStyle/>
          <a:p>
            <a:r>
              <a:rPr lang="en-US" b="1" dirty="0"/>
              <a:t>Pseudomonas </a:t>
            </a:r>
            <a:r>
              <a:rPr lang="en-US" b="1" dirty="0" smtClean="0"/>
              <a:t>putida KT2440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9196" y="1936845"/>
            <a:ext cx="9416143" cy="4844552"/>
          </a:xfrm>
          <a:prstGeom prst="rect">
            <a:avLst/>
          </a:prstGeom>
        </p:spPr>
        <p:txBody>
          <a:bodyPr/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Rank: </a:t>
            </a:r>
            <a:r>
              <a:rPr lang="en-US" b="1" kern="0" dirty="0" smtClean="0"/>
              <a:t>strain </a:t>
            </a:r>
            <a:r>
              <a:rPr lang="en-US" kern="0" dirty="0" smtClean="0"/>
              <a:t>Genetic code: </a:t>
            </a:r>
            <a:r>
              <a:rPr lang="en-US" kern="0" dirty="0" smtClean="0">
                <a:hlinkClick r:id="rId2"/>
              </a:rPr>
              <a:t>Translation table 11 (Bacterial, Archaeal and Plant Plastid)</a:t>
            </a:r>
            <a:endParaRPr lang="en-US" kern="0" dirty="0" smtClean="0"/>
          </a:p>
          <a:p>
            <a:pPr eaLnBrk="1" hangingPunct="1"/>
            <a:r>
              <a:rPr lang="en-US" kern="0" dirty="0" smtClean="0"/>
              <a:t>is a </a:t>
            </a:r>
            <a:r>
              <a:rPr lang="en-US" kern="0" dirty="0" smtClean="0">
                <a:hlinkClick r:id="rId3" tooltip="Gram-negative"/>
              </a:rPr>
              <a:t>Gram-negative</a:t>
            </a:r>
            <a:r>
              <a:rPr lang="en-US" kern="0" dirty="0" smtClean="0"/>
              <a:t>, rod-shaped, </a:t>
            </a:r>
            <a:r>
              <a:rPr lang="en-US" kern="0" dirty="0" smtClean="0">
                <a:hlinkClick r:id="rId4" tooltip="Saprotrophic"/>
              </a:rPr>
              <a:t>saprotrophic</a:t>
            </a:r>
            <a:r>
              <a:rPr lang="en-US" kern="0" dirty="0" smtClean="0"/>
              <a:t> </a:t>
            </a:r>
            <a:r>
              <a:rPr lang="en-US" kern="0" dirty="0" smtClean="0">
                <a:hlinkClick r:id="rId5" tooltip="Soil"/>
              </a:rPr>
              <a:t>soil</a:t>
            </a:r>
            <a:r>
              <a:rPr lang="en-US" kern="0" dirty="0" smtClean="0"/>
              <a:t> </a:t>
            </a:r>
            <a:r>
              <a:rPr lang="en-US" kern="0" dirty="0" smtClean="0">
                <a:hlinkClick r:id="rId6" tooltip="Bacterium"/>
              </a:rPr>
              <a:t>bacterium</a:t>
            </a:r>
            <a:r>
              <a:rPr lang="en-US" kern="0" dirty="0" smtClean="0"/>
              <a:t>. </a:t>
            </a:r>
          </a:p>
          <a:p>
            <a:pPr eaLnBrk="1" hangingPunct="1"/>
            <a:r>
              <a:rPr lang="en-US" kern="0" dirty="0" smtClean="0"/>
              <a:t>use of microorganisms to degrade environmental pollutants</a:t>
            </a:r>
          </a:p>
          <a:p>
            <a:pPr eaLnBrk="1" hangingPunct="1"/>
            <a:endParaRPr lang="en-US" kern="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29643"/>
              </p:ext>
            </p:extLst>
          </p:nvPr>
        </p:nvGraphicFramePr>
        <p:xfrm>
          <a:off x="1219716" y="4359121"/>
          <a:ext cx="4296492" cy="2560320"/>
        </p:xfrm>
        <a:graphic>
          <a:graphicData uri="http://schemas.openxmlformats.org/drawingml/2006/table">
            <a:tbl>
              <a:tblPr/>
              <a:tblGrid>
                <a:gridCol w="2148246">
                  <a:extLst>
                    <a:ext uri="{9D8B030D-6E8A-4147-A177-3AD203B41FA5}">
                      <a16:colId xmlns:a16="http://schemas.microsoft.com/office/drawing/2014/main" val="1680183485"/>
                    </a:ext>
                  </a:extLst>
                </a:gridCol>
                <a:gridCol w="2148246">
                  <a:extLst>
                    <a:ext uri="{9D8B030D-6E8A-4147-A177-3AD203B41FA5}">
                      <a16:colId xmlns:a16="http://schemas.microsoft.com/office/drawing/2014/main" val="403893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A0"/>
                          </a:solidFill>
                          <a:effectLst/>
                        </a:rPr>
                        <a:t>Nucleotide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A0"/>
                          </a:solidFill>
                          <a:effectLst/>
                          <a:hlinkClick r:id="rId7"/>
                        </a:rPr>
                        <a:t>815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7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00000"/>
                          </a:solidFill>
                          <a:effectLst/>
                        </a:rPr>
                        <a:t>Protein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00000"/>
                          </a:solidFill>
                          <a:effectLst/>
                          <a:hlinkClick r:id="rId8"/>
                        </a:rPr>
                        <a:t>11,808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74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00"/>
                          </a:solidFill>
                          <a:effectLst/>
                        </a:rPr>
                        <a:t>Structure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7000"/>
                          </a:solidFill>
                          <a:effectLst/>
                          <a:hlinkClick r:id="rId9"/>
                        </a:rPr>
                        <a:t>85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0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000F0"/>
                          </a:solidFill>
                          <a:effectLst/>
                        </a:rPr>
                        <a:t>Genome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000F0"/>
                          </a:solidFill>
                          <a:effectLst/>
                          <a:hlinkClick r:id="rId10"/>
                        </a:rPr>
                        <a:t>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1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CC00"/>
                          </a:solidFill>
                          <a:effectLst/>
                        </a:rPr>
                        <a:t>GEO Datasets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CC00"/>
                          </a:solidFill>
                          <a:effectLst/>
                          <a:hlinkClick r:id="rId11"/>
                        </a:rPr>
                        <a:t>390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2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804000"/>
                          </a:solidFill>
                          <a:effectLst/>
                        </a:rPr>
                        <a:t>PubMed Central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804000"/>
                          </a:solidFill>
                          <a:effectLst/>
                          <a:hlinkClick r:id="rId12"/>
                        </a:rPr>
                        <a:t>53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8080C0"/>
                          </a:solidFill>
                          <a:effectLst/>
                        </a:rPr>
                        <a:t>Gene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8080C0"/>
                          </a:solidFill>
                          <a:effectLst/>
                          <a:hlinkClick r:id="rId13"/>
                        </a:rPr>
                        <a:t>6,027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67561"/>
                  </a:ext>
                </a:extLst>
              </a:tr>
            </a:tbl>
          </a:graphicData>
        </a:graphic>
      </p:graphicFrame>
      <p:pic>
        <p:nvPicPr>
          <p:cNvPr id="13" name="Content Placeholder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0" y="4179424"/>
            <a:ext cx="3158837" cy="29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2534" y="1152041"/>
            <a:ext cx="8596668" cy="1320800"/>
          </a:xfrm>
        </p:spPr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376379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kern="0" smtClean="0"/>
              <a:t>the response of the Pseudomonas strain KT2440 to seven different types of antibiotics</a:t>
            </a:r>
          </a:p>
          <a:p>
            <a:pPr eaLnBrk="1" hangingPunct="1"/>
            <a:r>
              <a:rPr lang="en-GB" kern="0" smtClean="0"/>
              <a:t>Ampicilin (AMP)</a:t>
            </a:r>
          </a:p>
          <a:p>
            <a:pPr eaLnBrk="1" hangingPunct="1"/>
            <a:r>
              <a:rPr lang="en-GB" kern="0" smtClean="0"/>
              <a:t>Ciprofloxacin (CIP)</a:t>
            </a:r>
          </a:p>
          <a:p>
            <a:pPr eaLnBrk="1" hangingPunct="1"/>
            <a:r>
              <a:rPr lang="en-GB" kern="0" smtClean="0"/>
              <a:t>Chloramphenicol(CHL)</a:t>
            </a:r>
          </a:p>
          <a:p>
            <a:pPr eaLnBrk="1" hangingPunct="1"/>
            <a:r>
              <a:rPr lang="en-GB" kern="0" smtClean="0"/>
              <a:t>Erythromycin (ERY)</a:t>
            </a:r>
          </a:p>
          <a:p>
            <a:pPr eaLnBrk="1" hangingPunct="1"/>
            <a:r>
              <a:rPr lang="en-GB" kern="0" smtClean="0"/>
              <a:t>Tetracycline (TET) </a:t>
            </a:r>
          </a:p>
          <a:p>
            <a:pPr eaLnBrk="1" hangingPunct="1"/>
            <a:r>
              <a:rPr lang="en-GB" kern="0" smtClean="0"/>
              <a:t>KAN</a:t>
            </a:r>
          </a:p>
          <a:p>
            <a:pPr eaLnBrk="1" hangingPunct="1"/>
            <a:r>
              <a:rPr lang="en-GB" kern="0" smtClean="0"/>
              <a:t>SPEC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kern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kern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kern="0" smtClean="0"/>
          </a:p>
          <a:p>
            <a:pPr eaLnBrk="1" hangingPunct="1"/>
            <a:endParaRPr lang="en-GB" kern="0" dirty="0"/>
          </a:p>
        </p:txBody>
      </p:sp>
      <p:sp>
        <p:nvSpPr>
          <p:cNvPr id="6" name="AutoShape 4" descr="Does What You Eat Affect Antibiotic Effectiveness?"/>
          <p:cNvSpPr>
            <a:spLocks noChangeAspect="1" noChangeArrowheads="1"/>
          </p:cNvSpPr>
          <p:nvPr/>
        </p:nvSpPr>
        <p:spPr bwMode="auto">
          <a:xfrm>
            <a:off x="3175" y="5503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 descr="Should antibiotics be taken with food - Fussball A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30" y="3153029"/>
            <a:ext cx="3859333" cy="28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23829" y="986114"/>
            <a:ext cx="8596668" cy="1320800"/>
          </a:xfrm>
        </p:spPr>
        <p:txBody>
          <a:bodyPr/>
          <a:lstStyle/>
          <a:p>
            <a:r>
              <a:rPr lang="de-DE" dirty="0" smtClean="0"/>
              <a:t>What Machine Learning do?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829" y="2092271"/>
            <a:ext cx="8596668" cy="4325605"/>
          </a:xfrm>
          <a:prstGeom prst="rect">
            <a:avLst/>
          </a:prstGeom>
        </p:spPr>
        <p:txBody>
          <a:bodyPr/>
          <a:lstStyle>
            <a:lvl1pPr marL="571500" indent="-5715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9487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2000" smtClean="0">
                <a:solidFill>
                  <a:schemeClr val="tx1"/>
                </a:solidFill>
                <a:latin typeface="+mn-lt"/>
              </a:defRPr>
            </a:lvl2pPr>
            <a:lvl3pPr marL="1500188" indent="-4572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smtClean="0">
                <a:solidFill>
                  <a:schemeClr val="tx1"/>
                </a:solidFill>
                <a:latin typeface="+mn-lt"/>
              </a:defRPr>
            </a:lvl3pPr>
            <a:lvl4pPr marL="1863725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600" smtClean="0">
                <a:solidFill>
                  <a:schemeClr val="tx1"/>
                </a:solidFill>
                <a:latin typeface="+mn-lt"/>
              </a:defRPr>
            </a:lvl4pPr>
            <a:lvl5pPr marL="2341562" indent="-342900" algn="l" defTabSz="10429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smtClean="0">
                <a:solidFill>
                  <a:schemeClr val="tx1"/>
                </a:solidFill>
                <a:latin typeface="+mn-lt"/>
              </a:defRPr>
            </a:lvl5pPr>
            <a:lvl6pPr marL="27178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6pPr>
            <a:lvl7pPr marL="31750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7pPr>
            <a:lvl8pPr marL="36322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8pPr>
            <a:lvl9pPr marL="4089400" indent="-261938" algn="l" defTabSz="1042988" rtl="0" fontAlgn="base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dirty="0" smtClean="0"/>
              <a:t>learn without being explicitly programmed</a:t>
            </a:r>
          </a:p>
          <a:p>
            <a:pPr eaLnBrk="1" hangingPunct="1"/>
            <a:r>
              <a:rPr lang="en-GB" kern="0" dirty="0" smtClean="0"/>
              <a:t>feed the computer with enough data and give it time to learn from it</a:t>
            </a:r>
            <a:endParaRPr lang="en-GB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998606"/>
            <a:ext cx="7038543" cy="33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77333" y="1282197"/>
            <a:ext cx="8596668" cy="1162373"/>
          </a:xfrm>
        </p:spPr>
        <p:txBody>
          <a:bodyPr>
            <a:normAutofit/>
          </a:bodyPr>
          <a:lstStyle/>
          <a:p>
            <a:r>
              <a:rPr lang="de-DE" dirty="0" smtClean="0"/>
              <a:t>Difference between supervised and unsupervised learning</a:t>
            </a:r>
            <a:endParaRPr lang="de-DE" dirty="0"/>
          </a:p>
        </p:txBody>
      </p:sp>
      <p:pic>
        <p:nvPicPr>
          <p:cNvPr id="4" name="Picture 3" descr="Supervised Learning versus Unsupervised Learning (Mathworks, n.d.)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" y="2444570"/>
            <a:ext cx="9832071" cy="41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ogo mit Siegel angeschnitten_E">
  <a:themeElements>
    <a:clrScheme name="Neu">
      <a:dk1>
        <a:srgbClr val="003F75"/>
      </a:dk1>
      <a:lt1>
        <a:srgbClr val="FFFFFF"/>
      </a:lt1>
      <a:dk2>
        <a:srgbClr val="3F3F3F"/>
      </a:dk2>
      <a:lt2>
        <a:srgbClr val="D8D8D8"/>
      </a:lt2>
      <a:accent1>
        <a:srgbClr val="1A5382"/>
      </a:accent1>
      <a:accent2>
        <a:srgbClr val="6C6C6C"/>
      </a:accent2>
      <a:accent3>
        <a:srgbClr val="003F75"/>
      </a:accent3>
      <a:accent4>
        <a:srgbClr val="B2B2B2"/>
      </a:accent4>
      <a:accent5>
        <a:srgbClr val="B2C5D5"/>
      </a:accent5>
      <a:accent6>
        <a:srgbClr val="4D799F"/>
      </a:accent6>
      <a:hlink>
        <a:srgbClr val="99CCFF"/>
      </a:hlink>
      <a:folHlink>
        <a:srgbClr val="D8D8D8"/>
      </a:folHlink>
    </a:clrScheme>
    <a:fontScheme name="mit Gingk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it Gingk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 Gingk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 Gingk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 Gingk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 Gingk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 Gingk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 Gingk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orlage 2">
  <a:themeElements>
    <a:clrScheme name="Neu">
      <a:dk1>
        <a:srgbClr val="003F75"/>
      </a:dk1>
      <a:lt1>
        <a:srgbClr val="FFFFFF"/>
      </a:lt1>
      <a:dk2>
        <a:srgbClr val="3F3F3F"/>
      </a:dk2>
      <a:lt2>
        <a:srgbClr val="D8D8D8"/>
      </a:lt2>
      <a:accent1>
        <a:srgbClr val="1A5382"/>
      </a:accent1>
      <a:accent2>
        <a:srgbClr val="6C6C6C"/>
      </a:accent2>
      <a:accent3>
        <a:srgbClr val="003F75"/>
      </a:accent3>
      <a:accent4>
        <a:srgbClr val="B2B2B2"/>
      </a:accent4>
      <a:accent5>
        <a:srgbClr val="B2C5D5"/>
      </a:accent5>
      <a:accent6>
        <a:srgbClr val="4D799F"/>
      </a:accent6>
      <a:hlink>
        <a:srgbClr val="99CCFF"/>
      </a:hlink>
      <a:folHlink>
        <a:srgbClr val="D8D8D8"/>
      </a:folHlink>
    </a:clrScheme>
    <a:fontScheme name="2_mit Gingk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ln>
          <a:solidFill>
            <a:srgbClr val="000000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500" dirty="0" err="1" smtClean="0">
            <a:latin typeface="+mn-lt"/>
          </a:defRPr>
        </a:defPPr>
      </a:lstStyle>
    </a:txDef>
  </a:objectDefaults>
  <a:extraClrSchemeLst>
    <a:extraClrScheme>
      <a:clrScheme name="2_mit Gingk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it Gingk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it Gingk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it Gingk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it Gingk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it Gingk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it Gingk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Custom</PresentationFormat>
  <Paragraphs>87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Symbol</vt:lpstr>
      <vt:lpstr>Times New Roman</vt:lpstr>
      <vt:lpstr>Wingdings</vt:lpstr>
      <vt:lpstr>Logo mit Siegel angeschnitten_E</vt:lpstr>
      <vt:lpstr>Vorlage 2</vt:lpstr>
      <vt:lpstr>PowerPoint Presentation</vt:lpstr>
      <vt:lpstr>How bacteria resist antibiotics </vt:lpstr>
      <vt:lpstr>How bacteria resist antibiotics</vt:lpstr>
      <vt:lpstr>To summerize </vt:lpstr>
      <vt:lpstr>Workflow summary</vt:lpstr>
      <vt:lpstr>Pseudomonas putida KT2440</vt:lpstr>
      <vt:lpstr>Our Data</vt:lpstr>
      <vt:lpstr>What Machine Learning do?</vt:lpstr>
      <vt:lpstr>Difference between supervised and unsupervised learning</vt:lpstr>
      <vt:lpstr>PowerPoint Presentation</vt:lpstr>
      <vt:lpstr>Type of Study that has already done </vt:lpstr>
      <vt:lpstr>Data Fearures</vt:lpstr>
      <vt:lpstr>supervised method</vt:lpstr>
      <vt:lpstr>unsupervised methods</vt:lpstr>
      <vt:lpstr>PowerPoint Presentation</vt:lpstr>
    </vt:vector>
  </TitlesOfParts>
  <Company>Sympra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Oberstufenschüler</dc:title>
  <dc:creator>ste</dc:creator>
  <dc:description>PPT für die Studienberatung</dc:description>
  <cp:lastModifiedBy>Saiedeh</cp:lastModifiedBy>
  <cp:revision>1001</cp:revision>
  <cp:lastPrinted>2018-01-12T11:14:51Z</cp:lastPrinted>
  <dcterms:created xsi:type="dcterms:W3CDTF">1999-09-05T06:26:30Z</dcterms:created>
  <dcterms:modified xsi:type="dcterms:W3CDTF">2020-09-23T11:30:06Z</dcterms:modified>
</cp:coreProperties>
</file>