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6C12A26-1680-48DA-8E14-785D9819B3D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A2C5F77-9E5D-495B-8012-FC06259FA499}">
      <dgm:prSet/>
      <dgm:spPr/>
      <dgm:t>
        <a:bodyPr/>
        <a:lstStyle/>
        <a:p>
          <a:r>
            <a:rPr lang="es-MX"/>
            <a:t>El presente proyecto tiene como objetivo analizar un conjunto de datos inmobiliarios con el fin de extraer insights relevantes para la toma de decisiones ejecutivas en el sector inmobiliario. En un mercado tan dinámico y competitivo como el de bienes raíces, el análisis de datos se ha vuelto indispensable para entender las tendencias, identificar oportunidades y optimizar estrategias de negocio.</a:t>
          </a:r>
          <a:endParaRPr lang="en-US"/>
        </a:p>
      </dgm:t>
    </dgm:pt>
    <dgm:pt modelId="{947BB17A-D101-4FDE-B7AC-B9625DFAF2DE}" type="parTrans" cxnId="{8879BD6A-5139-4E05-BCA0-171A0433F1DF}">
      <dgm:prSet/>
      <dgm:spPr/>
      <dgm:t>
        <a:bodyPr/>
        <a:lstStyle/>
        <a:p>
          <a:endParaRPr lang="en-US"/>
        </a:p>
      </dgm:t>
    </dgm:pt>
    <dgm:pt modelId="{860A2361-D2F4-4FE2-97F8-B67ED3AD9737}" type="sibTrans" cxnId="{8879BD6A-5139-4E05-BCA0-171A0433F1DF}">
      <dgm:prSet/>
      <dgm:spPr/>
      <dgm:t>
        <a:bodyPr/>
        <a:lstStyle/>
        <a:p>
          <a:endParaRPr lang="en-US"/>
        </a:p>
      </dgm:t>
    </dgm:pt>
    <dgm:pt modelId="{84CF4FD2-5B03-44F8-9657-4FE872319578}">
      <dgm:prSet/>
      <dgm:spPr/>
      <dgm:t>
        <a:bodyPr/>
        <a:lstStyle/>
        <a:p>
          <a:r>
            <a:rPr lang="es-MX"/>
            <a:t>El análisis de datos ofrece una visión objetiva y basada en evidencia de diversos aspectos del mercado inmobiliario, incluyendo la influencia de la ubicación en los precios de las propiedades, la relación entre el tamaño de la propiedad y su precio, así como el impacto de variables como el número de dormitorios, baños y estacionamientos en el valor de una propiedad.</a:t>
          </a:r>
          <a:endParaRPr lang="en-US"/>
        </a:p>
      </dgm:t>
    </dgm:pt>
    <dgm:pt modelId="{9D0F9073-4B3E-4AA7-B58A-A4C935F02256}" type="parTrans" cxnId="{165851B2-1594-4CEF-A291-138731304EAD}">
      <dgm:prSet/>
      <dgm:spPr/>
      <dgm:t>
        <a:bodyPr/>
        <a:lstStyle/>
        <a:p>
          <a:endParaRPr lang="en-US"/>
        </a:p>
      </dgm:t>
    </dgm:pt>
    <dgm:pt modelId="{965BFAB1-69A3-4626-8805-99D8CD722EC4}" type="sibTrans" cxnId="{165851B2-1594-4CEF-A291-138731304EAD}">
      <dgm:prSet/>
      <dgm:spPr/>
      <dgm:t>
        <a:bodyPr/>
        <a:lstStyle/>
        <a:p>
          <a:endParaRPr lang="en-US"/>
        </a:p>
      </dgm:t>
    </dgm:pt>
    <dgm:pt modelId="{26B4A406-70A3-41F1-B8EB-376D870C8D40}">
      <dgm:prSet/>
      <dgm:spPr/>
      <dgm:t>
        <a:bodyPr/>
        <a:lstStyle/>
        <a:p>
          <a:r>
            <a:rPr lang="es-MX"/>
            <a:t>Dirigido a gerentes, directores y otros líderes empresariales del sector inmobiliario, este análisis proporcionará información valiosa para la toma de decisiones estratégicas, desde la identificación de oportunidades de inversión hasta la optimización de precios y la mejora de la competitividad en el mercado.</a:t>
          </a:r>
          <a:endParaRPr lang="en-US"/>
        </a:p>
      </dgm:t>
    </dgm:pt>
    <dgm:pt modelId="{66AC71C4-0736-45A8-A653-2B4F17D6D251}" type="parTrans" cxnId="{BB296257-9DFC-4174-8ED2-416258C3CC25}">
      <dgm:prSet/>
      <dgm:spPr/>
      <dgm:t>
        <a:bodyPr/>
        <a:lstStyle/>
        <a:p>
          <a:endParaRPr lang="en-US"/>
        </a:p>
      </dgm:t>
    </dgm:pt>
    <dgm:pt modelId="{DABAEAB4-300A-4251-ABCE-292F47B75B4A}" type="sibTrans" cxnId="{BB296257-9DFC-4174-8ED2-416258C3CC25}">
      <dgm:prSet/>
      <dgm:spPr/>
      <dgm:t>
        <a:bodyPr/>
        <a:lstStyle/>
        <a:p>
          <a:endParaRPr lang="en-US"/>
        </a:p>
      </dgm:t>
    </dgm:pt>
    <dgm:pt modelId="{56B2A5E5-6173-4C2C-BC3A-1E133AAFB22D}" type="pres">
      <dgm:prSet presAssocID="{96C12A26-1680-48DA-8E14-785D9819B3D3}" presName="root" presStyleCnt="0">
        <dgm:presLayoutVars>
          <dgm:dir/>
          <dgm:resizeHandles val="exact"/>
        </dgm:presLayoutVars>
      </dgm:prSet>
      <dgm:spPr/>
    </dgm:pt>
    <dgm:pt modelId="{5CCDA69C-0E37-43FA-8AEE-45654C965D1D}" type="pres">
      <dgm:prSet presAssocID="{BA2C5F77-9E5D-495B-8012-FC06259FA499}" presName="compNode" presStyleCnt="0"/>
      <dgm:spPr/>
    </dgm:pt>
    <dgm:pt modelId="{B2CF84A9-CA65-4430-8171-646DC57F1C44}" type="pres">
      <dgm:prSet presAssocID="{BA2C5F77-9E5D-495B-8012-FC06259FA499}" presName="bgRect" presStyleLbl="bgShp" presStyleIdx="0" presStyleCnt="3"/>
      <dgm:spPr/>
    </dgm:pt>
    <dgm:pt modelId="{8F96971E-3BF7-43E2-89C4-6CAB27E69420}" type="pres">
      <dgm:prSet presAssocID="{BA2C5F77-9E5D-495B-8012-FC06259FA49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stadísticas"/>
        </a:ext>
      </dgm:extLst>
    </dgm:pt>
    <dgm:pt modelId="{77DB1CC4-5F17-4576-89FE-378BCA350869}" type="pres">
      <dgm:prSet presAssocID="{BA2C5F77-9E5D-495B-8012-FC06259FA499}" presName="spaceRect" presStyleCnt="0"/>
      <dgm:spPr/>
    </dgm:pt>
    <dgm:pt modelId="{BAF31902-8E58-4C9F-B8A4-6320C04163FE}" type="pres">
      <dgm:prSet presAssocID="{BA2C5F77-9E5D-495B-8012-FC06259FA499}" presName="parTx" presStyleLbl="revTx" presStyleIdx="0" presStyleCnt="3">
        <dgm:presLayoutVars>
          <dgm:chMax val="0"/>
          <dgm:chPref val="0"/>
        </dgm:presLayoutVars>
      </dgm:prSet>
      <dgm:spPr/>
    </dgm:pt>
    <dgm:pt modelId="{CB77FE57-2C86-4E10-BDB9-47B5A58E234D}" type="pres">
      <dgm:prSet presAssocID="{860A2361-D2F4-4FE2-97F8-B67ED3AD9737}" presName="sibTrans" presStyleCnt="0"/>
      <dgm:spPr/>
    </dgm:pt>
    <dgm:pt modelId="{38125C7F-1915-4DCD-973C-FB11CC9057C8}" type="pres">
      <dgm:prSet presAssocID="{84CF4FD2-5B03-44F8-9657-4FE872319578}" presName="compNode" presStyleCnt="0"/>
      <dgm:spPr/>
    </dgm:pt>
    <dgm:pt modelId="{DDCB0905-7574-4887-AD3C-5BF3AED51624}" type="pres">
      <dgm:prSet presAssocID="{84CF4FD2-5B03-44F8-9657-4FE872319578}" presName="bgRect" presStyleLbl="bgShp" presStyleIdx="1" presStyleCnt="3"/>
      <dgm:spPr/>
    </dgm:pt>
    <dgm:pt modelId="{C2466537-2837-4177-B102-E32BCC07F8CD}" type="pres">
      <dgm:prSet presAssocID="{84CF4FD2-5B03-44F8-9657-4FE87231957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31314CE6-757C-46AA-BD0B-A1371B88C9BB}" type="pres">
      <dgm:prSet presAssocID="{84CF4FD2-5B03-44F8-9657-4FE872319578}" presName="spaceRect" presStyleCnt="0"/>
      <dgm:spPr/>
    </dgm:pt>
    <dgm:pt modelId="{2DB17A7F-FFD5-415C-9BED-2DE01DEB10DE}" type="pres">
      <dgm:prSet presAssocID="{84CF4FD2-5B03-44F8-9657-4FE872319578}" presName="parTx" presStyleLbl="revTx" presStyleIdx="1" presStyleCnt="3">
        <dgm:presLayoutVars>
          <dgm:chMax val="0"/>
          <dgm:chPref val="0"/>
        </dgm:presLayoutVars>
      </dgm:prSet>
      <dgm:spPr/>
    </dgm:pt>
    <dgm:pt modelId="{1560AA38-2AA6-475B-9D80-54A7375F55BA}" type="pres">
      <dgm:prSet presAssocID="{965BFAB1-69A3-4626-8805-99D8CD722EC4}" presName="sibTrans" presStyleCnt="0"/>
      <dgm:spPr/>
    </dgm:pt>
    <dgm:pt modelId="{3F51F9EC-3D05-40DE-B01F-B1BD3FF530BA}" type="pres">
      <dgm:prSet presAssocID="{26B4A406-70A3-41F1-B8EB-376D870C8D40}" presName="compNode" presStyleCnt="0"/>
      <dgm:spPr/>
    </dgm:pt>
    <dgm:pt modelId="{C15683DE-AA20-4EE3-AE2C-71EE405FDA5D}" type="pres">
      <dgm:prSet presAssocID="{26B4A406-70A3-41F1-B8EB-376D870C8D40}" presName="bgRect" presStyleLbl="bgShp" presStyleIdx="2" presStyleCnt="3"/>
      <dgm:spPr/>
    </dgm:pt>
    <dgm:pt modelId="{C5BCE0B6-0645-4563-8557-66C259A110C1}" type="pres">
      <dgm:prSet presAssocID="{26B4A406-70A3-41F1-B8EB-376D870C8D4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uarios"/>
        </a:ext>
      </dgm:extLst>
    </dgm:pt>
    <dgm:pt modelId="{CD30FBF3-6250-4822-ABE1-0423BD86CA17}" type="pres">
      <dgm:prSet presAssocID="{26B4A406-70A3-41F1-B8EB-376D870C8D40}" presName="spaceRect" presStyleCnt="0"/>
      <dgm:spPr/>
    </dgm:pt>
    <dgm:pt modelId="{1A677B3D-FD72-42BD-A740-6F6361530C5A}" type="pres">
      <dgm:prSet presAssocID="{26B4A406-70A3-41F1-B8EB-376D870C8D40}" presName="parTx" presStyleLbl="revTx" presStyleIdx="2" presStyleCnt="3">
        <dgm:presLayoutVars>
          <dgm:chMax val="0"/>
          <dgm:chPref val="0"/>
        </dgm:presLayoutVars>
      </dgm:prSet>
      <dgm:spPr/>
    </dgm:pt>
  </dgm:ptLst>
  <dgm:cxnLst>
    <dgm:cxn modelId="{BA190142-1613-434F-B7E7-B245DEC072A7}" type="presOf" srcId="{96C12A26-1680-48DA-8E14-785D9819B3D3}" destId="{56B2A5E5-6173-4C2C-BC3A-1E133AAFB22D}" srcOrd="0" destOrd="0" presId="urn:microsoft.com/office/officeart/2018/2/layout/IconVerticalSolidList"/>
    <dgm:cxn modelId="{8879BD6A-5139-4E05-BCA0-171A0433F1DF}" srcId="{96C12A26-1680-48DA-8E14-785D9819B3D3}" destId="{BA2C5F77-9E5D-495B-8012-FC06259FA499}" srcOrd="0" destOrd="0" parTransId="{947BB17A-D101-4FDE-B7AC-B9625DFAF2DE}" sibTransId="{860A2361-D2F4-4FE2-97F8-B67ED3AD9737}"/>
    <dgm:cxn modelId="{4624104E-A000-4A86-A67C-72FB5F5984E4}" type="presOf" srcId="{84CF4FD2-5B03-44F8-9657-4FE872319578}" destId="{2DB17A7F-FFD5-415C-9BED-2DE01DEB10DE}" srcOrd="0" destOrd="0" presId="urn:microsoft.com/office/officeart/2018/2/layout/IconVerticalSolidList"/>
    <dgm:cxn modelId="{BB296257-9DFC-4174-8ED2-416258C3CC25}" srcId="{96C12A26-1680-48DA-8E14-785D9819B3D3}" destId="{26B4A406-70A3-41F1-B8EB-376D870C8D40}" srcOrd="2" destOrd="0" parTransId="{66AC71C4-0736-45A8-A653-2B4F17D6D251}" sibTransId="{DABAEAB4-300A-4251-ABCE-292F47B75B4A}"/>
    <dgm:cxn modelId="{165851B2-1594-4CEF-A291-138731304EAD}" srcId="{96C12A26-1680-48DA-8E14-785D9819B3D3}" destId="{84CF4FD2-5B03-44F8-9657-4FE872319578}" srcOrd="1" destOrd="0" parTransId="{9D0F9073-4B3E-4AA7-B58A-A4C935F02256}" sibTransId="{965BFAB1-69A3-4626-8805-99D8CD722EC4}"/>
    <dgm:cxn modelId="{7795F5E9-31D9-4B99-8587-926A3BB0004A}" type="presOf" srcId="{BA2C5F77-9E5D-495B-8012-FC06259FA499}" destId="{BAF31902-8E58-4C9F-B8A4-6320C04163FE}" srcOrd="0" destOrd="0" presId="urn:microsoft.com/office/officeart/2018/2/layout/IconVerticalSolidList"/>
    <dgm:cxn modelId="{20CBC3ED-7402-4EB5-97FE-DBB063CCE434}" type="presOf" srcId="{26B4A406-70A3-41F1-B8EB-376D870C8D40}" destId="{1A677B3D-FD72-42BD-A740-6F6361530C5A}" srcOrd="0" destOrd="0" presId="urn:microsoft.com/office/officeart/2018/2/layout/IconVerticalSolidList"/>
    <dgm:cxn modelId="{54FD6664-853E-4FCB-9C4E-F9F54A109E79}" type="presParOf" srcId="{56B2A5E5-6173-4C2C-BC3A-1E133AAFB22D}" destId="{5CCDA69C-0E37-43FA-8AEE-45654C965D1D}" srcOrd="0" destOrd="0" presId="urn:microsoft.com/office/officeart/2018/2/layout/IconVerticalSolidList"/>
    <dgm:cxn modelId="{E4DC2903-C353-4F20-9C42-4CB02480A364}" type="presParOf" srcId="{5CCDA69C-0E37-43FA-8AEE-45654C965D1D}" destId="{B2CF84A9-CA65-4430-8171-646DC57F1C44}" srcOrd="0" destOrd="0" presId="urn:microsoft.com/office/officeart/2018/2/layout/IconVerticalSolidList"/>
    <dgm:cxn modelId="{6F46CCF5-E82F-419D-94BA-11A2767B59B6}" type="presParOf" srcId="{5CCDA69C-0E37-43FA-8AEE-45654C965D1D}" destId="{8F96971E-3BF7-43E2-89C4-6CAB27E69420}" srcOrd="1" destOrd="0" presId="urn:microsoft.com/office/officeart/2018/2/layout/IconVerticalSolidList"/>
    <dgm:cxn modelId="{F7D0E7B8-5FF6-455F-8BA9-558E6D9B1F53}" type="presParOf" srcId="{5CCDA69C-0E37-43FA-8AEE-45654C965D1D}" destId="{77DB1CC4-5F17-4576-89FE-378BCA350869}" srcOrd="2" destOrd="0" presId="urn:microsoft.com/office/officeart/2018/2/layout/IconVerticalSolidList"/>
    <dgm:cxn modelId="{1409617E-E222-424E-8EB5-FCD329BE69E4}" type="presParOf" srcId="{5CCDA69C-0E37-43FA-8AEE-45654C965D1D}" destId="{BAF31902-8E58-4C9F-B8A4-6320C04163FE}" srcOrd="3" destOrd="0" presId="urn:microsoft.com/office/officeart/2018/2/layout/IconVerticalSolidList"/>
    <dgm:cxn modelId="{85E3AE26-29EC-4FD4-A946-EF08A8BDE32E}" type="presParOf" srcId="{56B2A5E5-6173-4C2C-BC3A-1E133AAFB22D}" destId="{CB77FE57-2C86-4E10-BDB9-47B5A58E234D}" srcOrd="1" destOrd="0" presId="urn:microsoft.com/office/officeart/2018/2/layout/IconVerticalSolidList"/>
    <dgm:cxn modelId="{886F8ED7-F761-4BDD-9049-13C5F50438E3}" type="presParOf" srcId="{56B2A5E5-6173-4C2C-BC3A-1E133AAFB22D}" destId="{38125C7F-1915-4DCD-973C-FB11CC9057C8}" srcOrd="2" destOrd="0" presId="urn:microsoft.com/office/officeart/2018/2/layout/IconVerticalSolidList"/>
    <dgm:cxn modelId="{C018D271-7AD8-4F1A-BCE0-8C37A77ADA24}" type="presParOf" srcId="{38125C7F-1915-4DCD-973C-FB11CC9057C8}" destId="{DDCB0905-7574-4887-AD3C-5BF3AED51624}" srcOrd="0" destOrd="0" presId="urn:microsoft.com/office/officeart/2018/2/layout/IconVerticalSolidList"/>
    <dgm:cxn modelId="{25D53A8F-68D5-4703-9EDB-AE509DBB48E9}" type="presParOf" srcId="{38125C7F-1915-4DCD-973C-FB11CC9057C8}" destId="{C2466537-2837-4177-B102-E32BCC07F8CD}" srcOrd="1" destOrd="0" presId="urn:microsoft.com/office/officeart/2018/2/layout/IconVerticalSolidList"/>
    <dgm:cxn modelId="{47C87973-C1E4-476C-A19C-7F23C25117AD}" type="presParOf" srcId="{38125C7F-1915-4DCD-973C-FB11CC9057C8}" destId="{31314CE6-757C-46AA-BD0B-A1371B88C9BB}" srcOrd="2" destOrd="0" presId="urn:microsoft.com/office/officeart/2018/2/layout/IconVerticalSolidList"/>
    <dgm:cxn modelId="{0E425ABB-6D15-4564-BDA9-7FA0E6518AFB}" type="presParOf" srcId="{38125C7F-1915-4DCD-973C-FB11CC9057C8}" destId="{2DB17A7F-FFD5-415C-9BED-2DE01DEB10DE}" srcOrd="3" destOrd="0" presId="urn:microsoft.com/office/officeart/2018/2/layout/IconVerticalSolidList"/>
    <dgm:cxn modelId="{DEB7B2B2-0E28-485B-97E6-3078182979D7}" type="presParOf" srcId="{56B2A5E5-6173-4C2C-BC3A-1E133AAFB22D}" destId="{1560AA38-2AA6-475B-9D80-54A7375F55BA}" srcOrd="3" destOrd="0" presId="urn:microsoft.com/office/officeart/2018/2/layout/IconVerticalSolidList"/>
    <dgm:cxn modelId="{97427E4A-71F2-41EA-A34B-B86A4B57F543}" type="presParOf" srcId="{56B2A5E5-6173-4C2C-BC3A-1E133AAFB22D}" destId="{3F51F9EC-3D05-40DE-B01F-B1BD3FF530BA}" srcOrd="4" destOrd="0" presId="urn:microsoft.com/office/officeart/2018/2/layout/IconVerticalSolidList"/>
    <dgm:cxn modelId="{4BB8C41A-CC21-480E-985E-B57A53B068F5}" type="presParOf" srcId="{3F51F9EC-3D05-40DE-B01F-B1BD3FF530BA}" destId="{C15683DE-AA20-4EE3-AE2C-71EE405FDA5D}" srcOrd="0" destOrd="0" presId="urn:microsoft.com/office/officeart/2018/2/layout/IconVerticalSolidList"/>
    <dgm:cxn modelId="{4D3C0D4E-C5C7-4E16-915D-12284692D235}" type="presParOf" srcId="{3F51F9EC-3D05-40DE-B01F-B1BD3FF530BA}" destId="{C5BCE0B6-0645-4563-8557-66C259A110C1}" srcOrd="1" destOrd="0" presId="urn:microsoft.com/office/officeart/2018/2/layout/IconVerticalSolidList"/>
    <dgm:cxn modelId="{ABDBA1BF-0E67-457D-A378-4F21E0843BCF}" type="presParOf" srcId="{3F51F9EC-3D05-40DE-B01F-B1BD3FF530BA}" destId="{CD30FBF3-6250-4822-ABE1-0423BD86CA17}" srcOrd="2" destOrd="0" presId="urn:microsoft.com/office/officeart/2018/2/layout/IconVerticalSolidList"/>
    <dgm:cxn modelId="{07B21D4C-A7EB-4E11-B76B-814D19A5EBD1}" type="presParOf" srcId="{3F51F9EC-3D05-40DE-B01F-B1BD3FF530BA}" destId="{1A677B3D-FD72-42BD-A740-6F6361530C5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AD54FC-0030-465A-BD26-F1F7A7802A62}"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E953A186-BB3A-454D-93F6-18B7C5457E36}">
      <dgm:prSet/>
      <dgm:spPr/>
      <dgm:t>
        <a:bodyPr/>
        <a:lstStyle/>
        <a:p>
          <a:r>
            <a:rPr lang="es-MX" b="0" i="0" dirty="0"/>
            <a:t>¿Influye la ubicación en el precio de las casas?</a:t>
          </a:r>
          <a:endParaRPr lang="en-US" dirty="0"/>
        </a:p>
      </dgm:t>
    </dgm:pt>
    <dgm:pt modelId="{380F092D-F529-49B9-BB0F-DA95666B2855}" type="parTrans" cxnId="{04700420-292E-4D25-9169-A363CC5446F4}">
      <dgm:prSet/>
      <dgm:spPr/>
      <dgm:t>
        <a:bodyPr/>
        <a:lstStyle/>
        <a:p>
          <a:endParaRPr lang="en-US"/>
        </a:p>
      </dgm:t>
    </dgm:pt>
    <dgm:pt modelId="{CABE086B-146C-45F1-A859-642F0E2E9016}" type="sibTrans" cxnId="{04700420-292E-4D25-9169-A363CC5446F4}">
      <dgm:prSet phldrT="1"/>
      <dgm:spPr/>
      <dgm:t>
        <a:bodyPr/>
        <a:lstStyle/>
        <a:p>
          <a:endParaRPr lang="en-US"/>
        </a:p>
      </dgm:t>
    </dgm:pt>
    <dgm:pt modelId="{5CDE837F-6A36-47AC-B3EF-3E11C0DE66C4}">
      <dgm:prSet/>
      <dgm:spPr/>
      <dgm:t>
        <a:bodyPr/>
        <a:lstStyle/>
        <a:p>
          <a:r>
            <a:rPr lang="es-MX" b="0" i="0" dirty="0"/>
            <a:t>¿Cuál es la relación entre el tamaño de la propiedad y su precio?</a:t>
          </a:r>
          <a:endParaRPr lang="en-US" dirty="0"/>
        </a:p>
      </dgm:t>
    </dgm:pt>
    <dgm:pt modelId="{CCA2BA06-9AA0-4161-A807-C9B96BEB0DAF}" type="parTrans" cxnId="{63652363-4069-4F1C-8176-945C44F154B7}">
      <dgm:prSet/>
      <dgm:spPr/>
      <dgm:t>
        <a:bodyPr/>
        <a:lstStyle/>
        <a:p>
          <a:endParaRPr lang="en-US"/>
        </a:p>
      </dgm:t>
    </dgm:pt>
    <dgm:pt modelId="{B938510A-5082-4123-847B-EC726C79C7D3}" type="sibTrans" cxnId="{63652363-4069-4F1C-8176-945C44F154B7}">
      <dgm:prSet phldrT="2"/>
      <dgm:spPr/>
      <dgm:t>
        <a:bodyPr/>
        <a:lstStyle/>
        <a:p>
          <a:endParaRPr lang="en-US"/>
        </a:p>
      </dgm:t>
    </dgm:pt>
    <dgm:pt modelId="{F299AF4F-07F5-41D3-A4A4-33D611BA24D5}">
      <dgm:prSet/>
      <dgm:spPr/>
      <dgm:t>
        <a:bodyPr/>
        <a:lstStyle/>
        <a:p>
          <a:r>
            <a:rPr lang="es-MX" b="0" i="0" dirty="0"/>
            <a:t>¿Cómo afectan el número de dormitorios y baños al precio de las propiedades?</a:t>
          </a:r>
          <a:endParaRPr lang="en-US" dirty="0"/>
        </a:p>
      </dgm:t>
    </dgm:pt>
    <dgm:pt modelId="{0AEF95A6-8D8D-47C7-A373-FAAE67B871F6}" type="parTrans" cxnId="{C8962347-366C-4BC8-BE86-A7EA1896E8A0}">
      <dgm:prSet/>
      <dgm:spPr/>
      <dgm:t>
        <a:bodyPr/>
        <a:lstStyle/>
        <a:p>
          <a:endParaRPr lang="en-US"/>
        </a:p>
      </dgm:t>
    </dgm:pt>
    <dgm:pt modelId="{031FA96D-D60E-4ECC-8075-895B5124A68F}" type="sibTrans" cxnId="{C8962347-366C-4BC8-BE86-A7EA1896E8A0}">
      <dgm:prSet phldrT="3"/>
      <dgm:spPr/>
      <dgm:t>
        <a:bodyPr/>
        <a:lstStyle/>
        <a:p>
          <a:endParaRPr lang="en-US"/>
        </a:p>
      </dgm:t>
    </dgm:pt>
    <dgm:pt modelId="{6F15A77E-98D4-45BE-8E0F-DFA0FF5651D5}">
      <dgm:prSet/>
      <dgm:spPr/>
      <dgm:t>
        <a:bodyPr/>
        <a:lstStyle/>
        <a:p>
          <a:r>
            <a:rPr lang="es-MX" b="0" i="0"/>
            <a:t>¿Cuál es la importancia de los estacionamientos en el precio final de una casa?</a:t>
          </a:r>
          <a:endParaRPr lang="en-US"/>
        </a:p>
      </dgm:t>
    </dgm:pt>
    <dgm:pt modelId="{5468EF2E-B475-46AC-AEB2-398C242E94F0}" type="parTrans" cxnId="{15B5DDF3-F706-49C4-8524-A63860750A8E}">
      <dgm:prSet/>
      <dgm:spPr/>
      <dgm:t>
        <a:bodyPr/>
        <a:lstStyle/>
        <a:p>
          <a:endParaRPr lang="en-US"/>
        </a:p>
      </dgm:t>
    </dgm:pt>
    <dgm:pt modelId="{716CEC80-2401-4E71-98C6-45DC20EB76C5}" type="sibTrans" cxnId="{15B5DDF3-F706-49C4-8524-A63860750A8E}">
      <dgm:prSet phldrT="4"/>
      <dgm:spPr/>
      <dgm:t>
        <a:bodyPr/>
        <a:lstStyle/>
        <a:p>
          <a:endParaRPr lang="en-US"/>
        </a:p>
      </dgm:t>
    </dgm:pt>
    <dgm:pt modelId="{F6AD886F-E4B3-4B72-A7BD-EE82121564F6}">
      <dgm:prSet/>
      <dgm:spPr/>
      <dgm:t>
        <a:bodyPr/>
        <a:lstStyle/>
        <a:p>
          <a:r>
            <a:rPr lang="es-MX" b="0" i="0"/>
            <a:t>¿Cómo varían los precios en función de la moneda utilizada para la transacción?</a:t>
          </a:r>
          <a:endParaRPr lang="en-US"/>
        </a:p>
      </dgm:t>
    </dgm:pt>
    <dgm:pt modelId="{FFD4E315-2B25-49A5-92B3-5D583EC1DA6B}" type="parTrans" cxnId="{4F565A64-2F2D-4B0F-85EA-2C1A8E2FEBC0}">
      <dgm:prSet/>
      <dgm:spPr/>
      <dgm:t>
        <a:bodyPr/>
        <a:lstStyle/>
        <a:p>
          <a:endParaRPr lang="en-US"/>
        </a:p>
      </dgm:t>
    </dgm:pt>
    <dgm:pt modelId="{C148A957-9E8A-40CA-ADF4-363801B43693}" type="sibTrans" cxnId="{4F565A64-2F2D-4B0F-85EA-2C1A8E2FEBC0}">
      <dgm:prSet phldrT="5"/>
      <dgm:spPr/>
      <dgm:t>
        <a:bodyPr/>
        <a:lstStyle/>
        <a:p>
          <a:endParaRPr lang="en-US"/>
        </a:p>
      </dgm:t>
    </dgm:pt>
    <dgm:pt modelId="{6222526D-07A7-454A-B987-703392D80F74}">
      <dgm:prSet/>
      <dgm:spPr/>
      <dgm:t>
        <a:bodyPr/>
        <a:lstStyle/>
        <a:p>
          <a:r>
            <a:rPr lang="es-MX" b="0" i="0"/>
            <a:t>¿Influye el corredor de bienes raíces en el precio de venta de una propiedad?</a:t>
          </a:r>
          <a:endParaRPr lang="en-US"/>
        </a:p>
      </dgm:t>
    </dgm:pt>
    <dgm:pt modelId="{5AC4A5B9-9FFF-4EF0-85E0-687CE67B2BC5}" type="parTrans" cxnId="{2CA360AD-FCBE-4FCE-A817-D006B74CC78A}">
      <dgm:prSet/>
      <dgm:spPr/>
      <dgm:t>
        <a:bodyPr/>
        <a:lstStyle/>
        <a:p>
          <a:endParaRPr lang="en-US"/>
        </a:p>
      </dgm:t>
    </dgm:pt>
    <dgm:pt modelId="{31F29443-E2D4-44D2-90CA-4656904DD95B}" type="sibTrans" cxnId="{2CA360AD-FCBE-4FCE-A817-D006B74CC78A}">
      <dgm:prSet phldrT="6"/>
      <dgm:spPr/>
      <dgm:t>
        <a:bodyPr/>
        <a:lstStyle/>
        <a:p>
          <a:endParaRPr lang="en-US"/>
        </a:p>
      </dgm:t>
    </dgm:pt>
    <dgm:pt modelId="{DB1FDD79-06A1-473B-8EEA-5BC90556C1C2}" type="pres">
      <dgm:prSet presAssocID="{C0AD54FC-0030-465A-BD26-F1F7A7802A62}" presName="vert0" presStyleCnt="0">
        <dgm:presLayoutVars>
          <dgm:dir/>
          <dgm:animOne val="branch"/>
          <dgm:animLvl val="lvl"/>
        </dgm:presLayoutVars>
      </dgm:prSet>
      <dgm:spPr/>
    </dgm:pt>
    <dgm:pt modelId="{47EF469F-AD5A-47B4-85D8-C5B354234519}" type="pres">
      <dgm:prSet presAssocID="{E953A186-BB3A-454D-93F6-18B7C5457E36}" presName="thickLine" presStyleLbl="alignNode1" presStyleIdx="0" presStyleCnt="6"/>
      <dgm:spPr/>
    </dgm:pt>
    <dgm:pt modelId="{02D6E0C5-823E-4ABD-8B22-DE200C34EEA5}" type="pres">
      <dgm:prSet presAssocID="{E953A186-BB3A-454D-93F6-18B7C5457E36}" presName="horz1" presStyleCnt="0"/>
      <dgm:spPr/>
    </dgm:pt>
    <dgm:pt modelId="{697B422E-E4B2-4F1B-9BD8-4A4F7A3B05E8}" type="pres">
      <dgm:prSet presAssocID="{E953A186-BB3A-454D-93F6-18B7C5457E36}" presName="tx1" presStyleLbl="revTx" presStyleIdx="0" presStyleCnt="6"/>
      <dgm:spPr/>
    </dgm:pt>
    <dgm:pt modelId="{0EC8A25C-6F31-42D9-81F1-4C9F00E061AB}" type="pres">
      <dgm:prSet presAssocID="{E953A186-BB3A-454D-93F6-18B7C5457E36}" presName="vert1" presStyleCnt="0"/>
      <dgm:spPr/>
    </dgm:pt>
    <dgm:pt modelId="{5DDF40AC-8603-4D28-9AE4-8A809196A6F1}" type="pres">
      <dgm:prSet presAssocID="{5CDE837F-6A36-47AC-B3EF-3E11C0DE66C4}" presName="thickLine" presStyleLbl="alignNode1" presStyleIdx="1" presStyleCnt="6"/>
      <dgm:spPr/>
    </dgm:pt>
    <dgm:pt modelId="{89A693FA-099D-4DF7-87D1-2CE490A2FB36}" type="pres">
      <dgm:prSet presAssocID="{5CDE837F-6A36-47AC-B3EF-3E11C0DE66C4}" presName="horz1" presStyleCnt="0"/>
      <dgm:spPr/>
    </dgm:pt>
    <dgm:pt modelId="{F46329F9-75B9-478A-83BF-F3260B4533EC}" type="pres">
      <dgm:prSet presAssocID="{5CDE837F-6A36-47AC-B3EF-3E11C0DE66C4}" presName="tx1" presStyleLbl="revTx" presStyleIdx="1" presStyleCnt="6"/>
      <dgm:spPr/>
    </dgm:pt>
    <dgm:pt modelId="{003E528E-203C-458D-9C1A-9B6303B0C875}" type="pres">
      <dgm:prSet presAssocID="{5CDE837F-6A36-47AC-B3EF-3E11C0DE66C4}" presName="vert1" presStyleCnt="0"/>
      <dgm:spPr/>
    </dgm:pt>
    <dgm:pt modelId="{85D30DFC-085F-4DDB-8024-54807EF639F9}" type="pres">
      <dgm:prSet presAssocID="{F299AF4F-07F5-41D3-A4A4-33D611BA24D5}" presName="thickLine" presStyleLbl="alignNode1" presStyleIdx="2" presStyleCnt="6"/>
      <dgm:spPr/>
    </dgm:pt>
    <dgm:pt modelId="{DE833858-0DCE-4A06-A7AE-D2A037729AAE}" type="pres">
      <dgm:prSet presAssocID="{F299AF4F-07F5-41D3-A4A4-33D611BA24D5}" presName="horz1" presStyleCnt="0"/>
      <dgm:spPr/>
    </dgm:pt>
    <dgm:pt modelId="{D383FD4F-C9DF-4460-B81B-F9062EA26B28}" type="pres">
      <dgm:prSet presAssocID="{F299AF4F-07F5-41D3-A4A4-33D611BA24D5}" presName="tx1" presStyleLbl="revTx" presStyleIdx="2" presStyleCnt="6"/>
      <dgm:spPr/>
    </dgm:pt>
    <dgm:pt modelId="{A68B3386-2593-486F-9FD8-14874491D30D}" type="pres">
      <dgm:prSet presAssocID="{F299AF4F-07F5-41D3-A4A4-33D611BA24D5}" presName="vert1" presStyleCnt="0"/>
      <dgm:spPr/>
    </dgm:pt>
    <dgm:pt modelId="{1AC22103-C11D-4A32-8C78-0CEEFD5CD694}" type="pres">
      <dgm:prSet presAssocID="{6F15A77E-98D4-45BE-8E0F-DFA0FF5651D5}" presName="thickLine" presStyleLbl="alignNode1" presStyleIdx="3" presStyleCnt="6"/>
      <dgm:spPr/>
    </dgm:pt>
    <dgm:pt modelId="{65C5EDA7-4D77-4D47-A2C1-26ABA3A8C184}" type="pres">
      <dgm:prSet presAssocID="{6F15A77E-98D4-45BE-8E0F-DFA0FF5651D5}" presName="horz1" presStyleCnt="0"/>
      <dgm:spPr/>
    </dgm:pt>
    <dgm:pt modelId="{A34F26C4-8582-4A69-8D9C-17ECB592EAA5}" type="pres">
      <dgm:prSet presAssocID="{6F15A77E-98D4-45BE-8E0F-DFA0FF5651D5}" presName="tx1" presStyleLbl="revTx" presStyleIdx="3" presStyleCnt="6"/>
      <dgm:spPr/>
    </dgm:pt>
    <dgm:pt modelId="{FCF4F1A3-795D-4882-A490-A88602D77725}" type="pres">
      <dgm:prSet presAssocID="{6F15A77E-98D4-45BE-8E0F-DFA0FF5651D5}" presName="vert1" presStyleCnt="0"/>
      <dgm:spPr/>
    </dgm:pt>
    <dgm:pt modelId="{EF26CD63-D50B-4FCC-8688-19CF71821114}" type="pres">
      <dgm:prSet presAssocID="{F6AD886F-E4B3-4B72-A7BD-EE82121564F6}" presName="thickLine" presStyleLbl="alignNode1" presStyleIdx="4" presStyleCnt="6"/>
      <dgm:spPr/>
    </dgm:pt>
    <dgm:pt modelId="{0BFD61F3-CB21-46C4-9D8F-B30212E9D68F}" type="pres">
      <dgm:prSet presAssocID="{F6AD886F-E4B3-4B72-A7BD-EE82121564F6}" presName="horz1" presStyleCnt="0"/>
      <dgm:spPr/>
    </dgm:pt>
    <dgm:pt modelId="{3211AC63-D5F2-4733-8FD1-1CD03BB622BA}" type="pres">
      <dgm:prSet presAssocID="{F6AD886F-E4B3-4B72-A7BD-EE82121564F6}" presName="tx1" presStyleLbl="revTx" presStyleIdx="4" presStyleCnt="6"/>
      <dgm:spPr/>
    </dgm:pt>
    <dgm:pt modelId="{4055EFAF-EADC-4CF6-8B04-A7C8FFF8119A}" type="pres">
      <dgm:prSet presAssocID="{F6AD886F-E4B3-4B72-A7BD-EE82121564F6}" presName="vert1" presStyleCnt="0"/>
      <dgm:spPr/>
    </dgm:pt>
    <dgm:pt modelId="{A6F40B3A-8BC7-4B62-9A23-A4AF8E7114D9}" type="pres">
      <dgm:prSet presAssocID="{6222526D-07A7-454A-B987-703392D80F74}" presName="thickLine" presStyleLbl="alignNode1" presStyleIdx="5" presStyleCnt="6"/>
      <dgm:spPr/>
    </dgm:pt>
    <dgm:pt modelId="{20E99877-520C-47F4-BACF-F07F6C74CBAC}" type="pres">
      <dgm:prSet presAssocID="{6222526D-07A7-454A-B987-703392D80F74}" presName="horz1" presStyleCnt="0"/>
      <dgm:spPr/>
    </dgm:pt>
    <dgm:pt modelId="{B137356E-9E92-4E58-9714-49B2ABD32CAD}" type="pres">
      <dgm:prSet presAssocID="{6222526D-07A7-454A-B987-703392D80F74}" presName="tx1" presStyleLbl="revTx" presStyleIdx="5" presStyleCnt="6"/>
      <dgm:spPr/>
    </dgm:pt>
    <dgm:pt modelId="{77F645E4-116C-40B8-8F54-45F0B0BF5E5C}" type="pres">
      <dgm:prSet presAssocID="{6222526D-07A7-454A-B987-703392D80F74}" presName="vert1" presStyleCnt="0"/>
      <dgm:spPr/>
    </dgm:pt>
  </dgm:ptLst>
  <dgm:cxnLst>
    <dgm:cxn modelId="{04700420-292E-4D25-9169-A363CC5446F4}" srcId="{C0AD54FC-0030-465A-BD26-F1F7A7802A62}" destId="{E953A186-BB3A-454D-93F6-18B7C5457E36}" srcOrd="0" destOrd="0" parTransId="{380F092D-F529-49B9-BB0F-DA95666B2855}" sibTransId="{CABE086B-146C-45F1-A859-642F0E2E9016}"/>
    <dgm:cxn modelId="{4E38475C-B0D2-4FB0-95D3-62C6F6A8EF9B}" type="presOf" srcId="{F299AF4F-07F5-41D3-A4A4-33D611BA24D5}" destId="{D383FD4F-C9DF-4460-B81B-F9062EA26B28}" srcOrd="0" destOrd="0" presId="urn:microsoft.com/office/officeart/2008/layout/LinedList"/>
    <dgm:cxn modelId="{63652363-4069-4F1C-8176-945C44F154B7}" srcId="{C0AD54FC-0030-465A-BD26-F1F7A7802A62}" destId="{5CDE837F-6A36-47AC-B3EF-3E11C0DE66C4}" srcOrd="1" destOrd="0" parTransId="{CCA2BA06-9AA0-4161-A807-C9B96BEB0DAF}" sibTransId="{B938510A-5082-4123-847B-EC726C79C7D3}"/>
    <dgm:cxn modelId="{4F565A64-2F2D-4B0F-85EA-2C1A8E2FEBC0}" srcId="{C0AD54FC-0030-465A-BD26-F1F7A7802A62}" destId="{F6AD886F-E4B3-4B72-A7BD-EE82121564F6}" srcOrd="4" destOrd="0" parTransId="{FFD4E315-2B25-49A5-92B3-5D583EC1DA6B}" sibTransId="{C148A957-9E8A-40CA-ADF4-363801B43693}"/>
    <dgm:cxn modelId="{C8962347-366C-4BC8-BE86-A7EA1896E8A0}" srcId="{C0AD54FC-0030-465A-BD26-F1F7A7802A62}" destId="{F299AF4F-07F5-41D3-A4A4-33D611BA24D5}" srcOrd="2" destOrd="0" parTransId="{0AEF95A6-8D8D-47C7-A373-FAAE67B871F6}" sibTransId="{031FA96D-D60E-4ECC-8075-895B5124A68F}"/>
    <dgm:cxn modelId="{C64D7955-DE23-410F-A425-F5B9FC446255}" type="presOf" srcId="{6222526D-07A7-454A-B987-703392D80F74}" destId="{B137356E-9E92-4E58-9714-49B2ABD32CAD}" srcOrd="0" destOrd="0" presId="urn:microsoft.com/office/officeart/2008/layout/LinedList"/>
    <dgm:cxn modelId="{215F1E78-BFBD-43B7-815A-7279472DF566}" type="presOf" srcId="{5CDE837F-6A36-47AC-B3EF-3E11C0DE66C4}" destId="{F46329F9-75B9-478A-83BF-F3260B4533EC}" srcOrd="0" destOrd="0" presId="urn:microsoft.com/office/officeart/2008/layout/LinedList"/>
    <dgm:cxn modelId="{92B54F80-8110-498D-86C3-2003BB69858F}" type="presOf" srcId="{F6AD886F-E4B3-4B72-A7BD-EE82121564F6}" destId="{3211AC63-D5F2-4733-8FD1-1CD03BB622BA}" srcOrd="0" destOrd="0" presId="urn:microsoft.com/office/officeart/2008/layout/LinedList"/>
    <dgm:cxn modelId="{49C32895-6B82-4C06-9275-5C4523620E3D}" type="presOf" srcId="{6F15A77E-98D4-45BE-8E0F-DFA0FF5651D5}" destId="{A34F26C4-8582-4A69-8D9C-17ECB592EAA5}" srcOrd="0" destOrd="0" presId="urn:microsoft.com/office/officeart/2008/layout/LinedList"/>
    <dgm:cxn modelId="{2CA360AD-FCBE-4FCE-A817-D006B74CC78A}" srcId="{C0AD54FC-0030-465A-BD26-F1F7A7802A62}" destId="{6222526D-07A7-454A-B987-703392D80F74}" srcOrd="5" destOrd="0" parTransId="{5AC4A5B9-9FFF-4EF0-85E0-687CE67B2BC5}" sibTransId="{31F29443-E2D4-44D2-90CA-4656904DD95B}"/>
    <dgm:cxn modelId="{67E899BD-009B-4F50-950F-A21F3D528CE8}" type="presOf" srcId="{E953A186-BB3A-454D-93F6-18B7C5457E36}" destId="{697B422E-E4B2-4F1B-9BD8-4A4F7A3B05E8}" srcOrd="0" destOrd="0" presId="urn:microsoft.com/office/officeart/2008/layout/LinedList"/>
    <dgm:cxn modelId="{7E4C67E6-C166-46CE-BC39-0C82D9FA37DC}" type="presOf" srcId="{C0AD54FC-0030-465A-BD26-F1F7A7802A62}" destId="{DB1FDD79-06A1-473B-8EEA-5BC90556C1C2}" srcOrd="0" destOrd="0" presId="urn:microsoft.com/office/officeart/2008/layout/LinedList"/>
    <dgm:cxn modelId="{15B5DDF3-F706-49C4-8524-A63860750A8E}" srcId="{C0AD54FC-0030-465A-BD26-F1F7A7802A62}" destId="{6F15A77E-98D4-45BE-8E0F-DFA0FF5651D5}" srcOrd="3" destOrd="0" parTransId="{5468EF2E-B475-46AC-AEB2-398C242E94F0}" sibTransId="{716CEC80-2401-4E71-98C6-45DC20EB76C5}"/>
    <dgm:cxn modelId="{E2CF78CD-9FD9-469B-A5EB-A9E0F688C379}" type="presParOf" srcId="{DB1FDD79-06A1-473B-8EEA-5BC90556C1C2}" destId="{47EF469F-AD5A-47B4-85D8-C5B354234519}" srcOrd="0" destOrd="0" presId="urn:microsoft.com/office/officeart/2008/layout/LinedList"/>
    <dgm:cxn modelId="{4A686080-47AD-46FB-976B-352429588C5F}" type="presParOf" srcId="{DB1FDD79-06A1-473B-8EEA-5BC90556C1C2}" destId="{02D6E0C5-823E-4ABD-8B22-DE200C34EEA5}" srcOrd="1" destOrd="0" presId="urn:microsoft.com/office/officeart/2008/layout/LinedList"/>
    <dgm:cxn modelId="{31757273-7839-4F02-8E36-6D125920CAC3}" type="presParOf" srcId="{02D6E0C5-823E-4ABD-8B22-DE200C34EEA5}" destId="{697B422E-E4B2-4F1B-9BD8-4A4F7A3B05E8}" srcOrd="0" destOrd="0" presId="urn:microsoft.com/office/officeart/2008/layout/LinedList"/>
    <dgm:cxn modelId="{81C3708E-35B4-483E-89DB-77CBC1B4DDA8}" type="presParOf" srcId="{02D6E0C5-823E-4ABD-8B22-DE200C34EEA5}" destId="{0EC8A25C-6F31-42D9-81F1-4C9F00E061AB}" srcOrd="1" destOrd="0" presId="urn:microsoft.com/office/officeart/2008/layout/LinedList"/>
    <dgm:cxn modelId="{B819338E-D814-4D2A-8F33-7C4F585C9063}" type="presParOf" srcId="{DB1FDD79-06A1-473B-8EEA-5BC90556C1C2}" destId="{5DDF40AC-8603-4D28-9AE4-8A809196A6F1}" srcOrd="2" destOrd="0" presId="urn:microsoft.com/office/officeart/2008/layout/LinedList"/>
    <dgm:cxn modelId="{C2314A33-20F6-472D-8E39-24B6006390D5}" type="presParOf" srcId="{DB1FDD79-06A1-473B-8EEA-5BC90556C1C2}" destId="{89A693FA-099D-4DF7-87D1-2CE490A2FB36}" srcOrd="3" destOrd="0" presId="urn:microsoft.com/office/officeart/2008/layout/LinedList"/>
    <dgm:cxn modelId="{0F875F16-FD59-48AF-AAAB-97AC3B4949BB}" type="presParOf" srcId="{89A693FA-099D-4DF7-87D1-2CE490A2FB36}" destId="{F46329F9-75B9-478A-83BF-F3260B4533EC}" srcOrd="0" destOrd="0" presId="urn:microsoft.com/office/officeart/2008/layout/LinedList"/>
    <dgm:cxn modelId="{543454C5-B86A-400E-9A5C-7FBC62736AFD}" type="presParOf" srcId="{89A693FA-099D-4DF7-87D1-2CE490A2FB36}" destId="{003E528E-203C-458D-9C1A-9B6303B0C875}" srcOrd="1" destOrd="0" presId="urn:microsoft.com/office/officeart/2008/layout/LinedList"/>
    <dgm:cxn modelId="{8D24CED6-6785-4D17-90B7-C1D296DA987D}" type="presParOf" srcId="{DB1FDD79-06A1-473B-8EEA-5BC90556C1C2}" destId="{85D30DFC-085F-4DDB-8024-54807EF639F9}" srcOrd="4" destOrd="0" presId="urn:microsoft.com/office/officeart/2008/layout/LinedList"/>
    <dgm:cxn modelId="{97359FF4-9167-4E3B-A7B7-011B85DFA577}" type="presParOf" srcId="{DB1FDD79-06A1-473B-8EEA-5BC90556C1C2}" destId="{DE833858-0DCE-4A06-A7AE-D2A037729AAE}" srcOrd="5" destOrd="0" presId="urn:microsoft.com/office/officeart/2008/layout/LinedList"/>
    <dgm:cxn modelId="{B36FBD77-807C-47BF-8849-F4E3618A61F3}" type="presParOf" srcId="{DE833858-0DCE-4A06-A7AE-D2A037729AAE}" destId="{D383FD4F-C9DF-4460-B81B-F9062EA26B28}" srcOrd="0" destOrd="0" presId="urn:microsoft.com/office/officeart/2008/layout/LinedList"/>
    <dgm:cxn modelId="{7A339A45-621D-48E2-9437-B021CA59AF93}" type="presParOf" srcId="{DE833858-0DCE-4A06-A7AE-D2A037729AAE}" destId="{A68B3386-2593-486F-9FD8-14874491D30D}" srcOrd="1" destOrd="0" presId="urn:microsoft.com/office/officeart/2008/layout/LinedList"/>
    <dgm:cxn modelId="{F65AA6FE-4E64-4A2C-96BA-9ECD915E1CE8}" type="presParOf" srcId="{DB1FDD79-06A1-473B-8EEA-5BC90556C1C2}" destId="{1AC22103-C11D-4A32-8C78-0CEEFD5CD694}" srcOrd="6" destOrd="0" presId="urn:microsoft.com/office/officeart/2008/layout/LinedList"/>
    <dgm:cxn modelId="{918BE97D-0A04-40F2-9EBB-4D108FE10A64}" type="presParOf" srcId="{DB1FDD79-06A1-473B-8EEA-5BC90556C1C2}" destId="{65C5EDA7-4D77-4D47-A2C1-26ABA3A8C184}" srcOrd="7" destOrd="0" presId="urn:microsoft.com/office/officeart/2008/layout/LinedList"/>
    <dgm:cxn modelId="{FE0B3B8D-64C7-4253-82AE-F29CFB59E315}" type="presParOf" srcId="{65C5EDA7-4D77-4D47-A2C1-26ABA3A8C184}" destId="{A34F26C4-8582-4A69-8D9C-17ECB592EAA5}" srcOrd="0" destOrd="0" presId="urn:microsoft.com/office/officeart/2008/layout/LinedList"/>
    <dgm:cxn modelId="{4158B42B-2A74-4F20-A4ED-5D3C70C914CD}" type="presParOf" srcId="{65C5EDA7-4D77-4D47-A2C1-26ABA3A8C184}" destId="{FCF4F1A3-795D-4882-A490-A88602D77725}" srcOrd="1" destOrd="0" presId="urn:microsoft.com/office/officeart/2008/layout/LinedList"/>
    <dgm:cxn modelId="{5E742184-0411-43B5-8169-83257529C30B}" type="presParOf" srcId="{DB1FDD79-06A1-473B-8EEA-5BC90556C1C2}" destId="{EF26CD63-D50B-4FCC-8688-19CF71821114}" srcOrd="8" destOrd="0" presId="urn:microsoft.com/office/officeart/2008/layout/LinedList"/>
    <dgm:cxn modelId="{AD213EAB-4191-41F8-AB2E-08F8D3D0C00C}" type="presParOf" srcId="{DB1FDD79-06A1-473B-8EEA-5BC90556C1C2}" destId="{0BFD61F3-CB21-46C4-9D8F-B30212E9D68F}" srcOrd="9" destOrd="0" presId="urn:microsoft.com/office/officeart/2008/layout/LinedList"/>
    <dgm:cxn modelId="{A4109FBC-024C-4E79-B9EF-573617FD2262}" type="presParOf" srcId="{0BFD61F3-CB21-46C4-9D8F-B30212E9D68F}" destId="{3211AC63-D5F2-4733-8FD1-1CD03BB622BA}" srcOrd="0" destOrd="0" presId="urn:microsoft.com/office/officeart/2008/layout/LinedList"/>
    <dgm:cxn modelId="{D2534F2A-6ABE-4BF4-83FC-7E1D1E34B113}" type="presParOf" srcId="{0BFD61F3-CB21-46C4-9D8F-B30212E9D68F}" destId="{4055EFAF-EADC-4CF6-8B04-A7C8FFF8119A}" srcOrd="1" destOrd="0" presId="urn:microsoft.com/office/officeart/2008/layout/LinedList"/>
    <dgm:cxn modelId="{B95C62EB-0561-4C33-84E4-A0B13050CD83}" type="presParOf" srcId="{DB1FDD79-06A1-473B-8EEA-5BC90556C1C2}" destId="{A6F40B3A-8BC7-4B62-9A23-A4AF8E7114D9}" srcOrd="10" destOrd="0" presId="urn:microsoft.com/office/officeart/2008/layout/LinedList"/>
    <dgm:cxn modelId="{7F461F26-35E5-47D2-B75B-BC51CFD6A555}" type="presParOf" srcId="{DB1FDD79-06A1-473B-8EEA-5BC90556C1C2}" destId="{20E99877-520C-47F4-BACF-F07F6C74CBAC}" srcOrd="11" destOrd="0" presId="urn:microsoft.com/office/officeart/2008/layout/LinedList"/>
    <dgm:cxn modelId="{BE7EC5A0-3B59-44E9-84C9-7DE3FE915BEF}" type="presParOf" srcId="{20E99877-520C-47F4-BACF-F07F6C74CBAC}" destId="{B137356E-9E92-4E58-9714-49B2ABD32CAD}" srcOrd="0" destOrd="0" presId="urn:microsoft.com/office/officeart/2008/layout/LinedList"/>
    <dgm:cxn modelId="{B341AE0F-BCDF-4734-8C64-DABF77CFB5D4}" type="presParOf" srcId="{20E99877-520C-47F4-BACF-F07F6C74CBAC}" destId="{77F645E4-116C-40B8-8F54-45F0B0BF5E5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72B2CC-9264-479C-A491-B1FB9E3219EF}"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4BEE71B2-75AB-4A5B-BE3F-A59C4BCB6491}">
      <dgm:prSet/>
      <dgm:spPr/>
      <dgm:t>
        <a:bodyPr/>
        <a:lstStyle/>
        <a:p>
          <a:pPr>
            <a:lnSpc>
              <a:spcPct val="100000"/>
            </a:lnSpc>
          </a:pPr>
          <a:r>
            <a:rPr lang="es-CL"/>
            <a:t>+7500 Viviendas</a:t>
          </a:r>
          <a:endParaRPr lang="en-US"/>
        </a:p>
      </dgm:t>
    </dgm:pt>
    <dgm:pt modelId="{D584AA1B-AA83-4778-A042-2C79F9997BA6}" type="parTrans" cxnId="{1446A801-FE4B-403B-8350-CDDADFB87FA2}">
      <dgm:prSet/>
      <dgm:spPr/>
      <dgm:t>
        <a:bodyPr/>
        <a:lstStyle/>
        <a:p>
          <a:endParaRPr lang="en-US"/>
        </a:p>
      </dgm:t>
    </dgm:pt>
    <dgm:pt modelId="{DEDAE65C-127C-46C5-A4F9-2E7952017B10}" type="sibTrans" cxnId="{1446A801-FE4B-403B-8350-CDDADFB87FA2}">
      <dgm:prSet/>
      <dgm:spPr/>
      <dgm:t>
        <a:bodyPr/>
        <a:lstStyle/>
        <a:p>
          <a:endParaRPr lang="en-US"/>
        </a:p>
      </dgm:t>
    </dgm:pt>
    <dgm:pt modelId="{7F3DD584-BDA9-47BC-ADDE-BF97237682FA}">
      <dgm:prSet/>
      <dgm:spPr/>
      <dgm:t>
        <a:bodyPr/>
        <a:lstStyle/>
        <a:p>
          <a:pPr>
            <a:lnSpc>
              <a:spcPct val="100000"/>
            </a:lnSpc>
          </a:pPr>
          <a:r>
            <a:rPr lang="es-CL"/>
            <a:t>51 Comunas</a:t>
          </a:r>
          <a:endParaRPr lang="en-US"/>
        </a:p>
      </dgm:t>
    </dgm:pt>
    <dgm:pt modelId="{E6D16B77-D625-4ECB-BC79-1C44F65C8CEB}" type="parTrans" cxnId="{017C1D04-9BDC-44D4-88D8-E38804F5A7D5}">
      <dgm:prSet/>
      <dgm:spPr/>
      <dgm:t>
        <a:bodyPr/>
        <a:lstStyle/>
        <a:p>
          <a:endParaRPr lang="en-US"/>
        </a:p>
      </dgm:t>
    </dgm:pt>
    <dgm:pt modelId="{1FD815EE-3E35-47B8-B210-8B36F46AA01A}" type="sibTrans" cxnId="{017C1D04-9BDC-44D4-88D8-E38804F5A7D5}">
      <dgm:prSet/>
      <dgm:spPr/>
      <dgm:t>
        <a:bodyPr/>
        <a:lstStyle/>
        <a:p>
          <a:endParaRPr lang="en-US"/>
        </a:p>
      </dgm:t>
    </dgm:pt>
    <dgm:pt modelId="{FAAB04E9-3CE4-4EF9-9058-8A4212DB47A8}" type="pres">
      <dgm:prSet presAssocID="{5D72B2CC-9264-479C-A491-B1FB9E3219EF}" presName="root" presStyleCnt="0">
        <dgm:presLayoutVars>
          <dgm:dir/>
          <dgm:resizeHandles val="exact"/>
        </dgm:presLayoutVars>
      </dgm:prSet>
      <dgm:spPr/>
    </dgm:pt>
    <dgm:pt modelId="{65FDF816-88C6-4E38-8C55-0A68B126D844}" type="pres">
      <dgm:prSet presAssocID="{4BEE71B2-75AB-4A5B-BE3F-A59C4BCB6491}" presName="compNode" presStyleCnt="0"/>
      <dgm:spPr/>
    </dgm:pt>
    <dgm:pt modelId="{2EA5BF65-9598-48AF-9AAC-B34D1A5523D1}" type="pres">
      <dgm:prSet presAssocID="{4BEE71B2-75AB-4A5B-BE3F-A59C4BCB6491}" presName="bgRect" presStyleLbl="bgShp" presStyleIdx="0" presStyleCnt="2"/>
      <dgm:spPr/>
    </dgm:pt>
    <dgm:pt modelId="{2AF0A88C-B09B-4C73-B15C-7FBE365AF5AF}" type="pres">
      <dgm:prSet presAssocID="{4BEE71B2-75AB-4A5B-BE3F-A59C4BCB649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sa"/>
        </a:ext>
      </dgm:extLst>
    </dgm:pt>
    <dgm:pt modelId="{2BF12197-7466-4804-ABD7-0F4313C74BE2}" type="pres">
      <dgm:prSet presAssocID="{4BEE71B2-75AB-4A5B-BE3F-A59C4BCB6491}" presName="spaceRect" presStyleCnt="0"/>
      <dgm:spPr/>
    </dgm:pt>
    <dgm:pt modelId="{4B2F6E65-E038-4FF3-A4B8-F97511D42BD3}" type="pres">
      <dgm:prSet presAssocID="{4BEE71B2-75AB-4A5B-BE3F-A59C4BCB6491}" presName="parTx" presStyleLbl="revTx" presStyleIdx="0" presStyleCnt="2">
        <dgm:presLayoutVars>
          <dgm:chMax val="0"/>
          <dgm:chPref val="0"/>
        </dgm:presLayoutVars>
      </dgm:prSet>
      <dgm:spPr/>
    </dgm:pt>
    <dgm:pt modelId="{5137ABE4-D78E-40DE-97D3-B3EFB235BDFF}" type="pres">
      <dgm:prSet presAssocID="{DEDAE65C-127C-46C5-A4F9-2E7952017B10}" presName="sibTrans" presStyleCnt="0"/>
      <dgm:spPr/>
    </dgm:pt>
    <dgm:pt modelId="{995092AD-992E-4E34-901B-BD7DE1B7C9C1}" type="pres">
      <dgm:prSet presAssocID="{7F3DD584-BDA9-47BC-ADDE-BF97237682FA}" presName="compNode" presStyleCnt="0"/>
      <dgm:spPr/>
    </dgm:pt>
    <dgm:pt modelId="{96715855-5A77-468F-A037-0C4B43F7B8BD}" type="pres">
      <dgm:prSet presAssocID="{7F3DD584-BDA9-47BC-ADDE-BF97237682FA}" presName="bgRect" presStyleLbl="bgShp" presStyleIdx="1" presStyleCnt="2"/>
      <dgm:spPr/>
    </dgm:pt>
    <dgm:pt modelId="{BC0764AF-F86A-4DE1-9938-43547B5B7D32}" type="pres">
      <dgm:prSet presAssocID="{7F3DD584-BDA9-47BC-ADDE-BF97237682F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utobús"/>
        </a:ext>
      </dgm:extLst>
    </dgm:pt>
    <dgm:pt modelId="{170666CF-847E-472F-A255-FF3F7F282C05}" type="pres">
      <dgm:prSet presAssocID="{7F3DD584-BDA9-47BC-ADDE-BF97237682FA}" presName="spaceRect" presStyleCnt="0"/>
      <dgm:spPr/>
    </dgm:pt>
    <dgm:pt modelId="{D5D7A266-4968-4D71-892D-D264BD245F3D}" type="pres">
      <dgm:prSet presAssocID="{7F3DD584-BDA9-47BC-ADDE-BF97237682FA}" presName="parTx" presStyleLbl="revTx" presStyleIdx="1" presStyleCnt="2">
        <dgm:presLayoutVars>
          <dgm:chMax val="0"/>
          <dgm:chPref val="0"/>
        </dgm:presLayoutVars>
      </dgm:prSet>
      <dgm:spPr/>
    </dgm:pt>
  </dgm:ptLst>
  <dgm:cxnLst>
    <dgm:cxn modelId="{1446A801-FE4B-403B-8350-CDDADFB87FA2}" srcId="{5D72B2CC-9264-479C-A491-B1FB9E3219EF}" destId="{4BEE71B2-75AB-4A5B-BE3F-A59C4BCB6491}" srcOrd="0" destOrd="0" parTransId="{D584AA1B-AA83-4778-A042-2C79F9997BA6}" sibTransId="{DEDAE65C-127C-46C5-A4F9-2E7952017B10}"/>
    <dgm:cxn modelId="{017C1D04-9BDC-44D4-88D8-E38804F5A7D5}" srcId="{5D72B2CC-9264-479C-A491-B1FB9E3219EF}" destId="{7F3DD584-BDA9-47BC-ADDE-BF97237682FA}" srcOrd="1" destOrd="0" parTransId="{E6D16B77-D625-4ECB-BC79-1C44F65C8CEB}" sibTransId="{1FD815EE-3E35-47B8-B210-8B36F46AA01A}"/>
    <dgm:cxn modelId="{36CD030A-67BD-4815-AB6C-CB7A12D8D713}" type="presOf" srcId="{4BEE71B2-75AB-4A5B-BE3F-A59C4BCB6491}" destId="{4B2F6E65-E038-4FF3-A4B8-F97511D42BD3}" srcOrd="0" destOrd="0" presId="urn:microsoft.com/office/officeart/2018/2/layout/IconVerticalSolidList"/>
    <dgm:cxn modelId="{0410B187-7A3C-4ED5-98E2-043447969B6F}" type="presOf" srcId="{5D72B2CC-9264-479C-A491-B1FB9E3219EF}" destId="{FAAB04E9-3CE4-4EF9-9058-8A4212DB47A8}" srcOrd="0" destOrd="0" presId="urn:microsoft.com/office/officeart/2018/2/layout/IconVerticalSolidList"/>
    <dgm:cxn modelId="{E0D8B38C-D0DB-4F50-A158-4D20094D3706}" type="presOf" srcId="{7F3DD584-BDA9-47BC-ADDE-BF97237682FA}" destId="{D5D7A266-4968-4D71-892D-D264BD245F3D}" srcOrd="0" destOrd="0" presId="urn:microsoft.com/office/officeart/2018/2/layout/IconVerticalSolidList"/>
    <dgm:cxn modelId="{EA4E27ED-C1AF-4668-AB62-BF118FB9CB79}" type="presParOf" srcId="{FAAB04E9-3CE4-4EF9-9058-8A4212DB47A8}" destId="{65FDF816-88C6-4E38-8C55-0A68B126D844}" srcOrd="0" destOrd="0" presId="urn:microsoft.com/office/officeart/2018/2/layout/IconVerticalSolidList"/>
    <dgm:cxn modelId="{E1442B7D-5DE9-4947-8FC7-627AB9089999}" type="presParOf" srcId="{65FDF816-88C6-4E38-8C55-0A68B126D844}" destId="{2EA5BF65-9598-48AF-9AAC-B34D1A5523D1}" srcOrd="0" destOrd="0" presId="urn:microsoft.com/office/officeart/2018/2/layout/IconVerticalSolidList"/>
    <dgm:cxn modelId="{F9F92360-ABED-40B0-86C9-4BE0C0362590}" type="presParOf" srcId="{65FDF816-88C6-4E38-8C55-0A68B126D844}" destId="{2AF0A88C-B09B-4C73-B15C-7FBE365AF5AF}" srcOrd="1" destOrd="0" presId="urn:microsoft.com/office/officeart/2018/2/layout/IconVerticalSolidList"/>
    <dgm:cxn modelId="{D489CDCA-5057-404F-AED7-8B9B523D8556}" type="presParOf" srcId="{65FDF816-88C6-4E38-8C55-0A68B126D844}" destId="{2BF12197-7466-4804-ABD7-0F4313C74BE2}" srcOrd="2" destOrd="0" presId="urn:microsoft.com/office/officeart/2018/2/layout/IconVerticalSolidList"/>
    <dgm:cxn modelId="{7994E59B-AD57-4842-B67C-3ADD716CD278}" type="presParOf" srcId="{65FDF816-88C6-4E38-8C55-0A68B126D844}" destId="{4B2F6E65-E038-4FF3-A4B8-F97511D42BD3}" srcOrd="3" destOrd="0" presId="urn:microsoft.com/office/officeart/2018/2/layout/IconVerticalSolidList"/>
    <dgm:cxn modelId="{9E57587E-8B67-4B87-8350-BA416F7E2CB2}" type="presParOf" srcId="{FAAB04E9-3CE4-4EF9-9058-8A4212DB47A8}" destId="{5137ABE4-D78E-40DE-97D3-B3EFB235BDFF}" srcOrd="1" destOrd="0" presId="urn:microsoft.com/office/officeart/2018/2/layout/IconVerticalSolidList"/>
    <dgm:cxn modelId="{EDAD640D-4486-4BBC-92A0-E57E68C83A2B}" type="presParOf" srcId="{FAAB04E9-3CE4-4EF9-9058-8A4212DB47A8}" destId="{995092AD-992E-4E34-901B-BD7DE1B7C9C1}" srcOrd="2" destOrd="0" presId="urn:microsoft.com/office/officeart/2018/2/layout/IconVerticalSolidList"/>
    <dgm:cxn modelId="{98B1A7A4-4C97-4EEC-ACEE-E98B0668AE5D}" type="presParOf" srcId="{995092AD-992E-4E34-901B-BD7DE1B7C9C1}" destId="{96715855-5A77-468F-A037-0C4B43F7B8BD}" srcOrd="0" destOrd="0" presId="urn:microsoft.com/office/officeart/2018/2/layout/IconVerticalSolidList"/>
    <dgm:cxn modelId="{2BFDE77C-A473-4852-A27B-E8E494B1A71B}" type="presParOf" srcId="{995092AD-992E-4E34-901B-BD7DE1B7C9C1}" destId="{BC0764AF-F86A-4DE1-9938-43547B5B7D32}" srcOrd="1" destOrd="0" presId="urn:microsoft.com/office/officeart/2018/2/layout/IconVerticalSolidList"/>
    <dgm:cxn modelId="{9A4901FE-5123-45F9-91A8-9CF78CD12078}" type="presParOf" srcId="{995092AD-992E-4E34-901B-BD7DE1B7C9C1}" destId="{170666CF-847E-472F-A255-FF3F7F282C05}" srcOrd="2" destOrd="0" presId="urn:microsoft.com/office/officeart/2018/2/layout/IconVerticalSolidList"/>
    <dgm:cxn modelId="{CDEC7DBB-F532-49AA-BBEB-E4A3C1C6E7DE}" type="presParOf" srcId="{995092AD-992E-4E34-901B-BD7DE1B7C9C1}" destId="{D5D7A266-4968-4D71-892D-D264BD245F3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F84A9-CA65-4430-8171-646DC57F1C44}">
      <dsp:nvSpPr>
        <dsp:cNvPr id="0" name=""/>
        <dsp:cNvSpPr/>
      </dsp:nvSpPr>
      <dsp:spPr>
        <a:xfrm>
          <a:off x="0" y="445"/>
          <a:ext cx="10896600" cy="10427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96971E-3BF7-43E2-89C4-6CAB27E69420}">
      <dsp:nvSpPr>
        <dsp:cNvPr id="0" name=""/>
        <dsp:cNvSpPr/>
      </dsp:nvSpPr>
      <dsp:spPr>
        <a:xfrm>
          <a:off x="315416" y="235053"/>
          <a:ext cx="573485" cy="5734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F31902-8E58-4C9F-B8A4-6320C04163FE}">
      <dsp:nvSpPr>
        <dsp:cNvPr id="0" name=""/>
        <dsp:cNvSpPr/>
      </dsp:nvSpPr>
      <dsp:spPr>
        <a:xfrm>
          <a:off x="1204318" y="445"/>
          <a:ext cx="9692281" cy="104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352" tIns="110352" rIns="110352" bIns="110352" numCol="1" spcCol="1270" anchor="ctr" anchorCtr="0">
          <a:noAutofit/>
        </a:bodyPr>
        <a:lstStyle/>
        <a:p>
          <a:pPr marL="0" lvl="0" indent="0" algn="l" defTabSz="622300">
            <a:lnSpc>
              <a:spcPct val="90000"/>
            </a:lnSpc>
            <a:spcBef>
              <a:spcPct val="0"/>
            </a:spcBef>
            <a:spcAft>
              <a:spcPct val="35000"/>
            </a:spcAft>
            <a:buNone/>
          </a:pPr>
          <a:r>
            <a:rPr lang="es-MX" sz="1400" kern="1200"/>
            <a:t>El presente proyecto tiene como objetivo analizar un conjunto de datos inmobiliarios con el fin de extraer insights relevantes para la toma de decisiones ejecutivas en el sector inmobiliario. En un mercado tan dinámico y competitivo como el de bienes raíces, el análisis de datos se ha vuelto indispensable para entender las tendencias, identificar oportunidades y optimizar estrategias de negocio.</a:t>
          </a:r>
          <a:endParaRPr lang="en-US" sz="1400" kern="1200"/>
        </a:p>
      </dsp:txBody>
      <dsp:txXfrm>
        <a:off x="1204318" y="445"/>
        <a:ext cx="9692281" cy="1042700"/>
      </dsp:txXfrm>
    </dsp:sp>
    <dsp:sp modelId="{DDCB0905-7574-4887-AD3C-5BF3AED51624}">
      <dsp:nvSpPr>
        <dsp:cNvPr id="0" name=""/>
        <dsp:cNvSpPr/>
      </dsp:nvSpPr>
      <dsp:spPr>
        <a:xfrm>
          <a:off x="0" y="1303820"/>
          <a:ext cx="10896600" cy="10427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466537-2837-4177-B102-E32BCC07F8CD}">
      <dsp:nvSpPr>
        <dsp:cNvPr id="0" name=""/>
        <dsp:cNvSpPr/>
      </dsp:nvSpPr>
      <dsp:spPr>
        <a:xfrm>
          <a:off x="315416" y="1538428"/>
          <a:ext cx="573485" cy="5734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B17A7F-FFD5-415C-9BED-2DE01DEB10DE}">
      <dsp:nvSpPr>
        <dsp:cNvPr id="0" name=""/>
        <dsp:cNvSpPr/>
      </dsp:nvSpPr>
      <dsp:spPr>
        <a:xfrm>
          <a:off x="1204318" y="1303820"/>
          <a:ext cx="9692281" cy="104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352" tIns="110352" rIns="110352" bIns="110352" numCol="1" spcCol="1270" anchor="ctr" anchorCtr="0">
          <a:noAutofit/>
        </a:bodyPr>
        <a:lstStyle/>
        <a:p>
          <a:pPr marL="0" lvl="0" indent="0" algn="l" defTabSz="622300">
            <a:lnSpc>
              <a:spcPct val="90000"/>
            </a:lnSpc>
            <a:spcBef>
              <a:spcPct val="0"/>
            </a:spcBef>
            <a:spcAft>
              <a:spcPct val="35000"/>
            </a:spcAft>
            <a:buNone/>
          </a:pPr>
          <a:r>
            <a:rPr lang="es-MX" sz="1400" kern="1200"/>
            <a:t>El análisis de datos ofrece una visión objetiva y basada en evidencia de diversos aspectos del mercado inmobiliario, incluyendo la influencia de la ubicación en los precios de las propiedades, la relación entre el tamaño de la propiedad y su precio, así como el impacto de variables como el número de dormitorios, baños y estacionamientos en el valor de una propiedad.</a:t>
          </a:r>
          <a:endParaRPr lang="en-US" sz="1400" kern="1200"/>
        </a:p>
      </dsp:txBody>
      <dsp:txXfrm>
        <a:off x="1204318" y="1303820"/>
        <a:ext cx="9692281" cy="1042700"/>
      </dsp:txXfrm>
    </dsp:sp>
    <dsp:sp modelId="{C15683DE-AA20-4EE3-AE2C-71EE405FDA5D}">
      <dsp:nvSpPr>
        <dsp:cNvPr id="0" name=""/>
        <dsp:cNvSpPr/>
      </dsp:nvSpPr>
      <dsp:spPr>
        <a:xfrm>
          <a:off x="0" y="2607196"/>
          <a:ext cx="10896600" cy="10427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BCE0B6-0645-4563-8557-66C259A110C1}">
      <dsp:nvSpPr>
        <dsp:cNvPr id="0" name=""/>
        <dsp:cNvSpPr/>
      </dsp:nvSpPr>
      <dsp:spPr>
        <a:xfrm>
          <a:off x="315416" y="2841803"/>
          <a:ext cx="573485" cy="5734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677B3D-FD72-42BD-A740-6F6361530C5A}">
      <dsp:nvSpPr>
        <dsp:cNvPr id="0" name=""/>
        <dsp:cNvSpPr/>
      </dsp:nvSpPr>
      <dsp:spPr>
        <a:xfrm>
          <a:off x="1204318" y="2607196"/>
          <a:ext cx="9692281" cy="104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352" tIns="110352" rIns="110352" bIns="110352" numCol="1" spcCol="1270" anchor="ctr" anchorCtr="0">
          <a:noAutofit/>
        </a:bodyPr>
        <a:lstStyle/>
        <a:p>
          <a:pPr marL="0" lvl="0" indent="0" algn="l" defTabSz="622300">
            <a:lnSpc>
              <a:spcPct val="90000"/>
            </a:lnSpc>
            <a:spcBef>
              <a:spcPct val="0"/>
            </a:spcBef>
            <a:spcAft>
              <a:spcPct val="35000"/>
            </a:spcAft>
            <a:buNone/>
          </a:pPr>
          <a:r>
            <a:rPr lang="es-MX" sz="1400" kern="1200"/>
            <a:t>Dirigido a gerentes, directores y otros líderes empresariales del sector inmobiliario, este análisis proporcionará información valiosa para la toma de decisiones estratégicas, desde la identificación de oportunidades de inversión hasta la optimización de precios y la mejora de la competitividad en el mercado.</a:t>
          </a:r>
          <a:endParaRPr lang="en-US" sz="1400" kern="1200"/>
        </a:p>
      </dsp:txBody>
      <dsp:txXfrm>
        <a:off x="1204318" y="2607196"/>
        <a:ext cx="9692281" cy="1042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F469F-AD5A-47B4-85D8-C5B354234519}">
      <dsp:nvSpPr>
        <dsp:cNvPr id="0" name=""/>
        <dsp:cNvSpPr/>
      </dsp:nvSpPr>
      <dsp:spPr>
        <a:xfrm>
          <a:off x="0" y="2314"/>
          <a:ext cx="689609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7B422E-E4B2-4F1B-9BD8-4A4F7A3B05E8}">
      <dsp:nvSpPr>
        <dsp:cNvPr id="0" name=""/>
        <dsp:cNvSpPr/>
      </dsp:nvSpPr>
      <dsp:spPr>
        <a:xfrm>
          <a:off x="0" y="2314"/>
          <a:ext cx="6896099" cy="789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s-MX" sz="2100" b="0" i="0" kern="1200" dirty="0"/>
            <a:t>¿Influye la ubicación en el precio de las casas?</a:t>
          </a:r>
          <a:endParaRPr lang="en-US" sz="2100" kern="1200" dirty="0"/>
        </a:p>
      </dsp:txBody>
      <dsp:txXfrm>
        <a:off x="0" y="2314"/>
        <a:ext cx="6896099" cy="789277"/>
      </dsp:txXfrm>
    </dsp:sp>
    <dsp:sp modelId="{5DDF40AC-8603-4D28-9AE4-8A809196A6F1}">
      <dsp:nvSpPr>
        <dsp:cNvPr id="0" name=""/>
        <dsp:cNvSpPr/>
      </dsp:nvSpPr>
      <dsp:spPr>
        <a:xfrm>
          <a:off x="0" y="791591"/>
          <a:ext cx="6896099" cy="0"/>
        </a:xfrm>
        <a:prstGeom prst="line">
          <a:avLst/>
        </a:prstGeom>
        <a:solidFill>
          <a:schemeClr val="accent5">
            <a:hueOff val="-303743"/>
            <a:satOff val="1676"/>
            <a:lumOff val="-706"/>
            <a:alphaOff val="0"/>
          </a:schemeClr>
        </a:solidFill>
        <a:ln w="12700" cap="flat" cmpd="sng" algn="ctr">
          <a:solidFill>
            <a:schemeClr val="accent5">
              <a:hueOff val="-303743"/>
              <a:satOff val="1676"/>
              <a:lumOff val="-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6329F9-75B9-478A-83BF-F3260B4533EC}">
      <dsp:nvSpPr>
        <dsp:cNvPr id="0" name=""/>
        <dsp:cNvSpPr/>
      </dsp:nvSpPr>
      <dsp:spPr>
        <a:xfrm>
          <a:off x="0" y="791591"/>
          <a:ext cx="6896099" cy="789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s-MX" sz="2100" b="0" i="0" kern="1200" dirty="0"/>
            <a:t>¿Cuál es la relación entre el tamaño de la propiedad y su precio?</a:t>
          </a:r>
          <a:endParaRPr lang="en-US" sz="2100" kern="1200" dirty="0"/>
        </a:p>
      </dsp:txBody>
      <dsp:txXfrm>
        <a:off x="0" y="791591"/>
        <a:ext cx="6896099" cy="789277"/>
      </dsp:txXfrm>
    </dsp:sp>
    <dsp:sp modelId="{85D30DFC-085F-4DDB-8024-54807EF639F9}">
      <dsp:nvSpPr>
        <dsp:cNvPr id="0" name=""/>
        <dsp:cNvSpPr/>
      </dsp:nvSpPr>
      <dsp:spPr>
        <a:xfrm>
          <a:off x="0" y="1580869"/>
          <a:ext cx="6896099" cy="0"/>
        </a:xfrm>
        <a:prstGeom prst="line">
          <a:avLst/>
        </a:prstGeom>
        <a:solidFill>
          <a:schemeClr val="accent5">
            <a:hueOff val="-607486"/>
            <a:satOff val="3352"/>
            <a:lumOff val="-1412"/>
            <a:alphaOff val="0"/>
          </a:schemeClr>
        </a:solidFill>
        <a:ln w="12700" cap="flat" cmpd="sng" algn="ctr">
          <a:solidFill>
            <a:schemeClr val="accent5">
              <a:hueOff val="-607486"/>
              <a:satOff val="3352"/>
              <a:lumOff val="-1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83FD4F-C9DF-4460-B81B-F9062EA26B28}">
      <dsp:nvSpPr>
        <dsp:cNvPr id="0" name=""/>
        <dsp:cNvSpPr/>
      </dsp:nvSpPr>
      <dsp:spPr>
        <a:xfrm>
          <a:off x="0" y="1580869"/>
          <a:ext cx="6896099" cy="789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s-MX" sz="2100" b="0" i="0" kern="1200" dirty="0"/>
            <a:t>¿Cómo afectan el número de dormitorios y baños al precio de las propiedades?</a:t>
          </a:r>
          <a:endParaRPr lang="en-US" sz="2100" kern="1200" dirty="0"/>
        </a:p>
      </dsp:txBody>
      <dsp:txXfrm>
        <a:off x="0" y="1580869"/>
        <a:ext cx="6896099" cy="789277"/>
      </dsp:txXfrm>
    </dsp:sp>
    <dsp:sp modelId="{1AC22103-C11D-4A32-8C78-0CEEFD5CD694}">
      <dsp:nvSpPr>
        <dsp:cNvPr id="0" name=""/>
        <dsp:cNvSpPr/>
      </dsp:nvSpPr>
      <dsp:spPr>
        <a:xfrm>
          <a:off x="0" y="2370146"/>
          <a:ext cx="6896099" cy="0"/>
        </a:xfrm>
        <a:prstGeom prst="line">
          <a:avLst/>
        </a:prstGeom>
        <a:solidFill>
          <a:schemeClr val="accent5">
            <a:hueOff val="-911229"/>
            <a:satOff val="5027"/>
            <a:lumOff val="-2117"/>
            <a:alphaOff val="0"/>
          </a:schemeClr>
        </a:solidFill>
        <a:ln w="12700" cap="flat" cmpd="sng" algn="ctr">
          <a:solidFill>
            <a:schemeClr val="accent5">
              <a:hueOff val="-911229"/>
              <a:satOff val="5027"/>
              <a:lumOff val="-21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4F26C4-8582-4A69-8D9C-17ECB592EAA5}">
      <dsp:nvSpPr>
        <dsp:cNvPr id="0" name=""/>
        <dsp:cNvSpPr/>
      </dsp:nvSpPr>
      <dsp:spPr>
        <a:xfrm>
          <a:off x="0" y="2370146"/>
          <a:ext cx="6896099" cy="789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s-MX" sz="2100" b="0" i="0" kern="1200"/>
            <a:t>¿Cuál es la importancia de los estacionamientos en el precio final de una casa?</a:t>
          </a:r>
          <a:endParaRPr lang="en-US" sz="2100" kern="1200"/>
        </a:p>
      </dsp:txBody>
      <dsp:txXfrm>
        <a:off x="0" y="2370146"/>
        <a:ext cx="6896099" cy="789277"/>
      </dsp:txXfrm>
    </dsp:sp>
    <dsp:sp modelId="{EF26CD63-D50B-4FCC-8688-19CF71821114}">
      <dsp:nvSpPr>
        <dsp:cNvPr id="0" name=""/>
        <dsp:cNvSpPr/>
      </dsp:nvSpPr>
      <dsp:spPr>
        <a:xfrm>
          <a:off x="0" y="3159423"/>
          <a:ext cx="6896099" cy="0"/>
        </a:xfrm>
        <a:prstGeom prst="line">
          <a:avLst/>
        </a:prstGeom>
        <a:solidFill>
          <a:schemeClr val="accent5">
            <a:hueOff val="-1214972"/>
            <a:satOff val="6703"/>
            <a:lumOff val="-2823"/>
            <a:alphaOff val="0"/>
          </a:schemeClr>
        </a:solidFill>
        <a:ln w="12700" cap="flat" cmpd="sng" algn="ctr">
          <a:solidFill>
            <a:schemeClr val="accent5">
              <a:hueOff val="-1214972"/>
              <a:satOff val="6703"/>
              <a:lumOff val="-28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11AC63-D5F2-4733-8FD1-1CD03BB622BA}">
      <dsp:nvSpPr>
        <dsp:cNvPr id="0" name=""/>
        <dsp:cNvSpPr/>
      </dsp:nvSpPr>
      <dsp:spPr>
        <a:xfrm>
          <a:off x="0" y="3159423"/>
          <a:ext cx="6896099" cy="789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s-MX" sz="2100" b="0" i="0" kern="1200"/>
            <a:t>¿Cómo varían los precios en función de la moneda utilizada para la transacción?</a:t>
          </a:r>
          <a:endParaRPr lang="en-US" sz="2100" kern="1200"/>
        </a:p>
      </dsp:txBody>
      <dsp:txXfrm>
        <a:off x="0" y="3159423"/>
        <a:ext cx="6896099" cy="789277"/>
      </dsp:txXfrm>
    </dsp:sp>
    <dsp:sp modelId="{A6F40B3A-8BC7-4B62-9A23-A4AF8E7114D9}">
      <dsp:nvSpPr>
        <dsp:cNvPr id="0" name=""/>
        <dsp:cNvSpPr/>
      </dsp:nvSpPr>
      <dsp:spPr>
        <a:xfrm>
          <a:off x="0" y="3948701"/>
          <a:ext cx="6896099" cy="0"/>
        </a:xfrm>
        <a:prstGeom prst="line">
          <a:avLst/>
        </a:prstGeom>
        <a:solidFill>
          <a:schemeClr val="accent5">
            <a:hueOff val="-1518715"/>
            <a:satOff val="8379"/>
            <a:lumOff val="-3529"/>
            <a:alphaOff val="0"/>
          </a:schemeClr>
        </a:solidFill>
        <a:ln w="12700" cap="flat" cmpd="sng" algn="ctr">
          <a:solidFill>
            <a:schemeClr val="accent5">
              <a:hueOff val="-1518715"/>
              <a:satOff val="837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37356E-9E92-4E58-9714-49B2ABD32CAD}">
      <dsp:nvSpPr>
        <dsp:cNvPr id="0" name=""/>
        <dsp:cNvSpPr/>
      </dsp:nvSpPr>
      <dsp:spPr>
        <a:xfrm>
          <a:off x="0" y="3948701"/>
          <a:ext cx="6896099" cy="789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s-MX" sz="2100" b="0" i="0" kern="1200"/>
            <a:t>¿Influye el corredor de bienes raíces en el precio de venta de una propiedad?</a:t>
          </a:r>
          <a:endParaRPr lang="en-US" sz="2100" kern="1200"/>
        </a:p>
      </dsp:txBody>
      <dsp:txXfrm>
        <a:off x="0" y="3948701"/>
        <a:ext cx="6896099" cy="7892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A5BF65-9598-48AF-9AAC-B34D1A5523D1}">
      <dsp:nvSpPr>
        <dsp:cNvPr id="0" name=""/>
        <dsp:cNvSpPr/>
      </dsp:nvSpPr>
      <dsp:spPr>
        <a:xfrm>
          <a:off x="0" y="428504"/>
          <a:ext cx="3521564" cy="791084"/>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F0A88C-B09B-4C73-B15C-7FBE365AF5AF}">
      <dsp:nvSpPr>
        <dsp:cNvPr id="0" name=""/>
        <dsp:cNvSpPr/>
      </dsp:nvSpPr>
      <dsp:spPr>
        <a:xfrm>
          <a:off x="239303" y="606498"/>
          <a:ext cx="435096" cy="4350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2F6E65-E038-4FF3-A4B8-F97511D42BD3}">
      <dsp:nvSpPr>
        <dsp:cNvPr id="0" name=""/>
        <dsp:cNvSpPr/>
      </dsp:nvSpPr>
      <dsp:spPr>
        <a:xfrm>
          <a:off x="913702" y="428504"/>
          <a:ext cx="2607861" cy="791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23" tIns="83723" rIns="83723" bIns="83723" numCol="1" spcCol="1270" anchor="ctr" anchorCtr="0">
          <a:noAutofit/>
        </a:bodyPr>
        <a:lstStyle/>
        <a:p>
          <a:pPr marL="0" lvl="0" indent="0" algn="l" defTabSz="1111250">
            <a:lnSpc>
              <a:spcPct val="100000"/>
            </a:lnSpc>
            <a:spcBef>
              <a:spcPct val="0"/>
            </a:spcBef>
            <a:spcAft>
              <a:spcPct val="35000"/>
            </a:spcAft>
            <a:buNone/>
          </a:pPr>
          <a:r>
            <a:rPr lang="es-CL" sz="2500" kern="1200"/>
            <a:t>+7500 Viviendas</a:t>
          </a:r>
          <a:endParaRPr lang="en-US" sz="2500" kern="1200"/>
        </a:p>
      </dsp:txBody>
      <dsp:txXfrm>
        <a:off x="913702" y="428504"/>
        <a:ext cx="2607861" cy="791084"/>
      </dsp:txXfrm>
    </dsp:sp>
    <dsp:sp modelId="{96715855-5A77-468F-A037-0C4B43F7B8BD}">
      <dsp:nvSpPr>
        <dsp:cNvPr id="0" name=""/>
        <dsp:cNvSpPr/>
      </dsp:nvSpPr>
      <dsp:spPr>
        <a:xfrm>
          <a:off x="0" y="1417360"/>
          <a:ext cx="3521564" cy="791084"/>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0764AF-F86A-4DE1-9938-43547B5B7D32}">
      <dsp:nvSpPr>
        <dsp:cNvPr id="0" name=""/>
        <dsp:cNvSpPr/>
      </dsp:nvSpPr>
      <dsp:spPr>
        <a:xfrm>
          <a:off x="239303" y="1595354"/>
          <a:ext cx="435096" cy="4350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D7A266-4968-4D71-892D-D264BD245F3D}">
      <dsp:nvSpPr>
        <dsp:cNvPr id="0" name=""/>
        <dsp:cNvSpPr/>
      </dsp:nvSpPr>
      <dsp:spPr>
        <a:xfrm>
          <a:off x="913702" y="1417360"/>
          <a:ext cx="2607861" cy="791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23" tIns="83723" rIns="83723" bIns="83723" numCol="1" spcCol="1270" anchor="ctr" anchorCtr="0">
          <a:noAutofit/>
        </a:bodyPr>
        <a:lstStyle/>
        <a:p>
          <a:pPr marL="0" lvl="0" indent="0" algn="l" defTabSz="1111250">
            <a:lnSpc>
              <a:spcPct val="100000"/>
            </a:lnSpc>
            <a:spcBef>
              <a:spcPct val="0"/>
            </a:spcBef>
            <a:spcAft>
              <a:spcPct val="35000"/>
            </a:spcAft>
            <a:buNone/>
          </a:pPr>
          <a:r>
            <a:rPr lang="es-CL" sz="2500" kern="1200"/>
            <a:t>51 Comunas</a:t>
          </a:r>
          <a:endParaRPr lang="en-US" sz="2500" kern="1200"/>
        </a:p>
      </dsp:txBody>
      <dsp:txXfrm>
        <a:off x="913702" y="1417360"/>
        <a:ext cx="2607861" cy="7910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6/11/2024</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‹Nº›</a:t>
            </a:fld>
            <a:endParaRPr lang="en-US"/>
          </a:p>
        </p:txBody>
      </p:sp>
    </p:spTree>
    <p:extLst>
      <p:ext uri="{BB962C8B-B14F-4D97-AF65-F5344CB8AC3E}">
        <p14:creationId xmlns:p14="http://schemas.microsoft.com/office/powerpoint/2010/main" val="2307558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6/11/2024</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‹Nº›</a:t>
            </a:fld>
            <a:endParaRPr lang="en-US"/>
          </a:p>
        </p:txBody>
      </p:sp>
    </p:spTree>
    <p:extLst>
      <p:ext uri="{BB962C8B-B14F-4D97-AF65-F5344CB8AC3E}">
        <p14:creationId xmlns:p14="http://schemas.microsoft.com/office/powerpoint/2010/main" val="2698325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6/11/2024</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‹Nº›</a:t>
            </a:fld>
            <a:endParaRPr lang="en-US"/>
          </a:p>
        </p:txBody>
      </p:sp>
    </p:spTree>
    <p:extLst>
      <p:ext uri="{BB962C8B-B14F-4D97-AF65-F5344CB8AC3E}">
        <p14:creationId xmlns:p14="http://schemas.microsoft.com/office/powerpoint/2010/main" val="4051332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6/11/2024</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‹Nº›</a:t>
            </a:fld>
            <a:endParaRPr lang="en-US"/>
          </a:p>
        </p:txBody>
      </p:sp>
    </p:spTree>
    <p:extLst>
      <p:ext uri="{BB962C8B-B14F-4D97-AF65-F5344CB8AC3E}">
        <p14:creationId xmlns:p14="http://schemas.microsoft.com/office/powerpoint/2010/main" val="1510937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6/11/2024</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‹Nº›</a:t>
            </a:fld>
            <a:endParaRPr lang="en-US"/>
          </a:p>
        </p:txBody>
      </p:sp>
    </p:spTree>
    <p:extLst>
      <p:ext uri="{BB962C8B-B14F-4D97-AF65-F5344CB8AC3E}">
        <p14:creationId xmlns:p14="http://schemas.microsoft.com/office/powerpoint/2010/main" val="3563794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6/11/2024</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‹Nº›</a:t>
            </a:fld>
            <a:endParaRPr lang="en-US"/>
          </a:p>
        </p:txBody>
      </p:sp>
    </p:spTree>
    <p:extLst>
      <p:ext uri="{BB962C8B-B14F-4D97-AF65-F5344CB8AC3E}">
        <p14:creationId xmlns:p14="http://schemas.microsoft.com/office/powerpoint/2010/main" val="516994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6/11/2024</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‹Nº›</a:t>
            </a:fld>
            <a:endParaRPr lang="en-US"/>
          </a:p>
        </p:txBody>
      </p:sp>
    </p:spTree>
    <p:extLst>
      <p:ext uri="{BB962C8B-B14F-4D97-AF65-F5344CB8AC3E}">
        <p14:creationId xmlns:p14="http://schemas.microsoft.com/office/powerpoint/2010/main" val="232684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6/11/2024</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‹Nº›</a:t>
            </a:fld>
            <a:endParaRPr lang="en-US"/>
          </a:p>
        </p:txBody>
      </p:sp>
    </p:spTree>
    <p:extLst>
      <p:ext uri="{BB962C8B-B14F-4D97-AF65-F5344CB8AC3E}">
        <p14:creationId xmlns:p14="http://schemas.microsoft.com/office/powerpoint/2010/main" val="1976239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6/11/2024</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‹Nº›</a:t>
            </a:fld>
            <a:endParaRPr lang="en-US"/>
          </a:p>
        </p:txBody>
      </p:sp>
    </p:spTree>
    <p:extLst>
      <p:ext uri="{BB962C8B-B14F-4D97-AF65-F5344CB8AC3E}">
        <p14:creationId xmlns:p14="http://schemas.microsoft.com/office/powerpoint/2010/main" val="1761724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6/11/2024</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‹Nº›</a:t>
            </a:fld>
            <a:endParaRPr lang="en-US"/>
          </a:p>
        </p:txBody>
      </p:sp>
    </p:spTree>
    <p:extLst>
      <p:ext uri="{BB962C8B-B14F-4D97-AF65-F5344CB8AC3E}">
        <p14:creationId xmlns:p14="http://schemas.microsoft.com/office/powerpoint/2010/main" val="20182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6/11/2024</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‹Nº›</a:t>
            </a:fld>
            <a:endParaRPr lang="en-US"/>
          </a:p>
        </p:txBody>
      </p:sp>
    </p:spTree>
    <p:extLst>
      <p:ext uri="{BB962C8B-B14F-4D97-AF65-F5344CB8AC3E}">
        <p14:creationId xmlns:p14="http://schemas.microsoft.com/office/powerpoint/2010/main" val="3454491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6/11/2024</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‹Nº›</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96584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18051F-0BA4-4C80-832C-1845011B9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atrón de fondo&#10;&#10;Descripción generada automáticamente">
            <a:extLst>
              <a:ext uri="{FF2B5EF4-FFF2-40B4-BE49-F238E27FC236}">
                <a16:creationId xmlns:a16="http://schemas.microsoft.com/office/drawing/2014/main" id="{421AA6CE-B306-FA0A-50C6-0453A1F2EAB8}"/>
              </a:ext>
            </a:extLst>
          </p:cNvPr>
          <p:cNvPicPr>
            <a:picLocks noChangeAspect="1"/>
          </p:cNvPicPr>
          <p:nvPr/>
        </p:nvPicPr>
        <p:blipFill rotWithShape="1">
          <a:blip r:embed="rId2"/>
          <a:srcRect/>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961205" y="-372795"/>
            <a:ext cx="6857999" cy="7603591"/>
          </a:xfrm>
          <a:prstGeom prst="rect">
            <a:avLst/>
          </a:prstGeom>
          <a:gradFill flip="none" rotWithShape="1">
            <a:gsLst>
              <a:gs pos="3000">
                <a:srgbClr val="000000">
                  <a:alpha val="0"/>
                </a:srgbClr>
              </a:gs>
              <a:gs pos="73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252676-569C-45D5-3E29-95761ED3F3D1}"/>
              </a:ext>
            </a:extLst>
          </p:cNvPr>
          <p:cNvSpPr>
            <a:spLocks noGrp="1"/>
          </p:cNvSpPr>
          <p:nvPr>
            <p:ph type="ctrTitle"/>
          </p:nvPr>
        </p:nvSpPr>
        <p:spPr>
          <a:xfrm>
            <a:off x="6743699" y="952500"/>
            <a:ext cx="4854071" cy="3893582"/>
          </a:xfrm>
        </p:spPr>
        <p:txBody>
          <a:bodyPr>
            <a:normAutofit/>
          </a:bodyPr>
          <a:lstStyle/>
          <a:p>
            <a:pPr algn="r"/>
            <a:r>
              <a:rPr lang="es-MX" dirty="0">
                <a:solidFill>
                  <a:srgbClr val="FFFFFF"/>
                </a:solidFill>
              </a:rPr>
              <a:t>"Desentrañando el Mercado Inmobiliario: </a:t>
            </a:r>
            <a:r>
              <a:rPr lang="es-MX" dirty="0" err="1">
                <a:solidFill>
                  <a:srgbClr val="FFFFFF"/>
                </a:solidFill>
              </a:rPr>
              <a:t>Insights</a:t>
            </a:r>
            <a:r>
              <a:rPr lang="es-MX" dirty="0">
                <a:solidFill>
                  <a:srgbClr val="FFFFFF"/>
                </a:solidFill>
              </a:rPr>
              <a:t> para Líderes Empresariales"</a:t>
            </a:r>
            <a:endParaRPr lang="es-CL" dirty="0">
              <a:solidFill>
                <a:srgbClr val="FFFFFF"/>
              </a:solidFill>
            </a:endParaRPr>
          </a:p>
        </p:txBody>
      </p:sp>
      <p:sp>
        <p:nvSpPr>
          <p:cNvPr id="3" name="Subtítulo 2">
            <a:extLst>
              <a:ext uri="{FF2B5EF4-FFF2-40B4-BE49-F238E27FC236}">
                <a16:creationId xmlns:a16="http://schemas.microsoft.com/office/drawing/2014/main" id="{0C55C9AA-F1D5-89E5-5257-C85413F81028}"/>
              </a:ext>
            </a:extLst>
          </p:cNvPr>
          <p:cNvSpPr>
            <a:spLocks noGrp="1"/>
          </p:cNvSpPr>
          <p:nvPr>
            <p:ph type="subTitle" idx="1"/>
          </p:nvPr>
        </p:nvSpPr>
        <p:spPr>
          <a:xfrm>
            <a:off x="6743699" y="4846083"/>
            <a:ext cx="4872618" cy="1211818"/>
          </a:xfrm>
        </p:spPr>
        <p:txBody>
          <a:bodyPr anchor="b">
            <a:normAutofit/>
          </a:bodyPr>
          <a:lstStyle/>
          <a:p>
            <a:pPr algn="r"/>
            <a:r>
              <a:rPr lang="es-CL">
                <a:solidFill>
                  <a:srgbClr val="FFFFFF"/>
                </a:solidFill>
              </a:rPr>
              <a:t>Autor: Kevin Gamboa</a:t>
            </a:r>
          </a:p>
        </p:txBody>
      </p:sp>
      <p:cxnSp>
        <p:nvCxnSpPr>
          <p:cNvPr id="13"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22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0C33BFA-65DC-4FFB-B2E4-AC8BB5F50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B79AE72-75F2-5E9E-B654-919F218F84B1}"/>
              </a:ext>
            </a:extLst>
          </p:cNvPr>
          <p:cNvSpPr>
            <a:spLocks noGrp="1"/>
          </p:cNvSpPr>
          <p:nvPr>
            <p:ph type="title"/>
          </p:nvPr>
        </p:nvSpPr>
        <p:spPr>
          <a:xfrm>
            <a:off x="548640" y="952500"/>
            <a:ext cx="6995160" cy="1142307"/>
          </a:xfrm>
        </p:spPr>
        <p:txBody>
          <a:bodyPr>
            <a:normAutofit/>
          </a:bodyPr>
          <a:lstStyle/>
          <a:p>
            <a:r>
              <a:rPr lang="es-MX" sz="2500" b="1" i="0">
                <a:effectLst/>
                <a:highlight>
                  <a:srgbClr val="FFFFFF"/>
                </a:highlight>
                <a:latin typeface="Helvetica Neue"/>
              </a:rPr>
              <a:t> ¿Cómo varían los precios en función de la moneda utilizada para la transacción?</a:t>
            </a:r>
            <a:br>
              <a:rPr lang="es-MX" sz="2500" b="1" i="0">
                <a:effectLst/>
                <a:highlight>
                  <a:srgbClr val="FFFFFF"/>
                </a:highlight>
                <a:latin typeface="Helvetica Neue"/>
              </a:rPr>
            </a:br>
            <a:endParaRPr lang="es-CL" sz="2500"/>
          </a:p>
        </p:txBody>
      </p:sp>
      <p:cxnSp>
        <p:nvCxnSpPr>
          <p:cNvPr id="12" name="Straight Connector 11">
            <a:extLst>
              <a:ext uri="{FF2B5EF4-FFF2-40B4-BE49-F238E27FC236}">
                <a16:creationId xmlns:a16="http://schemas.microsoft.com/office/drawing/2014/main" id="{5FF6D07E-E30A-4611-BD68-97C5DFBE9E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5" name="Imagen 4" descr="Gráfico, Histograma&#10;&#10;Descripción generada automáticamente">
            <a:extLst>
              <a:ext uri="{FF2B5EF4-FFF2-40B4-BE49-F238E27FC236}">
                <a16:creationId xmlns:a16="http://schemas.microsoft.com/office/drawing/2014/main" id="{21814B28-806E-716E-5CC0-CA30411C0A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 y="2094807"/>
            <a:ext cx="7154186" cy="3666579"/>
          </a:xfrm>
          <a:prstGeom prst="rect">
            <a:avLst/>
          </a:prstGeom>
        </p:spPr>
      </p:pic>
      <p:sp>
        <p:nvSpPr>
          <p:cNvPr id="3" name="Marcador de contenido 2">
            <a:extLst>
              <a:ext uri="{FF2B5EF4-FFF2-40B4-BE49-F238E27FC236}">
                <a16:creationId xmlns:a16="http://schemas.microsoft.com/office/drawing/2014/main" id="{BBE09657-D729-6DB3-BCDB-AA8136794701}"/>
              </a:ext>
            </a:extLst>
          </p:cNvPr>
          <p:cNvSpPr>
            <a:spLocks noGrp="1"/>
          </p:cNvSpPr>
          <p:nvPr>
            <p:ph idx="1"/>
          </p:nvPr>
        </p:nvSpPr>
        <p:spPr>
          <a:xfrm>
            <a:off x="8115300" y="952500"/>
            <a:ext cx="3410233" cy="5105400"/>
          </a:xfrm>
        </p:spPr>
        <p:txBody>
          <a:bodyPr>
            <a:normAutofit/>
          </a:bodyPr>
          <a:lstStyle/>
          <a:p>
            <a:pPr>
              <a:lnSpc>
                <a:spcPct val="110000"/>
              </a:lnSpc>
            </a:pPr>
            <a:r>
              <a:rPr lang="es-MX" sz="1700" b="0" i="0">
                <a:effectLst/>
                <a:highlight>
                  <a:srgbClr val="FFFFFF"/>
                </a:highlight>
                <a:latin typeface="Helvetica Neue"/>
              </a:rPr>
              <a:t>Las distribuciones de precios en Unidad de Fomento (UF) y en dólares estadounidenses (USD) son muy parecidas, esto puede indicar varias cosas:</a:t>
            </a:r>
          </a:p>
          <a:p>
            <a:pPr>
              <a:lnSpc>
                <a:spcPct val="110000"/>
              </a:lnSpc>
              <a:buFont typeface="+mj-lt"/>
              <a:buAutoNum type="arabicPeriod"/>
            </a:pPr>
            <a:r>
              <a:rPr lang="es-MX" sz="1700" b="0" i="0">
                <a:effectLst/>
                <a:highlight>
                  <a:srgbClr val="FFFFFF"/>
                </a:highlight>
                <a:latin typeface="Helvetica Neue"/>
              </a:rPr>
              <a:t>Correlación Fuerte entre UF y USD en el Mercado Inmobiliario</a:t>
            </a:r>
          </a:p>
          <a:p>
            <a:pPr>
              <a:lnSpc>
                <a:spcPct val="110000"/>
              </a:lnSpc>
              <a:buFont typeface="+mj-lt"/>
              <a:buAutoNum type="arabicPeriod"/>
            </a:pPr>
            <a:r>
              <a:rPr lang="es-MX" sz="1700" b="0" i="0">
                <a:effectLst/>
                <a:highlight>
                  <a:srgbClr val="FFFFFF"/>
                </a:highlight>
                <a:latin typeface="Helvetica Neue"/>
              </a:rPr>
              <a:t>Estabilidad del Tipo de Cambio</a:t>
            </a:r>
          </a:p>
          <a:p>
            <a:pPr>
              <a:lnSpc>
                <a:spcPct val="110000"/>
              </a:lnSpc>
              <a:buFont typeface="+mj-lt"/>
              <a:buAutoNum type="arabicPeriod"/>
            </a:pPr>
            <a:r>
              <a:rPr lang="es-MX" sz="1700" b="0" i="0">
                <a:effectLst/>
                <a:highlight>
                  <a:srgbClr val="FFFFFF"/>
                </a:highlight>
                <a:latin typeface="Helvetica Neue"/>
              </a:rPr>
              <a:t>Consistencia en la Política de Precios</a:t>
            </a:r>
          </a:p>
          <a:p>
            <a:pPr>
              <a:lnSpc>
                <a:spcPct val="110000"/>
              </a:lnSpc>
              <a:buFont typeface="+mj-lt"/>
              <a:buAutoNum type="arabicPeriod"/>
            </a:pPr>
            <a:r>
              <a:rPr lang="es-MX" sz="1700" b="0" i="0">
                <a:effectLst/>
                <a:highlight>
                  <a:srgbClr val="FFFFFF"/>
                </a:highlight>
                <a:latin typeface="Helvetica Neue"/>
              </a:rPr>
              <a:t>Homogeneidad del Mercado</a:t>
            </a:r>
          </a:p>
          <a:p>
            <a:pPr marL="0" indent="0">
              <a:lnSpc>
                <a:spcPct val="110000"/>
              </a:lnSpc>
              <a:buNone/>
            </a:pPr>
            <a:endParaRPr lang="es-CL" sz="1700"/>
          </a:p>
        </p:txBody>
      </p:sp>
      <p:cxnSp>
        <p:nvCxnSpPr>
          <p:cNvPr id="14" name="Straight Connector 13">
            <a:extLst>
              <a:ext uri="{FF2B5EF4-FFF2-40B4-BE49-F238E27FC236}">
                <a16:creationId xmlns:a16="http://schemas.microsoft.com/office/drawing/2014/main" id="{A817D951-B5F3-40CD-8677-E844CCB4BA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739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F2D5967-D287-4BDA-8914-854D6EC8A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8831B2F-756C-4134-18A2-9B6ECBB21F94}"/>
              </a:ext>
            </a:extLst>
          </p:cNvPr>
          <p:cNvSpPr>
            <a:spLocks noGrp="1"/>
          </p:cNvSpPr>
          <p:nvPr>
            <p:ph type="title"/>
          </p:nvPr>
        </p:nvSpPr>
        <p:spPr>
          <a:xfrm>
            <a:off x="548640" y="950976"/>
            <a:ext cx="3536516" cy="2245737"/>
          </a:xfrm>
        </p:spPr>
        <p:txBody>
          <a:bodyPr>
            <a:normAutofit/>
          </a:bodyPr>
          <a:lstStyle/>
          <a:p>
            <a:r>
              <a:rPr lang="es-MX" sz="2800" b="1" i="0">
                <a:effectLst/>
                <a:highlight>
                  <a:srgbClr val="FFFFFF"/>
                </a:highlight>
                <a:latin typeface="Helvetica Neue"/>
              </a:rPr>
              <a:t>¿Influye el corredor de bienes raíces en el precio de venta de una propiedad?</a:t>
            </a:r>
            <a:br>
              <a:rPr lang="es-MX" sz="2800" b="1" i="0">
                <a:effectLst/>
                <a:highlight>
                  <a:srgbClr val="FFFFFF"/>
                </a:highlight>
                <a:latin typeface="Helvetica Neue"/>
              </a:rPr>
            </a:br>
            <a:endParaRPr lang="es-CL" sz="2800"/>
          </a:p>
        </p:txBody>
      </p:sp>
      <p:cxnSp>
        <p:nvCxnSpPr>
          <p:cNvPr id="12" name="Straight Connector 11">
            <a:extLst>
              <a:ext uri="{FF2B5EF4-FFF2-40B4-BE49-F238E27FC236}">
                <a16:creationId xmlns:a16="http://schemas.microsoft.com/office/drawing/2014/main" id="{2F538056-4BE2-4156-9522-75617E95FE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99F496BA-99D3-1F2F-C996-9DC4BADF3456}"/>
              </a:ext>
            </a:extLst>
          </p:cNvPr>
          <p:cNvSpPr>
            <a:spLocks noGrp="1"/>
          </p:cNvSpPr>
          <p:nvPr>
            <p:ph idx="1"/>
          </p:nvPr>
        </p:nvSpPr>
        <p:spPr>
          <a:xfrm>
            <a:off x="555137" y="3429000"/>
            <a:ext cx="3521564" cy="2636949"/>
          </a:xfrm>
        </p:spPr>
        <p:txBody>
          <a:bodyPr>
            <a:normAutofit/>
          </a:bodyPr>
          <a:lstStyle/>
          <a:p>
            <a:r>
              <a:rPr lang="es-MX" b="0" i="0">
                <a:effectLst/>
                <a:highlight>
                  <a:srgbClr val="FFFFFF"/>
                </a:highlight>
                <a:latin typeface="Helvetica Neue"/>
              </a:rPr>
              <a:t>Hay variación significativa entre los diferentes corredores.</a:t>
            </a:r>
            <a:endParaRPr lang="es-CL" dirty="0"/>
          </a:p>
        </p:txBody>
      </p:sp>
      <p:pic>
        <p:nvPicPr>
          <p:cNvPr id="5" name="Imagen 4" descr="Gráfico, Gráfico de barras, Gráfico de cajas y bigotes">
            <a:extLst>
              <a:ext uri="{FF2B5EF4-FFF2-40B4-BE49-F238E27FC236}">
                <a16:creationId xmlns:a16="http://schemas.microsoft.com/office/drawing/2014/main" id="{B6D97F55-3CC3-455F-0B47-D1C51E0DA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7806" y="845576"/>
            <a:ext cx="6339173" cy="5212324"/>
          </a:xfrm>
          <a:prstGeom prst="rect">
            <a:avLst/>
          </a:prstGeom>
        </p:spPr>
      </p:pic>
      <p:cxnSp>
        <p:nvCxnSpPr>
          <p:cNvPr id="14" name="Straight Connector 13">
            <a:extLst>
              <a:ext uri="{FF2B5EF4-FFF2-40B4-BE49-F238E27FC236}">
                <a16:creationId xmlns:a16="http://schemas.microsoft.com/office/drawing/2014/main" id="{7340FC25-B92B-49CA-9B3B-580CCD12F3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706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B957CFC-E9B2-4BC8-BD75-9F3B5E338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50AFC86-CC49-1B9F-3C04-2FE63D9A2761}"/>
              </a:ext>
            </a:extLst>
          </p:cNvPr>
          <p:cNvSpPr>
            <a:spLocks noGrp="1"/>
          </p:cNvSpPr>
          <p:nvPr>
            <p:ph type="title"/>
          </p:nvPr>
        </p:nvSpPr>
        <p:spPr>
          <a:xfrm>
            <a:off x="548641" y="2895600"/>
            <a:ext cx="3342529" cy="3162299"/>
          </a:xfrm>
        </p:spPr>
        <p:txBody>
          <a:bodyPr anchor="b">
            <a:normAutofit/>
          </a:bodyPr>
          <a:lstStyle/>
          <a:p>
            <a:r>
              <a:rPr lang="es-CL" sz="2800" b="1" i="0">
                <a:effectLst/>
                <a:highlight>
                  <a:srgbClr val="FFFFFF"/>
                </a:highlight>
                <a:latin typeface="Helvetica Neue"/>
              </a:rPr>
              <a:t>Insights y recomendaciones</a:t>
            </a:r>
            <a:br>
              <a:rPr lang="es-CL" sz="2800" b="1" i="0">
                <a:effectLst/>
                <a:highlight>
                  <a:srgbClr val="FFFFFF"/>
                </a:highlight>
                <a:latin typeface="Helvetica Neue"/>
              </a:rPr>
            </a:br>
            <a:endParaRPr lang="es-CL" sz="2800"/>
          </a:p>
        </p:txBody>
      </p:sp>
      <p:cxnSp>
        <p:nvCxnSpPr>
          <p:cNvPr id="10" name="Straight Connector 9">
            <a:extLst>
              <a:ext uri="{FF2B5EF4-FFF2-40B4-BE49-F238E27FC236}">
                <a16:creationId xmlns:a16="http://schemas.microsoft.com/office/drawing/2014/main" id="{7F784426-8AB9-43C9-8340-281290602D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Marcador de contenido 2">
            <a:extLst>
              <a:ext uri="{FF2B5EF4-FFF2-40B4-BE49-F238E27FC236}">
                <a16:creationId xmlns:a16="http://schemas.microsoft.com/office/drawing/2014/main" id="{BC319669-092D-B90C-21BA-63E7CD97F21B}"/>
              </a:ext>
            </a:extLst>
          </p:cNvPr>
          <p:cNvSpPr>
            <a:spLocks noGrp="1"/>
          </p:cNvSpPr>
          <p:nvPr>
            <p:ph idx="1"/>
          </p:nvPr>
        </p:nvSpPr>
        <p:spPr>
          <a:xfrm>
            <a:off x="3737113" y="952499"/>
            <a:ext cx="7791695" cy="5226773"/>
          </a:xfrm>
        </p:spPr>
        <p:txBody>
          <a:bodyPr>
            <a:normAutofit/>
          </a:bodyPr>
          <a:lstStyle/>
          <a:p>
            <a:pPr rtl="0">
              <a:lnSpc>
                <a:spcPct val="110000"/>
              </a:lnSpc>
            </a:pPr>
            <a:r>
              <a:rPr lang="es-MX" sz="1100" b="1" i="0" dirty="0">
                <a:effectLst/>
                <a:latin typeface="Helvetica Neue"/>
              </a:rPr>
              <a:t>1. Ubicación y Precio de las Propiedades:</a:t>
            </a:r>
            <a:r>
              <a:rPr lang="es-MX" sz="1100" b="0" i="0" dirty="0">
                <a:effectLst/>
                <a:latin typeface="Helvetica Neue"/>
              </a:rPr>
              <a:t> Las diferencias significativas en los precios de las casas entre diferentes ubicaciones sugieren que los compradores y vendedores deben considerar cuidadosamente la ubicación al establecer precios y tomar decisiones de compra. Las comunas con precios más altos podrían ofrecer un mayor valor de inversión a largo plazo, especialmente si están asociadas con un mayor poder adquisitivo y características de alto nivel.</a:t>
            </a:r>
          </a:p>
          <a:p>
            <a:pPr rtl="0">
              <a:lnSpc>
                <a:spcPct val="110000"/>
              </a:lnSpc>
            </a:pPr>
            <a:r>
              <a:rPr lang="es-MX" sz="1100" b="1" i="0" dirty="0">
                <a:effectLst/>
                <a:latin typeface="Helvetica Neue"/>
              </a:rPr>
              <a:t>2. Tamaño de la Propiedad y Precio:</a:t>
            </a:r>
            <a:r>
              <a:rPr lang="es-MX" sz="1100" b="0" i="0" dirty="0">
                <a:effectLst/>
                <a:latin typeface="Helvetica Neue"/>
              </a:rPr>
              <a:t> La correlación positiva entre el tamaño de la propiedad y el precio indica que los compradores pueden esperar pagar más por propiedades más grandes. Esto sugiere que las propiedades con una mayor área construida o total tienen un mayor valor percibido en el mercado. Los vendedores pueden considerar destacar estas características al comercializar sus propiedades.</a:t>
            </a:r>
          </a:p>
          <a:p>
            <a:pPr rtl="0">
              <a:lnSpc>
                <a:spcPct val="110000"/>
              </a:lnSpc>
            </a:pPr>
            <a:r>
              <a:rPr lang="es-MX" sz="1100" b="1" i="0" dirty="0">
                <a:effectLst/>
                <a:latin typeface="Helvetica Neue"/>
              </a:rPr>
              <a:t>3. Dormitorios, Baños y Precio:</a:t>
            </a:r>
            <a:r>
              <a:rPr lang="es-MX" sz="1100" b="0" i="0" dirty="0">
                <a:effectLst/>
                <a:latin typeface="Helvetica Neue"/>
              </a:rPr>
              <a:t> La influencia significativa de la cantidad de dormitorios y baños en el precio de las propiedades resalta la importancia de estas características en el valor percibido de una propiedad. Los compradores pueden estar dispuestos a pagar más por propiedades con más habitaciones y baños, lo que resalta la importancia de maximizar el potencial de estas áreas al vender una propiedad.</a:t>
            </a:r>
          </a:p>
          <a:p>
            <a:pPr rtl="0">
              <a:lnSpc>
                <a:spcPct val="110000"/>
              </a:lnSpc>
            </a:pPr>
            <a:r>
              <a:rPr lang="es-MX" sz="1100" b="1" i="0" dirty="0">
                <a:effectLst/>
                <a:latin typeface="Helvetica Neue"/>
              </a:rPr>
              <a:t>4. Estacionamientos y Precio:</a:t>
            </a:r>
            <a:r>
              <a:rPr lang="es-MX" sz="1100" b="0" i="0" dirty="0">
                <a:effectLst/>
                <a:latin typeface="Helvetica Neue"/>
              </a:rPr>
              <a:t> La importancia significativa de los estacionamientos en el precio final de una casa sugiere que los compradores valoran la disponibilidad de estacionamiento al considerar una propiedad. Los vendedores pueden destacar la presencia de estacionamientos y mejorar las opciones de estacionamiento disponibles para atraer a compradores potenciales.</a:t>
            </a:r>
          </a:p>
          <a:p>
            <a:pPr rtl="0">
              <a:lnSpc>
                <a:spcPct val="110000"/>
              </a:lnSpc>
            </a:pPr>
            <a:r>
              <a:rPr lang="es-MX" sz="1100" b="1" i="0" dirty="0">
                <a:effectLst/>
                <a:latin typeface="Helvetica Neue"/>
              </a:rPr>
              <a:t>5. Variación de Precios en Diferentes Monedas:</a:t>
            </a:r>
            <a:r>
              <a:rPr lang="es-MX" sz="1100" b="0" i="0" dirty="0">
                <a:effectLst/>
                <a:latin typeface="Helvetica Neue"/>
              </a:rPr>
              <a:t> La falta de diferencia significativa en los precios normalizados entre diferentes monedas indica una consistencia en los precios del mercado inmobiliario, independientemente de la moneda utilizada. Esto sugiere estabilidad y homogeneidad en el mercado, lo que puede ser tranquilizador para compradores e inversores.</a:t>
            </a:r>
          </a:p>
          <a:p>
            <a:pPr rtl="0">
              <a:lnSpc>
                <a:spcPct val="110000"/>
              </a:lnSpc>
            </a:pPr>
            <a:r>
              <a:rPr lang="es-MX" sz="1100" b="1" i="0" dirty="0">
                <a:effectLst/>
                <a:latin typeface="Helvetica Neue"/>
              </a:rPr>
              <a:t>6. Importancia del Corredor de Bienes Raíces:</a:t>
            </a:r>
            <a:r>
              <a:rPr lang="es-MX" sz="1100" b="0" i="0" dirty="0">
                <a:effectLst/>
                <a:latin typeface="Helvetica Neue"/>
              </a:rPr>
              <a:t> La diferencia significativa en los precios de venta entre diferentes corredores de bienes raíces resalta la influencia del corredor en el proceso de venta. Los vendedores pueden considerar cuidadosamente la selección de un corredor con experiencia y un historial probado de obtener mejores precios de venta para maximizar el valor de su propiedad.</a:t>
            </a:r>
          </a:p>
          <a:p>
            <a:pPr>
              <a:lnSpc>
                <a:spcPct val="110000"/>
              </a:lnSpc>
            </a:pPr>
            <a:endParaRPr lang="es-CL" sz="1000" dirty="0"/>
          </a:p>
        </p:txBody>
      </p:sp>
      <p:cxnSp>
        <p:nvCxnSpPr>
          <p:cNvPr id="12" name="Straight Connector 11">
            <a:extLst>
              <a:ext uri="{FF2B5EF4-FFF2-40B4-BE49-F238E27FC236}">
                <a16:creationId xmlns:a16="http://schemas.microsoft.com/office/drawing/2014/main" id="{0B96E92E-4D99-41CA-848E-4028B6DA2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581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B957CFC-E9B2-4BC8-BD75-9F3B5E338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739EF0F-3F93-26F6-6EF7-965F25B0CAE7}"/>
              </a:ext>
            </a:extLst>
          </p:cNvPr>
          <p:cNvSpPr>
            <a:spLocks noGrp="1"/>
          </p:cNvSpPr>
          <p:nvPr>
            <p:ph type="title"/>
          </p:nvPr>
        </p:nvSpPr>
        <p:spPr>
          <a:xfrm>
            <a:off x="548640" y="952499"/>
            <a:ext cx="7566660" cy="912587"/>
          </a:xfrm>
        </p:spPr>
        <p:txBody>
          <a:bodyPr>
            <a:normAutofit/>
          </a:bodyPr>
          <a:lstStyle/>
          <a:p>
            <a:r>
              <a:rPr lang="es-CL" sz="3200"/>
              <a:t>Contexto y audiencia</a:t>
            </a:r>
          </a:p>
        </p:txBody>
      </p:sp>
      <p:cxnSp>
        <p:nvCxnSpPr>
          <p:cNvPr id="11" name="Straight Connector 10">
            <a:extLst>
              <a:ext uri="{FF2B5EF4-FFF2-40B4-BE49-F238E27FC236}">
                <a16:creationId xmlns:a16="http://schemas.microsoft.com/office/drawing/2014/main" id="{7F784426-8AB9-43C9-8340-281290602D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B96E92E-4D99-41CA-848E-4028B6DA2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Marcador de contenido 2">
            <a:extLst>
              <a:ext uri="{FF2B5EF4-FFF2-40B4-BE49-F238E27FC236}">
                <a16:creationId xmlns:a16="http://schemas.microsoft.com/office/drawing/2014/main" id="{7AA37890-D1D5-8AE7-E1A3-0A0A53D5F3E3}"/>
              </a:ext>
            </a:extLst>
          </p:cNvPr>
          <p:cNvGraphicFramePr>
            <a:graphicFrameLocks noGrp="1"/>
          </p:cNvGraphicFramePr>
          <p:nvPr>
            <p:ph idx="1"/>
            <p:extLst>
              <p:ext uri="{D42A27DB-BD31-4B8C-83A1-F6EECF244321}">
                <p14:modId xmlns:p14="http://schemas.microsoft.com/office/powerpoint/2010/main" val="1566243392"/>
              </p:ext>
            </p:extLst>
          </p:nvPr>
        </p:nvGraphicFramePr>
        <p:xfrm>
          <a:off x="647700" y="2191657"/>
          <a:ext cx="10896600" cy="36503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9503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5B957CFC-E9B2-4BC8-BD75-9F3B5E338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E914510-17AE-C2D0-DE88-5B9EFC39FFC7}"/>
              </a:ext>
            </a:extLst>
          </p:cNvPr>
          <p:cNvSpPr>
            <a:spLocks noGrp="1"/>
          </p:cNvSpPr>
          <p:nvPr>
            <p:ph type="title"/>
          </p:nvPr>
        </p:nvSpPr>
        <p:spPr>
          <a:xfrm>
            <a:off x="548640" y="952499"/>
            <a:ext cx="3099231" cy="2476501"/>
          </a:xfrm>
        </p:spPr>
        <p:txBody>
          <a:bodyPr>
            <a:normAutofit/>
          </a:bodyPr>
          <a:lstStyle/>
          <a:p>
            <a:r>
              <a:rPr lang="es-CL" sz="2800"/>
              <a:t>Preguntas de interes</a:t>
            </a:r>
          </a:p>
        </p:txBody>
      </p:sp>
      <p:cxnSp>
        <p:nvCxnSpPr>
          <p:cNvPr id="26" name="Straight Connector 20">
            <a:extLst>
              <a:ext uri="{FF2B5EF4-FFF2-40B4-BE49-F238E27FC236}">
                <a16:creationId xmlns:a16="http://schemas.microsoft.com/office/drawing/2014/main" id="{7F784426-8AB9-43C9-8340-281290602D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2">
            <a:extLst>
              <a:ext uri="{FF2B5EF4-FFF2-40B4-BE49-F238E27FC236}">
                <a16:creationId xmlns:a16="http://schemas.microsoft.com/office/drawing/2014/main" id="{0B96E92E-4D99-41CA-848E-4028B6DA2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Marcador de contenido 2">
            <a:extLst>
              <a:ext uri="{FF2B5EF4-FFF2-40B4-BE49-F238E27FC236}">
                <a16:creationId xmlns:a16="http://schemas.microsoft.com/office/drawing/2014/main" id="{CB5424CA-17E0-EB62-C470-A59FE89F5E2B}"/>
              </a:ext>
            </a:extLst>
          </p:cNvPr>
          <p:cNvGraphicFramePr>
            <a:graphicFrameLocks noGrp="1"/>
          </p:cNvGraphicFramePr>
          <p:nvPr>
            <p:ph idx="1"/>
            <p:extLst>
              <p:ext uri="{D42A27DB-BD31-4B8C-83A1-F6EECF244321}">
                <p14:modId xmlns:p14="http://schemas.microsoft.com/office/powerpoint/2010/main" val="36117508"/>
              </p:ext>
            </p:extLst>
          </p:nvPr>
        </p:nvGraphicFramePr>
        <p:xfrm>
          <a:off x="4648200" y="1108953"/>
          <a:ext cx="6896099" cy="47402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7258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5F2D5967-D287-4BDA-8914-854D6EC8A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AB35896-C4EA-C572-6132-9E704DE31AEE}"/>
              </a:ext>
            </a:extLst>
          </p:cNvPr>
          <p:cNvSpPr>
            <a:spLocks noGrp="1"/>
          </p:cNvSpPr>
          <p:nvPr>
            <p:ph type="title"/>
          </p:nvPr>
        </p:nvSpPr>
        <p:spPr>
          <a:xfrm>
            <a:off x="548640" y="950976"/>
            <a:ext cx="3536516" cy="2245737"/>
          </a:xfrm>
        </p:spPr>
        <p:txBody>
          <a:bodyPr>
            <a:normAutofit/>
          </a:bodyPr>
          <a:lstStyle/>
          <a:p>
            <a:r>
              <a:rPr lang="es-CL"/>
              <a:t>Resumen Metadata</a:t>
            </a:r>
          </a:p>
        </p:txBody>
      </p:sp>
      <p:cxnSp>
        <p:nvCxnSpPr>
          <p:cNvPr id="44" name="Straight Connector 43">
            <a:extLst>
              <a:ext uri="{FF2B5EF4-FFF2-40B4-BE49-F238E27FC236}">
                <a16:creationId xmlns:a16="http://schemas.microsoft.com/office/drawing/2014/main" id="{2F538056-4BE2-4156-9522-75617E95FE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3" name="Imagen 22" descr="Gráfico&#10;&#10;Descripción generada automáticamente">
            <a:extLst>
              <a:ext uri="{FF2B5EF4-FFF2-40B4-BE49-F238E27FC236}">
                <a16:creationId xmlns:a16="http://schemas.microsoft.com/office/drawing/2014/main" id="{587107C7-520A-1278-71BF-0C394A39717D}"/>
              </a:ext>
            </a:extLst>
          </p:cNvPr>
          <p:cNvPicPr>
            <a:picLocks noChangeAspect="1"/>
          </p:cNvPicPr>
          <p:nvPr/>
        </p:nvPicPr>
        <p:blipFill rotWithShape="1">
          <a:blip r:embed="rId2">
            <a:extLst>
              <a:ext uri="{28A0092B-C50C-407E-A947-70E740481C1C}">
                <a14:useLocalDpi xmlns:a14="http://schemas.microsoft.com/office/drawing/2010/main" val="0"/>
              </a:ext>
            </a:extLst>
          </a:blip>
          <a:srcRect r="33407" b="1"/>
          <a:stretch/>
        </p:blipFill>
        <p:spPr>
          <a:xfrm>
            <a:off x="4631838" y="952500"/>
            <a:ext cx="6919671" cy="5105399"/>
          </a:xfrm>
          <a:prstGeom prst="rect">
            <a:avLst/>
          </a:prstGeom>
        </p:spPr>
      </p:pic>
      <p:cxnSp>
        <p:nvCxnSpPr>
          <p:cNvPr id="46" name="Straight Connector 45">
            <a:extLst>
              <a:ext uri="{FF2B5EF4-FFF2-40B4-BE49-F238E27FC236}">
                <a16:creationId xmlns:a16="http://schemas.microsoft.com/office/drawing/2014/main" id="{7340FC25-B92B-49CA-9B3B-580CCD12F3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4" name="Marcador de contenido 11">
            <a:extLst>
              <a:ext uri="{FF2B5EF4-FFF2-40B4-BE49-F238E27FC236}">
                <a16:creationId xmlns:a16="http://schemas.microsoft.com/office/drawing/2014/main" id="{B688E3B1-951E-1CCB-833F-462BC7B65DD7}"/>
              </a:ext>
            </a:extLst>
          </p:cNvPr>
          <p:cNvGraphicFramePr>
            <a:graphicFrameLocks noGrp="1"/>
          </p:cNvGraphicFramePr>
          <p:nvPr>
            <p:ph idx="1"/>
            <p:extLst>
              <p:ext uri="{D42A27DB-BD31-4B8C-83A1-F6EECF244321}">
                <p14:modId xmlns:p14="http://schemas.microsoft.com/office/powerpoint/2010/main" val="1296026416"/>
              </p:ext>
            </p:extLst>
          </p:nvPr>
        </p:nvGraphicFramePr>
        <p:xfrm>
          <a:off x="555137" y="3429000"/>
          <a:ext cx="3521564" cy="26369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0828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C3297213-B630-4CFA-8FE1-099659C5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Gráficos y trazados en una pantalla digital azul">
            <a:extLst>
              <a:ext uri="{FF2B5EF4-FFF2-40B4-BE49-F238E27FC236}">
                <a16:creationId xmlns:a16="http://schemas.microsoft.com/office/drawing/2014/main" id="{1AA5B6FE-278F-5DBC-161B-327C3B0424CD}"/>
              </a:ext>
            </a:extLst>
          </p:cNvPr>
          <p:cNvPicPr>
            <a:picLocks noChangeAspect="1"/>
          </p:cNvPicPr>
          <p:nvPr/>
        </p:nvPicPr>
        <p:blipFill rotWithShape="1">
          <a:blip r:embed="rId2"/>
          <a:srcRect t="6893" b="18107"/>
          <a:stretch/>
        </p:blipFill>
        <p:spPr>
          <a:xfrm>
            <a:off x="1" y="10"/>
            <a:ext cx="12191999" cy="6857990"/>
          </a:xfrm>
          <a:prstGeom prst="rect">
            <a:avLst/>
          </a:prstGeom>
        </p:spPr>
      </p:pic>
      <p:sp>
        <p:nvSpPr>
          <p:cNvPr id="28" name="Rectangle 27">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20486" y="720484"/>
            <a:ext cx="6857999" cy="5417036"/>
          </a:xfrm>
          <a:prstGeom prst="rect">
            <a:avLst/>
          </a:prstGeom>
          <a:gradFill flip="none" rotWithShape="1">
            <a:gsLst>
              <a:gs pos="3000">
                <a:srgbClr val="000000">
                  <a:alpha val="0"/>
                </a:srgbClr>
              </a:gs>
              <a:gs pos="73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207DE7E-3A1A-0578-BC6F-FF584AFDF634}"/>
              </a:ext>
            </a:extLst>
          </p:cNvPr>
          <p:cNvSpPr>
            <a:spLocks noGrp="1"/>
          </p:cNvSpPr>
          <p:nvPr>
            <p:ph type="title"/>
          </p:nvPr>
        </p:nvSpPr>
        <p:spPr>
          <a:xfrm>
            <a:off x="548640" y="952500"/>
            <a:ext cx="4133346" cy="3641785"/>
          </a:xfrm>
        </p:spPr>
        <p:txBody>
          <a:bodyPr vert="horz" lIns="91440" tIns="45720" rIns="91440" bIns="45720" rtlCol="0" anchor="t">
            <a:normAutofit/>
          </a:bodyPr>
          <a:lstStyle/>
          <a:p>
            <a:r>
              <a:rPr lang="en-US">
                <a:solidFill>
                  <a:srgbClr val="FFFFFF"/>
                </a:solidFill>
              </a:rPr>
              <a:t>ANALISIS EXPLORATORIO</a:t>
            </a:r>
          </a:p>
        </p:txBody>
      </p:sp>
      <p:cxnSp>
        <p:nvCxnSpPr>
          <p:cNvPr id="30" name="Straight Connector 29">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8945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F2D5967-D287-4BDA-8914-854D6EC8A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8B0D468-1C24-3A8D-CD74-161AC1D8F046}"/>
              </a:ext>
            </a:extLst>
          </p:cNvPr>
          <p:cNvSpPr>
            <a:spLocks noGrp="1"/>
          </p:cNvSpPr>
          <p:nvPr>
            <p:ph type="title"/>
          </p:nvPr>
        </p:nvSpPr>
        <p:spPr>
          <a:xfrm>
            <a:off x="548640" y="950976"/>
            <a:ext cx="3536516" cy="2245737"/>
          </a:xfrm>
        </p:spPr>
        <p:txBody>
          <a:bodyPr>
            <a:normAutofit/>
          </a:bodyPr>
          <a:lstStyle/>
          <a:p>
            <a:r>
              <a:rPr lang="es-MX" sz="3300" b="1" i="0">
                <a:effectLst/>
                <a:highlight>
                  <a:srgbClr val="FFFFFF"/>
                </a:highlight>
                <a:latin typeface="Helvetica Neue"/>
              </a:rPr>
              <a:t>¿Influye la ubicación en el precio de las casas?</a:t>
            </a:r>
            <a:br>
              <a:rPr lang="es-MX" sz="3300" b="1" i="0">
                <a:effectLst/>
                <a:highlight>
                  <a:srgbClr val="FFFFFF"/>
                </a:highlight>
                <a:latin typeface="Helvetica Neue"/>
              </a:rPr>
            </a:br>
            <a:endParaRPr lang="es-CL" sz="3300"/>
          </a:p>
        </p:txBody>
      </p:sp>
      <p:cxnSp>
        <p:nvCxnSpPr>
          <p:cNvPr id="12" name="Straight Connector 11">
            <a:extLst>
              <a:ext uri="{FF2B5EF4-FFF2-40B4-BE49-F238E27FC236}">
                <a16:creationId xmlns:a16="http://schemas.microsoft.com/office/drawing/2014/main" id="{2F538056-4BE2-4156-9522-75617E95FE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3F3C194E-61A4-124F-91B3-93D1E8351D41}"/>
              </a:ext>
            </a:extLst>
          </p:cNvPr>
          <p:cNvSpPr>
            <a:spLocks noGrp="1"/>
          </p:cNvSpPr>
          <p:nvPr>
            <p:ph idx="1"/>
          </p:nvPr>
        </p:nvSpPr>
        <p:spPr>
          <a:xfrm>
            <a:off x="555137" y="3303642"/>
            <a:ext cx="3521564" cy="2762308"/>
          </a:xfrm>
        </p:spPr>
        <p:txBody>
          <a:bodyPr>
            <a:normAutofit/>
          </a:bodyPr>
          <a:lstStyle/>
          <a:p>
            <a:pPr>
              <a:lnSpc>
                <a:spcPct val="110000"/>
              </a:lnSpc>
            </a:pPr>
            <a:r>
              <a:rPr lang="es-MX" sz="1300" b="0" i="0" dirty="0">
                <a:effectLst/>
                <a:highlight>
                  <a:srgbClr val="FFFFFF"/>
                </a:highlight>
                <a:latin typeface="Helvetica Neue"/>
              </a:rPr>
              <a:t>Este gráfico te muestra las 10 comunas con el precio medio más alto, permitiéndote visualizar cómo varía el precio medio de las casas en función de la ubicación. Se puede apreciar que las comunas con precio medio más alto son las que son conocidas por tener habitantes con mayor poder adquisitivo y las comunas más rurales de estas últimas el precio puede deberse al tamaño de la propiedad.</a:t>
            </a:r>
            <a:endParaRPr lang="es-CL" sz="1300" dirty="0"/>
          </a:p>
        </p:txBody>
      </p:sp>
      <p:pic>
        <p:nvPicPr>
          <p:cNvPr id="5" name="Imagen 4" descr="Gráfico, Gráfico de embudo">
            <a:extLst>
              <a:ext uri="{FF2B5EF4-FFF2-40B4-BE49-F238E27FC236}">
                <a16:creationId xmlns:a16="http://schemas.microsoft.com/office/drawing/2014/main" id="{60481C0F-BA03-DB3C-18F1-ECE3E5669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1313398"/>
            <a:ext cx="6903309" cy="4383602"/>
          </a:xfrm>
          <a:prstGeom prst="rect">
            <a:avLst/>
          </a:prstGeom>
        </p:spPr>
      </p:pic>
      <p:cxnSp>
        <p:nvCxnSpPr>
          <p:cNvPr id="14" name="Straight Connector 13">
            <a:extLst>
              <a:ext uri="{FF2B5EF4-FFF2-40B4-BE49-F238E27FC236}">
                <a16:creationId xmlns:a16="http://schemas.microsoft.com/office/drawing/2014/main" id="{7340FC25-B92B-49CA-9B3B-580CCD12F3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01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8DD3220A-AAB3-42A6-A2A8-7AE8237C1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058DACB-6339-821B-6DDF-86074E312033}"/>
              </a:ext>
            </a:extLst>
          </p:cNvPr>
          <p:cNvSpPr>
            <a:spLocks noGrp="1"/>
          </p:cNvSpPr>
          <p:nvPr>
            <p:ph type="title"/>
          </p:nvPr>
        </p:nvSpPr>
        <p:spPr>
          <a:xfrm>
            <a:off x="548641" y="952499"/>
            <a:ext cx="5547360" cy="1948801"/>
          </a:xfrm>
        </p:spPr>
        <p:txBody>
          <a:bodyPr>
            <a:normAutofit/>
          </a:bodyPr>
          <a:lstStyle/>
          <a:p>
            <a:r>
              <a:rPr lang="es-MX" sz="4100"/>
              <a:t> ¿Cuál es la relación entre el tamaño de la propiedad y su precio?</a:t>
            </a:r>
            <a:endParaRPr lang="es-CL" sz="4100"/>
          </a:p>
        </p:txBody>
      </p:sp>
      <p:cxnSp>
        <p:nvCxnSpPr>
          <p:cNvPr id="17" name="Straight Connector 11">
            <a:extLst>
              <a:ext uri="{FF2B5EF4-FFF2-40B4-BE49-F238E27FC236}">
                <a16:creationId xmlns:a16="http://schemas.microsoft.com/office/drawing/2014/main" id="{D870F02E-625F-4662-9D29-CA05AB4E18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5" name="Imagen 4" descr="Gráfico, Gráfico de dispersión&#10;&#10;Descripción generada automáticamente">
            <a:extLst>
              <a:ext uri="{FF2B5EF4-FFF2-40B4-BE49-F238E27FC236}">
                <a16:creationId xmlns:a16="http://schemas.microsoft.com/office/drawing/2014/main" id="{532615E5-8B48-A542-EEF6-6A38DE5B5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699" y="3061255"/>
            <a:ext cx="6188229" cy="3118023"/>
          </a:xfrm>
          <a:prstGeom prst="rect">
            <a:avLst/>
          </a:prstGeom>
        </p:spPr>
      </p:pic>
      <p:sp>
        <p:nvSpPr>
          <p:cNvPr id="3" name="Marcador de contenido 2">
            <a:extLst>
              <a:ext uri="{FF2B5EF4-FFF2-40B4-BE49-F238E27FC236}">
                <a16:creationId xmlns:a16="http://schemas.microsoft.com/office/drawing/2014/main" id="{42CED90E-EA2A-75E0-9CA0-2FE5786C13B7}"/>
              </a:ext>
            </a:extLst>
          </p:cNvPr>
          <p:cNvSpPr>
            <a:spLocks noGrp="1"/>
          </p:cNvSpPr>
          <p:nvPr>
            <p:ph idx="1"/>
          </p:nvPr>
        </p:nvSpPr>
        <p:spPr>
          <a:xfrm>
            <a:off x="6835928" y="952500"/>
            <a:ext cx="4689605" cy="5105400"/>
          </a:xfrm>
        </p:spPr>
        <p:txBody>
          <a:bodyPr>
            <a:normAutofit/>
          </a:bodyPr>
          <a:lstStyle/>
          <a:p>
            <a:r>
              <a:rPr lang="es-MX" b="0" i="0" dirty="0">
                <a:effectLst/>
                <a:highlight>
                  <a:srgbClr val="FFFFFF"/>
                </a:highlight>
                <a:latin typeface="Helvetica Neue"/>
              </a:rPr>
              <a:t> </a:t>
            </a:r>
            <a:r>
              <a:rPr lang="es-MX" dirty="0">
                <a:highlight>
                  <a:srgbClr val="FFFFFF"/>
                </a:highlight>
                <a:latin typeface="Helvetica Neue"/>
              </a:rPr>
              <a:t>T</a:t>
            </a:r>
            <a:r>
              <a:rPr lang="es-MX" b="0" i="0" dirty="0">
                <a:effectLst/>
                <a:highlight>
                  <a:srgbClr val="FFFFFF"/>
                </a:highlight>
                <a:latin typeface="Helvetica Neue"/>
              </a:rPr>
              <a:t>anto el área construida como el área total son predictores significativos del precio de las casas en este conjunto de datos. Sin embargo, el área construida tiene una correlación ligeramente mayor con el precio que el área total, lo que podría sugerir que los compradores valoran más el espacio habitable interior que el tamaño total del terreno.</a:t>
            </a:r>
            <a:endParaRPr lang="es-CL" dirty="0"/>
          </a:p>
        </p:txBody>
      </p:sp>
      <p:cxnSp>
        <p:nvCxnSpPr>
          <p:cNvPr id="18" name="Straight Connector 13">
            <a:extLst>
              <a:ext uri="{FF2B5EF4-FFF2-40B4-BE49-F238E27FC236}">
                <a16:creationId xmlns:a16="http://schemas.microsoft.com/office/drawing/2014/main" id="{72B438B1-F191-4369-A7A0-A1633B7C2C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8216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4CB34F-8558-4D70-B3B1-7F18AB386F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A2D8897-DEB5-3373-4D18-7A2D87A6CE09}"/>
              </a:ext>
            </a:extLst>
          </p:cNvPr>
          <p:cNvSpPr>
            <a:spLocks noGrp="1"/>
          </p:cNvSpPr>
          <p:nvPr>
            <p:ph type="title"/>
          </p:nvPr>
        </p:nvSpPr>
        <p:spPr>
          <a:xfrm>
            <a:off x="548640" y="950977"/>
            <a:ext cx="5555815" cy="1692824"/>
          </a:xfrm>
        </p:spPr>
        <p:txBody>
          <a:bodyPr>
            <a:normAutofit/>
          </a:bodyPr>
          <a:lstStyle/>
          <a:p>
            <a:r>
              <a:rPr lang="es-MX" sz="2800" b="1" i="0">
                <a:effectLst/>
                <a:highlight>
                  <a:srgbClr val="FFFFFF"/>
                </a:highlight>
                <a:latin typeface="Helvetica Neue"/>
              </a:rPr>
              <a:t>¿Cómo afectan el número de dormitorios y baños al precio de las propiedades?</a:t>
            </a:r>
            <a:br>
              <a:rPr lang="es-MX" sz="2800" b="1" i="0">
                <a:effectLst/>
                <a:highlight>
                  <a:srgbClr val="FFFFFF"/>
                </a:highlight>
                <a:latin typeface="Helvetica Neue"/>
              </a:rPr>
            </a:br>
            <a:endParaRPr lang="es-CL" sz="2800"/>
          </a:p>
        </p:txBody>
      </p:sp>
      <p:cxnSp>
        <p:nvCxnSpPr>
          <p:cNvPr id="12" name="Straight Connector 11">
            <a:extLst>
              <a:ext uri="{FF2B5EF4-FFF2-40B4-BE49-F238E27FC236}">
                <a16:creationId xmlns:a16="http://schemas.microsoft.com/office/drawing/2014/main" id="{110D73D2-BCDE-4BF7-A260-2FAD9184B3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104E3CD0-B80F-B864-D701-5E7467DD8A07}"/>
              </a:ext>
            </a:extLst>
          </p:cNvPr>
          <p:cNvSpPr>
            <a:spLocks noGrp="1"/>
          </p:cNvSpPr>
          <p:nvPr>
            <p:ph idx="1"/>
          </p:nvPr>
        </p:nvSpPr>
        <p:spPr>
          <a:xfrm>
            <a:off x="6732780" y="952499"/>
            <a:ext cx="4811520" cy="1724198"/>
          </a:xfrm>
        </p:spPr>
        <p:txBody>
          <a:bodyPr>
            <a:normAutofit/>
          </a:bodyPr>
          <a:lstStyle/>
          <a:p>
            <a:pPr>
              <a:lnSpc>
                <a:spcPct val="110000"/>
              </a:lnSpc>
            </a:pPr>
            <a:r>
              <a:rPr lang="es-MX" sz="1900" b="0" i="0">
                <a:effectLst/>
                <a:highlight>
                  <a:srgbClr val="FFFFFF"/>
                </a:highlight>
                <a:latin typeface="Helvetica Neue"/>
              </a:rPr>
              <a:t>Los precios tienden a aumentar con el número de dormitorios o baños, esto sugeriría que estas características son factores importantes que contribuyen al valor de una propiedad</a:t>
            </a:r>
            <a:endParaRPr lang="es-CL" sz="1900"/>
          </a:p>
        </p:txBody>
      </p:sp>
      <p:pic>
        <p:nvPicPr>
          <p:cNvPr id="5" name="Imagen 4" descr="Gráfico, Gráfico de cajas y bigotes&#10;&#10;Descripción generada automáticamente">
            <a:extLst>
              <a:ext uri="{FF2B5EF4-FFF2-40B4-BE49-F238E27FC236}">
                <a16:creationId xmlns:a16="http://schemas.microsoft.com/office/drawing/2014/main" id="{B99DC4DD-84E8-8C4B-9EF2-CB39B0A8E2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698" y="2802838"/>
            <a:ext cx="9062831" cy="3376440"/>
          </a:xfrm>
          <a:prstGeom prst="rect">
            <a:avLst/>
          </a:prstGeom>
        </p:spPr>
      </p:pic>
      <p:cxnSp>
        <p:nvCxnSpPr>
          <p:cNvPr id="14" name="Straight Connector 13">
            <a:extLst>
              <a:ext uri="{FF2B5EF4-FFF2-40B4-BE49-F238E27FC236}">
                <a16:creationId xmlns:a16="http://schemas.microsoft.com/office/drawing/2014/main" id="{BFF36C3C-3D8F-4943-BA3B-C032397575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156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F2D5967-D287-4BDA-8914-854D6EC8A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4150E8B-A0CF-1AF6-7A31-EA27FF869AAB}"/>
              </a:ext>
            </a:extLst>
          </p:cNvPr>
          <p:cNvSpPr>
            <a:spLocks noGrp="1"/>
          </p:cNvSpPr>
          <p:nvPr>
            <p:ph type="title"/>
          </p:nvPr>
        </p:nvSpPr>
        <p:spPr>
          <a:xfrm>
            <a:off x="548640" y="950976"/>
            <a:ext cx="3536516" cy="2245737"/>
          </a:xfrm>
        </p:spPr>
        <p:txBody>
          <a:bodyPr>
            <a:normAutofit/>
          </a:bodyPr>
          <a:lstStyle/>
          <a:p>
            <a:r>
              <a:rPr lang="es-MX" sz="2500" b="1" i="0">
                <a:effectLst/>
                <a:highlight>
                  <a:srgbClr val="FFFFFF"/>
                </a:highlight>
                <a:latin typeface="Helvetica Neue"/>
              </a:rPr>
              <a:t>¿Cuál es la importancia de los estacionamientos en el precio final de una casa?</a:t>
            </a:r>
            <a:br>
              <a:rPr lang="es-MX" sz="2500" b="1" i="0">
                <a:effectLst/>
                <a:highlight>
                  <a:srgbClr val="FFFFFF"/>
                </a:highlight>
                <a:latin typeface="Helvetica Neue"/>
              </a:rPr>
            </a:br>
            <a:endParaRPr lang="es-CL" sz="2500"/>
          </a:p>
        </p:txBody>
      </p:sp>
      <p:cxnSp>
        <p:nvCxnSpPr>
          <p:cNvPr id="12" name="Straight Connector 11">
            <a:extLst>
              <a:ext uri="{FF2B5EF4-FFF2-40B4-BE49-F238E27FC236}">
                <a16:creationId xmlns:a16="http://schemas.microsoft.com/office/drawing/2014/main" id="{2F538056-4BE2-4156-9522-75617E95FE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6B6FCF3-8D13-18DD-5294-37A15CEA52C8}"/>
              </a:ext>
            </a:extLst>
          </p:cNvPr>
          <p:cNvSpPr>
            <a:spLocks noGrp="1"/>
          </p:cNvSpPr>
          <p:nvPr>
            <p:ph idx="1"/>
          </p:nvPr>
        </p:nvSpPr>
        <p:spPr>
          <a:xfrm>
            <a:off x="555137" y="3429000"/>
            <a:ext cx="3521564" cy="2636949"/>
          </a:xfrm>
        </p:spPr>
        <p:txBody>
          <a:bodyPr>
            <a:normAutofit/>
          </a:bodyPr>
          <a:lstStyle/>
          <a:p>
            <a:pPr>
              <a:lnSpc>
                <a:spcPct val="110000"/>
              </a:lnSpc>
            </a:pPr>
            <a:r>
              <a:rPr lang="es-MX" sz="1900" b="0" i="0">
                <a:effectLst/>
                <a:highlight>
                  <a:srgbClr val="FFFFFF"/>
                </a:highlight>
                <a:latin typeface="Helvetica Neue"/>
              </a:rPr>
              <a:t> Las casas con más estacionamientos tienden a tener precios más altos, lo que sugiere que los estacionamientos son una característica valorada en el mercado inmobiliario de las casas.</a:t>
            </a:r>
            <a:endParaRPr lang="es-CL" sz="1900"/>
          </a:p>
        </p:txBody>
      </p:sp>
      <p:pic>
        <p:nvPicPr>
          <p:cNvPr id="5" name="Imagen 4" descr="Gráfico, Gráfico de cajas y bigotes">
            <a:extLst>
              <a:ext uri="{FF2B5EF4-FFF2-40B4-BE49-F238E27FC236}">
                <a16:creationId xmlns:a16="http://schemas.microsoft.com/office/drawing/2014/main" id="{E306EFED-73A6-5944-863E-C716737FB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1244365"/>
            <a:ext cx="6903309" cy="4521668"/>
          </a:xfrm>
          <a:prstGeom prst="rect">
            <a:avLst/>
          </a:prstGeom>
        </p:spPr>
      </p:pic>
      <p:cxnSp>
        <p:nvCxnSpPr>
          <p:cNvPr id="14" name="Straight Connector 13">
            <a:extLst>
              <a:ext uri="{FF2B5EF4-FFF2-40B4-BE49-F238E27FC236}">
                <a16:creationId xmlns:a16="http://schemas.microsoft.com/office/drawing/2014/main" id="{7340FC25-B92B-49CA-9B3B-580CCD12F3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0020589"/>
      </p:ext>
    </p:extLst>
  </p:cSld>
  <p:clrMapOvr>
    <a:masterClrMapping/>
  </p:clrMapOvr>
</p:sld>
</file>

<file path=ppt/theme/theme1.xml><?xml version="1.0" encoding="utf-8"?>
<a:theme xmlns:a="http://schemas.openxmlformats.org/drawingml/2006/main" name="TribuneVTI">
  <a:themeElements>
    <a:clrScheme name="AnalogousFromDarkSeedLeftStep">
      <a:dk1>
        <a:srgbClr val="000000"/>
      </a:dk1>
      <a:lt1>
        <a:srgbClr val="FFFFFF"/>
      </a:lt1>
      <a:dk2>
        <a:srgbClr val="1B2F2F"/>
      </a:dk2>
      <a:lt2>
        <a:srgbClr val="F1F3F0"/>
      </a:lt2>
      <a:accent1>
        <a:srgbClr val="A73ED2"/>
      </a:accent1>
      <a:accent2>
        <a:srgbClr val="643CC5"/>
      </a:accent2>
      <a:accent3>
        <a:srgbClr val="3E51D2"/>
      </a:accent3>
      <a:accent4>
        <a:srgbClr val="2C7CC0"/>
      </a:accent4>
      <a:accent5>
        <a:srgbClr val="3ABEC4"/>
      </a:accent5>
      <a:accent6>
        <a:srgbClr val="2CC088"/>
      </a:accent6>
      <a:hlink>
        <a:srgbClr val="3A96AE"/>
      </a:hlink>
      <a:folHlink>
        <a:srgbClr val="7F7F7F"/>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379A67D-2319-4073-89F6-8036EF3FD845}">
  <we:reference id="wa200005566" version="3.0.0.2" store="es-E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88</TotalTime>
  <Words>1031</Words>
  <Application>Microsoft Office PowerPoint</Application>
  <PresentationFormat>Panorámica</PresentationFormat>
  <Paragraphs>40</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Amasis MT Pro Medium</vt:lpstr>
      <vt:lpstr>Arial</vt:lpstr>
      <vt:lpstr>Helvetica Neue</vt:lpstr>
      <vt:lpstr>Univers Light</vt:lpstr>
      <vt:lpstr>TribuneVTI</vt:lpstr>
      <vt:lpstr>"Desentrañando el Mercado Inmobiliario: Insights para Líderes Empresariales"</vt:lpstr>
      <vt:lpstr>Contexto y audiencia</vt:lpstr>
      <vt:lpstr>Preguntas de interes</vt:lpstr>
      <vt:lpstr>Resumen Metadata</vt:lpstr>
      <vt:lpstr>ANALISIS EXPLORATORIO</vt:lpstr>
      <vt:lpstr>¿Influye la ubicación en el precio de las casas? </vt:lpstr>
      <vt:lpstr> ¿Cuál es la relación entre el tamaño de la propiedad y su precio?</vt:lpstr>
      <vt:lpstr>¿Cómo afectan el número de dormitorios y baños al precio de las propiedades? </vt:lpstr>
      <vt:lpstr>¿Cuál es la importancia de los estacionamientos en el precio final de una casa? </vt:lpstr>
      <vt:lpstr> ¿Cómo varían los precios en función de la moneda utilizada para la transacción? </vt:lpstr>
      <vt:lpstr>¿Influye el corredor de bienes raíces en el precio de venta de una propiedad? </vt:lpstr>
      <vt:lpstr>Insights y recomendaciones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gamboa allende</dc:creator>
  <cp:lastModifiedBy>kevin gamboa allende</cp:lastModifiedBy>
  <cp:revision>1</cp:revision>
  <dcterms:created xsi:type="dcterms:W3CDTF">2024-06-11T22:03:02Z</dcterms:created>
  <dcterms:modified xsi:type="dcterms:W3CDTF">2024-06-11T23:31:47Z</dcterms:modified>
</cp:coreProperties>
</file>