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58" r:id="rId5"/>
    <p:sldId id="259" r:id="rId6"/>
    <p:sldId id="260" r:id="rId7"/>
    <p:sldId id="277" r:id="rId8"/>
    <p:sldId id="278" r:id="rId9"/>
    <p:sldId id="281" r:id="rId10"/>
    <p:sldId id="282" r:id="rId11"/>
    <p:sldId id="283" r:id="rId12"/>
    <p:sldId id="279" r:id="rId13"/>
    <p:sldId id="280" r:id="rId14"/>
    <p:sldId id="261" r:id="rId15"/>
    <p:sldId id="263" r:id="rId16"/>
    <p:sldId id="264" r:id="rId17"/>
    <p:sldId id="265" r:id="rId18"/>
    <p:sldId id="266" r:id="rId19"/>
    <p:sldId id="267" r:id="rId20"/>
    <p:sldId id="268" r:id="rId21"/>
    <p:sldId id="286" r:id="rId22"/>
    <p:sldId id="272" r:id="rId23"/>
    <p:sldId id="287" r:id="rId24"/>
    <p:sldId id="288" r:id="rId25"/>
    <p:sldId id="289" r:id="rId26"/>
    <p:sldId id="269" r:id="rId27"/>
    <p:sldId id="290"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sorterViewPr>
    <p:cViewPr>
      <p:scale>
        <a:sx n="200" d="100"/>
        <a:sy n="200" d="100"/>
      </p:scale>
      <p:origin x="0" y="-147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C96-CD91-4B4A-BA73-EBCC578E005F}"/>
              </a:ext>
            </a:extLst>
          </p:cNvPr>
          <p:cNvSpPr>
            <a:spLocks noGrp="1"/>
          </p:cNvSpPr>
          <p:nvPr>
            <p:ph type="ctrTitle"/>
          </p:nvPr>
        </p:nvSpPr>
        <p:spPr/>
        <p:txBody>
          <a:bodyPr/>
          <a:lstStyle/>
          <a:p>
            <a:r>
              <a:rPr lang="en-US" dirty="0"/>
              <a:t>GROUP 25</a:t>
            </a:r>
            <a:endParaRPr lang="en-ZW" dirty="0"/>
          </a:p>
        </p:txBody>
      </p:sp>
      <p:sp>
        <p:nvSpPr>
          <p:cNvPr id="3" name="Subtitle 2">
            <a:extLst>
              <a:ext uri="{FF2B5EF4-FFF2-40B4-BE49-F238E27FC236}">
                <a16:creationId xmlns:a16="http://schemas.microsoft.com/office/drawing/2014/main" id="{7C66FE74-5411-4013-A90F-BB5DBE4C0A4F}"/>
              </a:ext>
            </a:extLst>
          </p:cNvPr>
          <p:cNvSpPr>
            <a:spLocks noGrp="1"/>
          </p:cNvSpPr>
          <p:nvPr>
            <p:ph type="subTitle" idx="1"/>
          </p:nvPr>
        </p:nvSpPr>
        <p:spPr/>
        <p:txBody>
          <a:bodyPr/>
          <a:lstStyle/>
          <a:p>
            <a:r>
              <a:rPr lang="en-US" dirty="0"/>
              <a:t>DATE FUNCTIONS, Conversion functions and null functions</a:t>
            </a:r>
          </a:p>
          <a:p>
            <a:endParaRPr lang="en-ZW" dirty="0"/>
          </a:p>
        </p:txBody>
      </p:sp>
    </p:spTree>
    <p:extLst>
      <p:ext uri="{BB962C8B-B14F-4D97-AF65-F5344CB8AC3E}">
        <p14:creationId xmlns:p14="http://schemas.microsoft.com/office/powerpoint/2010/main" val="63175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FC586E-4AAB-4B0C-B935-B74F6F600218}"/>
              </a:ext>
            </a:extLst>
          </p:cNvPr>
          <p:cNvSpPr/>
          <p:nvPr/>
        </p:nvSpPr>
        <p:spPr>
          <a:xfrm>
            <a:off x="1555827" y="1627632"/>
            <a:ext cx="8283117" cy="5413089"/>
          </a:xfrm>
          <a:prstGeom prst="rect">
            <a:avLst/>
          </a:prstGeom>
        </p:spPr>
        <p:txBody>
          <a:bodyPr wrap="square">
            <a:spAutoFit/>
          </a:bodyPr>
          <a:lstStyle/>
          <a:p>
            <a:r>
              <a:rPr lang="en-ZW" sz="2400" b="1" dirty="0">
                <a:latin typeface="+mj-lt"/>
              </a:rPr>
              <a:t>DATE_ADD() Function</a:t>
            </a:r>
            <a:endParaRPr lang="en-ZW" sz="2400" dirty="0">
              <a:latin typeface="+mj-lt"/>
            </a:endParaRPr>
          </a:p>
          <a:p>
            <a:pPr marL="285750" indent="-285750">
              <a:buFont typeface="Arial" panose="020B0604020202020204" pitchFamily="34" charset="0"/>
              <a:buChar char="•"/>
            </a:pPr>
            <a:r>
              <a:rPr lang="en-US" sz="2400" b="1" dirty="0"/>
              <a:t>Example 1</a:t>
            </a:r>
          </a:p>
          <a:p>
            <a:r>
              <a:rPr lang="en-US" sz="2400" dirty="0"/>
              <a:t>Add 10 days to a date and return the date:</a:t>
            </a:r>
          </a:p>
          <a:p>
            <a:pPr algn="ctr"/>
            <a:r>
              <a:rPr lang="en-US" sz="2400" dirty="0"/>
              <a:t>SELECT DATE_ADD("2017-06-15", INTERVAL 10 DAY);</a:t>
            </a:r>
          </a:p>
          <a:p>
            <a:pPr marL="342900" indent="-342900">
              <a:buFont typeface="Arial" panose="020B0604020202020204" pitchFamily="34" charset="0"/>
              <a:buChar char="•"/>
            </a:pPr>
            <a:r>
              <a:rPr lang="en-US" sz="2400" b="1" dirty="0"/>
              <a:t>Output</a:t>
            </a:r>
            <a:br>
              <a:rPr lang="en-US" sz="2400" b="1" dirty="0"/>
            </a:br>
            <a:r>
              <a:rPr lang="en-US" sz="2400" b="1" dirty="0"/>
              <a:t>	    </a:t>
            </a:r>
            <a:r>
              <a:rPr lang="en-US" sz="2400" dirty="0"/>
              <a:t>2017-06-15</a:t>
            </a:r>
          </a:p>
          <a:p>
            <a:pPr algn="ctr"/>
            <a:endParaRPr lang="en-US" sz="2400" dirty="0"/>
          </a:p>
          <a:p>
            <a:pPr marL="285750" indent="-285750">
              <a:buFont typeface="Arial" panose="020B0604020202020204" pitchFamily="34" charset="0"/>
              <a:buChar char="•"/>
            </a:pPr>
            <a:r>
              <a:rPr lang="en-US" sz="2400" b="1" dirty="0"/>
              <a:t>Example 2</a:t>
            </a:r>
          </a:p>
          <a:p>
            <a:r>
              <a:rPr lang="en-US" sz="2400" dirty="0"/>
              <a:t> Subtract two months from a date, then return the date:</a:t>
            </a:r>
          </a:p>
          <a:p>
            <a:pPr algn="ctr"/>
            <a:r>
              <a:rPr lang="en-US" sz="2400" dirty="0"/>
              <a:t>	SELECT DATEADD(month, -2, '2017/08/25') AS </a:t>
            </a:r>
            <a:r>
              <a:rPr lang="en-US" sz="2400" dirty="0" err="1"/>
              <a:t>DateAdd</a:t>
            </a:r>
            <a:r>
              <a:rPr lang="en-US" sz="2400" dirty="0"/>
              <a:t>;</a:t>
            </a:r>
          </a:p>
          <a:p>
            <a:pPr marL="342900" indent="-342900">
              <a:buFont typeface="Arial" panose="020B0604020202020204" pitchFamily="34" charset="0"/>
              <a:buChar char="•"/>
            </a:pPr>
            <a:r>
              <a:rPr lang="en-US" sz="2400" b="1" dirty="0"/>
              <a:t>Output</a:t>
            </a:r>
            <a:br>
              <a:rPr lang="en-US" sz="2400" b="1" dirty="0"/>
            </a:br>
            <a:r>
              <a:rPr lang="en-US" sz="2400" b="1" dirty="0"/>
              <a:t>	    </a:t>
            </a:r>
            <a:r>
              <a:rPr lang="en-US" sz="2400" dirty="0"/>
              <a:t>2017/06/25</a:t>
            </a:r>
          </a:p>
          <a:p>
            <a:pPr algn="ctr"/>
            <a:endParaRPr lang="en-US" sz="3200" dirty="0"/>
          </a:p>
          <a:p>
            <a:pPr marL="285750" indent="-285750">
              <a:buFont typeface="Arial" panose="020B0604020202020204" pitchFamily="34" charset="0"/>
              <a:buChar char="•"/>
            </a:pPr>
            <a:endParaRPr lang="en-ZW" sz="2400" b="0" i="0" dirty="0">
              <a:effectLst/>
              <a:latin typeface="+mj-lt"/>
            </a:endParaRPr>
          </a:p>
        </p:txBody>
      </p:sp>
      <p:sp>
        <p:nvSpPr>
          <p:cNvPr id="3" name="Title 1">
            <a:extLst>
              <a:ext uri="{FF2B5EF4-FFF2-40B4-BE49-F238E27FC236}">
                <a16:creationId xmlns:a16="http://schemas.microsoft.com/office/drawing/2014/main" id="{1643AEF4-C6DD-4747-8A15-EF47AA371BA0}"/>
              </a:ext>
            </a:extLst>
          </p:cNvPr>
          <p:cNvSpPr txBox="1">
            <a:spLocks/>
          </p:cNvSpPr>
          <p:nvPr/>
        </p:nvSpPr>
        <p:spPr>
          <a:xfrm>
            <a:off x="1060704" y="658368"/>
            <a:ext cx="9986707" cy="143872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Date functions examples</a:t>
            </a:r>
            <a:endParaRPr lang="en-ZW" dirty="0"/>
          </a:p>
        </p:txBody>
      </p:sp>
    </p:spTree>
    <p:extLst>
      <p:ext uri="{BB962C8B-B14F-4D97-AF65-F5344CB8AC3E}">
        <p14:creationId xmlns:p14="http://schemas.microsoft.com/office/powerpoint/2010/main" val="373395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DC62E1-6ABA-444C-8A5D-FD775A9895BB}"/>
              </a:ext>
            </a:extLst>
          </p:cNvPr>
          <p:cNvSpPr/>
          <p:nvPr/>
        </p:nvSpPr>
        <p:spPr>
          <a:xfrm>
            <a:off x="1078992" y="1459316"/>
            <a:ext cx="9999134" cy="5632311"/>
          </a:xfrm>
          <a:prstGeom prst="rect">
            <a:avLst/>
          </a:prstGeom>
        </p:spPr>
        <p:txBody>
          <a:bodyPr wrap="square">
            <a:spAutoFit/>
          </a:bodyPr>
          <a:lstStyle/>
          <a:p>
            <a:r>
              <a:rPr lang="en-ZW" sz="2400" b="1" dirty="0"/>
              <a:t>DAYNAME() Function</a:t>
            </a:r>
          </a:p>
          <a:p>
            <a:pPr marL="285750" indent="-285750">
              <a:buFont typeface="Arial" panose="020B0604020202020204" pitchFamily="34" charset="0"/>
              <a:buChar char="•"/>
            </a:pPr>
            <a:endParaRPr lang="en-ZW" sz="2400" b="1" dirty="0"/>
          </a:p>
          <a:p>
            <a:r>
              <a:rPr lang="en-US" sz="2400" b="1" dirty="0"/>
              <a:t>Definition and Usage</a:t>
            </a:r>
          </a:p>
          <a:p>
            <a:r>
              <a:rPr lang="en-US" sz="2400" dirty="0"/>
              <a:t>The DAYNAME() function returns the weekday name for a given date.</a:t>
            </a:r>
          </a:p>
          <a:p>
            <a:pPr marL="285750" indent="-285750">
              <a:buFont typeface="Arial" panose="020B0604020202020204" pitchFamily="34" charset="0"/>
              <a:buChar char="•"/>
            </a:pPr>
            <a:r>
              <a:rPr lang="en-US" sz="2400" b="1" dirty="0"/>
              <a:t>Syntax</a:t>
            </a:r>
          </a:p>
          <a:p>
            <a:r>
              <a:rPr lang="en-US" sz="2400" dirty="0"/>
              <a:t>		DAYNAME(</a:t>
            </a:r>
            <a:r>
              <a:rPr lang="en-US" sz="2400" i="1" dirty="0"/>
              <a:t>date</a:t>
            </a:r>
            <a:r>
              <a:rPr lang="en-US" sz="2400" dirty="0"/>
              <a:t>)</a:t>
            </a:r>
          </a:p>
          <a:p>
            <a:pPr marL="285750" indent="-285750">
              <a:buFont typeface="Arial" panose="020B0604020202020204" pitchFamily="34" charset="0"/>
              <a:buChar char="•"/>
            </a:pPr>
            <a:r>
              <a:rPr lang="en-US" sz="2400" b="1" dirty="0"/>
              <a:t>Example</a:t>
            </a:r>
          </a:p>
          <a:p>
            <a:r>
              <a:rPr lang="en-US" sz="2400" dirty="0"/>
              <a:t>		Return the weekday name for a date:</a:t>
            </a:r>
            <a:br>
              <a:rPr lang="en-US" sz="2400" dirty="0"/>
            </a:br>
            <a:r>
              <a:rPr lang="en-US" sz="2400" dirty="0"/>
              <a:t>		SELECT DAYNAME("2017-06-15 09:34:21");</a:t>
            </a:r>
          </a:p>
          <a:p>
            <a:pPr marL="342900" indent="-342900">
              <a:buFont typeface="Arial" panose="020B0604020202020204" pitchFamily="34" charset="0"/>
              <a:buChar char="•"/>
            </a:pPr>
            <a:r>
              <a:rPr lang="en-US" sz="2400" b="1" dirty="0"/>
              <a:t>Output</a:t>
            </a:r>
            <a:br>
              <a:rPr lang="en-US" sz="2400" b="1" dirty="0"/>
            </a:br>
            <a:r>
              <a:rPr lang="en-US" sz="2400" b="1" dirty="0"/>
              <a:t>		</a:t>
            </a:r>
            <a:r>
              <a:rPr lang="en-US" sz="2400" dirty="0"/>
              <a:t>Thursday</a:t>
            </a:r>
          </a:p>
          <a:p>
            <a:endParaRPr lang="en-ZW"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ZW" sz="2400" dirty="0"/>
          </a:p>
        </p:txBody>
      </p:sp>
      <p:sp>
        <p:nvSpPr>
          <p:cNvPr id="3" name="Title 1">
            <a:extLst>
              <a:ext uri="{FF2B5EF4-FFF2-40B4-BE49-F238E27FC236}">
                <a16:creationId xmlns:a16="http://schemas.microsoft.com/office/drawing/2014/main" id="{2182FA5B-A144-4722-AD3A-AE9BEB4E284D}"/>
              </a:ext>
            </a:extLst>
          </p:cNvPr>
          <p:cNvSpPr txBox="1">
            <a:spLocks/>
          </p:cNvSpPr>
          <p:nvPr/>
        </p:nvSpPr>
        <p:spPr>
          <a:xfrm>
            <a:off x="1060704" y="658368"/>
            <a:ext cx="9986707" cy="143872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Date functions examples</a:t>
            </a:r>
            <a:endParaRPr lang="en-ZW" dirty="0"/>
          </a:p>
        </p:txBody>
      </p:sp>
    </p:spTree>
    <p:extLst>
      <p:ext uri="{BB962C8B-B14F-4D97-AF65-F5344CB8AC3E}">
        <p14:creationId xmlns:p14="http://schemas.microsoft.com/office/powerpoint/2010/main" val="5060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D14D-A687-4CA4-B8D8-B3765319A87C}"/>
              </a:ext>
            </a:extLst>
          </p:cNvPr>
          <p:cNvSpPr>
            <a:spLocks noGrp="1"/>
          </p:cNvSpPr>
          <p:nvPr>
            <p:ph type="title"/>
          </p:nvPr>
        </p:nvSpPr>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2EBFB376-39A6-4108-88B2-0986B1EF3185}"/>
              </a:ext>
            </a:extLst>
          </p:cNvPr>
          <p:cNvSpPr>
            <a:spLocks noGrp="1"/>
          </p:cNvSpPr>
          <p:nvPr>
            <p:ph idx="1"/>
          </p:nvPr>
        </p:nvSpPr>
        <p:spPr>
          <a:xfrm>
            <a:off x="1141412" y="2066606"/>
            <a:ext cx="9905999" cy="4172875"/>
          </a:xfrm>
        </p:spPr>
        <p:txBody>
          <a:bodyPr>
            <a:normAutofit/>
          </a:bodyPr>
          <a:lstStyle/>
          <a:p>
            <a:r>
              <a:rPr lang="en-GB" dirty="0"/>
              <a:t>DATEDIFF() Function:</a:t>
            </a:r>
          </a:p>
          <a:p>
            <a:r>
              <a:rPr lang="en-GB" dirty="0"/>
              <a:t>Description: Returns the number of days between two dates.</a:t>
            </a:r>
          </a:p>
          <a:p>
            <a:r>
              <a:rPr lang="en-GB" dirty="0"/>
              <a:t>Example: </a:t>
            </a:r>
          </a:p>
          <a:p>
            <a:pPr marL="0" indent="0">
              <a:buNone/>
            </a:pPr>
            <a:r>
              <a:rPr lang="en-GB" dirty="0"/>
              <a:t>	SELECT DATEDIFF(‘2024-03-10', ‘2024-02-29') AS </a:t>
            </a:r>
            <a:r>
              <a:rPr lang="en-GB" dirty="0" err="1"/>
              <a:t>DateDifference</a:t>
            </a:r>
            <a:r>
              <a:rPr lang="en-GB" dirty="0"/>
              <a:t>;</a:t>
            </a:r>
          </a:p>
          <a:p>
            <a:r>
              <a:rPr lang="en-GB" dirty="0"/>
              <a:t>Output:</a:t>
            </a:r>
          </a:p>
          <a:p>
            <a:pPr marL="457200" lvl="1" indent="0">
              <a:buNone/>
            </a:pPr>
            <a:r>
              <a:rPr lang="en-GB" b="1" dirty="0"/>
              <a:t>10</a:t>
            </a:r>
          </a:p>
          <a:p>
            <a:r>
              <a:rPr lang="en-GB" dirty="0"/>
              <a:t>Importance: Facilitates calculating the difference in days between two dates.</a:t>
            </a:r>
            <a:endParaRPr lang="en-ZW" dirty="0"/>
          </a:p>
        </p:txBody>
      </p:sp>
    </p:spTree>
    <p:extLst>
      <p:ext uri="{BB962C8B-B14F-4D97-AF65-F5344CB8AC3E}">
        <p14:creationId xmlns:p14="http://schemas.microsoft.com/office/powerpoint/2010/main" val="6413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4447-5B78-4470-AE65-DC284F816B58}"/>
              </a:ext>
            </a:extLst>
          </p:cNvPr>
          <p:cNvSpPr>
            <a:spLocks noGrp="1"/>
          </p:cNvSpPr>
          <p:nvPr>
            <p:ph type="title"/>
          </p:nvPr>
        </p:nvSpPr>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1D62CD46-D1D9-4A6A-9896-6330B6D27F1E}"/>
              </a:ext>
            </a:extLst>
          </p:cNvPr>
          <p:cNvSpPr>
            <a:spLocks noGrp="1"/>
          </p:cNvSpPr>
          <p:nvPr>
            <p:ph idx="1"/>
          </p:nvPr>
        </p:nvSpPr>
        <p:spPr/>
        <p:txBody>
          <a:bodyPr>
            <a:normAutofit fontScale="85000" lnSpcReduction="10000"/>
          </a:bodyPr>
          <a:lstStyle/>
          <a:p>
            <a:r>
              <a:rPr lang="en-GB" dirty="0"/>
              <a:t>DATE_FORMAT() Function:</a:t>
            </a:r>
          </a:p>
          <a:p>
            <a:r>
              <a:rPr lang="en-GB" dirty="0"/>
              <a:t>Description: Displays date/time data in different formats.</a:t>
            </a:r>
          </a:p>
          <a:p>
            <a:r>
              <a:rPr lang="en-GB" dirty="0"/>
              <a:t>Example: </a:t>
            </a:r>
          </a:p>
          <a:p>
            <a:pPr marL="0" indent="0">
              <a:buNone/>
            </a:pPr>
            <a:r>
              <a:rPr lang="en-GB" dirty="0"/>
              <a:t>	SELECT DATE_FORMAT('2023-02-29', '%W, %M %e, %Y') AS 	</a:t>
            </a:r>
            <a:r>
              <a:rPr lang="en-GB" dirty="0" err="1"/>
              <a:t>FormattedDate</a:t>
            </a:r>
            <a:r>
              <a:rPr lang="en-GB" dirty="0"/>
              <a:t>;</a:t>
            </a:r>
          </a:p>
          <a:p>
            <a:r>
              <a:rPr lang="en-GB" dirty="0"/>
              <a:t>Output:</a:t>
            </a:r>
          </a:p>
          <a:p>
            <a:pPr marL="0" indent="0">
              <a:buNone/>
            </a:pPr>
            <a:r>
              <a:rPr lang="en-GB" dirty="0"/>
              <a:t>	</a:t>
            </a:r>
            <a:r>
              <a:rPr lang="en-GB" b="1" dirty="0"/>
              <a:t>Thursday, February 29, 2024</a:t>
            </a:r>
          </a:p>
          <a:p>
            <a:r>
              <a:rPr lang="en-GB" dirty="0"/>
              <a:t>Importance: Allows customization of date/time output formats for diverse reporting needs.</a:t>
            </a:r>
            <a:endParaRPr lang="en-ZW" dirty="0"/>
          </a:p>
        </p:txBody>
      </p:sp>
    </p:spTree>
    <p:extLst>
      <p:ext uri="{BB962C8B-B14F-4D97-AF65-F5344CB8AC3E}">
        <p14:creationId xmlns:p14="http://schemas.microsoft.com/office/powerpoint/2010/main" val="426345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3D92-32C2-453C-ACC4-0B741B12AE64}"/>
              </a:ext>
            </a:extLst>
          </p:cNvPr>
          <p:cNvSpPr>
            <a:spLocks noGrp="1"/>
          </p:cNvSpPr>
          <p:nvPr>
            <p:ph type="title"/>
          </p:nvPr>
        </p:nvSpPr>
        <p:spPr/>
        <p:txBody>
          <a:bodyPr/>
          <a:lstStyle/>
          <a:p>
            <a:r>
              <a:rPr lang="en-US" dirty="0"/>
              <a:t>Conversion functions</a:t>
            </a:r>
            <a:endParaRPr lang="en-ZW" dirty="0"/>
          </a:p>
        </p:txBody>
      </p:sp>
      <p:sp>
        <p:nvSpPr>
          <p:cNvPr id="3" name="Content Placeholder 2">
            <a:extLst>
              <a:ext uri="{FF2B5EF4-FFF2-40B4-BE49-F238E27FC236}">
                <a16:creationId xmlns:a16="http://schemas.microsoft.com/office/drawing/2014/main" id="{FFBBC168-0EE8-4284-8B38-A2FCEE6E787A}"/>
              </a:ext>
            </a:extLst>
          </p:cNvPr>
          <p:cNvSpPr>
            <a:spLocks noGrp="1"/>
          </p:cNvSpPr>
          <p:nvPr>
            <p:ph idx="1"/>
          </p:nvPr>
        </p:nvSpPr>
        <p:spPr/>
        <p:txBody>
          <a:bodyPr/>
          <a:lstStyle/>
          <a:p>
            <a:r>
              <a:rPr lang="en-ZW" dirty="0"/>
              <a:t> Conversion Functions Overview</a:t>
            </a:r>
          </a:p>
          <a:p>
            <a:pPr marL="0" indent="0">
              <a:buNone/>
            </a:pPr>
            <a:endParaRPr lang="en-ZW" dirty="0"/>
          </a:p>
          <a:p>
            <a:r>
              <a:rPr lang="en-ZW" dirty="0"/>
              <a:t>Conversion functions are used to convert data from one type to another. They are essential for ensuring data consistency and compatibility across different data types. Some common conversion functions include:</a:t>
            </a:r>
          </a:p>
        </p:txBody>
      </p:sp>
    </p:spTree>
    <p:extLst>
      <p:ext uri="{BB962C8B-B14F-4D97-AF65-F5344CB8AC3E}">
        <p14:creationId xmlns:p14="http://schemas.microsoft.com/office/powerpoint/2010/main" val="39001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6B2-A599-4AD1-8E61-CB1384D46576}"/>
              </a:ext>
            </a:extLst>
          </p:cNvPr>
          <p:cNvSpPr>
            <a:spLocks noGrp="1"/>
          </p:cNvSpPr>
          <p:nvPr>
            <p:ph type="title"/>
          </p:nvPr>
        </p:nvSpPr>
        <p:spPr/>
        <p:txBody>
          <a:bodyPr/>
          <a:lstStyle/>
          <a:p>
            <a:r>
              <a:rPr lang="en-US" dirty="0"/>
              <a:t>Conversion functions examples</a:t>
            </a:r>
            <a:endParaRPr lang="en-ZW" dirty="0"/>
          </a:p>
        </p:txBody>
      </p:sp>
      <p:sp>
        <p:nvSpPr>
          <p:cNvPr id="3" name="Content Placeholder 2">
            <a:extLst>
              <a:ext uri="{FF2B5EF4-FFF2-40B4-BE49-F238E27FC236}">
                <a16:creationId xmlns:a16="http://schemas.microsoft.com/office/drawing/2014/main" id="{E364C33C-3AF0-4E24-8963-FAD5E59F000A}"/>
              </a:ext>
            </a:extLst>
          </p:cNvPr>
          <p:cNvSpPr>
            <a:spLocks noGrp="1"/>
          </p:cNvSpPr>
          <p:nvPr>
            <p:ph idx="1"/>
          </p:nvPr>
        </p:nvSpPr>
        <p:spPr/>
        <p:txBody>
          <a:bodyPr>
            <a:normAutofit/>
          </a:bodyPr>
          <a:lstStyle/>
          <a:p>
            <a:r>
              <a:rPr lang="en-ZW" dirty="0"/>
              <a:t> </a:t>
            </a:r>
            <a:r>
              <a:rPr lang="en-GB" dirty="0"/>
              <a:t>The Cast() function is used to convert data from one type to another. In this example, we are converting the string '123' to a signed integer. The output is 123, which is the integer representation of the string '123'.</a:t>
            </a:r>
            <a:endParaRPr lang="en-ZW" dirty="0"/>
          </a:p>
          <a:p>
            <a:r>
              <a:rPr lang="en-ZW" dirty="0"/>
              <a:t>1. Cast() Example:</a:t>
            </a:r>
          </a:p>
          <a:p>
            <a:r>
              <a:rPr lang="en-ZW" dirty="0"/>
              <a:t>   SELECT CAST('123' AS SIGNED);</a:t>
            </a:r>
          </a:p>
          <a:p>
            <a:r>
              <a:rPr lang="en-ZW" dirty="0"/>
              <a:t>   Output: 123</a:t>
            </a:r>
          </a:p>
        </p:txBody>
      </p:sp>
    </p:spTree>
    <p:extLst>
      <p:ext uri="{BB962C8B-B14F-4D97-AF65-F5344CB8AC3E}">
        <p14:creationId xmlns:p14="http://schemas.microsoft.com/office/powerpoint/2010/main" val="45096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3E09-C708-40C1-ADE9-E7041DAC9F70}"/>
              </a:ext>
            </a:extLst>
          </p:cNvPr>
          <p:cNvSpPr>
            <a:spLocks noGrp="1"/>
          </p:cNvSpPr>
          <p:nvPr>
            <p:ph type="title"/>
          </p:nvPr>
        </p:nvSpPr>
        <p:spPr/>
        <p:txBody>
          <a:bodyPr/>
          <a:lstStyle/>
          <a:p>
            <a:r>
              <a:rPr lang="en-US" dirty="0"/>
              <a:t>Conversion functions examples</a:t>
            </a:r>
            <a:endParaRPr lang="en-ZW" dirty="0"/>
          </a:p>
        </p:txBody>
      </p:sp>
      <p:sp>
        <p:nvSpPr>
          <p:cNvPr id="3" name="Content Placeholder 2">
            <a:extLst>
              <a:ext uri="{FF2B5EF4-FFF2-40B4-BE49-F238E27FC236}">
                <a16:creationId xmlns:a16="http://schemas.microsoft.com/office/drawing/2014/main" id="{103BB63E-69EE-4939-800E-F6D9B7173547}"/>
              </a:ext>
            </a:extLst>
          </p:cNvPr>
          <p:cNvSpPr>
            <a:spLocks noGrp="1"/>
          </p:cNvSpPr>
          <p:nvPr>
            <p:ph idx="1"/>
          </p:nvPr>
        </p:nvSpPr>
        <p:spPr>
          <a:xfrm>
            <a:off x="1141412" y="1975167"/>
            <a:ext cx="9905999" cy="3541714"/>
          </a:xfrm>
        </p:spPr>
        <p:txBody>
          <a:bodyPr>
            <a:normAutofit lnSpcReduction="10000"/>
          </a:bodyPr>
          <a:lstStyle/>
          <a:p>
            <a:r>
              <a:rPr lang="en-GB" dirty="0"/>
              <a:t>The Convert() function is similar to the Cast() function, but it allows for more specific conversions. In this example, we are converting the string '123' to a signed integer using the UTF8 character set. The output is 123, which is the integer representation of the string '123' using the UTF8 character set.</a:t>
            </a:r>
            <a:endParaRPr lang="en-ZW" dirty="0"/>
          </a:p>
          <a:p>
            <a:r>
              <a:rPr lang="en-ZW" dirty="0"/>
              <a:t>Convert() Example:</a:t>
            </a:r>
          </a:p>
          <a:p>
            <a:r>
              <a:rPr lang="en-ZW" dirty="0"/>
              <a:t>   SELECT CONVERT('123' USING UTF8);</a:t>
            </a:r>
          </a:p>
          <a:p>
            <a:r>
              <a:rPr lang="en-ZW" dirty="0"/>
              <a:t>   Output: 123</a:t>
            </a:r>
          </a:p>
          <a:p>
            <a:endParaRPr lang="en-ZW" dirty="0"/>
          </a:p>
        </p:txBody>
      </p:sp>
    </p:spTree>
    <p:extLst>
      <p:ext uri="{BB962C8B-B14F-4D97-AF65-F5344CB8AC3E}">
        <p14:creationId xmlns:p14="http://schemas.microsoft.com/office/powerpoint/2010/main" val="331733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A285-E9BA-4AE4-945D-0BBE78804D77}"/>
              </a:ext>
            </a:extLst>
          </p:cNvPr>
          <p:cNvSpPr>
            <a:spLocks noGrp="1"/>
          </p:cNvSpPr>
          <p:nvPr>
            <p:ph type="title"/>
          </p:nvPr>
        </p:nvSpPr>
        <p:spPr/>
        <p:txBody>
          <a:bodyPr/>
          <a:lstStyle/>
          <a:p>
            <a:r>
              <a:rPr lang="en-US" dirty="0"/>
              <a:t>Conversion functions examples</a:t>
            </a:r>
            <a:endParaRPr lang="en-ZW" dirty="0"/>
          </a:p>
        </p:txBody>
      </p:sp>
      <p:sp>
        <p:nvSpPr>
          <p:cNvPr id="3" name="Content Placeholder 2">
            <a:extLst>
              <a:ext uri="{FF2B5EF4-FFF2-40B4-BE49-F238E27FC236}">
                <a16:creationId xmlns:a16="http://schemas.microsoft.com/office/drawing/2014/main" id="{FAC616D7-9C6D-4DCA-BFBB-06E09EF39A14}"/>
              </a:ext>
            </a:extLst>
          </p:cNvPr>
          <p:cNvSpPr>
            <a:spLocks noGrp="1"/>
          </p:cNvSpPr>
          <p:nvPr>
            <p:ph idx="1"/>
          </p:nvPr>
        </p:nvSpPr>
        <p:spPr>
          <a:xfrm>
            <a:off x="1141412" y="1883727"/>
            <a:ext cx="9905999" cy="3541714"/>
          </a:xfrm>
        </p:spPr>
        <p:txBody>
          <a:bodyPr/>
          <a:lstStyle/>
          <a:p>
            <a:r>
              <a:rPr lang="en-GB" dirty="0"/>
              <a:t>The Extract() function is used to extract a specific part of a date or time value. In this example, we are extracting the year from the current date. The output is 2024, which is the year component of the current date.</a:t>
            </a:r>
            <a:endParaRPr lang="en-ZW" dirty="0"/>
          </a:p>
          <a:p>
            <a:r>
              <a:rPr lang="en-ZW" dirty="0"/>
              <a:t>Extract() Example:</a:t>
            </a:r>
          </a:p>
          <a:p>
            <a:r>
              <a:rPr lang="en-ZW" dirty="0"/>
              <a:t>   SELECT EXTRACT(YEAR FROM </a:t>
            </a:r>
            <a:r>
              <a:rPr lang="en-ZW" dirty="0" err="1"/>
              <a:t>Current_Date</a:t>
            </a:r>
            <a:r>
              <a:rPr lang="en-ZW" dirty="0"/>
              <a:t>());</a:t>
            </a:r>
          </a:p>
          <a:p>
            <a:r>
              <a:rPr lang="en-ZW" dirty="0"/>
              <a:t>   Output: 2024</a:t>
            </a:r>
          </a:p>
          <a:p>
            <a:endParaRPr lang="en-ZW" dirty="0"/>
          </a:p>
        </p:txBody>
      </p:sp>
    </p:spTree>
    <p:extLst>
      <p:ext uri="{BB962C8B-B14F-4D97-AF65-F5344CB8AC3E}">
        <p14:creationId xmlns:p14="http://schemas.microsoft.com/office/powerpoint/2010/main" val="186352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B620-23EB-417A-B8D9-6618C84CB6B3}"/>
              </a:ext>
            </a:extLst>
          </p:cNvPr>
          <p:cNvSpPr>
            <a:spLocks noGrp="1"/>
          </p:cNvSpPr>
          <p:nvPr>
            <p:ph type="title"/>
          </p:nvPr>
        </p:nvSpPr>
        <p:spPr/>
        <p:txBody>
          <a:bodyPr/>
          <a:lstStyle/>
          <a:p>
            <a:r>
              <a:rPr lang="en-US" dirty="0"/>
              <a:t>Conversion functions examples</a:t>
            </a:r>
            <a:endParaRPr lang="en-ZW" dirty="0"/>
          </a:p>
        </p:txBody>
      </p:sp>
      <p:sp>
        <p:nvSpPr>
          <p:cNvPr id="3" name="Content Placeholder 2">
            <a:extLst>
              <a:ext uri="{FF2B5EF4-FFF2-40B4-BE49-F238E27FC236}">
                <a16:creationId xmlns:a16="http://schemas.microsoft.com/office/drawing/2014/main" id="{80E6A8CB-E721-4EBF-A11D-0E3F14004499}"/>
              </a:ext>
            </a:extLst>
          </p:cNvPr>
          <p:cNvSpPr>
            <a:spLocks noGrp="1"/>
          </p:cNvSpPr>
          <p:nvPr>
            <p:ph idx="1"/>
          </p:nvPr>
        </p:nvSpPr>
        <p:spPr/>
        <p:txBody>
          <a:bodyPr/>
          <a:lstStyle/>
          <a:p>
            <a:r>
              <a:rPr lang="en-GB" dirty="0"/>
              <a:t>The </a:t>
            </a:r>
            <a:r>
              <a:rPr lang="en-GB" dirty="0" err="1"/>
              <a:t>Str_To_Date</a:t>
            </a:r>
            <a:r>
              <a:rPr lang="en-GB" dirty="0"/>
              <a:t>() function is used to convert a string representation of a date to a date value. In this example, we are converting the string ‘2024-03-01' to a date value using the '%Y-%m-%d' format. The output is 2024-03-01, which is the date value represented by the string ‘2024-03-01’.</a:t>
            </a:r>
          </a:p>
          <a:p>
            <a:r>
              <a:rPr lang="en-GB" dirty="0"/>
              <a:t>SELECT STR_TO_DATE(' 2024-03-01 ', '%Y-%m-%d');</a:t>
            </a:r>
            <a:br>
              <a:rPr lang="en-GB" dirty="0"/>
            </a:br>
            <a:r>
              <a:rPr lang="en-GB" dirty="0"/>
              <a:t>Output: 2024-03-01</a:t>
            </a:r>
            <a:endParaRPr lang="en-ZW" dirty="0"/>
          </a:p>
        </p:txBody>
      </p:sp>
    </p:spTree>
    <p:extLst>
      <p:ext uri="{BB962C8B-B14F-4D97-AF65-F5344CB8AC3E}">
        <p14:creationId xmlns:p14="http://schemas.microsoft.com/office/powerpoint/2010/main" val="349980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0235-7733-460F-85E8-5CCEF0737FC3}"/>
              </a:ext>
            </a:extLst>
          </p:cNvPr>
          <p:cNvSpPr>
            <a:spLocks noGrp="1"/>
          </p:cNvSpPr>
          <p:nvPr>
            <p:ph type="title"/>
          </p:nvPr>
        </p:nvSpPr>
        <p:spPr/>
        <p:txBody>
          <a:bodyPr/>
          <a:lstStyle/>
          <a:p>
            <a:r>
              <a:rPr lang="en-US" dirty="0"/>
              <a:t>Conversion functions examples</a:t>
            </a:r>
            <a:endParaRPr lang="en-ZW" dirty="0"/>
          </a:p>
        </p:txBody>
      </p:sp>
      <p:sp>
        <p:nvSpPr>
          <p:cNvPr id="3" name="Content Placeholder 2">
            <a:extLst>
              <a:ext uri="{FF2B5EF4-FFF2-40B4-BE49-F238E27FC236}">
                <a16:creationId xmlns:a16="http://schemas.microsoft.com/office/drawing/2014/main" id="{701F9610-1E15-4DBC-848C-F5A89F868A51}"/>
              </a:ext>
            </a:extLst>
          </p:cNvPr>
          <p:cNvSpPr>
            <a:spLocks noGrp="1"/>
          </p:cNvSpPr>
          <p:nvPr>
            <p:ph idx="1"/>
          </p:nvPr>
        </p:nvSpPr>
        <p:spPr/>
        <p:txBody>
          <a:bodyPr/>
          <a:lstStyle/>
          <a:p>
            <a:r>
              <a:rPr lang="en-GB" dirty="0"/>
              <a:t>The </a:t>
            </a:r>
            <a:r>
              <a:rPr lang="en-GB" dirty="0" err="1"/>
              <a:t>Date_Format</a:t>
            </a:r>
            <a:r>
              <a:rPr lang="en-GB" dirty="0"/>
              <a:t>() function is used to format a date according to a specified pattern. In this example, we are formatting the current date using the '%Y-%m-%d' pattern. The output is 2024-03-01, which is the current date formatted according to the specified pattern.</a:t>
            </a:r>
          </a:p>
          <a:p>
            <a:r>
              <a:rPr lang="en-ZW" dirty="0"/>
              <a:t>SELECT </a:t>
            </a:r>
            <a:r>
              <a:rPr lang="en-ZW" dirty="0" err="1"/>
              <a:t>Date_Format</a:t>
            </a:r>
            <a:r>
              <a:rPr lang="en-ZW" dirty="0"/>
              <a:t>(</a:t>
            </a:r>
            <a:r>
              <a:rPr lang="en-ZW" dirty="0" err="1"/>
              <a:t>Current_Date</a:t>
            </a:r>
            <a:r>
              <a:rPr lang="en-ZW" dirty="0"/>
              <a:t>(), '%Y-%m-%d');</a:t>
            </a:r>
            <a:br>
              <a:rPr lang="en-ZW" dirty="0"/>
            </a:br>
            <a:r>
              <a:rPr lang="en-ZW" dirty="0"/>
              <a:t>Output: </a:t>
            </a:r>
            <a:r>
              <a:rPr lang="en-GB" dirty="0"/>
              <a:t>2024-03-01</a:t>
            </a:r>
            <a:endParaRPr lang="en-ZW" dirty="0"/>
          </a:p>
        </p:txBody>
      </p:sp>
    </p:spTree>
    <p:extLst>
      <p:ext uri="{BB962C8B-B14F-4D97-AF65-F5344CB8AC3E}">
        <p14:creationId xmlns:p14="http://schemas.microsoft.com/office/powerpoint/2010/main" val="321344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027D-3C7D-41B9-B059-31D79AE1BE1B}"/>
              </a:ext>
            </a:extLst>
          </p:cNvPr>
          <p:cNvSpPr>
            <a:spLocks noGrp="1"/>
          </p:cNvSpPr>
          <p:nvPr>
            <p:ph type="title"/>
          </p:nvPr>
        </p:nvSpPr>
        <p:spPr/>
        <p:txBody>
          <a:bodyPr/>
          <a:lstStyle/>
          <a:p>
            <a:r>
              <a:rPr lang="en-US" dirty="0"/>
              <a:t>introduction</a:t>
            </a:r>
            <a:endParaRPr lang="en-ZW" dirty="0"/>
          </a:p>
        </p:txBody>
      </p:sp>
      <p:sp>
        <p:nvSpPr>
          <p:cNvPr id="3" name="Content Placeholder 2">
            <a:extLst>
              <a:ext uri="{FF2B5EF4-FFF2-40B4-BE49-F238E27FC236}">
                <a16:creationId xmlns:a16="http://schemas.microsoft.com/office/drawing/2014/main" id="{CE1B29E0-1F8F-4601-AC51-2801B60C4AC8}"/>
              </a:ext>
            </a:extLst>
          </p:cNvPr>
          <p:cNvSpPr>
            <a:spLocks noGrp="1"/>
          </p:cNvSpPr>
          <p:nvPr>
            <p:ph idx="1"/>
          </p:nvPr>
        </p:nvSpPr>
        <p:spPr/>
        <p:txBody>
          <a:bodyPr/>
          <a:lstStyle/>
          <a:p>
            <a:r>
              <a:rPr lang="en-ZW" dirty="0"/>
              <a:t>In this presentation, we will explore three types of functions in databases: date functions, conversion functions, and null functions. These functions are essential tools for manipulating and analysing data in relational database management systems (RDBMS).</a:t>
            </a:r>
          </a:p>
          <a:p>
            <a:endParaRPr lang="en-ZW" dirty="0"/>
          </a:p>
        </p:txBody>
      </p:sp>
    </p:spTree>
    <p:extLst>
      <p:ext uri="{BB962C8B-B14F-4D97-AF65-F5344CB8AC3E}">
        <p14:creationId xmlns:p14="http://schemas.microsoft.com/office/powerpoint/2010/main" val="130023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2F49-5B46-4310-A263-B5CC4484CA20}"/>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introduction</a:t>
            </a:r>
            <a:endParaRPr lang="en-ZW" b="1" dirty="0"/>
          </a:p>
        </p:txBody>
      </p:sp>
      <p:sp>
        <p:nvSpPr>
          <p:cNvPr id="3" name="Content Placeholder 2">
            <a:extLst>
              <a:ext uri="{FF2B5EF4-FFF2-40B4-BE49-F238E27FC236}">
                <a16:creationId xmlns:a16="http://schemas.microsoft.com/office/drawing/2014/main" id="{682A5DB5-8B65-454F-A9BF-72B5898AFFAE}"/>
              </a:ext>
            </a:extLst>
          </p:cNvPr>
          <p:cNvSpPr>
            <a:spLocks noGrp="1"/>
          </p:cNvSpPr>
          <p:nvPr>
            <p:ph idx="1"/>
          </p:nvPr>
        </p:nvSpPr>
        <p:spPr>
          <a:xfrm>
            <a:off x="1141412" y="2038866"/>
            <a:ext cx="9905999" cy="4200616"/>
          </a:xfrm>
        </p:spPr>
        <p:txBody>
          <a:bodyPr>
            <a:normAutofit/>
          </a:bodyPr>
          <a:lstStyle/>
          <a:p>
            <a:r>
              <a:rPr lang="en-ZW" dirty="0"/>
              <a:t>Null functions, also known as </a:t>
            </a:r>
            <a:r>
              <a:rPr lang="en-ZW" b="1" dirty="0"/>
              <a:t>null handling functions </a:t>
            </a:r>
            <a:r>
              <a:rPr lang="en-ZW" dirty="0"/>
              <a:t>or </a:t>
            </a:r>
            <a:r>
              <a:rPr lang="en-ZW" b="1" dirty="0"/>
              <a:t>null-related functions</a:t>
            </a:r>
            <a:r>
              <a:rPr lang="en-ZW" dirty="0"/>
              <a:t>, are used in databases to handle and manipulate null values. </a:t>
            </a:r>
            <a:r>
              <a:rPr lang="en-ZW" b="1" dirty="0"/>
              <a:t>Null </a:t>
            </a:r>
            <a:r>
              <a:rPr lang="en-ZW" dirty="0"/>
              <a:t>represents the </a:t>
            </a:r>
            <a:r>
              <a:rPr lang="en-ZW" b="1" dirty="0"/>
              <a:t>absence</a:t>
            </a:r>
            <a:r>
              <a:rPr lang="en-ZW" dirty="0"/>
              <a:t> of a value or unknown data in a database column. Null functions provide a way to perform operations on null values without encountering errors or unexpected results. </a:t>
            </a:r>
            <a:r>
              <a:rPr lang="en-GB" dirty="0"/>
              <a:t>Null values are flexible and can be used in any data type column, including string and integer datatypes. </a:t>
            </a:r>
            <a:endParaRPr lang="en-ZW" dirty="0"/>
          </a:p>
        </p:txBody>
      </p:sp>
    </p:spTree>
    <p:extLst>
      <p:ext uri="{BB962C8B-B14F-4D97-AF65-F5344CB8AC3E}">
        <p14:creationId xmlns:p14="http://schemas.microsoft.com/office/powerpoint/2010/main" val="246400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754A9-8DA7-4903-B7F3-2429A5E92F21}"/>
              </a:ext>
            </a:extLst>
          </p:cNvPr>
          <p:cNvSpPr>
            <a:spLocks noGrp="1"/>
          </p:cNvSpPr>
          <p:nvPr>
            <p:ph idx="1"/>
          </p:nvPr>
        </p:nvSpPr>
        <p:spPr/>
        <p:txBody>
          <a:bodyPr/>
          <a:lstStyle/>
          <a:p>
            <a:r>
              <a:rPr lang="en-GB" dirty="0"/>
              <a:t>There are several different types of null functions, some of them which include:</a:t>
            </a:r>
          </a:p>
          <a:p>
            <a:pPr marL="914400" lvl="1" indent="-457200">
              <a:buFont typeface="+mj-lt"/>
              <a:buAutoNum type="alphaLcPeriod"/>
            </a:pPr>
            <a:r>
              <a:rPr lang="en-GB" dirty="0"/>
              <a:t>ISNULL function</a:t>
            </a:r>
          </a:p>
          <a:p>
            <a:pPr marL="914400" lvl="1" indent="-457200">
              <a:buFont typeface="+mj-lt"/>
              <a:buAutoNum type="alphaLcPeriod"/>
            </a:pPr>
            <a:r>
              <a:rPr lang="en-GB" dirty="0"/>
              <a:t>COALESCE function</a:t>
            </a:r>
          </a:p>
          <a:p>
            <a:pPr marL="914400" lvl="1" indent="-457200">
              <a:buFont typeface="+mj-lt"/>
              <a:buAutoNum type="alphaLcPeriod"/>
            </a:pPr>
            <a:r>
              <a:rPr lang="en-GB" dirty="0"/>
              <a:t>ISNOTNULL function</a:t>
            </a:r>
          </a:p>
          <a:p>
            <a:pPr marL="914400" lvl="1" indent="-457200">
              <a:buFont typeface="+mj-lt"/>
              <a:buAutoNum type="alphaLcPeriod"/>
            </a:pPr>
            <a:r>
              <a:rPr lang="en-GB" dirty="0"/>
              <a:t>IFNULL function</a:t>
            </a:r>
            <a:br>
              <a:rPr lang="en-GB" dirty="0"/>
            </a:br>
            <a:endParaRPr lang="en-ZW" dirty="0"/>
          </a:p>
        </p:txBody>
      </p:sp>
      <p:sp>
        <p:nvSpPr>
          <p:cNvPr id="4" name="Title 1">
            <a:extLst>
              <a:ext uri="{FF2B5EF4-FFF2-40B4-BE49-F238E27FC236}">
                <a16:creationId xmlns:a16="http://schemas.microsoft.com/office/drawing/2014/main" id="{8E0EE29C-34E0-4EC7-8137-B1901C8C77F0}"/>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introduction</a:t>
            </a:r>
            <a:endParaRPr lang="en-ZW" b="1" dirty="0"/>
          </a:p>
        </p:txBody>
      </p:sp>
    </p:spTree>
    <p:extLst>
      <p:ext uri="{BB962C8B-B14F-4D97-AF65-F5344CB8AC3E}">
        <p14:creationId xmlns:p14="http://schemas.microsoft.com/office/powerpoint/2010/main" val="69985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4387B-1337-4DB7-B431-061FBEC14D94}"/>
              </a:ext>
            </a:extLst>
          </p:cNvPr>
          <p:cNvSpPr>
            <a:spLocks noGrp="1"/>
          </p:cNvSpPr>
          <p:nvPr>
            <p:ph idx="1"/>
          </p:nvPr>
        </p:nvSpPr>
        <p:spPr>
          <a:xfrm>
            <a:off x="1141412" y="2249486"/>
            <a:ext cx="9905999" cy="3965963"/>
          </a:xfrm>
        </p:spPr>
        <p:txBody>
          <a:bodyPr>
            <a:normAutofit lnSpcReduction="10000"/>
          </a:bodyPr>
          <a:lstStyle/>
          <a:p>
            <a:pPr marL="0" indent="0">
              <a:buNone/>
            </a:pPr>
            <a:r>
              <a:rPr lang="en-GB" b="1" dirty="0"/>
              <a:t>Description</a:t>
            </a:r>
          </a:p>
          <a:p>
            <a:r>
              <a:rPr lang="en-ZW" dirty="0"/>
              <a:t>The ISNULL function allows you to identify and handle missing or unknown values in the email column. It is crucial for filtering and querying null values.</a:t>
            </a:r>
            <a:endParaRPr lang="en-GB" dirty="0"/>
          </a:p>
          <a:p>
            <a:pPr marL="0" indent="0">
              <a:buNone/>
            </a:pPr>
            <a:r>
              <a:rPr lang="en-GB" b="1" dirty="0"/>
              <a:t>Example</a:t>
            </a:r>
          </a:p>
          <a:p>
            <a:r>
              <a:rPr lang="en-ZW" dirty="0"/>
              <a:t>SELECT * FROM customers WHERE email ISNULL;</a:t>
            </a:r>
          </a:p>
          <a:p>
            <a:r>
              <a:rPr lang="en-ZW" dirty="0"/>
              <a:t>This query selects all customers whose email is null. The ISNULL function allows you to identify and handle missing or unknown values in the email column. It is crucial for filtering and querying null values.</a:t>
            </a:r>
          </a:p>
          <a:p>
            <a:endParaRPr lang="en-ZW" dirty="0"/>
          </a:p>
        </p:txBody>
      </p:sp>
      <p:sp>
        <p:nvSpPr>
          <p:cNvPr id="6" name="Title 1">
            <a:extLst>
              <a:ext uri="{FF2B5EF4-FFF2-40B4-BE49-F238E27FC236}">
                <a16:creationId xmlns:a16="http://schemas.microsoft.com/office/drawing/2014/main" id="{7311BAA4-7F01-40C8-A6BE-FEB296F44C82}"/>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ISNULL FUNCTION</a:t>
            </a:r>
            <a:endParaRPr lang="en-ZW" b="1" dirty="0"/>
          </a:p>
        </p:txBody>
      </p:sp>
    </p:spTree>
    <p:extLst>
      <p:ext uri="{BB962C8B-B14F-4D97-AF65-F5344CB8AC3E}">
        <p14:creationId xmlns:p14="http://schemas.microsoft.com/office/powerpoint/2010/main" val="172170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A59DF-07E5-409E-8BEB-FFECE2EBC495}"/>
              </a:ext>
            </a:extLst>
          </p:cNvPr>
          <p:cNvSpPr>
            <a:spLocks noGrp="1"/>
          </p:cNvSpPr>
          <p:nvPr>
            <p:ph idx="1"/>
          </p:nvPr>
        </p:nvSpPr>
        <p:spPr>
          <a:xfrm>
            <a:off x="1141412" y="2249486"/>
            <a:ext cx="9905999" cy="3965963"/>
          </a:xfrm>
        </p:spPr>
        <p:txBody>
          <a:bodyPr>
            <a:normAutofit/>
          </a:bodyPr>
          <a:lstStyle/>
          <a:p>
            <a:pPr marL="0" indent="0">
              <a:buNone/>
            </a:pPr>
            <a:r>
              <a:rPr lang="en-GB" b="1" dirty="0"/>
              <a:t>Description</a:t>
            </a:r>
          </a:p>
          <a:p>
            <a:r>
              <a:rPr lang="en-GB" dirty="0"/>
              <a:t>COALESCE() function allows you to pass many arguments the it will return the first non-null value from the  set of arguments. </a:t>
            </a:r>
          </a:p>
          <a:p>
            <a:pPr marL="0" indent="0">
              <a:buNone/>
            </a:pPr>
            <a:r>
              <a:rPr lang="en-GB" b="1" dirty="0"/>
              <a:t>Example</a:t>
            </a:r>
          </a:p>
          <a:p>
            <a:r>
              <a:rPr lang="en-ZW" dirty="0"/>
              <a:t>SELECT coalesce(name, phone, email, ‘unavailable’) FROM users;</a:t>
            </a:r>
          </a:p>
          <a:p>
            <a:r>
              <a:rPr lang="en-ZW" dirty="0"/>
              <a:t>This query will return name if it’s not NULL, or phone if name is NULL, or email if both name and phone are NULL and lastly ‘unavailable’.</a:t>
            </a:r>
          </a:p>
        </p:txBody>
      </p:sp>
      <p:sp>
        <p:nvSpPr>
          <p:cNvPr id="5" name="Title 1">
            <a:extLst>
              <a:ext uri="{FF2B5EF4-FFF2-40B4-BE49-F238E27FC236}">
                <a16:creationId xmlns:a16="http://schemas.microsoft.com/office/drawing/2014/main" id="{90016438-B6B2-46D6-A18D-4A5C9EF84FAC}"/>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COALESCE FUNCTION</a:t>
            </a:r>
            <a:endParaRPr lang="en-ZW" b="1" dirty="0"/>
          </a:p>
        </p:txBody>
      </p:sp>
    </p:spTree>
    <p:extLst>
      <p:ext uri="{BB962C8B-B14F-4D97-AF65-F5344CB8AC3E}">
        <p14:creationId xmlns:p14="http://schemas.microsoft.com/office/powerpoint/2010/main" val="1888616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322D9C-A744-4490-A9E3-537E884E2A9C}"/>
              </a:ext>
            </a:extLst>
          </p:cNvPr>
          <p:cNvSpPr>
            <a:spLocks noGrp="1"/>
          </p:cNvSpPr>
          <p:nvPr>
            <p:ph idx="1"/>
          </p:nvPr>
        </p:nvSpPr>
        <p:spPr>
          <a:xfrm>
            <a:off x="1141412" y="2249486"/>
            <a:ext cx="9905999" cy="3965963"/>
          </a:xfrm>
        </p:spPr>
        <p:txBody>
          <a:bodyPr>
            <a:normAutofit lnSpcReduction="10000"/>
          </a:bodyPr>
          <a:lstStyle/>
          <a:p>
            <a:pPr marL="0" indent="0">
              <a:buNone/>
            </a:pPr>
            <a:r>
              <a:rPr lang="en-GB" b="1" dirty="0"/>
              <a:t>Description</a:t>
            </a:r>
          </a:p>
          <a:p>
            <a:r>
              <a:rPr lang="en-GB" dirty="0"/>
              <a:t>NULLIF()</a:t>
            </a:r>
            <a:r>
              <a:rPr lang="en-ZW" dirty="0"/>
              <a:t> function </a:t>
            </a:r>
            <a:r>
              <a:rPr lang="en-GB" dirty="0"/>
              <a:t>compares two expressions and returns NULL if they are equal</a:t>
            </a:r>
            <a:r>
              <a:rPr lang="en-ZW" dirty="0"/>
              <a:t>. This function is useful for replacing specific values with null, allowing for proper data representation and calculations.</a:t>
            </a:r>
          </a:p>
          <a:p>
            <a:pPr marL="0" indent="0">
              <a:buNone/>
            </a:pPr>
            <a:r>
              <a:rPr lang="en-GB" b="1" dirty="0"/>
              <a:t>Example</a:t>
            </a:r>
          </a:p>
          <a:p>
            <a:r>
              <a:rPr lang="en-ZW" dirty="0"/>
              <a:t>SELECT name, NULLIF(age, 0) FROM users;</a:t>
            </a:r>
          </a:p>
          <a:p>
            <a:r>
              <a:rPr lang="en-ZW" dirty="0"/>
              <a:t>This query will return NULL if age == 0, the two arguments being age and 0, and if age == 0, then it returns NULL.</a:t>
            </a:r>
          </a:p>
        </p:txBody>
      </p:sp>
      <p:sp>
        <p:nvSpPr>
          <p:cNvPr id="5" name="Title 1">
            <a:extLst>
              <a:ext uri="{FF2B5EF4-FFF2-40B4-BE49-F238E27FC236}">
                <a16:creationId xmlns:a16="http://schemas.microsoft.com/office/drawing/2014/main" id="{4AC1B30B-2206-4CCA-9CCE-609DBE7CD8EC}"/>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NULLIF FUNCTION</a:t>
            </a:r>
            <a:endParaRPr lang="en-ZW" b="1" dirty="0"/>
          </a:p>
        </p:txBody>
      </p:sp>
    </p:spTree>
    <p:extLst>
      <p:ext uri="{BB962C8B-B14F-4D97-AF65-F5344CB8AC3E}">
        <p14:creationId xmlns:p14="http://schemas.microsoft.com/office/powerpoint/2010/main" val="16925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B68EEB5-EA7A-4D55-80EA-5692C4D3E84A}"/>
              </a:ext>
            </a:extLst>
          </p:cNvPr>
          <p:cNvSpPr>
            <a:spLocks noGrp="1"/>
          </p:cNvSpPr>
          <p:nvPr>
            <p:ph idx="1"/>
          </p:nvPr>
        </p:nvSpPr>
        <p:spPr>
          <a:xfrm>
            <a:off x="1141412" y="2249486"/>
            <a:ext cx="9905999" cy="3965963"/>
          </a:xfrm>
        </p:spPr>
        <p:txBody>
          <a:bodyPr>
            <a:normAutofit lnSpcReduction="10000"/>
          </a:bodyPr>
          <a:lstStyle/>
          <a:p>
            <a:pPr marL="0" indent="0">
              <a:buNone/>
            </a:pPr>
            <a:r>
              <a:rPr lang="en-GB" b="1" dirty="0"/>
              <a:t>Description</a:t>
            </a:r>
          </a:p>
          <a:p>
            <a:r>
              <a:rPr lang="en-GB" dirty="0"/>
              <a:t>IFNULL()</a:t>
            </a:r>
            <a:r>
              <a:rPr lang="en-ZW" dirty="0"/>
              <a:t> function allows you to specify a return value if the expression is NULL. It is useful for displaying meaningful messages if the values is null.</a:t>
            </a:r>
          </a:p>
          <a:p>
            <a:pPr marL="0" indent="0">
              <a:buNone/>
            </a:pPr>
            <a:r>
              <a:rPr lang="en-GB" b="1" dirty="0"/>
              <a:t>Example</a:t>
            </a:r>
          </a:p>
          <a:p>
            <a:r>
              <a:rPr lang="en-ZW" dirty="0"/>
              <a:t>SELECT </a:t>
            </a:r>
            <a:r>
              <a:rPr lang="en-ZW" dirty="0" err="1"/>
              <a:t>ifnull</a:t>
            </a:r>
            <a:r>
              <a:rPr lang="en-ZW" dirty="0"/>
              <a:t>(email, ‘email address not available’) FROM users;</a:t>
            </a:r>
          </a:p>
          <a:p>
            <a:r>
              <a:rPr lang="en-ZW" dirty="0"/>
              <a:t>This query will return </a:t>
            </a:r>
            <a:r>
              <a:rPr lang="en-US" dirty="0"/>
              <a:t>“email address not available” if the email is NULL</a:t>
            </a:r>
            <a:r>
              <a:rPr lang="en-ZW" dirty="0"/>
              <a:t>.</a:t>
            </a:r>
          </a:p>
          <a:p>
            <a:r>
              <a:rPr lang="en-ZW" dirty="0"/>
              <a:t> This ensures that a consistent value is displayed, even when dealing with missing information.</a:t>
            </a:r>
          </a:p>
        </p:txBody>
      </p:sp>
      <p:sp>
        <p:nvSpPr>
          <p:cNvPr id="5" name="Title 1">
            <a:extLst>
              <a:ext uri="{FF2B5EF4-FFF2-40B4-BE49-F238E27FC236}">
                <a16:creationId xmlns:a16="http://schemas.microsoft.com/office/drawing/2014/main" id="{7ADF4D74-A2DA-45AB-8236-5CFF0EE425D6}"/>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US" sz="2800" b="1" dirty="0"/>
              <a:t>IFNULL FUNCTION</a:t>
            </a:r>
            <a:endParaRPr lang="en-ZW" b="1" dirty="0"/>
          </a:p>
        </p:txBody>
      </p:sp>
    </p:spTree>
    <p:extLst>
      <p:ext uri="{BB962C8B-B14F-4D97-AF65-F5344CB8AC3E}">
        <p14:creationId xmlns:p14="http://schemas.microsoft.com/office/powerpoint/2010/main" val="32738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8A07-7438-4C92-B785-A1887C72B502}"/>
              </a:ext>
            </a:extLst>
          </p:cNvPr>
          <p:cNvSpPr>
            <a:spLocks noGrp="1"/>
          </p:cNvSpPr>
          <p:nvPr>
            <p:ph idx="1"/>
          </p:nvPr>
        </p:nvSpPr>
        <p:spPr>
          <a:xfrm>
            <a:off x="1141412" y="2249486"/>
            <a:ext cx="9905999" cy="3965963"/>
          </a:xfrm>
        </p:spPr>
        <p:txBody>
          <a:bodyPr>
            <a:normAutofit/>
          </a:bodyPr>
          <a:lstStyle/>
          <a:p>
            <a:r>
              <a:rPr lang="en-ZW" sz="2000" b="1" dirty="0"/>
              <a:t>Data Integrity</a:t>
            </a:r>
            <a:r>
              <a:rPr lang="en-ZW" sz="2000" dirty="0"/>
              <a:t>: Null functions help ensure data integrity by allowing you to handle and process null values consistently. They prevent errors and unexpected behaviour that can arise when performing operations on null values.</a:t>
            </a:r>
          </a:p>
          <a:p>
            <a:r>
              <a:rPr lang="en-ZW" sz="2000" b="1" dirty="0"/>
              <a:t>Default Values</a:t>
            </a:r>
            <a:r>
              <a:rPr lang="en-ZW" sz="2000" dirty="0"/>
              <a:t>: Null functions are valuable for providing default values when dealing with nulls. They ensure that queries or operations return sensible results even when certain data is missing.</a:t>
            </a:r>
          </a:p>
          <a:p>
            <a:r>
              <a:rPr lang="en-ZW" sz="2000" b="1" dirty="0"/>
              <a:t>Query Flexibility: </a:t>
            </a:r>
            <a:r>
              <a:rPr lang="en-ZW" sz="2000" dirty="0"/>
              <a:t>Null functions enhance query flexibility by allowing you to filter, sort, or aggregate data based on null criteria. </a:t>
            </a:r>
          </a:p>
        </p:txBody>
      </p:sp>
      <p:sp>
        <p:nvSpPr>
          <p:cNvPr id="7" name="Title 1">
            <a:extLst>
              <a:ext uri="{FF2B5EF4-FFF2-40B4-BE49-F238E27FC236}">
                <a16:creationId xmlns:a16="http://schemas.microsoft.com/office/drawing/2014/main" id="{3C78025C-1C8C-42BC-8B54-E9FD807DA4D9}"/>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b="1" dirty="0"/>
            </a:br>
            <a:r>
              <a:rPr lang="en-GB" sz="3100" b="1" dirty="0"/>
              <a:t>Why Null Functions are Essential?</a:t>
            </a:r>
            <a:endParaRPr lang="en-ZW" b="1" dirty="0"/>
          </a:p>
        </p:txBody>
      </p:sp>
    </p:spTree>
    <p:extLst>
      <p:ext uri="{BB962C8B-B14F-4D97-AF65-F5344CB8AC3E}">
        <p14:creationId xmlns:p14="http://schemas.microsoft.com/office/powerpoint/2010/main" val="1040100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254E46-F4AE-4045-8708-701E4D4339A6}"/>
              </a:ext>
            </a:extLst>
          </p:cNvPr>
          <p:cNvSpPr>
            <a:spLocks noGrp="1"/>
          </p:cNvSpPr>
          <p:nvPr>
            <p:ph idx="1"/>
          </p:nvPr>
        </p:nvSpPr>
        <p:spPr>
          <a:xfrm>
            <a:off x="1141412" y="2249486"/>
            <a:ext cx="9905999" cy="3965963"/>
          </a:xfrm>
        </p:spPr>
        <p:txBody>
          <a:bodyPr>
            <a:normAutofit lnSpcReduction="10000"/>
          </a:bodyPr>
          <a:lstStyle/>
          <a:p>
            <a:r>
              <a:rPr lang="en-ZW" b="1" dirty="0"/>
              <a:t>Handling Null in Calculations</a:t>
            </a:r>
            <a:r>
              <a:rPr lang="en-ZW" dirty="0"/>
              <a:t>: Null functions play a crucial role in performing calculations involving null values. For example, when adding a numeric value to a null value, the result is typically null. Null functions, such as COALESCE or NULLIF, allow you to substitute null values with appropriate defaults or handle them conditionally to avoid calculation errors.</a:t>
            </a:r>
          </a:p>
          <a:p>
            <a:r>
              <a:rPr lang="en-ZW" b="1" dirty="0"/>
              <a:t>Null Functions in Data Cleaning</a:t>
            </a:r>
            <a:r>
              <a:rPr lang="en-ZW" dirty="0"/>
              <a:t>: Null functions are valuable in data cleaning and transformation processes. They allow you to replace, remove, or handle null values in columns based on specific conditions, ensuring data consistency and correctness.</a:t>
            </a:r>
            <a:endParaRPr lang="en-ZW" sz="2000" dirty="0"/>
          </a:p>
        </p:txBody>
      </p:sp>
      <p:sp>
        <p:nvSpPr>
          <p:cNvPr id="5" name="Title 1">
            <a:extLst>
              <a:ext uri="{FF2B5EF4-FFF2-40B4-BE49-F238E27FC236}">
                <a16:creationId xmlns:a16="http://schemas.microsoft.com/office/drawing/2014/main" id="{4C51DB38-6B61-4DC0-B785-F6A1C2CC2AB3}"/>
              </a:ext>
            </a:extLst>
          </p:cNvPr>
          <p:cNvSpPr>
            <a:spLocks noGrp="1"/>
          </p:cNvSpPr>
          <p:nvPr>
            <p:ph type="title"/>
          </p:nvPr>
        </p:nvSpPr>
        <p:spPr>
          <a:xfrm>
            <a:off x="1112108" y="642550"/>
            <a:ext cx="9935303" cy="1454537"/>
          </a:xfrm>
        </p:spPr>
        <p:txBody>
          <a:bodyPr>
            <a:normAutofit fontScale="90000"/>
          </a:bodyPr>
          <a:lstStyle/>
          <a:p>
            <a:r>
              <a:rPr lang="en-US" b="1" dirty="0"/>
              <a:t>Null functions</a:t>
            </a:r>
            <a:br>
              <a:rPr lang="en-US" dirty="0"/>
            </a:br>
            <a:br>
              <a:rPr lang="en-US" dirty="0"/>
            </a:br>
            <a:r>
              <a:rPr lang="en-GB" sz="3100" b="1" dirty="0"/>
              <a:t>Why Null Functions are Essential?</a:t>
            </a:r>
            <a:endParaRPr lang="en-ZW" b="1" dirty="0"/>
          </a:p>
        </p:txBody>
      </p:sp>
    </p:spTree>
    <p:extLst>
      <p:ext uri="{BB962C8B-B14F-4D97-AF65-F5344CB8AC3E}">
        <p14:creationId xmlns:p14="http://schemas.microsoft.com/office/powerpoint/2010/main" val="974525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562C-3CEC-4499-AB8C-4139F2266BD5}"/>
              </a:ext>
            </a:extLst>
          </p:cNvPr>
          <p:cNvSpPr>
            <a:spLocks noGrp="1"/>
          </p:cNvSpPr>
          <p:nvPr>
            <p:ph type="title"/>
          </p:nvPr>
        </p:nvSpPr>
        <p:spPr/>
        <p:txBody>
          <a:bodyPr/>
          <a:lstStyle/>
          <a:p>
            <a:r>
              <a:rPr lang="en-US" dirty="0"/>
              <a:t>conclusion</a:t>
            </a:r>
            <a:endParaRPr lang="en-ZW" dirty="0"/>
          </a:p>
        </p:txBody>
      </p:sp>
      <p:sp>
        <p:nvSpPr>
          <p:cNvPr id="3" name="Content Placeholder 2">
            <a:extLst>
              <a:ext uri="{FF2B5EF4-FFF2-40B4-BE49-F238E27FC236}">
                <a16:creationId xmlns:a16="http://schemas.microsoft.com/office/drawing/2014/main" id="{07D9E7CB-2CC1-41B4-BFAD-0CE302AA6B1D}"/>
              </a:ext>
            </a:extLst>
          </p:cNvPr>
          <p:cNvSpPr>
            <a:spLocks noGrp="1"/>
          </p:cNvSpPr>
          <p:nvPr>
            <p:ph idx="1"/>
          </p:nvPr>
        </p:nvSpPr>
        <p:spPr/>
        <p:txBody>
          <a:bodyPr>
            <a:normAutofit fontScale="92500"/>
          </a:bodyPr>
          <a:lstStyle/>
          <a:p>
            <a:r>
              <a:rPr lang="en-GB" dirty="0"/>
              <a:t>In conclusion, date functions, conversion functions, and null functions are essential components of relational database management systems (RDBMS), playing critical roles in data manipulation and integrity maintenance. Date functions enable precise temporal analysis, conversion functions ensure data consistency and compatibility across types, while null functions handle missing or unknown data effectively. These functions collectively contribute to data integrity, consistency, and query flexibility within databases, highlighting their significance in facilitating accurate data processing and analysis in RDBMS environments.</a:t>
            </a:r>
            <a:endParaRPr lang="en-ZW" dirty="0"/>
          </a:p>
        </p:txBody>
      </p:sp>
    </p:spTree>
    <p:extLst>
      <p:ext uri="{BB962C8B-B14F-4D97-AF65-F5344CB8AC3E}">
        <p14:creationId xmlns:p14="http://schemas.microsoft.com/office/powerpoint/2010/main" val="20377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8CBA-C7B0-4D1D-8046-565C39CFD700}"/>
              </a:ext>
            </a:extLst>
          </p:cNvPr>
          <p:cNvSpPr>
            <a:spLocks noGrp="1"/>
          </p:cNvSpPr>
          <p:nvPr>
            <p:ph type="title"/>
          </p:nvPr>
        </p:nvSpPr>
        <p:spPr>
          <a:xfrm>
            <a:off x="810492" y="451658"/>
            <a:ext cx="8017624" cy="1478570"/>
          </a:xfrm>
        </p:spPr>
        <p:txBody>
          <a:bodyPr/>
          <a:lstStyle/>
          <a:p>
            <a:r>
              <a:rPr lang="en-ZW" dirty="0"/>
              <a:t>Definition of database functions</a:t>
            </a:r>
          </a:p>
        </p:txBody>
      </p:sp>
      <p:sp>
        <p:nvSpPr>
          <p:cNvPr id="3" name="Content Placeholder 2">
            <a:extLst>
              <a:ext uri="{FF2B5EF4-FFF2-40B4-BE49-F238E27FC236}">
                <a16:creationId xmlns:a16="http://schemas.microsoft.com/office/drawing/2014/main" id="{5B65EF99-ED9B-40B7-B4D2-660F9F796B63}"/>
              </a:ext>
            </a:extLst>
          </p:cNvPr>
          <p:cNvSpPr>
            <a:spLocks noGrp="1"/>
          </p:cNvSpPr>
          <p:nvPr>
            <p:ph idx="1"/>
          </p:nvPr>
        </p:nvSpPr>
        <p:spPr>
          <a:xfrm>
            <a:off x="642648" y="1645919"/>
            <a:ext cx="10738859" cy="4760423"/>
          </a:xfrm>
        </p:spPr>
        <p:txBody>
          <a:bodyPr>
            <a:normAutofit/>
          </a:bodyPr>
          <a:lstStyle/>
          <a:p>
            <a:r>
              <a:rPr lang="en-ZW" dirty="0"/>
              <a:t>Database functions are built-in operations that manipulate data or perform calculations on data within a database system. They provide a way to encapsulate complex operations and transform data in meaningful ways </a:t>
            </a:r>
            <a:r>
              <a:rPr lang="en-ZW" dirty="0" err="1"/>
              <a:t>e.g</a:t>
            </a:r>
            <a:r>
              <a:rPr lang="en-ZW" dirty="0"/>
              <a:t> string function and date functions.</a:t>
            </a:r>
          </a:p>
          <a:p>
            <a:r>
              <a:rPr lang="en-ZW" dirty="0"/>
              <a:t>Functions enhance the power and flexibility of database queries by allowing for complex data transformations and calculations without the need for external programming. They enable efficient and concise querying of data.</a:t>
            </a:r>
          </a:p>
          <a:p>
            <a:endParaRPr lang="en-ZW" dirty="0"/>
          </a:p>
        </p:txBody>
      </p:sp>
    </p:spTree>
    <p:extLst>
      <p:ext uri="{BB962C8B-B14F-4D97-AF65-F5344CB8AC3E}">
        <p14:creationId xmlns:p14="http://schemas.microsoft.com/office/powerpoint/2010/main" val="4601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5BB-B0CE-4532-BFA5-DCECC9FEEE34}"/>
              </a:ext>
            </a:extLst>
          </p:cNvPr>
          <p:cNvSpPr>
            <a:spLocks noGrp="1"/>
          </p:cNvSpPr>
          <p:nvPr>
            <p:ph type="title"/>
          </p:nvPr>
        </p:nvSpPr>
        <p:spPr>
          <a:xfrm>
            <a:off x="1141413" y="352511"/>
            <a:ext cx="9905998" cy="1478570"/>
          </a:xfrm>
        </p:spPr>
        <p:txBody>
          <a:bodyPr/>
          <a:lstStyle/>
          <a:p>
            <a:r>
              <a:rPr lang="en-US" dirty="0"/>
              <a:t>Date functions</a:t>
            </a:r>
            <a:endParaRPr lang="en-ZW" dirty="0"/>
          </a:p>
        </p:txBody>
      </p:sp>
      <p:sp>
        <p:nvSpPr>
          <p:cNvPr id="3" name="Content Placeholder 2">
            <a:extLst>
              <a:ext uri="{FF2B5EF4-FFF2-40B4-BE49-F238E27FC236}">
                <a16:creationId xmlns:a16="http://schemas.microsoft.com/office/drawing/2014/main" id="{9DBA4F48-C878-4F58-BEC2-314328435DE1}"/>
              </a:ext>
            </a:extLst>
          </p:cNvPr>
          <p:cNvSpPr>
            <a:spLocks noGrp="1"/>
          </p:cNvSpPr>
          <p:nvPr>
            <p:ph idx="1"/>
          </p:nvPr>
        </p:nvSpPr>
        <p:spPr>
          <a:xfrm>
            <a:off x="1141412" y="1679172"/>
            <a:ext cx="9905999" cy="4560310"/>
          </a:xfrm>
        </p:spPr>
        <p:txBody>
          <a:bodyPr>
            <a:normAutofit/>
          </a:bodyPr>
          <a:lstStyle/>
          <a:p>
            <a:r>
              <a:rPr lang="en-ZW" dirty="0"/>
              <a:t>Date functions are used to manipulate dates and times in a database. They allow users to perform calculations, comparisons, and conversions on date and time values. </a:t>
            </a:r>
          </a:p>
          <a:p>
            <a:r>
              <a:rPr lang="en-ZW" dirty="0"/>
              <a:t>Date functions enable tasks like adding or subtracting days, months, or years from a date, formatting dates into different display formats, and extracting specific parts of a date (e.g., day of the week).</a:t>
            </a:r>
          </a:p>
          <a:p>
            <a:endParaRPr lang="en-ZW" dirty="0"/>
          </a:p>
        </p:txBody>
      </p:sp>
    </p:spTree>
    <p:extLst>
      <p:ext uri="{BB962C8B-B14F-4D97-AF65-F5344CB8AC3E}">
        <p14:creationId xmlns:p14="http://schemas.microsoft.com/office/powerpoint/2010/main" val="84545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B2F0-D3B2-4FF2-AA42-D8AF3F5559EF}"/>
              </a:ext>
            </a:extLst>
          </p:cNvPr>
          <p:cNvSpPr>
            <a:spLocks noGrp="1"/>
          </p:cNvSpPr>
          <p:nvPr>
            <p:ph type="title"/>
          </p:nvPr>
        </p:nvSpPr>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0093742F-86C0-4A84-B09F-79B535D5E6EF}"/>
              </a:ext>
            </a:extLst>
          </p:cNvPr>
          <p:cNvSpPr>
            <a:spLocks noGrp="1"/>
          </p:cNvSpPr>
          <p:nvPr>
            <p:ph idx="1"/>
          </p:nvPr>
        </p:nvSpPr>
        <p:spPr>
          <a:xfrm>
            <a:off x="1141412" y="1900354"/>
            <a:ext cx="9905999" cy="3541714"/>
          </a:xfrm>
        </p:spPr>
        <p:txBody>
          <a:bodyPr>
            <a:normAutofit fontScale="92500" lnSpcReduction="10000"/>
          </a:bodyPr>
          <a:lstStyle/>
          <a:p>
            <a:pPr marL="0" indent="0">
              <a:buNone/>
            </a:pPr>
            <a:r>
              <a:rPr lang="en-GB" b="1" dirty="0"/>
              <a:t>NOW() Function:</a:t>
            </a:r>
          </a:p>
          <a:p>
            <a:r>
              <a:rPr lang="en-GB" dirty="0"/>
              <a:t>Description: Returns the current date and time.</a:t>
            </a:r>
          </a:p>
          <a:p>
            <a:r>
              <a:rPr lang="en-GB" dirty="0"/>
              <a:t>Example: </a:t>
            </a:r>
          </a:p>
          <a:p>
            <a:pPr marL="0" indent="0">
              <a:buNone/>
            </a:pPr>
            <a:r>
              <a:rPr lang="en-GB" dirty="0"/>
              <a:t>	SELECT NOW();</a:t>
            </a:r>
          </a:p>
          <a:p>
            <a:r>
              <a:rPr lang="en-GB" dirty="0"/>
              <a:t>Output:</a:t>
            </a:r>
          </a:p>
          <a:p>
            <a:pPr marL="0" indent="0">
              <a:buNone/>
            </a:pPr>
            <a:r>
              <a:rPr lang="en-GB" dirty="0"/>
              <a:t>	 2024-02-29 12:33:13</a:t>
            </a:r>
          </a:p>
          <a:p>
            <a:r>
              <a:rPr lang="en-GB" dirty="0"/>
              <a:t>Importance: Provides real-time data for timestamping and time-sensitive operations.</a:t>
            </a:r>
            <a:endParaRPr lang="en-ZW" dirty="0"/>
          </a:p>
        </p:txBody>
      </p:sp>
    </p:spTree>
    <p:extLst>
      <p:ext uri="{BB962C8B-B14F-4D97-AF65-F5344CB8AC3E}">
        <p14:creationId xmlns:p14="http://schemas.microsoft.com/office/powerpoint/2010/main" val="69052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D016-4408-478A-9EBD-E48563E5CFBA}"/>
              </a:ext>
            </a:extLst>
          </p:cNvPr>
          <p:cNvSpPr>
            <a:spLocks noGrp="1"/>
          </p:cNvSpPr>
          <p:nvPr>
            <p:ph type="title"/>
          </p:nvPr>
        </p:nvSpPr>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3A2FD885-AEA7-4EC7-BDDE-62AC78294BE3}"/>
              </a:ext>
            </a:extLst>
          </p:cNvPr>
          <p:cNvSpPr>
            <a:spLocks noGrp="1"/>
          </p:cNvSpPr>
          <p:nvPr>
            <p:ph idx="1"/>
          </p:nvPr>
        </p:nvSpPr>
        <p:spPr/>
        <p:txBody>
          <a:bodyPr>
            <a:normAutofit fontScale="92500" lnSpcReduction="10000"/>
          </a:bodyPr>
          <a:lstStyle/>
          <a:p>
            <a:pPr marL="0" indent="0">
              <a:buNone/>
            </a:pPr>
            <a:r>
              <a:rPr lang="en-GB" b="1" dirty="0"/>
              <a:t>CURDATE() Function:</a:t>
            </a:r>
          </a:p>
          <a:p>
            <a:r>
              <a:rPr lang="en-GB" dirty="0"/>
              <a:t>Description: Returns the current date.</a:t>
            </a:r>
          </a:p>
          <a:p>
            <a:r>
              <a:rPr lang="en-GB" dirty="0"/>
              <a:t>Example: </a:t>
            </a:r>
          </a:p>
          <a:p>
            <a:pPr marL="0" indent="0">
              <a:buNone/>
            </a:pPr>
            <a:r>
              <a:rPr lang="en-GB" dirty="0"/>
              <a:t>	SELECT CURDATE();</a:t>
            </a:r>
          </a:p>
          <a:p>
            <a:r>
              <a:rPr lang="en-GB" dirty="0"/>
              <a:t>Output: </a:t>
            </a:r>
          </a:p>
          <a:p>
            <a:pPr marL="0" indent="0">
              <a:buNone/>
            </a:pPr>
            <a:r>
              <a:rPr lang="en-GB" dirty="0"/>
              <a:t>	2024-02-29</a:t>
            </a:r>
          </a:p>
          <a:p>
            <a:r>
              <a:rPr lang="en-GB" dirty="0"/>
              <a:t>Importance: Useful for date-based queries and operations without time components.</a:t>
            </a:r>
            <a:endParaRPr lang="en-ZW" dirty="0"/>
          </a:p>
        </p:txBody>
      </p:sp>
    </p:spTree>
    <p:extLst>
      <p:ext uri="{BB962C8B-B14F-4D97-AF65-F5344CB8AC3E}">
        <p14:creationId xmlns:p14="http://schemas.microsoft.com/office/powerpoint/2010/main" val="332807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053C-49C0-49A0-9B57-FE733908D5B7}"/>
              </a:ext>
            </a:extLst>
          </p:cNvPr>
          <p:cNvSpPr>
            <a:spLocks noGrp="1"/>
          </p:cNvSpPr>
          <p:nvPr>
            <p:ph type="title"/>
          </p:nvPr>
        </p:nvSpPr>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AC92CBAF-B84D-4CE8-A93A-727CB6072FE0}"/>
              </a:ext>
            </a:extLst>
          </p:cNvPr>
          <p:cNvSpPr>
            <a:spLocks noGrp="1"/>
          </p:cNvSpPr>
          <p:nvPr>
            <p:ph idx="1"/>
          </p:nvPr>
        </p:nvSpPr>
        <p:spPr/>
        <p:txBody>
          <a:bodyPr>
            <a:normAutofit fontScale="92500" lnSpcReduction="10000"/>
          </a:bodyPr>
          <a:lstStyle/>
          <a:p>
            <a:pPr marL="0" indent="0">
              <a:buNone/>
            </a:pPr>
            <a:r>
              <a:rPr lang="en-GB" b="1" dirty="0"/>
              <a:t>CURTIME() Function:</a:t>
            </a:r>
          </a:p>
          <a:p>
            <a:r>
              <a:rPr lang="en-GB" dirty="0"/>
              <a:t>Description: Returns the current time.</a:t>
            </a:r>
          </a:p>
          <a:p>
            <a:r>
              <a:rPr lang="en-GB" dirty="0"/>
              <a:t>Example: </a:t>
            </a:r>
          </a:p>
          <a:p>
            <a:pPr marL="0" indent="0">
              <a:buNone/>
            </a:pPr>
            <a:r>
              <a:rPr lang="en-GB" dirty="0"/>
              <a:t>	SELECT CURTIME();</a:t>
            </a:r>
          </a:p>
          <a:p>
            <a:r>
              <a:rPr lang="en-ZW" dirty="0"/>
              <a:t>Output: </a:t>
            </a:r>
          </a:p>
          <a:p>
            <a:pPr marL="0" indent="0">
              <a:buNone/>
            </a:pPr>
            <a:r>
              <a:rPr lang="en-ZW" dirty="0"/>
              <a:t>	12:34:56</a:t>
            </a:r>
            <a:endParaRPr lang="en-GB" dirty="0"/>
          </a:p>
          <a:p>
            <a:r>
              <a:rPr lang="en-GB" dirty="0"/>
              <a:t>Importance: Enables capturing the current time for various time-related tasks.</a:t>
            </a:r>
            <a:endParaRPr lang="en-ZW" dirty="0"/>
          </a:p>
        </p:txBody>
      </p:sp>
    </p:spTree>
    <p:extLst>
      <p:ext uri="{BB962C8B-B14F-4D97-AF65-F5344CB8AC3E}">
        <p14:creationId xmlns:p14="http://schemas.microsoft.com/office/powerpoint/2010/main" val="44275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A7D7-AAD3-4A81-ABBF-452B2A10A5AD}"/>
              </a:ext>
            </a:extLst>
          </p:cNvPr>
          <p:cNvSpPr>
            <a:spLocks noGrp="1"/>
          </p:cNvSpPr>
          <p:nvPr>
            <p:ph type="title"/>
          </p:nvPr>
        </p:nvSpPr>
        <p:spPr>
          <a:xfrm>
            <a:off x="1060704" y="658368"/>
            <a:ext cx="9986707" cy="1438720"/>
          </a:xfrm>
        </p:spPr>
        <p:txBody>
          <a:bodyPr/>
          <a:lstStyle/>
          <a:p>
            <a:r>
              <a:rPr lang="en-US" dirty="0"/>
              <a:t>Date functions examples</a:t>
            </a:r>
            <a:endParaRPr lang="en-ZW" dirty="0"/>
          </a:p>
        </p:txBody>
      </p:sp>
      <p:sp>
        <p:nvSpPr>
          <p:cNvPr id="3" name="Content Placeholder 2">
            <a:extLst>
              <a:ext uri="{FF2B5EF4-FFF2-40B4-BE49-F238E27FC236}">
                <a16:creationId xmlns:a16="http://schemas.microsoft.com/office/drawing/2014/main" id="{FA99BDA9-9C42-4809-A5D6-B8CCCAA8DBBB}"/>
              </a:ext>
            </a:extLst>
          </p:cNvPr>
          <p:cNvSpPr>
            <a:spLocks noGrp="1"/>
          </p:cNvSpPr>
          <p:nvPr>
            <p:ph idx="1"/>
          </p:nvPr>
        </p:nvSpPr>
        <p:spPr/>
        <p:txBody>
          <a:bodyPr>
            <a:normAutofit fontScale="92500" lnSpcReduction="20000"/>
          </a:bodyPr>
          <a:lstStyle/>
          <a:p>
            <a:pPr marL="0" indent="0">
              <a:buNone/>
            </a:pPr>
            <a:r>
              <a:rPr lang="en-GB" b="1" dirty="0"/>
              <a:t>DATE() Function:</a:t>
            </a:r>
          </a:p>
          <a:p>
            <a:r>
              <a:rPr lang="en-GB" dirty="0"/>
              <a:t>Description: Extracts the date part of a date or date/time expression.</a:t>
            </a:r>
          </a:p>
          <a:p>
            <a:r>
              <a:rPr lang="en-GB" dirty="0"/>
              <a:t>Example: </a:t>
            </a:r>
          </a:p>
          <a:p>
            <a:pPr marL="0" indent="0">
              <a:buNone/>
            </a:pPr>
            <a:r>
              <a:rPr lang="en-GB" dirty="0"/>
              <a:t>	SELECT DATE(‘2024-02-29 12:34:56') AS </a:t>
            </a:r>
            <a:r>
              <a:rPr lang="en-GB" dirty="0" err="1"/>
              <a:t>DateOnly</a:t>
            </a:r>
            <a:r>
              <a:rPr lang="en-GB" dirty="0"/>
              <a:t>;</a:t>
            </a:r>
          </a:p>
          <a:p>
            <a:r>
              <a:rPr lang="en-GB" dirty="0"/>
              <a:t>Output:</a:t>
            </a:r>
          </a:p>
          <a:p>
            <a:pPr marL="0" indent="0">
              <a:buNone/>
            </a:pPr>
            <a:r>
              <a:rPr lang="en-GB" dirty="0"/>
              <a:t>	2024-02-29</a:t>
            </a:r>
          </a:p>
          <a:p>
            <a:r>
              <a:rPr lang="en-GB" dirty="0"/>
              <a:t>Importance: Helps in isolating and working with only the date component of a datetime value.</a:t>
            </a:r>
            <a:endParaRPr lang="en-ZW" dirty="0"/>
          </a:p>
        </p:txBody>
      </p:sp>
    </p:spTree>
    <p:extLst>
      <p:ext uri="{BB962C8B-B14F-4D97-AF65-F5344CB8AC3E}">
        <p14:creationId xmlns:p14="http://schemas.microsoft.com/office/powerpoint/2010/main" val="323504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45879-B70B-465E-8447-8B64B83A81FC}"/>
              </a:ext>
            </a:extLst>
          </p:cNvPr>
          <p:cNvSpPr/>
          <p:nvPr/>
        </p:nvSpPr>
        <p:spPr>
          <a:xfrm>
            <a:off x="1152144" y="1645919"/>
            <a:ext cx="7991856" cy="3785652"/>
          </a:xfrm>
          <a:prstGeom prst="rect">
            <a:avLst/>
          </a:prstGeom>
        </p:spPr>
        <p:txBody>
          <a:bodyPr wrap="square">
            <a:spAutoFit/>
          </a:bodyPr>
          <a:lstStyle/>
          <a:p>
            <a:pPr marL="285750" indent="-285750">
              <a:buFont typeface="Arial" panose="020B0604020202020204" pitchFamily="34" charset="0"/>
              <a:buChar char="•"/>
            </a:pPr>
            <a:r>
              <a:rPr lang="en-US" sz="2800" b="1" dirty="0"/>
              <a:t>DATE_SUB() function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DATE_SUB() function subtracts a time/date interval from a date and then returns the date.</a:t>
            </a:r>
            <a:endParaRPr lang="en-US" sz="2000" dirty="0">
              <a:solidFill>
                <a:srgbClr val="000000"/>
              </a:solidFill>
              <a:latin typeface="+mj-lt"/>
            </a:endParaRPr>
          </a:p>
          <a:p>
            <a:pPr marL="285750" indent="-285750">
              <a:buFont typeface="Arial" panose="020B0604020202020204" pitchFamily="34" charset="0"/>
              <a:buChar char="•"/>
            </a:pPr>
            <a:r>
              <a:rPr lang="en-US" sz="2800" b="1" dirty="0">
                <a:latin typeface="+mj-lt"/>
              </a:rPr>
              <a:t>Example</a:t>
            </a:r>
          </a:p>
          <a:p>
            <a:endParaRPr lang="en-US" sz="2000" dirty="0">
              <a:latin typeface="+mj-lt"/>
            </a:endParaRPr>
          </a:p>
          <a:p>
            <a:r>
              <a:rPr lang="en-US" sz="2000" dirty="0">
                <a:latin typeface="+mj-lt"/>
              </a:rPr>
              <a:t>Subtract 15 minutes from a date and return the date:</a:t>
            </a:r>
          </a:p>
          <a:p>
            <a:endParaRPr lang="en-US" sz="2000" dirty="0">
              <a:latin typeface="+mj-lt"/>
            </a:endParaRPr>
          </a:p>
          <a:p>
            <a:pPr algn="ctr"/>
            <a:r>
              <a:rPr lang="en-US" sz="2000" dirty="0">
                <a:latin typeface="+mj-lt"/>
              </a:rPr>
              <a:t>SELECT DATE_SUB("2017-06-15 09:34:21", INTERVAL 15 MINUTE);</a:t>
            </a:r>
          </a:p>
          <a:p>
            <a:pPr marL="342900" indent="-342900">
              <a:buFont typeface="Arial" panose="020B0604020202020204" pitchFamily="34" charset="0"/>
              <a:buChar char="•"/>
            </a:pPr>
            <a:r>
              <a:rPr lang="en-US" sz="2400" b="1" i="0" dirty="0">
                <a:effectLst/>
                <a:latin typeface="+mj-lt"/>
              </a:rPr>
              <a:t>Output</a:t>
            </a:r>
          </a:p>
          <a:p>
            <a:pPr algn="ctr"/>
            <a:r>
              <a:rPr lang="en-US" sz="2000" dirty="0">
                <a:latin typeface="+mj-lt"/>
              </a:rPr>
              <a:t>2017-06015 09:19:21</a:t>
            </a:r>
            <a:endParaRPr lang="en-US" sz="2000" b="0" i="0" dirty="0">
              <a:effectLst/>
              <a:latin typeface="+mj-lt"/>
            </a:endParaRPr>
          </a:p>
        </p:txBody>
      </p:sp>
      <p:sp>
        <p:nvSpPr>
          <p:cNvPr id="3" name="Title 1">
            <a:extLst>
              <a:ext uri="{FF2B5EF4-FFF2-40B4-BE49-F238E27FC236}">
                <a16:creationId xmlns:a16="http://schemas.microsoft.com/office/drawing/2014/main" id="{97A69675-B6D8-4292-9561-C55DEDEE5BAA}"/>
              </a:ext>
            </a:extLst>
          </p:cNvPr>
          <p:cNvSpPr txBox="1">
            <a:spLocks/>
          </p:cNvSpPr>
          <p:nvPr/>
        </p:nvSpPr>
        <p:spPr>
          <a:xfrm>
            <a:off x="1060704" y="658368"/>
            <a:ext cx="9986707" cy="143872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Date functions examples</a:t>
            </a:r>
            <a:endParaRPr lang="en-ZW" dirty="0"/>
          </a:p>
        </p:txBody>
      </p:sp>
    </p:spTree>
    <p:extLst>
      <p:ext uri="{BB962C8B-B14F-4D97-AF65-F5344CB8AC3E}">
        <p14:creationId xmlns:p14="http://schemas.microsoft.com/office/powerpoint/2010/main" val="401496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370</TotalTime>
  <Words>1852</Words>
  <Application>Microsoft Office PowerPoint</Application>
  <PresentationFormat>Widescreen</PresentationFormat>
  <Paragraphs>159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Tw Cen MT</vt:lpstr>
      <vt:lpstr>Circuit</vt:lpstr>
      <vt:lpstr>GROUP 25</vt:lpstr>
      <vt:lpstr>introduction</vt:lpstr>
      <vt:lpstr>Definition of database functions</vt:lpstr>
      <vt:lpstr>Date functions</vt:lpstr>
      <vt:lpstr>Date functions examples</vt:lpstr>
      <vt:lpstr>Date functions examples</vt:lpstr>
      <vt:lpstr>Date functions examples</vt:lpstr>
      <vt:lpstr>Date functions examples</vt:lpstr>
      <vt:lpstr>PowerPoint Presentation</vt:lpstr>
      <vt:lpstr>PowerPoint Presentation</vt:lpstr>
      <vt:lpstr>PowerPoint Presentation</vt:lpstr>
      <vt:lpstr>Date functions examples</vt:lpstr>
      <vt:lpstr>Date functions examples</vt:lpstr>
      <vt:lpstr>Conversion functions</vt:lpstr>
      <vt:lpstr>Conversion functions examples</vt:lpstr>
      <vt:lpstr>Conversion functions examples</vt:lpstr>
      <vt:lpstr>Conversion functions examples</vt:lpstr>
      <vt:lpstr>Conversion functions examples</vt:lpstr>
      <vt:lpstr>Conversion functions examples</vt:lpstr>
      <vt:lpstr>Null functions  introduction</vt:lpstr>
      <vt:lpstr>Null functions  introduction</vt:lpstr>
      <vt:lpstr>Null functions  ISNULL FUNCTION</vt:lpstr>
      <vt:lpstr>Null functions  COALESCE FUNCTION</vt:lpstr>
      <vt:lpstr>Null functions  NULLIF FUNCTION</vt:lpstr>
      <vt:lpstr>Null functions  IFNULL FUNCTION</vt:lpstr>
      <vt:lpstr>Null functions  Why Null Functions are Essential?</vt:lpstr>
      <vt:lpstr>Null functions  Why Null Functions are Essential?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25</dc:title>
  <dc:creator>Keith A Gangarahwe</dc:creator>
  <cp:lastModifiedBy>Tadiwa Chawatama</cp:lastModifiedBy>
  <cp:revision>27</cp:revision>
  <dcterms:created xsi:type="dcterms:W3CDTF">2024-03-01T08:39:37Z</dcterms:created>
  <dcterms:modified xsi:type="dcterms:W3CDTF">2024-03-04T20:11:38Z</dcterms:modified>
</cp:coreProperties>
</file>