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43"/>
  </p:notesMasterIdLst>
  <p:sldIdLst>
    <p:sldId id="256" r:id="rId2"/>
    <p:sldId id="257" r:id="rId3"/>
    <p:sldId id="259" r:id="rId4"/>
    <p:sldId id="261" r:id="rId5"/>
    <p:sldId id="258" r:id="rId6"/>
    <p:sldId id="262" r:id="rId7"/>
    <p:sldId id="263" r:id="rId8"/>
    <p:sldId id="265" r:id="rId9"/>
    <p:sldId id="266" r:id="rId10"/>
    <p:sldId id="267" r:id="rId11"/>
    <p:sldId id="268" r:id="rId12"/>
    <p:sldId id="269" r:id="rId13"/>
    <p:sldId id="270" r:id="rId14"/>
    <p:sldId id="271" r:id="rId15"/>
    <p:sldId id="273" r:id="rId16"/>
    <p:sldId id="274" r:id="rId17"/>
    <p:sldId id="275" r:id="rId18"/>
    <p:sldId id="279" r:id="rId19"/>
    <p:sldId id="280" r:id="rId20"/>
    <p:sldId id="281" r:id="rId21"/>
    <p:sldId id="282" r:id="rId22"/>
    <p:sldId id="288" r:id="rId23"/>
    <p:sldId id="289" r:id="rId24"/>
    <p:sldId id="290" r:id="rId25"/>
    <p:sldId id="272" r:id="rId26"/>
    <p:sldId id="276" r:id="rId27"/>
    <p:sldId id="283" r:id="rId28"/>
    <p:sldId id="284" r:id="rId29"/>
    <p:sldId id="285" r:id="rId30"/>
    <p:sldId id="286" r:id="rId31"/>
    <p:sldId id="287" r:id="rId32"/>
    <p:sldId id="291" r:id="rId33"/>
    <p:sldId id="292" r:id="rId34"/>
    <p:sldId id="293" r:id="rId35"/>
    <p:sldId id="294" r:id="rId36"/>
    <p:sldId id="295" r:id="rId37"/>
    <p:sldId id="296" r:id="rId38"/>
    <p:sldId id="297" r:id="rId39"/>
    <p:sldId id="298" r:id="rId40"/>
    <p:sldId id="299" r:id="rId41"/>
    <p:sldId id="260" r:id="rId4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9EFF29"/>
    <a:srgbClr val="C80064"/>
    <a:srgbClr val="C33A1F"/>
    <a:srgbClr val="0000CC"/>
    <a:srgbClr val="FF2549"/>
    <a:srgbClr val="007033"/>
    <a:srgbClr val="D6370C"/>
    <a:srgbClr val="1D3A00"/>
    <a:srgbClr val="FF85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108" y="120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9/9/2023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41</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7703" y="1784556"/>
            <a:ext cx="8229600" cy="1688688"/>
          </a:xfrm>
          <a:noFill/>
          <a:effectLst>
            <a:outerShdw blurRad="50800" dist="38100" dir="2700000" algn="tl" rotWithShape="0">
              <a:prstClr val="black">
                <a:alpha val="40000"/>
              </a:prstClr>
            </a:outerShdw>
          </a:effectLst>
        </p:spPr>
        <p:txBody>
          <a:bodyPr>
            <a:normAutofit/>
          </a:bodyPr>
          <a:lstStyle>
            <a:lvl1pPr algn="r">
              <a:defRPr sz="3600">
                <a:solidFill>
                  <a:srgbClr val="0070C0"/>
                </a:solidFill>
              </a:defRPr>
            </a:lvl1pPr>
          </a:lstStyle>
          <a:p>
            <a:r>
              <a:rPr lang="en-US" dirty="0"/>
              <a:t>Click to edit </a:t>
            </a:r>
            <a:r>
              <a:rPr lang="en-US" dirty="0" smtClean="0"/>
              <a:t/>
            </a:r>
            <a:br>
              <a:rPr lang="en-US" dirty="0" smtClean="0"/>
            </a:br>
            <a:r>
              <a:rPr lang="en-US" dirty="0" smtClean="0"/>
              <a:t>Master </a:t>
            </a:r>
            <a:r>
              <a:rPr lang="en-US" dirty="0"/>
              <a:t>title style</a:t>
            </a:r>
          </a:p>
        </p:txBody>
      </p:sp>
      <p:sp>
        <p:nvSpPr>
          <p:cNvPr id="3" name="Subtitle 2"/>
          <p:cNvSpPr>
            <a:spLocks noGrp="1"/>
          </p:cNvSpPr>
          <p:nvPr>
            <p:ph type="subTitle" idx="1"/>
          </p:nvPr>
        </p:nvSpPr>
        <p:spPr>
          <a:xfrm>
            <a:off x="420328" y="3694468"/>
            <a:ext cx="82296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a:t>
            </a:r>
            <a:r>
              <a:rPr lang="en-US" dirty="0" smtClean="0"/>
              <a:t>Master </a:t>
            </a:r>
            <a:r>
              <a:rPr lang="en-US" dirty="0"/>
              <a:t>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71947" y="224337"/>
            <a:ext cx="8259098" cy="763526"/>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312606"/>
            <a:ext cx="8246070" cy="3465870"/>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92106" y="406537"/>
            <a:ext cx="6283782" cy="725349"/>
          </a:xfrm>
        </p:spPr>
        <p:txBody>
          <a:bodyPr>
            <a:normAutofit/>
          </a:bodyPr>
          <a:lstStyle>
            <a:lvl1pPr algn="l">
              <a:defRPr sz="360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389238" y="1268361"/>
            <a:ext cx="6304935" cy="3420136"/>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2" y="271648"/>
            <a:ext cx="8093365" cy="763525"/>
          </a:xfrm>
        </p:spPr>
        <p:txBody>
          <a:bodyPr>
            <a:normAutofit/>
          </a:bodyPr>
          <a:lstStyle>
            <a:lvl1pPr algn="r">
              <a:defRPr sz="3600" baseline="0">
                <a:solidFill>
                  <a:srgbClr val="0070C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55517"/>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27914"/>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55517"/>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27914"/>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9/9/2023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9/9/2023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9/9/2023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9/9/2023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9/9/2023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1600" y="1895168"/>
            <a:ext cx="8192728" cy="1445337"/>
          </a:xfrm>
        </p:spPr>
        <p:txBody>
          <a:bodyPr>
            <a:normAutofit/>
          </a:bodyPr>
          <a:lstStyle/>
          <a:p>
            <a:r>
              <a:rPr lang="en-US" dirty="0" smtClean="0"/>
              <a:t>Real Time Human Fight </a:t>
            </a:r>
            <a:br>
              <a:rPr lang="en-US" dirty="0" smtClean="0"/>
            </a:br>
            <a:r>
              <a:rPr lang="en-US" dirty="0" smtClean="0"/>
              <a:t>Scene Detection</a:t>
            </a:r>
            <a:endParaRPr lang="en-US" dirty="0"/>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r"/>
            <a:r>
              <a:rPr lang="en-US" dirty="0"/>
              <a:t>Model Selection and </a:t>
            </a:r>
            <a:r>
              <a:rPr lang="en-US" dirty="0" smtClean="0"/>
              <a:t>development(</a:t>
            </a:r>
            <a:r>
              <a:rPr lang="en-US" dirty="0" err="1" smtClean="0"/>
              <a:t>contd</a:t>
            </a:r>
            <a:r>
              <a:rPr lang="en-US" dirty="0" smtClean="0"/>
              <a:t>)</a:t>
            </a:r>
            <a:endParaRPr lang="en-US" dirty="0"/>
          </a:p>
        </p:txBody>
      </p:sp>
      <p:sp>
        <p:nvSpPr>
          <p:cNvPr id="5" name="Content Placeholder 4"/>
          <p:cNvSpPr>
            <a:spLocks noGrp="1"/>
          </p:cNvSpPr>
          <p:nvPr>
            <p:ph idx="1"/>
          </p:nvPr>
        </p:nvSpPr>
        <p:spPr/>
        <p:txBody>
          <a:bodyPr>
            <a:noAutofit/>
          </a:bodyPr>
          <a:lstStyle/>
          <a:p>
            <a:pPr marL="0" indent="0">
              <a:buNone/>
            </a:pPr>
            <a:r>
              <a:rPr lang="en-US" sz="1800" b="1" dirty="0"/>
              <a:t>Real-Time Performance</a:t>
            </a:r>
            <a:r>
              <a:rPr lang="en-US" sz="1800" dirty="0"/>
              <a:t>:</a:t>
            </a:r>
          </a:p>
          <a:p>
            <a:r>
              <a:rPr lang="en-US" sz="1800" i="1" dirty="0"/>
              <a:t>MobileNetV2</a:t>
            </a:r>
            <a:r>
              <a:rPr lang="en-US" sz="1800" dirty="0"/>
              <a:t>: MobileNetV2 is renowned for its speed and efficiency. It is specifically designed for applications where real-time performance is crucial. Violence recognition in camera streams often requires rapid decision-making, making MobileNetV2 a favorable choice.</a:t>
            </a:r>
          </a:p>
          <a:p>
            <a:r>
              <a:rPr lang="en-US" sz="1800" i="1" dirty="0"/>
              <a:t>YOLO</a:t>
            </a:r>
            <a:r>
              <a:rPr lang="en-US" sz="1800" dirty="0"/>
              <a:t>: While YOLO is a powerful object detection algorithm, its real-time performance can be demanding in terms of computational resources. Achieving high FPS (frames per second) may require specialized hardware, making it less practical for resource-constrained environments.</a:t>
            </a:r>
          </a:p>
          <a:p>
            <a:pPr marL="0" indent="0" algn="just">
              <a:buNone/>
            </a:pPr>
            <a:endParaRPr lang="en-US" sz="2000" dirty="0"/>
          </a:p>
        </p:txBody>
      </p:sp>
    </p:spTree>
    <p:extLst>
      <p:ext uri="{BB962C8B-B14F-4D97-AF65-F5344CB8AC3E}">
        <p14:creationId xmlns:p14="http://schemas.microsoft.com/office/powerpoint/2010/main" val="858455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r"/>
            <a:r>
              <a:rPr lang="en-US" dirty="0"/>
              <a:t>Model Selection and </a:t>
            </a:r>
            <a:r>
              <a:rPr lang="en-US" dirty="0" smtClean="0"/>
              <a:t>development(</a:t>
            </a:r>
            <a:r>
              <a:rPr lang="en-US" dirty="0" err="1" smtClean="0"/>
              <a:t>contd</a:t>
            </a:r>
            <a:r>
              <a:rPr lang="en-US" dirty="0" smtClean="0"/>
              <a:t>)</a:t>
            </a:r>
            <a:endParaRPr lang="en-US" dirty="0"/>
          </a:p>
        </p:txBody>
      </p:sp>
      <p:sp>
        <p:nvSpPr>
          <p:cNvPr id="5" name="Content Placeholder 4"/>
          <p:cNvSpPr>
            <a:spLocks noGrp="1"/>
          </p:cNvSpPr>
          <p:nvPr>
            <p:ph idx="1"/>
          </p:nvPr>
        </p:nvSpPr>
        <p:spPr/>
        <p:txBody>
          <a:bodyPr>
            <a:noAutofit/>
          </a:bodyPr>
          <a:lstStyle/>
          <a:p>
            <a:pPr marL="0" indent="0">
              <a:buNone/>
            </a:pPr>
            <a:r>
              <a:rPr lang="en-US" sz="2000" b="1" dirty="0"/>
              <a:t>Resource Efficiency</a:t>
            </a:r>
            <a:r>
              <a:rPr lang="en-US" sz="2000" dirty="0"/>
              <a:t>:</a:t>
            </a:r>
          </a:p>
          <a:p>
            <a:r>
              <a:rPr lang="en-US" sz="2000" i="1" dirty="0"/>
              <a:t>MobileNetV2</a:t>
            </a:r>
            <a:r>
              <a:rPr lang="en-US" sz="2000" dirty="0"/>
              <a:t>: MobileNetV2 is a lightweight neural network architecture that strikes a balance between model complexity and accuracy. It can run on a variety of hardware, including mobile devices and embedded systems, making it suitable for scenarios where resource efficiency is essential.</a:t>
            </a:r>
          </a:p>
          <a:p>
            <a:r>
              <a:rPr lang="en-US" sz="2000" i="1" dirty="0"/>
              <a:t>YOLO</a:t>
            </a:r>
            <a:r>
              <a:rPr lang="en-US" sz="2000" dirty="0"/>
              <a:t>: YOLO models tend to be more complex and resource-intensive. Deploying YOLO on edge devices or low-power systems might pose challenges in terms of computational requirements.</a:t>
            </a:r>
          </a:p>
          <a:p>
            <a:pPr marL="0" indent="0" algn="just">
              <a:buNone/>
            </a:pPr>
            <a:endParaRPr lang="en-US" sz="2000" dirty="0"/>
          </a:p>
        </p:txBody>
      </p:sp>
    </p:spTree>
    <p:extLst>
      <p:ext uri="{BB962C8B-B14F-4D97-AF65-F5344CB8AC3E}">
        <p14:creationId xmlns:p14="http://schemas.microsoft.com/office/powerpoint/2010/main" val="3317077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r"/>
            <a:r>
              <a:rPr lang="en-US" dirty="0"/>
              <a:t>Model Selection and </a:t>
            </a:r>
            <a:r>
              <a:rPr lang="en-US" dirty="0" smtClean="0"/>
              <a:t>development(</a:t>
            </a:r>
            <a:r>
              <a:rPr lang="en-US" dirty="0" err="1" smtClean="0"/>
              <a:t>contd</a:t>
            </a:r>
            <a:r>
              <a:rPr lang="en-US" dirty="0" smtClean="0"/>
              <a:t>)</a:t>
            </a:r>
            <a:endParaRPr lang="en-US" dirty="0"/>
          </a:p>
        </p:txBody>
      </p:sp>
      <p:sp>
        <p:nvSpPr>
          <p:cNvPr id="5" name="Content Placeholder 4"/>
          <p:cNvSpPr>
            <a:spLocks noGrp="1"/>
          </p:cNvSpPr>
          <p:nvPr>
            <p:ph idx="1"/>
          </p:nvPr>
        </p:nvSpPr>
        <p:spPr/>
        <p:txBody>
          <a:bodyPr>
            <a:noAutofit/>
          </a:bodyPr>
          <a:lstStyle/>
          <a:p>
            <a:pPr marL="0" indent="0">
              <a:buNone/>
            </a:pPr>
            <a:r>
              <a:rPr lang="en-US" sz="2000" b="1" dirty="0"/>
              <a:t>Ease of Deployment</a:t>
            </a:r>
            <a:r>
              <a:rPr lang="en-US" sz="2000" dirty="0"/>
              <a:t>:</a:t>
            </a:r>
          </a:p>
          <a:p>
            <a:r>
              <a:rPr lang="en-US" sz="2000" i="1" dirty="0"/>
              <a:t>MobileNetV2</a:t>
            </a:r>
            <a:r>
              <a:rPr lang="en-US" sz="2000" dirty="0"/>
              <a:t>: Due to its lightweight nature, MobileNetV2 can be seamlessly deployed on various platforms, including edge devices, smartphones, and </a:t>
            </a:r>
            <a:r>
              <a:rPr lang="en-US" sz="2000" dirty="0" err="1"/>
              <a:t>IoT</a:t>
            </a:r>
            <a:r>
              <a:rPr lang="en-US" sz="2000" dirty="0"/>
              <a:t> (Internet of Things) devices. Its compatibility with </a:t>
            </a:r>
            <a:r>
              <a:rPr lang="en-US" sz="2000" dirty="0" err="1"/>
              <a:t>TensorFlow</a:t>
            </a:r>
            <a:r>
              <a:rPr lang="en-US" sz="2000" dirty="0"/>
              <a:t> Lite and ONNX Runtime simplifies deployment.</a:t>
            </a:r>
          </a:p>
          <a:p>
            <a:r>
              <a:rPr lang="en-US" sz="2000" i="1" dirty="0"/>
              <a:t>YOLO</a:t>
            </a:r>
            <a:r>
              <a:rPr lang="en-US" sz="2000" dirty="0"/>
              <a:t>: Deploying YOLO models can be more complex, requiring specialized optimizations and hardware support for optimal performance. This can be a barrier for practical deployment in some cases.</a:t>
            </a:r>
          </a:p>
          <a:p>
            <a:pPr marL="0" indent="0" algn="just">
              <a:buNone/>
            </a:pPr>
            <a:endParaRPr lang="en-US" sz="2000" dirty="0"/>
          </a:p>
        </p:txBody>
      </p:sp>
    </p:spTree>
    <p:extLst>
      <p:ext uri="{BB962C8B-B14F-4D97-AF65-F5344CB8AC3E}">
        <p14:creationId xmlns:p14="http://schemas.microsoft.com/office/powerpoint/2010/main" val="3801430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r"/>
            <a:r>
              <a:rPr lang="en-US" dirty="0"/>
              <a:t>Model Selection and </a:t>
            </a:r>
            <a:r>
              <a:rPr lang="en-US" dirty="0" smtClean="0"/>
              <a:t>development(</a:t>
            </a:r>
            <a:r>
              <a:rPr lang="en-US" dirty="0" err="1" smtClean="0"/>
              <a:t>contd</a:t>
            </a:r>
            <a:r>
              <a:rPr lang="en-US" dirty="0" smtClean="0"/>
              <a:t>)</a:t>
            </a:r>
            <a:endParaRPr lang="en-US" dirty="0"/>
          </a:p>
        </p:txBody>
      </p:sp>
      <p:sp>
        <p:nvSpPr>
          <p:cNvPr id="5" name="Content Placeholder 4"/>
          <p:cNvSpPr>
            <a:spLocks noGrp="1"/>
          </p:cNvSpPr>
          <p:nvPr>
            <p:ph idx="1"/>
          </p:nvPr>
        </p:nvSpPr>
        <p:spPr/>
        <p:txBody>
          <a:bodyPr>
            <a:noAutofit/>
          </a:bodyPr>
          <a:lstStyle/>
          <a:p>
            <a:pPr marL="0" indent="0">
              <a:buNone/>
            </a:pPr>
            <a:r>
              <a:rPr lang="en-US" sz="2000" b="1" dirty="0"/>
              <a:t>Customization and Transfer Learning</a:t>
            </a:r>
            <a:r>
              <a:rPr lang="en-US" sz="2000" dirty="0"/>
              <a:t>:</a:t>
            </a:r>
          </a:p>
          <a:p>
            <a:r>
              <a:rPr lang="en-US" sz="2000" i="1" dirty="0"/>
              <a:t>MobileNetV2</a:t>
            </a:r>
            <a:r>
              <a:rPr lang="en-US" sz="2000" dirty="0"/>
              <a:t>: MobileNetV2 provides the flexibility to fine-tune the model on domain-specific data. Transfer learning with MobileNetV2 allows you to adapt the model for violence recognition by retraining on a smaller dataset.</a:t>
            </a:r>
          </a:p>
          <a:p>
            <a:r>
              <a:rPr lang="en-US" sz="2000" i="1" dirty="0"/>
              <a:t>YOLO</a:t>
            </a:r>
            <a:r>
              <a:rPr lang="en-US" sz="2000" dirty="0"/>
              <a:t>: YOLO also supports transfer learning, but its architecture might be overkill for specific tasks like violence recognition. Fine-tuning a YOLO model can be more resource-intensive.</a:t>
            </a:r>
          </a:p>
          <a:p>
            <a:pPr marL="0" indent="0" algn="just">
              <a:buNone/>
            </a:pPr>
            <a:endParaRPr lang="en-US" sz="2000" dirty="0"/>
          </a:p>
        </p:txBody>
      </p:sp>
    </p:spTree>
    <p:extLst>
      <p:ext uri="{BB962C8B-B14F-4D97-AF65-F5344CB8AC3E}">
        <p14:creationId xmlns:p14="http://schemas.microsoft.com/office/powerpoint/2010/main" val="47413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r"/>
            <a:r>
              <a:rPr lang="en-US" dirty="0"/>
              <a:t>Model Selection and </a:t>
            </a:r>
            <a:r>
              <a:rPr lang="en-US" dirty="0" smtClean="0"/>
              <a:t>development(</a:t>
            </a:r>
            <a:r>
              <a:rPr lang="en-US" dirty="0" err="1" smtClean="0"/>
              <a:t>contd</a:t>
            </a:r>
            <a:r>
              <a:rPr lang="en-US" dirty="0" smtClean="0"/>
              <a:t>)</a:t>
            </a:r>
            <a:endParaRPr lang="en-US" dirty="0"/>
          </a:p>
        </p:txBody>
      </p:sp>
      <p:sp>
        <p:nvSpPr>
          <p:cNvPr id="5" name="Content Placeholder 4"/>
          <p:cNvSpPr>
            <a:spLocks noGrp="1"/>
          </p:cNvSpPr>
          <p:nvPr>
            <p:ph idx="1"/>
          </p:nvPr>
        </p:nvSpPr>
        <p:spPr/>
        <p:txBody>
          <a:bodyPr>
            <a:noAutofit/>
          </a:bodyPr>
          <a:lstStyle/>
          <a:p>
            <a:pPr marL="0" indent="0">
              <a:buNone/>
            </a:pPr>
            <a:r>
              <a:rPr lang="en-US" sz="2000" b="1" dirty="0"/>
              <a:t>Accuracy vs. Speed Trade-Off</a:t>
            </a:r>
            <a:r>
              <a:rPr lang="en-US" sz="2000" dirty="0"/>
              <a:t>:</a:t>
            </a:r>
          </a:p>
          <a:p>
            <a:r>
              <a:rPr lang="en-US" sz="2000" i="1" dirty="0"/>
              <a:t>MobileNetV2</a:t>
            </a:r>
            <a:r>
              <a:rPr lang="en-US" sz="2000" dirty="0"/>
              <a:t>: MobileNetV2 offers a reasonable balance between accuracy and speed. While it may not achieve the absolute highest accuracy, it provides a good compromise, making it suitable for real-time violence recognition.</a:t>
            </a:r>
          </a:p>
          <a:p>
            <a:r>
              <a:rPr lang="en-US" sz="2000" i="1" dirty="0"/>
              <a:t>YOLO</a:t>
            </a:r>
            <a:r>
              <a:rPr lang="en-US" sz="2000" dirty="0"/>
              <a:t>: YOLO models can achieve high accuracy but may require significant computational resources to maintain real-time performance. The choice depends on the specific requirements of the violence recognition application.</a:t>
            </a:r>
          </a:p>
          <a:p>
            <a:pPr marL="0" indent="0" algn="just">
              <a:buNone/>
            </a:pPr>
            <a:endParaRPr lang="en-US" sz="2000" dirty="0"/>
          </a:p>
        </p:txBody>
      </p:sp>
    </p:spTree>
    <p:extLst>
      <p:ext uri="{BB962C8B-B14F-4D97-AF65-F5344CB8AC3E}">
        <p14:creationId xmlns:p14="http://schemas.microsoft.com/office/powerpoint/2010/main" val="27421731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r"/>
            <a:r>
              <a:rPr lang="en-US" dirty="0"/>
              <a:t>Model Selection and </a:t>
            </a:r>
            <a:r>
              <a:rPr lang="en-US" dirty="0" smtClean="0"/>
              <a:t>development(</a:t>
            </a:r>
            <a:r>
              <a:rPr lang="en-US" dirty="0" err="1" smtClean="0"/>
              <a:t>contd</a:t>
            </a:r>
            <a:r>
              <a:rPr lang="en-US" dirty="0" smtClean="0"/>
              <a:t>)</a:t>
            </a:r>
            <a:endParaRPr lang="en-US" dirty="0"/>
          </a:p>
        </p:txBody>
      </p:sp>
      <p:sp>
        <p:nvSpPr>
          <p:cNvPr id="5" name="Content Placeholder 4"/>
          <p:cNvSpPr>
            <a:spLocks noGrp="1"/>
          </p:cNvSpPr>
          <p:nvPr>
            <p:ph idx="1"/>
          </p:nvPr>
        </p:nvSpPr>
        <p:spPr/>
        <p:txBody>
          <a:bodyPr>
            <a:noAutofit/>
          </a:bodyPr>
          <a:lstStyle/>
          <a:p>
            <a:r>
              <a:rPr lang="en-US" sz="2400" dirty="0"/>
              <a:t>The model's backbone is the MobileNetV2 architecture, </a:t>
            </a:r>
            <a:r>
              <a:rPr lang="en-US" sz="2400" dirty="0" err="1"/>
              <a:t>pretrained</a:t>
            </a:r>
            <a:r>
              <a:rPr lang="en-US" sz="2400" dirty="0"/>
              <a:t> on the ImageNet dataset. MobileNetV2 is chosen for its efficiency and effectiveness in feature extraction from images.</a:t>
            </a:r>
          </a:p>
          <a:p>
            <a:r>
              <a:rPr lang="en-US" sz="2400" dirty="0"/>
              <a:t>Fine-tuning is applied to the MobileNetV2 model to make the last 40 layers trainable while freezing the earlier layers. This allows the model to adapt to violence recognition-specific features.</a:t>
            </a:r>
          </a:p>
          <a:p>
            <a:pPr marL="457200" indent="-457200">
              <a:buFont typeface="+mj-lt"/>
              <a:buAutoNum type="arabicPeriod"/>
            </a:pPr>
            <a:endParaRPr lang="en-US" sz="2000" dirty="0"/>
          </a:p>
        </p:txBody>
      </p:sp>
    </p:spTree>
    <p:extLst>
      <p:ext uri="{BB962C8B-B14F-4D97-AF65-F5344CB8AC3E}">
        <p14:creationId xmlns:p14="http://schemas.microsoft.com/office/powerpoint/2010/main" val="3836035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r"/>
            <a:r>
              <a:rPr lang="en-US" dirty="0"/>
              <a:t>Model Selection and </a:t>
            </a:r>
            <a:r>
              <a:rPr lang="en-US" dirty="0" smtClean="0"/>
              <a:t>development(</a:t>
            </a:r>
            <a:r>
              <a:rPr lang="en-US" dirty="0" err="1" smtClean="0"/>
              <a:t>contd</a:t>
            </a:r>
            <a:r>
              <a:rPr lang="en-US" dirty="0" smtClean="0"/>
              <a:t>)</a:t>
            </a:r>
            <a:endParaRPr lang="en-US" dirty="0"/>
          </a:p>
        </p:txBody>
      </p:sp>
      <p:sp>
        <p:nvSpPr>
          <p:cNvPr id="5" name="Content Placeholder 4"/>
          <p:cNvSpPr>
            <a:spLocks noGrp="1"/>
          </p:cNvSpPr>
          <p:nvPr>
            <p:ph idx="1"/>
          </p:nvPr>
        </p:nvSpPr>
        <p:spPr>
          <a:xfrm>
            <a:off x="2392106" y="1265998"/>
            <a:ext cx="6304935" cy="3420136"/>
          </a:xfrm>
        </p:spPr>
        <p:txBody>
          <a:bodyPr>
            <a:noAutofit/>
          </a:bodyPr>
          <a:lstStyle/>
          <a:p>
            <a:r>
              <a:rPr lang="en-US" sz="2000" dirty="0"/>
              <a:t>To capture temporal dependencies within video sequences, the model incorporates LSTM layers. Bidirectional LSTM (Bi-LSTM) layers are used to analyze sequences both forwards and backwards.</a:t>
            </a:r>
          </a:p>
          <a:p>
            <a:r>
              <a:rPr lang="en-US" sz="2000" dirty="0"/>
              <a:t>LSTM layers help the model understand the context and temporal dynamics of violence-related actions within the video</a:t>
            </a:r>
            <a:r>
              <a:rPr lang="en-US" sz="2000" dirty="0" smtClean="0"/>
              <a:t>.</a:t>
            </a:r>
          </a:p>
          <a:p>
            <a:r>
              <a:rPr lang="en-US" sz="2000" dirty="0"/>
              <a:t>After LSTM processing, a series of fully connected layers are introduced to perform high-level feature aggregation and mapping.</a:t>
            </a:r>
          </a:p>
          <a:p>
            <a:endParaRPr lang="en-US" sz="2000" dirty="0"/>
          </a:p>
          <a:p>
            <a:pPr algn="just"/>
            <a:endParaRPr lang="en-US" sz="2000" dirty="0"/>
          </a:p>
        </p:txBody>
      </p:sp>
    </p:spTree>
    <p:extLst>
      <p:ext uri="{BB962C8B-B14F-4D97-AF65-F5344CB8AC3E}">
        <p14:creationId xmlns:p14="http://schemas.microsoft.com/office/powerpoint/2010/main" val="39774305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r"/>
            <a:r>
              <a:rPr lang="en-US" dirty="0"/>
              <a:t>Model Selection and </a:t>
            </a:r>
            <a:r>
              <a:rPr lang="en-US" dirty="0" smtClean="0"/>
              <a:t>development(</a:t>
            </a:r>
            <a:r>
              <a:rPr lang="en-US" dirty="0" err="1" smtClean="0"/>
              <a:t>contd</a:t>
            </a:r>
            <a:r>
              <a:rPr lang="en-US" dirty="0" smtClean="0"/>
              <a:t>)</a:t>
            </a:r>
            <a:endParaRPr lang="en-US" dirty="0"/>
          </a:p>
        </p:txBody>
      </p:sp>
      <p:sp>
        <p:nvSpPr>
          <p:cNvPr id="5" name="Content Placeholder 4"/>
          <p:cNvSpPr>
            <a:spLocks noGrp="1"/>
          </p:cNvSpPr>
          <p:nvPr>
            <p:ph idx="1"/>
          </p:nvPr>
        </p:nvSpPr>
        <p:spPr>
          <a:xfrm>
            <a:off x="2392106" y="1265998"/>
            <a:ext cx="6304935" cy="3420136"/>
          </a:xfrm>
        </p:spPr>
        <p:txBody>
          <a:bodyPr>
            <a:noAutofit/>
          </a:bodyPr>
          <a:lstStyle/>
          <a:p>
            <a:r>
              <a:rPr lang="en-US" sz="2000" dirty="0"/>
              <a:t>Dropout layers are used to mitigate overfitting and improve generalization.</a:t>
            </a:r>
          </a:p>
          <a:p>
            <a:r>
              <a:rPr lang="en-US" sz="2000" dirty="0"/>
              <a:t>The final layer consists of a </a:t>
            </a:r>
            <a:r>
              <a:rPr lang="en-US" sz="2000" dirty="0" err="1"/>
              <a:t>softmax</a:t>
            </a:r>
            <a:r>
              <a:rPr lang="en-US" sz="2000" dirty="0"/>
              <a:t> activation function, which produces class probabilities for violence and non-violence classes.</a:t>
            </a:r>
          </a:p>
          <a:p>
            <a:r>
              <a:rPr lang="en-US" sz="2000" dirty="0"/>
              <a:t>The model is trained to classify video sequences into one of these two categories based on the learned features.</a:t>
            </a:r>
          </a:p>
          <a:p>
            <a:pPr algn="just"/>
            <a:endParaRPr lang="en-US" sz="2000" dirty="0"/>
          </a:p>
        </p:txBody>
      </p:sp>
    </p:spTree>
    <p:extLst>
      <p:ext uri="{BB962C8B-B14F-4D97-AF65-F5344CB8AC3E}">
        <p14:creationId xmlns:p14="http://schemas.microsoft.com/office/powerpoint/2010/main" val="29839840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r"/>
            <a:r>
              <a:rPr lang="en-US" dirty="0"/>
              <a:t>Model Selection and </a:t>
            </a:r>
            <a:r>
              <a:rPr lang="en-US" dirty="0" smtClean="0"/>
              <a:t>development(</a:t>
            </a:r>
            <a:r>
              <a:rPr lang="en-US" dirty="0" err="1" smtClean="0"/>
              <a:t>contd</a:t>
            </a:r>
            <a:r>
              <a:rPr lang="en-US" dirty="0" smtClean="0"/>
              <a:t>)</a:t>
            </a:r>
            <a:endParaRPr lang="en-US" dirty="0"/>
          </a:p>
        </p:txBody>
      </p:sp>
      <p:sp>
        <p:nvSpPr>
          <p:cNvPr id="5" name="Content Placeholder 4"/>
          <p:cNvSpPr>
            <a:spLocks noGrp="1"/>
          </p:cNvSpPr>
          <p:nvPr>
            <p:ph idx="1"/>
          </p:nvPr>
        </p:nvSpPr>
        <p:spPr>
          <a:xfrm>
            <a:off x="2392106" y="1265998"/>
            <a:ext cx="6304935" cy="3420136"/>
          </a:xfrm>
        </p:spPr>
        <p:txBody>
          <a:bodyPr>
            <a:noAutofit/>
          </a:bodyPr>
          <a:lstStyle/>
          <a:p>
            <a:pPr marL="0" indent="0" algn="just">
              <a:buNone/>
            </a:pPr>
            <a:r>
              <a:rPr lang="en-US" sz="2000" dirty="0"/>
              <a:t>Difference Between Optimized and </a:t>
            </a:r>
            <a:r>
              <a:rPr lang="en-US" sz="2000" dirty="0" err="1"/>
              <a:t>Unoptimized</a:t>
            </a:r>
            <a:r>
              <a:rPr lang="en-US" sz="2000" dirty="0"/>
              <a:t> </a:t>
            </a:r>
            <a:r>
              <a:rPr lang="en-US" sz="2000" dirty="0" smtClean="0"/>
              <a:t>Models</a:t>
            </a:r>
            <a:endParaRPr lang="en-US" sz="2000" dirty="0"/>
          </a:p>
          <a:p>
            <a:r>
              <a:rPr lang="en-US" sz="1800" i="1" dirty="0" err="1"/>
              <a:t>Unoptimized</a:t>
            </a:r>
            <a:r>
              <a:rPr lang="en-US" sz="1800" i="1" dirty="0"/>
              <a:t> Model</a:t>
            </a:r>
            <a:r>
              <a:rPr lang="en-US" sz="1800" dirty="0"/>
              <a:t>: The </a:t>
            </a:r>
            <a:r>
              <a:rPr lang="en-US" sz="1800" dirty="0" err="1"/>
              <a:t>unoptimized</a:t>
            </a:r>
            <a:r>
              <a:rPr lang="en-US" sz="1800" dirty="0"/>
              <a:t> model starts with a pre-trained MobileNetV2 base model. It uses a </a:t>
            </a:r>
            <a:r>
              <a:rPr lang="en-US" sz="1800" dirty="0" err="1"/>
              <a:t>TimeDistributed</a:t>
            </a:r>
            <a:r>
              <a:rPr lang="en-US" sz="1800" dirty="0"/>
              <a:t> layer to apply MobileNetV2 to each frame in a sequence of frames. It then employs Bidirectional LSTM layers for sequence analysis.</a:t>
            </a:r>
          </a:p>
          <a:p>
            <a:r>
              <a:rPr lang="en-US" sz="1800" i="1" dirty="0"/>
              <a:t>Optimized Model</a:t>
            </a:r>
            <a:r>
              <a:rPr lang="en-US" sz="1800" dirty="0"/>
              <a:t>: The optimized model also utilizes MobileNetV2 as its backbone but incorporates more advanced fine-tuning techniques. It employs </a:t>
            </a:r>
            <a:r>
              <a:rPr lang="en-US" sz="1800" dirty="0" err="1"/>
              <a:t>TimeDistributed</a:t>
            </a:r>
            <a:r>
              <a:rPr lang="en-US" sz="1800" dirty="0"/>
              <a:t> layers, Bidirectional LSTMs, and additional dense layers for improved feature extraction and classification.</a:t>
            </a:r>
          </a:p>
          <a:p>
            <a:pPr marL="0" indent="0" algn="just">
              <a:buNone/>
            </a:pPr>
            <a:endParaRPr lang="en-US" sz="2000" dirty="0"/>
          </a:p>
        </p:txBody>
      </p:sp>
    </p:spTree>
    <p:extLst>
      <p:ext uri="{BB962C8B-B14F-4D97-AF65-F5344CB8AC3E}">
        <p14:creationId xmlns:p14="http://schemas.microsoft.com/office/powerpoint/2010/main" val="24590188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r"/>
            <a:r>
              <a:rPr lang="en-US" dirty="0"/>
              <a:t>Model Selection and </a:t>
            </a:r>
            <a:r>
              <a:rPr lang="en-US" dirty="0" smtClean="0"/>
              <a:t>development(</a:t>
            </a:r>
            <a:r>
              <a:rPr lang="en-US" dirty="0" err="1" smtClean="0"/>
              <a:t>contd</a:t>
            </a:r>
            <a:r>
              <a:rPr lang="en-US" dirty="0" smtClean="0"/>
              <a:t>)</a:t>
            </a:r>
            <a:endParaRPr lang="en-US" dirty="0"/>
          </a:p>
        </p:txBody>
      </p:sp>
      <p:sp>
        <p:nvSpPr>
          <p:cNvPr id="5" name="Content Placeholder 4"/>
          <p:cNvSpPr>
            <a:spLocks noGrp="1"/>
          </p:cNvSpPr>
          <p:nvPr>
            <p:ph idx="1"/>
          </p:nvPr>
        </p:nvSpPr>
        <p:spPr>
          <a:xfrm>
            <a:off x="2392106" y="1265998"/>
            <a:ext cx="6304935" cy="3420136"/>
          </a:xfrm>
        </p:spPr>
        <p:txBody>
          <a:bodyPr>
            <a:noAutofit/>
          </a:bodyPr>
          <a:lstStyle/>
          <a:p>
            <a:pPr marL="0" indent="0" algn="just">
              <a:buNone/>
            </a:pPr>
            <a:r>
              <a:rPr lang="en-US" sz="2000" dirty="0"/>
              <a:t>Difference Between Optimized and </a:t>
            </a:r>
            <a:r>
              <a:rPr lang="en-US" sz="2000" dirty="0" err="1"/>
              <a:t>Unoptimized</a:t>
            </a:r>
            <a:r>
              <a:rPr lang="en-US" sz="2000" dirty="0"/>
              <a:t> </a:t>
            </a:r>
            <a:r>
              <a:rPr lang="en-US" sz="2000" dirty="0" smtClean="0"/>
              <a:t>Models</a:t>
            </a:r>
            <a:endParaRPr lang="en-US" sz="2000" dirty="0"/>
          </a:p>
          <a:p>
            <a:r>
              <a:rPr lang="en-US" sz="2000" i="1" dirty="0" err="1"/>
              <a:t>Unoptimized</a:t>
            </a:r>
            <a:r>
              <a:rPr lang="en-US" sz="2000" i="1" dirty="0"/>
              <a:t> Model</a:t>
            </a:r>
            <a:r>
              <a:rPr lang="en-US" sz="2000" dirty="0"/>
              <a:t>: The </a:t>
            </a:r>
            <a:r>
              <a:rPr lang="en-US" sz="2000" dirty="0" err="1"/>
              <a:t>unoptimized</a:t>
            </a:r>
            <a:r>
              <a:rPr lang="en-US" sz="2000" dirty="0"/>
              <a:t> model does not explicitly mention fine-tuning of layers. It retains MobileNetV2's pre-trained weights throughout.</a:t>
            </a:r>
          </a:p>
          <a:p>
            <a:r>
              <a:rPr lang="en-US" sz="2000" i="1" dirty="0"/>
              <a:t>Optimized Model</a:t>
            </a:r>
            <a:r>
              <a:rPr lang="en-US" sz="2000" dirty="0"/>
              <a:t>: In contrast, the optimized model fine-tunes MobileNetV2 to make only the last 40 layers trainable. This allows for more control over feature extraction while preserving valuable pre-trained knowledge.</a:t>
            </a:r>
          </a:p>
          <a:p>
            <a:pPr marL="0" indent="0" algn="just">
              <a:buNone/>
            </a:pPr>
            <a:endParaRPr lang="en-US" sz="2000" dirty="0"/>
          </a:p>
        </p:txBody>
      </p:sp>
    </p:spTree>
    <p:extLst>
      <p:ext uri="{BB962C8B-B14F-4D97-AF65-F5344CB8AC3E}">
        <p14:creationId xmlns:p14="http://schemas.microsoft.com/office/powerpoint/2010/main" val="3428548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Overview</a:t>
            </a:r>
            <a:endParaRPr lang="en-US" dirty="0"/>
          </a:p>
        </p:txBody>
      </p:sp>
      <p:sp>
        <p:nvSpPr>
          <p:cNvPr id="3" name="Content Placeholder 2"/>
          <p:cNvSpPr>
            <a:spLocks noGrp="1"/>
          </p:cNvSpPr>
          <p:nvPr>
            <p:ph idx="1"/>
          </p:nvPr>
        </p:nvSpPr>
        <p:spPr/>
        <p:txBody>
          <a:bodyPr>
            <a:normAutofit/>
          </a:bodyPr>
          <a:lstStyle/>
          <a:p>
            <a:r>
              <a:rPr lang="en-US" dirty="0" smtClean="0"/>
              <a:t>Problem Statement</a:t>
            </a:r>
          </a:p>
          <a:p>
            <a:r>
              <a:rPr lang="en-US" dirty="0" smtClean="0"/>
              <a:t>Data Collection and Preprocessing</a:t>
            </a:r>
          </a:p>
          <a:p>
            <a:r>
              <a:rPr lang="en-US" dirty="0" smtClean="0"/>
              <a:t>Model Selection and development</a:t>
            </a:r>
          </a:p>
          <a:p>
            <a:r>
              <a:rPr lang="en-US" dirty="0" smtClean="0"/>
              <a:t>Training and Testing Result</a:t>
            </a:r>
          </a:p>
          <a:p>
            <a:r>
              <a:rPr lang="en-US" dirty="0" smtClean="0"/>
              <a:t>GUI Development (input from Video File)</a:t>
            </a:r>
          </a:p>
          <a:p>
            <a:r>
              <a:rPr lang="en-US" dirty="0" smtClean="0"/>
              <a:t>GUI Development (input from Camera Stream)</a:t>
            </a:r>
            <a:endParaRPr lang="en-US" dirty="0"/>
          </a:p>
          <a:p>
            <a:endParaRPr lang="en-US" dirty="0"/>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r"/>
            <a:r>
              <a:rPr lang="en-US" dirty="0"/>
              <a:t>Model Selection and </a:t>
            </a:r>
            <a:r>
              <a:rPr lang="en-US" dirty="0" smtClean="0"/>
              <a:t>development(</a:t>
            </a:r>
            <a:r>
              <a:rPr lang="en-US" dirty="0" err="1" smtClean="0"/>
              <a:t>contd</a:t>
            </a:r>
            <a:r>
              <a:rPr lang="en-US" dirty="0" smtClean="0"/>
              <a:t>)</a:t>
            </a:r>
            <a:endParaRPr lang="en-US" dirty="0"/>
          </a:p>
        </p:txBody>
      </p:sp>
      <p:sp>
        <p:nvSpPr>
          <p:cNvPr id="5" name="Content Placeholder 4"/>
          <p:cNvSpPr>
            <a:spLocks noGrp="1"/>
          </p:cNvSpPr>
          <p:nvPr>
            <p:ph idx="1"/>
          </p:nvPr>
        </p:nvSpPr>
        <p:spPr>
          <a:xfrm>
            <a:off x="2392106" y="1265998"/>
            <a:ext cx="6304935" cy="3420136"/>
          </a:xfrm>
        </p:spPr>
        <p:txBody>
          <a:bodyPr>
            <a:noAutofit/>
          </a:bodyPr>
          <a:lstStyle/>
          <a:p>
            <a:pPr marL="0" indent="0" algn="just">
              <a:buNone/>
            </a:pPr>
            <a:r>
              <a:rPr lang="en-US" sz="2000" dirty="0"/>
              <a:t>Difference Between Optimized and </a:t>
            </a:r>
            <a:r>
              <a:rPr lang="en-US" sz="2000" dirty="0" err="1"/>
              <a:t>Unoptimized</a:t>
            </a:r>
            <a:r>
              <a:rPr lang="en-US" sz="2000" dirty="0"/>
              <a:t> </a:t>
            </a:r>
            <a:r>
              <a:rPr lang="en-US" sz="2000" dirty="0" smtClean="0"/>
              <a:t>Models</a:t>
            </a:r>
            <a:endParaRPr lang="en-US" sz="2000" dirty="0"/>
          </a:p>
          <a:p>
            <a:r>
              <a:rPr lang="en-US" sz="2000" i="1" dirty="0" err="1"/>
              <a:t>Unoptimized</a:t>
            </a:r>
            <a:r>
              <a:rPr lang="en-US" sz="2000" i="1" dirty="0"/>
              <a:t> Model</a:t>
            </a:r>
            <a:r>
              <a:rPr lang="en-US" sz="2000" dirty="0"/>
              <a:t>: The </a:t>
            </a:r>
            <a:r>
              <a:rPr lang="en-US" sz="2000" dirty="0" err="1"/>
              <a:t>unoptimized</a:t>
            </a:r>
            <a:r>
              <a:rPr lang="en-US" sz="2000" dirty="0"/>
              <a:t> model consists of </a:t>
            </a:r>
            <a:r>
              <a:rPr lang="en-US" sz="2000" dirty="0" err="1"/>
              <a:t>TimeDistributed</a:t>
            </a:r>
            <a:r>
              <a:rPr lang="en-US" sz="2000" dirty="0"/>
              <a:t> layers, Bidirectional LSTMs, and dropout layers. It may have a simpler architecture.</a:t>
            </a:r>
          </a:p>
          <a:p>
            <a:r>
              <a:rPr lang="en-US" sz="2000" i="1" dirty="0"/>
              <a:t>Optimized Model</a:t>
            </a:r>
            <a:r>
              <a:rPr lang="en-US" sz="2000" dirty="0"/>
              <a:t>: The optimized model incorporates additional dense layers for further feature refinement. It introduces dropout layers to reduce overfitting and improve generalization.</a:t>
            </a:r>
          </a:p>
        </p:txBody>
      </p:sp>
    </p:spTree>
    <p:extLst>
      <p:ext uri="{BB962C8B-B14F-4D97-AF65-F5344CB8AC3E}">
        <p14:creationId xmlns:p14="http://schemas.microsoft.com/office/powerpoint/2010/main" val="4184507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r"/>
            <a:r>
              <a:rPr lang="en-US" dirty="0"/>
              <a:t>Model Selection and </a:t>
            </a:r>
            <a:r>
              <a:rPr lang="en-US" dirty="0" smtClean="0"/>
              <a:t>development(</a:t>
            </a:r>
            <a:r>
              <a:rPr lang="en-US" dirty="0" err="1" smtClean="0"/>
              <a:t>contd</a:t>
            </a:r>
            <a:r>
              <a:rPr lang="en-US" dirty="0" smtClean="0"/>
              <a:t>)</a:t>
            </a:r>
            <a:endParaRPr lang="en-US" dirty="0"/>
          </a:p>
        </p:txBody>
      </p:sp>
      <p:sp>
        <p:nvSpPr>
          <p:cNvPr id="5" name="Content Placeholder 4"/>
          <p:cNvSpPr>
            <a:spLocks noGrp="1"/>
          </p:cNvSpPr>
          <p:nvPr>
            <p:ph idx="1"/>
          </p:nvPr>
        </p:nvSpPr>
        <p:spPr>
          <a:xfrm>
            <a:off x="2392106" y="1265998"/>
            <a:ext cx="6304935" cy="3420136"/>
          </a:xfrm>
        </p:spPr>
        <p:txBody>
          <a:bodyPr>
            <a:noAutofit/>
          </a:bodyPr>
          <a:lstStyle/>
          <a:p>
            <a:pPr marL="0" indent="0" algn="just">
              <a:buNone/>
            </a:pPr>
            <a:r>
              <a:rPr lang="en-US" sz="2000" dirty="0"/>
              <a:t>Difference Between Optimized and </a:t>
            </a:r>
            <a:r>
              <a:rPr lang="en-US" sz="2000" dirty="0" err="1"/>
              <a:t>Unoptimized</a:t>
            </a:r>
            <a:r>
              <a:rPr lang="en-US" sz="2000" dirty="0"/>
              <a:t> </a:t>
            </a:r>
            <a:r>
              <a:rPr lang="en-US" sz="2000" dirty="0" smtClean="0"/>
              <a:t>Models</a:t>
            </a:r>
            <a:endParaRPr lang="en-US" sz="2000" dirty="0"/>
          </a:p>
          <a:p>
            <a:r>
              <a:rPr lang="en-US" sz="2000" i="1" dirty="0" err="1"/>
              <a:t>Unoptimized</a:t>
            </a:r>
            <a:r>
              <a:rPr lang="en-US" sz="2000" i="1" dirty="0"/>
              <a:t> Model</a:t>
            </a:r>
            <a:r>
              <a:rPr lang="en-US" sz="2000" dirty="0"/>
              <a:t>: The </a:t>
            </a:r>
            <a:r>
              <a:rPr lang="en-US" sz="2000" dirty="0" err="1"/>
              <a:t>unoptimized</a:t>
            </a:r>
            <a:r>
              <a:rPr lang="en-US" sz="2000" dirty="0"/>
              <a:t> model's architecture may not provide as much flexibility for feature engineering and fine-tuning.</a:t>
            </a:r>
          </a:p>
          <a:p>
            <a:r>
              <a:rPr lang="en-US" sz="2000" i="1" dirty="0"/>
              <a:t>Optimized Model</a:t>
            </a:r>
            <a:r>
              <a:rPr lang="en-US" sz="2000" dirty="0"/>
              <a:t>: The optimized model offers more control over the network's architecture and allows for fine-tuning at specific layers. This flexibility can lead to better model performance.</a:t>
            </a:r>
          </a:p>
          <a:p>
            <a:pPr marL="0" indent="0" algn="just">
              <a:buNone/>
            </a:pPr>
            <a:endParaRPr lang="en-US" sz="2000" dirty="0"/>
          </a:p>
        </p:txBody>
      </p:sp>
    </p:spTree>
    <p:extLst>
      <p:ext uri="{BB962C8B-B14F-4D97-AF65-F5344CB8AC3E}">
        <p14:creationId xmlns:p14="http://schemas.microsoft.com/office/powerpoint/2010/main" val="3589345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r"/>
            <a:r>
              <a:rPr lang="en-US" dirty="0"/>
              <a:t>Model Selection and </a:t>
            </a:r>
            <a:r>
              <a:rPr lang="en-US" dirty="0" smtClean="0"/>
              <a:t>development(</a:t>
            </a:r>
            <a:r>
              <a:rPr lang="en-US" dirty="0" err="1" smtClean="0"/>
              <a:t>contd</a:t>
            </a:r>
            <a:r>
              <a:rPr lang="en-US" dirty="0" smtClean="0"/>
              <a:t>)</a:t>
            </a:r>
            <a:endParaRPr lang="en-US" dirty="0"/>
          </a:p>
        </p:txBody>
      </p:sp>
      <p:sp>
        <p:nvSpPr>
          <p:cNvPr id="5" name="Content Placeholder 4"/>
          <p:cNvSpPr>
            <a:spLocks noGrp="1"/>
          </p:cNvSpPr>
          <p:nvPr>
            <p:ph idx="1"/>
          </p:nvPr>
        </p:nvSpPr>
        <p:spPr>
          <a:xfrm>
            <a:off x="2392106" y="1265998"/>
            <a:ext cx="6304935" cy="3420136"/>
          </a:xfrm>
        </p:spPr>
        <p:txBody>
          <a:bodyPr>
            <a:noAutofit/>
          </a:bodyPr>
          <a:lstStyle/>
          <a:p>
            <a:pPr marL="0" indent="0" algn="just">
              <a:buNone/>
            </a:pPr>
            <a:r>
              <a:rPr lang="en-US" sz="2000" dirty="0" smtClean="0"/>
              <a:t>Pruning and Quantization of Optimized Model</a:t>
            </a:r>
            <a:endParaRPr lang="en-US" sz="2000" dirty="0"/>
          </a:p>
          <a:p>
            <a:r>
              <a:rPr lang="en-US" sz="1800" i="1" dirty="0" smtClean="0"/>
              <a:t>How </a:t>
            </a:r>
            <a:r>
              <a:rPr lang="en-US" sz="1800" i="1" dirty="0"/>
              <a:t>We Applied Pruning:</a:t>
            </a:r>
            <a:r>
              <a:rPr lang="en-US" sz="1800" dirty="0"/>
              <a:t> In our model, we applied pruning specifically to the Long Short-Term Memory (LSTM) layers, which are crucial for sequential data processing. We used the </a:t>
            </a:r>
            <a:r>
              <a:rPr lang="en-US" sz="1800" dirty="0" err="1"/>
              <a:t>TensorFlow</a:t>
            </a:r>
            <a:r>
              <a:rPr lang="en-US" sz="1800" dirty="0"/>
              <a:t> Model Optimization library to "prune low magnitude" connections within these layers.</a:t>
            </a:r>
          </a:p>
          <a:p>
            <a:r>
              <a:rPr lang="en-US" sz="1800" i="1" dirty="0"/>
              <a:t>Why Prune LSTM?</a:t>
            </a:r>
            <a:r>
              <a:rPr lang="en-US" sz="1800" dirty="0"/>
              <a:t> LSTM layers are known for their heavy computational requirements. Pruning them enables us to remove less significant connections, resulting in a more efficient model while retaining essential information.</a:t>
            </a:r>
          </a:p>
          <a:p>
            <a:pPr marL="0" indent="0" algn="just">
              <a:buNone/>
            </a:pPr>
            <a:endParaRPr lang="en-US" sz="2000" dirty="0"/>
          </a:p>
        </p:txBody>
      </p:sp>
    </p:spTree>
    <p:extLst>
      <p:ext uri="{BB962C8B-B14F-4D97-AF65-F5344CB8AC3E}">
        <p14:creationId xmlns:p14="http://schemas.microsoft.com/office/powerpoint/2010/main" val="17163472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r"/>
            <a:r>
              <a:rPr lang="en-US" dirty="0"/>
              <a:t>Model Selection and </a:t>
            </a:r>
            <a:r>
              <a:rPr lang="en-US" dirty="0" smtClean="0"/>
              <a:t>development(</a:t>
            </a:r>
            <a:r>
              <a:rPr lang="en-US" dirty="0" err="1" smtClean="0"/>
              <a:t>contd</a:t>
            </a:r>
            <a:r>
              <a:rPr lang="en-US" dirty="0" smtClean="0"/>
              <a:t>)</a:t>
            </a:r>
            <a:endParaRPr lang="en-US" dirty="0"/>
          </a:p>
        </p:txBody>
      </p:sp>
      <p:sp>
        <p:nvSpPr>
          <p:cNvPr id="5" name="Content Placeholder 4"/>
          <p:cNvSpPr>
            <a:spLocks noGrp="1"/>
          </p:cNvSpPr>
          <p:nvPr>
            <p:ph idx="1"/>
          </p:nvPr>
        </p:nvSpPr>
        <p:spPr>
          <a:xfrm>
            <a:off x="2392106" y="1265998"/>
            <a:ext cx="6304935" cy="3420136"/>
          </a:xfrm>
        </p:spPr>
        <p:txBody>
          <a:bodyPr>
            <a:noAutofit/>
          </a:bodyPr>
          <a:lstStyle/>
          <a:p>
            <a:pPr marL="0" indent="0" algn="just">
              <a:buNone/>
            </a:pPr>
            <a:r>
              <a:rPr lang="en-US" sz="2000" dirty="0" smtClean="0"/>
              <a:t>Pruning and Quantization of Optimized Model</a:t>
            </a:r>
            <a:endParaRPr lang="en-US" sz="2000" dirty="0"/>
          </a:p>
          <a:p>
            <a:r>
              <a:rPr lang="en-US" sz="1800" i="1" dirty="0" smtClean="0"/>
              <a:t>How </a:t>
            </a:r>
            <a:r>
              <a:rPr lang="en-US" sz="1800" i="1" dirty="0"/>
              <a:t>We Applied Quantization:</a:t>
            </a:r>
            <a:r>
              <a:rPr lang="en-US" sz="1800" dirty="0"/>
              <a:t> Similar to pruning, we applied quantization to the LSTM layers within our model. Using the </a:t>
            </a:r>
            <a:r>
              <a:rPr lang="en-US" sz="1800" dirty="0" err="1"/>
              <a:t>TensorFlow</a:t>
            </a:r>
            <a:r>
              <a:rPr lang="en-US" sz="1800" dirty="0"/>
              <a:t> Model Optimization library, we "quantize-annotated" these layers, which essentially reduces the precision of numerical values while maintaining acceptable performance.</a:t>
            </a:r>
          </a:p>
          <a:p>
            <a:r>
              <a:rPr lang="en-US" sz="1800" i="1" dirty="0"/>
              <a:t>Quantization Benefits:</a:t>
            </a:r>
            <a:r>
              <a:rPr lang="en-US" sz="1800" dirty="0"/>
              <a:t> Quantization significantly reduces model size and makes it more hardware-friendly, allowing for faster execution on various devices.</a:t>
            </a:r>
          </a:p>
          <a:p>
            <a:pPr marL="0" indent="0" algn="just">
              <a:buNone/>
            </a:pPr>
            <a:endParaRPr lang="en-US" sz="2000" dirty="0"/>
          </a:p>
        </p:txBody>
      </p:sp>
    </p:spTree>
    <p:extLst>
      <p:ext uri="{BB962C8B-B14F-4D97-AF65-F5344CB8AC3E}">
        <p14:creationId xmlns:p14="http://schemas.microsoft.com/office/powerpoint/2010/main" val="7889435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algn="r"/>
            <a:r>
              <a:rPr lang="en-US" dirty="0"/>
              <a:t>Model Selection and </a:t>
            </a:r>
            <a:r>
              <a:rPr lang="en-US" dirty="0" smtClean="0"/>
              <a:t>development(</a:t>
            </a:r>
            <a:r>
              <a:rPr lang="en-US" dirty="0" err="1" smtClean="0"/>
              <a:t>contd</a:t>
            </a:r>
            <a:r>
              <a:rPr lang="en-US" dirty="0" smtClean="0"/>
              <a:t>)</a:t>
            </a:r>
            <a:endParaRPr lang="en-US" dirty="0"/>
          </a:p>
        </p:txBody>
      </p:sp>
      <p:sp>
        <p:nvSpPr>
          <p:cNvPr id="5" name="Content Placeholder 4"/>
          <p:cNvSpPr>
            <a:spLocks noGrp="1"/>
          </p:cNvSpPr>
          <p:nvPr>
            <p:ph idx="1"/>
          </p:nvPr>
        </p:nvSpPr>
        <p:spPr>
          <a:xfrm>
            <a:off x="2392106" y="1265998"/>
            <a:ext cx="6304935" cy="3420136"/>
          </a:xfrm>
        </p:spPr>
        <p:txBody>
          <a:bodyPr>
            <a:noAutofit/>
          </a:bodyPr>
          <a:lstStyle/>
          <a:p>
            <a:pPr marL="0" indent="0" algn="just">
              <a:buNone/>
            </a:pPr>
            <a:r>
              <a:rPr lang="en-US" sz="2000" dirty="0" smtClean="0"/>
              <a:t>Pruning and Quantization of Optimized Model</a:t>
            </a:r>
            <a:endParaRPr lang="en-US" sz="2000" dirty="0"/>
          </a:p>
          <a:p>
            <a:r>
              <a:rPr lang="en-US" sz="1800" i="1" dirty="0"/>
              <a:t>Efficiency and Speed:</a:t>
            </a:r>
            <a:r>
              <a:rPr lang="en-US" sz="1800" dirty="0"/>
              <a:t> Pruning and quantization collectively result in a more efficient and faster violence recognition model. It's particularly beneficial for real-time applications where quick decision-making is essential.</a:t>
            </a:r>
          </a:p>
          <a:p>
            <a:r>
              <a:rPr lang="en-US" sz="1800" i="1" dirty="0"/>
              <a:t>Resource Optimization:</a:t>
            </a:r>
            <a:r>
              <a:rPr lang="en-US" sz="1800" dirty="0"/>
              <a:t> By reducing the model's computational and memory requirements, we make it more accessible for deployment on a wide range of devices, including edge devices and embedded systems.</a:t>
            </a:r>
          </a:p>
          <a:p>
            <a:r>
              <a:rPr lang="en-US" sz="1800" i="1" dirty="0"/>
              <a:t>Maintained Accuracy:</a:t>
            </a:r>
            <a:r>
              <a:rPr lang="en-US" sz="1800" dirty="0"/>
              <a:t> Importantly, these optimization techniques are carefully applied to ensure that they do not compromise the model's accuracy. The optimized model still delivers reliable violence recognition results.</a:t>
            </a:r>
          </a:p>
          <a:p>
            <a:pPr marL="0" indent="0" algn="just">
              <a:buNone/>
            </a:pPr>
            <a:endParaRPr lang="en-US" sz="2000" dirty="0"/>
          </a:p>
        </p:txBody>
      </p:sp>
    </p:spTree>
    <p:extLst>
      <p:ext uri="{BB962C8B-B14F-4D97-AF65-F5344CB8AC3E}">
        <p14:creationId xmlns:p14="http://schemas.microsoft.com/office/powerpoint/2010/main" val="25386362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72256" y="271648"/>
            <a:ext cx="5053801" cy="763525"/>
          </a:xfrm>
        </p:spPr>
        <p:txBody>
          <a:bodyPr>
            <a:normAutofit fontScale="90000"/>
          </a:bodyPr>
          <a:lstStyle/>
          <a:p>
            <a:r>
              <a:rPr lang="en-US" dirty="0"/>
              <a:t>Training and Testing Result</a:t>
            </a:r>
          </a:p>
        </p:txBody>
      </p:sp>
      <p:sp>
        <p:nvSpPr>
          <p:cNvPr id="6" name="Content Placeholder 5"/>
          <p:cNvSpPr>
            <a:spLocks noGrp="1"/>
          </p:cNvSpPr>
          <p:nvPr>
            <p:ph sz="half" idx="2"/>
          </p:nvPr>
        </p:nvSpPr>
        <p:spPr>
          <a:xfrm>
            <a:off x="219456" y="1377696"/>
            <a:ext cx="8680703" cy="3596640"/>
          </a:xfrm>
        </p:spPr>
        <p:txBody>
          <a:bodyPr>
            <a:normAutofit/>
          </a:bodyPr>
          <a:lstStyle/>
          <a:p>
            <a:pPr marL="0" indent="0">
              <a:buNone/>
            </a:pPr>
            <a:r>
              <a:rPr lang="en-US" sz="3200" dirty="0"/>
              <a:t>The model is trained on a dataset containing 1000 violence and 1000 non-violence videos collected from various sources, including real street fight scenarios and non-violence actions like sports and daily activities.</a:t>
            </a:r>
            <a:endParaRPr lang="en-US" sz="3200" dirty="0"/>
          </a:p>
        </p:txBody>
      </p:sp>
    </p:spTree>
    <p:extLst>
      <p:ext uri="{BB962C8B-B14F-4D97-AF65-F5344CB8AC3E}">
        <p14:creationId xmlns:p14="http://schemas.microsoft.com/office/powerpoint/2010/main" val="9756670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Training and Testing </a:t>
            </a:r>
            <a:r>
              <a:rPr lang="en-US" dirty="0" smtClean="0"/>
              <a:t>Result(</a:t>
            </a:r>
            <a:r>
              <a:rPr lang="en-US" dirty="0" err="1" smtClean="0"/>
              <a:t>contd</a:t>
            </a:r>
            <a:r>
              <a:rPr lang="en-US" dirty="0" smtClean="0"/>
              <a:t>)</a:t>
            </a:r>
            <a:endParaRPr lang="en-US" dirty="0"/>
          </a:p>
        </p:txBody>
      </p:sp>
      <p:sp>
        <p:nvSpPr>
          <p:cNvPr id="9" name="Text Placeholder 8"/>
          <p:cNvSpPr>
            <a:spLocks noGrp="1"/>
          </p:cNvSpPr>
          <p:nvPr>
            <p:ph type="body" idx="1"/>
          </p:nvPr>
        </p:nvSpPr>
        <p:spPr/>
        <p:txBody>
          <a:bodyPr/>
          <a:lstStyle/>
          <a:p>
            <a:r>
              <a:rPr lang="en-US" dirty="0" smtClean="0"/>
              <a:t>Optimized Network</a:t>
            </a:r>
            <a:endParaRPr lang="en-US" dirty="0"/>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81970" y="2127250"/>
            <a:ext cx="3120822" cy="2276475"/>
          </a:xfrm>
        </p:spPr>
      </p:pic>
      <p:sp>
        <p:nvSpPr>
          <p:cNvPr id="10" name="Text Placeholder 9"/>
          <p:cNvSpPr>
            <a:spLocks noGrp="1"/>
          </p:cNvSpPr>
          <p:nvPr>
            <p:ph type="body" sz="quarter" idx="3"/>
          </p:nvPr>
        </p:nvSpPr>
        <p:spPr/>
        <p:txBody>
          <a:bodyPr/>
          <a:lstStyle/>
          <a:p>
            <a:r>
              <a:rPr lang="en-US" dirty="0" err="1" smtClean="0"/>
              <a:t>Unoptimized</a:t>
            </a:r>
            <a:r>
              <a:rPr lang="en-US" dirty="0" smtClean="0"/>
              <a:t> Network</a:t>
            </a:r>
            <a:endParaRPr lang="en-US" dirty="0"/>
          </a:p>
        </p:txBody>
      </p:sp>
      <p:pic>
        <p:nvPicPr>
          <p:cNvPr id="5" name="Content Placeholder 4"/>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07414" y="2127250"/>
            <a:ext cx="3142373" cy="2276475"/>
          </a:xfrm>
        </p:spPr>
      </p:pic>
    </p:spTree>
    <p:extLst>
      <p:ext uri="{BB962C8B-B14F-4D97-AF65-F5344CB8AC3E}">
        <p14:creationId xmlns:p14="http://schemas.microsoft.com/office/powerpoint/2010/main" val="41480447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Training and Testing </a:t>
            </a:r>
            <a:r>
              <a:rPr lang="en-US" dirty="0" smtClean="0"/>
              <a:t>Result(</a:t>
            </a:r>
            <a:r>
              <a:rPr lang="en-US" dirty="0" err="1" smtClean="0"/>
              <a:t>contd</a:t>
            </a:r>
            <a:r>
              <a:rPr lang="en-US" dirty="0" smtClean="0"/>
              <a:t>)</a:t>
            </a:r>
            <a:endParaRPr lang="en-US" dirty="0"/>
          </a:p>
        </p:txBody>
      </p:sp>
      <p:sp>
        <p:nvSpPr>
          <p:cNvPr id="9" name="Text Placeholder 8"/>
          <p:cNvSpPr>
            <a:spLocks noGrp="1"/>
          </p:cNvSpPr>
          <p:nvPr>
            <p:ph type="body" idx="1"/>
          </p:nvPr>
        </p:nvSpPr>
        <p:spPr/>
        <p:txBody>
          <a:bodyPr/>
          <a:lstStyle/>
          <a:p>
            <a:r>
              <a:rPr lang="en-US" dirty="0" smtClean="0"/>
              <a:t>Optimized Network (accuracy)</a:t>
            </a:r>
            <a:endParaRPr lang="en-US" dirty="0"/>
          </a:p>
        </p:txBody>
      </p:sp>
      <p:sp>
        <p:nvSpPr>
          <p:cNvPr id="10" name="Text Placeholder 9"/>
          <p:cNvSpPr>
            <a:spLocks noGrp="1"/>
          </p:cNvSpPr>
          <p:nvPr>
            <p:ph type="body" sz="quarter" idx="3"/>
          </p:nvPr>
        </p:nvSpPr>
        <p:spPr/>
        <p:txBody>
          <a:bodyPr>
            <a:normAutofit fontScale="92500"/>
          </a:bodyPr>
          <a:lstStyle/>
          <a:p>
            <a:r>
              <a:rPr lang="en-US" dirty="0" err="1" smtClean="0"/>
              <a:t>Unoptimized</a:t>
            </a:r>
            <a:r>
              <a:rPr lang="en-US" dirty="0" smtClean="0"/>
              <a:t> Network (accuracy)</a:t>
            </a:r>
            <a:endParaRPr lang="en-US" dirty="0"/>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971195" y="2127250"/>
            <a:ext cx="3142373" cy="2276475"/>
          </a:xfrm>
        </p:spPr>
      </p:pic>
      <p:pic>
        <p:nvPicPr>
          <p:cNvPr id="7" name="Content Placeholder 6"/>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00057" y="2127250"/>
            <a:ext cx="3157086" cy="2276475"/>
          </a:xfrm>
        </p:spPr>
      </p:pic>
    </p:spTree>
    <p:extLst>
      <p:ext uri="{BB962C8B-B14F-4D97-AF65-F5344CB8AC3E}">
        <p14:creationId xmlns:p14="http://schemas.microsoft.com/office/powerpoint/2010/main" val="25065676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Training and Testing </a:t>
            </a:r>
            <a:r>
              <a:rPr lang="en-US" dirty="0" smtClean="0"/>
              <a:t>Result(</a:t>
            </a:r>
            <a:r>
              <a:rPr lang="en-US" dirty="0" err="1" smtClean="0"/>
              <a:t>contd</a:t>
            </a:r>
            <a:r>
              <a:rPr lang="en-US" dirty="0" smtClean="0"/>
              <a:t>)</a:t>
            </a:r>
            <a:endParaRPr lang="en-US" dirty="0"/>
          </a:p>
        </p:txBody>
      </p:sp>
      <p:sp>
        <p:nvSpPr>
          <p:cNvPr id="9" name="Text Placeholder 8"/>
          <p:cNvSpPr>
            <a:spLocks noGrp="1"/>
          </p:cNvSpPr>
          <p:nvPr>
            <p:ph type="body" idx="1"/>
          </p:nvPr>
        </p:nvSpPr>
        <p:spPr/>
        <p:txBody>
          <a:bodyPr/>
          <a:lstStyle/>
          <a:p>
            <a:r>
              <a:rPr lang="en-US" dirty="0" smtClean="0"/>
              <a:t>Optimized Network (CM)</a:t>
            </a:r>
            <a:endParaRPr lang="en-US" dirty="0"/>
          </a:p>
        </p:txBody>
      </p:sp>
      <p:sp>
        <p:nvSpPr>
          <p:cNvPr id="10" name="Text Placeholder 9"/>
          <p:cNvSpPr>
            <a:spLocks noGrp="1"/>
          </p:cNvSpPr>
          <p:nvPr>
            <p:ph type="body" sz="quarter" idx="3"/>
          </p:nvPr>
        </p:nvSpPr>
        <p:spPr/>
        <p:txBody>
          <a:bodyPr>
            <a:normAutofit/>
          </a:bodyPr>
          <a:lstStyle/>
          <a:p>
            <a:r>
              <a:rPr lang="en-US" dirty="0" err="1" smtClean="0"/>
              <a:t>Unoptimized</a:t>
            </a:r>
            <a:r>
              <a:rPr lang="en-US" dirty="0" smtClean="0"/>
              <a:t> Network (CM)</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116237" y="2127250"/>
            <a:ext cx="2852289" cy="2276475"/>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145097" y="2127250"/>
            <a:ext cx="2867006" cy="2276475"/>
          </a:xfrm>
        </p:spPr>
      </p:pic>
    </p:spTree>
    <p:extLst>
      <p:ext uri="{BB962C8B-B14F-4D97-AF65-F5344CB8AC3E}">
        <p14:creationId xmlns:p14="http://schemas.microsoft.com/office/powerpoint/2010/main" val="24677798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Training and Testing </a:t>
            </a:r>
            <a:r>
              <a:rPr lang="en-US" dirty="0" smtClean="0"/>
              <a:t>Result(</a:t>
            </a:r>
            <a:r>
              <a:rPr lang="en-US" dirty="0" err="1" smtClean="0"/>
              <a:t>contd</a:t>
            </a:r>
            <a:r>
              <a:rPr lang="en-US" dirty="0" smtClean="0"/>
              <a:t>)</a:t>
            </a:r>
            <a:endParaRPr lang="en-US" dirty="0"/>
          </a:p>
        </p:txBody>
      </p:sp>
      <p:sp>
        <p:nvSpPr>
          <p:cNvPr id="9" name="Text Placeholder 8"/>
          <p:cNvSpPr>
            <a:spLocks noGrp="1"/>
          </p:cNvSpPr>
          <p:nvPr>
            <p:ph type="body" idx="1"/>
          </p:nvPr>
        </p:nvSpPr>
        <p:spPr/>
        <p:txBody>
          <a:bodyPr/>
          <a:lstStyle/>
          <a:p>
            <a:r>
              <a:rPr lang="en-US" dirty="0" smtClean="0"/>
              <a:t>Optimized Network </a:t>
            </a:r>
            <a:endParaRPr lang="en-US" dirty="0"/>
          </a:p>
        </p:txBody>
      </p:sp>
      <p:sp>
        <p:nvSpPr>
          <p:cNvPr id="10" name="Text Placeholder 9"/>
          <p:cNvSpPr>
            <a:spLocks noGrp="1"/>
          </p:cNvSpPr>
          <p:nvPr>
            <p:ph type="body" sz="quarter" idx="3"/>
          </p:nvPr>
        </p:nvSpPr>
        <p:spPr/>
        <p:txBody>
          <a:bodyPr>
            <a:normAutofit/>
          </a:bodyPr>
          <a:lstStyle/>
          <a:p>
            <a:r>
              <a:rPr lang="en-US" dirty="0" err="1" smtClean="0"/>
              <a:t>Unoptimized</a:t>
            </a:r>
            <a:r>
              <a:rPr lang="en-US" dirty="0" smtClean="0"/>
              <a:t> Network </a:t>
            </a:r>
            <a:endParaRPr lang="en-US" dirty="0"/>
          </a:p>
        </p:txBody>
      </p:sp>
      <p:pic>
        <p:nvPicPr>
          <p:cNvPr id="3" name="Content Placeholder 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2288" y="2344361"/>
            <a:ext cx="4040187" cy="1842252"/>
          </a:xfrm>
        </p:spPr>
      </p:pic>
      <p:pic>
        <p:nvPicPr>
          <p:cNvPr id="7" name="Content Placeholder 6"/>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742688" y="2344361"/>
            <a:ext cx="3856800" cy="1842251"/>
          </a:xfrm>
        </p:spPr>
      </p:pic>
    </p:spTree>
    <p:extLst>
      <p:ext uri="{BB962C8B-B14F-4D97-AF65-F5344CB8AC3E}">
        <p14:creationId xmlns:p14="http://schemas.microsoft.com/office/powerpoint/2010/main" val="10634624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r>
              <a:rPr lang="en-US" dirty="0" smtClean="0"/>
              <a:t>Introduction</a:t>
            </a:r>
            <a:endParaRPr lang="en-US" dirty="0"/>
          </a:p>
        </p:txBody>
      </p:sp>
      <p:sp>
        <p:nvSpPr>
          <p:cNvPr id="5" name="Content Placeholder 4"/>
          <p:cNvSpPr>
            <a:spLocks noGrp="1"/>
          </p:cNvSpPr>
          <p:nvPr>
            <p:ph idx="1"/>
          </p:nvPr>
        </p:nvSpPr>
        <p:spPr/>
        <p:txBody>
          <a:bodyPr>
            <a:noAutofit/>
          </a:bodyPr>
          <a:lstStyle/>
          <a:p>
            <a:pPr marL="0" indent="0" algn="just">
              <a:buNone/>
            </a:pPr>
            <a:r>
              <a:rPr lang="en-US" sz="2000" dirty="0"/>
              <a:t>I welcome you to today's presentation, where we delve into the innovative realm of real-time violence detection using the MobileNetV2 architecture. In an era marked by an ever-increasing demand for safety and security, the ability to identify potentially dangerous situations swiftly and accurately holds paramount </a:t>
            </a:r>
            <a:r>
              <a:rPr lang="en-US" sz="2000" dirty="0" smtClean="0"/>
              <a:t>importance. Violence </a:t>
            </a:r>
            <a:r>
              <a:rPr lang="en-US" sz="2000" dirty="0"/>
              <a:t>detection, particularly in real-time scenarios, is a complex yet pressing challenge that transcends various domains, including security, law enforcement, and public safety. Our project aims to address this challenge by leveraging the power of deep learning and computer vision techniques.</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Training and Testing </a:t>
            </a:r>
            <a:r>
              <a:rPr lang="en-US" dirty="0" smtClean="0"/>
              <a:t>Result(</a:t>
            </a:r>
            <a:r>
              <a:rPr lang="en-US" dirty="0" err="1" smtClean="0"/>
              <a:t>contd</a:t>
            </a:r>
            <a:r>
              <a:rPr lang="en-US" dirty="0" smtClean="0"/>
              <a:t>)</a:t>
            </a:r>
            <a:endParaRPr lang="en-US" dirty="0"/>
          </a:p>
        </p:txBody>
      </p:sp>
      <p:sp>
        <p:nvSpPr>
          <p:cNvPr id="9" name="Text Placeholder 8"/>
          <p:cNvSpPr>
            <a:spLocks noGrp="1"/>
          </p:cNvSpPr>
          <p:nvPr>
            <p:ph type="body" idx="1"/>
          </p:nvPr>
        </p:nvSpPr>
        <p:spPr/>
        <p:txBody>
          <a:bodyPr/>
          <a:lstStyle/>
          <a:p>
            <a:r>
              <a:rPr lang="en-US" dirty="0" smtClean="0"/>
              <a:t>Optimized Network </a:t>
            </a:r>
            <a:endParaRPr lang="en-US" dirty="0"/>
          </a:p>
        </p:txBody>
      </p:sp>
      <p:sp>
        <p:nvSpPr>
          <p:cNvPr id="10" name="Text Placeholder 9"/>
          <p:cNvSpPr>
            <a:spLocks noGrp="1"/>
          </p:cNvSpPr>
          <p:nvPr>
            <p:ph type="body" sz="quarter" idx="3"/>
          </p:nvPr>
        </p:nvSpPr>
        <p:spPr/>
        <p:txBody>
          <a:bodyPr>
            <a:normAutofit/>
          </a:bodyPr>
          <a:lstStyle/>
          <a:p>
            <a:r>
              <a:rPr lang="en-US" dirty="0" err="1" smtClean="0"/>
              <a:t>Unoptimized</a:t>
            </a:r>
            <a:r>
              <a:rPr lang="en-US" dirty="0" smtClean="0"/>
              <a:t> Network </a:t>
            </a:r>
            <a:endParaRPr lang="en-US"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522288" y="2245351"/>
            <a:ext cx="4040187" cy="2040272"/>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4801553" y="2245351"/>
            <a:ext cx="4041775" cy="2035894"/>
          </a:xfrm>
        </p:spPr>
      </p:pic>
    </p:spTree>
    <p:extLst>
      <p:ext uri="{BB962C8B-B14F-4D97-AF65-F5344CB8AC3E}">
        <p14:creationId xmlns:p14="http://schemas.microsoft.com/office/powerpoint/2010/main" val="1568246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Training and Testing </a:t>
            </a:r>
            <a:r>
              <a:rPr lang="en-US" dirty="0" smtClean="0"/>
              <a:t>Result(</a:t>
            </a:r>
            <a:r>
              <a:rPr lang="en-US" dirty="0" err="1" smtClean="0"/>
              <a:t>contd</a:t>
            </a:r>
            <a:r>
              <a:rPr lang="en-US" dirty="0" smtClean="0"/>
              <a:t>)</a:t>
            </a:r>
            <a:endParaRPr lang="en-US" dirty="0"/>
          </a:p>
        </p:txBody>
      </p:sp>
      <p:sp>
        <p:nvSpPr>
          <p:cNvPr id="9" name="Text Placeholder 8"/>
          <p:cNvSpPr>
            <a:spLocks noGrp="1"/>
          </p:cNvSpPr>
          <p:nvPr>
            <p:ph type="body" idx="1"/>
          </p:nvPr>
        </p:nvSpPr>
        <p:spPr>
          <a:xfrm>
            <a:off x="2559280" y="1400351"/>
            <a:ext cx="4040188" cy="479822"/>
          </a:xfrm>
        </p:spPr>
        <p:txBody>
          <a:bodyPr>
            <a:normAutofit fontScale="70000" lnSpcReduction="20000"/>
          </a:bodyPr>
          <a:lstStyle/>
          <a:p>
            <a:r>
              <a:rPr lang="en-US" dirty="0" smtClean="0"/>
              <a:t>Inference Video for Optimized Network </a:t>
            </a:r>
            <a:endParaRPr lang="en-US" dirty="0"/>
          </a:p>
        </p:txBody>
      </p:sp>
      <p:pic>
        <p:nvPicPr>
          <p:cNvPr id="7" name="Output-Test-Video">
            <a:hlinkClick r:id="" action="ppaction://media"/>
          </p:cNvPr>
          <p:cNvPicPr>
            <a:picLocks noGrp="1" noChangeAspect="1"/>
          </p:cNvPicPr>
          <p:nvPr>
            <p:ph sz="half" idx="2"/>
            <a:videoFile r:link="rId2"/>
            <p:extLst>
              <p:ext uri="{DAA4B4D4-6D71-4841-9C94-3DE7FCFB9230}">
                <p14:media xmlns:p14="http://schemas.microsoft.com/office/powerpoint/2010/main" r:embed="rId1"/>
              </p:ext>
            </p:extLst>
          </p:nvPr>
        </p:nvPicPr>
        <p:blipFill>
          <a:blip r:embed="rId4"/>
          <a:stretch>
            <a:fillRect/>
          </a:stretch>
        </p:blipFill>
        <p:spPr>
          <a:xfrm>
            <a:off x="2255520" y="2023872"/>
            <a:ext cx="4584192" cy="2621280"/>
          </a:xfrm>
        </p:spPr>
      </p:pic>
    </p:spTree>
    <p:extLst>
      <p:ext uri="{BB962C8B-B14F-4D97-AF65-F5344CB8AC3E}">
        <p14:creationId xmlns:p14="http://schemas.microsoft.com/office/powerpoint/2010/main" val="139397396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7024" y="406537"/>
            <a:ext cx="6578864" cy="725349"/>
          </a:xfrm>
        </p:spPr>
        <p:txBody>
          <a:bodyPr>
            <a:normAutofit fontScale="90000"/>
          </a:bodyPr>
          <a:lstStyle/>
          <a:p>
            <a:pPr algn="r"/>
            <a:r>
              <a:rPr lang="en-US" dirty="0"/>
              <a:t>GUI Development (input from </a:t>
            </a:r>
            <a:r>
              <a:rPr lang="en-US" dirty="0" smtClean="0"/>
              <a:t/>
            </a:r>
            <a:br>
              <a:rPr lang="en-US" dirty="0" smtClean="0"/>
            </a:br>
            <a:r>
              <a:rPr lang="en-US" dirty="0" smtClean="0"/>
              <a:t>Video </a:t>
            </a:r>
            <a:r>
              <a:rPr lang="en-US" dirty="0"/>
              <a:t>File)</a:t>
            </a:r>
          </a:p>
        </p:txBody>
      </p:sp>
      <p:sp>
        <p:nvSpPr>
          <p:cNvPr id="5" name="Content Placeholder 4"/>
          <p:cNvSpPr>
            <a:spLocks noGrp="1"/>
          </p:cNvSpPr>
          <p:nvPr>
            <p:ph idx="1"/>
          </p:nvPr>
        </p:nvSpPr>
        <p:spPr>
          <a:xfrm>
            <a:off x="2370953" y="1131886"/>
            <a:ext cx="6304935" cy="3420136"/>
          </a:xfrm>
        </p:spPr>
        <p:txBody>
          <a:bodyPr>
            <a:noAutofit/>
          </a:bodyPr>
          <a:lstStyle/>
          <a:p>
            <a:r>
              <a:rPr lang="en-US" sz="2000" b="1" dirty="0"/>
              <a:t>Model Loading:</a:t>
            </a:r>
            <a:r>
              <a:rPr lang="en-US" sz="2000" dirty="0"/>
              <a:t> The code loads a pre-trained MobileNetV2 model, which has been optimized for real-time performance.</a:t>
            </a:r>
          </a:p>
          <a:p>
            <a:r>
              <a:rPr lang="en-US" sz="2000" b="1" dirty="0"/>
              <a:t>User Interface:</a:t>
            </a:r>
            <a:r>
              <a:rPr lang="en-US" sz="2000" dirty="0"/>
              <a:t> A graphical user interface (GUI) is provided using the </a:t>
            </a:r>
            <a:r>
              <a:rPr lang="en-US" sz="2000" dirty="0" err="1"/>
              <a:t>Tkinter</a:t>
            </a:r>
            <a:r>
              <a:rPr lang="en-US" sz="2000" dirty="0"/>
              <a:t> library. The GUI consists of three buttons:</a:t>
            </a:r>
          </a:p>
          <a:p>
            <a:pPr lvl="1"/>
            <a:r>
              <a:rPr lang="en-US" sz="2000" dirty="0"/>
              <a:t>"Open Video File": Allows users to select a video file for analysis.</a:t>
            </a:r>
          </a:p>
          <a:p>
            <a:pPr lvl="1"/>
            <a:r>
              <a:rPr lang="en-US" sz="2000" dirty="0"/>
              <a:t>"Start Inference": Initiates the violence detection process on the selected video source.</a:t>
            </a:r>
          </a:p>
          <a:p>
            <a:pPr lvl="1"/>
            <a:r>
              <a:rPr lang="en-US" sz="2000" dirty="0"/>
              <a:t>"Quit Inference": Stops the analysis and closes the application.</a:t>
            </a:r>
          </a:p>
          <a:p>
            <a:pPr marL="0" indent="0" algn="just">
              <a:buNone/>
            </a:pPr>
            <a:endParaRPr lang="en-US" sz="2000" dirty="0"/>
          </a:p>
        </p:txBody>
      </p:sp>
    </p:spTree>
    <p:extLst>
      <p:ext uri="{BB962C8B-B14F-4D97-AF65-F5344CB8AC3E}">
        <p14:creationId xmlns:p14="http://schemas.microsoft.com/office/powerpoint/2010/main" val="34215756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7024" y="406537"/>
            <a:ext cx="6578864" cy="725349"/>
          </a:xfrm>
        </p:spPr>
        <p:txBody>
          <a:bodyPr>
            <a:normAutofit fontScale="90000"/>
          </a:bodyPr>
          <a:lstStyle/>
          <a:p>
            <a:pPr algn="r"/>
            <a:r>
              <a:rPr lang="en-US" dirty="0"/>
              <a:t>GUI Development (input from </a:t>
            </a:r>
            <a:r>
              <a:rPr lang="en-US" dirty="0" smtClean="0"/>
              <a:t/>
            </a:r>
            <a:br>
              <a:rPr lang="en-US" dirty="0" smtClean="0"/>
            </a:br>
            <a:r>
              <a:rPr lang="en-US" dirty="0" smtClean="0"/>
              <a:t>Video </a:t>
            </a:r>
            <a:r>
              <a:rPr lang="en-US" dirty="0"/>
              <a:t>File)</a:t>
            </a:r>
          </a:p>
        </p:txBody>
      </p:sp>
      <p:sp>
        <p:nvSpPr>
          <p:cNvPr id="5" name="Content Placeholder 4"/>
          <p:cNvSpPr>
            <a:spLocks noGrp="1"/>
          </p:cNvSpPr>
          <p:nvPr>
            <p:ph idx="1"/>
          </p:nvPr>
        </p:nvSpPr>
        <p:spPr>
          <a:xfrm>
            <a:off x="2370953" y="1131886"/>
            <a:ext cx="6304935" cy="3420136"/>
          </a:xfrm>
        </p:spPr>
        <p:txBody>
          <a:bodyPr>
            <a:noAutofit/>
          </a:bodyPr>
          <a:lstStyle/>
          <a:p>
            <a:r>
              <a:rPr lang="en-US" sz="1800" b="1" dirty="0"/>
              <a:t>Violence Detection:</a:t>
            </a:r>
            <a:r>
              <a:rPr lang="en-US" sz="1800" dirty="0"/>
              <a:t> The code captures frames from the selected video source and processes them using the MobileNetV2 model. It displays the processed video stream in a window with real-time violence detection results, including the detected class ("Violence" or "</a:t>
            </a:r>
            <a:r>
              <a:rPr lang="en-US" sz="1800" dirty="0" err="1"/>
              <a:t>NonViolence</a:t>
            </a:r>
            <a:r>
              <a:rPr lang="en-US" sz="1800" dirty="0"/>
              <a:t>"), confidence score, and inference time.</a:t>
            </a:r>
          </a:p>
          <a:p>
            <a:r>
              <a:rPr lang="en-US" sz="1800" b="1" dirty="0"/>
              <a:t>Inference Time Measurement:</a:t>
            </a:r>
            <a:r>
              <a:rPr lang="en-US" sz="1800" dirty="0"/>
              <a:t> The code measures the time taken for each inference (frame processing) and displays it alongside the detection results. This allows users to assess the system's performance in real-time.</a:t>
            </a:r>
          </a:p>
          <a:p>
            <a:r>
              <a:rPr lang="en-US" sz="1800" b="1" dirty="0"/>
              <a:t>User Control:</a:t>
            </a:r>
            <a:r>
              <a:rPr lang="en-US" sz="1800" dirty="0"/>
              <a:t> Users can quit the inference process at any time by clicking the "Quit Inference" button or pressing the 'q' key.</a:t>
            </a:r>
          </a:p>
          <a:p>
            <a:pPr marL="0" indent="0" algn="just">
              <a:buNone/>
            </a:pPr>
            <a:endParaRPr lang="en-US" sz="2000" dirty="0"/>
          </a:p>
        </p:txBody>
      </p:sp>
    </p:spTree>
    <p:extLst>
      <p:ext uri="{BB962C8B-B14F-4D97-AF65-F5344CB8AC3E}">
        <p14:creationId xmlns:p14="http://schemas.microsoft.com/office/powerpoint/2010/main" val="30020641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7024" y="406537"/>
            <a:ext cx="6578864" cy="725349"/>
          </a:xfrm>
        </p:spPr>
        <p:txBody>
          <a:bodyPr>
            <a:normAutofit fontScale="90000"/>
          </a:bodyPr>
          <a:lstStyle/>
          <a:p>
            <a:pPr algn="r"/>
            <a:r>
              <a:rPr lang="en-US" dirty="0"/>
              <a:t>GUI Development (input from </a:t>
            </a:r>
            <a:r>
              <a:rPr lang="en-US" dirty="0" smtClean="0"/>
              <a:t/>
            </a:r>
            <a:br>
              <a:rPr lang="en-US" dirty="0" smtClean="0"/>
            </a:br>
            <a:r>
              <a:rPr lang="en-US" dirty="0" smtClean="0"/>
              <a:t>Video </a:t>
            </a:r>
            <a:r>
              <a:rPr lang="en-US" dirty="0"/>
              <a:t>File)</a:t>
            </a:r>
          </a:p>
        </p:txBody>
      </p:sp>
      <p:sp>
        <p:nvSpPr>
          <p:cNvPr id="5" name="Content Placeholder 4"/>
          <p:cNvSpPr>
            <a:spLocks noGrp="1"/>
          </p:cNvSpPr>
          <p:nvPr>
            <p:ph idx="1"/>
          </p:nvPr>
        </p:nvSpPr>
        <p:spPr>
          <a:xfrm>
            <a:off x="2370953" y="1131886"/>
            <a:ext cx="6304935" cy="3420136"/>
          </a:xfrm>
        </p:spPr>
        <p:txBody>
          <a:bodyPr>
            <a:noAutofit/>
          </a:bodyPr>
          <a:lstStyle/>
          <a:p>
            <a:pPr marL="0" indent="0">
              <a:buNone/>
            </a:pPr>
            <a:r>
              <a:rPr lang="en-US" sz="2000" b="1" dirty="0"/>
              <a:t>Usage:</a:t>
            </a:r>
            <a:endParaRPr lang="en-US" sz="2000" dirty="0"/>
          </a:p>
          <a:p>
            <a:r>
              <a:rPr lang="en-US" sz="2000" dirty="0"/>
              <a:t>Users can open a video file of their choice or use a camera feed as the video source. The application will continuously analyze frames for violence, providing real-time </a:t>
            </a:r>
            <a:r>
              <a:rPr lang="en-US" sz="2000" dirty="0" smtClean="0"/>
              <a:t>feedback.</a:t>
            </a:r>
          </a:p>
          <a:p>
            <a:pPr marL="0" indent="0">
              <a:buNone/>
            </a:pPr>
            <a:r>
              <a:rPr lang="en-US" sz="2000" b="1" dirty="0" smtClean="0"/>
              <a:t>Purpose</a:t>
            </a:r>
            <a:r>
              <a:rPr lang="en-US" sz="2000" b="1" dirty="0"/>
              <a:t>:</a:t>
            </a:r>
            <a:endParaRPr lang="en-US" sz="2000" dirty="0"/>
          </a:p>
          <a:p>
            <a:r>
              <a:rPr lang="en-US" sz="2000" dirty="0"/>
              <a:t>This code serves as a practical demonstration of violence recognition from video streams and can be a valuable tool for various applications, including security and surveillance.</a:t>
            </a:r>
          </a:p>
          <a:p>
            <a:pPr marL="0" indent="0" algn="just">
              <a:buNone/>
            </a:pPr>
            <a:endParaRPr lang="en-US" sz="2000" dirty="0"/>
          </a:p>
        </p:txBody>
      </p:sp>
    </p:spTree>
    <p:extLst>
      <p:ext uri="{BB962C8B-B14F-4D97-AF65-F5344CB8AC3E}">
        <p14:creationId xmlns:p14="http://schemas.microsoft.com/office/powerpoint/2010/main" val="28675436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7024" y="406537"/>
            <a:ext cx="6578864" cy="725349"/>
          </a:xfrm>
        </p:spPr>
        <p:txBody>
          <a:bodyPr>
            <a:normAutofit fontScale="90000"/>
          </a:bodyPr>
          <a:lstStyle/>
          <a:p>
            <a:pPr algn="r"/>
            <a:r>
              <a:rPr lang="en-US" dirty="0"/>
              <a:t>GUI Development (input from </a:t>
            </a:r>
            <a:r>
              <a:rPr lang="en-US" dirty="0" smtClean="0"/>
              <a:t/>
            </a:r>
            <a:br>
              <a:rPr lang="en-US" dirty="0" smtClean="0"/>
            </a:br>
            <a:r>
              <a:rPr lang="en-US" dirty="0" smtClean="0"/>
              <a:t>Video Stream)</a:t>
            </a:r>
            <a:endParaRPr lang="en-US" dirty="0"/>
          </a:p>
        </p:txBody>
      </p:sp>
      <p:sp>
        <p:nvSpPr>
          <p:cNvPr id="5" name="Content Placeholder 4"/>
          <p:cNvSpPr>
            <a:spLocks noGrp="1"/>
          </p:cNvSpPr>
          <p:nvPr>
            <p:ph idx="1"/>
          </p:nvPr>
        </p:nvSpPr>
        <p:spPr>
          <a:xfrm>
            <a:off x="2370953" y="1131886"/>
            <a:ext cx="6304935" cy="3420136"/>
          </a:xfrm>
        </p:spPr>
        <p:txBody>
          <a:bodyPr>
            <a:noAutofit/>
          </a:bodyPr>
          <a:lstStyle/>
          <a:p>
            <a:r>
              <a:rPr lang="en-US" sz="1800" b="1" dirty="0"/>
              <a:t>Camera Selection</a:t>
            </a:r>
            <a:r>
              <a:rPr lang="en-US" sz="1800" dirty="0"/>
              <a:t>:</a:t>
            </a:r>
          </a:p>
          <a:p>
            <a:pPr lvl="1"/>
            <a:r>
              <a:rPr lang="en-US" sz="1800" dirty="0"/>
              <a:t>The code allows users to choose between two cameras (e.g., webcams) for video input, providing flexibility in selecting the video source.</a:t>
            </a:r>
          </a:p>
          <a:p>
            <a:r>
              <a:rPr lang="en-US" sz="1800" b="1" dirty="0"/>
              <a:t>Video File Input</a:t>
            </a:r>
            <a:r>
              <a:rPr lang="en-US" sz="1800" dirty="0"/>
              <a:t>:</a:t>
            </a:r>
          </a:p>
          <a:p>
            <a:pPr lvl="1"/>
            <a:r>
              <a:rPr lang="en-US" sz="1800" dirty="0"/>
              <a:t>Users can also load a video file for inference, making it suitable for analyzing pre-recorded videos.</a:t>
            </a:r>
          </a:p>
          <a:p>
            <a:r>
              <a:rPr lang="en-US" sz="1800" b="1" dirty="0"/>
              <a:t>Deep Learning Model</a:t>
            </a:r>
            <a:r>
              <a:rPr lang="en-US" sz="1800" dirty="0"/>
              <a:t>:</a:t>
            </a:r>
          </a:p>
          <a:p>
            <a:pPr lvl="1"/>
            <a:r>
              <a:rPr lang="en-US" sz="1800" dirty="0"/>
              <a:t>The code loads a pre-trained deep learning model, specifically "optimized_mobilenet_lstm_model.h5," using </a:t>
            </a:r>
            <a:r>
              <a:rPr lang="en-US" sz="1800" dirty="0" err="1"/>
              <a:t>TensorFlow</a:t>
            </a:r>
            <a:r>
              <a:rPr lang="en-US" sz="1800" dirty="0"/>
              <a:t> and </a:t>
            </a:r>
            <a:r>
              <a:rPr lang="en-US" sz="1800" dirty="0" err="1"/>
              <a:t>Keras</a:t>
            </a:r>
            <a:r>
              <a:rPr lang="en-US" sz="1800" dirty="0"/>
              <a:t>. This model is responsible for violence detection.</a:t>
            </a:r>
          </a:p>
          <a:p>
            <a:pPr marL="0" indent="0" algn="just">
              <a:buNone/>
            </a:pPr>
            <a:endParaRPr lang="en-US" sz="2000" dirty="0"/>
          </a:p>
        </p:txBody>
      </p:sp>
    </p:spTree>
    <p:extLst>
      <p:ext uri="{BB962C8B-B14F-4D97-AF65-F5344CB8AC3E}">
        <p14:creationId xmlns:p14="http://schemas.microsoft.com/office/powerpoint/2010/main" val="11842297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7024" y="406537"/>
            <a:ext cx="6578864" cy="725349"/>
          </a:xfrm>
        </p:spPr>
        <p:txBody>
          <a:bodyPr>
            <a:normAutofit fontScale="90000"/>
          </a:bodyPr>
          <a:lstStyle/>
          <a:p>
            <a:pPr algn="r"/>
            <a:r>
              <a:rPr lang="en-US" dirty="0"/>
              <a:t>GUI Development (input from </a:t>
            </a:r>
            <a:r>
              <a:rPr lang="en-US" dirty="0" smtClean="0"/>
              <a:t/>
            </a:r>
            <a:br>
              <a:rPr lang="en-US" dirty="0" smtClean="0"/>
            </a:br>
            <a:r>
              <a:rPr lang="en-US" dirty="0" smtClean="0"/>
              <a:t>Video Stream)</a:t>
            </a:r>
            <a:endParaRPr lang="en-US" dirty="0"/>
          </a:p>
        </p:txBody>
      </p:sp>
      <p:sp>
        <p:nvSpPr>
          <p:cNvPr id="5" name="Content Placeholder 4"/>
          <p:cNvSpPr>
            <a:spLocks noGrp="1"/>
          </p:cNvSpPr>
          <p:nvPr>
            <p:ph idx="1"/>
          </p:nvPr>
        </p:nvSpPr>
        <p:spPr>
          <a:xfrm>
            <a:off x="2370953" y="1131886"/>
            <a:ext cx="6304935" cy="3420136"/>
          </a:xfrm>
        </p:spPr>
        <p:txBody>
          <a:bodyPr>
            <a:noAutofit/>
          </a:bodyPr>
          <a:lstStyle/>
          <a:p>
            <a:r>
              <a:rPr lang="en-US" sz="1600" b="1" dirty="0"/>
              <a:t>Real-time Inference</a:t>
            </a:r>
            <a:r>
              <a:rPr lang="en-US" sz="1600" dirty="0"/>
              <a:t>:</a:t>
            </a:r>
          </a:p>
          <a:p>
            <a:pPr lvl="1"/>
            <a:r>
              <a:rPr lang="en-US" sz="1600" dirty="0"/>
              <a:t>The core functionality involves real-time inference on video frames from the selected camera or video file.</a:t>
            </a:r>
          </a:p>
          <a:p>
            <a:pPr lvl="1"/>
            <a:r>
              <a:rPr lang="en-US" sz="1600" dirty="0"/>
              <a:t>Each frame is preprocessed and fed into the loaded model for violence detection.</a:t>
            </a:r>
          </a:p>
          <a:p>
            <a:pPr lvl="1"/>
            <a:r>
              <a:rPr lang="en-US" sz="1600" dirty="0"/>
              <a:t>The code measures the inference time for each frame, which can be valuable for performance analysis.</a:t>
            </a:r>
          </a:p>
          <a:p>
            <a:r>
              <a:rPr lang="en-US" sz="1600" b="1" dirty="0"/>
              <a:t>Detection Results</a:t>
            </a:r>
            <a:r>
              <a:rPr lang="en-US" sz="1600" dirty="0"/>
              <a:t>:</a:t>
            </a:r>
          </a:p>
          <a:p>
            <a:pPr lvl="1"/>
            <a:r>
              <a:rPr lang="en-US" sz="1600" dirty="0"/>
              <a:t>Detected results are displayed on the screen in real-time. Frames are annotated with:</a:t>
            </a:r>
          </a:p>
          <a:p>
            <a:pPr lvl="2"/>
            <a:r>
              <a:rPr lang="en-US" sz="1400" dirty="0"/>
              <a:t>Detected class label (Violence or </a:t>
            </a:r>
            <a:r>
              <a:rPr lang="en-US" sz="1400" dirty="0" err="1"/>
              <a:t>NonViolence</a:t>
            </a:r>
            <a:r>
              <a:rPr lang="en-US" sz="1400" dirty="0"/>
              <a:t>).</a:t>
            </a:r>
          </a:p>
          <a:p>
            <a:pPr lvl="2"/>
            <a:r>
              <a:rPr lang="en-US" sz="1400" dirty="0"/>
              <a:t>Confidence score for the detected class.</a:t>
            </a:r>
          </a:p>
          <a:p>
            <a:pPr lvl="2"/>
            <a:r>
              <a:rPr lang="en-US" sz="1400" dirty="0"/>
              <a:t>Timestamp of the detection event.</a:t>
            </a:r>
          </a:p>
          <a:p>
            <a:pPr lvl="2"/>
            <a:r>
              <a:rPr lang="en-US" sz="1400" dirty="0"/>
              <a:t>Inference time for the frame.</a:t>
            </a:r>
          </a:p>
          <a:p>
            <a:pPr marL="0" indent="0" algn="just">
              <a:buNone/>
            </a:pPr>
            <a:endParaRPr lang="en-US" sz="2000" dirty="0"/>
          </a:p>
        </p:txBody>
      </p:sp>
    </p:spTree>
    <p:extLst>
      <p:ext uri="{BB962C8B-B14F-4D97-AF65-F5344CB8AC3E}">
        <p14:creationId xmlns:p14="http://schemas.microsoft.com/office/powerpoint/2010/main" val="15541902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7024" y="406537"/>
            <a:ext cx="6578864" cy="725349"/>
          </a:xfrm>
        </p:spPr>
        <p:txBody>
          <a:bodyPr>
            <a:normAutofit fontScale="90000"/>
          </a:bodyPr>
          <a:lstStyle/>
          <a:p>
            <a:pPr algn="r"/>
            <a:r>
              <a:rPr lang="en-US" dirty="0"/>
              <a:t>GUI Development (input from </a:t>
            </a:r>
            <a:r>
              <a:rPr lang="en-US" dirty="0" smtClean="0"/>
              <a:t/>
            </a:r>
            <a:br>
              <a:rPr lang="en-US" dirty="0" smtClean="0"/>
            </a:br>
            <a:r>
              <a:rPr lang="en-US" dirty="0" smtClean="0"/>
              <a:t>Video Stream)</a:t>
            </a:r>
            <a:endParaRPr lang="en-US" dirty="0"/>
          </a:p>
        </p:txBody>
      </p:sp>
      <p:sp>
        <p:nvSpPr>
          <p:cNvPr id="5" name="Content Placeholder 4"/>
          <p:cNvSpPr>
            <a:spLocks noGrp="1"/>
          </p:cNvSpPr>
          <p:nvPr>
            <p:ph idx="1"/>
          </p:nvPr>
        </p:nvSpPr>
        <p:spPr>
          <a:xfrm>
            <a:off x="2370953" y="1131886"/>
            <a:ext cx="6304935" cy="3420136"/>
          </a:xfrm>
        </p:spPr>
        <p:txBody>
          <a:bodyPr>
            <a:noAutofit/>
          </a:bodyPr>
          <a:lstStyle/>
          <a:p>
            <a:r>
              <a:rPr lang="en-US" sz="1800" b="1" dirty="0"/>
              <a:t>Camera Switching</a:t>
            </a:r>
            <a:r>
              <a:rPr lang="en-US" sz="1800" dirty="0"/>
              <a:t>:</a:t>
            </a:r>
          </a:p>
          <a:p>
            <a:pPr lvl="1"/>
            <a:r>
              <a:rPr lang="en-US" sz="1800" dirty="0"/>
              <a:t>Users can seamlessly switch between two connected cameras during runtime using the "Switch Camera" button.</a:t>
            </a:r>
          </a:p>
          <a:p>
            <a:r>
              <a:rPr lang="en-US" sz="1800" b="1" dirty="0"/>
              <a:t>Recording Timestamps</a:t>
            </a:r>
            <a:r>
              <a:rPr lang="en-US" sz="1800" dirty="0"/>
              <a:t>:</a:t>
            </a:r>
          </a:p>
          <a:p>
            <a:pPr lvl="1"/>
            <a:r>
              <a:rPr lang="en-US" sz="1800" dirty="0"/>
              <a:t>In the case of violence detection, the code records the timestamp of each detection event in a "violence_timestamps.txt" file for future reference or analysis.</a:t>
            </a:r>
          </a:p>
          <a:p>
            <a:r>
              <a:rPr lang="en-US" sz="1800" b="1" dirty="0"/>
              <a:t>User Interaction</a:t>
            </a:r>
            <a:r>
              <a:rPr lang="en-US" sz="1800" dirty="0"/>
              <a:t>:</a:t>
            </a:r>
          </a:p>
          <a:p>
            <a:pPr lvl="1"/>
            <a:r>
              <a:rPr lang="en-US" sz="1800" dirty="0"/>
              <a:t>The graphical user interface (GUI) is built using </a:t>
            </a:r>
            <a:r>
              <a:rPr lang="en-US" sz="1800" dirty="0" err="1"/>
              <a:t>Tkinter</a:t>
            </a:r>
            <a:r>
              <a:rPr lang="en-US" sz="1800" dirty="0"/>
              <a:t>, providing intuitive buttons for camera switching, starting and stopping inference.</a:t>
            </a:r>
          </a:p>
          <a:p>
            <a:pPr marL="0" indent="0" algn="just">
              <a:buNone/>
            </a:pPr>
            <a:endParaRPr lang="en-US" sz="2000" dirty="0"/>
          </a:p>
        </p:txBody>
      </p:sp>
    </p:spTree>
    <p:extLst>
      <p:ext uri="{BB962C8B-B14F-4D97-AF65-F5344CB8AC3E}">
        <p14:creationId xmlns:p14="http://schemas.microsoft.com/office/powerpoint/2010/main" val="161884400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7024" y="406537"/>
            <a:ext cx="6578864" cy="725349"/>
          </a:xfrm>
        </p:spPr>
        <p:txBody>
          <a:bodyPr>
            <a:normAutofit/>
          </a:bodyPr>
          <a:lstStyle/>
          <a:p>
            <a:pPr algn="r"/>
            <a:r>
              <a:rPr lang="en-US" dirty="0" smtClean="0"/>
              <a:t>Conclusion</a:t>
            </a:r>
            <a:endParaRPr lang="en-US" dirty="0"/>
          </a:p>
        </p:txBody>
      </p:sp>
      <p:sp>
        <p:nvSpPr>
          <p:cNvPr id="5" name="Content Placeholder 4"/>
          <p:cNvSpPr>
            <a:spLocks noGrp="1"/>
          </p:cNvSpPr>
          <p:nvPr>
            <p:ph idx="1"/>
          </p:nvPr>
        </p:nvSpPr>
        <p:spPr>
          <a:xfrm>
            <a:off x="2370953" y="936814"/>
            <a:ext cx="6304935" cy="3915602"/>
          </a:xfrm>
        </p:spPr>
        <p:txBody>
          <a:bodyPr>
            <a:noAutofit/>
          </a:bodyPr>
          <a:lstStyle/>
          <a:p>
            <a:r>
              <a:rPr lang="en-US" sz="2000" b="1" dirty="0"/>
              <a:t>Dataset Creation</a:t>
            </a:r>
            <a:r>
              <a:rPr lang="en-US" sz="2000" dirty="0"/>
              <a:t>: The presentation began by addressing the scarcity of relevant datasets and the need to create a comprehensive dataset encompassing both violent and non-violent scenarios. The dataset consists of 1000 violence and 1000 non-violence videos, capturing real-life street fight situations and various non-violent human actions.</a:t>
            </a:r>
          </a:p>
          <a:p>
            <a:r>
              <a:rPr lang="en-US" sz="2000" b="1" dirty="0"/>
              <a:t>Deep Learning Model</a:t>
            </a:r>
            <a:r>
              <a:rPr lang="en-US" sz="2000" dirty="0"/>
              <a:t>: A pivotal component of this solution is the utilization of the MobileNetV2 model, which has been favored over the YOLO algorithm due to its capacity for real-time processing and efficient hardware utilization. The MobileNetV2 model is pre-trained and fine-tuned to perform violence detection.</a:t>
            </a:r>
          </a:p>
          <a:p>
            <a:pPr marL="0" indent="0" algn="just">
              <a:buNone/>
            </a:pPr>
            <a:endParaRPr lang="en-US" sz="2000" dirty="0"/>
          </a:p>
        </p:txBody>
      </p:sp>
    </p:spTree>
    <p:extLst>
      <p:ext uri="{BB962C8B-B14F-4D97-AF65-F5344CB8AC3E}">
        <p14:creationId xmlns:p14="http://schemas.microsoft.com/office/powerpoint/2010/main" val="23669525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7024" y="406537"/>
            <a:ext cx="6578864" cy="725349"/>
          </a:xfrm>
        </p:spPr>
        <p:txBody>
          <a:bodyPr>
            <a:normAutofit/>
          </a:bodyPr>
          <a:lstStyle/>
          <a:p>
            <a:pPr algn="r"/>
            <a:r>
              <a:rPr lang="en-US" dirty="0" smtClean="0"/>
              <a:t>Conclusion</a:t>
            </a:r>
            <a:endParaRPr lang="en-US" dirty="0"/>
          </a:p>
        </p:txBody>
      </p:sp>
      <p:sp>
        <p:nvSpPr>
          <p:cNvPr id="5" name="Content Placeholder 4"/>
          <p:cNvSpPr>
            <a:spLocks noGrp="1"/>
          </p:cNvSpPr>
          <p:nvPr>
            <p:ph idx="1"/>
          </p:nvPr>
        </p:nvSpPr>
        <p:spPr>
          <a:xfrm>
            <a:off x="2370953" y="936814"/>
            <a:ext cx="6304935" cy="3915602"/>
          </a:xfrm>
        </p:spPr>
        <p:txBody>
          <a:bodyPr>
            <a:noAutofit/>
          </a:bodyPr>
          <a:lstStyle/>
          <a:p>
            <a:r>
              <a:rPr lang="en-US" sz="2000" b="1" dirty="0"/>
              <a:t>Real-time Detection</a:t>
            </a:r>
            <a:r>
              <a:rPr lang="en-US" sz="2000" dirty="0"/>
              <a:t>: The code showcased in this presentation provides real-time inference capabilities, enabling immediate violence recognition from live camera streams or video files. The deep learning model processes each frame efficiently and annotates it with class labels, confidence scores, timestamps, and inference times.</a:t>
            </a:r>
          </a:p>
          <a:p>
            <a:r>
              <a:rPr lang="en-US" sz="2000" b="1" dirty="0"/>
              <a:t>User Interaction</a:t>
            </a:r>
            <a:r>
              <a:rPr lang="en-US" sz="2000" dirty="0"/>
              <a:t>: The user-friendly graphical user interface (GUI) facilitates easy interaction with the system. Users can switch between multiple cameras, start and stop inference, and record timestamps of violence events for further analysis.</a:t>
            </a:r>
          </a:p>
          <a:p>
            <a:pPr marL="0" indent="0" algn="just">
              <a:buNone/>
            </a:pPr>
            <a:endParaRPr lang="en-US" sz="2000" dirty="0"/>
          </a:p>
        </p:txBody>
      </p:sp>
    </p:spTree>
    <p:extLst>
      <p:ext uri="{BB962C8B-B14F-4D97-AF65-F5344CB8AC3E}">
        <p14:creationId xmlns:p14="http://schemas.microsoft.com/office/powerpoint/2010/main" val="30543598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r>
              <a:rPr lang="en-US" dirty="0" smtClean="0"/>
              <a:t>Introduction(contd.)</a:t>
            </a:r>
            <a:endParaRPr lang="en-US" dirty="0"/>
          </a:p>
        </p:txBody>
      </p:sp>
      <p:sp>
        <p:nvSpPr>
          <p:cNvPr id="5" name="Content Placeholder 4"/>
          <p:cNvSpPr>
            <a:spLocks noGrp="1"/>
          </p:cNvSpPr>
          <p:nvPr>
            <p:ph idx="1"/>
          </p:nvPr>
        </p:nvSpPr>
        <p:spPr/>
        <p:txBody>
          <a:bodyPr>
            <a:normAutofit fontScale="62500" lnSpcReduction="20000"/>
          </a:bodyPr>
          <a:lstStyle/>
          <a:p>
            <a:pPr marL="0" indent="0">
              <a:buNone/>
            </a:pPr>
            <a:r>
              <a:rPr lang="en-US" b="1" dirty="0"/>
              <a:t>Applications</a:t>
            </a:r>
            <a:r>
              <a:rPr lang="en-US" dirty="0"/>
              <a:t>:</a:t>
            </a:r>
          </a:p>
          <a:p>
            <a:r>
              <a:rPr lang="en-US" b="1" dirty="0"/>
              <a:t>Security and Surveillance:</a:t>
            </a:r>
            <a:r>
              <a:rPr lang="en-US" dirty="0"/>
              <a:t> Enhancing surveillance systems to detect violence in crowded places, public events, and sensitive areas.</a:t>
            </a:r>
          </a:p>
          <a:p>
            <a:r>
              <a:rPr lang="en-US" b="1" dirty="0"/>
              <a:t>Public Safety:</a:t>
            </a:r>
            <a:r>
              <a:rPr lang="en-US" dirty="0"/>
              <a:t> Prompt response to violence in public spaces, preventing harm and facilitating law enforcement intervention.</a:t>
            </a:r>
          </a:p>
          <a:p>
            <a:r>
              <a:rPr lang="en-US" b="1" dirty="0"/>
              <a:t>Content Moderation:</a:t>
            </a:r>
            <a:r>
              <a:rPr lang="en-US" dirty="0"/>
              <a:t> Swift identification and removal of violent content from online platforms for a safer internet.</a:t>
            </a:r>
          </a:p>
          <a:p>
            <a:r>
              <a:rPr lang="en-US" b="1" dirty="0"/>
              <a:t>Humanitarian Aid:</a:t>
            </a:r>
            <a:r>
              <a:rPr lang="en-US" dirty="0"/>
              <a:t> Crucial for ensuring the safety of aid workers and affected populations during disaster relief operations.</a:t>
            </a:r>
          </a:p>
          <a:p>
            <a:pPr marL="0" indent="0">
              <a:buNone/>
            </a:pPr>
            <a:endParaRPr lang="en-US" dirty="0"/>
          </a:p>
        </p:txBody>
      </p:sp>
    </p:spTree>
    <p:extLst>
      <p:ext uri="{BB962C8B-B14F-4D97-AF65-F5344CB8AC3E}">
        <p14:creationId xmlns:p14="http://schemas.microsoft.com/office/powerpoint/2010/main" val="36708292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97024" y="406537"/>
            <a:ext cx="6578864" cy="725349"/>
          </a:xfrm>
        </p:spPr>
        <p:txBody>
          <a:bodyPr>
            <a:normAutofit/>
          </a:bodyPr>
          <a:lstStyle/>
          <a:p>
            <a:pPr algn="r"/>
            <a:r>
              <a:rPr lang="en-US" dirty="0" smtClean="0"/>
              <a:t>Conclusion</a:t>
            </a:r>
            <a:endParaRPr lang="en-US" dirty="0"/>
          </a:p>
        </p:txBody>
      </p:sp>
      <p:sp>
        <p:nvSpPr>
          <p:cNvPr id="5" name="Content Placeholder 4"/>
          <p:cNvSpPr>
            <a:spLocks noGrp="1"/>
          </p:cNvSpPr>
          <p:nvPr>
            <p:ph idx="1"/>
          </p:nvPr>
        </p:nvSpPr>
        <p:spPr>
          <a:xfrm>
            <a:off x="2370953" y="936814"/>
            <a:ext cx="6304935" cy="3915602"/>
          </a:xfrm>
        </p:spPr>
        <p:txBody>
          <a:bodyPr>
            <a:noAutofit/>
          </a:bodyPr>
          <a:lstStyle/>
          <a:p>
            <a:r>
              <a:rPr lang="en-US" sz="1800" b="1" dirty="0"/>
              <a:t>Performance Metrics</a:t>
            </a:r>
            <a:r>
              <a:rPr lang="en-US" sz="1800" dirty="0"/>
              <a:t>: To assess the model's effectiveness, it is essential to measure the Frames Per Second (FPS). Higher FPS values indicate improved real-time performance, making the system more reliable for timely violence detection.</a:t>
            </a:r>
          </a:p>
          <a:p>
            <a:r>
              <a:rPr lang="en-US" sz="1800" b="1" dirty="0"/>
              <a:t>Applications</a:t>
            </a:r>
            <a:r>
              <a:rPr lang="en-US" sz="1800" dirty="0"/>
              <a:t>: The versatility of this solution makes it suitable for a wide range of applications, including security and surveillance systems, crowd management, public safety, and more. Its ability to process real-time video streams makes it a valuable tool in preventing and addressing violent incidents.</a:t>
            </a:r>
          </a:p>
          <a:p>
            <a:r>
              <a:rPr lang="en-US" sz="1800" b="1" dirty="0"/>
              <a:t>Future Directions</a:t>
            </a:r>
            <a:r>
              <a:rPr lang="en-US" sz="1800" dirty="0"/>
              <a:t>: While this presentation has demonstrated a robust solution, future directions include continuous model refinement, scalability for multiple cameras, and integration with broader security systems.</a:t>
            </a:r>
          </a:p>
          <a:p>
            <a:pPr marL="0" indent="0" algn="just">
              <a:buNone/>
            </a:pPr>
            <a:endParaRPr lang="en-US" sz="2000" dirty="0"/>
          </a:p>
        </p:txBody>
      </p:sp>
    </p:spTree>
    <p:extLst>
      <p:ext uri="{BB962C8B-B14F-4D97-AF65-F5344CB8AC3E}">
        <p14:creationId xmlns:p14="http://schemas.microsoft.com/office/powerpoint/2010/main" val="271630158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456944" y="2267712"/>
            <a:ext cx="6345936" cy="1610487"/>
          </a:xfrm>
        </p:spPr>
        <p:txBody>
          <a:bodyPr>
            <a:noAutofit/>
          </a:bodyPr>
          <a:lstStyle/>
          <a:p>
            <a:r>
              <a:rPr lang="en-US" sz="11500" dirty="0" smtClean="0">
                <a:latin typeface="Bahnschrift Light SemiCondensed" panose="020B0502040204020203" pitchFamily="34" charset="0"/>
              </a:rPr>
              <a:t>Thank You!</a:t>
            </a:r>
            <a:endParaRPr lang="en-US" sz="11500" dirty="0">
              <a:latin typeface="Bahnschrift Light SemiCondensed" panose="020B0502040204020203" pitchFamily="34" charset="0"/>
            </a:endParaRPr>
          </a:p>
        </p:txBody>
      </p:sp>
    </p:spTree>
    <p:extLst>
      <p:ext uri="{BB962C8B-B14F-4D97-AF65-F5344CB8AC3E}">
        <p14:creationId xmlns:p14="http://schemas.microsoft.com/office/powerpoint/2010/main" val="1091006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72256" y="271648"/>
            <a:ext cx="5053801" cy="763525"/>
          </a:xfrm>
        </p:spPr>
        <p:txBody>
          <a:bodyPr>
            <a:normAutofit fontScale="90000"/>
          </a:bodyPr>
          <a:lstStyle/>
          <a:p>
            <a:r>
              <a:rPr lang="en-US" dirty="0" smtClean="0"/>
              <a:t>Data Collection and Processing</a:t>
            </a:r>
            <a:endParaRPr lang="en-US" dirty="0"/>
          </a:p>
        </p:txBody>
      </p:sp>
      <p:sp>
        <p:nvSpPr>
          <p:cNvPr id="6" name="Content Placeholder 5"/>
          <p:cNvSpPr>
            <a:spLocks noGrp="1"/>
          </p:cNvSpPr>
          <p:nvPr>
            <p:ph sz="half" idx="2"/>
          </p:nvPr>
        </p:nvSpPr>
        <p:spPr>
          <a:xfrm>
            <a:off x="219456" y="1377696"/>
            <a:ext cx="8680703" cy="3596640"/>
          </a:xfrm>
        </p:spPr>
        <p:txBody>
          <a:bodyPr/>
          <a:lstStyle/>
          <a:p>
            <a:pPr algn="l"/>
            <a:r>
              <a:rPr lang="en-US" i="1" dirty="0"/>
              <a:t>Dataset Title</a:t>
            </a:r>
            <a:r>
              <a:rPr lang="en-US" dirty="0"/>
              <a:t>: Violence Recognition from Videos</a:t>
            </a:r>
          </a:p>
          <a:p>
            <a:pPr algn="l"/>
            <a:endParaRPr lang="en-US" i="1" dirty="0" smtClean="0"/>
          </a:p>
          <a:p>
            <a:pPr algn="l"/>
            <a:r>
              <a:rPr lang="en-US" i="1" dirty="0" smtClean="0"/>
              <a:t>Citation</a:t>
            </a:r>
            <a:r>
              <a:rPr lang="en-US" dirty="0"/>
              <a:t>: M. </a:t>
            </a:r>
            <a:r>
              <a:rPr lang="en-US" dirty="0" err="1"/>
              <a:t>Soliman</a:t>
            </a:r>
            <a:r>
              <a:rPr lang="en-US" dirty="0"/>
              <a:t>, M. Kamal, M. </a:t>
            </a:r>
            <a:r>
              <a:rPr lang="en-US" dirty="0" err="1"/>
              <a:t>Nashed</a:t>
            </a:r>
            <a:r>
              <a:rPr lang="en-US" dirty="0"/>
              <a:t>, Y. Mostafa, B. </a:t>
            </a:r>
            <a:r>
              <a:rPr lang="en-US" dirty="0" err="1"/>
              <a:t>Chawky</a:t>
            </a:r>
            <a:r>
              <a:rPr lang="en-US" dirty="0"/>
              <a:t>, D. </a:t>
            </a:r>
            <a:r>
              <a:rPr lang="en-US" dirty="0" err="1"/>
              <a:t>Khattab</a:t>
            </a:r>
            <a:r>
              <a:rPr lang="en-US" dirty="0"/>
              <a:t>, “Violence Recognition from Videos using Deep Learning Techniques,” Proc. 9th International Conference on Intelligent Computing and Information Systems (ICICIS'19), Cairo, pp. 79-84, 2019.</a:t>
            </a:r>
          </a:p>
          <a:p>
            <a:pPr marL="0" indent="0" algn="l">
              <a:buNone/>
            </a:pPr>
            <a:endParaRPr lang="en-US" dirty="0"/>
          </a:p>
        </p:txBody>
      </p:sp>
    </p:spTree>
    <p:extLst>
      <p:ext uri="{BB962C8B-B14F-4D97-AF65-F5344CB8AC3E}">
        <p14:creationId xmlns:p14="http://schemas.microsoft.com/office/powerpoint/2010/main" val="41707837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2112" y="271648"/>
            <a:ext cx="5443945" cy="763525"/>
          </a:xfrm>
        </p:spPr>
        <p:txBody>
          <a:bodyPr>
            <a:normAutofit fontScale="90000"/>
          </a:bodyPr>
          <a:lstStyle/>
          <a:p>
            <a:r>
              <a:rPr lang="en-US" dirty="0"/>
              <a:t>Data Collection and Processing</a:t>
            </a:r>
            <a:r>
              <a:rPr lang="en-US" dirty="0" smtClean="0"/>
              <a:t>(contd.)</a:t>
            </a:r>
            <a:endParaRPr lang="en-US" dirty="0"/>
          </a:p>
        </p:txBody>
      </p:sp>
      <p:sp>
        <p:nvSpPr>
          <p:cNvPr id="6" name="Content Placeholder 5"/>
          <p:cNvSpPr>
            <a:spLocks noGrp="1"/>
          </p:cNvSpPr>
          <p:nvPr>
            <p:ph sz="half" idx="2"/>
          </p:nvPr>
        </p:nvSpPr>
        <p:spPr>
          <a:xfrm>
            <a:off x="219456" y="1377696"/>
            <a:ext cx="8680703" cy="3596640"/>
          </a:xfrm>
        </p:spPr>
        <p:txBody>
          <a:bodyPr/>
          <a:lstStyle/>
          <a:p>
            <a:pPr algn="l"/>
            <a:r>
              <a:rPr lang="en-US" dirty="0"/>
              <a:t>Content </a:t>
            </a:r>
            <a:r>
              <a:rPr lang="en-US" dirty="0" smtClean="0"/>
              <a:t>: This </a:t>
            </a:r>
            <a:r>
              <a:rPr lang="en-US" dirty="0"/>
              <a:t>Dataset Contains 1000 Violence and 1000 non-violence videos collected from </a:t>
            </a:r>
            <a:r>
              <a:rPr lang="en-US" dirty="0" err="1"/>
              <a:t>Y</a:t>
            </a:r>
            <a:r>
              <a:rPr lang="en-US" dirty="0" err="1" smtClean="0"/>
              <a:t>outube</a:t>
            </a:r>
            <a:r>
              <a:rPr lang="en-US" dirty="0" smtClean="0"/>
              <a:t> </a:t>
            </a:r>
            <a:r>
              <a:rPr lang="en-US" dirty="0"/>
              <a:t>videos, violence videos in our dataset contain many real street fights situations in several environments and conditions. also non-violence videos from our dataset are collected from many different human actions like sports, eating, walking …etc.</a:t>
            </a:r>
            <a:endParaRPr lang="en-US" dirty="0"/>
          </a:p>
        </p:txBody>
      </p:sp>
    </p:spTree>
    <p:extLst>
      <p:ext uri="{BB962C8B-B14F-4D97-AF65-F5344CB8AC3E}">
        <p14:creationId xmlns:p14="http://schemas.microsoft.com/office/powerpoint/2010/main" val="611998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2112" y="271648"/>
            <a:ext cx="5443945" cy="763525"/>
          </a:xfrm>
        </p:spPr>
        <p:txBody>
          <a:bodyPr>
            <a:normAutofit fontScale="90000"/>
          </a:bodyPr>
          <a:lstStyle/>
          <a:p>
            <a:r>
              <a:rPr lang="en-US" dirty="0"/>
              <a:t>Data Collection and Processing</a:t>
            </a:r>
            <a:r>
              <a:rPr lang="en-US" dirty="0" smtClean="0"/>
              <a:t>(contd.)</a:t>
            </a:r>
            <a:endParaRPr lang="en-US" dirty="0"/>
          </a:p>
        </p:txBody>
      </p:sp>
      <p:sp>
        <p:nvSpPr>
          <p:cNvPr id="6" name="Content Placeholder 5"/>
          <p:cNvSpPr>
            <a:spLocks noGrp="1"/>
          </p:cNvSpPr>
          <p:nvPr>
            <p:ph sz="half" idx="2"/>
          </p:nvPr>
        </p:nvSpPr>
        <p:spPr>
          <a:xfrm>
            <a:off x="219456" y="1377696"/>
            <a:ext cx="8680703" cy="3596640"/>
          </a:xfrm>
        </p:spPr>
        <p:txBody>
          <a:bodyPr/>
          <a:lstStyle/>
          <a:p>
            <a:pPr algn="l"/>
            <a:r>
              <a:rPr lang="en-US" dirty="0" smtClean="0"/>
              <a:t>Frame Extraction: </a:t>
            </a:r>
          </a:p>
          <a:p>
            <a:pPr marL="457200" indent="-457200" algn="l">
              <a:buFont typeface="+mj-lt"/>
              <a:buAutoNum type="arabicPeriod"/>
            </a:pPr>
            <a:r>
              <a:rPr lang="en-US" dirty="0" smtClean="0"/>
              <a:t>Got the total number of frames in all the videos</a:t>
            </a:r>
          </a:p>
          <a:p>
            <a:pPr marL="457200" indent="-457200" algn="l">
              <a:buFont typeface="+mj-lt"/>
              <a:buAutoNum type="arabicPeriod"/>
            </a:pPr>
            <a:r>
              <a:rPr lang="en-US" dirty="0" smtClean="0"/>
              <a:t>Calculated the interval after which frames will be added to the lists.</a:t>
            </a:r>
          </a:p>
          <a:p>
            <a:pPr marL="457200" indent="-457200" algn="l">
              <a:buFont typeface="+mj-lt"/>
              <a:buAutoNum type="arabicPeriod"/>
            </a:pPr>
            <a:r>
              <a:rPr lang="en-US" dirty="0" smtClean="0"/>
              <a:t>Set the current frame  position of the video, resized the frame to fixed height and width.</a:t>
            </a:r>
          </a:p>
          <a:p>
            <a:pPr marL="457200" indent="-457200" algn="l">
              <a:buFont typeface="+mj-lt"/>
              <a:buAutoNum type="arabicPeriod"/>
            </a:pPr>
            <a:r>
              <a:rPr lang="en-US" dirty="0" smtClean="0"/>
              <a:t>Normalized the resized frame, appended the normalized frame into the frames list.</a:t>
            </a:r>
          </a:p>
          <a:p>
            <a:pPr algn="l"/>
            <a:endParaRPr lang="en-US" dirty="0"/>
          </a:p>
        </p:txBody>
      </p:sp>
    </p:spTree>
    <p:extLst>
      <p:ext uri="{BB962C8B-B14F-4D97-AF65-F5344CB8AC3E}">
        <p14:creationId xmlns:p14="http://schemas.microsoft.com/office/powerpoint/2010/main" val="1226929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82112" y="271648"/>
            <a:ext cx="5443945" cy="763525"/>
          </a:xfrm>
        </p:spPr>
        <p:txBody>
          <a:bodyPr>
            <a:normAutofit fontScale="90000"/>
          </a:bodyPr>
          <a:lstStyle/>
          <a:p>
            <a:r>
              <a:rPr lang="en-US" dirty="0"/>
              <a:t>Data Collection and Processing</a:t>
            </a:r>
            <a:r>
              <a:rPr lang="en-US" dirty="0" smtClean="0"/>
              <a:t>(contd.)</a:t>
            </a:r>
            <a:endParaRPr lang="en-US" dirty="0"/>
          </a:p>
        </p:txBody>
      </p:sp>
      <p:sp>
        <p:nvSpPr>
          <p:cNvPr id="6" name="Content Placeholder 5"/>
          <p:cNvSpPr>
            <a:spLocks noGrp="1"/>
          </p:cNvSpPr>
          <p:nvPr>
            <p:ph sz="half" idx="2"/>
          </p:nvPr>
        </p:nvSpPr>
        <p:spPr>
          <a:xfrm>
            <a:off x="219456" y="1377696"/>
            <a:ext cx="8680703" cy="3596640"/>
          </a:xfrm>
        </p:spPr>
        <p:txBody>
          <a:bodyPr>
            <a:normAutofit lnSpcReduction="10000"/>
          </a:bodyPr>
          <a:lstStyle/>
          <a:p>
            <a:pPr algn="l"/>
            <a:r>
              <a:rPr lang="en-US" dirty="0" smtClean="0"/>
              <a:t>Creating the Data: </a:t>
            </a:r>
          </a:p>
          <a:p>
            <a:pPr marL="457200" indent="-457200" algn="l">
              <a:buFont typeface="+mj-lt"/>
              <a:buAutoNum type="arabicPeriod"/>
            </a:pPr>
            <a:r>
              <a:rPr lang="en-US" dirty="0" smtClean="0"/>
              <a:t>By iterating through all the classes got the list of video files present in the specific class name directory.</a:t>
            </a:r>
          </a:p>
          <a:p>
            <a:pPr marL="457200" indent="-457200" algn="l">
              <a:buFont typeface="+mj-lt"/>
              <a:buAutoNum type="arabicPeriod"/>
            </a:pPr>
            <a:r>
              <a:rPr lang="en-US" dirty="0" smtClean="0"/>
              <a:t>Extracted the frames of the video file.</a:t>
            </a:r>
          </a:p>
          <a:p>
            <a:pPr marL="457200" indent="-457200" algn="l">
              <a:buFont typeface="+mj-lt"/>
              <a:buAutoNum type="arabicPeriod"/>
            </a:pPr>
            <a:r>
              <a:rPr lang="en-US" dirty="0" smtClean="0"/>
              <a:t>Checked </a:t>
            </a:r>
            <a:r>
              <a:rPr lang="en-US" dirty="0"/>
              <a:t>if the extracted frames are equal to the SEQUENCE_LENGTH specified. </a:t>
            </a:r>
            <a:r>
              <a:rPr lang="en-US" dirty="0" smtClean="0"/>
              <a:t>So ignored </a:t>
            </a:r>
            <a:r>
              <a:rPr lang="en-US" dirty="0"/>
              <a:t>the vides having frames less than the </a:t>
            </a:r>
            <a:r>
              <a:rPr lang="en-US" dirty="0" smtClean="0"/>
              <a:t>SEQUENCE_LENGTH then appended the data to their respective lists.</a:t>
            </a:r>
          </a:p>
          <a:p>
            <a:pPr marL="457200" indent="-457200" algn="l">
              <a:buFont typeface="+mj-lt"/>
              <a:buAutoNum type="arabicPeriod"/>
            </a:pPr>
            <a:r>
              <a:rPr lang="en-US" dirty="0" smtClean="0"/>
              <a:t>Converted labels into one-hot-encoded vectors.</a:t>
            </a:r>
            <a:endParaRPr lang="en-US" dirty="0"/>
          </a:p>
        </p:txBody>
      </p:sp>
    </p:spTree>
    <p:extLst>
      <p:ext uri="{BB962C8B-B14F-4D97-AF65-F5344CB8AC3E}">
        <p14:creationId xmlns:p14="http://schemas.microsoft.com/office/powerpoint/2010/main" val="33991530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Model Selection and development</a:t>
            </a:r>
          </a:p>
        </p:txBody>
      </p:sp>
      <p:sp>
        <p:nvSpPr>
          <p:cNvPr id="5" name="Content Placeholder 4"/>
          <p:cNvSpPr>
            <a:spLocks noGrp="1"/>
          </p:cNvSpPr>
          <p:nvPr>
            <p:ph idx="1"/>
          </p:nvPr>
        </p:nvSpPr>
        <p:spPr/>
        <p:txBody>
          <a:bodyPr>
            <a:noAutofit/>
          </a:bodyPr>
          <a:lstStyle/>
          <a:p>
            <a:pPr marL="0" indent="0" algn="ctr">
              <a:buNone/>
            </a:pPr>
            <a:r>
              <a:rPr lang="en-US" sz="7200" dirty="0" smtClean="0"/>
              <a:t>Why </a:t>
            </a:r>
            <a:r>
              <a:rPr lang="en-US" sz="7200" dirty="0" err="1" smtClean="0"/>
              <a:t>MobileNet</a:t>
            </a:r>
            <a:r>
              <a:rPr lang="en-US" sz="7200" dirty="0" smtClean="0"/>
              <a:t> over YOLO Algorithm?</a:t>
            </a:r>
            <a:endParaRPr lang="en-US" sz="7200" dirty="0"/>
          </a:p>
        </p:txBody>
      </p:sp>
    </p:spTree>
    <p:extLst>
      <p:ext uri="{BB962C8B-B14F-4D97-AF65-F5344CB8AC3E}">
        <p14:creationId xmlns:p14="http://schemas.microsoft.com/office/powerpoint/2010/main" val="14802847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2629</Words>
  <Application>Microsoft Office PowerPoint</Application>
  <PresentationFormat>On-screen Show (16:9)</PresentationFormat>
  <Paragraphs>167</Paragraphs>
  <Slides>41</Slides>
  <Notes>1</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Bahnschrift Light SemiCondensed</vt:lpstr>
      <vt:lpstr>Calibri</vt:lpstr>
      <vt:lpstr>Office Theme</vt:lpstr>
      <vt:lpstr>Real Time Human Fight  Scene Detection</vt:lpstr>
      <vt:lpstr>Overview</vt:lpstr>
      <vt:lpstr>Introduction</vt:lpstr>
      <vt:lpstr>Introduction(contd.)</vt:lpstr>
      <vt:lpstr>Data Collection and Processing</vt:lpstr>
      <vt:lpstr>Data Collection and Processing(contd.)</vt:lpstr>
      <vt:lpstr>Data Collection and Processing(contd.)</vt:lpstr>
      <vt:lpstr>Data Collection and Processing(contd.)</vt:lpstr>
      <vt:lpstr>Model Selection and development</vt:lpstr>
      <vt:lpstr>Model Selection and development(contd)</vt:lpstr>
      <vt:lpstr>Model Selection and development(contd)</vt:lpstr>
      <vt:lpstr>Model Selection and development(contd)</vt:lpstr>
      <vt:lpstr>Model Selection and development(contd)</vt:lpstr>
      <vt:lpstr>Model Selection and development(contd)</vt:lpstr>
      <vt:lpstr>Model Selection and development(contd)</vt:lpstr>
      <vt:lpstr>Model Selection and development(contd)</vt:lpstr>
      <vt:lpstr>Model Selection and development(contd)</vt:lpstr>
      <vt:lpstr>Model Selection and development(contd)</vt:lpstr>
      <vt:lpstr>Model Selection and development(contd)</vt:lpstr>
      <vt:lpstr>Model Selection and development(contd)</vt:lpstr>
      <vt:lpstr>Model Selection and development(contd)</vt:lpstr>
      <vt:lpstr>Model Selection and development(contd)</vt:lpstr>
      <vt:lpstr>Model Selection and development(contd)</vt:lpstr>
      <vt:lpstr>Model Selection and development(contd)</vt:lpstr>
      <vt:lpstr>Training and Testing Result</vt:lpstr>
      <vt:lpstr>Training and Testing Result(contd)</vt:lpstr>
      <vt:lpstr>Training and Testing Result(contd)</vt:lpstr>
      <vt:lpstr>Training and Testing Result(contd)</vt:lpstr>
      <vt:lpstr>Training and Testing Result(contd)</vt:lpstr>
      <vt:lpstr>Training and Testing Result(contd)</vt:lpstr>
      <vt:lpstr>Training and Testing Result(contd)</vt:lpstr>
      <vt:lpstr>GUI Development (input from  Video File)</vt:lpstr>
      <vt:lpstr>GUI Development (input from  Video File)</vt:lpstr>
      <vt:lpstr>GUI Development (input from  Video File)</vt:lpstr>
      <vt:lpstr>GUI Development (input from  Video Stream)</vt:lpstr>
      <vt:lpstr>GUI Development (input from  Video Stream)</vt:lpstr>
      <vt:lpstr>GUI Development (input from  Video Stream)</vt:lpstr>
      <vt:lpstr>Conclusion</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2023-09-09T10:54:54Z</dcterms:modified>
</cp:coreProperties>
</file>