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5" r:id="rId6"/>
    <p:sldId id="264" r:id="rId7"/>
    <p:sldId id="259" r:id="rId8"/>
    <p:sldId id="262" r:id="rId9"/>
    <p:sldId id="263"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AC03-CC42-0A39-C848-6200B93E4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56A3447B-C507-E947-B3D4-45654540D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214B385-537F-AA76-320A-63A2CD8A7D6E}"/>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5" name="Footer Placeholder 4">
            <a:extLst>
              <a:ext uri="{FF2B5EF4-FFF2-40B4-BE49-F238E27FC236}">
                <a16:creationId xmlns:a16="http://schemas.microsoft.com/office/drawing/2014/main" id="{274506CC-A5D6-9338-502B-C9080029294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3D22AA0-EACA-92B7-556D-3E6F8DFD7B30}"/>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335067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557F-BFA0-7E31-5674-60CDE3C0B775}"/>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39D2CBA-E800-25BD-4D3D-C746BBD0A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759A5DF-08E5-475D-1C1D-7EF2A0EFAE72}"/>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5" name="Footer Placeholder 4">
            <a:extLst>
              <a:ext uri="{FF2B5EF4-FFF2-40B4-BE49-F238E27FC236}">
                <a16:creationId xmlns:a16="http://schemas.microsoft.com/office/drawing/2014/main" id="{B1DA0CCD-04FE-554B-D088-4EEF6A881CE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71B3F6C-1573-6E03-E8EC-C116CE875CE1}"/>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283963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E06C56-079B-6EA6-D3E1-4625165D39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71BC1EFB-0731-8D95-AA8A-852CB21D3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72B71B2-EBF7-4DF5-DB31-18D451CF1D66}"/>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5" name="Footer Placeholder 4">
            <a:extLst>
              <a:ext uri="{FF2B5EF4-FFF2-40B4-BE49-F238E27FC236}">
                <a16:creationId xmlns:a16="http://schemas.microsoft.com/office/drawing/2014/main" id="{A66189D6-9917-AC70-2923-FCEAD82B036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B94ECD7-F7F3-9487-AE4E-AFA5457734E3}"/>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57012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93B0-ED92-BD54-7815-58A61B0EE4F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AC3761C-6BAC-7DD6-8BDA-CA2D1D4424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1D84E4E-6629-AF00-F15A-E5B008E5DC31}"/>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5" name="Footer Placeholder 4">
            <a:extLst>
              <a:ext uri="{FF2B5EF4-FFF2-40B4-BE49-F238E27FC236}">
                <a16:creationId xmlns:a16="http://schemas.microsoft.com/office/drawing/2014/main" id="{A5C0124B-DF0B-2058-EFB0-B2503F45144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1B4C7AA-56B9-039E-ED3F-35E3FEA87CBD}"/>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275797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DC9C-A2DA-157C-CCA2-907104CA38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8B35A9EA-F24E-E7C9-299E-57C7B1679E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4C149-BB5B-0EC3-5F4A-348832DB97EC}"/>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5" name="Footer Placeholder 4">
            <a:extLst>
              <a:ext uri="{FF2B5EF4-FFF2-40B4-BE49-F238E27FC236}">
                <a16:creationId xmlns:a16="http://schemas.microsoft.com/office/drawing/2014/main" id="{13570371-FEE0-2ED0-EFA5-10159E11A50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1F72BFA-9AB5-A604-FAAD-3FA2008F0444}"/>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303090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FEB6-E8EE-7FC6-4B7F-9AF1EF36E4A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0EACFED-A4E1-DC34-B5C5-DFAA8FAD85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D00BF5E-EDC4-C22D-6813-B21F41C641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10C482D2-F933-B476-B88D-160189081704}"/>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6" name="Footer Placeholder 5">
            <a:extLst>
              <a:ext uri="{FF2B5EF4-FFF2-40B4-BE49-F238E27FC236}">
                <a16:creationId xmlns:a16="http://schemas.microsoft.com/office/drawing/2014/main" id="{17E65B2B-7A1F-8C14-6B18-910A2BBBA36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819CC9D-98ED-B2F1-0C2F-3A04503652AF}"/>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254122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5EDB-AE4F-E241-C2E9-08BC6E757D11}"/>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C4A9FEE-F2DB-4E72-BBB5-FD80F80726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4878C-8187-6A6D-2F68-6C5BC947B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5B6A9B39-D9AC-9935-ED98-5F48C0A1C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40607-94CD-AAA2-5696-50318C313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8890598B-BAE4-8356-3ECC-C412E02438B2}"/>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8" name="Footer Placeholder 7">
            <a:extLst>
              <a:ext uri="{FF2B5EF4-FFF2-40B4-BE49-F238E27FC236}">
                <a16:creationId xmlns:a16="http://schemas.microsoft.com/office/drawing/2014/main" id="{F73D6730-4FC3-BF10-10DE-72FAE746A933}"/>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07DC325-64BD-617A-D422-A22E56AE416B}"/>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32199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40FC-00F7-3770-247E-BC741AA47D93}"/>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525CF0E9-CCE5-B0CE-2D39-7C04925636F3}"/>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4" name="Footer Placeholder 3">
            <a:extLst>
              <a:ext uri="{FF2B5EF4-FFF2-40B4-BE49-F238E27FC236}">
                <a16:creationId xmlns:a16="http://schemas.microsoft.com/office/drawing/2014/main" id="{1397089A-BFCE-7017-E6DA-BFFD06FC6C34}"/>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8B6B1201-5702-E78F-286C-712414B0AAF1}"/>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1075358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C5498-93EF-84B1-E2FB-06A235798C75}"/>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3" name="Footer Placeholder 2">
            <a:extLst>
              <a:ext uri="{FF2B5EF4-FFF2-40B4-BE49-F238E27FC236}">
                <a16:creationId xmlns:a16="http://schemas.microsoft.com/office/drawing/2014/main" id="{E5FD368F-54BD-5C6D-A9B2-EE268699D338}"/>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25452557-2D37-8BAB-56C9-CA769668E28F}"/>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53143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96CA-4735-E76E-955D-AEC2ADAA3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45682173-D164-9FBD-8B00-DD40DCD7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09CBEAEF-0EA2-AB54-D165-E10268361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25394-8709-3565-6D4B-2C959AA20790}"/>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6" name="Footer Placeholder 5">
            <a:extLst>
              <a:ext uri="{FF2B5EF4-FFF2-40B4-BE49-F238E27FC236}">
                <a16:creationId xmlns:a16="http://schemas.microsoft.com/office/drawing/2014/main" id="{8E7BBD19-95BD-775A-EA88-A1A1A2A731D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0213FAF-E946-A207-C6AE-4B238B201CB4}"/>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286134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007B-D9A0-203B-F162-521EA4CF5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1C92DCAD-24DA-8964-D17A-40167A82F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9E293A87-E599-2781-B573-26B75EF30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DEDCB-1BF1-7FEB-5F87-3B85313A8D2D}"/>
              </a:ext>
            </a:extLst>
          </p:cNvPr>
          <p:cNvSpPr>
            <a:spLocks noGrp="1"/>
          </p:cNvSpPr>
          <p:nvPr>
            <p:ph type="dt" sz="half" idx="10"/>
          </p:nvPr>
        </p:nvSpPr>
        <p:spPr/>
        <p:txBody>
          <a:bodyPr/>
          <a:lstStyle/>
          <a:p>
            <a:fld id="{01852616-9699-401F-A9E8-7547B096969D}" type="datetimeFigureOut">
              <a:rPr lang="he-IL" smtClean="0"/>
              <a:t>י'/אייר/תשפ"ד</a:t>
            </a:fld>
            <a:endParaRPr lang="he-IL"/>
          </a:p>
        </p:txBody>
      </p:sp>
      <p:sp>
        <p:nvSpPr>
          <p:cNvPr id="6" name="Footer Placeholder 5">
            <a:extLst>
              <a:ext uri="{FF2B5EF4-FFF2-40B4-BE49-F238E27FC236}">
                <a16:creationId xmlns:a16="http://schemas.microsoft.com/office/drawing/2014/main" id="{9A3C7583-95EC-CD2E-B22F-309A2F81FCDF}"/>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52032E1-466E-A009-0319-5A4F00797359}"/>
              </a:ext>
            </a:extLst>
          </p:cNvPr>
          <p:cNvSpPr>
            <a:spLocks noGrp="1"/>
          </p:cNvSpPr>
          <p:nvPr>
            <p:ph type="sldNum" sz="quarter" idx="12"/>
          </p:nvPr>
        </p:nvSpPr>
        <p:spPr/>
        <p:txBody>
          <a:bodyPr/>
          <a:lstStyle/>
          <a:p>
            <a:fld id="{554ADB5D-66BE-4734-A00E-77CFE44EBE95}" type="slidenum">
              <a:rPr lang="he-IL" smtClean="0"/>
              <a:t>‹#›</a:t>
            </a:fld>
            <a:endParaRPr lang="he-IL"/>
          </a:p>
        </p:txBody>
      </p:sp>
    </p:spTree>
    <p:extLst>
      <p:ext uri="{BB962C8B-B14F-4D97-AF65-F5344CB8AC3E}">
        <p14:creationId xmlns:p14="http://schemas.microsoft.com/office/powerpoint/2010/main" val="15368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9BB8E5-A769-CF98-EFFC-815E394CC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705DAFCD-7AFC-32AF-324A-277D19383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5BFA53A-93D4-2CD3-FDE5-4B79AA9C6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852616-9699-401F-A9E8-7547B096969D}" type="datetimeFigureOut">
              <a:rPr lang="he-IL" smtClean="0"/>
              <a:t>י'/אייר/תשפ"ד</a:t>
            </a:fld>
            <a:endParaRPr lang="he-IL"/>
          </a:p>
        </p:txBody>
      </p:sp>
      <p:sp>
        <p:nvSpPr>
          <p:cNvPr id="5" name="Footer Placeholder 4">
            <a:extLst>
              <a:ext uri="{FF2B5EF4-FFF2-40B4-BE49-F238E27FC236}">
                <a16:creationId xmlns:a16="http://schemas.microsoft.com/office/drawing/2014/main" id="{E4FC9D1E-6CF0-EADA-FAFB-DB07112E1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F43CEFC7-CC26-0C48-30F7-EFC4B3345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ADB5D-66BE-4734-A00E-77CFE44EBE95}" type="slidenum">
              <a:rPr lang="he-IL" smtClean="0"/>
              <a:t>‹#›</a:t>
            </a:fld>
            <a:endParaRPr lang="he-IL"/>
          </a:p>
        </p:txBody>
      </p:sp>
    </p:spTree>
    <p:extLst>
      <p:ext uri="{BB962C8B-B14F-4D97-AF65-F5344CB8AC3E}">
        <p14:creationId xmlns:p14="http://schemas.microsoft.com/office/powerpoint/2010/main" val="207254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blue background with white text and ducks&#10;&#10;Description automatically generated">
            <a:extLst>
              <a:ext uri="{FF2B5EF4-FFF2-40B4-BE49-F238E27FC236}">
                <a16:creationId xmlns:a16="http://schemas.microsoft.com/office/drawing/2014/main" id="{D379E681-067E-63B2-084F-83B2C16AA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239000"/>
          </a:xfrm>
          <a:prstGeom prst="rect">
            <a:avLst/>
          </a:prstGeom>
        </p:spPr>
      </p:pic>
    </p:spTree>
    <p:extLst>
      <p:ext uri="{BB962C8B-B14F-4D97-AF65-F5344CB8AC3E}">
        <p14:creationId xmlns:p14="http://schemas.microsoft.com/office/powerpoint/2010/main" val="169622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2819400" y="256014"/>
            <a:ext cx="6121400" cy="830997"/>
          </a:xfrm>
          <a:prstGeom prst="rect">
            <a:avLst/>
          </a:prstGeom>
          <a:noFill/>
        </p:spPr>
        <p:txBody>
          <a:bodyPr wrap="square" rtlCol="0">
            <a:spAutoFit/>
          </a:bodyPr>
          <a:lstStyle/>
          <a:p>
            <a:pPr algn="r" rtl="1"/>
            <a:r>
              <a:rPr lang="he-IL" sz="4800" dirty="0"/>
              <a:t>כותרת</a:t>
            </a:r>
          </a:p>
        </p:txBody>
      </p:sp>
    </p:spTree>
    <p:extLst>
      <p:ext uri="{BB962C8B-B14F-4D97-AF65-F5344CB8AC3E}">
        <p14:creationId xmlns:p14="http://schemas.microsoft.com/office/powerpoint/2010/main" val="204701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effectLst>
                  <a:outerShdw blurRad="38100" dist="38100" dir="2700000" algn="tl">
                    <a:srgbClr val="000000">
                      <a:alpha val="43137"/>
                    </a:srgbClr>
                  </a:outerShdw>
                </a:effectLst>
              </a:rPr>
              <a:t>SQLI vulnerability</a:t>
            </a:r>
            <a:endParaRPr lang="he-IL" sz="48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800"/>
            <a:ext cx="10515600" cy="1815882"/>
          </a:xfrm>
          <a:prstGeom prst="rect">
            <a:avLst/>
          </a:prstGeom>
          <a:noFill/>
        </p:spPr>
        <p:txBody>
          <a:bodyPr wrap="square">
            <a:spAutoFit/>
          </a:bodyPr>
          <a:lstStyle/>
          <a:p>
            <a:pPr algn="r" rtl="1"/>
            <a:r>
              <a:rPr lang="en-US" sz="2800" dirty="0"/>
              <a:t> :SQL Injection (SQLi) </a:t>
            </a:r>
            <a:r>
              <a:rPr lang="he-IL" sz="2800" dirty="0"/>
              <a:t>היא מתקפת סייבר שמנצלת פגיעות באפליקציות המשתמשות במסדי נתונים. הפגיעות מתרחשת כאשר קלט מהמשתמש לא נבדק כראוי ונכלל בשאילתות </a:t>
            </a:r>
            <a:r>
              <a:rPr lang="en-US" sz="2800" dirty="0"/>
              <a:t>SQL</a:t>
            </a:r>
            <a:r>
              <a:rPr lang="he-IL" sz="2800" dirty="0"/>
              <a:t>, מה שמאפשר לתוקף להחדיר קוד זדוני ולבצע פעולות לא מורשות על בסיס הנתונים</a:t>
            </a:r>
          </a:p>
        </p:txBody>
      </p:sp>
    </p:spTree>
    <p:extLst>
      <p:ext uri="{BB962C8B-B14F-4D97-AF65-F5344CB8AC3E}">
        <p14:creationId xmlns:p14="http://schemas.microsoft.com/office/powerpoint/2010/main" val="13768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effectLst>
                  <a:outerShdw blurRad="38100" dist="38100" dir="2700000" algn="tl">
                    <a:srgbClr val="000000">
                      <a:alpha val="43137"/>
                    </a:srgbClr>
                  </a:outerShdw>
                </a:effectLst>
              </a:rPr>
              <a:t>SQLI vulnerability</a:t>
            </a:r>
            <a:endParaRPr lang="he-IL" sz="48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800"/>
            <a:ext cx="10515600" cy="646331"/>
          </a:xfrm>
          <a:prstGeom prst="rect">
            <a:avLst/>
          </a:prstGeom>
          <a:noFill/>
        </p:spPr>
        <p:txBody>
          <a:bodyPr wrap="square">
            <a:spAutoFit/>
          </a:bodyPr>
          <a:lstStyle/>
          <a:p>
            <a:pPr algn="r" rtl="1"/>
            <a:r>
              <a:rPr lang="he-IL" sz="3600" dirty="0"/>
              <a:t>דוגמא:</a:t>
            </a:r>
          </a:p>
        </p:txBody>
      </p:sp>
      <p:sp>
        <p:nvSpPr>
          <p:cNvPr id="7" name="Rectangle 2">
            <a:extLst>
              <a:ext uri="{FF2B5EF4-FFF2-40B4-BE49-F238E27FC236}">
                <a16:creationId xmlns:a16="http://schemas.microsoft.com/office/drawing/2014/main" id="{23F2BB3E-5185-BC86-391F-78702FD25C79}"/>
              </a:ext>
            </a:extLst>
          </p:cNvPr>
          <p:cNvSpPr>
            <a:spLocks noChangeArrowheads="1"/>
          </p:cNvSpPr>
          <p:nvPr/>
        </p:nvSpPr>
        <p:spPr bwMode="auto">
          <a:xfrm>
            <a:off x="838200" y="2323021"/>
            <a:ext cx="10515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נניח שיש לנו טופס התחברות עם </a:t>
            </a:r>
            <a:r>
              <a:rPr kumimoji="0" lang="he-IL" altLang="en-US" sz="2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השאילתא</a:t>
            </a:r>
            <a:r>
              <a:rPr kumimoji="0" lang="he-IL"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הבאה</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he-IL"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SELECT * FROM users WHERE username = 'user' AND password = 'pass';</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tx1"/>
                </a:solidFill>
                <a:effectLst/>
                <a:latin typeface="Arial" panose="020B0604020202020204" pitchFamily="34" charset="0"/>
              </a:rPr>
              <a:t>אם האפליקציה לא מנקה את הקלט, התוקף יכול להזין:</a:t>
            </a: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tx1"/>
                </a:solidFill>
                <a:effectLst/>
                <a:latin typeface="Arial" panose="020B0604020202020204" pitchFamily="34" charset="0"/>
              </a:rPr>
              <a:t>שם משתמש: </a:t>
            </a:r>
            <a:r>
              <a:rPr kumimoji="0" lang="en-US" altLang="en-US" sz="2800" b="0" i="0" u="none" strike="noStrike" cap="none" normalizeH="0" baseline="0" dirty="0">
                <a:ln>
                  <a:noFill/>
                </a:ln>
                <a:solidFill>
                  <a:schemeClr val="tx1"/>
                </a:solidFill>
                <a:effectLst/>
                <a:latin typeface="Arial" panose="020B0604020202020204" pitchFamily="34" charset="0"/>
              </a:rPr>
              <a:t>user' OR '1'='1</a:t>
            </a:r>
            <a:r>
              <a:rPr kumimoji="0" lang="he-IL" altLang="en-US" sz="2800" b="0" i="0" u="none" strike="noStrike" cap="none" normalizeH="0" baseline="0" dirty="0">
                <a:ln>
                  <a:noFill/>
                </a:ln>
                <a:solidFill>
                  <a:schemeClr val="tx1"/>
                </a:solidFill>
                <a:effectLst/>
                <a:latin typeface="Arial" panose="020B0604020202020204" pitchFamily="34" charset="0"/>
              </a:rPr>
              <a:t> סיסמה: </a:t>
            </a:r>
            <a:r>
              <a:rPr kumimoji="0" lang="en-US" altLang="en-US" sz="2800" b="0" i="0" u="none" strike="noStrike" cap="none" normalizeH="0" baseline="0" dirty="0">
                <a:ln>
                  <a:noFill/>
                </a:ln>
                <a:solidFill>
                  <a:schemeClr val="tx1"/>
                </a:solidFill>
                <a:effectLst/>
                <a:latin typeface="Arial" panose="020B0604020202020204" pitchFamily="34" charset="0"/>
              </a:rPr>
              <a:t>password</a:t>
            </a:r>
            <a:endParaRPr kumimoji="0" lang="he-IL" altLang="en-US" sz="28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2800" b="0" i="0" u="none" strike="noStrike" cap="none" normalizeH="0" baseline="0" dirty="0">
                <a:ln>
                  <a:noFill/>
                </a:ln>
                <a:solidFill>
                  <a:schemeClr val="tx1"/>
                </a:solidFill>
                <a:effectLst/>
                <a:latin typeface="Arial" panose="020B0604020202020204" pitchFamily="34" charset="0"/>
              </a:rPr>
              <a:t>מאחר ש-'1'='1' תמיד נכון, </a:t>
            </a:r>
            <a:r>
              <a:rPr kumimoji="0" lang="he-IL" altLang="en-US" sz="2800" b="0" i="0" u="none" strike="noStrike" cap="none" normalizeH="0" baseline="0" dirty="0" err="1">
                <a:ln>
                  <a:noFill/>
                </a:ln>
                <a:solidFill>
                  <a:schemeClr val="tx1"/>
                </a:solidFill>
                <a:effectLst/>
                <a:latin typeface="Arial" panose="020B0604020202020204" pitchFamily="34" charset="0"/>
              </a:rPr>
              <a:t>השאילתא</a:t>
            </a:r>
            <a:r>
              <a:rPr kumimoji="0" lang="he-IL" altLang="en-US" sz="2800" b="0" i="0" u="none" strike="noStrike" cap="none" normalizeH="0" baseline="0" dirty="0">
                <a:ln>
                  <a:noFill/>
                </a:ln>
                <a:solidFill>
                  <a:schemeClr val="tx1"/>
                </a:solidFill>
                <a:effectLst/>
                <a:latin typeface="Arial" panose="020B0604020202020204" pitchFamily="34" charset="0"/>
              </a:rPr>
              <a:t> תחזיר את כל המשתמשים בטבלה, והתוקף יוכל להתחבר ללא צורך בסיסמה תקינה.</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75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effectLst>
                  <a:outerShdw blurRad="38100" dist="38100" dir="2700000" algn="tl">
                    <a:srgbClr val="000000">
                      <a:alpha val="43137"/>
                    </a:srgbClr>
                  </a:outerShdw>
                </a:effectLst>
              </a:rPr>
              <a:t>SQLI vulnerability</a:t>
            </a:r>
            <a:endParaRPr lang="he-IL" sz="48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800"/>
            <a:ext cx="10515600" cy="646331"/>
          </a:xfrm>
          <a:prstGeom prst="rect">
            <a:avLst/>
          </a:prstGeom>
          <a:noFill/>
        </p:spPr>
        <p:txBody>
          <a:bodyPr wrap="square">
            <a:spAutoFit/>
          </a:bodyPr>
          <a:lstStyle/>
          <a:p>
            <a:pPr algn="r" rtl="1"/>
            <a:r>
              <a:rPr lang="he-IL" sz="3600" dirty="0"/>
              <a:t>דוגמא:</a:t>
            </a:r>
          </a:p>
        </p:txBody>
      </p:sp>
      <p:pic>
        <p:nvPicPr>
          <p:cNvPr id="4" name="Picture 3">
            <a:extLst>
              <a:ext uri="{FF2B5EF4-FFF2-40B4-BE49-F238E27FC236}">
                <a16:creationId xmlns:a16="http://schemas.microsoft.com/office/drawing/2014/main" id="{068A388C-A420-B623-78D5-263D39D121D7}"/>
              </a:ext>
            </a:extLst>
          </p:cNvPr>
          <p:cNvPicPr>
            <a:picLocks noChangeAspect="1"/>
          </p:cNvPicPr>
          <p:nvPr/>
        </p:nvPicPr>
        <p:blipFill>
          <a:blip r:embed="rId3"/>
          <a:stretch>
            <a:fillRect/>
          </a:stretch>
        </p:blipFill>
        <p:spPr>
          <a:xfrm>
            <a:off x="6489700" y="2671656"/>
            <a:ext cx="5162563" cy="2662343"/>
          </a:xfrm>
          <a:prstGeom prst="rect">
            <a:avLst/>
          </a:prstGeom>
        </p:spPr>
      </p:pic>
      <p:pic>
        <p:nvPicPr>
          <p:cNvPr id="10" name="Picture 9">
            <a:extLst>
              <a:ext uri="{FF2B5EF4-FFF2-40B4-BE49-F238E27FC236}">
                <a16:creationId xmlns:a16="http://schemas.microsoft.com/office/drawing/2014/main" id="{FFAE4D8A-8281-7B8E-1B86-87A7BD0C4818}"/>
              </a:ext>
            </a:extLst>
          </p:cNvPr>
          <p:cNvPicPr>
            <a:picLocks noChangeAspect="1"/>
          </p:cNvPicPr>
          <p:nvPr/>
        </p:nvPicPr>
        <p:blipFill>
          <a:blip r:embed="rId4"/>
          <a:stretch>
            <a:fillRect/>
          </a:stretch>
        </p:blipFill>
        <p:spPr>
          <a:xfrm>
            <a:off x="183961" y="2671656"/>
            <a:ext cx="4755382" cy="2662343"/>
          </a:xfrm>
          <a:prstGeom prst="rect">
            <a:avLst/>
          </a:prstGeom>
        </p:spPr>
      </p:pic>
      <p:sp>
        <p:nvSpPr>
          <p:cNvPr id="11" name="Arrow: Right 10">
            <a:extLst>
              <a:ext uri="{FF2B5EF4-FFF2-40B4-BE49-F238E27FC236}">
                <a16:creationId xmlns:a16="http://schemas.microsoft.com/office/drawing/2014/main" id="{5A7B6151-F48B-7C09-7A29-92E89AEE9943}"/>
              </a:ext>
            </a:extLst>
          </p:cNvPr>
          <p:cNvSpPr/>
          <p:nvPr/>
        </p:nvSpPr>
        <p:spPr>
          <a:xfrm>
            <a:off x="5041900" y="3873500"/>
            <a:ext cx="1333500" cy="5383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334793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effectLst>
                  <a:outerShdw blurRad="38100" dist="38100" dir="2700000" algn="tl">
                    <a:srgbClr val="000000">
                      <a:alpha val="43137"/>
                    </a:srgbClr>
                  </a:outerShdw>
                </a:effectLst>
              </a:rPr>
              <a:t>SQLI vulnerability</a:t>
            </a:r>
            <a:endParaRPr lang="he-IL" sz="48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800"/>
            <a:ext cx="10515600" cy="646331"/>
          </a:xfrm>
          <a:prstGeom prst="rect">
            <a:avLst/>
          </a:prstGeom>
          <a:noFill/>
        </p:spPr>
        <p:txBody>
          <a:bodyPr wrap="square">
            <a:spAutoFit/>
          </a:bodyPr>
          <a:lstStyle/>
          <a:p>
            <a:pPr algn="r" rtl="1"/>
            <a:r>
              <a:rPr lang="he-IL" sz="3600" dirty="0"/>
              <a:t>דוגמא:</a:t>
            </a:r>
          </a:p>
        </p:txBody>
      </p:sp>
      <p:sp>
        <p:nvSpPr>
          <p:cNvPr id="11" name="Arrow: Right 10">
            <a:extLst>
              <a:ext uri="{FF2B5EF4-FFF2-40B4-BE49-F238E27FC236}">
                <a16:creationId xmlns:a16="http://schemas.microsoft.com/office/drawing/2014/main" id="{5A7B6151-F48B-7C09-7A29-92E89AEE9943}"/>
              </a:ext>
            </a:extLst>
          </p:cNvPr>
          <p:cNvSpPr/>
          <p:nvPr/>
        </p:nvSpPr>
        <p:spPr>
          <a:xfrm>
            <a:off x="4527550" y="3651468"/>
            <a:ext cx="723900" cy="5383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e-IL"/>
          </a:p>
        </p:txBody>
      </p:sp>
      <p:pic>
        <p:nvPicPr>
          <p:cNvPr id="7" name="Picture 6">
            <a:extLst>
              <a:ext uri="{FF2B5EF4-FFF2-40B4-BE49-F238E27FC236}">
                <a16:creationId xmlns:a16="http://schemas.microsoft.com/office/drawing/2014/main" id="{7A6AF325-5583-E4A4-02A7-72B4230CA58A}"/>
              </a:ext>
            </a:extLst>
          </p:cNvPr>
          <p:cNvPicPr>
            <a:picLocks noChangeAspect="1"/>
          </p:cNvPicPr>
          <p:nvPr/>
        </p:nvPicPr>
        <p:blipFill>
          <a:blip r:embed="rId3"/>
          <a:stretch>
            <a:fillRect/>
          </a:stretch>
        </p:blipFill>
        <p:spPr>
          <a:xfrm>
            <a:off x="0" y="3079195"/>
            <a:ext cx="4380927" cy="1682917"/>
          </a:xfrm>
          <a:prstGeom prst="rect">
            <a:avLst/>
          </a:prstGeom>
        </p:spPr>
      </p:pic>
      <p:pic>
        <p:nvPicPr>
          <p:cNvPr id="12" name="Picture 11">
            <a:extLst>
              <a:ext uri="{FF2B5EF4-FFF2-40B4-BE49-F238E27FC236}">
                <a16:creationId xmlns:a16="http://schemas.microsoft.com/office/drawing/2014/main" id="{33273434-6E18-A488-96B0-BA5D187FB374}"/>
              </a:ext>
            </a:extLst>
          </p:cNvPr>
          <p:cNvPicPr>
            <a:picLocks noChangeAspect="1"/>
          </p:cNvPicPr>
          <p:nvPr/>
        </p:nvPicPr>
        <p:blipFill>
          <a:blip r:embed="rId4"/>
          <a:stretch>
            <a:fillRect/>
          </a:stretch>
        </p:blipFill>
        <p:spPr>
          <a:xfrm>
            <a:off x="3573256" y="5031884"/>
            <a:ext cx="2962688" cy="495369"/>
          </a:xfrm>
          <a:prstGeom prst="rect">
            <a:avLst/>
          </a:prstGeom>
        </p:spPr>
      </p:pic>
      <p:pic>
        <p:nvPicPr>
          <p:cNvPr id="14" name="Picture 13">
            <a:extLst>
              <a:ext uri="{FF2B5EF4-FFF2-40B4-BE49-F238E27FC236}">
                <a16:creationId xmlns:a16="http://schemas.microsoft.com/office/drawing/2014/main" id="{748BCD29-5F48-B108-F6FA-0A6C84E4D20D}"/>
              </a:ext>
            </a:extLst>
          </p:cNvPr>
          <p:cNvPicPr>
            <a:picLocks noChangeAspect="1"/>
          </p:cNvPicPr>
          <p:nvPr/>
        </p:nvPicPr>
        <p:blipFill>
          <a:blip r:embed="rId5"/>
          <a:stretch>
            <a:fillRect/>
          </a:stretch>
        </p:blipFill>
        <p:spPr>
          <a:xfrm>
            <a:off x="5398073" y="3100572"/>
            <a:ext cx="5766557" cy="1510289"/>
          </a:xfrm>
          <a:prstGeom prst="rect">
            <a:avLst/>
          </a:prstGeom>
        </p:spPr>
      </p:pic>
    </p:spTree>
    <p:extLst>
      <p:ext uri="{BB962C8B-B14F-4D97-AF65-F5344CB8AC3E}">
        <p14:creationId xmlns:p14="http://schemas.microsoft.com/office/powerpoint/2010/main" val="308647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2819400" y="256014"/>
            <a:ext cx="6121400" cy="830997"/>
          </a:xfrm>
          <a:prstGeom prst="rect">
            <a:avLst/>
          </a:prstGeom>
          <a:noFill/>
        </p:spPr>
        <p:txBody>
          <a:bodyPr wrap="square" rtlCol="0">
            <a:spAutoFit/>
          </a:bodyPr>
          <a:lstStyle/>
          <a:p>
            <a:pPr algn="r" rtl="1"/>
            <a:r>
              <a:rPr lang="he-IL" sz="4800" b="1" dirty="0">
                <a:effectLst>
                  <a:outerShdw blurRad="38100" dist="38100" dir="2700000" algn="tl">
                    <a:srgbClr val="000000">
                      <a:alpha val="43137"/>
                    </a:srgbClr>
                  </a:outerShdw>
                </a:effectLst>
              </a:rPr>
              <a:t>איך אני בודק?</a:t>
            </a:r>
          </a:p>
        </p:txBody>
      </p:sp>
      <p:sp>
        <p:nvSpPr>
          <p:cNvPr id="3" name="TextBox 2">
            <a:extLst>
              <a:ext uri="{FF2B5EF4-FFF2-40B4-BE49-F238E27FC236}">
                <a16:creationId xmlns:a16="http://schemas.microsoft.com/office/drawing/2014/main" id="{8527A033-F6F0-5B25-A197-3CCEF5ADF6EB}"/>
              </a:ext>
            </a:extLst>
          </p:cNvPr>
          <p:cNvSpPr txBox="1"/>
          <p:nvPr/>
        </p:nvSpPr>
        <p:spPr>
          <a:xfrm>
            <a:off x="838200" y="1690688"/>
            <a:ext cx="10515600" cy="4031873"/>
          </a:xfrm>
          <a:prstGeom prst="rect">
            <a:avLst/>
          </a:prstGeom>
          <a:noFill/>
        </p:spPr>
        <p:txBody>
          <a:bodyPr wrap="square" rtlCol="0">
            <a:spAutoFit/>
          </a:bodyPr>
          <a:lstStyle/>
          <a:p>
            <a:pPr algn="r" rtl="1"/>
            <a:r>
              <a:rPr lang="he-IL" sz="3200" dirty="0"/>
              <a:t>על מנת לבדוק </a:t>
            </a:r>
            <a:r>
              <a:rPr lang="en-US" sz="3200" dirty="0"/>
              <a:t>SQLI</a:t>
            </a:r>
            <a:r>
              <a:rPr lang="he-IL" sz="3200" dirty="0"/>
              <a:t> אני משתמש ב4 מבחנים </a:t>
            </a:r>
          </a:p>
          <a:p>
            <a:pPr algn="r" rtl="1"/>
            <a:r>
              <a:rPr lang="he-IL" sz="3200" dirty="0"/>
              <a:t>מבחן ראשון-משתמש ב </a:t>
            </a:r>
            <a:r>
              <a:rPr lang="en-US" sz="3200" dirty="0"/>
              <a:t>selenium</a:t>
            </a:r>
            <a:r>
              <a:rPr lang="he-IL" sz="3200" dirty="0"/>
              <a:t> מיועד לאתרים </a:t>
            </a:r>
            <a:r>
              <a:rPr lang="he-IL" sz="3200" dirty="0" err="1"/>
              <a:t>דינמים</a:t>
            </a:r>
            <a:r>
              <a:rPr lang="he-IL" sz="3200" dirty="0"/>
              <a:t> אבל פחות אמין</a:t>
            </a:r>
          </a:p>
          <a:p>
            <a:pPr algn="r" rtl="1"/>
            <a:r>
              <a:rPr lang="he-IL" sz="3200" dirty="0"/>
              <a:t>מבחן שני-משתמש ב</a:t>
            </a:r>
            <a:r>
              <a:rPr lang="en-US" sz="3200" dirty="0"/>
              <a:t> b4</a:t>
            </a:r>
            <a:r>
              <a:rPr lang="he-IL" sz="3200" dirty="0"/>
              <a:t>עושה את אותו התפקיד כמו הראשון אבל מיועד לאתרים סטטיים ויותר אמין</a:t>
            </a:r>
          </a:p>
          <a:p>
            <a:pPr algn="r" rtl="1"/>
            <a:r>
              <a:rPr lang="he-IL" sz="3200" dirty="0"/>
              <a:t>מבחן שלישי- בודק </a:t>
            </a:r>
            <a:r>
              <a:rPr lang="en-US" sz="3200" dirty="0"/>
              <a:t>SQLI</a:t>
            </a:r>
            <a:r>
              <a:rPr lang="he-IL" sz="3200" dirty="0"/>
              <a:t> ב </a:t>
            </a:r>
            <a:r>
              <a:rPr lang="en-US" sz="3200" dirty="0" err="1"/>
              <a:t>url</a:t>
            </a:r>
            <a:r>
              <a:rPr lang="he-IL" sz="3200" dirty="0"/>
              <a:t> </a:t>
            </a:r>
          </a:p>
          <a:p>
            <a:pPr algn="r" rtl="1"/>
            <a:r>
              <a:rPr lang="he-IL" sz="3200" dirty="0"/>
              <a:t>מבחן רביעי- תוכנה חיצונית שעושה בדיקה כוללת אך ללא הסבר </a:t>
            </a:r>
            <a:r>
              <a:rPr lang="he-IL" sz="3200" dirty="0" err="1"/>
              <a:t>ספיציפי</a:t>
            </a:r>
            <a:r>
              <a:rPr lang="he-IL" sz="3200" dirty="0"/>
              <a:t> לאיפה הבעיה בדיוק</a:t>
            </a:r>
          </a:p>
        </p:txBody>
      </p:sp>
    </p:spTree>
    <p:extLst>
      <p:ext uri="{BB962C8B-B14F-4D97-AF65-F5344CB8AC3E}">
        <p14:creationId xmlns:p14="http://schemas.microsoft.com/office/powerpoint/2010/main" val="254925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effectLst>
                  <a:outerShdw blurRad="38100" dist="38100" dir="2700000" algn="tl">
                    <a:srgbClr val="000000">
                      <a:alpha val="43137"/>
                    </a:srgbClr>
                  </a:outerShdw>
                </a:effectLst>
              </a:rPr>
              <a:t>XSS vulnerability</a:t>
            </a:r>
            <a:endParaRPr lang="he-IL" sz="48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838200" y="1799801"/>
            <a:ext cx="10515600" cy="3539430"/>
          </a:xfrm>
          <a:prstGeom prst="rect">
            <a:avLst/>
          </a:prstGeom>
          <a:noFill/>
        </p:spPr>
        <p:txBody>
          <a:bodyPr wrap="square">
            <a:spAutoFit/>
          </a:bodyPr>
          <a:lstStyle/>
          <a:p>
            <a:pPr algn="r" rtl="1"/>
            <a:r>
              <a:rPr lang="en-US" sz="3200" dirty="0"/>
              <a:t>:Cross-site scripting (XSS)</a:t>
            </a:r>
            <a:r>
              <a:rPr lang="he-IL" sz="3200" dirty="0"/>
              <a:t> היא התקפה שבה תוקף מחדיר סקריפטים זדוניים לקוד של אפליקציה או אתר מהימן. לעתים קרובות תוקפים יוזמים התקפת </a:t>
            </a:r>
            <a:r>
              <a:rPr lang="en-US" sz="3200" dirty="0"/>
              <a:t>XSS</a:t>
            </a:r>
            <a:r>
              <a:rPr lang="he-IL" sz="3200" dirty="0"/>
              <a:t> על ידי שליחת קישור זדוני למשתמש ופיתוי המשתמש ללחוץ עליו. אם האפליקציה או האתר חסר סינון נתונים, הקישור הזדוני מפעיל את הקוד הנבחר של התוקף במערכת של המשתמש. כתוצאה מכך, התוקף יכול לגנוב את קובץ ה-</a:t>
            </a:r>
            <a:r>
              <a:rPr lang="en-US" sz="3200" dirty="0"/>
              <a:t>active session cookie</a:t>
            </a:r>
            <a:r>
              <a:rPr lang="he-IL" sz="3200" dirty="0"/>
              <a:t> של המשתמש</a:t>
            </a:r>
          </a:p>
        </p:txBody>
      </p:sp>
    </p:spTree>
    <p:extLst>
      <p:ext uri="{BB962C8B-B14F-4D97-AF65-F5344CB8AC3E}">
        <p14:creationId xmlns:p14="http://schemas.microsoft.com/office/powerpoint/2010/main" val="135508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effectLst>
                  <a:outerShdw blurRad="38100" dist="38100" dir="2700000" algn="tl">
                    <a:srgbClr val="000000">
                      <a:alpha val="43137"/>
                    </a:srgbClr>
                  </a:outerShdw>
                </a:effectLst>
              </a:rPr>
              <a:t>XSS vulnerability</a:t>
            </a:r>
            <a:endParaRPr lang="he-IL" sz="48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711200" y="1799801"/>
            <a:ext cx="10642600" cy="3600986"/>
          </a:xfrm>
          <a:prstGeom prst="rect">
            <a:avLst/>
          </a:prstGeom>
          <a:noFill/>
        </p:spPr>
        <p:txBody>
          <a:bodyPr wrap="square">
            <a:spAutoFit/>
          </a:bodyPr>
          <a:lstStyle/>
          <a:p>
            <a:pPr algn="r" rtl="1"/>
            <a:r>
              <a:rPr lang="he-IL" sz="3200" dirty="0"/>
              <a:t>דוגמא:</a:t>
            </a:r>
          </a:p>
          <a:p>
            <a:pPr algn="r" rtl="1"/>
            <a:r>
              <a:rPr lang="he-IL" sz="2800" dirty="0"/>
              <a:t>התוקף מזין את התגובה הבאה בשדה התגובות:</a:t>
            </a:r>
            <a:endParaRPr lang="en-US" sz="2800" dirty="0"/>
          </a:p>
          <a:p>
            <a:pPr algn="r" rtl="1"/>
            <a:r>
              <a:rPr lang="en-US" sz="2800" dirty="0"/>
              <a:t>&lt;script&gt;alert('XSS Attack!');&lt;/script&gt;</a:t>
            </a:r>
          </a:p>
          <a:p>
            <a:pPr algn="r" rtl="1"/>
            <a:r>
              <a:rPr lang="he-IL" sz="2800" dirty="0"/>
              <a:t>התגובה נשמרת במסד הנתונים של האתר ומוצגת כאשר</a:t>
            </a:r>
            <a:r>
              <a:rPr lang="en-US" sz="2800" dirty="0"/>
              <a:t> </a:t>
            </a:r>
            <a:r>
              <a:rPr lang="he-IL" sz="2800" dirty="0"/>
              <a:t>משתמשים אחרים צופים בדף הפוסט.</a:t>
            </a:r>
            <a:r>
              <a:rPr lang="en-US" sz="2800" dirty="0"/>
              <a:t> </a:t>
            </a:r>
            <a:r>
              <a:rPr lang="he-IL" sz="2800" dirty="0"/>
              <a:t>כאשר משתמש אחר מבקר בדף הפוסט, התגובה עם הקוד הזדוני נטענת כחלק מהתוכן של הדף והדפדפן של המשתמש מבצע את הקוד הכתוב בתגית &lt;</a:t>
            </a:r>
            <a:r>
              <a:rPr lang="en-US" sz="2800" dirty="0"/>
              <a:t>script&gt;. </a:t>
            </a:r>
            <a:r>
              <a:rPr lang="he-IL" sz="2800" dirty="0"/>
              <a:t>במקרה זה, תוצג הודעת אזהרה עם הטקסט '</a:t>
            </a:r>
            <a:r>
              <a:rPr lang="en-US" sz="2800" dirty="0"/>
              <a:t>XSS Attack!'.</a:t>
            </a:r>
            <a:endParaRPr lang="he-IL" sz="2800" dirty="0"/>
          </a:p>
        </p:txBody>
      </p:sp>
    </p:spTree>
    <p:extLst>
      <p:ext uri="{BB962C8B-B14F-4D97-AF65-F5344CB8AC3E}">
        <p14:creationId xmlns:p14="http://schemas.microsoft.com/office/powerpoint/2010/main" val="111082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7108-7A5B-7CBE-7766-92E8FC017F4E}"/>
              </a:ext>
            </a:extLst>
          </p:cNvPr>
          <p:cNvSpPr>
            <a:spLocks noGrp="1"/>
          </p:cNvSpPr>
          <p:nvPr>
            <p:ph type="title"/>
          </p:nvPr>
        </p:nvSpPr>
        <p:spPr/>
        <p:txBody>
          <a:bodyPr/>
          <a:lstStyle/>
          <a:p>
            <a:endParaRPr lang="he-IL"/>
          </a:p>
        </p:txBody>
      </p:sp>
      <p:pic>
        <p:nvPicPr>
          <p:cNvPr id="5" name="Content Placeholder 4" descr="A cartoon of ducks swimming in the water&#10;&#10;Description automatically generated">
            <a:extLst>
              <a:ext uri="{FF2B5EF4-FFF2-40B4-BE49-F238E27FC236}">
                <a16:creationId xmlns:a16="http://schemas.microsoft.com/office/drawing/2014/main" id="{D9D9BEF9-4E0A-6474-5AF3-64C1CDC44CDB}"/>
              </a:ext>
            </a:extLst>
          </p:cNvPr>
          <p:cNvPicPr>
            <a:picLocks noGrp="1" noRot="1" noChangeAspect="1" noMove="1" noResize="1" noEditPoints="1" noAdjustHandles="1" noChangeArrowheads="1" noChangeShapeType="1" noCrop="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423723EB-4C68-0244-C029-EB2D17B06A69}"/>
              </a:ext>
            </a:extLst>
          </p:cNvPr>
          <p:cNvSpPr txBox="1"/>
          <p:nvPr/>
        </p:nvSpPr>
        <p:spPr>
          <a:xfrm>
            <a:off x="838200" y="256014"/>
            <a:ext cx="8102600" cy="830997"/>
          </a:xfrm>
          <a:prstGeom prst="rect">
            <a:avLst/>
          </a:prstGeom>
          <a:noFill/>
        </p:spPr>
        <p:txBody>
          <a:bodyPr wrap="square" rtlCol="0">
            <a:spAutoFit/>
          </a:bodyPr>
          <a:lstStyle/>
          <a:p>
            <a:pPr algn="l"/>
            <a:r>
              <a:rPr lang="en-US" sz="4800" b="1" dirty="0">
                <a:effectLst>
                  <a:outerShdw blurRad="38100" dist="38100" dir="2700000" algn="tl">
                    <a:srgbClr val="000000">
                      <a:alpha val="43137"/>
                    </a:srgbClr>
                  </a:outerShdw>
                </a:effectLst>
              </a:rPr>
              <a:t>XSS vulnerability</a:t>
            </a:r>
            <a:endParaRPr lang="he-IL" sz="4800" b="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B976B62D-2F64-88A5-1747-A5A25A45BA36}"/>
              </a:ext>
            </a:extLst>
          </p:cNvPr>
          <p:cNvSpPr txBox="1"/>
          <p:nvPr/>
        </p:nvSpPr>
        <p:spPr>
          <a:xfrm>
            <a:off x="711200" y="1799801"/>
            <a:ext cx="10642600" cy="1077218"/>
          </a:xfrm>
          <a:prstGeom prst="rect">
            <a:avLst/>
          </a:prstGeom>
          <a:noFill/>
        </p:spPr>
        <p:txBody>
          <a:bodyPr wrap="square">
            <a:spAutoFit/>
          </a:bodyPr>
          <a:lstStyle/>
          <a:p>
            <a:pPr algn="r" rtl="1"/>
            <a:r>
              <a:rPr lang="he-IL" sz="3200" dirty="0"/>
              <a:t>דוגמא</a:t>
            </a:r>
            <a:r>
              <a:rPr lang="he-IL" sz="3200" dirty="0">
                <a:sym typeface="Wingdings" panose="05000000000000000000" pitchFamily="2" charset="2"/>
              </a:rPr>
              <a:t>: (הקוד הוא </a:t>
            </a:r>
            <a:r>
              <a:rPr lang="en-US" sz="3200" dirty="0">
                <a:sym typeface="Wingdings" panose="05000000000000000000" pitchFamily="2" charset="2"/>
              </a:rPr>
              <a:t>alert</a:t>
            </a:r>
            <a:r>
              <a:rPr lang="he-IL" sz="3200" dirty="0">
                <a:sym typeface="Wingdings" panose="05000000000000000000" pitchFamily="2" charset="2"/>
              </a:rPr>
              <a:t> אבל באותה מידה זה </a:t>
            </a:r>
            <a:r>
              <a:rPr lang="he-IL" sz="3200" dirty="0" err="1">
                <a:sym typeface="Wingdings" panose="05000000000000000000" pitchFamily="2" charset="2"/>
              </a:rPr>
              <a:t>יכל</a:t>
            </a:r>
            <a:r>
              <a:rPr lang="he-IL" sz="3200" dirty="0">
                <a:sym typeface="Wingdings" panose="05000000000000000000" pitchFamily="2" charset="2"/>
              </a:rPr>
              <a:t> להיות כל דבר אחר)</a:t>
            </a:r>
            <a:endParaRPr lang="he-IL" sz="3200" dirty="0"/>
          </a:p>
        </p:txBody>
      </p:sp>
      <p:pic>
        <p:nvPicPr>
          <p:cNvPr id="4" name="Picture 3">
            <a:extLst>
              <a:ext uri="{FF2B5EF4-FFF2-40B4-BE49-F238E27FC236}">
                <a16:creationId xmlns:a16="http://schemas.microsoft.com/office/drawing/2014/main" id="{6EA5BDDC-8B04-CE77-1628-A9AE777170C9}"/>
              </a:ext>
            </a:extLst>
          </p:cNvPr>
          <p:cNvPicPr>
            <a:picLocks noChangeAspect="1"/>
          </p:cNvPicPr>
          <p:nvPr/>
        </p:nvPicPr>
        <p:blipFill>
          <a:blip r:embed="rId3"/>
          <a:stretch>
            <a:fillRect/>
          </a:stretch>
        </p:blipFill>
        <p:spPr>
          <a:xfrm>
            <a:off x="186518" y="2717556"/>
            <a:ext cx="5782482" cy="2419688"/>
          </a:xfrm>
          <a:prstGeom prst="rect">
            <a:avLst/>
          </a:prstGeom>
        </p:spPr>
      </p:pic>
      <p:pic>
        <p:nvPicPr>
          <p:cNvPr id="8" name="Picture 7">
            <a:extLst>
              <a:ext uri="{FF2B5EF4-FFF2-40B4-BE49-F238E27FC236}">
                <a16:creationId xmlns:a16="http://schemas.microsoft.com/office/drawing/2014/main" id="{D7406259-5106-00DA-06BA-5F1C30A87448}"/>
              </a:ext>
            </a:extLst>
          </p:cNvPr>
          <p:cNvPicPr>
            <a:picLocks noChangeAspect="1"/>
          </p:cNvPicPr>
          <p:nvPr/>
        </p:nvPicPr>
        <p:blipFill>
          <a:blip r:embed="rId4"/>
          <a:stretch>
            <a:fillRect/>
          </a:stretch>
        </p:blipFill>
        <p:spPr>
          <a:xfrm>
            <a:off x="7292665" y="3141478"/>
            <a:ext cx="4439270" cy="1571844"/>
          </a:xfrm>
          <a:prstGeom prst="rect">
            <a:avLst/>
          </a:prstGeom>
        </p:spPr>
      </p:pic>
      <p:sp>
        <p:nvSpPr>
          <p:cNvPr id="10" name="Arrow: Right 9">
            <a:extLst>
              <a:ext uri="{FF2B5EF4-FFF2-40B4-BE49-F238E27FC236}">
                <a16:creationId xmlns:a16="http://schemas.microsoft.com/office/drawing/2014/main" id="{69DD08C2-AAED-26EE-8CA5-3150C7A29A42}"/>
              </a:ext>
            </a:extLst>
          </p:cNvPr>
          <p:cNvSpPr/>
          <p:nvPr/>
        </p:nvSpPr>
        <p:spPr>
          <a:xfrm>
            <a:off x="6413500" y="3683000"/>
            <a:ext cx="520700" cy="5013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2978644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351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Arial Unicode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תירוש טיורי</dc:creator>
  <cp:lastModifiedBy>תירוש טיורי</cp:lastModifiedBy>
  <cp:revision>2</cp:revision>
  <dcterms:created xsi:type="dcterms:W3CDTF">2024-05-18T19:06:31Z</dcterms:created>
  <dcterms:modified xsi:type="dcterms:W3CDTF">2024-05-18T20:37:00Z</dcterms:modified>
</cp:coreProperties>
</file>