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5" r:id="rId6"/>
    <p:sldId id="264" r:id="rId7"/>
    <p:sldId id="268" r:id="rId8"/>
    <p:sldId id="259" r:id="rId9"/>
    <p:sldId id="262" r:id="rId10"/>
    <p:sldId id="263" r:id="rId11"/>
    <p:sldId id="266" r:id="rId12"/>
    <p:sldId id="257" r:id="rId13"/>
    <p:sldId id="269"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7AC03-CC42-0A39-C848-6200B93E4D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56A3447B-C507-E947-B3D4-45654540DC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4214B385-537F-AA76-320A-63A2CD8A7D6E}"/>
              </a:ext>
            </a:extLst>
          </p:cNvPr>
          <p:cNvSpPr>
            <a:spLocks noGrp="1"/>
          </p:cNvSpPr>
          <p:nvPr>
            <p:ph type="dt" sz="half" idx="10"/>
          </p:nvPr>
        </p:nvSpPr>
        <p:spPr/>
        <p:txBody>
          <a:bodyPr/>
          <a:lstStyle/>
          <a:p>
            <a:fld id="{01852616-9699-401F-A9E8-7547B096969D}" type="datetimeFigureOut">
              <a:rPr lang="he-IL" smtClean="0"/>
              <a:t>ו'/סיון/תשפ"ד</a:t>
            </a:fld>
            <a:endParaRPr lang="he-IL"/>
          </a:p>
        </p:txBody>
      </p:sp>
      <p:sp>
        <p:nvSpPr>
          <p:cNvPr id="5" name="Footer Placeholder 4">
            <a:extLst>
              <a:ext uri="{FF2B5EF4-FFF2-40B4-BE49-F238E27FC236}">
                <a16:creationId xmlns:a16="http://schemas.microsoft.com/office/drawing/2014/main" id="{274506CC-A5D6-9338-502B-C9080029294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C3D22AA0-EACA-92B7-556D-3E6F8DFD7B30}"/>
              </a:ext>
            </a:extLst>
          </p:cNvPr>
          <p:cNvSpPr>
            <a:spLocks noGrp="1"/>
          </p:cNvSpPr>
          <p:nvPr>
            <p:ph type="sldNum" sz="quarter" idx="12"/>
          </p:nvPr>
        </p:nvSpPr>
        <p:spPr/>
        <p:txBody>
          <a:bodyPr/>
          <a:lstStyle/>
          <a:p>
            <a:fld id="{554ADB5D-66BE-4734-A00E-77CFE44EBE95}" type="slidenum">
              <a:rPr lang="he-IL" smtClean="0"/>
              <a:t>‹#›</a:t>
            </a:fld>
            <a:endParaRPr lang="he-IL"/>
          </a:p>
        </p:txBody>
      </p:sp>
    </p:spTree>
    <p:extLst>
      <p:ext uri="{BB962C8B-B14F-4D97-AF65-F5344CB8AC3E}">
        <p14:creationId xmlns:p14="http://schemas.microsoft.com/office/powerpoint/2010/main" val="3350672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C557F-BFA0-7E31-5674-60CDE3C0B775}"/>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939D2CBA-E800-25BD-4D3D-C746BBD0A9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8759A5DF-08E5-475D-1C1D-7EF2A0EFAE72}"/>
              </a:ext>
            </a:extLst>
          </p:cNvPr>
          <p:cNvSpPr>
            <a:spLocks noGrp="1"/>
          </p:cNvSpPr>
          <p:nvPr>
            <p:ph type="dt" sz="half" idx="10"/>
          </p:nvPr>
        </p:nvSpPr>
        <p:spPr/>
        <p:txBody>
          <a:bodyPr/>
          <a:lstStyle/>
          <a:p>
            <a:fld id="{01852616-9699-401F-A9E8-7547B096969D}" type="datetimeFigureOut">
              <a:rPr lang="he-IL" smtClean="0"/>
              <a:t>ו'/סיון/תשפ"ד</a:t>
            </a:fld>
            <a:endParaRPr lang="he-IL"/>
          </a:p>
        </p:txBody>
      </p:sp>
      <p:sp>
        <p:nvSpPr>
          <p:cNvPr id="5" name="Footer Placeholder 4">
            <a:extLst>
              <a:ext uri="{FF2B5EF4-FFF2-40B4-BE49-F238E27FC236}">
                <a16:creationId xmlns:a16="http://schemas.microsoft.com/office/drawing/2014/main" id="{B1DA0CCD-04FE-554B-D088-4EEF6A881CE5}"/>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971B3F6C-1573-6E03-E8EC-C116CE875CE1}"/>
              </a:ext>
            </a:extLst>
          </p:cNvPr>
          <p:cNvSpPr>
            <a:spLocks noGrp="1"/>
          </p:cNvSpPr>
          <p:nvPr>
            <p:ph type="sldNum" sz="quarter" idx="12"/>
          </p:nvPr>
        </p:nvSpPr>
        <p:spPr/>
        <p:txBody>
          <a:bodyPr/>
          <a:lstStyle/>
          <a:p>
            <a:fld id="{554ADB5D-66BE-4734-A00E-77CFE44EBE95}" type="slidenum">
              <a:rPr lang="he-IL" smtClean="0"/>
              <a:t>‹#›</a:t>
            </a:fld>
            <a:endParaRPr lang="he-IL"/>
          </a:p>
        </p:txBody>
      </p:sp>
    </p:spTree>
    <p:extLst>
      <p:ext uri="{BB962C8B-B14F-4D97-AF65-F5344CB8AC3E}">
        <p14:creationId xmlns:p14="http://schemas.microsoft.com/office/powerpoint/2010/main" val="283963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E06C56-079B-6EA6-D3E1-4625165D39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71BC1EFB-0731-8D95-AA8A-852CB21D38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A72B71B2-EBF7-4DF5-DB31-18D451CF1D66}"/>
              </a:ext>
            </a:extLst>
          </p:cNvPr>
          <p:cNvSpPr>
            <a:spLocks noGrp="1"/>
          </p:cNvSpPr>
          <p:nvPr>
            <p:ph type="dt" sz="half" idx="10"/>
          </p:nvPr>
        </p:nvSpPr>
        <p:spPr/>
        <p:txBody>
          <a:bodyPr/>
          <a:lstStyle/>
          <a:p>
            <a:fld id="{01852616-9699-401F-A9E8-7547B096969D}" type="datetimeFigureOut">
              <a:rPr lang="he-IL" smtClean="0"/>
              <a:t>ו'/סיון/תשפ"ד</a:t>
            </a:fld>
            <a:endParaRPr lang="he-IL"/>
          </a:p>
        </p:txBody>
      </p:sp>
      <p:sp>
        <p:nvSpPr>
          <p:cNvPr id="5" name="Footer Placeholder 4">
            <a:extLst>
              <a:ext uri="{FF2B5EF4-FFF2-40B4-BE49-F238E27FC236}">
                <a16:creationId xmlns:a16="http://schemas.microsoft.com/office/drawing/2014/main" id="{A66189D6-9917-AC70-2923-FCEAD82B036E}"/>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B94ECD7-F7F3-9487-AE4E-AFA5457734E3}"/>
              </a:ext>
            </a:extLst>
          </p:cNvPr>
          <p:cNvSpPr>
            <a:spLocks noGrp="1"/>
          </p:cNvSpPr>
          <p:nvPr>
            <p:ph type="sldNum" sz="quarter" idx="12"/>
          </p:nvPr>
        </p:nvSpPr>
        <p:spPr/>
        <p:txBody>
          <a:bodyPr/>
          <a:lstStyle/>
          <a:p>
            <a:fld id="{554ADB5D-66BE-4734-A00E-77CFE44EBE95}" type="slidenum">
              <a:rPr lang="he-IL" smtClean="0"/>
              <a:t>‹#›</a:t>
            </a:fld>
            <a:endParaRPr lang="he-IL"/>
          </a:p>
        </p:txBody>
      </p:sp>
    </p:spTree>
    <p:extLst>
      <p:ext uri="{BB962C8B-B14F-4D97-AF65-F5344CB8AC3E}">
        <p14:creationId xmlns:p14="http://schemas.microsoft.com/office/powerpoint/2010/main" val="570123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093B0-ED92-BD54-7815-58A61B0EE4FB}"/>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8AC3761C-6BAC-7DD6-8BDA-CA2D1D4424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B1D84E4E-6629-AF00-F15A-E5B008E5DC31}"/>
              </a:ext>
            </a:extLst>
          </p:cNvPr>
          <p:cNvSpPr>
            <a:spLocks noGrp="1"/>
          </p:cNvSpPr>
          <p:nvPr>
            <p:ph type="dt" sz="half" idx="10"/>
          </p:nvPr>
        </p:nvSpPr>
        <p:spPr/>
        <p:txBody>
          <a:bodyPr/>
          <a:lstStyle/>
          <a:p>
            <a:fld id="{01852616-9699-401F-A9E8-7547B096969D}" type="datetimeFigureOut">
              <a:rPr lang="he-IL" smtClean="0"/>
              <a:t>ו'/סיון/תשפ"ד</a:t>
            </a:fld>
            <a:endParaRPr lang="he-IL"/>
          </a:p>
        </p:txBody>
      </p:sp>
      <p:sp>
        <p:nvSpPr>
          <p:cNvPr id="5" name="Footer Placeholder 4">
            <a:extLst>
              <a:ext uri="{FF2B5EF4-FFF2-40B4-BE49-F238E27FC236}">
                <a16:creationId xmlns:a16="http://schemas.microsoft.com/office/drawing/2014/main" id="{A5C0124B-DF0B-2058-EFB0-B2503F451440}"/>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91B4C7AA-56B9-039E-ED3F-35E3FEA87CBD}"/>
              </a:ext>
            </a:extLst>
          </p:cNvPr>
          <p:cNvSpPr>
            <a:spLocks noGrp="1"/>
          </p:cNvSpPr>
          <p:nvPr>
            <p:ph type="sldNum" sz="quarter" idx="12"/>
          </p:nvPr>
        </p:nvSpPr>
        <p:spPr/>
        <p:txBody>
          <a:bodyPr/>
          <a:lstStyle/>
          <a:p>
            <a:fld id="{554ADB5D-66BE-4734-A00E-77CFE44EBE95}" type="slidenum">
              <a:rPr lang="he-IL" smtClean="0"/>
              <a:t>‹#›</a:t>
            </a:fld>
            <a:endParaRPr lang="he-IL"/>
          </a:p>
        </p:txBody>
      </p:sp>
    </p:spTree>
    <p:extLst>
      <p:ext uri="{BB962C8B-B14F-4D97-AF65-F5344CB8AC3E}">
        <p14:creationId xmlns:p14="http://schemas.microsoft.com/office/powerpoint/2010/main" val="2757975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9DC9C-A2DA-157C-CCA2-907104CA38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8B35A9EA-F24E-E7C9-299E-57C7B1679EB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04C149-BB5B-0EC3-5F4A-348832DB97EC}"/>
              </a:ext>
            </a:extLst>
          </p:cNvPr>
          <p:cNvSpPr>
            <a:spLocks noGrp="1"/>
          </p:cNvSpPr>
          <p:nvPr>
            <p:ph type="dt" sz="half" idx="10"/>
          </p:nvPr>
        </p:nvSpPr>
        <p:spPr/>
        <p:txBody>
          <a:bodyPr/>
          <a:lstStyle/>
          <a:p>
            <a:fld id="{01852616-9699-401F-A9E8-7547B096969D}" type="datetimeFigureOut">
              <a:rPr lang="he-IL" smtClean="0"/>
              <a:t>ו'/סיון/תשפ"ד</a:t>
            </a:fld>
            <a:endParaRPr lang="he-IL"/>
          </a:p>
        </p:txBody>
      </p:sp>
      <p:sp>
        <p:nvSpPr>
          <p:cNvPr id="5" name="Footer Placeholder 4">
            <a:extLst>
              <a:ext uri="{FF2B5EF4-FFF2-40B4-BE49-F238E27FC236}">
                <a16:creationId xmlns:a16="http://schemas.microsoft.com/office/drawing/2014/main" id="{13570371-FEE0-2ED0-EFA5-10159E11A50C}"/>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C1F72BFA-9AB5-A604-FAAD-3FA2008F0444}"/>
              </a:ext>
            </a:extLst>
          </p:cNvPr>
          <p:cNvSpPr>
            <a:spLocks noGrp="1"/>
          </p:cNvSpPr>
          <p:nvPr>
            <p:ph type="sldNum" sz="quarter" idx="12"/>
          </p:nvPr>
        </p:nvSpPr>
        <p:spPr/>
        <p:txBody>
          <a:bodyPr/>
          <a:lstStyle/>
          <a:p>
            <a:fld id="{554ADB5D-66BE-4734-A00E-77CFE44EBE95}" type="slidenum">
              <a:rPr lang="he-IL" smtClean="0"/>
              <a:t>‹#›</a:t>
            </a:fld>
            <a:endParaRPr lang="he-IL"/>
          </a:p>
        </p:txBody>
      </p:sp>
    </p:spTree>
    <p:extLst>
      <p:ext uri="{BB962C8B-B14F-4D97-AF65-F5344CB8AC3E}">
        <p14:creationId xmlns:p14="http://schemas.microsoft.com/office/powerpoint/2010/main" val="3030901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DFEB6-E8EE-7FC6-4B7F-9AF1EF36E4A0}"/>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00EACFED-A4E1-DC34-B5C5-DFAA8FAD85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DD00BF5E-EDC4-C22D-6813-B21F41C641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10C482D2-F933-B476-B88D-160189081704}"/>
              </a:ext>
            </a:extLst>
          </p:cNvPr>
          <p:cNvSpPr>
            <a:spLocks noGrp="1"/>
          </p:cNvSpPr>
          <p:nvPr>
            <p:ph type="dt" sz="half" idx="10"/>
          </p:nvPr>
        </p:nvSpPr>
        <p:spPr/>
        <p:txBody>
          <a:bodyPr/>
          <a:lstStyle/>
          <a:p>
            <a:fld id="{01852616-9699-401F-A9E8-7547B096969D}" type="datetimeFigureOut">
              <a:rPr lang="he-IL" smtClean="0"/>
              <a:t>ו'/סיון/תשפ"ד</a:t>
            </a:fld>
            <a:endParaRPr lang="he-IL"/>
          </a:p>
        </p:txBody>
      </p:sp>
      <p:sp>
        <p:nvSpPr>
          <p:cNvPr id="6" name="Footer Placeholder 5">
            <a:extLst>
              <a:ext uri="{FF2B5EF4-FFF2-40B4-BE49-F238E27FC236}">
                <a16:creationId xmlns:a16="http://schemas.microsoft.com/office/drawing/2014/main" id="{17E65B2B-7A1F-8C14-6B18-910A2BBBA360}"/>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3819CC9D-98ED-B2F1-0C2F-3A04503652AF}"/>
              </a:ext>
            </a:extLst>
          </p:cNvPr>
          <p:cNvSpPr>
            <a:spLocks noGrp="1"/>
          </p:cNvSpPr>
          <p:nvPr>
            <p:ph type="sldNum" sz="quarter" idx="12"/>
          </p:nvPr>
        </p:nvSpPr>
        <p:spPr/>
        <p:txBody>
          <a:bodyPr/>
          <a:lstStyle/>
          <a:p>
            <a:fld id="{554ADB5D-66BE-4734-A00E-77CFE44EBE95}" type="slidenum">
              <a:rPr lang="he-IL" smtClean="0"/>
              <a:t>‹#›</a:t>
            </a:fld>
            <a:endParaRPr lang="he-IL"/>
          </a:p>
        </p:txBody>
      </p:sp>
    </p:spTree>
    <p:extLst>
      <p:ext uri="{BB962C8B-B14F-4D97-AF65-F5344CB8AC3E}">
        <p14:creationId xmlns:p14="http://schemas.microsoft.com/office/powerpoint/2010/main" val="2541220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35EDB-AE4F-E241-C2E9-08BC6E757D11}"/>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9C4A9FEE-F2DB-4E72-BBB5-FD80F80726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94878C-8187-6A6D-2F68-6C5BC947B8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5B6A9B39-D9AC-9935-ED98-5F48C0A1CC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840607-94CD-AAA2-5696-50318C313C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8890598B-BAE4-8356-3ECC-C412E02438B2}"/>
              </a:ext>
            </a:extLst>
          </p:cNvPr>
          <p:cNvSpPr>
            <a:spLocks noGrp="1"/>
          </p:cNvSpPr>
          <p:nvPr>
            <p:ph type="dt" sz="half" idx="10"/>
          </p:nvPr>
        </p:nvSpPr>
        <p:spPr/>
        <p:txBody>
          <a:bodyPr/>
          <a:lstStyle/>
          <a:p>
            <a:fld id="{01852616-9699-401F-A9E8-7547B096969D}" type="datetimeFigureOut">
              <a:rPr lang="he-IL" smtClean="0"/>
              <a:t>ו'/סיון/תשפ"ד</a:t>
            </a:fld>
            <a:endParaRPr lang="he-IL"/>
          </a:p>
        </p:txBody>
      </p:sp>
      <p:sp>
        <p:nvSpPr>
          <p:cNvPr id="8" name="Footer Placeholder 7">
            <a:extLst>
              <a:ext uri="{FF2B5EF4-FFF2-40B4-BE49-F238E27FC236}">
                <a16:creationId xmlns:a16="http://schemas.microsoft.com/office/drawing/2014/main" id="{F73D6730-4FC3-BF10-10DE-72FAE746A933}"/>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307DC325-64BD-617A-D422-A22E56AE416B}"/>
              </a:ext>
            </a:extLst>
          </p:cNvPr>
          <p:cNvSpPr>
            <a:spLocks noGrp="1"/>
          </p:cNvSpPr>
          <p:nvPr>
            <p:ph type="sldNum" sz="quarter" idx="12"/>
          </p:nvPr>
        </p:nvSpPr>
        <p:spPr/>
        <p:txBody>
          <a:bodyPr/>
          <a:lstStyle/>
          <a:p>
            <a:fld id="{554ADB5D-66BE-4734-A00E-77CFE44EBE95}" type="slidenum">
              <a:rPr lang="he-IL" smtClean="0"/>
              <a:t>‹#›</a:t>
            </a:fld>
            <a:endParaRPr lang="he-IL"/>
          </a:p>
        </p:txBody>
      </p:sp>
    </p:spTree>
    <p:extLst>
      <p:ext uri="{BB962C8B-B14F-4D97-AF65-F5344CB8AC3E}">
        <p14:creationId xmlns:p14="http://schemas.microsoft.com/office/powerpoint/2010/main" val="3219954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40FC-00F7-3770-247E-BC741AA47D93}"/>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525CF0E9-CCE5-B0CE-2D39-7C04925636F3}"/>
              </a:ext>
            </a:extLst>
          </p:cNvPr>
          <p:cNvSpPr>
            <a:spLocks noGrp="1"/>
          </p:cNvSpPr>
          <p:nvPr>
            <p:ph type="dt" sz="half" idx="10"/>
          </p:nvPr>
        </p:nvSpPr>
        <p:spPr/>
        <p:txBody>
          <a:bodyPr/>
          <a:lstStyle/>
          <a:p>
            <a:fld id="{01852616-9699-401F-A9E8-7547B096969D}" type="datetimeFigureOut">
              <a:rPr lang="he-IL" smtClean="0"/>
              <a:t>ו'/סיון/תשפ"ד</a:t>
            </a:fld>
            <a:endParaRPr lang="he-IL"/>
          </a:p>
        </p:txBody>
      </p:sp>
      <p:sp>
        <p:nvSpPr>
          <p:cNvPr id="4" name="Footer Placeholder 3">
            <a:extLst>
              <a:ext uri="{FF2B5EF4-FFF2-40B4-BE49-F238E27FC236}">
                <a16:creationId xmlns:a16="http://schemas.microsoft.com/office/drawing/2014/main" id="{1397089A-BFCE-7017-E6DA-BFFD06FC6C34}"/>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8B6B1201-5702-E78F-286C-712414B0AAF1}"/>
              </a:ext>
            </a:extLst>
          </p:cNvPr>
          <p:cNvSpPr>
            <a:spLocks noGrp="1"/>
          </p:cNvSpPr>
          <p:nvPr>
            <p:ph type="sldNum" sz="quarter" idx="12"/>
          </p:nvPr>
        </p:nvSpPr>
        <p:spPr/>
        <p:txBody>
          <a:bodyPr/>
          <a:lstStyle/>
          <a:p>
            <a:fld id="{554ADB5D-66BE-4734-A00E-77CFE44EBE95}" type="slidenum">
              <a:rPr lang="he-IL" smtClean="0"/>
              <a:t>‹#›</a:t>
            </a:fld>
            <a:endParaRPr lang="he-IL"/>
          </a:p>
        </p:txBody>
      </p:sp>
    </p:spTree>
    <p:extLst>
      <p:ext uri="{BB962C8B-B14F-4D97-AF65-F5344CB8AC3E}">
        <p14:creationId xmlns:p14="http://schemas.microsoft.com/office/powerpoint/2010/main" val="1075358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C5498-93EF-84B1-E2FB-06A235798C75}"/>
              </a:ext>
            </a:extLst>
          </p:cNvPr>
          <p:cNvSpPr>
            <a:spLocks noGrp="1"/>
          </p:cNvSpPr>
          <p:nvPr>
            <p:ph type="dt" sz="half" idx="10"/>
          </p:nvPr>
        </p:nvSpPr>
        <p:spPr/>
        <p:txBody>
          <a:bodyPr/>
          <a:lstStyle/>
          <a:p>
            <a:fld id="{01852616-9699-401F-A9E8-7547B096969D}" type="datetimeFigureOut">
              <a:rPr lang="he-IL" smtClean="0"/>
              <a:t>ו'/סיון/תשפ"ד</a:t>
            </a:fld>
            <a:endParaRPr lang="he-IL"/>
          </a:p>
        </p:txBody>
      </p:sp>
      <p:sp>
        <p:nvSpPr>
          <p:cNvPr id="3" name="Footer Placeholder 2">
            <a:extLst>
              <a:ext uri="{FF2B5EF4-FFF2-40B4-BE49-F238E27FC236}">
                <a16:creationId xmlns:a16="http://schemas.microsoft.com/office/drawing/2014/main" id="{E5FD368F-54BD-5C6D-A9B2-EE268699D338}"/>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25452557-2D37-8BAB-56C9-CA769668E28F}"/>
              </a:ext>
            </a:extLst>
          </p:cNvPr>
          <p:cNvSpPr>
            <a:spLocks noGrp="1"/>
          </p:cNvSpPr>
          <p:nvPr>
            <p:ph type="sldNum" sz="quarter" idx="12"/>
          </p:nvPr>
        </p:nvSpPr>
        <p:spPr/>
        <p:txBody>
          <a:bodyPr/>
          <a:lstStyle/>
          <a:p>
            <a:fld id="{554ADB5D-66BE-4734-A00E-77CFE44EBE95}" type="slidenum">
              <a:rPr lang="he-IL" smtClean="0"/>
              <a:t>‹#›</a:t>
            </a:fld>
            <a:endParaRPr lang="he-IL"/>
          </a:p>
        </p:txBody>
      </p:sp>
    </p:spTree>
    <p:extLst>
      <p:ext uri="{BB962C8B-B14F-4D97-AF65-F5344CB8AC3E}">
        <p14:creationId xmlns:p14="http://schemas.microsoft.com/office/powerpoint/2010/main" val="531430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596CA-4735-E76E-955D-AEC2ADAA39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45682173-D164-9FBD-8B00-DD40DCD7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09CBEAEF-0EA2-AB54-D165-E10268361F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725394-8709-3565-6D4B-2C959AA20790}"/>
              </a:ext>
            </a:extLst>
          </p:cNvPr>
          <p:cNvSpPr>
            <a:spLocks noGrp="1"/>
          </p:cNvSpPr>
          <p:nvPr>
            <p:ph type="dt" sz="half" idx="10"/>
          </p:nvPr>
        </p:nvSpPr>
        <p:spPr/>
        <p:txBody>
          <a:bodyPr/>
          <a:lstStyle/>
          <a:p>
            <a:fld id="{01852616-9699-401F-A9E8-7547B096969D}" type="datetimeFigureOut">
              <a:rPr lang="he-IL" smtClean="0"/>
              <a:t>ו'/סיון/תשפ"ד</a:t>
            </a:fld>
            <a:endParaRPr lang="he-IL"/>
          </a:p>
        </p:txBody>
      </p:sp>
      <p:sp>
        <p:nvSpPr>
          <p:cNvPr id="6" name="Footer Placeholder 5">
            <a:extLst>
              <a:ext uri="{FF2B5EF4-FFF2-40B4-BE49-F238E27FC236}">
                <a16:creationId xmlns:a16="http://schemas.microsoft.com/office/drawing/2014/main" id="{8E7BBD19-95BD-775A-EA88-A1A1A2A731DB}"/>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D0213FAF-E946-A207-C6AE-4B238B201CB4}"/>
              </a:ext>
            </a:extLst>
          </p:cNvPr>
          <p:cNvSpPr>
            <a:spLocks noGrp="1"/>
          </p:cNvSpPr>
          <p:nvPr>
            <p:ph type="sldNum" sz="quarter" idx="12"/>
          </p:nvPr>
        </p:nvSpPr>
        <p:spPr/>
        <p:txBody>
          <a:bodyPr/>
          <a:lstStyle/>
          <a:p>
            <a:fld id="{554ADB5D-66BE-4734-A00E-77CFE44EBE95}" type="slidenum">
              <a:rPr lang="he-IL" smtClean="0"/>
              <a:t>‹#›</a:t>
            </a:fld>
            <a:endParaRPr lang="he-IL"/>
          </a:p>
        </p:txBody>
      </p:sp>
    </p:spTree>
    <p:extLst>
      <p:ext uri="{BB962C8B-B14F-4D97-AF65-F5344CB8AC3E}">
        <p14:creationId xmlns:p14="http://schemas.microsoft.com/office/powerpoint/2010/main" val="2861340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5007B-D9A0-203B-F162-521EA4CF5A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1C92DCAD-24DA-8964-D17A-40167A82F3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9E293A87-E599-2781-B573-26B75EF30D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4DEDCB-1BF1-7FEB-5F87-3B85313A8D2D}"/>
              </a:ext>
            </a:extLst>
          </p:cNvPr>
          <p:cNvSpPr>
            <a:spLocks noGrp="1"/>
          </p:cNvSpPr>
          <p:nvPr>
            <p:ph type="dt" sz="half" idx="10"/>
          </p:nvPr>
        </p:nvSpPr>
        <p:spPr/>
        <p:txBody>
          <a:bodyPr/>
          <a:lstStyle/>
          <a:p>
            <a:fld id="{01852616-9699-401F-A9E8-7547B096969D}" type="datetimeFigureOut">
              <a:rPr lang="he-IL" smtClean="0"/>
              <a:t>ו'/סיון/תשפ"ד</a:t>
            </a:fld>
            <a:endParaRPr lang="he-IL"/>
          </a:p>
        </p:txBody>
      </p:sp>
      <p:sp>
        <p:nvSpPr>
          <p:cNvPr id="6" name="Footer Placeholder 5">
            <a:extLst>
              <a:ext uri="{FF2B5EF4-FFF2-40B4-BE49-F238E27FC236}">
                <a16:creationId xmlns:a16="http://schemas.microsoft.com/office/drawing/2014/main" id="{9A3C7583-95EC-CD2E-B22F-309A2F81FCDF}"/>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52032E1-466E-A009-0319-5A4F00797359}"/>
              </a:ext>
            </a:extLst>
          </p:cNvPr>
          <p:cNvSpPr>
            <a:spLocks noGrp="1"/>
          </p:cNvSpPr>
          <p:nvPr>
            <p:ph type="sldNum" sz="quarter" idx="12"/>
          </p:nvPr>
        </p:nvSpPr>
        <p:spPr/>
        <p:txBody>
          <a:bodyPr/>
          <a:lstStyle/>
          <a:p>
            <a:fld id="{554ADB5D-66BE-4734-A00E-77CFE44EBE95}" type="slidenum">
              <a:rPr lang="he-IL" smtClean="0"/>
              <a:t>‹#›</a:t>
            </a:fld>
            <a:endParaRPr lang="he-IL"/>
          </a:p>
        </p:txBody>
      </p:sp>
    </p:spTree>
    <p:extLst>
      <p:ext uri="{BB962C8B-B14F-4D97-AF65-F5344CB8AC3E}">
        <p14:creationId xmlns:p14="http://schemas.microsoft.com/office/powerpoint/2010/main" val="1536869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9BB8E5-A769-CF98-EFFC-815E394CCA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705DAFCD-7AFC-32AF-324A-277D193836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E5BFA53A-93D4-2CD3-FDE5-4B79AA9C64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1852616-9699-401F-A9E8-7547B096969D}" type="datetimeFigureOut">
              <a:rPr lang="he-IL" smtClean="0"/>
              <a:t>ו'/סיון/תשפ"ד</a:t>
            </a:fld>
            <a:endParaRPr lang="he-IL"/>
          </a:p>
        </p:txBody>
      </p:sp>
      <p:sp>
        <p:nvSpPr>
          <p:cNvPr id="5" name="Footer Placeholder 4">
            <a:extLst>
              <a:ext uri="{FF2B5EF4-FFF2-40B4-BE49-F238E27FC236}">
                <a16:creationId xmlns:a16="http://schemas.microsoft.com/office/drawing/2014/main" id="{E4FC9D1E-6CF0-EADA-FAFB-DB07112E19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he-IL"/>
          </a:p>
        </p:txBody>
      </p:sp>
      <p:sp>
        <p:nvSpPr>
          <p:cNvPr id="6" name="Slide Number Placeholder 5">
            <a:extLst>
              <a:ext uri="{FF2B5EF4-FFF2-40B4-BE49-F238E27FC236}">
                <a16:creationId xmlns:a16="http://schemas.microsoft.com/office/drawing/2014/main" id="{F43CEFC7-CC26-0C48-30F7-EFC4B3345A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4ADB5D-66BE-4734-A00E-77CFE44EBE95}" type="slidenum">
              <a:rPr lang="he-IL" smtClean="0"/>
              <a:t>‹#›</a:t>
            </a:fld>
            <a:endParaRPr lang="he-IL"/>
          </a:p>
        </p:txBody>
      </p:sp>
    </p:spTree>
    <p:extLst>
      <p:ext uri="{BB962C8B-B14F-4D97-AF65-F5344CB8AC3E}">
        <p14:creationId xmlns:p14="http://schemas.microsoft.com/office/powerpoint/2010/main" val="207254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hyperlink" Target="https://xss-quiz.int21h.jp/"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testphp.vulnweb.com/artists.php?artist=1" TargetMode="External"/><Relationship Id="rId5" Type="http://schemas.openxmlformats.org/officeDocument/2006/relationships/hyperlink" Target="https://demo.testfire.net/" TargetMode="External"/><Relationship Id="rId4" Type="http://schemas.openxmlformats.org/officeDocument/2006/relationships/hyperlink" Target="http://sudo.co.il/xss/level4.php"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mailto:tiroshtayouri@gmail.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blue background with white text and ducks&#10;&#10;Description automatically generated">
            <a:extLst>
              <a:ext uri="{FF2B5EF4-FFF2-40B4-BE49-F238E27FC236}">
                <a16:creationId xmlns:a16="http://schemas.microsoft.com/office/drawing/2014/main" id="{D379E681-067E-63B2-084F-83B2C16AA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239000"/>
          </a:xfrm>
          <a:prstGeom prst="rect">
            <a:avLst/>
          </a:prstGeom>
        </p:spPr>
      </p:pic>
    </p:spTree>
    <p:extLst>
      <p:ext uri="{BB962C8B-B14F-4D97-AF65-F5344CB8AC3E}">
        <p14:creationId xmlns:p14="http://schemas.microsoft.com/office/powerpoint/2010/main" val="1696221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7108-7A5B-7CBE-7766-92E8FC017F4E}"/>
              </a:ext>
            </a:extLst>
          </p:cNvPr>
          <p:cNvSpPr>
            <a:spLocks noGrp="1"/>
          </p:cNvSpPr>
          <p:nvPr>
            <p:ph type="title"/>
          </p:nvPr>
        </p:nvSpPr>
        <p:spPr/>
        <p:txBody>
          <a:bodyPr/>
          <a:lstStyle/>
          <a:p>
            <a:endParaRPr lang="he-IL"/>
          </a:p>
        </p:txBody>
      </p:sp>
      <p:pic>
        <p:nvPicPr>
          <p:cNvPr id="5" name="Content Placeholder 4" descr="A cartoon of ducks swimming in the water&#10;&#10;Description automatically generated">
            <a:extLst>
              <a:ext uri="{FF2B5EF4-FFF2-40B4-BE49-F238E27FC236}">
                <a16:creationId xmlns:a16="http://schemas.microsoft.com/office/drawing/2014/main" id="{D9D9BEF9-4E0A-6474-5AF3-64C1CDC44CDB}"/>
              </a:ext>
            </a:extLst>
          </p:cNvPr>
          <p:cNvPicPr>
            <a:picLocks noGrp="1" noRot="1" noChangeAspect="1" noMove="1" noResize="1" noEditPoints="1" noAdjustHandles="1" noChangeArrowheads="1" noChangeShapeType="1" noCrop="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423723EB-4C68-0244-C029-EB2D17B06A69}"/>
              </a:ext>
            </a:extLst>
          </p:cNvPr>
          <p:cNvSpPr txBox="1"/>
          <p:nvPr/>
        </p:nvSpPr>
        <p:spPr>
          <a:xfrm>
            <a:off x="838200" y="256014"/>
            <a:ext cx="8102600" cy="830997"/>
          </a:xfrm>
          <a:prstGeom prst="rect">
            <a:avLst/>
          </a:prstGeom>
          <a:noFill/>
        </p:spPr>
        <p:txBody>
          <a:bodyPr wrap="square" rtlCol="0">
            <a:spAutoFit/>
          </a:bodyPr>
          <a:lstStyle/>
          <a:p>
            <a:pPr algn="l"/>
            <a:r>
              <a:rPr lang="en-US" sz="4800" b="1" dirty="0">
                <a:solidFill>
                  <a:schemeClr val="bg1"/>
                </a:solidFill>
                <a:effectLst>
                  <a:outerShdw blurRad="38100" dist="38100" dir="2700000" algn="tl">
                    <a:srgbClr val="000000">
                      <a:alpha val="43137"/>
                    </a:srgbClr>
                  </a:outerShdw>
                </a:effectLst>
              </a:rPr>
              <a:t>XSS vulnerability</a:t>
            </a:r>
            <a:endParaRPr lang="he-IL" sz="4800" b="1" dirty="0">
              <a:solidFill>
                <a:schemeClr val="bg1"/>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B976B62D-2F64-88A5-1747-A5A25A45BA36}"/>
              </a:ext>
            </a:extLst>
          </p:cNvPr>
          <p:cNvSpPr txBox="1"/>
          <p:nvPr/>
        </p:nvSpPr>
        <p:spPr>
          <a:xfrm>
            <a:off x="711200" y="1799801"/>
            <a:ext cx="10642600" cy="1077218"/>
          </a:xfrm>
          <a:prstGeom prst="rect">
            <a:avLst/>
          </a:prstGeom>
          <a:noFill/>
        </p:spPr>
        <p:txBody>
          <a:bodyPr wrap="square">
            <a:spAutoFit/>
          </a:bodyPr>
          <a:lstStyle/>
          <a:p>
            <a:pPr algn="r" rtl="1"/>
            <a:r>
              <a:rPr lang="he-IL" sz="3200" dirty="0">
                <a:solidFill>
                  <a:schemeClr val="bg1"/>
                </a:solidFill>
              </a:rPr>
              <a:t>דוגמא</a:t>
            </a:r>
            <a:r>
              <a:rPr lang="he-IL" sz="3200" dirty="0">
                <a:solidFill>
                  <a:schemeClr val="bg1"/>
                </a:solidFill>
                <a:sym typeface="Wingdings" panose="05000000000000000000" pitchFamily="2" charset="2"/>
              </a:rPr>
              <a:t>: (הקוד הוא </a:t>
            </a:r>
            <a:r>
              <a:rPr lang="en-US" sz="3200" dirty="0">
                <a:solidFill>
                  <a:schemeClr val="bg1"/>
                </a:solidFill>
                <a:sym typeface="Wingdings" panose="05000000000000000000" pitchFamily="2" charset="2"/>
              </a:rPr>
              <a:t>alert</a:t>
            </a:r>
            <a:r>
              <a:rPr lang="he-IL" sz="3200" dirty="0">
                <a:solidFill>
                  <a:schemeClr val="bg1"/>
                </a:solidFill>
                <a:sym typeface="Wingdings" panose="05000000000000000000" pitchFamily="2" charset="2"/>
              </a:rPr>
              <a:t> אבל באותה מידה זה </a:t>
            </a:r>
            <a:r>
              <a:rPr lang="he-IL" sz="3200" dirty="0" err="1">
                <a:solidFill>
                  <a:schemeClr val="bg1"/>
                </a:solidFill>
                <a:sym typeface="Wingdings" panose="05000000000000000000" pitchFamily="2" charset="2"/>
              </a:rPr>
              <a:t>יכל</a:t>
            </a:r>
            <a:r>
              <a:rPr lang="he-IL" sz="3200" dirty="0">
                <a:solidFill>
                  <a:schemeClr val="bg1"/>
                </a:solidFill>
                <a:sym typeface="Wingdings" panose="05000000000000000000" pitchFamily="2" charset="2"/>
              </a:rPr>
              <a:t> להיות כל דבר אחר)</a:t>
            </a:r>
            <a:endParaRPr lang="he-IL" sz="3200" dirty="0">
              <a:solidFill>
                <a:schemeClr val="bg1"/>
              </a:solidFill>
            </a:endParaRPr>
          </a:p>
        </p:txBody>
      </p:sp>
      <p:pic>
        <p:nvPicPr>
          <p:cNvPr id="4" name="Picture 3">
            <a:extLst>
              <a:ext uri="{FF2B5EF4-FFF2-40B4-BE49-F238E27FC236}">
                <a16:creationId xmlns:a16="http://schemas.microsoft.com/office/drawing/2014/main" id="{6EA5BDDC-8B04-CE77-1628-A9AE777170C9}"/>
              </a:ext>
            </a:extLst>
          </p:cNvPr>
          <p:cNvPicPr>
            <a:picLocks noChangeAspect="1"/>
          </p:cNvPicPr>
          <p:nvPr/>
        </p:nvPicPr>
        <p:blipFill>
          <a:blip r:embed="rId3"/>
          <a:stretch>
            <a:fillRect/>
          </a:stretch>
        </p:blipFill>
        <p:spPr>
          <a:xfrm>
            <a:off x="186518" y="2717556"/>
            <a:ext cx="5782482" cy="2419688"/>
          </a:xfrm>
          <a:prstGeom prst="rect">
            <a:avLst/>
          </a:prstGeom>
        </p:spPr>
      </p:pic>
      <p:pic>
        <p:nvPicPr>
          <p:cNvPr id="8" name="Picture 7">
            <a:extLst>
              <a:ext uri="{FF2B5EF4-FFF2-40B4-BE49-F238E27FC236}">
                <a16:creationId xmlns:a16="http://schemas.microsoft.com/office/drawing/2014/main" id="{D7406259-5106-00DA-06BA-5F1C30A87448}"/>
              </a:ext>
            </a:extLst>
          </p:cNvPr>
          <p:cNvPicPr>
            <a:picLocks noChangeAspect="1"/>
          </p:cNvPicPr>
          <p:nvPr/>
        </p:nvPicPr>
        <p:blipFill>
          <a:blip r:embed="rId4"/>
          <a:stretch>
            <a:fillRect/>
          </a:stretch>
        </p:blipFill>
        <p:spPr>
          <a:xfrm>
            <a:off x="7292665" y="3141478"/>
            <a:ext cx="4439270" cy="1571844"/>
          </a:xfrm>
          <a:prstGeom prst="rect">
            <a:avLst/>
          </a:prstGeom>
        </p:spPr>
      </p:pic>
      <p:sp>
        <p:nvSpPr>
          <p:cNvPr id="10" name="Arrow: Right 9">
            <a:extLst>
              <a:ext uri="{FF2B5EF4-FFF2-40B4-BE49-F238E27FC236}">
                <a16:creationId xmlns:a16="http://schemas.microsoft.com/office/drawing/2014/main" id="{69DD08C2-AAED-26EE-8CA5-3150C7A29A42}"/>
              </a:ext>
            </a:extLst>
          </p:cNvPr>
          <p:cNvSpPr/>
          <p:nvPr/>
        </p:nvSpPr>
        <p:spPr>
          <a:xfrm>
            <a:off x="6413500" y="3683000"/>
            <a:ext cx="520700" cy="5013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e-IL"/>
          </a:p>
        </p:txBody>
      </p:sp>
    </p:spTree>
    <p:extLst>
      <p:ext uri="{BB962C8B-B14F-4D97-AF65-F5344CB8AC3E}">
        <p14:creationId xmlns:p14="http://schemas.microsoft.com/office/powerpoint/2010/main" val="2978644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7108-7A5B-7CBE-7766-92E8FC017F4E}"/>
              </a:ext>
            </a:extLst>
          </p:cNvPr>
          <p:cNvSpPr>
            <a:spLocks noGrp="1"/>
          </p:cNvSpPr>
          <p:nvPr>
            <p:ph type="title"/>
          </p:nvPr>
        </p:nvSpPr>
        <p:spPr/>
        <p:txBody>
          <a:bodyPr/>
          <a:lstStyle/>
          <a:p>
            <a:endParaRPr lang="he-IL"/>
          </a:p>
        </p:txBody>
      </p:sp>
      <p:pic>
        <p:nvPicPr>
          <p:cNvPr id="5" name="Content Placeholder 4" descr="A cartoon of ducks swimming in the water&#10;&#10;Description automatically generated">
            <a:extLst>
              <a:ext uri="{FF2B5EF4-FFF2-40B4-BE49-F238E27FC236}">
                <a16:creationId xmlns:a16="http://schemas.microsoft.com/office/drawing/2014/main" id="{D9D9BEF9-4E0A-6474-5AF3-64C1CDC44CDB}"/>
              </a:ext>
            </a:extLst>
          </p:cNvPr>
          <p:cNvPicPr>
            <a:picLocks noGrp="1" noRot="1" noChangeAspect="1" noMove="1" noResize="1" noEditPoints="1" noAdjustHandles="1" noChangeArrowheads="1" noChangeShapeType="1" noCrop="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423723EB-4C68-0244-C029-EB2D17B06A69}"/>
              </a:ext>
            </a:extLst>
          </p:cNvPr>
          <p:cNvSpPr txBox="1"/>
          <p:nvPr/>
        </p:nvSpPr>
        <p:spPr>
          <a:xfrm>
            <a:off x="838200" y="256014"/>
            <a:ext cx="8102600" cy="830997"/>
          </a:xfrm>
          <a:prstGeom prst="rect">
            <a:avLst/>
          </a:prstGeom>
          <a:noFill/>
        </p:spPr>
        <p:txBody>
          <a:bodyPr wrap="square" rtlCol="0">
            <a:spAutoFit/>
          </a:bodyPr>
          <a:lstStyle/>
          <a:p>
            <a:pPr algn="l"/>
            <a:r>
              <a:rPr lang="en-US" sz="4800" b="1" dirty="0">
                <a:solidFill>
                  <a:schemeClr val="bg1"/>
                </a:solidFill>
                <a:effectLst>
                  <a:outerShdw blurRad="38100" dist="38100" dir="2700000" algn="tl">
                    <a:srgbClr val="000000">
                      <a:alpha val="43137"/>
                    </a:srgbClr>
                  </a:outerShdw>
                </a:effectLst>
              </a:rPr>
              <a:t>XSS vulnerability</a:t>
            </a:r>
            <a:endParaRPr lang="he-IL" sz="4800" b="1" dirty="0">
              <a:solidFill>
                <a:schemeClr val="bg1"/>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B976B62D-2F64-88A5-1747-A5A25A45BA36}"/>
              </a:ext>
            </a:extLst>
          </p:cNvPr>
          <p:cNvSpPr txBox="1"/>
          <p:nvPr/>
        </p:nvSpPr>
        <p:spPr>
          <a:xfrm>
            <a:off x="10058400" y="1799801"/>
            <a:ext cx="1295400" cy="584775"/>
          </a:xfrm>
          <a:prstGeom prst="rect">
            <a:avLst/>
          </a:prstGeom>
          <a:noFill/>
        </p:spPr>
        <p:txBody>
          <a:bodyPr wrap="square">
            <a:spAutoFit/>
          </a:bodyPr>
          <a:lstStyle/>
          <a:p>
            <a:pPr algn="r" rtl="1"/>
            <a:r>
              <a:rPr lang="he-IL" sz="3200" dirty="0">
                <a:solidFill>
                  <a:schemeClr val="bg1"/>
                </a:solidFill>
              </a:rPr>
              <a:t>דוגמא</a:t>
            </a:r>
            <a:r>
              <a:rPr lang="he-IL" sz="3200" dirty="0">
                <a:solidFill>
                  <a:schemeClr val="bg1"/>
                </a:solidFill>
                <a:sym typeface="Wingdings" panose="05000000000000000000" pitchFamily="2" charset="2"/>
              </a:rPr>
              <a:t>:</a:t>
            </a:r>
            <a:endParaRPr lang="he-IL" sz="3200" dirty="0">
              <a:solidFill>
                <a:schemeClr val="bg1"/>
              </a:solidFill>
            </a:endParaRPr>
          </a:p>
        </p:txBody>
      </p:sp>
      <p:sp>
        <p:nvSpPr>
          <p:cNvPr id="10" name="Arrow: Right 9">
            <a:extLst>
              <a:ext uri="{FF2B5EF4-FFF2-40B4-BE49-F238E27FC236}">
                <a16:creationId xmlns:a16="http://schemas.microsoft.com/office/drawing/2014/main" id="{69DD08C2-AAED-26EE-8CA5-3150C7A29A42}"/>
              </a:ext>
            </a:extLst>
          </p:cNvPr>
          <p:cNvSpPr/>
          <p:nvPr/>
        </p:nvSpPr>
        <p:spPr>
          <a:xfrm rot="5400000">
            <a:off x="5223002" y="3502956"/>
            <a:ext cx="520700" cy="5013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e-IL"/>
          </a:p>
        </p:txBody>
      </p:sp>
      <p:pic>
        <p:nvPicPr>
          <p:cNvPr id="7" name="Picture 6">
            <a:extLst>
              <a:ext uri="{FF2B5EF4-FFF2-40B4-BE49-F238E27FC236}">
                <a16:creationId xmlns:a16="http://schemas.microsoft.com/office/drawing/2014/main" id="{3108A92B-FFEA-01D2-F440-26E854748754}"/>
              </a:ext>
            </a:extLst>
          </p:cNvPr>
          <p:cNvPicPr>
            <a:picLocks noChangeAspect="1"/>
          </p:cNvPicPr>
          <p:nvPr/>
        </p:nvPicPr>
        <p:blipFill>
          <a:blip r:embed="rId3"/>
          <a:stretch>
            <a:fillRect/>
          </a:stretch>
        </p:blipFill>
        <p:spPr>
          <a:xfrm>
            <a:off x="2503722" y="4112336"/>
            <a:ext cx="7184556" cy="1325564"/>
          </a:xfrm>
          <a:prstGeom prst="rect">
            <a:avLst/>
          </a:prstGeom>
        </p:spPr>
      </p:pic>
      <p:pic>
        <p:nvPicPr>
          <p:cNvPr id="12" name="Picture 11">
            <a:extLst>
              <a:ext uri="{FF2B5EF4-FFF2-40B4-BE49-F238E27FC236}">
                <a16:creationId xmlns:a16="http://schemas.microsoft.com/office/drawing/2014/main" id="{41671088-FEA2-5EA9-C8CE-CE1CF2B7E2A4}"/>
              </a:ext>
            </a:extLst>
          </p:cNvPr>
          <p:cNvPicPr>
            <a:picLocks noChangeAspect="1"/>
          </p:cNvPicPr>
          <p:nvPr/>
        </p:nvPicPr>
        <p:blipFill>
          <a:blip r:embed="rId4"/>
          <a:stretch>
            <a:fillRect/>
          </a:stretch>
        </p:blipFill>
        <p:spPr>
          <a:xfrm>
            <a:off x="3022339" y="1658178"/>
            <a:ext cx="3734321" cy="1714739"/>
          </a:xfrm>
          <a:prstGeom prst="rect">
            <a:avLst/>
          </a:prstGeom>
        </p:spPr>
      </p:pic>
    </p:spTree>
    <p:extLst>
      <p:ext uri="{BB962C8B-B14F-4D97-AF65-F5344CB8AC3E}">
        <p14:creationId xmlns:p14="http://schemas.microsoft.com/office/powerpoint/2010/main" val="2189089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7108-7A5B-7CBE-7766-92E8FC017F4E}"/>
              </a:ext>
            </a:extLst>
          </p:cNvPr>
          <p:cNvSpPr>
            <a:spLocks noGrp="1"/>
          </p:cNvSpPr>
          <p:nvPr>
            <p:ph type="title"/>
          </p:nvPr>
        </p:nvSpPr>
        <p:spPr/>
        <p:txBody>
          <a:bodyPr/>
          <a:lstStyle/>
          <a:p>
            <a:endParaRPr lang="he-IL"/>
          </a:p>
        </p:txBody>
      </p:sp>
      <p:pic>
        <p:nvPicPr>
          <p:cNvPr id="5" name="Content Placeholder 4" descr="A cartoon of ducks swimming in the water&#10;&#10;Description automatically generated">
            <a:extLst>
              <a:ext uri="{FF2B5EF4-FFF2-40B4-BE49-F238E27FC236}">
                <a16:creationId xmlns:a16="http://schemas.microsoft.com/office/drawing/2014/main" id="{D9D9BEF9-4E0A-6474-5AF3-64C1CDC44CDB}"/>
              </a:ext>
            </a:extLst>
          </p:cNvPr>
          <p:cNvPicPr>
            <a:picLocks noGrp="1" noRot="1" noChangeAspect="1" noMove="1" noResize="1" noEditPoints="1" noAdjustHandles="1" noChangeArrowheads="1" noChangeShapeType="1" noCrop="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423723EB-4C68-0244-C029-EB2D17B06A69}"/>
              </a:ext>
            </a:extLst>
          </p:cNvPr>
          <p:cNvSpPr txBox="1"/>
          <p:nvPr/>
        </p:nvSpPr>
        <p:spPr>
          <a:xfrm>
            <a:off x="1042416" y="256014"/>
            <a:ext cx="7898384" cy="830997"/>
          </a:xfrm>
          <a:prstGeom prst="rect">
            <a:avLst/>
          </a:prstGeom>
          <a:noFill/>
        </p:spPr>
        <p:txBody>
          <a:bodyPr wrap="square" rtlCol="0">
            <a:spAutoFit/>
          </a:bodyPr>
          <a:lstStyle/>
          <a:p>
            <a:pPr algn="r" rtl="1"/>
            <a:r>
              <a:rPr lang="he-IL" sz="4800" dirty="0">
                <a:solidFill>
                  <a:schemeClr val="bg1"/>
                </a:solidFill>
              </a:rPr>
              <a:t>רשימת אתרים חוקיים לבדיקה</a:t>
            </a:r>
          </a:p>
        </p:txBody>
      </p:sp>
      <p:sp>
        <p:nvSpPr>
          <p:cNvPr id="7" name="TextBox 6">
            <a:extLst>
              <a:ext uri="{FF2B5EF4-FFF2-40B4-BE49-F238E27FC236}">
                <a16:creationId xmlns:a16="http://schemas.microsoft.com/office/drawing/2014/main" id="{D07006B8-19DB-D343-A95D-6FCDDE7B4015}"/>
              </a:ext>
            </a:extLst>
          </p:cNvPr>
          <p:cNvSpPr txBox="1"/>
          <p:nvPr/>
        </p:nvSpPr>
        <p:spPr>
          <a:xfrm>
            <a:off x="2505456" y="1843472"/>
            <a:ext cx="8183880" cy="1477328"/>
          </a:xfrm>
          <a:prstGeom prst="rect">
            <a:avLst/>
          </a:prstGeom>
          <a:noFill/>
        </p:spPr>
        <p:txBody>
          <a:bodyPr wrap="square" rtlCol="0">
            <a:spAutoFit/>
          </a:bodyPr>
          <a:lstStyle/>
          <a:p>
            <a:r>
              <a:rPr lang="en-US" dirty="0">
                <a:hlinkClick r:id="rId3"/>
              </a:rPr>
              <a:t>https://xss-quiz.int21h.jp</a:t>
            </a:r>
            <a:endParaRPr lang="he-IL" dirty="0"/>
          </a:p>
          <a:p>
            <a:r>
              <a:rPr lang="en-US" dirty="0">
                <a:hlinkClick r:id="rId4"/>
              </a:rPr>
              <a:t>http://sudo.co.il/xss/level4.php</a:t>
            </a:r>
            <a:endParaRPr lang="he-IL" dirty="0"/>
          </a:p>
          <a:p>
            <a:r>
              <a:rPr lang="en-US" dirty="0">
                <a:hlinkClick r:id="rId5"/>
              </a:rPr>
              <a:t>https://demo.testfire.net</a:t>
            </a:r>
            <a:endParaRPr lang="he-IL" dirty="0"/>
          </a:p>
          <a:p>
            <a:r>
              <a:rPr lang="en-US" dirty="0">
                <a:hlinkClick r:id="rId6"/>
              </a:rPr>
              <a:t>http://testphp.vulnweb.com/artists.php?artist=1</a:t>
            </a:r>
            <a:endParaRPr lang="he-IL" dirty="0"/>
          </a:p>
          <a:p>
            <a:r>
              <a:rPr lang="he-IL" dirty="0"/>
              <a:t>**כמובן שהמערכת תעבוד על עוד אתרים חוץ מאלה</a:t>
            </a:r>
          </a:p>
        </p:txBody>
      </p:sp>
    </p:spTree>
    <p:extLst>
      <p:ext uri="{BB962C8B-B14F-4D97-AF65-F5344CB8AC3E}">
        <p14:creationId xmlns:p14="http://schemas.microsoft.com/office/powerpoint/2010/main" val="2047013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7108-7A5B-7CBE-7766-92E8FC017F4E}"/>
              </a:ext>
            </a:extLst>
          </p:cNvPr>
          <p:cNvSpPr>
            <a:spLocks noGrp="1"/>
          </p:cNvSpPr>
          <p:nvPr>
            <p:ph type="title"/>
          </p:nvPr>
        </p:nvSpPr>
        <p:spPr/>
        <p:txBody>
          <a:bodyPr/>
          <a:lstStyle/>
          <a:p>
            <a:endParaRPr lang="he-IL"/>
          </a:p>
        </p:txBody>
      </p:sp>
      <p:pic>
        <p:nvPicPr>
          <p:cNvPr id="5" name="Content Placeholder 4" descr="A cartoon of ducks swimming in the water&#10;&#10;Description automatically generated">
            <a:extLst>
              <a:ext uri="{FF2B5EF4-FFF2-40B4-BE49-F238E27FC236}">
                <a16:creationId xmlns:a16="http://schemas.microsoft.com/office/drawing/2014/main" id="{D9D9BEF9-4E0A-6474-5AF3-64C1CDC44CDB}"/>
              </a:ext>
            </a:extLst>
          </p:cNvPr>
          <p:cNvPicPr>
            <a:picLocks noGrp="1" noRot="1" noChangeAspect="1" noMove="1" noResize="1" noEditPoints="1" noAdjustHandles="1" noChangeArrowheads="1" noChangeShapeType="1" noCrop="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423723EB-4C68-0244-C029-EB2D17B06A69}"/>
              </a:ext>
            </a:extLst>
          </p:cNvPr>
          <p:cNvSpPr txBox="1"/>
          <p:nvPr/>
        </p:nvSpPr>
        <p:spPr>
          <a:xfrm>
            <a:off x="1042416" y="256014"/>
            <a:ext cx="7898384" cy="830997"/>
          </a:xfrm>
          <a:prstGeom prst="rect">
            <a:avLst/>
          </a:prstGeom>
          <a:noFill/>
        </p:spPr>
        <p:txBody>
          <a:bodyPr wrap="square" rtlCol="0">
            <a:spAutoFit/>
          </a:bodyPr>
          <a:lstStyle/>
          <a:p>
            <a:pPr algn="r" rtl="1"/>
            <a:r>
              <a:rPr lang="he-IL" sz="4800" dirty="0">
                <a:solidFill>
                  <a:schemeClr val="bg1"/>
                </a:solidFill>
              </a:rPr>
              <a:t>לא לשכוח:</a:t>
            </a:r>
          </a:p>
        </p:txBody>
      </p:sp>
      <p:sp>
        <p:nvSpPr>
          <p:cNvPr id="7" name="TextBox 6">
            <a:extLst>
              <a:ext uri="{FF2B5EF4-FFF2-40B4-BE49-F238E27FC236}">
                <a16:creationId xmlns:a16="http://schemas.microsoft.com/office/drawing/2014/main" id="{D07006B8-19DB-D343-A95D-6FCDDE7B4015}"/>
              </a:ext>
            </a:extLst>
          </p:cNvPr>
          <p:cNvSpPr txBox="1"/>
          <p:nvPr/>
        </p:nvSpPr>
        <p:spPr>
          <a:xfrm>
            <a:off x="2505456" y="1843472"/>
            <a:ext cx="8183880" cy="2585323"/>
          </a:xfrm>
          <a:prstGeom prst="rect">
            <a:avLst/>
          </a:prstGeom>
          <a:noFill/>
        </p:spPr>
        <p:txBody>
          <a:bodyPr wrap="square" rtlCol="0">
            <a:spAutoFit/>
          </a:bodyPr>
          <a:lstStyle/>
          <a:p>
            <a:pPr marL="285750" indent="-285750" algn="r" rtl="1">
              <a:buFont typeface="Arial" panose="020B0604020202020204" pitchFamily="34" charset="0"/>
              <a:buChar char="•"/>
            </a:pPr>
            <a:r>
              <a:rPr lang="he-IL" dirty="0">
                <a:solidFill>
                  <a:schemeClr val="bg1"/>
                </a:solidFill>
              </a:rPr>
              <a:t>הצפנה</a:t>
            </a:r>
          </a:p>
          <a:p>
            <a:pPr marL="285750" indent="-285750" algn="r" rtl="1">
              <a:buFont typeface="Arial" panose="020B0604020202020204" pitchFamily="34" charset="0"/>
              <a:buChar char="•"/>
            </a:pPr>
            <a:r>
              <a:rPr lang="he-IL" dirty="0">
                <a:solidFill>
                  <a:schemeClr val="bg1"/>
                </a:solidFill>
              </a:rPr>
              <a:t>היסטוריה</a:t>
            </a:r>
          </a:p>
          <a:p>
            <a:pPr marL="285750" indent="-285750" algn="r" rtl="1">
              <a:buFont typeface="Arial" panose="020B0604020202020204" pitchFamily="34" charset="0"/>
              <a:buChar char="•"/>
            </a:pPr>
            <a:r>
              <a:rPr lang="he-IL" dirty="0">
                <a:solidFill>
                  <a:schemeClr val="bg1"/>
                </a:solidFill>
              </a:rPr>
              <a:t>מנהל מערכת(</a:t>
            </a:r>
            <a:r>
              <a:rPr lang="en-US" dirty="0">
                <a:solidFill>
                  <a:schemeClr val="bg1"/>
                </a:solidFill>
                <a:hlinkClick r:id="rId3"/>
              </a:rPr>
              <a:t>tiroshtayouri@gmail.com</a:t>
            </a:r>
            <a:r>
              <a:rPr lang="he-IL" dirty="0">
                <a:solidFill>
                  <a:schemeClr val="bg1"/>
                </a:solidFill>
              </a:rPr>
              <a:t>, </a:t>
            </a:r>
            <a:r>
              <a:rPr lang="en-US" dirty="0">
                <a:solidFill>
                  <a:schemeClr val="bg1"/>
                </a:solidFill>
              </a:rPr>
              <a:t>Tirosh123!</a:t>
            </a:r>
            <a:r>
              <a:rPr lang="he-IL" dirty="0">
                <a:solidFill>
                  <a:schemeClr val="bg1"/>
                </a:solidFill>
              </a:rPr>
              <a:t>)</a:t>
            </a:r>
            <a:endParaRPr lang="en-US" dirty="0">
              <a:solidFill>
                <a:schemeClr val="bg1"/>
              </a:solidFill>
            </a:endParaRPr>
          </a:p>
          <a:p>
            <a:pPr marL="285750" indent="-285750" algn="r" rtl="1">
              <a:buFont typeface="Arial" panose="020B0604020202020204" pitchFamily="34" charset="0"/>
              <a:buChar char="•"/>
            </a:pPr>
            <a:r>
              <a:rPr lang="en-US" dirty="0" err="1">
                <a:solidFill>
                  <a:schemeClr val="bg1"/>
                </a:solidFill>
              </a:rPr>
              <a:t>baseWindow</a:t>
            </a:r>
            <a:endParaRPr lang="en-US" dirty="0">
              <a:solidFill>
                <a:schemeClr val="bg1"/>
              </a:solidFill>
            </a:endParaRPr>
          </a:p>
          <a:p>
            <a:pPr marL="285750" indent="-285750" algn="r" rtl="1">
              <a:buFont typeface="Arial" panose="020B0604020202020204" pitchFamily="34" charset="0"/>
              <a:buChar char="•"/>
            </a:pPr>
            <a:r>
              <a:rPr lang="en-US" dirty="0" err="1">
                <a:solidFill>
                  <a:schemeClr val="bg1"/>
                </a:solidFill>
              </a:rPr>
              <a:t>Sqlmapchecker</a:t>
            </a:r>
            <a:endParaRPr lang="en-US" dirty="0">
              <a:solidFill>
                <a:schemeClr val="bg1"/>
              </a:solidFill>
            </a:endParaRPr>
          </a:p>
          <a:p>
            <a:pPr marL="285750" indent="-285750" algn="r" rtl="1">
              <a:buFont typeface="Arial" panose="020B0604020202020204" pitchFamily="34" charset="0"/>
              <a:buChar char="•"/>
            </a:pPr>
            <a:r>
              <a:rPr lang="en-US" dirty="0" err="1">
                <a:solidFill>
                  <a:schemeClr val="bg1"/>
                </a:solidFill>
              </a:rPr>
              <a:t>Xxe</a:t>
            </a:r>
            <a:endParaRPr lang="en-US" dirty="0">
              <a:solidFill>
                <a:schemeClr val="bg1"/>
              </a:solidFill>
            </a:endParaRPr>
          </a:p>
          <a:p>
            <a:pPr marL="285750" indent="-285750" algn="r" rtl="1">
              <a:buFont typeface="Arial" panose="020B0604020202020204" pitchFamily="34" charset="0"/>
              <a:buChar char="•"/>
            </a:pPr>
            <a:r>
              <a:rPr lang="he-IL">
                <a:solidFill>
                  <a:schemeClr val="bg1"/>
                </a:solidFill>
              </a:rPr>
              <a:t>תוכנת </a:t>
            </a:r>
            <a:r>
              <a:rPr lang="he-IL" dirty="0">
                <a:solidFill>
                  <a:schemeClr val="bg1"/>
                </a:solidFill>
              </a:rPr>
              <a:t>עיצוב</a:t>
            </a:r>
          </a:p>
          <a:p>
            <a:pPr marL="285750" indent="-285750" algn="r" rtl="1">
              <a:buFont typeface="Arial" panose="020B0604020202020204" pitchFamily="34" charset="0"/>
              <a:buChar char="•"/>
            </a:pPr>
            <a:endParaRPr lang="he-IL" dirty="0">
              <a:solidFill>
                <a:schemeClr val="bg1"/>
              </a:solidFill>
            </a:endParaRPr>
          </a:p>
          <a:p>
            <a:pPr algn="r" rtl="1"/>
            <a:endParaRPr lang="he-IL" dirty="0"/>
          </a:p>
        </p:txBody>
      </p:sp>
    </p:spTree>
    <p:extLst>
      <p:ext uri="{BB962C8B-B14F-4D97-AF65-F5344CB8AC3E}">
        <p14:creationId xmlns:p14="http://schemas.microsoft.com/office/powerpoint/2010/main" val="1431602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7108-7A5B-7CBE-7766-92E8FC017F4E}"/>
              </a:ext>
            </a:extLst>
          </p:cNvPr>
          <p:cNvSpPr>
            <a:spLocks noGrp="1"/>
          </p:cNvSpPr>
          <p:nvPr>
            <p:ph type="title"/>
          </p:nvPr>
        </p:nvSpPr>
        <p:spPr/>
        <p:txBody>
          <a:bodyPr/>
          <a:lstStyle/>
          <a:p>
            <a:endParaRPr lang="he-IL"/>
          </a:p>
        </p:txBody>
      </p:sp>
      <p:pic>
        <p:nvPicPr>
          <p:cNvPr id="5" name="Content Placeholder 4" descr="A cartoon of ducks swimming in the water&#10;&#10;Description automatically generated">
            <a:extLst>
              <a:ext uri="{FF2B5EF4-FFF2-40B4-BE49-F238E27FC236}">
                <a16:creationId xmlns:a16="http://schemas.microsoft.com/office/drawing/2014/main" id="{D9D9BEF9-4E0A-6474-5AF3-64C1CDC44CDB}"/>
              </a:ext>
            </a:extLst>
          </p:cNvPr>
          <p:cNvPicPr>
            <a:picLocks noGrp="1" noRot="1" noChangeAspect="1" noMove="1" noResize="1" noEditPoints="1" noAdjustHandles="1" noChangeArrowheads="1" noChangeShapeType="1" noCrop="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423723EB-4C68-0244-C029-EB2D17B06A69}"/>
              </a:ext>
            </a:extLst>
          </p:cNvPr>
          <p:cNvSpPr txBox="1"/>
          <p:nvPr/>
        </p:nvSpPr>
        <p:spPr>
          <a:xfrm>
            <a:off x="2819400" y="256014"/>
            <a:ext cx="6121400" cy="830997"/>
          </a:xfrm>
          <a:prstGeom prst="rect">
            <a:avLst/>
          </a:prstGeom>
          <a:noFill/>
        </p:spPr>
        <p:txBody>
          <a:bodyPr wrap="square" rtlCol="0">
            <a:spAutoFit/>
          </a:bodyPr>
          <a:lstStyle/>
          <a:p>
            <a:pPr algn="r" rtl="1"/>
            <a:r>
              <a:rPr lang="he-IL" sz="4800" dirty="0"/>
              <a:t>כותרת</a:t>
            </a:r>
          </a:p>
        </p:txBody>
      </p:sp>
    </p:spTree>
    <p:extLst>
      <p:ext uri="{BB962C8B-B14F-4D97-AF65-F5344CB8AC3E}">
        <p14:creationId xmlns:p14="http://schemas.microsoft.com/office/powerpoint/2010/main" val="3015320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7108-7A5B-7CBE-7766-92E8FC017F4E}"/>
              </a:ext>
            </a:extLst>
          </p:cNvPr>
          <p:cNvSpPr>
            <a:spLocks noGrp="1"/>
          </p:cNvSpPr>
          <p:nvPr>
            <p:ph type="title"/>
          </p:nvPr>
        </p:nvSpPr>
        <p:spPr/>
        <p:txBody>
          <a:bodyPr/>
          <a:lstStyle/>
          <a:p>
            <a:endParaRPr lang="he-IL"/>
          </a:p>
        </p:txBody>
      </p:sp>
      <p:pic>
        <p:nvPicPr>
          <p:cNvPr id="5" name="Content Placeholder 4" descr="A cartoon of ducks swimming in the water&#10;&#10;Description automatically generated">
            <a:extLst>
              <a:ext uri="{FF2B5EF4-FFF2-40B4-BE49-F238E27FC236}">
                <a16:creationId xmlns:a16="http://schemas.microsoft.com/office/drawing/2014/main" id="{D9D9BEF9-4E0A-6474-5AF3-64C1CDC44CDB}"/>
              </a:ext>
            </a:extLst>
          </p:cNvPr>
          <p:cNvPicPr>
            <a:picLocks noGrp="1" noRot="1" noChangeAspect="1" noMove="1" noResize="1" noEditPoints="1" noAdjustHandles="1" noChangeArrowheads="1" noChangeShapeType="1" noCrop="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423723EB-4C68-0244-C029-EB2D17B06A69}"/>
              </a:ext>
            </a:extLst>
          </p:cNvPr>
          <p:cNvSpPr txBox="1"/>
          <p:nvPr/>
        </p:nvSpPr>
        <p:spPr>
          <a:xfrm>
            <a:off x="838200" y="256014"/>
            <a:ext cx="8102600" cy="830997"/>
          </a:xfrm>
          <a:prstGeom prst="rect">
            <a:avLst/>
          </a:prstGeom>
          <a:noFill/>
        </p:spPr>
        <p:txBody>
          <a:bodyPr wrap="square" rtlCol="0">
            <a:spAutoFit/>
          </a:bodyPr>
          <a:lstStyle/>
          <a:p>
            <a:pPr algn="l"/>
            <a:r>
              <a:rPr lang="en-US" sz="4800" b="1" dirty="0">
                <a:solidFill>
                  <a:schemeClr val="bg1"/>
                </a:solidFill>
                <a:effectLst>
                  <a:outerShdw blurRad="38100" dist="38100" dir="2700000" algn="tl">
                    <a:srgbClr val="000000">
                      <a:alpha val="43137"/>
                    </a:srgbClr>
                  </a:outerShdw>
                </a:effectLst>
              </a:rPr>
              <a:t>SQLI vulnerability</a:t>
            </a:r>
            <a:endParaRPr lang="he-IL" sz="4800" b="1" dirty="0">
              <a:solidFill>
                <a:schemeClr val="bg1"/>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B976B62D-2F64-88A5-1747-A5A25A45BA36}"/>
              </a:ext>
            </a:extLst>
          </p:cNvPr>
          <p:cNvSpPr txBox="1"/>
          <p:nvPr/>
        </p:nvSpPr>
        <p:spPr>
          <a:xfrm>
            <a:off x="838200" y="1799800"/>
            <a:ext cx="10515600" cy="1815882"/>
          </a:xfrm>
          <a:prstGeom prst="rect">
            <a:avLst/>
          </a:prstGeom>
          <a:noFill/>
        </p:spPr>
        <p:txBody>
          <a:bodyPr wrap="square">
            <a:spAutoFit/>
          </a:bodyPr>
          <a:lstStyle/>
          <a:p>
            <a:pPr algn="r" rtl="1"/>
            <a:r>
              <a:rPr lang="en-US" sz="2800" dirty="0">
                <a:solidFill>
                  <a:schemeClr val="bg1"/>
                </a:solidFill>
              </a:rPr>
              <a:t> :SQL Injection (SQLi) </a:t>
            </a:r>
            <a:r>
              <a:rPr lang="he-IL" sz="2800" dirty="0">
                <a:solidFill>
                  <a:schemeClr val="bg1"/>
                </a:solidFill>
              </a:rPr>
              <a:t>היא מתקפת סייבר שמנצלת פגיעות באפליקציות המשתמשות במסדי נתונים. הפגיעות מתרחשת כאשר קלט מהמשתמש לא נבדק כראוי ונכלל בשאילתות </a:t>
            </a:r>
            <a:r>
              <a:rPr lang="en-US" sz="2800" dirty="0">
                <a:solidFill>
                  <a:schemeClr val="bg1"/>
                </a:solidFill>
              </a:rPr>
              <a:t>SQL</a:t>
            </a:r>
            <a:r>
              <a:rPr lang="he-IL" sz="2800" dirty="0">
                <a:solidFill>
                  <a:schemeClr val="bg1"/>
                </a:solidFill>
              </a:rPr>
              <a:t>, מה שמאפשר לתוקף להחדיר קוד זדוני ולבצע פעולות לא מורשות על בסיס הנתונים</a:t>
            </a:r>
          </a:p>
        </p:txBody>
      </p:sp>
    </p:spTree>
    <p:extLst>
      <p:ext uri="{BB962C8B-B14F-4D97-AF65-F5344CB8AC3E}">
        <p14:creationId xmlns:p14="http://schemas.microsoft.com/office/powerpoint/2010/main" val="137681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7108-7A5B-7CBE-7766-92E8FC017F4E}"/>
              </a:ext>
            </a:extLst>
          </p:cNvPr>
          <p:cNvSpPr>
            <a:spLocks noGrp="1"/>
          </p:cNvSpPr>
          <p:nvPr>
            <p:ph type="title"/>
          </p:nvPr>
        </p:nvSpPr>
        <p:spPr/>
        <p:txBody>
          <a:bodyPr/>
          <a:lstStyle/>
          <a:p>
            <a:endParaRPr lang="he-IL"/>
          </a:p>
        </p:txBody>
      </p:sp>
      <p:pic>
        <p:nvPicPr>
          <p:cNvPr id="5" name="Content Placeholder 4" descr="A cartoon of ducks swimming in the water&#10;&#10;Description automatically generated">
            <a:extLst>
              <a:ext uri="{FF2B5EF4-FFF2-40B4-BE49-F238E27FC236}">
                <a16:creationId xmlns:a16="http://schemas.microsoft.com/office/drawing/2014/main" id="{D9D9BEF9-4E0A-6474-5AF3-64C1CDC44CDB}"/>
              </a:ext>
            </a:extLst>
          </p:cNvPr>
          <p:cNvPicPr>
            <a:picLocks noGrp="1" noRot="1" noChangeAspect="1" noMove="1" noResize="1" noEditPoints="1" noAdjustHandles="1" noChangeArrowheads="1" noChangeShapeType="1" noCrop="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423723EB-4C68-0244-C029-EB2D17B06A69}"/>
              </a:ext>
            </a:extLst>
          </p:cNvPr>
          <p:cNvSpPr txBox="1"/>
          <p:nvPr/>
        </p:nvSpPr>
        <p:spPr>
          <a:xfrm>
            <a:off x="838200" y="256014"/>
            <a:ext cx="8102600" cy="830997"/>
          </a:xfrm>
          <a:prstGeom prst="rect">
            <a:avLst/>
          </a:prstGeom>
          <a:noFill/>
        </p:spPr>
        <p:txBody>
          <a:bodyPr wrap="square" rtlCol="0">
            <a:spAutoFit/>
          </a:bodyPr>
          <a:lstStyle/>
          <a:p>
            <a:pPr algn="l"/>
            <a:r>
              <a:rPr lang="en-US" sz="4800" b="1" dirty="0">
                <a:solidFill>
                  <a:schemeClr val="bg1"/>
                </a:solidFill>
                <a:effectLst>
                  <a:outerShdw blurRad="38100" dist="38100" dir="2700000" algn="tl">
                    <a:srgbClr val="000000">
                      <a:alpha val="43137"/>
                    </a:srgbClr>
                  </a:outerShdw>
                </a:effectLst>
              </a:rPr>
              <a:t>SQLI vulnerability</a:t>
            </a:r>
            <a:endParaRPr lang="he-IL" sz="4800" b="1" dirty="0">
              <a:solidFill>
                <a:schemeClr val="bg1"/>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B976B62D-2F64-88A5-1747-A5A25A45BA36}"/>
              </a:ext>
            </a:extLst>
          </p:cNvPr>
          <p:cNvSpPr txBox="1"/>
          <p:nvPr/>
        </p:nvSpPr>
        <p:spPr>
          <a:xfrm>
            <a:off x="838200" y="1799799"/>
            <a:ext cx="10515600" cy="646331"/>
          </a:xfrm>
          <a:prstGeom prst="rect">
            <a:avLst/>
          </a:prstGeom>
          <a:noFill/>
        </p:spPr>
        <p:txBody>
          <a:bodyPr wrap="square">
            <a:spAutoFit/>
          </a:bodyPr>
          <a:lstStyle/>
          <a:p>
            <a:pPr algn="r" rtl="1"/>
            <a:r>
              <a:rPr lang="he-IL" sz="3600" dirty="0">
                <a:solidFill>
                  <a:schemeClr val="bg1"/>
                </a:solidFill>
              </a:rPr>
              <a:t>דוגמא:</a:t>
            </a:r>
          </a:p>
        </p:txBody>
      </p:sp>
      <p:sp>
        <p:nvSpPr>
          <p:cNvPr id="7" name="Rectangle 2">
            <a:extLst>
              <a:ext uri="{FF2B5EF4-FFF2-40B4-BE49-F238E27FC236}">
                <a16:creationId xmlns:a16="http://schemas.microsoft.com/office/drawing/2014/main" id="{23F2BB3E-5185-BC86-391F-78702FD25C79}"/>
              </a:ext>
            </a:extLst>
          </p:cNvPr>
          <p:cNvSpPr>
            <a:spLocks noChangeArrowheads="1"/>
          </p:cNvSpPr>
          <p:nvPr/>
        </p:nvSpPr>
        <p:spPr bwMode="auto">
          <a:xfrm>
            <a:off x="838200" y="2323021"/>
            <a:ext cx="105156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en-US" sz="28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נניח שיש לנו טופס התחברות עם </a:t>
            </a:r>
            <a:r>
              <a:rPr kumimoji="0" lang="he-IL" altLang="en-US" sz="28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השאילתא</a:t>
            </a:r>
            <a:r>
              <a:rPr kumimoji="0" lang="he-IL" altLang="en-US" sz="28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הבאה</a:t>
            </a:r>
            <a:r>
              <a:rPr kumimoji="0" lang="en-US" altLang="en-US" sz="28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a:t>
            </a:r>
            <a:endParaRPr kumimoji="0" lang="he-IL" altLang="en-US" sz="28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en-US" sz="28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a:t>
            </a:r>
            <a:r>
              <a:rPr kumimoji="0" lang="en-US" altLang="en-US" sz="28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SELECT * FROM users WHERE username = 'user' AND password = 'pass';</a:t>
            </a:r>
          </a:p>
          <a:p>
            <a:pPr marL="0" marR="0" lvl="0" indent="0" algn="r" defTabSz="914400" rtl="1"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bg1"/>
              </a:solidFill>
              <a:effectLst/>
              <a:latin typeface="Arial Unicode MS"/>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en-US" sz="2800" b="0" i="0" u="none" strike="noStrike" cap="none" normalizeH="0" baseline="0" dirty="0">
                <a:ln>
                  <a:noFill/>
                </a:ln>
                <a:solidFill>
                  <a:schemeClr val="bg1"/>
                </a:solidFill>
                <a:effectLst/>
                <a:latin typeface="Arial" panose="020B0604020202020204" pitchFamily="34" charset="0"/>
              </a:rPr>
              <a:t>אם האפליקציה לא מנקה את הקלט, התוקף יכול להזין:</a:t>
            </a: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en-US" sz="2800" b="0" i="0" u="none" strike="noStrike" cap="none" normalizeH="0" baseline="0" dirty="0">
                <a:ln>
                  <a:noFill/>
                </a:ln>
                <a:solidFill>
                  <a:schemeClr val="bg1"/>
                </a:solidFill>
                <a:effectLst/>
                <a:latin typeface="Arial" panose="020B0604020202020204" pitchFamily="34" charset="0"/>
              </a:rPr>
              <a:t>שם משתמש: </a:t>
            </a:r>
            <a:r>
              <a:rPr kumimoji="0" lang="en-US" altLang="en-US" sz="2800" b="0" i="0" u="none" strike="noStrike" cap="none" normalizeH="0" baseline="0" dirty="0">
                <a:ln>
                  <a:noFill/>
                </a:ln>
                <a:solidFill>
                  <a:schemeClr val="bg1"/>
                </a:solidFill>
                <a:effectLst/>
                <a:latin typeface="Arial" panose="020B0604020202020204" pitchFamily="34" charset="0"/>
              </a:rPr>
              <a:t>user' OR '1'='1</a:t>
            </a:r>
            <a:r>
              <a:rPr kumimoji="0" lang="he-IL" altLang="en-US" sz="2800" b="0" i="0" u="none" strike="noStrike" cap="none" normalizeH="0" baseline="0" dirty="0">
                <a:ln>
                  <a:noFill/>
                </a:ln>
                <a:solidFill>
                  <a:schemeClr val="bg1"/>
                </a:solidFill>
                <a:effectLst/>
                <a:latin typeface="Arial" panose="020B0604020202020204" pitchFamily="34" charset="0"/>
              </a:rPr>
              <a:t> סיסמה: </a:t>
            </a:r>
            <a:r>
              <a:rPr kumimoji="0" lang="en-US" altLang="en-US" sz="2800" b="0" i="0" u="none" strike="noStrike" cap="none" normalizeH="0" baseline="0" dirty="0">
                <a:ln>
                  <a:noFill/>
                </a:ln>
                <a:solidFill>
                  <a:schemeClr val="bg1"/>
                </a:solidFill>
                <a:effectLst/>
                <a:latin typeface="Arial" panose="020B0604020202020204" pitchFamily="34" charset="0"/>
              </a:rPr>
              <a:t>password</a:t>
            </a:r>
            <a:endParaRPr kumimoji="0" lang="he-IL" altLang="en-US" sz="2800" b="0" i="0" u="none" strike="noStrike" cap="none" normalizeH="0" baseline="0" dirty="0">
              <a:ln>
                <a:noFill/>
              </a:ln>
              <a:solidFill>
                <a:schemeClr val="bg1"/>
              </a:solidFill>
              <a:effectLst/>
              <a:latin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en-US" sz="2800" b="0" i="0" u="none" strike="noStrike" cap="none" normalizeH="0" baseline="0" dirty="0">
                <a:ln>
                  <a:noFill/>
                </a:ln>
                <a:solidFill>
                  <a:schemeClr val="bg1"/>
                </a:solidFill>
                <a:effectLst/>
                <a:latin typeface="Arial" panose="020B0604020202020204" pitchFamily="34" charset="0"/>
              </a:rPr>
              <a:t>מאחר ש-'1'='1' תמיד נכון, </a:t>
            </a:r>
            <a:r>
              <a:rPr kumimoji="0" lang="he-IL" altLang="en-US" sz="2800" b="0" i="0" u="none" strike="noStrike" cap="none" normalizeH="0" baseline="0" dirty="0" err="1">
                <a:ln>
                  <a:noFill/>
                </a:ln>
                <a:solidFill>
                  <a:schemeClr val="bg1"/>
                </a:solidFill>
                <a:effectLst/>
                <a:latin typeface="Arial" panose="020B0604020202020204" pitchFamily="34" charset="0"/>
              </a:rPr>
              <a:t>השאילתא</a:t>
            </a:r>
            <a:r>
              <a:rPr kumimoji="0" lang="he-IL" altLang="en-US" sz="2800" b="0" i="0" u="none" strike="noStrike" cap="none" normalizeH="0" baseline="0" dirty="0">
                <a:ln>
                  <a:noFill/>
                </a:ln>
                <a:solidFill>
                  <a:schemeClr val="bg1"/>
                </a:solidFill>
                <a:effectLst/>
                <a:latin typeface="Arial" panose="020B0604020202020204" pitchFamily="34" charset="0"/>
              </a:rPr>
              <a:t> תחזיר את כל המשתמשים בטבלה, והתוקף יוכל להתחבר ללא צורך בסיסמה תקינה.</a:t>
            </a:r>
            <a:endParaRPr kumimoji="0" lang="en-US" altLang="en-US" sz="2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11757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7108-7A5B-7CBE-7766-92E8FC017F4E}"/>
              </a:ext>
            </a:extLst>
          </p:cNvPr>
          <p:cNvSpPr>
            <a:spLocks noGrp="1"/>
          </p:cNvSpPr>
          <p:nvPr>
            <p:ph type="title"/>
          </p:nvPr>
        </p:nvSpPr>
        <p:spPr/>
        <p:txBody>
          <a:bodyPr/>
          <a:lstStyle/>
          <a:p>
            <a:endParaRPr lang="he-IL"/>
          </a:p>
        </p:txBody>
      </p:sp>
      <p:pic>
        <p:nvPicPr>
          <p:cNvPr id="5" name="Content Placeholder 4" descr="A cartoon of ducks swimming in the water&#10;&#10;Description automatically generated">
            <a:extLst>
              <a:ext uri="{FF2B5EF4-FFF2-40B4-BE49-F238E27FC236}">
                <a16:creationId xmlns:a16="http://schemas.microsoft.com/office/drawing/2014/main" id="{D9D9BEF9-4E0A-6474-5AF3-64C1CDC44CDB}"/>
              </a:ext>
            </a:extLst>
          </p:cNvPr>
          <p:cNvPicPr>
            <a:picLocks noGrp="1" noRot="1" noChangeAspect="1" noMove="1" noResize="1" noEditPoints="1" noAdjustHandles="1" noChangeArrowheads="1" noChangeShapeType="1" noCrop="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423723EB-4C68-0244-C029-EB2D17B06A69}"/>
              </a:ext>
            </a:extLst>
          </p:cNvPr>
          <p:cNvSpPr txBox="1"/>
          <p:nvPr/>
        </p:nvSpPr>
        <p:spPr>
          <a:xfrm>
            <a:off x="838200" y="256014"/>
            <a:ext cx="8102600" cy="830997"/>
          </a:xfrm>
          <a:prstGeom prst="rect">
            <a:avLst/>
          </a:prstGeom>
          <a:noFill/>
        </p:spPr>
        <p:txBody>
          <a:bodyPr wrap="square" rtlCol="0">
            <a:spAutoFit/>
          </a:bodyPr>
          <a:lstStyle/>
          <a:p>
            <a:pPr algn="l"/>
            <a:r>
              <a:rPr lang="en-US" sz="4800" b="1" dirty="0">
                <a:solidFill>
                  <a:schemeClr val="bg1"/>
                </a:solidFill>
                <a:effectLst>
                  <a:outerShdw blurRad="38100" dist="38100" dir="2700000" algn="tl">
                    <a:srgbClr val="000000">
                      <a:alpha val="43137"/>
                    </a:srgbClr>
                  </a:outerShdw>
                </a:effectLst>
              </a:rPr>
              <a:t>SQLI vulnerability</a:t>
            </a:r>
            <a:endParaRPr lang="he-IL" sz="4800" b="1" dirty="0">
              <a:solidFill>
                <a:schemeClr val="bg1"/>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B976B62D-2F64-88A5-1747-A5A25A45BA36}"/>
              </a:ext>
            </a:extLst>
          </p:cNvPr>
          <p:cNvSpPr txBox="1"/>
          <p:nvPr/>
        </p:nvSpPr>
        <p:spPr>
          <a:xfrm>
            <a:off x="838200" y="1799800"/>
            <a:ext cx="10515600" cy="646331"/>
          </a:xfrm>
          <a:prstGeom prst="rect">
            <a:avLst/>
          </a:prstGeom>
          <a:noFill/>
        </p:spPr>
        <p:txBody>
          <a:bodyPr wrap="square">
            <a:spAutoFit/>
          </a:bodyPr>
          <a:lstStyle/>
          <a:p>
            <a:pPr algn="r" rtl="1"/>
            <a:r>
              <a:rPr lang="he-IL" sz="3600" dirty="0">
                <a:solidFill>
                  <a:schemeClr val="bg1"/>
                </a:solidFill>
              </a:rPr>
              <a:t>דוגמא:</a:t>
            </a:r>
          </a:p>
        </p:txBody>
      </p:sp>
      <p:pic>
        <p:nvPicPr>
          <p:cNvPr id="4" name="Picture 3">
            <a:extLst>
              <a:ext uri="{FF2B5EF4-FFF2-40B4-BE49-F238E27FC236}">
                <a16:creationId xmlns:a16="http://schemas.microsoft.com/office/drawing/2014/main" id="{068A388C-A420-B623-78D5-263D39D121D7}"/>
              </a:ext>
            </a:extLst>
          </p:cNvPr>
          <p:cNvPicPr>
            <a:picLocks noChangeAspect="1"/>
          </p:cNvPicPr>
          <p:nvPr/>
        </p:nvPicPr>
        <p:blipFill>
          <a:blip r:embed="rId3"/>
          <a:stretch>
            <a:fillRect/>
          </a:stretch>
        </p:blipFill>
        <p:spPr>
          <a:xfrm>
            <a:off x="6489700" y="2671656"/>
            <a:ext cx="5162563" cy="2662343"/>
          </a:xfrm>
          <a:prstGeom prst="rect">
            <a:avLst/>
          </a:prstGeom>
        </p:spPr>
      </p:pic>
      <p:pic>
        <p:nvPicPr>
          <p:cNvPr id="10" name="Picture 9">
            <a:extLst>
              <a:ext uri="{FF2B5EF4-FFF2-40B4-BE49-F238E27FC236}">
                <a16:creationId xmlns:a16="http://schemas.microsoft.com/office/drawing/2014/main" id="{FFAE4D8A-8281-7B8E-1B86-87A7BD0C4818}"/>
              </a:ext>
            </a:extLst>
          </p:cNvPr>
          <p:cNvPicPr>
            <a:picLocks noChangeAspect="1"/>
          </p:cNvPicPr>
          <p:nvPr/>
        </p:nvPicPr>
        <p:blipFill>
          <a:blip r:embed="rId4"/>
          <a:stretch>
            <a:fillRect/>
          </a:stretch>
        </p:blipFill>
        <p:spPr>
          <a:xfrm>
            <a:off x="183961" y="2671656"/>
            <a:ext cx="4755382" cy="2662343"/>
          </a:xfrm>
          <a:prstGeom prst="rect">
            <a:avLst/>
          </a:prstGeom>
        </p:spPr>
      </p:pic>
      <p:sp>
        <p:nvSpPr>
          <p:cNvPr id="11" name="Arrow: Right 10">
            <a:extLst>
              <a:ext uri="{FF2B5EF4-FFF2-40B4-BE49-F238E27FC236}">
                <a16:creationId xmlns:a16="http://schemas.microsoft.com/office/drawing/2014/main" id="{5A7B6151-F48B-7C09-7A29-92E89AEE9943}"/>
              </a:ext>
            </a:extLst>
          </p:cNvPr>
          <p:cNvSpPr/>
          <p:nvPr/>
        </p:nvSpPr>
        <p:spPr>
          <a:xfrm>
            <a:off x="5041900" y="3873500"/>
            <a:ext cx="1333500" cy="5383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e-IL"/>
          </a:p>
        </p:txBody>
      </p:sp>
    </p:spTree>
    <p:extLst>
      <p:ext uri="{BB962C8B-B14F-4D97-AF65-F5344CB8AC3E}">
        <p14:creationId xmlns:p14="http://schemas.microsoft.com/office/powerpoint/2010/main" val="3347936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7108-7A5B-7CBE-7766-92E8FC017F4E}"/>
              </a:ext>
            </a:extLst>
          </p:cNvPr>
          <p:cNvSpPr>
            <a:spLocks noGrp="1"/>
          </p:cNvSpPr>
          <p:nvPr>
            <p:ph type="title"/>
          </p:nvPr>
        </p:nvSpPr>
        <p:spPr/>
        <p:txBody>
          <a:bodyPr/>
          <a:lstStyle/>
          <a:p>
            <a:endParaRPr lang="he-IL"/>
          </a:p>
        </p:txBody>
      </p:sp>
      <p:pic>
        <p:nvPicPr>
          <p:cNvPr id="5" name="Content Placeholder 4" descr="A cartoon of ducks swimming in the water&#10;&#10;Description automatically generated">
            <a:extLst>
              <a:ext uri="{FF2B5EF4-FFF2-40B4-BE49-F238E27FC236}">
                <a16:creationId xmlns:a16="http://schemas.microsoft.com/office/drawing/2014/main" id="{D9D9BEF9-4E0A-6474-5AF3-64C1CDC44CDB}"/>
              </a:ext>
            </a:extLst>
          </p:cNvPr>
          <p:cNvPicPr>
            <a:picLocks noGrp="1" noRot="1" noChangeAspect="1" noMove="1" noResize="1" noEditPoints="1" noAdjustHandles="1" noChangeArrowheads="1" noChangeShapeType="1" noCrop="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423723EB-4C68-0244-C029-EB2D17B06A69}"/>
              </a:ext>
            </a:extLst>
          </p:cNvPr>
          <p:cNvSpPr txBox="1"/>
          <p:nvPr/>
        </p:nvSpPr>
        <p:spPr>
          <a:xfrm>
            <a:off x="838200" y="256014"/>
            <a:ext cx="8102600" cy="830997"/>
          </a:xfrm>
          <a:prstGeom prst="rect">
            <a:avLst/>
          </a:prstGeom>
          <a:noFill/>
        </p:spPr>
        <p:txBody>
          <a:bodyPr wrap="square" rtlCol="0">
            <a:spAutoFit/>
          </a:bodyPr>
          <a:lstStyle/>
          <a:p>
            <a:pPr algn="l"/>
            <a:r>
              <a:rPr lang="en-US" sz="4800" b="1" dirty="0">
                <a:solidFill>
                  <a:schemeClr val="bg1"/>
                </a:solidFill>
                <a:effectLst>
                  <a:outerShdw blurRad="38100" dist="38100" dir="2700000" algn="tl">
                    <a:srgbClr val="000000">
                      <a:alpha val="43137"/>
                    </a:srgbClr>
                  </a:outerShdw>
                </a:effectLst>
              </a:rPr>
              <a:t>SQLI vulnerability</a:t>
            </a:r>
            <a:endParaRPr lang="he-IL" sz="4800" b="1" dirty="0">
              <a:solidFill>
                <a:schemeClr val="bg1"/>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B976B62D-2F64-88A5-1747-A5A25A45BA36}"/>
              </a:ext>
            </a:extLst>
          </p:cNvPr>
          <p:cNvSpPr txBox="1"/>
          <p:nvPr/>
        </p:nvSpPr>
        <p:spPr>
          <a:xfrm>
            <a:off x="9774936" y="931120"/>
            <a:ext cx="1953768" cy="646331"/>
          </a:xfrm>
          <a:prstGeom prst="rect">
            <a:avLst/>
          </a:prstGeom>
          <a:noFill/>
        </p:spPr>
        <p:txBody>
          <a:bodyPr wrap="square">
            <a:spAutoFit/>
          </a:bodyPr>
          <a:lstStyle/>
          <a:p>
            <a:pPr algn="r" rtl="1"/>
            <a:r>
              <a:rPr lang="he-IL" sz="3600" dirty="0">
                <a:solidFill>
                  <a:schemeClr val="bg1"/>
                </a:solidFill>
              </a:rPr>
              <a:t>דוגמא:</a:t>
            </a:r>
          </a:p>
        </p:txBody>
      </p:sp>
      <p:sp>
        <p:nvSpPr>
          <p:cNvPr id="11" name="Arrow: Right 10">
            <a:extLst>
              <a:ext uri="{FF2B5EF4-FFF2-40B4-BE49-F238E27FC236}">
                <a16:creationId xmlns:a16="http://schemas.microsoft.com/office/drawing/2014/main" id="{5A7B6151-F48B-7C09-7A29-92E89AEE9943}"/>
              </a:ext>
            </a:extLst>
          </p:cNvPr>
          <p:cNvSpPr/>
          <p:nvPr/>
        </p:nvSpPr>
        <p:spPr>
          <a:xfrm rot="5400000">
            <a:off x="6880758" y="3210811"/>
            <a:ext cx="931971" cy="9380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e-IL"/>
          </a:p>
        </p:txBody>
      </p:sp>
      <p:pic>
        <p:nvPicPr>
          <p:cNvPr id="7" name="Picture 6">
            <a:extLst>
              <a:ext uri="{FF2B5EF4-FFF2-40B4-BE49-F238E27FC236}">
                <a16:creationId xmlns:a16="http://schemas.microsoft.com/office/drawing/2014/main" id="{7A6AF325-5583-E4A4-02A7-72B4230CA58A}"/>
              </a:ext>
            </a:extLst>
          </p:cNvPr>
          <p:cNvPicPr>
            <a:picLocks noChangeAspect="1"/>
          </p:cNvPicPr>
          <p:nvPr/>
        </p:nvPicPr>
        <p:blipFill>
          <a:blip r:embed="rId3"/>
          <a:stretch>
            <a:fillRect/>
          </a:stretch>
        </p:blipFill>
        <p:spPr>
          <a:xfrm>
            <a:off x="0" y="1267026"/>
            <a:ext cx="4380927" cy="1682917"/>
          </a:xfrm>
          <a:prstGeom prst="rect">
            <a:avLst/>
          </a:prstGeom>
        </p:spPr>
      </p:pic>
      <p:pic>
        <p:nvPicPr>
          <p:cNvPr id="12" name="Picture 11">
            <a:extLst>
              <a:ext uri="{FF2B5EF4-FFF2-40B4-BE49-F238E27FC236}">
                <a16:creationId xmlns:a16="http://schemas.microsoft.com/office/drawing/2014/main" id="{33273434-6E18-A488-96B0-BA5D187FB374}"/>
              </a:ext>
            </a:extLst>
          </p:cNvPr>
          <p:cNvPicPr>
            <a:picLocks noChangeAspect="1"/>
          </p:cNvPicPr>
          <p:nvPr/>
        </p:nvPicPr>
        <p:blipFill>
          <a:blip r:embed="rId4"/>
          <a:stretch>
            <a:fillRect/>
          </a:stretch>
        </p:blipFill>
        <p:spPr>
          <a:xfrm>
            <a:off x="5115864" y="1760948"/>
            <a:ext cx="6690897" cy="1118735"/>
          </a:xfrm>
          <a:prstGeom prst="rect">
            <a:avLst/>
          </a:prstGeom>
        </p:spPr>
      </p:pic>
      <p:pic>
        <p:nvPicPr>
          <p:cNvPr id="14" name="Picture 13">
            <a:extLst>
              <a:ext uri="{FF2B5EF4-FFF2-40B4-BE49-F238E27FC236}">
                <a16:creationId xmlns:a16="http://schemas.microsoft.com/office/drawing/2014/main" id="{748BCD29-5F48-B108-F6FA-0A6C84E4D20D}"/>
              </a:ext>
            </a:extLst>
          </p:cNvPr>
          <p:cNvPicPr>
            <a:picLocks noChangeAspect="1"/>
          </p:cNvPicPr>
          <p:nvPr/>
        </p:nvPicPr>
        <p:blipFill>
          <a:blip r:embed="rId5"/>
          <a:stretch>
            <a:fillRect/>
          </a:stretch>
        </p:blipFill>
        <p:spPr>
          <a:xfrm>
            <a:off x="5404363" y="4509943"/>
            <a:ext cx="5766557" cy="1510289"/>
          </a:xfrm>
          <a:prstGeom prst="rect">
            <a:avLst/>
          </a:prstGeom>
        </p:spPr>
      </p:pic>
      <p:pic>
        <p:nvPicPr>
          <p:cNvPr id="4" name="Picture 3">
            <a:extLst>
              <a:ext uri="{FF2B5EF4-FFF2-40B4-BE49-F238E27FC236}">
                <a16:creationId xmlns:a16="http://schemas.microsoft.com/office/drawing/2014/main" id="{35FA7598-1AC8-2754-5C37-69D866CECDD1}"/>
              </a:ext>
            </a:extLst>
          </p:cNvPr>
          <p:cNvPicPr>
            <a:picLocks noChangeAspect="1"/>
          </p:cNvPicPr>
          <p:nvPr/>
        </p:nvPicPr>
        <p:blipFill>
          <a:blip r:embed="rId6"/>
          <a:stretch>
            <a:fillRect/>
          </a:stretch>
        </p:blipFill>
        <p:spPr>
          <a:xfrm>
            <a:off x="463296" y="4216969"/>
            <a:ext cx="2817063" cy="2096238"/>
          </a:xfrm>
          <a:prstGeom prst="rect">
            <a:avLst/>
          </a:prstGeom>
        </p:spPr>
      </p:pic>
      <p:sp>
        <p:nvSpPr>
          <p:cNvPr id="8" name="Arrow: Right 7">
            <a:extLst>
              <a:ext uri="{FF2B5EF4-FFF2-40B4-BE49-F238E27FC236}">
                <a16:creationId xmlns:a16="http://schemas.microsoft.com/office/drawing/2014/main" id="{30FF3034-C948-BB46-07D5-02A22699DE26}"/>
              </a:ext>
            </a:extLst>
          </p:cNvPr>
          <p:cNvSpPr/>
          <p:nvPr/>
        </p:nvSpPr>
        <p:spPr>
          <a:xfrm rot="5400000">
            <a:off x="1828512" y="3310533"/>
            <a:ext cx="723900" cy="5383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e-IL"/>
          </a:p>
        </p:txBody>
      </p:sp>
    </p:spTree>
    <p:extLst>
      <p:ext uri="{BB962C8B-B14F-4D97-AF65-F5344CB8AC3E}">
        <p14:creationId xmlns:p14="http://schemas.microsoft.com/office/powerpoint/2010/main" val="3086470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7108-7A5B-7CBE-7766-92E8FC017F4E}"/>
              </a:ext>
            </a:extLst>
          </p:cNvPr>
          <p:cNvSpPr>
            <a:spLocks noGrp="1"/>
          </p:cNvSpPr>
          <p:nvPr>
            <p:ph type="title"/>
          </p:nvPr>
        </p:nvSpPr>
        <p:spPr/>
        <p:txBody>
          <a:bodyPr/>
          <a:lstStyle/>
          <a:p>
            <a:endParaRPr lang="he-IL"/>
          </a:p>
        </p:txBody>
      </p:sp>
      <p:pic>
        <p:nvPicPr>
          <p:cNvPr id="5" name="Content Placeholder 4" descr="A cartoon of ducks swimming in the water&#10;&#10;Description automatically generated">
            <a:extLst>
              <a:ext uri="{FF2B5EF4-FFF2-40B4-BE49-F238E27FC236}">
                <a16:creationId xmlns:a16="http://schemas.microsoft.com/office/drawing/2014/main" id="{D9D9BEF9-4E0A-6474-5AF3-64C1CDC44CDB}"/>
              </a:ext>
            </a:extLst>
          </p:cNvPr>
          <p:cNvPicPr>
            <a:picLocks noGrp="1" noRot="1" noChangeAspect="1" noMove="1" noResize="1" noEditPoints="1" noAdjustHandles="1" noChangeArrowheads="1" noChangeShapeType="1" noCrop="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423723EB-4C68-0244-C029-EB2D17B06A69}"/>
              </a:ext>
            </a:extLst>
          </p:cNvPr>
          <p:cNvSpPr txBox="1"/>
          <p:nvPr/>
        </p:nvSpPr>
        <p:spPr>
          <a:xfrm>
            <a:off x="2819400" y="256014"/>
            <a:ext cx="6121400" cy="830997"/>
          </a:xfrm>
          <a:prstGeom prst="rect">
            <a:avLst/>
          </a:prstGeom>
          <a:noFill/>
        </p:spPr>
        <p:txBody>
          <a:bodyPr wrap="square" rtlCol="0">
            <a:spAutoFit/>
          </a:bodyPr>
          <a:lstStyle/>
          <a:p>
            <a:pPr algn="r" rtl="1"/>
            <a:r>
              <a:rPr lang="he-IL" sz="4800" b="1" dirty="0">
                <a:solidFill>
                  <a:schemeClr val="bg1"/>
                </a:solidFill>
                <a:effectLst>
                  <a:outerShdw blurRad="38100" dist="38100" dir="2700000" algn="tl">
                    <a:srgbClr val="000000">
                      <a:alpha val="43137"/>
                    </a:srgbClr>
                  </a:outerShdw>
                </a:effectLst>
              </a:rPr>
              <a:t>איך אני בודק?</a:t>
            </a:r>
          </a:p>
        </p:txBody>
      </p:sp>
      <p:sp>
        <p:nvSpPr>
          <p:cNvPr id="3" name="TextBox 2">
            <a:extLst>
              <a:ext uri="{FF2B5EF4-FFF2-40B4-BE49-F238E27FC236}">
                <a16:creationId xmlns:a16="http://schemas.microsoft.com/office/drawing/2014/main" id="{8527A033-F6F0-5B25-A197-3CCEF5ADF6EB}"/>
              </a:ext>
            </a:extLst>
          </p:cNvPr>
          <p:cNvSpPr txBox="1"/>
          <p:nvPr/>
        </p:nvSpPr>
        <p:spPr>
          <a:xfrm>
            <a:off x="838200" y="1690688"/>
            <a:ext cx="10515600" cy="4031873"/>
          </a:xfrm>
          <a:prstGeom prst="rect">
            <a:avLst/>
          </a:prstGeom>
          <a:noFill/>
        </p:spPr>
        <p:txBody>
          <a:bodyPr wrap="square" rtlCol="0">
            <a:spAutoFit/>
          </a:bodyPr>
          <a:lstStyle/>
          <a:p>
            <a:pPr algn="r" rtl="1"/>
            <a:r>
              <a:rPr lang="he-IL" sz="3200" dirty="0">
                <a:solidFill>
                  <a:schemeClr val="bg1"/>
                </a:solidFill>
              </a:rPr>
              <a:t>על מנת לבדוק </a:t>
            </a:r>
            <a:r>
              <a:rPr lang="en-US" sz="3200" dirty="0">
                <a:solidFill>
                  <a:schemeClr val="bg1"/>
                </a:solidFill>
              </a:rPr>
              <a:t>SQLI</a:t>
            </a:r>
            <a:r>
              <a:rPr lang="he-IL" sz="3200" dirty="0">
                <a:solidFill>
                  <a:schemeClr val="bg1"/>
                </a:solidFill>
              </a:rPr>
              <a:t> אני משתמש ב4 מבחנים </a:t>
            </a:r>
          </a:p>
          <a:p>
            <a:pPr algn="r" rtl="1"/>
            <a:r>
              <a:rPr lang="he-IL" sz="3200" dirty="0">
                <a:solidFill>
                  <a:schemeClr val="bg1"/>
                </a:solidFill>
              </a:rPr>
              <a:t>מבחן ראשון-משתמש ב </a:t>
            </a:r>
            <a:r>
              <a:rPr lang="en-US" sz="3200" dirty="0">
                <a:solidFill>
                  <a:schemeClr val="bg1"/>
                </a:solidFill>
              </a:rPr>
              <a:t>selenium</a:t>
            </a:r>
            <a:r>
              <a:rPr lang="he-IL" sz="3200" dirty="0">
                <a:solidFill>
                  <a:schemeClr val="bg1"/>
                </a:solidFill>
              </a:rPr>
              <a:t> מיועד לאתרים </a:t>
            </a:r>
            <a:r>
              <a:rPr lang="he-IL" sz="3200" dirty="0" err="1">
                <a:solidFill>
                  <a:schemeClr val="bg1"/>
                </a:solidFill>
              </a:rPr>
              <a:t>דינמים</a:t>
            </a:r>
            <a:r>
              <a:rPr lang="he-IL" sz="3200" dirty="0">
                <a:solidFill>
                  <a:schemeClr val="bg1"/>
                </a:solidFill>
              </a:rPr>
              <a:t> אבל פחות אמין</a:t>
            </a:r>
          </a:p>
          <a:p>
            <a:pPr algn="r" rtl="1"/>
            <a:r>
              <a:rPr lang="he-IL" sz="3200" dirty="0">
                <a:solidFill>
                  <a:schemeClr val="bg1"/>
                </a:solidFill>
              </a:rPr>
              <a:t>מבחן שני-משתמש ב</a:t>
            </a:r>
            <a:r>
              <a:rPr lang="en-US" sz="3200" dirty="0">
                <a:solidFill>
                  <a:schemeClr val="bg1"/>
                </a:solidFill>
              </a:rPr>
              <a:t> b4</a:t>
            </a:r>
            <a:r>
              <a:rPr lang="he-IL" sz="3200" dirty="0">
                <a:solidFill>
                  <a:schemeClr val="bg1"/>
                </a:solidFill>
              </a:rPr>
              <a:t>עושה את אותו התפקיד כמו הראשון אבל מיועד לאתרים סטטיים ויותר אמין</a:t>
            </a:r>
          </a:p>
          <a:p>
            <a:pPr algn="r" rtl="1"/>
            <a:r>
              <a:rPr lang="he-IL" sz="3200" dirty="0">
                <a:solidFill>
                  <a:schemeClr val="bg1"/>
                </a:solidFill>
              </a:rPr>
              <a:t>מבחן שלישי- בודק </a:t>
            </a:r>
            <a:r>
              <a:rPr lang="en-US" sz="3200" dirty="0">
                <a:solidFill>
                  <a:schemeClr val="bg1"/>
                </a:solidFill>
              </a:rPr>
              <a:t>SQLI</a:t>
            </a:r>
            <a:r>
              <a:rPr lang="he-IL" sz="3200" dirty="0">
                <a:solidFill>
                  <a:schemeClr val="bg1"/>
                </a:solidFill>
              </a:rPr>
              <a:t> ב </a:t>
            </a:r>
            <a:r>
              <a:rPr lang="en-US" sz="3200" dirty="0" err="1">
                <a:solidFill>
                  <a:schemeClr val="bg1"/>
                </a:solidFill>
              </a:rPr>
              <a:t>url</a:t>
            </a:r>
            <a:r>
              <a:rPr lang="he-IL" sz="3200" dirty="0">
                <a:solidFill>
                  <a:schemeClr val="bg1"/>
                </a:solidFill>
              </a:rPr>
              <a:t> </a:t>
            </a:r>
          </a:p>
          <a:p>
            <a:pPr algn="r" rtl="1"/>
            <a:r>
              <a:rPr lang="he-IL" sz="3200" dirty="0">
                <a:solidFill>
                  <a:schemeClr val="bg1"/>
                </a:solidFill>
              </a:rPr>
              <a:t>מבחן רביעי- תוכנה חיצונית שעושה בדיקה כוללת אך ללא הסבר </a:t>
            </a:r>
            <a:r>
              <a:rPr lang="he-IL" sz="3200" dirty="0" err="1">
                <a:solidFill>
                  <a:schemeClr val="bg1"/>
                </a:solidFill>
              </a:rPr>
              <a:t>ספיציפי</a:t>
            </a:r>
            <a:r>
              <a:rPr lang="he-IL" sz="3200" dirty="0">
                <a:solidFill>
                  <a:schemeClr val="bg1"/>
                </a:solidFill>
              </a:rPr>
              <a:t> לאיפה הבעיה בדיוק</a:t>
            </a:r>
          </a:p>
        </p:txBody>
      </p:sp>
    </p:spTree>
    <p:extLst>
      <p:ext uri="{BB962C8B-B14F-4D97-AF65-F5344CB8AC3E}">
        <p14:creationId xmlns:p14="http://schemas.microsoft.com/office/powerpoint/2010/main" val="2549253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7108-7A5B-7CBE-7766-92E8FC017F4E}"/>
              </a:ext>
            </a:extLst>
          </p:cNvPr>
          <p:cNvSpPr>
            <a:spLocks noGrp="1"/>
          </p:cNvSpPr>
          <p:nvPr>
            <p:ph type="title"/>
          </p:nvPr>
        </p:nvSpPr>
        <p:spPr/>
        <p:txBody>
          <a:bodyPr/>
          <a:lstStyle/>
          <a:p>
            <a:endParaRPr lang="he-IL"/>
          </a:p>
        </p:txBody>
      </p:sp>
      <p:pic>
        <p:nvPicPr>
          <p:cNvPr id="5" name="Content Placeholder 4" descr="A cartoon of ducks swimming in the water&#10;&#10;Description automatically generated">
            <a:extLst>
              <a:ext uri="{FF2B5EF4-FFF2-40B4-BE49-F238E27FC236}">
                <a16:creationId xmlns:a16="http://schemas.microsoft.com/office/drawing/2014/main" id="{D9D9BEF9-4E0A-6474-5AF3-64C1CDC44CDB}"/>
              </a:ext>
            </a:extLst>
          </p:cNvPr>
          <p:cNvPicPr>
            <a:picLocks noGrp="1" noRot="1" noChangeAspect="1" noMove="1" noResize="1" noEditPoints="1" noAdjustHandles="1" noChangeArrowheads="1" noChangeShapeType="1" noCrop="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423723EB-4C68-0244-C029-EB2D17B06A69}"/>
              </a:ext>
            </a:extLst>
          </p:cNvPr>
          <p:cNvSpPr txBox="1"/>
          <p:nvPr/>
        </p:nvSpPr>
        <p:spPr>
          <a:xfrm>
            <a:off x="2819400" y="256014"/>
            <a:ext cx="6121400" cy="830997"/>
          </a:xfrm>
          <a:prstGeom prst="rect">
            <a:avLst/>
          </a:prstGeom>
          <a:noFill/>
        </p:spPr>
        <p:txBody>
          <a:bodyPr wrap="square" rtlCol="0">
            <a:spAutoFit/>
          </a:bodyPr>
          <a:lstStyle/>
          <a:p>
            <a:pPr algn="r" rtl="1"/>
            <a:r>
              <a:rPr lang="he-IL" sz="4800" b="1" dirty="0">
                <a:solidFill>
                  <a:schemeClr val="bg1"/>
                </a:solidFill>
                <a:effectLst>
                  <a:outerShdw blurRad="38100" dist="38100" dir="2700000" algn="tl">
                    <a:srgbClr val="000000">
                      <a:alpha val="43137"/>
                    </a:srgbClr>
                  </a:outerShdw>
                </a:effectLst>
              </a:rPr>
              <a:t>אתרים </a:t>
            </a:r>
            <a:r>
              <a:rPr lang="he-IL" sz="4800" b="1" dirty="0" err="1">
                <a:solidFill>
                  <a:schemeClr val="bg1"/>
                </a:solidFill>
                <a:effectLst>
                  <a:outerShdw blurRad="38100" dist="38100" dir="2700000" algn="tl">
                    <a:srgbClr val="000000">
                      <a:alpha val="43137"/>
                    </a:srgbClr>
                  </a:outerShdw>
                </a:effectLst>
              </a:rPr>
              <a:t>סטטים</a:t>
            </a:r>
            <a:r>
              <a:rPr lang="he-IL" sz="4800" b="1" dirty="0">
                <a:solidFill>
                  <a:schemeClr val="bg1"/>
                </a:solidFill>
                <a:effectLst>
                  <a:outerShdw blurRad="38100" dist="38100" dir="2700000" algn="tl">
                    <a:srgbClr val="000000">
                      <a:alpha val="43137"/>
                    </a:srgbClr>
                  </a:outerShdw>
                </a:effectLst>
              </a:rPr>
              <a:t>/ </a:t>
            </a:r>
            <a:r>
              <a:rPr lang="he-IL" sz="4800" b="1" dirty="0" err="1">
                <a:solidFill>
                  <a:schemeClr val="bg1"/>
                </a:solidFill>
                <a:effectLst>
                  <a:outerShdw blurRad="38100" dist="38100" dir="2700000" algn="tl">
                    <a:srgbClr val="000000">
                      <a:alpha val="43137"/>
                    </a:srgbClr>
                  </a:outerShdw>
                </a:effectLst>
              </a:rPr>
              <a:t>דינמים</a:t>
            </a:r>
            <a:endParaRPr lang="he-IL" sz="4800" b="1" dirty="0">
              <a:solidFill>
                <a:schemeClr val="bg1"/>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8527A033-F6F0-5B25-A197-3CCEF5ADF6EB}"/>
              </a:ext>
            </a:extLst>
          </p:cNvPr>
          <p:cNvSpPr txBox="1"/>
          <p:nvPr/>
        </p:nvSpPr>
        <p:spPr>
          <a:xfrm>
            <a:off x="838200" y="1690688"/>
            <a:ext cx="10515600" cy="4031873"/>
          </a:xfrm>
          <a:prstGeom prst="rect">
            <a:avLst/>
          </a:prstGeom>
          <a:noFill/>
        </p:spPr>
        <p:txBody>
          <a:bodyPr wrap="square" rtlCol="0">
            <a:spAutoFit/>
          </a:bodyPr>
          <a:lstStyle/>
          <a:p>
            <a:pPr algn="r" rtl="1"/>
            <a:r>
              <a:rPr lang="he-IL" sz="3200" dirty="0">
                <a:solidFill>
                  <a:schemeClr val="bg1"/>
                </a:solidFill>
              </a:rPr>
              <a:t>כאמור התוכנה משתמשת ב</a:t>
            </a:r>
            <a:r>
              <a:rPr lang="en-US" sz="3200" dirty="0">
                <a:solidFill>
                  <a:schemeClr val="bg1"/>
                </a:solidFill>
              </a:rPr>
              <a:t>selenium</a:t>
            </a:r>
            <a:r>
              <a:rPr lang="he-IL" sz="3200" dirty="0">
                <a:solidFill>
                  <a:schemeClr val="bg1"/>
                </a:solidFill>
              </a:rPr>
              <a:t> כדי לבדוק אתרים שנטענים בצורה דינמית בעוד שהיא משתמשת ב</a:t>
            </a:r>
            <a:r>
              <a:rPr lang="en-US" sz="3200" dirty="0">
                <a:solidFill>
                  <a:schemeClr val="bg1"/>
                </a:solidFill>
              </a:rPr>
              <a:t>bs4</a:t>
            </a:r>
            <a:r>
              <a:rPr lang="he-IL" sz="3200" dirty="0">
                <a:solidFill>
                  <a:schemeClr val="bg1"/>
                </a:solidFill>
              </a:rPr>
              <a:t> כדי לבדוק אתרים שנטענים בצורה סטטית</a:t>
            </a:r>
          </a:p>
          <a:p>
            <a:pPr algn="r" rtl="1"/>
            <a:r>
              <a:rPr lang="he-IL" sz="3200" dirty="0">
                <a:solidFill>
                  <a:schemeClr val="bg1"/>
                </a:solidFill>
              </a:rPr>
              <a:t>אבל מה זה אומר?</a:t>
            </a:r>
          </a:p>
          <a:p>
            <a:pPr algn="r" rtl="1"/>
            <a:r>
              <a:rPr lang="he-IL" sz="3200" dirty="0">
                <a:solidFill>
                  <a:schemeClr val="bg1"/>
                </a:solidFill>
              </a:rPr>
              <a:t>טעינה סטטית זה כאשר האתר מבקש </a:t>
            </a:r>
            <a:r>
              <a:rPr lang="en-US" sz="3200" dirty="0">
                <a:solidFill>
                  <a:schemeClr val="bg1"/>
                </a:solidFill>
              </a:rPr>
              <a:t>HTML</a:t>
            </a:r>
            <a:r>
              <a:rPr lang="he-IL" sz="3200" dirty="0">
                <a:solidFill>
                  <a:schemeClr val="bg1"/>
                </a:solidFill>
              </a:rPr>
              <a:t> בלי דברים זזים הכל נטען בבת אחת </a:t>
            </a:r>
          </a:p>
          <a:p>
            <a:pPr algn="r" rtl="1"/>
            <a:r>
              <a:rPr lang="he-IL" sz="3200" dirty="0">
                <a:solidFill>
                  <a:schemeClr val="bg1"/>
                </a:solidFill>
              </a:rPr>
              <a:t>טעינה דינמית זה כאשר משולב בשרת דברים יותר מתקדמים </a:t>
            </a:r>
            <a:r>
              <a:rPr lang="en-US" sz="3200" dirty="0" err="1">
                <a:solidFill>
                  <a:schemeClr val="bg1"/>
                </a:solidFill>
              </a:rPr>
              <a:t>javascript</a:t>
            </a:r>
            <a:r>
              <a:rPr lang="he-IL" sz="3200" dirty="0">
                <a:solidFill>
                  <a:schemeClr val="bg1"/>
                </a:solidFill>
              </a:rPr>
              <a:t> לדוגמא והוא נטען בחלקים</a:t>
            </a:r>
          </a:p>
        </p:txBody>
      </p:sp>
    </p:spTree>
    <p:extLst>
      <p:ext uri="{BB962C8B-B14F-4D97-AF65-F5344CB8AC3E}">
        <p14:creationId xmlns:p14="http://schemas.microsoft.com/office/powerpoint/2010/main" val="1916276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7108-7A5B-7CBE-7766-92E8FC017F4E}"/>
              </a:ext>
            </a:extLst>
          </p:cNvPr>
          <p:cNvSpPr>
            <a:spLocks noGrp="1"/>
          </p:cNvSpPr>
          <p:nvPr>
            <p:ph type="title"/>
          </p:nvPr>
        </p:nvSpPr>
        <p:spPr/>
        <p:txBody>
          <a:bodyPr/>
          <a:lstStyle/>
          <a:p>
            <a:endParaRPr lang="he-IL"/>
          </a:p>
        </p:txBody>
      </p:sp>
      <p:pic>
        <p:nvPicPr>
          <p:cNvPr id="5" name="Content Placeholder 4" descr="A cartoon of ducks swimming in the water&#10;&#10;Description automatically generated">
            <a:extLst>
              <a:ext uri="{FF2B5EF4-FFF2-40B4-BE49-F238E27FC236}">
                <a16:creationId xmlns:a16="http://schemas.microsoft.com/office/drawing/2014/main" id="{D9D9BEF9-4E0A-6474-5AF3-64C1CDC44CDB}"/>
              </a:ext>
            </a:extLst>
          </p:cNvPr>
          <p:cNvPicPr>
            <a:picLocks noGrp="1" noRot="1" noChangeAspect="1" noMove="1" noResize="1" noEditPoints="1" noAdjustHandles="1" noChangeArrowheads="1" noChangeShapeType="1" noCrop="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423723EB-4C68-0244-C029-EB2D17B06A69}"/>
              </a:ext>
            </a:extLst>
          </p:cNvPr>
          <p:cNvSpPr txBox="1"/>
          <p:nvPr/>
        </p:nvSpPr>
        <p:spPr>
          <a:xfrm>
            <a:off x="838200" y="256014"/>
            <a:ext cx="8102600" cy="830997"/>
          </a:xfrm>
          <a:prstGeom prst="rect">
            <a:avLst/>
          </a:prstGeom>
          <a:noFill/>
        </p:spPr>
        <p:txBody>
          <a:bodyPr wrap="square" rtlCol="0">
            <a:spAutoFit/>
          </a:bodyPr>
          <a:lstStyle/>
          <a:p>
            <a:pPr algn="l"/>
            <a:r>
              <a:rPr lang="en-US" sz="4800" b="1" dirty="0">
                <a:solidFill>
                  <a:schemeClr val="bg1"/>
                </a:solidFill>
                <a:effectLst>
                  <a:outerShdw blurRad="38100" dist="38100" dir="2700000" algn="tl">
                    <a:srgbClr val="000000">
                      <a:alpha val="43137"/>
                    </a:srgbClr>
                  </a:outerShdw>
                </a:effectLst>
              </a:rPr>
              <a:t>XSS vulnerability</a:t>
            </a:r>
            <a:endParaRPr lang="he-IL" sz="4800" b="1" dirty="0">
              <a:solidFill>
                <a:schemeClr val="bg1"/>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B976B62D-2F64-88A5-1747-A5A25A45BA36}"/>
              </a:ext>
            </a:extLst>
          </p:cNvPr>
          <p:cNvSpPr txBox="1"/>
          <p:nvPr/>
        </p:nvSpPr>
        <p:spPr>
          <a:xfrm>
            <a:off x="838200" y="1799801"/>
            <a:ext cx="10515600" cy="3539430"/>
          </a:xfrm>
          <a:prstGeom prst="rect">
            <a:avLst/>
          </a:prstGeom>
          <a:noFill/>
        </p:spPr>
        <p:txBody>
          <a:bodyPr wrap="square">
            <a:spAutoFit/>
          </a:bodyPr>
          <a:lstStyle/>
          <a:p>
            <a:pPr algn="r" rtl="1"/>
            <a:r>
              <a:rPr lang="en-US" sz="3200" dirty="0">
                <a:solidFill>
                  <a:schemeClr val="bg1"/>
                </a:solidFill>
              </a:rPr>
              <a:t>:Cross-site scripting (XSS)</a:t>
            </a:r>
            <a:r>
              <a:rPr lang="he-IL" sz="3200" dirty="0">
                <a:solidFill>
                  <a:schemeClr val="bg1"/>
                </a:solidFill>
              </a:rPr>
              <a:t> היא התקפה שבה תוקף מחדיר סקריפטים זדוניים לקוד של אפליקציה או אתר מהימן. לעתים קרובות תוקפים יוזמים התקפת </a:t>
            </a:r>
            <a:r>
              <a:rPr lang="en-US" sz="3200" dirty="0">
                <a:solidFill>
                  <a:schemeClr val="bg1"/>
                </a:solidFill>
              </a:rPr>
              <a:t>XSS</a:t>
            </a:r>
            <a:r>
              <a:rPr lang="he-IL" sz="3200" dirty="0">
                <a:solidFill>
                  <a:schemeClr val="bg1"/>
                </a:solidFill>
              </a:rPr>
              <a:t> על ידי שליחת קישור זדוני למשתמש ופיתוי המשתמש ללחוץ עליו. אם האפליקציה או האתר חסר סינון נתונים, הקישור הזדוני מפעיל את הקוד הנבחר של התוקף במערכת של המשתמש. כתוצאה מכך, התוקף יכול לגנוב את קובץ ה-</a:t>
            </a:r>
            <a:r>
              <a:rPr lang="en-US" sz="3200" dirty="0">
                <a:solidFill>
                  <a:schemeClr val="bg1"/>
                </a:solidFill>
              </a:rPr>
              <a:t>active session cookie</a:t>
            </a:r>
            <a:r>
              <a:rPr lang="he-IL" sz="3200" dirty="0">
                <a:solidFill>
                  <a:schemeClr val="bg1"/>
                </a:solidFill>
              </a:rPr>
              <a:t> של המשתמש</a:t>
            </a:r>
          </a:p>
        </p:txBody>
      </p:sp>
    </p:spTree>
    <p:extLst>
      <p:ext uri="{BB962C8B-B14F-4D97-AF65-F5344CB8AC3E}">
        <p14:creationId xmlns:p14="http://schemas.microsoft.com/office/powerpoint/2010/main" val="1355087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7108-7A5B-7CBE-7766-92E8FC017F4E}"/>
              </a:ext>
            </a:extLst>
          </p:cNvPr>
          <p:cNvSpPr>
            <a:spLocks noGrp="1"/>
          </p:cNvSpPr>
          <p:nvPr>
            <p:ph type="title"/>
          </p:nvPr>
        </p:nvSpPr>
        <p:spPr/>
        <p:txBody>
          <a:bodyPr/>
          <a:lstStyle/>
          <a:p>
            <a:endParaRPr lang="he-IL"/>
          </a:p>
        </p:txBody>
      </p:sp>
      <p:pic>
        <p:nvPicPr>
          <p:cNvPr id="5" name="Content Placeholder 4" descr="A cartoon of ducks swimming in the water&#10;&#10;Description automatically generated">
            <a:extLst>
              <a:ext uri="{FF2B5EF4-FFF2-40B4-BE49-F238E27FC236}">
                <a16:creationId xmlns:a16="http://schemas.microsoft.com/office/drawing/2014/main" id="{D9D9BEF9-4E0A-6474-5AF3-64C1CDC44CDB}"/>
              </a:ext>
            </a:extLst>
          </p:cNvPr>
          <p:cNvPicPr>
            <a:picLocks noGrp="1" noRot="1" noChangeAspect="1" noMove="1" noResize="1" noEditPoints="1" noAdjustHandles="1" noChangeArrowheads="1" noChangeShapeType="1" noCrop="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423723EB-4C68-0244-C029-EB2D17B06A69}"/>
              </a:ext>
            </a:extLst>
          </p:cNvPr>
          <p:cNvSpPr txBox="1"/>
          <p:nvPr/>
        </p:nvSpPr>
        <p:spPr>
          <a:xfrm>
            <a:off x="838200" y="256014"/>
            <a:ext cx="8102600" cy="830997"/>
          </a:xfrm>
          <a:prstGeom prst="rect">
            <a:avLst/>
          </a:prstGeom>
          <a:noFill/>
        </p:spPr>
        <p:txBody>
          <a:bodyPr wrap="square" rtlCol="0">
            <a:spAutoFit/>
          </a:bodyPr>
          <a:lstStyle/>
          <a:p>
            <a:pPr algn="l"/>
            <a:r>
              <a:rPr lang="en-US" sz="4800" b="1" dirty="0">
                <a:solidFill>
                  <a:schemeClr val="bg1"/>
                </a:solidFill>
                <a:effectLst>
                  <a:outerShdw blurRad="38100" dist="38100" dir="2700000" algn="tl">
                    <a:srgbClr val="000000">
                      <a:alpha val="43137"/>
                    </a:srgbClr>
                  </a:outerShdw>
                </a:effectLst>
              </a:rPr>
              <a:t>XSS vulnerability</a:t>
            </a:r>
            <a:endParaRPr lang="he-IL" sz="4800" b="1" dirty="0">
              <a:solidFill>
                <a:schemeClr val="bg1"/>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B976B62D-2F64-88A5-1747-A5A25A45BA36}"/>
              </a:ext>
            </a:extLst>
          </p:cNvPr>
          <p:cNvSpPr txBox="1"/>
          <p:nvPr/>
        </p:nvSpPr>
        <p:spPr>
          <a:xfrm>
            <a:off x="711200" y="1799801"/>
            <a:ext cx="10642600" cy="3600986"/>
          </a:xfrm>
          <a:prstGeom prst="rect">
            <a:avLst/>
          </a:prstGeom>
          <a:noFill/>
        </p:spPr>
        <p:txBody>
          <a:bodyPr wrap="square">
            <a:spAutoFit/>
          </a:bodyPr>
          <a:lstStyle/>
          <a:p>
            <a:pPr algn="r" rtl="1"/>
            <a:r>
              <a:rPr lang="he-IL" sz="3200" dirty="0">
                <a:solidFill>
                  <a:schemeClr val="bg1"/>
                </a:solidFill>
              </a:rPr>
              <a:t>דוגמא:</a:t>
            </a:r>
          </a:p>
          <a:p>
            <a:pPr algn="r" rtl="1"/>
            <a:r>
              <a:rPr lang="he-IL" sz="2800" dirty="0">
                <a:solidFill>
                  <a:schemeClr val="bg1"/>
                </a:solidFill>
              </a:rPr>
              <a:t>התוקף מזין את התגובה הבאה בשדה התגובות:</a:t>
            </a:r>
            <a:endParaRPr lang="en-US" sz="2800" dirty="0">
              <a:solidFill>
                <a:schemeClr val="bg1"/>
              </a:solidFill>
            </a:endParaRPr>
          </a:p>
          <a:p>
            <a:pPr algn="r" rtl="1"/>
            <a:r>
              <a:rPr lang="en-US" sz="2800" dirty="0">
                <a:solidFill>
                  <a:schemeClr val="bg1"/>
                </a:solidFill>
              </a:rPr>
              <a:t>&lt;script&gt;alert('XSS Attack!');&lt;/script&gt;</a:t>
            </a:r>
          </a:p>
          <a:p>
            <a:pPr algn="r" rtl="1"/>
            <a:r>
              <a:rPr lang="he-IL" sz="2800" dirty="0">
                <a:solidFill>
                  <a:schemeClr val="bg1"/>
                </a:solidFill>
              </a:rPr>
              <a:t>התגובה נשמרת במסד הנתונים של האתר ומוצגת כאשר</a:t>
            </a:r>
            <a:r>
              <a:rPr lang="en-US" sz="2800" dirty="0">
                <a:solidFill>
                  <a:schemeClr val="bg1"/>
                </a:solidFill>
              </a:rPr>
              <a:t> </a:t>
            </a:r>
            <a:r>
              <a:rPr lang="he-IL" sz="2800" dirty="0">
                <a:solidFill>
                  <a:schemeClr val="bg1"/>
                </a:solidFill>
              </a:rPr>
              <a:t>משתמשים אחרים צופים בדף הפוסט.</a:t>
            </a:r>
            <a:r>
              <a:rPr lang="en-US" sz="2800" dirty="0">
                <a:solidFill>
                  <a:schemeClr val="bg1"/>
                </a:solidFill>
              </a:rPr>
              <a:t> </a:t>
            </a:r>
            <a:r>
              <a:rPr lang="he-IL" sz="2800" dirty="0">
                <a:solidFill>
                  <a:schemeClr val="bg1"/>
                </a:solidFill>
              </a:rPr>
              <a:t>כאשר משתמש אחר מבקר בדף הפוסט, התגובה עם הקוד הזדוני נטענת כחלק מהתוכן של הדף והדפדפן של המשתמש מבצע את הקוד הכתוב בתגית &lt;</a:t>
            </a:r>
            <a:r>
              <a:rPr lang="en-US" sz="2800" dirty="0">
                <a:solidFill>
                  <a:schemeClr val="bg1"/>
                </a:solidFill>
              </a:rPr>
              <a:t>script&gt;. </a:t>
            </a:r>
            <a:r>
              <a:rPr lang="he-IL" sz="2800" dirty="0">
                <a:solidFill>
                  <a:schemeClr val="bg1"/>
                </a:solidFill>
              </a:rPr>
              <a:t>במקרה זה, תוצג הודעת אזהרה עם הטקסט '</a:t>
            </a:r>
            <a:r>
              <a:rPr lang="en-US" sz="2800" dirty="0">
                <a:solidFill>
                  <a:schemeClr val="bg1"/>
                </a:solidFill>
              </a:rPr>
              <a:t>XSS Attack!'.</a:t>
            </a:r>
            <a:endParaRPr lang="he-IL" sz="2800" dirty="0">
              <a:solidFill>
                <a:schemeClr val="bg1"/>
              </a:solidFill>
            </a:endParaRPr>
          </a:p>
        </p:txBody>
      </p:sp>
    </p:spTree>
    <p:extLst>
      <p:ext uri="{BB962C8B-B14F-4D97-AF65-F5344CB8AC3E}">
        <p14:creationId xmlns:p14="http://schemas.microsoft.com/office/powerpoint/2010/main" val="1110822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162</TotalTime>
  <Words>491</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Arial Unicode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תירוש טיורי</dc:creator>
  <cp:lastModifiedBy>תירוש טיורי</cp:lastModifiedBy>
  <cp:revision>3</cp:revision>
  <dcterms:created xsi:type="dcterms:W3CDTF">2024-05-18T19:06:31Z</dcterms:created>
  <dcterms:modified xsi:type="dcterms:W3CDTF">2024-06-12T19:54:47Z</dcterms:modified>
</cp:coreProperties>
</file>