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50.png" ContentType="image/png"/>
  <Override PartName="/ppt/media/image49.png" ContentType="image/png"/>
  <Override PartName="/ppt/media/image47.png" ContentType="image/png"/>
  <Override PartName="/ppt/media/image44.jpeg" ContentType="image/jpeg"/>
  <Override PartName="/ppt/media/image41.jpeg" ContentType="image/jpeg"/>
  <Override PartName="/ppt/media/image48.jpeg" ContentType="image/jpeg"/>
  <Override PartName="/ppt/media/image15.jpeg" ContentType="image/jpeg"/>
  <Override PartName="/ppt/media/image46.jpeg" ContentType="image/jpeg"/>
  <Override PartName="/ppt/media/image13.jpeg" ContentType="image/jpeg"/>
  <Override PartName="/ppt/media/image45.jpeg" ContentType="image/jpeg"/>
  <Override PartName="/ppt/media/image12.jpeg" ContentType="image/jpeg"/>
  <Override PartName="/ppt/media/image43.jpeg" ContentType="image/jpeg"/>
  <Override PartName="/ppt/media/image10.jpeg" ContentType="image/jpeg"/>
  <Override PartName="/ppt/media/image16.jpeg" ContentType="image/jpeg"/>
  <Override PartName="/ppt/media/image17.jpeg" ContentType="image/jpeg"/>
  <Override PartName="/ppt/media/image18.jpeg" ContentType="image/jpeg"/>
  <Override PartName="/ppt/media/image19.jpeg" ContentType="image/jpeg"/>
  <Override PartName="/ppt/media/image37.jpeg" ContentType="image/jpeg"/>
  <Override PartName="/ppt/media/image14.png" ContentType="image/png"/>
  <Override PartName="/ppt/media/image8.jpeg" ContentType="image/jpeg"/>
  <Override PartName="/ppt/media/image11.png" ContentType="image/png"/>
  <Override PartName="/ppt/media/image9.jpeg" ContentType="image/jpeg"/>
  <Override PartName="/ppt/media/image21.png" ContentType="image/png"/>
  <Override PartName="/ppt/media/image7.png" ContentType="image/png"/>
  <Override PartName="/ppt/media/image40.jpeg" ContentType="image/jpeg"/>
  <Override PartName="/ppt/media/image1.png" ContentType="image/png"/>
  <Override PartName="/ppt/media/image42.jpeg" ContentType="image/jpeg"/>
  <Override PartName="/ppt/media/image5.png" ContentType="image/png"/>
  <Override PartName="/ppt/media/image4.png" ContentType="image/png"/>
  <Override PartName="/ppt/media/image20.jpeg" ContentType="image/jpeg"/>
  <Override PartName="/ppt/media/image22.jpeg" ContentType="image/jpeg"/>
  <Override PartName="/ppt/media/image23.jpeg" ContentType="image/jpeg"/>
  <Override PartName="/ppt/media/image2.jpeg" ContentType="image/jpeg"/>
  <Override PartName="/ppt/media/image24.jpeg" ContentType="image/jpeg"/>
  <Override PartName="/ppt/media/image3.jpeg" ContentType="image/jpeg"/>
  <Override PartName="/ppt/media/image25.jpeg" ContentType="image/jpeg"/>
  <Override PartName="/ppt/media/image26.jpeg" ContentType="image/jpeg"/>
  <Override PartName="/ppt/media/image27.jpeg" ContentType="image/jpeg"/>
  <Override PartName="/ppt/media/image6.jpeg" ContentType="image/jpeg"/>
  <Override PartName="/ppt/media/image28.jpeg" ContentType="image/jpeg"/>
  <Override PartName="/ppt/media/image29.jpeg" ContentType="image/jpeg"/>
  <Override PartName="/ppt/media/image30.jpeg" ContentType="image/jpeg"/>
  <Override PartName="/ppt/media/image31.jpeg" ContentType="image/jpeg"/>
  <Override PartName="/ppt/media/image38.jpeg" ContentType="image/jpeg"/>
  <Override PartName="/ppt/media/image32.jpeg" ContentType="image/jpeg"/>
  <Override PartName="/ppt/media/image39.jpeg" ContentType="image/jpeg"/>
  <Override PartName="/ppt/media/image33.jpeg" ContentType="image/jpeg"/>
  <Override PartName="/ppt/media/image34.jpeg" ContentType="image/jpeg"/>
  <Override PartName="/ppt/media/image35.jpeg" ContentType="image/jpeg"/>
  <Override PartName="/ppt/media/image36.jpeg" ContentType="image/jpe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216000" y="812520"/>
            <a:ext cx="7127280" cy="4008960"/>
          </a:xfrm>
          <a:prstGeom prst="rect">
            <a:avLst/>
          </a:prstGeom>
        </p:spPr>
        <p:txBody>
          <a:bodyPr lIns="0" rIns="0" tIns="0" bIns="0" anchor="ctr"/>
          <a:p>
            <a:pPr algn="ctr"/>
            <a:r>
              <a:rPr b="0" lang="es-ES" sz="4400" spc="-1" strike="noStrike">
                <a:latin typeface="Arial"/>
              </a:rPr>
              <a:t>Click to move the slide</a:t>
            </a:r>
            <a:endParaRPr b="0" lang="es-ES" sz="4400" spc="-1" strike="noStrike">
              <a:latin typeface="Arial"/>
            </a:endParaRPr>
          </a:p>
        </p:txBody>
      </p:sp>
      <p:sp>
        <p:nvSpPr>
          <p:cNvPr id="209" name="PlaceHolder 2"/>
          <p:cNvSpPr>
            <a:spLocks noGrp="1"/>
          </p:cNvSpPr>
          <p:nvPr>
            <p:ph type="body"/>
          </p:nvPr>
        </p:nvSpPr>
        <p:spPr>
          <a:xfrm>
            <a:off x="756000" y="5078520"/>
            <a:ext cx="6047640" cy="4811040"/>
          </a:xfrm>
          <a:prstGeom prst="rect">
            <a:avLst/>
          </a:prstGeom>
        </p:spPr>
        <p:txBody>
          <a:bodyPr lIns="0" rIns="0" tIns="0" bIns="0"/>
          <a:p>
            <a:r>
              <a:rPr b="0" lang="es-ES" sz="2000" spc="-1" strike="noStrike">
                <a:latin typeface="Arial"/>
              </a:rPr>
              <a:t>Click to edit the notes' format</a:t>
            </a:r>
            <a:endParaRPr b="0" lang="es-ES" sz="2000" spc="-1" strike="noStrike">
              <a:latin typeface="Arial"/>
            </a:endParaRPr>
          </a:p>
        </p:txBody>
      </p:sp>
      <p:sp>
        <p:nvSpPr>
          <p:cNvPr id="210" name="PlaceHolder 3"/>
          <p:cNvSpPr>
            <a:spLocks noGrp="1"/>
          </p:cNvSpPr>
          <p:nvPr>
            <p:ph type="hdr"/>
          </p:nvPr>
        </p:nvSpPr>
        <p:spPr>
          <a:xfrm>
            <a:off x="0" y="0"/>
            <a:ext cx="3280680" cy="534240"/>
          </a:xfrm>
          <a:prstGeom prst="rect">
            <a:avLst/>
          </a:prstGeom>
        </p:spPr>
        <p:txBody>
          <a:bodyPr lIns="0" rIns="0" tIns="0" bIns="0"/>
          <a:p>
            <a:r>
              <a:rPr b="0" lang="es-ES" sz="1400" spc="-1" strike="noStrike">
                <a:latin typeface="Times New Roman"/>
              </a:rPr>
              <a:t>&lt;header&gt;</a:t>
            </a:r>
            <a:endParaRPr b="0" lang="es-ES" sz="1400" spc="-1" strike="noStrike">
              <a:latin typeface="Times New Roman"/>
            </a:endParaRPr>
          </a:p>
        </p:txBody>
      </p:sp>
      <p:sp>
        <p:nvSpPr>
          <p:cNvPr id="211" name="PlaceHolder 4"/>
          <p:cNvSpPr>
            <a:spLocks noGrp="1"/>
          </p:cNvSpPr>
          <p:nvPr>
            <p:ph type="dt"/>
          </p:nvPr>
        </p:nvSpPr>
        <p:spPr>
          <a:xfrm>
            <a:off x="4278960" y="0"/>
            <a:ext cx="3280680" cy="534240"/>
          </a:xfrm>
          <a:prstGeom prst="rect">
            <a:avLst/>
          </a:prstGeom>
        </p:spPr>
        <p:txBody>
          <a:bodyPr lIns="0" rIns="0" tIns="0" bIns="0"/>
          <a:p>
            <a:pPr algn="r"/>
            <a:r>
              <a:rPr b="0" lang="es-ES" sz="1400" spc="-1" strike="noStrike">
                <a:latin typeface="Times New Roman"/>
              </a:rPr>
              <a:t>&lt;date/time&gt;</a:t>
            </a:r>
            <a:endParaRPr b="0" lang="es-ES" sz="1400" spc="-1" strike="noStrike">
              <a:latin typeface="Times New Roman"/>
            </a:endParaRPr>
          </a:p>
        </p:txBody>
      </p:sp>
      <p:sp>
        <p:nvSpPr>
          <p:cNvPr id="212" name="PlaceHolder 5"/>
          <p:cNvSpPr>
            <a:spLocks noGrp="1"/>
          </p:cNvSpPr>
          <p:nvPr>
            <p:ph type="ftr"/>
          </p:nvPr>
        </p:nvSpPr>
        <p:spPr>
          <a:xfrm>
            <a:off x="0" y="10157400"/>
            <a:ext cx="3280680" cy="534240"/>
          </a:xfrm>
          <a:prstGeom prst="rect">
            <a:avLst/>
          </a:prstGeom>
        </p:spPr>
        <p:txBody>
          <a:bodyPr lIns="0" rIns="0" tIns="0" bIns="0" anchor="b"/>
          <a:p>
            <a:r>
              <a:rPr b="0" lang="es-ES" sz="1400" spc="-1" strike="noStrike">
                <a:latin typeface="Times New Roman"/>
              </a:rPr>
              <a:t>&lt;footer&gt;</a:t>
            </a:r>
            <a:endParaRPr b="0" lang="es-ES" sz="1400" spc="-1" strike="noStrike">
              <a:latin typeface="Times New Roman"/>
            </a:endParaRPr>
          </a:p>
        </p:txBody>
      </p:sp>
      <p:sp>
        <p:nvSpPr>
          <p:cNvPr id="213" name="PlaceHolder 6"/>
          <p:cNvSpPr>
            <a:spLocks noGrp="1"/>
          </p:cNvSpPr>
          <p:nvPr>
            <p:ph type="sldNum"/>
          </p:nvPr>
        </p:nvSpPr>
        <p:spPr>
          <a:xfrm>
            <a:off x="4278960" y="10157400"/>
            <a:ext cx="3280680" cy="534240"/>
          </a:xfrm>
          <a:prstGeom prst="rect">
            <a:avLst/>
          </a:prstGeom>
        </p:spPr>
        <p:txBody>
          <a:bodyPr lIns="0" rIns="0" tIns="0" bIns="0" anchor="b"/>
          <a:p>
            <a:pPr algn="r"/>
            <a:fld id="{42305060-4D63-44BC-9DBB-6023EAA73612}" type="slidenum">
              <a:rPr b="0" lang="es-ES" sz="1400" spc="-1" strike="noStrike">
                <a:latin typeface="Times New Roman"/>
              </a:rPr>
              <a:t>&lt;number&gt;</a:t>
            </a:fld>
            <a:endParaRPr b="0" lang="es-E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sldImg"/>
          </p:nvPr>
        </p:nvSpPr>
        <p:spPr>
          <a:xfrm>
            <a:off x="1143000" y="685800"/>
            <a:ext cx="4571280" cy="3428280"/>
          </a:xfrm>
          <a:prstGeom prst="rect">
            <a:avLst/>
          </a:prstGeom>
        </p:spPr>
      </p:sp>
      <p:sp>
        <p:nvSpPr>
          <p:cNvPr id="427" name="PlaceHolder 2"/>
          <p:cNvSpPr>
            <a:spLocks noGrp="1"/>
          </p:cNvSpPr>
          <p:nvPr>
            <p:ph type="body"/>
          </p:nvPr>
        </p:nvSpPr>
        <p:spPr>
          <a:xfrm>
            <a:off x="685800" y="4343400"/>
            <a:ext cx="5485680" cy="4114080"/>
          </a:xfrm>
          <a:prstGeom prst="rect">
            <a:avLst/>
          </a:prstGeom>
        </p:spPr>
        <p:txBody>
          <a:bodyPr lIns="0" rIns="0" tIns="0" bIns="0"/>
          <a:p>
            <a:endParaRPr b="0" lang="es-ES" sz="2000" spc="-1" strike="noStrike">
              <a:latin typeface="Arial"/>
            </a:endParaRPr>
          </a:p>
        </p:txBody>
      </p:sp>
      <p:sp>
        <p:nvSpPr>
          <p:cNvPr id="428"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DBEB8BE3-9353-4DCD-AF54-D73EA5F528FF}" type="slidenum">
              <a:rPr b="0" lang="es-ES" sz="1400" spc="-1" strike="noStrike">
                <a:latin typeface="Times New Roman"/>
              </a:rPr>
              <a:t>&lt;number&gt;</a:t>
            </a:fld>
            <a:endParaRPr b="0" lang="es-ES" sz="14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sldImg"/>
          </p:nvPr>
        </p:nvSpPr>
        <p:spPr>
          <a:xfrm>
            <a:off x="1143000" y="685800"/>
            <a:ext cx="4571280" cy="3428280"/>
          </a:xfrm>
          <a:prstGeom prst="rect">
            <a:avLst/>
          </a:prstGeom>
        </p:spPr>
      </p:sp>
      <p:sp>
        <p:nvSpPr>
          <p:cNvPr id="430" name="PlaceHolder 2"/>
          <p:cNvSpPr>
            <a:spLocks noGrp="1"/>
          </p:cNvSpPr>
          <p:nvPr>
            <p:ph type="body"/>
          </p:nvPr>
        </p:nvSpPr>
        <p:spPr>
          <a:xfrm>
            <a:off x="685800" y="4343400"/>
            <a:ext cx="5485680" cy="4114080"/>
          </a:xfrm>
          <a:prstGeom prst="rect">
            <a:avLst/>
          </a:prstGeom>
        </p:spPr>
        <p:txBody>
          <a:bodyPr lIns="0" rIns="0" tIns="0" bIns="0"/>
          <a:p>
            <a:endParaRPr b="0" lang="es-ES" sz="2000" spc="-1" strike="noStrike">
              <a:latin typeface="Arial"/>
            </a:endParaRPr>
          </a:p>
        </p:txBody>
      </p:sp>
      <p:sp>
        <p:nvSpPr>
          <p:cNvPr id="431"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C0CDF48-9955-4E5F-8E14-890451EFCFB1}" type="slidenum">
              <a:rPr b="0" lang="es-ES" sz="1400" spc="-1" strike="noStrike">
                <a:latin typeface="Times New Roman"/>
              </a:rPr>
              <a:t>&lt;number&gt;</a:t>
            </a:fld>
            <a:endParaRPr b="0" lang="es-ES"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s-E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s-E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s-E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s-E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s-E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s-E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4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48" name="PlaceHolder 2"/>
          <p:cNvSpPr>
            <a:spLocks noGrp="1"/>
          </p:cNvSpPr>
          <p:nvPr>
            <p:ph type="body"/>
          </p:nvPr>
        </p:nvSpPr>
        <p:spPr>
          <a:xfrm>
            <a:off x="457200" y="1604520"/>
            <a:ext cx="822924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50"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55"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
        <p:nvSpPr>
          <p:cNvPr id="57"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61" name="PlaceHolder 4"/>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65" name="PlaceHolder 4"/>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67" name="PlaceHolder 2"/>
          <p:cNvSpPr>
            <a:spLocks noGrp="1"/>
          </p:cNvSpPr>
          <p:nvPr>
            <p:ph type="body"/>
          </p:nvPr>
        </p:nvSpPr>
        <p:spPr>
          <a:xfrm>
            <a:off x="457200" y="1604520"/>
            <a:ext cx="8229240" cy="1896840"/>
          </a:xfrm>
          <a:prstGeom prst="rect">
            <a:avLst/>
          </a:prstGeom>
        </p:spPr>
        <p:txBody>
          <a:bodyPr lIns="0" rIns="0" tIns="0" bIns="0">
            <a:normAutofit/>
          </a:bodyPr>
          <a:p>
            <a:endParaRPr b="0" lang="es-ES" sz="3200" spc="-1" strike="noStrike">
              <a:latin typeface="Arial"/>
            </a:endParaRPr>
          </a:p>
        </p:txBody>
      </p:sp>
      <p:sp>
        <p:nvSpPr>
          <p:cNvPr id="68" name="PlaceHolder 3"/>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72"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
        <p:nvSpPr>
          <p:cNvPr id="73" name="PlaceHolder 5"/>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75" name="PlaceHolder 2"/>
          <p:cNvSpPr>
            <a:spLocks noGrp="1"/>
          </p:cNvSpPr>
          <p:nvPr>
            <p:ph type="body"/>
          </p:nvPr>
        </p:nvSpPr>
        <p:spPr>
          <a:xfrm>
            <a:off x="457200" y="1604520"/>
            <a:ext cx="2649600" cy="1896840"/>
          </a:xfrm>
          <a:prstGeom prst="rect">
            <a:avLst/>
          </a:prstGeom>
        </p:spPr>
        <p:txBody>
          <a:bodyPr lIns="0" rIns="0" tIns="0" bIns="0">
            <a:normAutofit/>
          </a:bodyPr>
          <a:p>
            <a:endParaRPr b="0" lang="es-ES" sz="3200" spc="-1" strike="noStrike">
              <a:latin typeface="Arial"/>
            </a:endParaRPr>
          </a:p>
        </p:txBody>
      </p:sp>
      <p:sp>
        <p:nvSpPr>
          <p:cNvPr id="76" name="PlaceHolder 3"/>
          <p:cNvSpPr>
            <a:spLocks noGrp="1"/>
          </p:cNvSpPr>
          <p:nvPr>
            <p:ph type="body"/>
          </p:nvPr>
        </p:nvSpPr>
        <p:spPr>
          <a:xfrm>
            <a:off x="3239640" y="1604520"/>
            <a:ext cx="2649600" cy="1896840"/>
          </a:xfrm>
          <a:prstGeom prst="rect">
            <a:avLst/>
          </a:prstGeom>
        </p:spPr>
        <p:txBody>
          <a:bodyPr lIns="0" rIns="0" tIns="0" bIns="0">
            <a:normAutofit/>
          </a:bodyPr>
          <a:p>
            <a:endParaRPr b="0" lang="es-ES" sz="3200" spc="-1" strike="noStrike">
              <a:latin typeface="Arial"/>
            </a:endParaRPr>
          </a:p>
        </p:txBody>
      </p:sp>
      <p:sp>
        <p:nvSpPr>
          <p:cNvPr id="77" name="PlaceHolder 4"/>
          <p:cNvSpPr>
            <a:spLocks noGrp="1"/>
          </p:cNvSpPr>
          <p:nvPr>
            <p:ph type="body"/>
          </p:nvPr>
        </p:nvSpPr>
        <p:spPr>
          <a:xfrm>
            <a:off x="6022080" y="1604520"/>
            <a:ext cx="2649600" cy="1896840"/>
          </a:xfrm>
          <a:prstGeom prst="rect">
            <a:avLst/>
          </a:prstGeom>
        </p:spPr>
        <p:txBody>
          <a:bodyPr lIns="0" rIns="0" tIns="0" bIns="0">
            <a:normAutofit/>
          </a:bodyPr>
          <a:p>
            <a:endParaRPr b="0" lang="es-ES" sz="3200" spc="-1" strike="noStrike">
              <a:latin typeface="Arial"/>
            </a:endParaRPr>
          </a:p>
        </p:txBody>
      </p:sp>
      <p:sp>
        <p:nvSpPr>
          <p:cNvPr id="78" name="PlaceHolder 5"/>
          <p:cNvSpPr>
            <a:spLocks noGrp="1"/>
          </p:cNvSpPr>
          <p:nvPr>
            <p:ph type="body"/>
          </p:nvPr>
        </p:nvSpPr>
        <p:spPr>
          <a:xfrm>
            <a:off x="457200" y="3682080"/>
            <a:ext cx="2649600" cy="1896840"/>
          </a:xfrm>
          <a:prstGeom prst="rect">
            <a:avLst/>
          </a:prstGeom>
        </p:spPr>
        <p:txBody>
          <a:bodyPr lIns="0" rIns="0" tIns="0" bIns="0">
            <a:normAutofit/>
          </a:bodyPr>
          <a:p>
            <a:endParaRPr b="0" lang="es-ES" sz="3200" spc="-1" strike="noStrike">
              <a:latin typeface="Arial"/>
            </a:endParaRPr>
          </a:p>
        </p:txBody>
      </p:sp>
      <p:sp>
        <p:nvSpPr>
          <p:cNvPr id="79" name="PlaceHolder 6"/>
          <p:cNvSpPr>
            <a:spLocks noGrp="1"/>
          </p:cNvSpPr>
          <p:nvPr>
            <p:ph type="body"/>
          </p:nvPr>
        </p:nvSpPr>
        <p:spPr>
          <a:xfrm>
            <a:off x="3239640" y="3682080"/>
            <a:ext cx="2649600" cy="1896840"/>
          </a:xfrm>
          <a:prstGeom prst="rect">
            <a:avLst/>
          </a:prstGeom>
        </p:spPr>
        <p:txBody>
          <a:bodyPr lIns="0" rIns="0" tIns="0" bIns="0">
            <a:normAutofit/>
          </a:bodyPr>
          <a:p>
            <a:endParaRPr b="0" lang="es-ES" sz="3200" spc="-1" strike="noStrike">
              <a:latin typeface="Arial"/>
            </a:endParaRPr>
          </a:p>
        </p:txBody>
      </p:sp>
      <p:sp>
        <p:nvSpPr>
          <p:cNvPr id="80" name="PlaceHolder 7"/>
          <p:cNvSpPr>
            <a:spLocks noGrp="1"/>
          </p:cNvSpPr>
          <p:nvPr>
            <p:ph type="body"/>
          </p:nvPr>
        </p:nvSpPr>
        <p:spPr>
          <a:xfrm>
            <a:off x="6022080" y="3682080"/>
            <a:ext cx="26496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8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91" name="PlaceHolder 2"/>
          <p:cNvSpPr>
            <a:spLocks noGrp="1"/>
          </p:cNvSpPr>
          <p:nvPr>
            <p:ph type="body"/>
          </p:nvPr>
        </p:nvSpPr>
        <p:spPr>
          <a:xfrm>
            <a:off x="457200" y="1604520"/>
            <a:ext cx="822924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93"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94"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98"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99"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
        <p:nvSpPr>
          <p:cNvPr id="100"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02"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104" name="PlaceHolder 4"/>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108" name="PlaceHolder 4"/>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10" name="PlaceHolder 2"/>
          <p:cNvSpPr>
            <a:spLocks noGrp="1"/>
          </p:cNvSpPr>
          <p:nvPr>
            <p:ph type="body"/>
          </p:nvPr>
        </p:nvSpPr>
        <p:spPr>
          <a:xfrm>
            <a:off x="457200" y="1604520"/>
            <a:ext cx="8229240" cy="1896840"/>
          </a:xfrm>
          <a:prstGeom prst="rect">
            <a:avLst/>
          </a:prstGeom>
        </p:spPr>
        <p:txBody>
          <a:bodyPr lIns="0" rIns="0" tIns="0" bIns="0">
            <a:normAutofit/>
          </a:bodyPr>
          <a:p>
            <a:endParaRPr b="0" lang="es-ES" sz="3200" spc="-1" strike="noStrike">
              <a:latin typeface="Arial"/>
            </a:endParaRPr>
          </a:p>
        </p:txBody>
      </p:sp>
      <p:sp>
        <p:nvSpPr>
          <p:cNvPr id="111" name="PlaceHolder 3"/>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13"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1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115"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
        <p:nvSpPr>
          <p:cNvPr id="116" name="PlaceHolder 5"/>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18" name="PlaceHolder 2"/>
          <p:cNvSpPr>
            <a:spLocks noGrp="1"/>
          </p:cNvSpPr>
          <p:nvPr>
            <p:ph type="body"/>
          </p:nvPr>
        </p:nvSpPr>
        <p:spPr>
          <a:xfrm>
            <a:off x="457200" y="1604520"/>
            <a:ext cx="2649600" cy="1896840"/>
          </a:xfrm>
          <a:prstGeom prst="rect">
            <a:avLst/>
          </a:prstGeom>
        </p:spPr>
        <p:txBody>
          <a:bodyPr lIns="0" rIns="0" tIns="0" bIns="0">
            <a:normAutofit/>
          </a:bodyPr>
          <a:p>
            <a:endParaRPr b="0" lang="es-ES" sz="3200" spc="-1" strike="noStrike">
              <a:latin typeface="Arial"/>
            </a:endParaRPr>
          </a:p>
        </p:txBody>
      </p:sp>
      <p:sp>
        <p:nvSpPr>
          <p:cNvPr id="119" name="PlaceHolder 3"/>
          <p:cNvSpPr>
            <a:spLocks noGrp="1"/>
          </p:cNvSpPr>
          <p:nvPr>
            <p:ph type="body"/>
          </p:nvPr>
        </p:nvSpPr>
        <p:spPr>
          <a:xfrm>
            <a:off x="3239640" y="1604520"/>
            <a:ext cx="2649600" cy="1896840"/>
          </a:xfrm>
          <a:prstGeom prst="rect">
            <a:avLst/>
          </a:prstGeom>
        </p:spPr>
        <p:txBody>
          <a:bodyPr lIns="0" rIns="0" tIns="0" bIns="0">
            <a:normAutofit/>
          </a:bodyPr>
          <a:p>
            <a:endParaRPr b="0" lang="es-ES" sz="3200" spc="-1" strike="noStrike">
              <a:latin typeface="Arial"/>
            </a:endParaRPr>
          </a:p>
        </p:txBody>
      </p:sp>
      <p:sp>
        <p:nvSpPr>
          <p:cNvPr id="120" name="PlaceHolder 4"/>
          <p:cNvSpPr>
            <a:spLocks noGrp="1"/>
          </p:cNvSpPr>
          <p:nvPr>
            <p:ph type="body"/>
          </p:nvPr>
        </p:nvSpPr>
        <p:spPr>
          <a:xfrm>
            <a:off x="6022080" y="1604520"/>
            <a:ext cx="2649600" cy="1896840"/>
          </a:xfrm>
          <a:prstGeom prst="rect">
            <a:avLst/>
          </a:prstGeom>
        </p:spPr>
        <p:txBody>
          <a:bodyPr lIns="0" rIns="0" tIns="0" bIns="0">
            <a:normAutofit/>
          </a:bodyPr>
          <a:p>
            <a:endParaRPr b="0" lang="es-ES" sz="3200" spc="-1" strike="noStrike">
              <a:latin typeface="Arial"/>
            </a:endParaRPr>
          </a:p>
        </p:txBody>
      </p:sp>
      <p:sp>
        <p:nvSpPr>
          <p:cNvPr id="121" name="PlaceHolder 5"/>
          <p:cNvSpPr>
            <a:spLocks noGrp="1"/>
          </p:cNvSpPr>
          <p:nvPr>
            <p:ph type="body"/>
          </p:nvPr>
        </p:nvSpPr>
        <p:spPr>
          <a:xfrm>
            <a:off x="457200" y="3682080"/>
            <a:ext cx="2649600" cy="1896840"/>
          </a:xfrm>
          <a:prstGeom prst="rect">
            <a:avLst/>
          </a:prstGeom>
        </p:spPr>
        <p:txBody>
          <a:bodyPr lIns="0" rIns="0" tIns="0" bIns="0">
            <a:normAutofit/>
          </a:bodyPr>
          <a:p>
            <a:endParaRPr b="0" lang="es-ES" sz="3200" spc="-1" strike="noStrike">
              <a:latin typeface="Arial"/>
            </a:endParaRPr>
          </a:p>
        </p:txBody>
      </p:sp>
      <p:sp>
        <p:nvSpPr>
          <p:cNvPr id="122" name="PlaceHolder 6"/>
          <p:cNvSpPr>
            <a:spLocks noGrp="1"/>
          </p:cNvSpPr>
          <p:nvPr>
            <p:ph type="body"/>
          </p:nvPr>
        </p:nvSpPr>
        <p:spPr>
          <a:xfrm>
            <a:off x="3239640" y="3682080"/>
            <a:ext cx="2649600" cy="1896840"/>
          </a:xfrm>
          <a:prstGeom prst="rect">
            <a:avLst/>
          </a:prstGeom>
        </p:spPr>
        <p:txBody>
          <a:bodyPr lIns="0" rIns="0" tIns="0" bIns="0">
            <a:normAutofit/>
          </a:bodyPr>
          <a:p>
            <a:endParaRPr b="0" lang="es-ES" sz="3200" spc="-1" strike="noStrike">
              <a:latin typeface="Arial"/>
            </a:endParaRPr>
          </a:p>
        </p:txBody>
      </p:sp>
      <p:sp>
        <p:nvSpPr>
          <p:cNvPr id="123" name="PlaceHolder 7"/>
          <p:cNvSpPr>
            <a:spLocks noGrp="1"/>
          </p:cNvSpPr>
          <p:nvPr>
            <p:ph type="body"/>
          </p:nvPr>
        </p:nvSpPr>
        <p:spPr>
          <a:xfrm>
            <a:off x="6022080" y="3682080"/>
            <a:ext cx="26496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3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34" name="PlaceHolder 2"/>
          <p:cNvSpPr>
            <a:spLocks noGrp="1"/>
          </p:cNvSpPr>
          <p:nvPr>
            <p:ph type="body"/>
          </p:nvPr>
        </p:nvSpPr>
        <p:spPr>
          <a:xfrm>
            <a:off x="457200" y="1604520"/>
            <a:ext cx="822924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36"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137"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142"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
        <p:nvSpPr>
          <p:cNvPr id="143"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45"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49"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150"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151" name="PlaceHolder 4"/>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53" name="PlaceHolder 2"/>
          <p:cNvSpPr>
            <a:spLocks noGrp="1"/>
          </p:cNvSpPr>
          <p:nvPr>
            <p:ph type="body"/>
          </p:nvPr>
        </p:nvSpPr>
        <p:spPr>
          <a:xfrm>
            <a:off x="457200" y="1604520"/>
            <a:ext cx="8229240" cy="1896840"/>
          </a:xfrm>
          <a:prstGeom prst="rect">
            <a:avLst/>
          </a:prstGeom>
        </p:spPr>
        <p:txBody>
          <a:bodyPr lIns="0" rIns="0" tIns="0" bIns="0">
            <a:normAutofit/>
          </a:bodyPr>
          <a:p>
            <a:endParaRPr b="0" lang="es-ES" sz="3200" spc="-1" strike="noStrike">
              <a:latin typeface="Arial"/>
            </a:endParaRPr>
          </a:p>
        </p:txBody>
      </p:sp>
      <p:sp>
        <p:nvSpPr>
          <p:cNvPr id="154" name="PlaceHolder 3"/>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56"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157"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158"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
        <p:nvSpPr>
          <p:cNvPr id="159" name="PlaceHolder 5"/>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61" name="PlaceHolder 2"/>
          <p:cNvSpPr>
            <a:spLocks noGrp="1"/>
          </p:cNvSpPr>
          <p:nvPr>
            <p:ph type="body"/>
          </p:nvPr>
        </p:nvSpPr>
        <p:spPr>
          <a:xfrm>
            <a:off x="457200" y="1604520"/>
            <a:ext cx="2649600" cy="1896840"/>
          </a:xfrm>
          <a:prstGeom prst="rect">
            <a:avLst/>
          </a:prstGeom>
        </p:spPr>
        <p:txBody>
          <a:bodyPr lIns="0" rIns="0" tIns="0" bIns="0">
            <a:normAutofit/>
          </a:bodyPr>
          <a:p>
            <a:endParaRPr b="0" lang="es-ES" sz="3200" spc="-1" strike="noStrike">
              <a:latin typeface="Arial"/>
            </a:endParaRPr>
          </a:p>
        </p:txBody>
      </p:sp>
      <p:sp>
        <p:nvSpPr>
          <p:cNvPr id="162" name="PlaceHolder 3"/>
          <p:cNvSpPr>
            <a:spLocks noGrp="1"/>
          </p:cNvSpPr>
          <p:nvPr>
            <p:ph type="body"/>
          </p:nvPr>
        </p:nvSpPr>
        <p:spPr>
          <a:xfrm>
            <a:off x="3239640" y="1604520"/>
            <a:ext cx="2649600" cy="1896840"/>
          </a:xfrm>
          <a:prstGeom prst="rect">
            <a:avLst/>
          </a:prstGeom>
        </p:spPr>
        <p:txBody>
          <a:bodyPr lIns="0" rIns="0" tIns="0" bIns="0">
            <a:normAutofit/>
          </a:bodyPr>
          <a:p>
            <a:endParaRPr b="0" lang="es-ES" sz="3200" spc="-1" strike="noStrike">
              <a:latin typeface="Arial"/>
            </a:endParaRPr>
          </a:p>
        </p:txBody>
      </p:sp>
      <p:sp>
        <p:nvSpPr>
          <p:cNvPr id="163" name="PlaceHolder 4"/>
          <p:cNvSpPr>
            <a:spLocks noGrp="1"/>
          </p:cNvSpPr>
          <p:nvPr>
            <p:ph type="body"/>
          </p:nvPr>
        </p:nvSpPr>
        <p:spPr>
          <a:xfrm>
            <a:off x="6022080" y="1604520"/>
            <a:ext cx="2649600" cy="1896840"/>
          </a:xfrm>
          <a:prstGeom prst="rect">
            <a:avLst/>
          </a:prstGeom>
        </p:spPr>
        <p:txBody>
          <a:bodyPr lIns="0" rIns="0" tIns="0" bIns="0">
            <a:normAutofit/>
          </a:bodyPr>
          <a:p>
            <a:endParaRPr b="0" lang="es-ES" sz="3200" spc="-1" strike="noStrike">
              <a:latin typeface="Arial"/>
            </a:endParaRPr>
          </a:p>
        </p:txBody>
      </p:sp>
      <p:sp>
        <p:nvSpPr>
          <p:cNvPr id="164" name="PlaceHolder 5"/>
          <p:cNvSpPr>
            <a:spLocks noGrp="1"/>
          </p:cNvSpPr>
          <p:nvPr>
            <p:ph type="body"/>
          </p:nvPr>
        </p:nvSpPr>
        <p:spPr>
          <a:xfrm>
            <a:off x="457200" y="3682080"/>
            <a:ext cx="2649600" cy="1896840"/>
          </a:xfrm>
          <a:prstGeom prst="rect">
            <a:avLst/>
          </a:prstGeom>
        </p:spPr>
        <p:txBody>
          <a:bodyPr lIns="0" rIns="0" tIns="0" bIns="0">
            <a:normAutofit/>
          </a:bodyPr>
          <a:p>
            <a:endParaRPr b="0" lang="es-ES" sz="3200" spc="-1" strike="noStrike">
              <a:latin typeface="Arial"/>
            </a:endParaRPr>
          </a:p>
        </p:txBody>
      </p:sp>
      <p:sp>
        <p:nvSpPr>
          <p:cNvPr id="165" name="PlaceHolder 6"/>
          <p:cNvSpPr>
            <a:spLocks noGrp="1"/>
          </p:cNvSpPr>
          <p:nvPr>
            <p:ph type="body"/>
          </p:nvPr>
        </p:nvSpPr>
        <p:spPr>
          <a:xfrm>
            <a:off x="3239640" y="3682080"/>
            <a:ext cx="2649600" cy="1896840"/>
          </a:xfrm>
          <a:prstGeom prst="rect">
            <a:avLst/>
          </a:prstGeom>
        </p:spPr>
        <p:txBody>
          <a:bodyPr lIns="0" rIns="0" tIns="0" bIns="0">
            <a:normAutofit/>
          </a:bodyPr>
          <a:p>
            <a:endParaRPr b="0" lang="es-ES" sz="3200" spc="-1" strike="noStrike">
              <a:latin typeface="Arial"/>
            </a:endParaRPr>
          </a:p>
        </p:txBody>
      </p:sp>
      <p:sp>
        <p:nvSpPr>
          <p:cNvPr id="166" name="PlaceHolder 7"/>
          <p:cNvSpPr>
            <a:spLocks noGrp="1"/>
          </p:cNvSpPr>
          <p:nvPr>
            <p:ph type="body"/>
          </p:nvPr>
        </p:nvSpPr>
        <p:spPr>
          <a:xfrm>
            <a:off x="6022080" y="3682080"/>
            <a:ext cx="26496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7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75" name="PlaceHolder 2"/>
          <p:cNvSpPr>
            <a:spLocks noGrp="1"/>
          </p:cNvSpPr>
          <p:nvPr>
            <p:ph type="body"/>
          </p:nvPr>
        </p:nvSpPr>
        <p:spPr>
          <a:xfrm>
            <a:off x="457200" y="1604520"/>
            <a:ext cx="822924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77"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178"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82"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183"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
        <p:nvSpPr>
          <p:cNvPr id="184"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86"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187"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188" name="PlaceHolder 4"/>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90"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191"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192" name="PlaceHolder 4"/>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94" name="PlaceHolder 2"/>
          <p:cNvSpPr>
            <a:spLocks noGrp="1"/>
          </p:cNvSpPr>
          <p:nvPr>
            <p:ph type="body"/>
          </p:nvPr>
        </p:nvSpPr>
        <p:spPr>
          <a:xfrm>
            <a:off x="457200" y="1604520"/>
            <a:ext cx="8229240" cy="1896840"/>
          </a:xfrm>
          <a:prstGeom prst="rect">
            <a:avLst/>
          </a:prstGeom>
        </p:spPr>
        <p:txBody>
          <a:bodyPr lIns="0" rIns="0" tIns="0" bIns="0">
            <a:normAutofit/>
          </a:bodyPr>
          <a:p>
            <a:endParaRPr b="0" lang="es-ES" sz="3200" spc="-1" strike="noStrike">
              <a:latin typeface="Arial"/>
            </a:endParaRPr>
          </a:p>
        </p:txBody>
      </p:sp>
      <p:sp>
        <p:nvSpPr>
          <p:cNvPr id="195" name="PlaceHolder 3"/>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97"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1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199"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
        <p:nvSpPr>
          <p:cNvPr id="200" name="PlaceHolder 5"/>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202" name="PlaceHolder 2"/>
          <p:cNvSpPr>
            <a:spLocks noGrp="1"/>
          </p:cNvSpPr>
          <p:nvPr>
            <p:ph type="body"/>
          </p:nvPr>
        </p:nvSpPr>
        <p:spPr>
          <a:xfrm>
            <a:off x="457200" y="1604520"/>
            <a:ext cx="2649600" cy="1896840"/>
          </a:xfrm>
          <a:prstGeom prst="rect">
            <a:avLst/>
          </a:prstGeom>
        </p:spPr>
        <p:txBody>
          <a:bodyPr lIns="0" rIns="0" tIns="0" bIns="0">
            <a:normAutofit/>
          </a:bodyPr>
          <a:p>
            <a:endParaRPr b="0" lang="es-ES" sz="3200" spc="-1" strike="noStrike">
              <a:latin typeface="Arial"/>
            </a:endParaRPr>
          </a:p>
        </p:txBody>
      </p:sp>
      <p:sp>
        <p:nvSpPr>
          <p:cNvPr id="203" name="PlaceHolder 3"/>
          <p:cNvSpPr>
            <a:spLocks noGrp="1"/>
          </p:cNvSpPr>
          <p:nvPr>
            <p:ph type="body"/>
          </p:nvPr>
        </p:nvSpPr>
        <p:spPr>
          <a:xfrm>
            <a:off x="3239640" y="1604520"/>
            <a:ext cx="2649600" cy="1896840"/>
          </a:xfrm>
          <a:prstGeom prst="rect">
            <a:avLst/>
          </a:prstGeom>
        </p:spPr>
        <p:txBody>
          <a:bodyPr lIns="0" rIns="0" tIns="0" bIns="0">
            <a:normAutofit/>
          </a:bodyPr>
          <a:p>
            <a:endParaRPr b="0" lang="es-ES" sz="3200" spc="-1" strike="noStrike">
              <a:latin typeface="Arial"/>
            </a:endParaRPr>
          </a:p>
        </p:txBody>
      </p:sp>
      <p:sp>
        <p:nvSpPr>
          <p:cNvPr id="204" name="PlaceHolder 4"/>
          <p:cNvSpPr>
            <a:spLocks noGrp="1"/>
          </p:cNvSpPr>
          <p:nvPr>
            <p:ph type="body"/>
          </p:nvPr>
        </p:nvSpPr>
        <p:spPr>
          <a:xfrm>
            <a:off x="6022080" y="1604520"/>
            <a:ext cx="2649600" cy="1896840"/>
          </a:xfrm>
          <a:prstGeom prst="rect">
            <a:avLst/>
          </a:prstGeom>
        </p:spPr>
        <p:txBody>
          <a:bodyPr lIns="0" rIns="0" tIns="0" bIns="0">
            <a:normAutofit/>
          </a:bodyPr>
          <a:p>
            <a:endParaRPr b="0" lang="es-ES" sz="3200" spc="-1" strike="noStrike">
              <a:latin typeface="Arial"/>
            </a:endParaRPr>
          </a:p>
        </p:txBody>
      </p:sp>
      <p:sp>
        <p:nvSpPr>
          <p:cNvPr id="205" name="PlaceHolder 5"/>
          <p:cNvSpPr>
            <a:spLocks noGrp="1"/>
          </p:cNvSpPr>
          <p:nvPr>
            <p:ph type="body"/>
          </p:nvPr>
        </p:nvSpPr>
        <p:spPr>
          <a:xfrm>
            <a:off x="457200" y="3682080"/>
            <a:ext cx="2649600" cy="1896840"/>
          </a:xfrm>
          <a:prstGeom prst="rect">
            <a:avLst/>
          </a:prstGeom>
        </p:spPr>
        <p:txBody>
          <a:bodyPr lIns="0" rIns="0" tIns="0" bIns="0">
            <a:normAutofit/>
          </a:bodyPr>
          <a:p>
            <a:endParaRPr b="0" lang="es-ES" sz="3200" spc="-1" strike="noStrike">
              <a:latin typeface="Arial"/>
            </a:endParaRPr>
          </a:p>
        </p:txBody>
      </p:sp>
      <p:sp>
        <p:nvSpPr>
          <p:cNvPr id="206" name="PlaceHolder 6"/>
          <p:cNvSpPr>
            <a:spLocks noGrp="1"/>
          </p:cNvSpPr>
          <p:nvPr>
            <p:ph type="body"/>
          </p:nvPr>
        </p:nvSpPr>
        <p:spPr>
          <a:xfrm>
            <a:off x="3239640" y="3682080"/>
            <a:ext cx="2649600" cy="1896840"/>
          </a:xfrm>
          <a:prstGeom prst="rect">
            <a:avLst/>
          </a:prstGeom>
        </p:spPr>
        <p:txBody>
          <a:bodyPr lIns="0" rIns="0" tIns="0" bIns="0">
            <a:normAutofit/>
          </a:bodyPr>
          <a:p>
            <a:endParaRPr b="0" lang="es-ES" sz="3200" spc="-1" strike="noStrike">
              <a:latin typeface="Arial"/>
            </a:endParaRPr>
          </a:p>
        </p:txBody>
      </p:sp>
      <p:sp>
        <p:nvSpPr>
          <p:cNvPr id="207" name="PlaceHolder 7"/>
          <p:cNvSpPr>
            <a:spLocks noGrp="1"/>
          </p:cNvSpPr>
          <p:nvPr>
            <p:ph type="body"/>
          </p:nvPr>
        </p:nvSpPr>
        <p:spPr>
          <a:xfrm>
            <a:off x="6022080" y="3682080"/>
            <a:ext cx="26496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E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hyperlink" Target="http://www.eoi.es/" TargetMode="Externa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hyperlink" Target="http://www.eoi.es" TargetMode="Externa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7.png"/><Relationship Id="rId3" Type="http://schemas.openxmlformats.org/officeDocument/2006/relationships/image" Target="../media/image8.jpe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cc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s-ES" sz="4400" spc="-1" strike="noStrike">
                <a:latin typeface="Arial"/>
              </a:rPr>
              <a:t>C</a:t>
            </a:r>
            <a:r>
              <a:rPr b="0" lang="es-ES" sz="4400" spc="-1" strike="noStrike">
                <a:latin typeface="Arial"/>
              </a:rPr>
              <a:t>l</a:t>
            </a:r>
            <a:r>
              <a:rPr b="0" lang="es-ES" sz="4400" spc="-1" strike="noStrike">
                <a:latin typeface="Arial"/>
              </a:rPr>
              <a:t>i</a:t>
            </a:r>
            <a:r>
              <a:rPr b="0" lang="es-ES" sz="4400" spc="-1" strike="noStrike">
                <a:latin typeface="Arial"/>
              </a:rPr>
              <a:t>c</a:t>
            </a:r>
            <a:r>
              <a:rPr b="0" lang="es-ES" sz="4400" spc="-1" strike="noStrike">
                <a:latin typeface="Arial"/>
              </a:rPr>
              <a:t>k</a:t>
            </a:r>
            <a:r>
              <a:rPr b="0" lang="es-ES" sz="4400" spc="-1" strike="noStrike">
                <a:latin typeface="Arial"/>
              </a:rPr>
              <a:t> </a:t>
            </a:r>
            <a:r>
              <a:rPr b="0" lang="es-ES" sz="4400" spc="-1" strike="noStrike">
                <a:latin typeface="Arial"/>
              </a:rPr>
              <a:t>t</a:t>
            </a:r>
            <a:r>
              <a:rPr b="0" lang="es-ES" sz="4400" spc="-1" strike="noStrike">
                <a:latin typeface="Arial"/>
              </a:rPr>
              <a:t>o</a:t>
            </a:r>
            <a:r>
              <a:rPr b="0" lang="es-ES" sz="4400" spc="-1" strike="noStrike">
                <a:latin typeface="Arial"/>
              </a:rPr>
              <a:t> </a:t>
            </a:r>
            <a:r>
              <a:rPr b="0" lang="es-ES" sz="4400" spc="-1" strike="noStrike">
                <a:latin typeface="Arial"/>
              </a:rPr>
              <a:t>e</a:t>
            </a:r>
            <a:r>
              <a:rPr b="0" lang="es-ES" sz="4400" spc="-1" strike="noStrike">
                <a:latin typeface="Arial"/>
              </a:rPr>
              <a:t>d</a:t>
            </a:r>
            <a:r>
              <a:rPr b="0" lang="es-ES" sz="4400" spc="-1" strike="noStrike">
                <a:latin typeface="Arial"/>
              </a:rPr>
              <a:t>i</a:t>
            </a:r>
            <a:r>
              <a:rPr b="0" lang="es-ES" sz="4400" spc="-1" strike="noStrike">
                <a:latin typeface="Arial"/>
              </a:rPr>
              <a:t>t</a:t>
            </a:r>
            <a:r>
              <a:rPr b="0" lang="es-ES" sz="4400" spc="-1" strike="noStrike">
                <a:latin typeface="Arial"/>
              </a:rPr>
              <a:t> </a:t>
            </a:r>
            <a:r>
              <a:rPr b="0" lang="es-ES" sz="4400" spc="-1" strike="noStrike">
                <a:latin typeface="Arial"/>
              </a:rPr>
              <a:t>t</a:t>
            </a:r>
            <a:r>
              <a:rPr b="0" lang="es-ES" sz="4400" spc="-1" strike="noStrike">
                <a:latin typeface="Arial"/>
              </a:rPr>
              <a:t>h</a:t>
            </a:r>
            <a:r>
              <a:rPr b="0" lang="es-ES" sz="4400" spc="-1" strike="noStrike">
                <a:latin typeface="Arial"/>
              </a:rPr>
              <a:t>e</a:t>
            </a:r>
            <a:r>
              <a:rPr b="0" lang="es-ES" sz="4400" spc="-1" strike="noStrike">
                <a:latin typeface="Arial"/>
              </a:rPr>
              <a:t> </a:t>
            </a:r>
            <a:r>
              <a:rPr b="0" lang="es-ES" sz="4400" spc="-1" strike="noStrike">
                <a:latin typeface="Arial"/>
              </a:rPr>
              <a:t>t</a:t>
            </a:r>
            <a:r>
              <a:rPr b="0" lang="es-ES" sz="4400" spc="-1" strike="noStrike">
                <a:latin typeface="Arial"/>
              </a:rPr>
              <a:t>i</a:t>
            </a:r>
            <a:r>
              <a:rPr b="0" lang="es-ES" sz="4400" spc="-1" strike="noStrike">
                <a:latin typeface="Arial"/>
              </a:rPr>
              <a:t>t</a:t>
            </a:r>
            <a:r>
              <a:rPr b="0" lang="es-ES" sz="4400" spc="-1" strike="noStrike">
                <a:latin typeface="Arial"/>
              </a:rPr>
              <a:t>l</a:t>
            </a:r>
            <a:r>
              <a:rPr b="0" lang="es-ES" sz="4400" spc="-1" strike="noStrike">
                <a:latin typeface="Arial"/>
              </a:rPr>
              <a:t>e</a:t>
            </a:r>
            <a:r>
              <a:rPr b="0" lang="es-ES" sz="4400" spc="-1" strike="noStrike">
                <a:latin typeface="Arial"/>
              </a:rPr>
              <a:t> </a:t>
            </a:r>
            <a:r>
              <a:rPr b="0" lang="es-ES" sz="4400" spc="-1" strike="noStrike">
                <a:latin typeface="Arial"/>
              </a:rPr>
              <a:t>t</a:t>
            </a:r>
            <a:r>
              <a:rPr b="0" lang="es-ES" sz="4400" spc="-1" strike="noStrike">
                <a:latin typeface="Arial"/>
              </a:rPr>
              <a:t>e</a:t>
            </a:r>
            <a:r>
              <a:rPr b="0" lang="es-ES" sz="4400" spc="-1" strike="noStrike">
                <a:latin typeface="Arial"/>
              </a:rPr>
              <a:t>x</a:t>
            </a:r>
            <a:r>
              <a:rPr b="0" lang="es-ES" sz="4400" spc="-1" strike="noStrike">
                <a:latin typeface="Arial"/>
              </a:rPr>
              <a:t>t</a:t>
            </a:r>
            <a:r>
              <a:rPr b="0" lang="es-ES" sz="4400" spc="-1" strike="noStrike">
                <a:latin typeface="Arial"/>
              </a:rPr>
              <a:t> </a:t>
            </a:r>
            <a:r>
              <a:rPr b="0" lang="es-ES" sz="4400" spc="-1" strike="noStrike">
                <a:latin typeface="Arial"/>
              </a:rPr>
              <a:t>f</a:t>
            </a:r>
            <a:r>
              <a:rPr b="0" lang="es-ES" sz="4400" spc="-1" strike="noStrike">
                <a:latin typeface="Arial"/>
              </a:rPr>
              <a:t>o</a:t>
            </a:r>
            <a:r>
              <a:rPr b="0" lang="es-ES" sz="4400" spc="-1" strike="noStrike">
                <a:latin typeface="Arial"/>
              </a:rPr>
              <a:t>r</a:t>
            </a:r>
            <a:r>
              <a:rPr b="0" lang="es-ES" sz="4400" spc="-1" strike="noStrike">
                <a:latin typeface="Arial"/>
              </a:rPr>
              <a:t>m</a:t>
            </a:r>
            <a:r>
              <a:rPr b="0" lang="es-ES" sz="4400" spc="-1" strike="noStrike">
                <a:latin typeface="Arial"/>
              </a:rPr>
              <a:t>a</a:t>
            </a:r>
            <a:r>
              <a:rPr b="0" lang="es-ES" sz="4400" spc="-1" strike="noStrike">
                <a:latin typeface="Arial"/>
              </a:rPr>
              <a:t>t</a:t>
            </a:r>
            <a:endParaRPr b="0" lang="es-E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Click to edit the outline text format</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Second Outline Level</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Third Outline Level</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Fourth Outline Level</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Fifth Outline Level</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Sixth Outline Level</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Seventh Outline Level</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CustomShape 1"/>
          <p:cNvSpPr/>
          <p:nvPr/>
        </p:nvSpPr>
        <p:spPr>
          <a:xfrm>
            <a:off x="457200" y="6324480"/>
            <a:ext cx="7230600" cy="296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nSpc>
                <a:spcPct val="100000"/>
              </a:lnSpc>
            </a:pPr>
            <a:r>
              <a:rPr b="0" lang="es-ES" sz="1200" spc="-1" strike="noStrike">
                <a:solidFill>
                  <a:srgbClr val="7db61c"/>
                </a:solidFill>
                <a:latin typeface="Trebuchet MS"/>
                <a:ea typeface="DejaVu Sans"/>
              </a:rPr>
              <a:t>D </a:t>
            </a:r>
            <a:r>
              <a:rPr b="0" lang="es-ES" sz="1200" spc="-1" strike="noStrike">
                <a:solidFill>
                  <a:srgbClr val="898989"/>
                </a:solidFill>
                <a:latin typeface="Trebuchet MS"/>
                <a:ea typeface="DejaVu Sans"/>
              </a:rPr>
              <a:t>/ s                      </a:t>
            </a:r>
            <a:endParaRPr b="0" lang="es-ES" sz="1200" spc="-1" strike="noStrike">
              <a:latin typeface="Arial"/>
            </a:endParaRPr>
          </a:p>
          <a:p>
            <a:pPr>
              <a:lnSpc>
                <a:spcPct val="100000"/>
              </a:lnSpc>
            </a:pPr>
            <a:endParaRPr b="0" lang="es-ES" sz="1200" spc="-1" strike="noStrike">
              <a:latin typeface="Arial"/>
            </a:endParaRPr>
          </a:p>
        </p:txBody>
      </p:sp>
      <p:pic>
        <p:nvPicPr>
          <p:cNvPr id="39" name="Object 2" descr=""/>
          <p:cNvPicPr/>
          <p:nvPr/>
        </p:nvPicPr>
        <p:blipFill>
          <a:blip r:embed="rId2"/>
          <a:stretch/>
        </p:blipFill>
        <p:spPr>
          <a:xfrm>
            <a:off x="7467480" y="6172200"/>
            <a:ext cx="1134720" cy="390240"/>
          </a:xfrm>
          <a:prstGeom prst="rect">
            <a:avLst/>
          </a:prstGeom>
          <a:ln w="12600">
            <a:solidFill>
              <a:srgbClr val="000000"/>
            </a:solidFill>
            <a:miter/>
          </a:ln>
        </p:spPr>
      </p:pic>
      <p:sp>
        <p:nvSpPr>
          <p:cNvPr id="40" name="CustomShape 2"/>
          <p:cNvSpPr/>
          <p:nvPr/>
        </p:nvSpPr>
        <p:spPr>
          <a:xfrm rot="934200">
            <a:off x="7278120" y="-382320"/>
            <a:ext cx="1134720" cy="1706400"/>
          </a:xfrm>
          <a:custGeom>
            <a:avLst/>
            <a:gdLst/>
            <a:ahLst/>
            <a:rect l="l" t="t" r="r" b="b"/>
            <a:pathLst>
              <a:path w="3180" h="4766">
                <a:moveTo>
                  <a:pt x="529" y="1"/>
                </a:moveTo>
                <a:cubicBezTo>
                  <a:pt x="264" y="1"/>
                  <a:pt x="0" y="265"/>
                  <a:pt x="1" y="531"/>
                </a:cubicBezTo>
                <a:lnTo>
                  <a:pt x="2" y="4236"/>
                </a:lnTo>
                <a:cubicBezTo>
                  <a:pt x="2" y="4500"/>
                  <a:pt x="266" y="4765"/>
                  <a:pt x="531" y="4765"/>
                </a:cubicBezTo>
                <a:lnTo>
                  <a:pt x="2649" y="4764"/>
                </a:lnTo>
                <a:cubicBezTo>
                  <a:pt x="2914" y="4764"/>
                  <a:pt x="3178" y="4499"/>
                  <a:pt x="3179" y="4233"/>
                </a:cubicBezTo>
                <a:lnTo>
                  <a:pt x="3176" y="529"/>
                </a:lnTo>
                <a:cubicBezTo>
                  <a:pt x="3176" y="264"/>
                  <a:pt x="2912" y="0"/>
                  <a:pt x="2647" y="0"/>
                </a:cubicBezTo>
                <a:lnTo>
                  <a:pt x="529" y="1"/>
                </a:lnTo>
              </a:path>
            </a:pathLst>
          </a:custGeom>
          <a:solidFill>
            <a:srgbClr val="7fba00"/>
          </a:solidFill>
          <a:ln w="25560">
            <a:solidFill>
              <a:srgbClr val="ffffff"/>
            </a:solidFill>
            <a:miter/>
          </a:ln>
        </p:spPr>
        <p:style>
          <a:lnRef idx="0"/>
          <a:fillRef idx="0"/>
          <a:effectRef idx="0"/>
          <a:fontRef idx="minor"/>
        </p:style>
      </p:sp>
      <p:pic>
        <p:nvPicPr>
          <p:cNvPr id="41" name="Picture 2" descr=""/>
          <p:cNvPicPr/>
          <p:nvPr/>
        </p:nvPicPr>
        <p:blipFill>
          <a:blip r:embed="rId3"/>
          <a:stretch/>
        </p:blipFill>
        <p:spPr>
          <a:xfrm>
            <a:off x="7358040" y="214200"/>
            <a:ext cx="1050480" cy="339480"/>
          </a:xfrm>
          <a:prstGeom prst="rect">
            <a:avLst/>
          </a:prstGeom>
          <a:ln>
            <a:noFill/>
          </a:ln>
        </p:spPr>
      </p:pic>
      <p:sp>
        <p:nvSpPr>
          <p:cNvPr id="42" name="CustomShape 3"/>
          <p:cNvSpPr/>
          <p:nvPr/>
        </p:nvSpPr>
        <p:spPr>
          <a:xfrm>
            <a:off x="6448680" y="6324480"/>
            <a:ext cx="1048680" cy="450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s-ES" sz="1200" spc="-1" strike="noStrike">
                <a:solidFill>
                  <a:srgbClr val="000000"/>
                </a:solidFill>
                <a:latin typeface="Trebuchet MS"/>
                <a:ea typeface="DejaVu Sans"/>
              </a:rPr>
              <a:t>www.eoi.es</a:t>
            </a:r>
            <a:endParaRPr b="0" lang="es-ES" sz="1200" spc="-1" strike="noStrike">
              <a:latin typeface="Arial"/>
            </a:endParaRPr>
          </a:p>
          <a:p>
            <a:pPr>
              <a:lnSpc>
                <a:spcPct val="100000"/>
              </a:lnSpc>
            </a:pPr>
            <a:endParaRPr b="0" lang="es-ES" sz="1200" spc="-1" strike="noStrike">
              <a:latin typeface="Arial"/>
            </a:endParaRPr>
          </a:p>
        </p:txBody>
      </p:sp>
      <p:sp>
        <p:nvSpPr>
          <p:cNvPr id="43" name="PlaceHolder 4"/>
          <p:cNvSpPr>
            <a:spLocks noGrp="1"/>
          </p:cNvSpPr>
          <p:nvPr>
            <p:ph type="title"/>
          </p:nvPr>
        </p:nvSpPr>
        <p:spPr>
          <a:xfrm>
            <a:off x="457200" y="273600"/>
            <a:ext cx="8229240" cy="1144800"/>
          </a:xfrm>
          <a:prstGeom prst="rect">
            <a:avLst/>
          </a:prstGeom>
        </p:spPr>
        <p:txBody>
          <a:bodyPr lIns="0" rIns="0" tIns="0" bIns="0" anchor="ctr"/>
          <a:p>
            <a:pPr algn="ctr"/>
            <a:r>
              <a:rPr b="0" lang="es-ES" sz="4400" spc="-1" strike="noStrike">
                <a:latin typeface="Arial"/>
              </a:rPr>
              <a:t>Click to edit the title text format</a:t>
            </a:r>
            <a:endParaRPr b="0" lang="es-ES" sz="4400" spc="-1" strike="noStrike">
              <a:latin typeface="Arial"/>
            </a:endParaRPr>
          </a:p>
        </p:txBody>
      </p:sp>
      <p:sp>
        <p:nvSpPr>
          <p:cNvPr id="4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Click to edit the outline text format</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Second Outline Level</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Third Outline Level</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Fourth Outline Level</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Fifth Outline Level</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Sixth Outline Level</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Seventh Outline Level</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rot="934200">
            <a:off x="7278120" y="-382320"/>
            <a:ext cx="1134720" cy="1706400"/>
          </a:xfrm>
          <a:custGeom>
            <a:avLst/>
            <a:gdLst/>
            <a:ahLst/>
            <a:rect l="l" t="t" r="r" b="b"/>
            <a:pathLst>
              <a:path w="3180" h="4766">
                <a:moveTo>
                  <a:pt x="529" y="1"/>
                </a:moveTo>
                <a:cubicBezTo>
                  <a:pt x="264" y="1"/>
                  <a:pt x="0" y="265"/>
                  <a:pt x="1" y="531"/>
                </a:cubicBezTo>
                <a:lnTo>
                  <a:pt x="2" y="4236"/>
                </a:lnTo>
                <a:cubicBezTo>
                  <a:pt x="2" y="4500"/>
                  <a:pt x="266" y="4765"/>
                  <a:pt x="531" y="4765"/>
                </a:cubicBezTo>
                <a:lnTo>
                  <a:pt x="2649" y="4764"/>
                </a:lnTo>
                <a:cubicBezTo>
                  <a:pt x="2914" y="4764"/>
                  <a:pt x="3178" y="4499"/>
                  <a:pt x="3179" y="4233"/>
                </a:cubicBezTo>
                <a:lnTo>
                  <a:pt x="3176" y="529"/>
                </a:lnTo>
                <a:cubicBezTo>
                  <a:pt x="3176" y="264"/>
                  <a:pt x="2912" y="0"/>
                  <a:pt x="2647" y="0"/>
                </a:cubicBezTo>
                <a:lnTo>
                  <a:pt x="529" y="1"/>
                </a:lnTo>
              </a:path>
            </a:pathLst>
          </a:custGeom>
          <a:solidFill>
            <a:srgbClr val="7fba00"/>
          </a:solidFill>
          <a:ln w="25560">
            <a:solidFill>
              <a:srgbClr val="ffffff"/>
            </a:solidFill>
            <a:miter/>
          </a:ln>
        </p:spPr>
        <p:style>
          <a:lnRef idx="0"/>
          <a:fillRef idx="0"/>
          <a:effectRef idx="0"/>
          <a:fontRef idx="minor"/>
        </p:style>
      </p:sp>
      <p:pic>
        <p:nvPicPr>
          <p:cNvPr id="82" name="Picture 2" descr=""/>
          <p:cNvPicPr/>
          <p:nvPr/>
        </p:nvPicPr>
        <p:blipFill>
          <a:blip r:embed="rId2"/>
          <a:stretch/>
        </p:blipFill>
        <p:spPr>
          <a:xfrm>
            <a:off x="7358040" y="214200"/>
            <a:ext cx="1050480" cy="339480"/>
          </a:xfrm>
          <a:prstGeom prst="rect">
            <a:avLst/>
          </a:prstGeom>
          <a:ln>
            <a:noFill/>
          </a:ln>
        </p:spPr>
      </p:pic>
      <p:sp>
        <p:nvSpPr>
          <p:cNvPr id="83" name="CustomShape 2"/>
          <p:cNvSpPr/>
          <p:nvPr/>
        </p:nvSpPr>
        <p:spPr>
          <a:xfrm>
            <a:off x="457200" y="6324480"/>
            <a:ext cx="7230600" cy="296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nSpc>
                <a:spcPct val="100000"/>
              </a:lnSpc>
            </a:pPr>
            <a:r>
              <a:rPr b="0" lang="es-ES" sz="1200" spc="-1" strike="noStrike">
                <a:solidFill>
                  <a:srgbClr val="7db61c"/>
                </a:solidFill>
                <a:latin typeface="Trebuchet MS"/>
                <a:ea typeface="DejaVu Sans"/>
              </a:rPr>
              <a:t>DESARROLLO PYTHON PARA INTELIGENCIA ARTIFICIAL </a:t>
            </a:r>
            <a:r>
              <a:rPr b="0" lang="es-ES" sz="1200" spc="-1" strike="noStrike">
                <a:solidFill>
                  <a:srgbClr val="898989"/>
                </a:solidFill>
                <a:latin typeface="Trebuchet MS"/>
                <a:ea typeface="DejaVu Sans"/>
              </a:rPr>
              <a:t>/ Spiros Michalakopoulos                      </a:t>
            </a:r>
            <a:endParaRPr b="0" lang="es-ES" sz="1200" spc="-1" strike="noStrike">
              <a:latin typeface="Arial"/>
            </a:endParaRPr>
          </a:p>
          <a:p>
            <a:pPr>
              <a:lnSpc>
                <a:spcPct val="100000"/>
              </a:lnSpc>
            </a:pPr>
            <a:endParaRPr b="0" lang="es-ES" sz="1200" spc="-1" strike="noStrike">
              <a:latin typeface="Arial"/>
            </a:endParaRPr>
          </a:p>
        </p:txBody>
      </p:sp>
      <p:pic>
        <p:nvPicPr>
          <p:cNvPr id="84" name="Object 2" descr=""/>
          <p:cNvPicPr/>
          <p:nvPr/>
        </p:nvPicPr>
        <p:blipFill>
          <a:blip r:embed="rId3"/>
          <a:stretch/>
        </p:blipFill>
        <p:spPr>
          <a:xfrm>
            <a:off x="7467480" y="6172200"/>
            <a:ext cx="1134720" cy="390240"/>
          </a:xfrm>
          <a:prstGeom prst="rect">
            <a:avLst/>
          </a:prstGeom>
          <a:ln w="12600">
            <a:solidFill>
              <a:srgbClr val="000000"/>
            </a:solidFill>
            <a:miter/>
          </a:ln>
        </p:spPr>
      </p:pic>
      <p:sp>
        <p:nvSpPr>
          <p:cNvPr id="85" name="CustomShape 3"/>
          <p:cNvSpPr/>
          <p:nvPr/>
        </p:nvSpPr>
        <p:spPr>
          <a:xfrm>
            <a:off x="6448680" y="6324480"/>
            <a:ext cx="1048680" cy="450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s-ES" sz="1200" spc="-1" strike="noStrike" u="sng">
                <a:solidFill>
                  <a:srgbClr val="009999"/>
                </a:solidFill>
                <a:uFillTx/>
                <a:latin typeface="Trebuchet MS"/>
                <a:ea typeface="DejaVu Sans"/>
                <a:hlinkClick r:id="rId4"/>
              </a:rPr>
              <a:t>www.eoi.es</a:t>
            </a:r>
            <a:endParaRPr b="0" lang="es-ES" sz="1200" spc="-1" strike="noStrike">
              <a:latin typeface="Arial"/>
            </a:endParaRPr>
          </a:p>
          <a:p>
            <a:pPr>
              <a:lnSpc>
                <a:spcPct val="100000"/>
              </a:lnSpc>
            </a:pPr>
            <a:endParaRPr b="0" lang="es-ES" sz="1200" spc="-1" strike="noStrike">
              <a:latin typeface="Arial"/>
            </a:endParaRPr>
          </a:p>
        </p:txBody>
      </p:sp>
      <p:sp>
        <p:nvSpPr>
          <p:cNvPr id="86" name="PlaceHolder 4"/>
          <p:cNvSpPr>
            <a:spLocks noGrp="1"/>
          </p:cNvSpPr>
          <p:nvPr>
            <p:ph type="title"/>
          </p:nvPr>
        </p:nvSpPr>
        <p:spPr>
          <a:xfrm>
            <a:off x="457200" y="273600"/>
            <a:ext cx="8229240" cy="1144800"/>
          </a:xfrm>
          <a:prstGeom prst="rect">
            <a:avLst/>
          </a:prstGeom>
        </p:spPr>
        <p:txBody>
          <a:bodyPr lIns="0" rIns="0" tIns="0" bIns="0" anchor="ctr"/>
          <a:p>
            <a:pPr algn="ctr"/>
            <a:r>
              <a:rPr b="0" lang="es-ES" sz="4400" spc="-1" strike="noStrike">
                <a:latin typeface="Arial"/>
              </a:rPr>
              <a:t>Click to edit the title text format</a:t>
            </a:r>
            <a:endParaRPr b="0" lang="es-ES" sz="4400" spc="-1" strike="noStrike">
              <a:latin typeface="Arial"/>
            </a:endParaRPr>
          </a:p>
        </p:txBody>
      </p:sp>
      <p:sp>
        <p:nvSpPr>
          <p:cNvPr id="87"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Click to edit the outline text format</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Second Outline Level</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Third Outline Level</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Fourth Outline Level</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Fifth Outline Level</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Sixth Outline Level</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Seventh Outline Level</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CustomShape 1"/>
          <p:cNvSpPr/>
          <p:nvPr/>
        </p:nvSpPr>
        <p:spPr>
          <a:xfrm>
            <a:off x="457200" y="6324480"/>
            <a:ext cx="7238160" cy="30420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1200" spc="-1" strike="noStrike">
                <a:solidFill>
                  <a:srgbClr val="7db61c"/>
                </a:solidFill>
                <a:latin typeface="Trebuchet MS"/>
                <a:ea typeface="DejaVu Sans"/>
              </a:rPr>
              <a:t>DESARROLLO PYTHON PARA INTELIGENCIA ARTIFICIAL </a:t>
            </a:r>
            <a:r>
              <a:rPr b="0" lang="es-ES" sz="1200" spc="-1" strike="noStrike">
                <a:solidFill>
                  <a:srgbClr val="898989"/>
                </a:solidFill>
                <a:latin typeface="Trebuchet MS"/>
                <a:ea typeface="DejaVu Sans"/>
              </a:rPr>
              <a:t>/ Spiros Michalakopoulos</a:t>
            </a:r>
            <a:r>
              <a:rPr b="0" lang="es-ES" sz="1200" spc="-1" strike="noStrike">
                <a:solidFill>
                  <a:srgbClr val="898989"/>
                </a:solidFill>
                <a:latin typeface="Trebuchet MS"/>
                <a:ea typeface="Trebuchet MS"/>
              </a:rPr>
              <a:t>                     </a:t>
            </a:r>
            <a:endParaRPr b="0" lang="es-ES" sz="1200" spc="-1" strike="noStrike">
              <a:latin typeface="Arial"/>
            </a:endParaRPr>
          </a:p>
          <a:p>
            <a:pPr>
              <a:lnSpc>
                <a:spcPct val="100000"/>
              </a:lnSpc>
            </a:pPr>
            <a:endParaRPr b="0" lang="es-ES" sz="1200" spc="-1" strike="noStrike">
              <a:latin typeface="Arial"/>
            </a:endParaRPr>
          </a:p>
        </p:txBody>
      </p:sp>
      <p:pic>
        <p:nvPicPr>
          <p:cNvPr id="125" name="Google Shape;33;p5" descr=""/>
          <p:cNvPicPr/>
          <p:nvPr/>
        </p:nvPicPr>
        <p:blipFill>
          <a:blip r:embed="rId2"/>
          <a:stretch/>
        </p:blipFill>
        <p:spPr>
          <a:xfrm>
            <a:off x="7467480" y="6172200"/>
            <a:ext cx="1142280" cy="397800"/>
          </a:xfrm>
          <a:prstGeom prst="rect">
            <a:avLst/>
          </a:prstGeom>
          <a:ln w="12600">
            <a:solidFill>
              <a:schemeClr val="dk1"/>
            </a:solidFill>
            <a:miter/>
          </a:ln>
        </p:spPr>
      </p:pic>
      <p:sp>
        <p:nvSpPr>
          <p:cNvPr id="126" name="CustomShape 2"/>
          <p:cNvSpPr/>
          <p:nvPr/>
        </p:nvSpPr>
        <p:spPr>
          <a:xfrm rot="900000">
            <a:off x="7281360" y="-385560"/>
            <a:ext cx="1142280" cy="1713960"/>
          </a:xfrm>
          <a:prstGeom prst="roundRect">
            <a:avLst>
              <a:gd name="adj" fmla="val 16667"/>
            </a:avLst>
          </a:prstGeom>
          <a:solidFill>
            <a:srgbClr val="7fba00"/>
          </a:solidFill>
          <a:ln w="25560">
            <a:solidFill>
              <a:schemeClr val="lt1"/>
            </a:solidFill>
            <a:miter/>
          </a:ln>
        </p:spPr>
        <p:style>
          <a:lnRef idx="0"/>
          <a:fillRef idx="0"/>
          <a:effectRef idx="0"/>
          <a:fontRef idx="minor"/>
        </p:style>
      </p:sp>
      <p:pic>
        <p:nvPicPr>
          <p:cNvPr id="127" name="Google Shape;35;p5" descr=""/>
          <p:cNvPicPr/>
          <p:nvPr/>
        </p:nvPicPr>
        <p:blipFill>
          <a:blip r:embed="rId3"/>
          <a:stretch/>
        </p:blipFill>
        <p:spPr>
          <a:xfrm>
            <a:off x="7358040" y="214200"/>
            <a:ext cx="1058040" cy="347040"/>
          </a:xfrm>
          <a:prstGeom prst="rect">
            <a:avLst/>
          </a:prstGeom>
          <a:ln>
            <a:noFill/>
          </a:ln>
        </p:spPr>
      </p:pic>
      <p:sp>
        <p:nvSpPr>
          <p:cNvPr id="128" name="CustomShape 3"/>
          <p:cNvSpPr/>
          <p:nvPr/>
        </p:nvSpPr>
        <p:spPr>
          <a:xfrm>
            <a:off x="6486480" y="6324480"/>
            <a:ext cx="980280" cy="275400"/>
          </a:xfrm>
          <a:prstGeom prst="rect">
            <a:avLst/>
          </a:prstGeom>
          <a:noFill/>
          <a:ln>
            <a:noFill/>
          </a:ln>
        </p:spPr>
        <p:style>
          <a:lnRef idx="0"/>
          <a:fillRef idx="0"/>
          <a:effectRef idx="0"/>
          <a:fontRef idx="minor"/>
        </p:style>
        <p:txBody>
          <a:bodyPr lIns="90000" rIns="90000" tIns="45000" bIns="45000"/>
          <a:p>
            <a:pPr>
              <a:lnSpc>
                <a:spcPct val="100000"/>
              </a:lnSpc>
            </a:pPr>
            <a:r>
              <a:rPr b="0" lang="es-ES" sz="1200" spc="-1" strike="noStrike" u="sng">
                <a:solidFill>
                  <a:srgbClr val="009999"/>
                </a:solidFill>
                <a:uFillTx/>
                <a:latin typeface="Arial"/>
                <a:ea typeface="Arial"/>
                <a:hlinkClick r:id="rId4"/>
              </a:rPr>
              <a:t>www.eoi.es</a:t>
            </a:r>
            <a:endParaRPr b="0" lang="es-ES" sz="1200" spc="-1" strike="noStrike">
              <a:latin typeface="Arial"/>
            </a:endParaRPr>
          </a:p>
          <a:p>
            <a:pPr>
              <a:lnSpc>
                <a:spcPct val="100000"/>
              </a:lnSpc>
            </a:pPr>
            <a:endParaRPr b="0" lang="es-ES" sz="1200" spc="-1" strike="noStrike">
              <a:latin typeface="Arial"/>
            </a:endParaRPr>
          </a:p>
        </p:txBody>
      </p:sp>
      <p:sp>
        <p:nvSpPr>
          <p:cNvPr id="129" name="PlaceHolder 4"/>
          <p:cNvSpPr>
            <a:spLocks noGrp="1"/>
          </p:cNvSpPr>
          <p:nvPr>
            <p:ph type="title"/>
          </p:nvPr>
        </p:nvSpPr>
        <p:spPr>
          <a:xfrm>
            <a:off x="457200" y="273600"/>
            <a:ext cx="8229240" cy="1144800"/>
          </a:xfrm>
          <a:prstGeom prst="rect">
            <a:avLst/>
          </a:prstGeom>
        </p:spPr>
        <p:txBody>
          <a:bodyPr lIns="0" rIns="0" tIns="0" bIns="0" anchor="ctr"/>
          <a:p>
            <a:pPr algn="ctr"/>
            <a:r>
              <a:rPr b="0" lang="es-ES" sz="4400" spc="-1" strike="noStrike">
                <a:latin typeface="Arial"/>
              </a:rPr>
              <a:t>Click to edit the title text format</a:t>
            </a:r>
            <a:endParaRPr b="0" lang="es-ES" sz="4400" spc="-1" strike="noStrike">
              <a:latin typeface="Arial"/>
            </a:endParaRPr>
          </a:p>
        </p:txBody>
      </p:sp>
      <p:sp>
        <p:nvSpPr>
          <p:cNvPr id="130"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Click to edit the outline text format</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Second Outline Level</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Third Outline Level</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Fourth Outline Level</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Fifth Outline Level</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Sixth Outline Level</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Seventh Outline Level</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CustomShape 1"/>
          <p:cNvSpPr/>
          <p:nvPr/>
        </p:nvSpPr>
        <p:spPr>
          <a:xfrm>
            <a:off x="457200" y="6324480"/>
            <a:ext cx="7238520" cy="304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nSpc>
                <a:spcPct val="100000"/>
              </a:lnSpc>
            </a:pPr>
            <a:r>
              <a:rPr b="0" lang="es-ES" sz="1200" spc="-1" strike="noStrike">
                <a:solidFill>
                  <a:srgbClr val="7db61c"/>
                </a:solidFill>
                <a:latin typeface="Trebuchet MS"/>
                <a:ea typeface="DejaVu Sans"/>
              </a:rPr>
              <a:t>NOMBRE PROGRAMA </a:t>
            </a:r>
            <a:r>
              <a:rPr b="0" lang="es-ES" sz="1200" spc="-1" strike="noStrike">
                <a:solidFill>
                  <a:srgbClr val="898989"/>
                </a:solidFill>
                <a:latin typeface="Trebuchet MS"/>
                <a:ea typeface="DejaVu Sans"/>
              </a:rPr>
              <a:t>/ Nombre profesor                      </a:t>
            </a:r>
            <a:endParaRPr b="0" lang="es-ES" sz="1200" spc="-1" strike="noStrike">
              <a:latin typeface="Arial"/>
            </a:endParaRPr>
          </a:p>
          <a:p>
            <a:pPr>
              <a:lnSpc>
                <a:spcPct val="100000"/>
              </a:lnSpc>
            </a:pPr>
            <a:endParaRPr b="0" lang="es-ES" sz="1200" spc="-1" strike="noStrike">
              <a:latin typeface="Arial"/>
            </a:endParaRPr>
          </a:p>
        </p:txBody>
      </p:sp>
      <p:pic>
        <p:nvPicPr>
          <p:cNvPr id="168" name="Object 2" descr=""/>
          <p:cNvPicPr/>
          <p:nvPr/>
        </p:nvPicPr>
        <p:blipFill>
          <a:blip r:embed="rId2"/>
          <a:stretch/>
        </p:blipFill>
        <p:spPr>
          <a:xfrm>
            <a:off x="7467480" y="6172200"/>
            <a:ext cx="1142640" cy="398160"/>
          </a:xfrm>
          <a:prstGeom prst="rect">
            <a:avLst/>
          </a:prstGeom>
          <a:ln w="12600">
            <a:solidFill>
              <a:srgbClr val="000000"/>
            </a:solidFill>
            <a:miter/>
          </a:ln>
        </p:spPr>
      </p:pic>
      <p:sp>
        <p:nvSpPr>
          <p:cNvPr id="169" name="CustomShape 2"/>
          <p:cNvSpPr/>
          <p:nvPr/>
        </p:nvSpPr>
        <p:spPr>
          <a:xfrm rot="934200">
            <a:off x="7281000" y="-385920"/>
            <a:ext cx="1142640" cy="1714320"/>
          </a:xfrm>
          <a:custGeom>
            <a:avLst/>
            <a:gdLst/>
            <a:ahLst/>
            <a:rect l="l" t="t" r="r" b="b"/>
            <a:pathLst>
              <a:path w="3180" h="4766">
                <a:moveTo>
                  <a:pt x="529" y="1"/>
                </a:moveTo>
                <a:cubicBezTo>
                  <a:pt x="264" y="1"/>
                  <a:pt x="0" y="265"/>
                  <a:pt x="1" y="531"/>
                </a:cubicBezTo>
                <a:lnTo>
                  <a:pt x="2" y="4236"/>
                </a:lnTo>
                <a:cubicBezTo>
                  <a:pt x="2" y="4500"/>
                  <a:pt x="266" y="4765"/>
                  <a:pt x="531" y="4765"/>
                </a:cubicBezTo>
                <a:lnTo>
                  <a:pt x="2649" y="4764"/>
                </a:lnTo>
                <a:cubicBezTo>
                  <a:pt x="2914" y="4764"/>
                  <a:pt x="3178" y="4499"/>
                  <a:pt x="3179" y="4233"/>
                </a:cubicBezTo>
                <a:lnTo>
                  <a:pt x="3176" y="529"/>
                </a:lnTo>
                <a:cubicBezTo>
                  <a:pt x="3176" y="264"/>
                  <a:pt x="2912" y="0"/>
                  <a:pt x="2647" y="0"/>
                </a:cubicBezTo>
                <a:lnTo>
                  <a:pt x="529" y="1"/>
                </a:lnTo>
              </a:path>
            </a:pathLst>
          </a:custGeom>
          <a:solidFill>
            <a:srgbClr val="7fba00"/>
          </a:solidFill>
          <a:ln w="25560">
            <a:solidFill>
              <a:srgbClr val="ffffff"/>
            </a:solidFill>
            <a:miter/>
          </a:ln>
        </p:spPr>
        <p:style>
          <a:lnRef idx="0"/>
          <a:fillRef idx="0"/>
          <a:effectRef idx="0"/>
          <a:fontRef idx="minor"/>
        </p:style>
      </p:sp>
      <p:pic>
        <p:nvPicPr>
          <p:cNvPr id="170" name="Picture 2" descr=""/>
          <p:cNvPicPr/>
          <p:nvPr/>
        </p:nvPicPr>
        <p:blipFill>
          <a:blip r:embed="rId3"/>
          <a:stretch/>
        </p:blipFill>
        <p:spPr>
          <a:xfrm>
            <a:off x="7358040" y="214200"/>
            <a:ext cx="1058400" cy="347400"/>
          </a:xfrm>
          <a:prstGeom prst="rect">
            <a:avLst/>
          </a:prstGeom>
          <a:ln>
            <a:noFill/>
          </a:ln>
        </p:spPr>
      </p:pic>
      <p:sp>
        <p:nvSpPr>
          <p:cNvPr id="171" name="CustomShape 3"/>
          <p:cNvSpPr/>
          <p:nvPr/>
        </p:nvSpPr>
        <p:spPr>
          <a:xfrm>
            <a:off x="6448680" y="6324480"/>
            <a:ext cx="1056600" cy="458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nSpc>
                <a:spcPct val="100000"/>
              </a:lnSpc>
            </a:pPr>
            <a:r>
              <a:rPr b="0" lang="es-ES" sz="1200" spc="-1" strike="noStrike">
                <a:solidFill>
                  <a:srgbClr val="000000"/>
                </a:solidFill>
                <a:latin typeface="Trebuchet MS"/>
                <a:ea typeface="DejaVu Sans"/>
              </a:rPr>
              <a:t>www.eoi.es</a:t>
            </a:r>
            <a:endParaRPr b="0" lang="es-ES" sz="1200" spc="-1" strike="noStrike">
              <a:latin typeface="Arial"/>
            </a:endParaRPr>
          </a:p>
          <a:p>
            <a:pPr>
              <a:lnSpc>
                <a:spcPct val="100000"/>
              </a:lnSpc>
            </a:pPr>
            <a:endParaRPr b="0" lang="es-ES" sz="12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png"/><Relationship Id="rId4" Type="http://schemas.openxmlformats.org/officeDocument/2006/relationships/image" Target="../media/image12.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37.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37.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hyperlink" Target="mailto:spiros.eoi@gmail.com" TargetMode="External"/><Relationship Id="rId2" Type="http://schemas.openxmlformats.org/officeDocument/2006/relationships/image" Target="../media/image13.jpeg"/><Relationship Id="rId3" Type="http://schemas.openxmlformats.org/officeDocument/2006/relationships/image" Target="../media/image14.png"/><Relationship Id="rId4" Type="http://schemas.openxmlformats.org/officeDocument/2006/relationships/image" Target="../media/image15.jpeg"/><Relationship Id="rId5"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46.jpeg"/><Relationship Id="rId2" Type="http://schemas.openxmlformats.org/officeDocument/2006/relationships/image" Target="../media/image47.png"/><Relationship Id="rId3"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378360" y="836640"/>
            <a:ext cx="8378280" cy="2223720"/>
          </a:xfrm>
          <a:prstGeom prst="rect">
            <a:avLst/>
          </a:prstGeom>
          <a:noFill/>
          <a:ln w="9360">
            <a:noFill/>
          </a:ln>
        </p:spPr>
        <p:style>
          <a:lnRef idx="0"/>
          <a:fillRef idx="0"/>
          <a:effectRef idx="0"/>
          <a:fontRef idx="minor"/>
        </p:style>
        <p:txBody>
          <a:bodyPr lIns="90000" rIns="90000" tIns="45000" bIns="45000"/>
          <a:p>
            <a:pPr algn="ctr">
              <a:lnSpc>
                <a:spcPct val="120000"/>
              </a:lnSpc>
            </a:pPr>
            <a:r>
              <a:rPr b="1" lang="es-ES" sz="4000" spc="-1" strike="noStrike">
                <a:solidFill>
                  <a:srgbClr val="ffffff"/>
                </a:solidFill>
                <a:latin typeface="Arial"/>
                <a:ea typeface="DejaVu Sans"/>
              </a:rPr>
              <a:t>Curso de Desarrollo en Lenguaje Python para Inteligencia Artificial (Málaga)</a:t>
            </a:r>
            <a:br/>
            <a:r>
              <a:rPr b="0" lang="es-ES" sz="3200" spc="-1" strike="noStrike">
                <a:solidFill>
                  <a:srgbClr val="ffffff"/>
                </a:solidFill>
                <a:latin typeface="Arial"/>
                <a:ea typeface="DejaVu Sans"/>
              </a:rPr>
              <a:t>M.374.001.001</a:t>
            </a:r>
            <a:br/>
            <a:br/>
            <a:br/>
            <a:br/>
            <a:br/>
            <a:r>
              <a:rPr b="0" lang="es-ES" sz="2800" spc="-1" strike="noStrike">
                <a:solidFill>
                  <a:srgbClr val="000000"/>
                </a:solidFill>
                <a:latin typeface="Bauhaus"/>
                <a:ea typeface="DejaVu Sans"/>
              </a:rPr>
              <a:t>                       </a:t>
            </a:r>
            <a:br/>
            <a:br/>
            <a:r>
              <a:rPr b="0" lang="es-ES" sz="2400" spc="-1" strike="noStrike">
                <a:solidFill>
                  <a:srgbClr val="ffffff"/>
                </a:solidFill>
                <a:latin typeface="Consolas"/>
                <a:ea typeface="DejaVu Sans"/>
              </a:rPr>
              <a:t>          </a:t>
            </a:r>
            <a:br/>
            <a:endParaRPr b="0" lang="es-ES" sz="2400" spc="-1" strike="noStrike">
              <a:latin typeface="Arial"/>
            </a:endParaRPr>
          </a:p>
        </p:txBody>
      </p:sp>
      <p:sp>
        <p:nvSpPr>
          <p:cNvPr id="215" name="CustomShape 2"/>
          <p:cNvSpPr/>
          <p:nvPr/>
        </p:nvSpPr>
        <p:spPr>
          <a:xfrm>
            <a:off x="555120" y="3861000"/>
            <a:ext cx="8378280" cy="2223720"/>
          </a:xfrm>
          <a:prstGeom prst="rect">
            <a:avLst/>
          </a:prstGeom>
          <a:noFill/>
          <a:ln w="9360">
            <a:noFill/>
          </a:ln>
        </p:spPr>
        <p:style>
          <a:lnRef idx="0"/>
          <a:fillRef idx="0"/>
          <a:effectRef idx="0"/>
          <a:fontRef idx="minor"/>
        </p:style>
        <p:txBody>
          <a:bodyPr lIns="90000" rIns="90000" tIns="45000" bIns="45000"/>
          <a:p>
            <a:pPr algn="ctr">
              <a:lnSpc>
                <a:spcPct val="120000"/>
              </a:lnSpc>
            </a:pPr>
            <a:r>
              <a:rPr b="1" lang="es-ES" sz="4000" spc="-1" strike="noStrike">
                <a:solidFill>
                  <a:srgbClr val="ffffff"/>
                </a:solidFill>
                <a:latin typeface="Arial"/>
                <a:ea typeface="DejaVu Sans"/>
              </a:rPr>
              <a:t>24 de marzo 2021 09:30-13:30</a:t>
            </a:r>
            <a:endParaRPr b="0" lang="es-ES" sz="4000" spc="-1" strike="noStrike">
              <a:latin typeface="Arial"/>
            </a:endParaRPr>
          </a:p>
          <a:p>
            <a:pPr algn="ctr">
              <a:lnSpc>
                <a:spcPct val="120000"/>
              </a:lnSpc>
            </a:pPr>
            <a:r>
              <a:rPr b="0" lang="es-ES" sz="3600" spc="-1" strike="noStrike">
                <a:solidFill>
                  <a:srgbClr val="ffffff"/>
                </a:solidFill>
                <a:latin typeface="Arial"/>
                <a:ea typeface="DejaVu Sans"/>
              </a:rPr>
              <a:t>Modulo 1 – Tema 5</a:t>
            </a:r>
            <a:br/>
            <a:r>
              <a:rPr b="0" lang="es-ES" sz="3600" spc="-1" strike="noStrike">
                <a:solidFill>
                  <a:srgbClr val="ffffff"/>
                </a:solidFill>
                <a:latin typeface="Arial"/>
                <a:ea typeface="DejaVu Sans"/>
              </a:rPr>
              <a:t>Spiros Michalakopoulos</a:t>
            </a:r>
            <a:br/>
            <a:r>
              <a:rPr b="0" lang="es-ES" sz="4400" spc="-1" strike="noStrike">
                <a:solidFill>
                  <a:srgbClr val="000000"/>
                </a:solidFill>
                <a:latin typeface="Arial"/>
                <a:ea typeface="DejaVu Sans"/>
              </a:rPr>
              <a:t> </a:t>
            </a:r>
            <a:br/>
            <a:br/>
            <a:r>
              <a:rPr b="0" lang="es-ES" sz="2800" spc="-1" strike="noStrike">
                <a:solidFill>
                  <a:srgbClr val="000000"/>
                </a:solidFill>
                <a:latin typeface="Bauhaus"/>
                <a:ea typeface="DejaVu Sans"/>
              </a:rPr>
              <a:t>                       </a:t>
            </a:r>
            <a:br/>
            <a:br/>
            <a:r>
              <a:rPr b="0" lang="es-ES" sz="2400" spc="-1" strike="noStrike">
                <a:solidFill>
                  <a:srgbClr val="ffffff"/>
                </a:solidFill>
                <a:latin typeface="Consolas"/>
                <a:ea typeface="DejaVu Sans"/>
              </a:rPr>
              <a:t>          </a:t>
            </a:r>
            <a:br/>
            <a:endParaRPr b="0" lang="es-ES" sz="2400" spc="-1" strike="noStrike">
              <a:latin typeface="Arial"/>
            </a:endParaRPr>
          </a:p>
        </p:txBody>
      </p:sp>
      <p:sp>
        <p:nvSpPr>
          <p:cNvPr id="216" name="CustomShape 3"/>
          <p:cNvSpPr/>
          <p:nvPr/>
        </p:nvSpPr>
        <p:spPr>
          <a:xfrm>
            <a:off x="0" y="5994000"/>
            <a:ext cx="9135360" cy="85536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pic>
        <p:nvPicPr>
          <p:cNvPr id="217" name="Imagen 27" descr=""/>
          <p:cNvPicPr/>
          <p:nvPr/>
        </p:nvPicPr>
        <p:blipFill>
          <a:blip r:embed="rId1"/>
          <a:srcRect l="10018" t="27003" r="13319" b="26586"/>
          <a:stretch/>
        </p:blipFill>
        <p:spPr>
          <a:xfrm>
            <a:off x="3785400" y="6000480"/>
            <a:ext cx="1678320" cy="713520"/>
          </a:xfrm>
          <a:prstGeom prst="rect">
            <a:avLst/>
          </a:prstGeom>
          <a:ln>
            <a:noFill/>
          </a:ln>
        </p:spPr>
      </p:pic>
      <p:pic>
        <p:nvPicPr>
          <p:cNvPr id="218" name="Imagen 28" descr=""/>
          <p:cNvPicPr/>
          <p:nvPr/>
        </p:nvPicPr>
        <p:blipFill>
          <a:blip r:embed="rId2"/>
          <a:stretch/>
        </p:blipFill>
        <p:spPr>
          <a:xfrm>
            <a:off x="6683400" y="5998320"/>
            <a:ext cx="1730880" cy="713160"/>
          </a:xfrm>
          <a:prstGeom prst="rect">
            <a:avLst/>
          </a:prstGeom>
          <a:ln>
            <a:noFill/>
          </a:ln>
        </p:spPr>
      </p:pic>
      <p:pic>
        <p:nvPicPr>
          <p:cNvPr id="219" name="Imagen 29" descr=""/>
          <p:cNvPicPr/>
          <p:nvPr/>
        </p:nvPicPr>
        <p:blipFill>
          <a:blip r:embed="rId3"/>
          <a:srcRect l="0" t="0" r="58553" b="0"/>
          <a:stretch/>
        </p:blipFill>
        <p:spPr>
          <a:xfrm>
            <a:off x="5472360" y="109440"/>
            <a:ext cx="3404520" cy="662760"/>
          </a:xfrm>
          <a:prstGeom prst="rect">
            <a:avLst/>
          </a:prstGeom>
          <a:ln>
            <a:noFill/>
          </a:ln>
        </p:spPr>
      </p:pic>
      <p:pic>
        <p:nvPicPr>
          <p:cNvPr id="220" name="Imagen 8" descr=""/>
          <p:cNvPicPr/>
          <p:nvPr/>
        </p:nvPicPr>
        <p:blipFill>
          <a:blip r:embed="rId4"/>
          <a:stretch/>
        </p:blipFill>
        <p:spPr>
          <a:xfrm>
            <a:off x="555120" y="5979600"/>
            <a:ext cx="2315880" cy="7290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272"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273" name="Imagen 5" descr=""/>
          <p:cNvPicPr/>
          <p:nvPr/>
        </p:nvPicPr>
        <p:blipFill>
          <a:blip r:embed="rId1"/>
          <a:stretch/>
        </p:blipFill>
        <p:spPr>
          <a:xfrm>
            <a:off x="755640" y="274680"/>
            <a:ext cx="2315880" cy="728280"/>
          </a:xfrm>
          <a:prstGeom prst="rect">
            <a:avLst/>
          </a:prstGeom>
          <a:ln>
            <a:noFill/>
          </a:ln>
        </p:spPr>
      </p:pic>
      <p:sp>
        <p:nvSpPr>
          <p:cNvPr id="274" name="CustomShape 3"/>
          <p:cNvSpPr/>
          <p:nvPr/>
        </p:nvSpPr>
        <p:spPr>
          <a:xfrm>
            <a:off x="1438200" y="3029040"/>
            <a:ext cx="180360" cy="385920"/>
          </a:xfrm>
          <a:prstGeom prst="rect">
            <a:avLst/>
          </a:prstGeom>
          <a:noFill/>
          <a:ln>
            <a:noFill/>
          </a:ln>
        </p:spPr>
        <p:style>
          <a:lnRef idx="0"/>
          <a:fillRef idx="0"/>
          <a:effectRef idx="0"/>
          <a:fontRef idx="minor"/>
        </p:style>
      </p:sp>
      <p:sp>
        <p:nvSpPr>
          <p:cNvPr id="275" name="CustomShape 4"/>
          <p:cNvSpPr/>
          <p:nvPr/>
        </p:nvSpPr>
        <p:spPr>
          <a:xfrm>
            <a:off x="496080" y="1377360"/>
            <a:ext cx="7279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Detrás de escena</a:t>
            </a:r>
            <a:endParaRPr b="0" lang="es-ES" sz="3200" spc="-1" strike="noStrike">
              <a:latin typeface="Arial"/>
            </a:endParaRPr>
          </a:p>
        </p:txBody>
      </p:sp>
      <p:sp>
        <p:nvSpPr>
          <p:cNvPr id="276" name="CustomShape 5"/>
          <p:cNvSpPr/>
          <p:nvPr/>
        </p:nvSpPr>
        <p:spPr>
          <a:xfrm>
            <a:off x="1049760" y="2736000"/>
            <a:ext cx="7085880" cy="2854440"/>
          </a:xfrm>
          <a:prstGeom prst="rect">
            <a:avLst/>
          </a:prstGeom>
          <a:noFill/>
          <a:ln>
            <a:noFill/>
          </a:ln>
        </p:spPr>
        <p:style>
          <a:lnRef idx="0"/>
          <a:fillRef idx="0"/>
          <a:effectRef idx="0"/>
          <a:fontRef idx="minor"/>
        </p:style>
        <p:txBody>
          <a:bodyPr lIns="90000" rIns="90000" tIns="45000" bIns="45000"/>
          <a:p>
            <a:pPr>
              <a:lnSpc>
                <a:spcPct val="100000"/>
              </a:lnSpc>
              <a:spcBef>
                <a:spcPts val="360"/>
              </a:spcBef>
            </a:pPr>
            <a:r>
              <a:rPr b="0" lang="es-ES" sz="1800" spc="-1" strike="noStrike">
                <a:solidFill>
                  <a:srgbClr val="000000"/>
                </a:solidFill>
                <a:latin typeface="Trebuchet MS"/>
                <a:ea typeface="Trebuchet MS"/>
              </a:rPr>
              <a:t>Al ejecutar</a:t>
            </a:r>
            <a:endParaRPr b="0" lang="es-ES" sz="1800" spc="-1" strike="noStrike">
              <a:latin typeface="Arial"/>
            </a:endParaRPr>
          </a:p>
          <a:p>
            <a:pPr>
              <a:lnSpc>
                <a:spcPct val="100000"/>
              </a:lnSpc>
              <a:spcBef>
                <a:spcPts val="360"/>
              </a:spcBef>
            </a:pPr>
            <a:endParaRPr b="0" lang="es-ES" sz="1800" spc="-1" strike="noStrike">
              <a:latin typeface="Arial"/>
            </a:endParaRPr>
          </a:p>
          <a:p>
            <a:pPr>
              <a:lnSpc>
                <a:spcPct val="100000"/>
              </a:lnSpc>
              <a:spcBef>
                <a:spcPts val="360"/>
              </a:spcBef>
            </a:pPr>
            <a:r>
              <a:rPr b="0" lang="es-ES" sz="1800" spc="-1" strike="noStrike">
                <a:solidFill>
                  <a:srgbClr val="000000"/>
                </a:solidFill>
                <a:latin typeface="Trebuchet MS"/>
                <a:ea typeface="Trebuchet MS"/>
              </a:rPr>
              <a:t>secuencia = [‘elemento_1’, ‘elemento_2’]</a:t>
            </a:r>
            <a:endParaRPr b="0" lang="es-ES" sz="1800" spc="-1" strike="noStrike">
              <a:latin typeface="Arial"/>
            </a:endParaRPr>
          </a:p>
          <a:p>
            <a:pPr>
              <a:lnSpc>
                <a:spcPct val="100000"/>
              </a:lnSpc>
              <a:spcBef>
                <a:spcPts val="360"/>
              </a:spcBef>
            </a:pPr>
            <a:r>
              <a:rPr b="0" lang="es-ES" sz="1800" spc="-1" strike="noStrike">
                <a:solidFill>
                  <a:srgbClr val="000000"/>
                </a:solidFill>
                <a:latin typeface="Trebuchet MS"/>
                <a:ea typeface="Trebuchet MS"/>
              </a:rPr>
              <a:t>for x in secuencia:</a:t>
            </a:r>
            <a:endParaRPr b="0" lang="es-ES" sz="1800" spc="-1" strike="noStrike">
              <a:latin typeface="Arial"/>
            </a:endParaRPr>
          </a:p>
          <a:p>
            <a:pPr>
              <a:lnSpc>
                <a:spcPct val="100000"/>
              </a:lnSpc>
              <a:spcBef>
                <a:spcPts val="360"/>
              </a:spcBef>
            </a:pPr>
            <a:r>
              <a:rPr b="0" lang="es-ES" sz="1800" spc="-1" strike="noStrike">
                <a:solidFill>
                  <a:srgbClr val="000000"/>
                </a:solidFill>
                <a:latin typeface="Trebuchet MS"/>
                <a:ea typeface="Trebuchet MS"/>
              </a:rPr>
              <a:t>	</a:t>
            </a:r>
            <a:r>
              <a:rPr b="0" lang="es-ES" sz="1800" spc="-1" strike="noStrike">
                <a:solidFill>
                  <a:srgbClr val="000000"/>
                </a:solidFill>
                <a:latin typeface="Trebuchet MS"/>
                <a:ea typeface="Trebuchet MS"/>
              </a:rPr>
              <a:t>print(x)</a:t>
            </a:r>
            <a:endParaRPr b="0" lang="es-ES" sz="1800" spc="-1" strike="noStrike">
              <a:latin typeface="Arial"/>
            </a:endParaRPr>
          </a:p>
          <a:p>
            <a:pPr>
              <a:lnSpc>
                <a:spcPct val="100000"/>
              </a:lnSpc>
              <a:spcBef>
                <a:spcPts val="360"/>
              </a:spcBef>
            </a:pPr>
            <a:endParaRPr b="0" lang="es-ES" sz="1800" spc="-1" strike="noStrike">
              <a:latin typeface="Arial"/>
            </a:endParaRPr>
          </a:p>
          <a:p>
            <a:pPr>
              <a:lnSpc>
                <a:spcPct val="100000"/>
              </a:lnSpc>
              <a:spcBef>
                <a:spcPts val="360"/>
              </a:spcBef>
            </a:pPr>
            <a:r>
              <a:rPr b="0" lang="es-ES" sz="1800" spc="-1" strike="noStrike">
                <a:solidFill>
                  <a:srgbClr val="7db61c"/>
                </a:solidFill>
                <a:latin typeface="Trebuchet MS"/>
                <a:ea typeface="Trebuchet MS"/>
              </a:rPr>
              <a:t>elemento_1</a:t>
            </a:r>
            <a:endParaRPr b="0" lang="es-ES" sz="1800" spc="-1" strike="noStrike">
              <a:latin typeface="Arial"/>
            </a:endParaRPr>
          </a:p>
          <a:p>
            <a:pPr>
              <a:lnSpc>
                <a:spcPct val="100000"/>
              </a:lnSpc>
              <a:spcBef>
                <a:spcPts val="360"/>
              </a:spcBef>
            </a:pPr>
            <a:r>
              <a:rPr b="0" lang="es-ES" sz="1800" spc="-1" strike="noStrike">
                <a:solidFill>
                  <a:srgbClr val="7db61c"/>
                </a:solidFill>
                <a:latin typeface="Trebuchet MS"/>
                <a:ea typeface="Trebuchet MS"/>
              </a:rPr>
              <a:t>elemento_2</a:t>
            </a:r>
            <a:endParaRPr b="0" lang="es-E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278"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279" name="Imagen 5" descr=""/>
          <p:cNvPicPr/>
          <p:nvPr/>
        </p:nvPicPr>
        <p:blipFill>
          <a:blip r:embed="rId1"/>
          <a:stretch/>
        </p:blipFill>
        <p:spPr>
          <a:xfrm>
            <a:off x="755640" y="274680"/>
            <a:ext cx="2315880" cy="728280"/>
          </a:xfrm>
          <a:prstGeom prst="rect">
            <a:avLst/>
          </a:prstGeom>
          <a:ln>
            <a:noFill/>
          </a:ln>
        </p:spPr>
      </p:pic>
      <p:sp>
        <p:nvSpPr>
          <p:cNvPr id="280" name="CustomShape 3"/>
          <p:cNvSpPr/>
          <p:nvPr/>
        </p:nvSpPr>
        <p:spPr>
          <a:xfrm>
            <a:off x="1438200" y="3029040"/>
            <a:ext cx="180360" cy="385920"/>
          </a:xfrm>
          <a:prstGeom prst="rect">
            <a:avLst/>
          </a:prstGeom>
          <a:noFill/>
          <a:ln>
            <a:noFill/>
          </a:ln>
        </p:spPr>
        <p:style>
          <a:lnRef idx="0"/>
          <a:fillRef idx="0"/>
          <a:effectRef idx="0"/>
          <a:fontRef idx="minor"/>
        </p:style>
      </p:sp>
      <p:sp>
        <p:nvSpPr>
          <p:cNvPr id="281" name="CustomShape 4"/>
          <p:cNvSpPr/>
          <p:nvPr/>
        </p:nvSpPr>
        <p:spPr>
          <a:xfrm>
            <a:off x="1049760" y="1512000"/>
            <a:ext cx="7085880" cy="4078440"/>
          </a:xfrm>
          <a:prstGeom prst="rect">
            <a:avLst/>
          </a:prstGeom>
          <a:noFill/>
          <a:ln>
            <a:noFill/>
          </a:ln>
        </p:spPr>
        <p:style>
          <a:lnRef idx="0"/>
          <a:fillRef idx="0"/>
          <a:effectRef idx="0"/>
          <a:fontRef idx="minor"/>
        </p:style>
        <p:txBody>
          <a:bodyPr lIns="90000" rIns="90000" tIns="45000" bIns="45000"/>
          <a:p>
            <a:pPr>
              <a:lnSpc>
                <a:spcPct val="100000"/>
              </a:lnSpc>
              <a:spcBef>
                <a:spcPts val="360"/>
              </a:spcBef>
            </a:pPr>
            <a:r>
              <a:rPr b="0" lang="es-ES" sz="1800" spc="-1" strike="noStrike">
                <a:solidFill>
                  <a:srgbClr val="000000"/>
                </a:solidFill>
                <a:latin typeface="Trebuchet MS"/>
                <a:ea typeface="Trebuchet MS"/>
              </a:rPr>
              <a:t>En realidad, el intérprete de Python lo pasa a…</a:t>
            </a:r>
            <a:endParaRPr b="0" lang="es-ES" sz="1800" spc="-1" strike="noStrike">
              <a:latin typeface="Arial"/>
            </a:endParaRPr>
          </a:p>
          <a:p>
            <a:pPr>
              <a:lnSpc>
                <a:spcPct val="100000"/>
              </a:lnSpc>
              <a:spcBef>
                <a:spcPts val="360"/>
              </a:spcBef>
            </a:pPr>
            <a:endParaRPr b="0" lang="es-ES" sz="1800" spc="-1" strike="noStrike">
              <a:latin typeface="Arial"/>
            </a:endParaRPr>
          </a:p>
          <a:p>
            <a:pPr>
              <a:lnSpc>
                <a:spcPct val="100000"/>
              </a:lnSpc>
              <a:spcBef>
                <a:spcPts val="360"/>
              </a:spcBef>
            </a:pPr>
            <a:r>
              <a:rPr b="0" lang="es-ES" sz="1800" spc="-1" strike="noStrike">
                <a:solidFill>
                  <a:srgbClr val="000000"/>
                </a:solidFill>
                <a:latin typeface="Trebuchet MS"/>
                <a:ea typeface="Trebuchet MS"/>
              </a:rPr>
              <a:t>iterator = </a:t>
            </a:r>
            <a:r>
              <a:rPr b="0" lang="es-ES" sz="1800" spc="-1" strike="noStrike">
                <a:solidFill>
                  <a:srgbClr val="7db61c"/>
                </a:solidFill>
                <a:latin typeface="Trebuchet MS"/>
                <a:ea typeface="Trebuchet MS"/>
              </a:rPr>
              <a:t>iter</a:t>
            </a:r>
            <a:r>
              <a:rPr b="0" lang="es-ES" sz="1800" spc="-1" strike="noStrike">
                <a:solidFill>
                  <a:srgbClr val="000000"/>
                </a:solidFill>
                <a:latin typeface="Trebuchet MS"/>
                <a:ea typeface="Trebuchet MS"/>
              </a:rPr>
              <a:t>(secuencia)</a:t>
            </a:r>
            <a:endParaRPr b="0" lang="es-ES" sz="1800" spc="-1" strike="noStrike">
              <a:latin typeface="Arial"/>
            </a:endParaRPr>
          </a:p>
          <a:p>
            <a:pPr>
              <a:lnSpc>
                <a:spcPct val="100000"/>
              </a:lnSpc>
              <a:spcBef>
                <a:spcPts val="360"/>
              </a:spcBef>
            </a:pPr>
            <a:r>
              <a:rPr b="0" lang="es-ES" sz="1800" spc="-1" strike="noStrike">
                <a:solidFill>
                  <a:srgbClr val="000000"/>
                </a:solidFill>
                <a:latin typeface="Trebuchet MS"/>
                <a:ea typeface="Trebuchet MS"/>
              </a:rPr>
              <a:t>while True:</a:t>
            </a:r>
            <a:endParaRPr b="0" lang="es-ES" sz="1800" spc="-1" strike="noStrike">
              <a:latin typeface="Arial"/>
            </a:endParaRPr>
          </a:p>
          <a:p>
            <a:pPr>
              <a:lnSpc>
                <a:spcPct val="100000"/>
              </a:lnSpc>
              <a:spcBef>
                <a:spcPts val="360"/>
              </a:spcBef>
            </a:pPr>
            <a:r>
              <a:rPr b="0" lang="es-ES" sz="1800" spc="-1" strike="noStrike">
                <a:solidFill>
                  <a:srgbClr val="000000"/>
                </a:solidFill>
                <a:latin typeface="Trebuchet MS"/>
                <a:ea typeface="Trebuchet MS"/>
              </a:rPr>
              <a:t>	</a:t>
            </a:r>
            <a:r>
              <a:rPr b="0" lang="es-ES" sz="1800" spc="-1" strike="noStrike">
                <a:solidFill>
                  <a:srgbClr val="000000"/>
                </a:solidFill>
                <a:latin typeface="Trebuchet MS"/>
                <a:ea typeface="Trebuchet MS"/>
              </a:rPr>
              <a:t>try:</a:t>
            </a:r>
            <a:endParaRPr b="0" lang="es-ES" sz="1800" spc="-1" strike="noStrike">
              <a:latin typeface="Arial"/>
            </a:endParaRPr>
          </a:p>
          <a:p>
            <a:pPr>
              <a:lnSpc>
                <a:spcPct val="100000"/>
              </a:lnSpc>
              <a:spcBef>
                <a:spcPts val="360"/>
              </a:spcBef>
            </a:pPr>
            <a:r>
              <a:rPr b="0" lang="es-ES" sz="1800" spc="-1" strike="noStrike">
                <a:solidFill>
                  <a:srgbClr val="000000"/>
                </a:solidFill>
                <a:latin typeface="Trebuchet MS"/>
                <a:ea typeface="Trebuchet MS"/>
              </a:rPr>
              <a:t>	</a:t>
            </a:r>
            <a:r>
              <a:rPr b="0" lang="es-ES" sz="1800" spc="-1" strike="noStrike">
                <a:solidFill>
                  <a:srgbClr val="000000"/>
                </a:solidFill>
                <a:latin typeface="Trebuchet MS"/>
                <a:ea typeface="Trebuchet MS"/>
              </a:rPr>
              <a:t>	</a:t>
            </a:r>
            <a:r>
              <a:rPr b="0" lang="es-ES" sz="1800" spc="-1" strike="noStrike">
                <a:solidFill>
                  <a:srgbClr val="000000"/>
                </a:solidFill>
                <a:latin typeface="Trebuchet MS"/>
                <a:ea typeface="Trebuchet MS"/>
              </a:rPr>
              <a:t>x = </a:t>
            </a:r>
            <a:r>
              <a:rPr b="0" lang="es-ES" sz="1800" spc="-1" strike="noStrike">
                <a:solidFill>
                  <a:srgbClr val="7db61c"/>
                </a:solidFill>
                <a:latin typeface="Trebuchet MS"/>
                <a:ea typeface="Trebuchet MS"/>
              </a:rPr>
              <a:t>next</a:t>
            </a:r>
            <a:r>
              <a:rPr b="0" lang="es-ES" sz="1800" spc="-1" strike="noStrike">
                <a:solidFill>
                  <a:srgbClr val="000000"/>
                </a:solidFill>
                <a:latin typeface="Trebuchet MS"/>
                <a:ea typeface="Trebuchet MS"/>
              </a:rPr>
              <a:t>(iterator)</a:t>
            </a:r>
            <a:endParaRPr b="0" lang="es-ES" sz="1800" spc="-1" strike="noStrike">
              <a:latin typeface="Arial"/>
            </a:endParaRPr>
          </a:p>
          <a:p>
            <a:pPr>
              <a:lnSpc>
                <a:spcPct val="100000"/>
              </a:lnSpc>
              <a:spcBef>
                <a:spcPts val="360"/>
              </a:spcBef>
            </a:pPr>
            <a:r>
              <a:rPr b="0" lang="es-ES" sz="1800" spc="-1" strike="noStrike">
                <a:solidFill>
                  <a:srgbClr val="000000"/>
                </a:solidFill>
                <a:latin typeface="Trebuchet MS"/>
                <a:ea typeface="Trebuchet MS"/>
              </a:rPr>
              <a:t>	</a:t>
            </a:r>
            <a:r>
              <a:rPr b="0" lang="es-ES" sz="1800" spc="-1" strike="noStrike">
                <a:solidFill>
                  <a:srgbClr val="000000"/>
                </a:solidFill>
                <a:latin typeface="Trebuchet MS"/>
                <a:ea typeface="Trebuchet MS"/>
              </a:rPr>
              <a:t>	</a:t>
            </a:r>
            <a:r>
              <a:rPr b="0" lang="es-ES" sz="1800" spc="-1" strike="noStrike">
                <a:solidFill>
                  <a:srgbClr val="000000"/>
                </a:solidFill>
                <a:latin typeface="Trebuchet MS"/>
                <a:ea typeface="Trebuchet MS"/>
              </a:rPr>
              <a:t>print(x)</a:t>
            </a:r>
            <a:endParaRPr b="0" lang="es-ES" sz="1800" spc="-1" strike="noStrike">
              <a:latin typeface="Arial"/>
            </a:endParaRPr>
          </a:p>
          <a:p>
            <a:pPr>
              <a:lnSpc>
                <a:spcPct val="100000"/>
              </a:lnSpc>
              <a:spcBef>
                <a:spcPts val="360"/>
              </a:spcBef>
            </a:pPr>
            <a:r>
              <a:rPr b="0" lang="es-ES" sz="1800" spc="-1" strike="noStrike">
                <a:solidFill>
                  <a:srgbClr val="000000"/>
                </a:solidFill>
                <a:latin typeface="Trebuchet MS"/>
                <a:ea typeface="Trebuchet MS"/>
              </a:rPr>
              <a:t>	</a:t>
            </a:r>
            <a:r>
              <a:rPr b="0" lang="es-ES" sz="1800" spc="-1" strike="noStrike">
                <a:solidFill>
                  <a:srgbClr val="000000"/>
                </a:solidFill>
                <a:latin typeface="Trebuchet MS"/>
                <a:ea typeface="Trebuchet MS"/>
              </a:rPr>
              <a:t>except </a:t>
            </a:r>
            <a:r>
              <a:rPr b="0" lang="es-ES" sz="1800" spc="-1" strike="noStrike">
                <a:solidFill>
                  <a:srgbClr val="7db61c"/>
                </a:solidFill>
                <a:latin typeface="Trebuchet MS"/>
                <a:ea typeface="Trebuchet MS"/>
              </a:rPr>
              <a:t>StopIteration</a:t>
            </a:r>
            <a:r>
              <a:rPr b="0" lang="es-ES" sz="1800" spc="-1" strike="noStrike">
                <a:solidFill>
                  <a:srgbClr val="000000"/>
                </a:solidFill>
                <a:latin typeface="Trebuchet MS"/>
                <a:ea typeface="Trebuchet MS"/>
              </a:rPr>
              <a:t> as e:</a:t>
            </a:r>
            <a:endParaRPr b="0" lang="es-ES" sz="1800" spc="-1" strike="noStrike">
              <a:latin typeface="Arial"/>
            </a:endParaRPr>
          </a:p>
          <a:p>
            <a:pPr>
              <a:lnSpc>
                <a:spcPct val="100000"/>
              </a:lnSpc>
              <a:spcBef>
                <a:spcPts val="360"/>
              </a:spcBef>
            </a:pPr>
            <a:r>
              <a:rPr b="0" lang="es-ES" sz="1800" spc="-1" strike="noStrike">
                <a:solidFill>
                  <a:srgbClr val="000000"/>
                </a:solidFill>
                <a:latin typeface="Trebuchet MS"/>
                <a:ea typeface="Trebuchet MS"/>
              </a:rPr>
              <a:t>	</a:t>
            </a:r>
            <a:r>
              <a:rPr b="0" lang="es-ES" sz="1800" spc="-1" strike="noStrike">
                <a:solidFill>
                  <a:srgbClr val="000000"/>
                </a:solidFill>
                <a:latin typeface="Trebuchet MS"/>
                <a:ea typeface="Trebuchet MS"/>
              </a:rPr>
              <a:t>	</a:t>
            </a:r>
            <a:r>
              <a:rPr b="0" lang="es-ES" sz="1800" spc="-1" strike="noStrike">
                <a:solidFill>
                  <a:srgbClr val="000000"/>
                </a:solidFill>
                <a:latin typeface="Trebuchet MS"/>
                <a:ea typeface="Trebuchet MS"/>
              </a:rPr>
              <a:t>break</a:t>
            </a:r>
            <a:endParaRPr b="0" lang="es-ES" sz="1800" spc="-1" strike="noStrike">
              <a:latin typeface="Arial"/>
            </a:endParaRPr>
          </a:p>
          <a:p>
            <a:pPr>
              <a:lnSpc>
                <a:spcPct val="100000"/>
              </a:lnSpc>
              <a:spcBef>
                <a:spcPts val="360"/>
              </a:spcBef>
            </a:pPr>
            <a:endParaRPr b="0" lang="es-ES" sz="1800" spc="-1" strike="noStrike">
              <a:latin typeface="Arial"/>
            </a:endParaRPr>
          </a:p>
          <a:p>
            <a:pPr>
              <a:lnSpc>
                <a:spcPct val="100000"/>
              </a:lnSpc>
              <a:spcBef>
                <a:spcPts val="360"/>
              </a:spcBef>
            </a:pPr>
            <a:r>
              <a:rPr b="0" lang="es-ES" sz="1800" spc="-1" strike="noStrike">
                <a:solidFill>
                  <a:srgbClr val="7db61c"/>
                </a:solidFill>
                <a:latin typeface="Trebuchet MS"/>
                <a:ea typeface="Trebuchet MS"/>
              </a:rPr>
              <a:t>elemento_1</a:t>
            </a:r>
            <a:endParaRPr b="0" lang="es-ES" sz="1800" spc="-1" strike="noStrike">
              <a:latin typeface="Arial"/>
            </a:endParaRPr>
          </a:p>
          <a:p>
            <a:pPr>
              <a:lnSpc>
                <a:spcPct val="100000"/>
              </a:lnSpc>
              <a:spcBef>
                <a:spcPts val="360"/>
              </a:spcBef>
            </a:pPr>
            <a:r>
              <a:rPr b="0" lang="es-ES" sz="1800" spc="-1" strike="noStrike">
                <a:solidFill>
                  <a:srgbClr val="7db61c"/>
                </a:solidFill>
                <a:latin typeface="Trebuchet MS"/>
                <a:ea typeface="Trebuchet MS"/>
              </a:rPr>
              <a:t>elemento_2</a:t>
            </a:r>
            <a:endParaRPr b="0" lang="es-E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283"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284" name="Imagen 5" descr=""/>
          <p:cNvPicPr/>
          <p:nvPr/>
        </p:nvPicPr>
        <p:blipFill>
          <a:blip r:embed="rId1"/>
          <a:stretch/>
        </p:blipFill>
        <p:spPr>
          <a:xfrm>
            <a:off x="755640" y="274680"/>
            <a:ext cx="2315880" cy="728280"/>
          </a:xfrm>
          <a:prstGeom prst="rect">
            <a:avLst/>
          </a:prstGeom>
          <a:ln>
            <a:noFill/>
          </a:ln>
        </p:spPr>
      </p:pic>
      <p:sp>
        <p:nvSpPr>
          <p:cNvPr id="285" name="CustomShape 3"/>
          <p:cNvSpPr/>
          <p:nvPr/>
        </p:nvSpPr>
        <p:spPr>
          <a:xfrm>
            <a:off x="1438200" y="3029040"/>
            <a:ext cx="180360" cy="385920"/>
          </a:xfrm>
          <a:prstGeom prst="rect">
            <a:avLst/>
          </a:prstGeom>
          <a:noFill/>
          <a:ln>
            <a:noFill/>
          </a:ln>
        </p:spPr>
        <p:style>
          <a:lnRef idx="0"/>
          <a:fillRef idx="0"/>
          <a:effectRef idx="0"/>
          <a:fontRef idx="minor"/>
        </p:style>
      </p:sp>
      <p:sp>
        <p:nvSpPr>
          <p:cNvPr id="286" name="CustomShape 4"/>
          <p:cNvSpPr/>
          <p:nvPr/>
        </p:nvSpPr>
        <p:spPr>
          <a:xfrm>
            <a:off x="496080" y="1377360"/>
            <a:ext cx="7279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El “Iterator Protocol” en acción</a:t>
            </a:r>
            <a:endParaRPr b="0" lang="es-ES" sz="3200" spc="-1" strike="noStrike">
              <a:latin typeface="Arial"/>
            </a:endParaRPr>
          </a:p>
        </p:txBody>
      </p:sp>
      <p:sp>
        <p:nvSpPr>
          <p:cNvPr id="287" name="CustomShape 5"/>
          <p:cNvSpPr/>
          <p:nvPr/>
        </p:nvSpPr>
        <p:spPr>
          <a:xfrm>
            <a:off x="1049760" y="2473200"/>
            <a:ext cx="7085880" cy="2854440"/>
          </a:xfrm>
          <a:prstGeom prst="rect">
            <a:avLst/>
          </a:prstGeom>
          <a:noFill/>
          <a:ln>
            <a:noFill/>
          </a:ln>
        </p:spPr>
        <p:style>
          <a:lnRef idx="0"/>
          <a:fillRef idx="0"/>
          <a:effectRef idx="0"/>
          <a:fontRef idx="minor"/>
        </p:style>
        <p:txBody>
          <a:bodyPr lIns="90000" rIns="90000" tIns="45000" bIns="45000"/>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Utilizamos directamente los métodos </a:t>
            </a:r>
            <a:r>
              <a:rPr b="0" i="1" lang="es-ES" sz="1800" spc="-1" strike="noStrike">
                <a:solidFill>
                  <a:srgbClr val="000000"/>
                </a:solidFill>
                <a:latin typeface="Trebuchet MS"/>
                <a:ea typeface="Trebuchet MS"/>
              </a:rPr>
              <a:t>iter</a:t>
            </a:r>
            <a:r>
              <a:rPr b="0" lang="es-ES" sz="1800" spc="-1" strike="noStrike">
                <a:solidFill>
                  <a:srgbClr val="000000"/>
                </a:solidFill>
                <a:latin typeface="Trebuchet MS"/>
                <a:ea typeface="Trebuchet MS"/>
              </a:rPr>
              <a:t> y </a:t>
            </a:r>
            <a:r>
              <a:rPr b="0" i="1" lang="es-ES" sz="1800" spc="-1" strike="noStrike">
                <a:solidFill>
                  <a:srgbClr val="000000"/>
                </a:solidFill>
                <a:latin typeface="Trebuchet MS"/>
                <a:ea typeface="Trebuchet MS"/>
              </a:rPr>
              <a:t>next</a:t>
            </a:r>
            <a:r>
              <a:rPr b="0" lang="es-ES" sz="1800" spc="-1" strike="noStrike">
                <a:solidFill>
                  <a:srgbClr val="000000"/>
                </a:solidFill>
                <a:latin typeface="Trebuchet MS"/>
                <a:ea typeface="Trebuchet MS"/>
              </a:rPr>
              <a:t> en vez de recurrir al bucle for</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A partir de un iterable, creamos un iterador con </a:t>
            </a:r>
            <a:r>
              <a:rPr b="0" i="1" lang="es-ES" sz="1800" spc="-1" strike="noStrike">
                <a:solidFill>
                  <a:srgbClr val="7db61c"/>
                </a:solidFill>
                <a:latin typeface="Trebuchet MS"/>
                <a:ea typeface="Trebuchet MS"/>
              </a:rPr>
              <a:t>iter(iterable)</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Se van recorriendo los elementos del iterable con </a:t>
            </a:r>
            <a:r>
              <a:rPr b="0" i="1" lang="es-ES" sz="1800" spc="-1" strike="noStrike">
                <a:solidFill>
                  <a:srgbClr val="7db61c"/>
                </a:solidFill>
                <a:latin typeface="Trebuchet MS"/>
                <a:ea typeface="Trebuchet MS"/>
              </a:rPr>
              <a:t>next(iterable)</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La instancia </a:t>
            </a:r>
            <a:r>
              <a:rPr b="0" i="1" lang="es-ES" sz="1800" spc="-1" strike="noStrike">
                <a:solidFill>
                  <a:srgbClr val="000000"/>
                </a:solidFill>
                <a:latin typeface="Trebuchet MS"/>
                <a:ea typeface="Trebuchet MS"/>
              </a:rPr>
              <a:t>next()</a:t>
            </a:r>
            <a:r>
              <a:rPr b="0" lang="es-ES" sz="1800" spc="-1" strike="noStrike">
                <a:solidFill>
                  <a:srgbClr val="000000"/>
                </a:solidFill>
                <a:latin typeface="Trebuchet MS"/>
                <a:ea typeface="Trebuchet MS"/>
              </a:rPr>
              <a:t> “recuerda” en qué elemento se ha quedado y muestra el siguiente elemento cada vez que se ejecute.</a:t>
            </a:r>
            <a:endParaRPr b="0" lang="es-ES" sz="1800" spc="-1" strike="noStrike">
              <a:latin typeface="Arial"/>
            </a:endParaRPr>
          </a:p>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Incluyen la excepción </a:t>
            </a:r>
            <a:r>
              <a:rPr b="0" i="1" lang="es-ES" sz="1800" spc="-1" strike="noStrike">
                <a:solidFill>
                  <a:srgbClr val="000000"/>
                </a:solidFill>
                <a:latin typeface="Trebuchet MS"/>
                <a:ea typeface="Trebuchet MS"/>
              </a:rPr>
              <a:t>StopIteration</a:t>
            </a:r>
            <a:r>
              <a:rPr b="0" lang="es-ES" sz="1800" spc="-1" strike="noStrike">
                <a:solidFill>
                  <a:srgbClr val="000000"/>
                </a:solidFill>
                <a:latin typeface="Trebuchet MS"/>
                <a:ea typeface="Trebuchet MS"/>
              </a:rPr>
              <a:t>, que se muestra después de haber devuelto el último elemento del iterable si se vuelve a ejecutar el método </a:t>
            </a:r>
            <a:r>
              <a:rPr b="0" i="1" lang="es-ES" sz="1800" spc="-1" strike="noStrike">
                <a:solidFill>
                  <a:srgbClr val="000000"/>
                </a:solidFill>
                <a:latin typeface="Trebuchet MS"/>
                <a:ea typeface="Trebuchet MS"/>
              </a:rPr>
              <a:t>next</a:t>
            </a:r>
            <a:endParaRPr b="0" lang="es-E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289"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290" name="Imagen 5" descr=""/>
          <p:cNvPicPr/>
          <p:nvPr/>
        </p:nvPicPr>
        <p:blipFill>
          <a:blip r:embed="rId1"/>
          <a:stretch/>
        </p:blipFill>
        <p:spPr>
          <a:xfrm>
            <a:off x="755640" y="274680"/>
            <a:ext cx="2315880" cy="728280"/>
          </a:xfrm>
          <a:prstGeom prst="rect">
            <a:avLst/>
          </a:prstGeom>
          <a:ln>
            <a:noFill/>
          </a:ln>
        </p:spPr>
      </p:pic>
      <p:sp>
        <p:nvSpPr>
          <p:cNvPr id="291" name="CustomShape 3"/>
          <p:cNvSpPr/>
          <p:nvPr/>
        </p:nvSpPr>
        <p:spPr>
          <a:xfrm>
            <a:off x="1438200" y="3029040"/>
            <a:ext cx="180360" cy="385920"/>
          </a:xfrm>
          <a:prstGeom prst="rect">
            <a:avLst/>
          </a:prstGeom>
          <a:noFill/>
          <a:ln>
            <a:noFill/>
          </a:ln>
        </p:spPr>
        <p:style>
          <a:lnRef idx="0"/>
          <a:fillRef idx="0"/>
          <a:effectRef idx="0"/>
          <a:fontRef idx="minor"/>
        </p:style>
      </p:sp>
      <p:sp>
        <p:nvSpPr>
          <p:cNvPr id="292" name="CustomShape 4"/>
          <p:cNvSpPr/>
          <p:nvPr/>
        </p:nvSpPr>
        <p:spPr>
          <a:xfrm>
            <a:off x="496080" y="1377360"/>
            <a:ext cx="7279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¿Qué es realmente el iterador?</a:t>
            </a:r>
            <a:endParaRPr b="0" lang="es-ES" sz="3200" spc="-1" strike="noStrike">
              <a:latin typeface="Arial"/>
            </a:endParaRPr>
          </a:p>
        </p:txBody>
      </p:sp>
      <p:sp>
        <p:nvSpPr>
          <p:cNvPr id="293" name="CustomShape 5"/>
          <p:cNvSpPr/>
          <p:nvPr/>
        </p:nvSpPr>
        <p:spPr>
          <a:xfrm>
            <a:off x="6225120" y="2483640"/>
            <a:ext cx="2027160" cy="2985840"/>
          </a:xfrm>
          <a:prstGeom prst="rect">
            <a:avLst/>
          </a:prstGeom>
          <a:noFill/>
          <a:ln>
            <a:noFill/>
          </a:ln>
        </p:spPr>
        <p:style>
          <a:lnRef idx="0"/>
          <a:fillRef idx="0"/>
          <a:effectRef idx="0"/>
          <a:fontRef idx="minor"/>
        </p:style>
        <p:txBody>
          <a:bodyPr lIns="90000" rIns="90000" tIns="91440" bIns="91440"/>
          <a:p>
            <a:pPr>
              <a:lnSpc>
                <a:spcPct val="100000"/>
              </a:lnSpc>
            </a:pPr>
            <a:r>
              <a:rPr b="0" lang="es-ES" sz="2400" spc="-1" strike="noStrike">
                <a:solidFill>
                  <a:srgbClr val="000000"/>
                </a:solidFill>
                <a:latin typeface="Trebuchet MS"/>
                <a:ea typeface="Trebuchet MS"/>
              </a:rPr>
              <a:t>r = range(4)</a:t>
            </a:r>
            <a:endParaRPr b="0" lang="es-ES" sz="2400" spc="-1" strike="noStrike">
              <a:latin typeface="Arial"/>
            </a:endParaRPr>
          </a:p>
          <a:p>
            <a:pPr>
              <a:lnSpc>
                <a:spcPct val="100000"/>
              </a:lnSpc>
            </a:pPr>
            <a:r>
              <a:rPr b="0" lang="es-ES" sz="2800" spc="-1" strike="noStrike">
                <a:solidFill>
                  <a:srgbClr val="7db61c"/>
                </a:solidFill>
                <a:latin typeface="Trebuchet MS"/>
                <a:ea typeface="Trebuchet MS"/>
              </a:rPr>
              <a:t>it = iter(r)</a:t>
            </a:r>
            <a:endParaRPr b="0" lang="es-ES" sz="2800" spc="-1" strike="noStrike">
              <a:latin typeface="Arial"/>
            </a:endParaRPr>
          </a:p>
          <a:p>
            <a:pPr>
              <a:lnSpc>
                <a:spcPct val="100000"/>
              </a:lnSpc>
            </a:pPr>
            <a:r>
              <a:rPr b="0" lang="es-ES" sz="2400" spc="-1" strike="noStrike">
                <a:solidFill>
                  <a:srgbClr val="000000"/>
                </a:solidFill>
                <a:latin typeface="Trebuchet MS"/>
                <a:ea typeface="Trebuchet MS"/>
              </a:rPr>
              <a:t>next(it)</a:t>
            </a:r>
            <a:endParaRPr b="0" lang="es-ES" sz="2400" spc="-1" strike="noStrike">
              <a:latin typeface="Arial"/>
            </a:endParaRPr>
          </a:p>
          <a:p>
            <a:pPr>
              <a:lnSpc>
                <a:spcPct val="100000"/>
              </a:lnSpc>
            </a:pPr>
            <a:r>
              <a:rPr b="0" lang="es-ES" sz="2400" spc="-1" strike="noStrike">
                <a:solidFill>
                  <a:srgbClr val="000000"/>
                </a:solidFill>
                <a:latin typeface="Trebuchet MS"/>
                <a:ea typeface="Trebuchet MS"/>
              </a:rPr>
              <a:t>next(it)</a:t>
            </a:r>
            <a:endParaRPr b="0" lang="es-ES" sz="2400" spc="-1" strike="noStrike">
              <a:latin typeface="Arial"/>
            </a:endParaRPr>
          </a:p>
          <a:p>
            <a:pPr>
              <a:lnSpc>
                <a:spcPct val="100000"/>
              </a:lnSpc>
            </a:pPr>
            <a:r>
              <a:rPr b="0" lang="es-ES" sz="2400" spc="-1" strike="noStrike">
                <a:solidFill>
                  <a:srgbClr val="000000"/>
                </a:solidFill>
                <a:latin typeface="Trebuchet MS"/>
                <a:ea typeface="Trebuchet MS"/>
              </a:rPr>
              <a:t>next(it)</a:t>
            </a:r>
            <a:endParaRPr b="0" lang="es-ES" sz="2400" spc="-1" strike="noStrike">
              <a:latin typeface="Arial"/>
            </a:endParaRPr>
          </a:p>
          <a:p>
            <a:pPr>
              <a:lnSpc>
                <a:spcPct val="100000"/>
              </a:lnSpc>
            </a:pPr>
            <a:r>
              <a:rPr b="0" lang="es-ES" sz="2400" spc="-1" strike="noStrike">
                <a:solidFill>
                  <a:srgbClr val="000000"/>
                </a:solidFill>
                <a:latin typeface="Trebuchet MS"/>
                <a:ea typeface="Trebuchet MS"/>
              </a:rPr>
              <a:t>next(it)</a:t>
            </a:r>
            <a:endParaRPr b="0" lang="es-ES" sz="2400" spc="-1" strike="noStrike">
              <a:latin typeface="Arial"/>
            </a:endParaRPr>
          </a:p>
          <a:p>
            <a:pPr>
              <a:lnSpc>
                <a:spcPct val="100000"/>
              </a:lnSpc>
            </a:pPr>
            <a:r>
              <a:rPr b="0" lang="es-ES" sz="2400" spc="-1" strike="noStrike">
                <a:solidFill>
                  <a:srgbClr val="000000"/>
                </a:solidFill>
                <a:latin typeface="Trebuchet MS"/>
                <a:ea typeface="Trebuchet MS"/>
              </a:rPr>
              <a:t>next(it)</a:t>
            </a:r>
            <a:endParaRPr b="0" lang="es-ES" sz="2400" spc="-1" strike="noStrike">
              <a:latin typeface="Arial"/>
            </a:endParaRPr>
          </a:p>
        </p:txBody>
      </p:sp>
      <p:sp>
        <p:nvSpPr>
          <p:cNvPr id="294" name="CustomShape 6"/>
          <p:cNvSpPr/>
          <p:nvPr/>
        </p:nvSpPr>
        <p:spPr>
          <a:xfrm>
            <a:off x="4355640" y="3066480"/>
            <a:ext cx="1548000" cy="1253160"/>
          </a:xfrm>
          <a:prstGeom prst="wedgeRoundRectCallout">
            <a:avLst>
              <a:gd name="adj1" fmla="val 67856"/>
              <a:gd name="adj2" fmla="val -39706"/>
              <a:gd name="adj3" fmla="val 0"/>
            </a:avLst>
          </a:prstGeom>
          <a:noFill/>
          <a:ln w="38160">
            <a:solidFill>
              <a:srgbClr val="7db61c"/>
            </a:solidFill>
            <a:round/>
          </a:ln>
        </p:spPr>
        <p:style>
          <a:lnRef idx="0"/>
          <a:fillRef idx="0"/>
          <a:effectRef idx="0"/>
          <a:fontRef idx="minor"/>
        </p:style>
        <p:txBody>
          <a:bodyPr lIns="90000" rIns="90000" tIns="91440" bIns="91440" anchor="ctr"/>
          <a:p>
            <a:pPr>
              <a:lnSpc>
                <a:spcPct val="100000"/>
              </a:lnSpc>
            </a:pPr>
            <a:r>
              <a:rPr b="0" lang="es-ES" sz="1700" spc="-1" strike="noStrike">
                <a:solidFill>
                  <a:srgbClr val="000000"/>
                </a:solidFill>
                <a:latin typeface="Arial"/>
                <a:ea typeface="Arial"/>
              </a:rPr>
              <a:t>El iterador es un nuevo objeto</a:t>
            </a:r>
            <a:endParaRPr b="0" lang="es-ES" sz="1700" spc="-1" strike="noStrike">
              <a:latin typeface="Arial"/>
            </a:endParaRPr>
          </a:p>
        </p:txBody>
      </p:sp>
      <p:graphicFrame>
        <p:nvGraphicFramePr>
          <p:cNvPr id="295" name="Table 7"/>
          <p:cNvGraphicFramePr/>
          <p:nvPr/>
        </p:nvGraphicFramePr>
        <p:xfrm>
          <a:off x="952920" y="3008520"/>
          <a:ext cx="2752200" cy="678600"/>
        </p:xfrm>
        <a:graphic>
          <a:graphicData uri="http://schemas.openxmlformats.org/drawingml/2006/table">
            <a:tbl>
              <a:tblPr/>
              <a:tblGrid>
                <a:gridCol w="687600"/>
                <a:gridCol w="687600"/>
                <a:gridCol w="687600"/>
                <a:gridCol w="689760"/>
              </a:tblGrid>
              <a:tr h="678960">
                <a:tc>
                  <a:txBody>
                    <a:bodyPr lIns="91080" rIns="91080"/>
                    <a:p>
                      <a:pPr algn="ctr">
                        <a:lnSpc>
                          <a:spcPct val="100000"/>
                        </a:lnSpc>
                      </a:pPr>
                      <a:r>
                        <a:rPr b="0" lang="es-ES" sz="2400" spc="-1" strike="noStrike">
                          <a:solidFill>
                            <a:srgbClr val="000000"/>
                          </a:solidFill>
                          <a:latin typeface="Arial"/>
                          <a:ea typeface="Arial"/>
                        </a:rPr>
                        <a:t>0</a:t>
                      </a:r>
                      <a:endParaRPr b="0" lang="es-ES" sz="2400" spc="-1" strike="noStrike">
                        <a:latin typeface="Arial"/>
                      </a:endParaRPr>
                    </a:p>
                  </a:txBody>
                  <a:tcPr marL="91080" marR="91080">
                    <a:lnL w="38160">
                      <a:solidFill>
                        <a:srgbClr val="7db61c"/>
                      </a:solidFill>
                    </a:lnL>
                    <a:lnR w="38160">
                      <a:solidFill>
                        <a:srgbClr val="7db61c"/>
                      </a:solidFill>
                    </a:lnR>
                    <a:lnT w="38160">
                      <a:solidFill>
                        <a:srgbClr val="7db61c"/>
                      </a:solidFill>
                    </a:lnT>
                    <a:lnB w="38160">
                      <a:solidFill>
                        <a:srgbClr val="7db61c"/>
                      </a:solidFill>
                    </a:lnB>
                    <a:noFill/>
                  </a:tcPr>
                </a:tc>
                <a:tc>
                  <a:txBody>
                    <a:bodyPr lIns="91080" rIns="91080"/>
                    <a:p>
                      <a:pPr algn="ctr">
                        <a:lnSpc>
                          <a:spcPct val="100000"/>
                        </a:lnSpc>
                      </a:pPr>
                      <a:r>
                        <a:rPr b="0" lang="es-ES" sz="2400" spc="-1" strike="noStrike">
                          <a:solidFill>
                            <a:srgbClr val="000000"/>
                          </a:solidFill>
                          <a:latin typeface="Arial"/>
                          <a:ea typeface="Arial"/>
                        </a:rPr>
                        <a:t>1</a:t>
                      </a:r>
                      <a:endParaRPr b="0" lang="es-ES" sz="2400" spc="-1" strike="noStrike">
                        <a:latin typeface="Arial"/>
                      </a:endParaRPr>
                    </a:p>
                  </a:txBody>
                  <a:tcPr marL="91080" marR="91080">
                    <a:lnL w="38160">
                      <a:solidFill>
                        <a:srgbClr val="7db61c"/>
                      </a:solidFill>
                    </a:lnL>
                    <a:lnR w="38160">
                      <a:solidFill>
                        <a:srgbClr val="7db61c"/>
                      </a:solidFill>
                    </a:lnR>
                    <a:lnT w="38160">
                      <a:solidFill>
                        <a:srgbClr val="7db61c"/>
                      </a:solidFill>
                    </a:lnT>
                    <a:lnB w="38160">
                      <a:solidFill>
                        <a:srgbClr val="7db61c"/>
                      </a:solidFill>
                    </a:lnB>
                    <a:noFill/>
                  </a:tcPr>
                </a:tc>
                <a:tc>
                  <a:txBody>
                    <a:bodyPr lIns="91080" rIns="91080"/>
                    <a:p>
                      <a:pPr algn="ctr">
                        <a:lnSpc>
                          <a:spcPct val="100000"/>
                        </a:lnSpc>
                      </a:pPr>
                      <a:r>
                        <a:rPr b="0" lang="es-ES" sz="2400" spc="-1" strike="noStrike">
                          <a:solidFill>
                            <a:srgbClr val="000000"/>
                          </a:solidFill>
                          <a:latin typeface="Arial"/>
                          <a:ea typeface="Arial"/>
                        </a:rPr>
                        <a:t>2</a:t>
                      </a:r>
                      <a:endParaRPr b="0" lang="es-ES" sz="2400" spc="-1" strike="noStrike">
                        <a:latin typeface="Arial"/>
                      </a:endParaRPr>
                    </a:p>
                  </a:txBody>
                  <a:tcPr marL="91080" marR="91080">
                    <a:lnL w="38160">
                      <a:solidFill>
                        <a:srgbClr val="7db61c"/>
                      </a:solidFill>
                    </a:lnL>
                    <a:lnR w="38160">
                      <a:solidFill>
                        <a:srgbClr val="7db61c"/>
                      </a:solidFill>
                    </a:lnR>
                    <a:lnT w="38160">
                      <a:solidFill>
                        <a:srgbClr val="7db61c"/>
                      </a:solidFill>
                    </a:lnT>
                    <a:lnB w="38160">
                      <a:solidFill>
                        <a:srgbClr val="7db61c"/>
                      </a:solidFill>
                    </a:lnB>
                    <a:noFill/>
                  </a:tcPr>
                </a:tc>
                <a:tc>
                  <a:txBody>
                    <a:bodyPr lIns="91080" rIns="91080"/>
                    <a:p>
                      <a:pPr algn="ctr">
                        <a:lnSpc>
                          <a:spcPct val="100000"/>
                        </a:lnSpc>
                      </a:pPr>
                      <a:r>
                        <a:rPr b="0" lang="es-ES" sz="2400" spc="-1" strike="noStrike">
                          <a:solidFill>
                            <a:srgbClr val="000000"/>
                          </a:solidFill>
                          <a:latin typeface="Arial"/>
                          <a:ea typeface="Arial"/>
                        </a:rPr>
                        <a:t>3</a:t>
                      </a:r>
                      <a:endParaRPr b="0" lang="es-ES" sz="2400" spc="-1" strike="noStrike">
                        <a:latin typeface="Arial"/>
                      </a:endParaRPr>
                    </a:p>
                  </a:txBody>
                  <a:tcPr marL="91080" marR="91080">
                    <a:lnL w="38160">
                      <a:solidFill>
                        <a:srgbClr val="7db61c"/>
                      </a:solidFill>
                    </a:lnL>
                    <a:lnR w="38160">
                      <a:solidFill>
                        <a:srgbClr val="7db61c"/>
                      </a:solidFill>
                    </a:lnR>
                    <a:lnT w="38160">
                      <a:solidFill>
                        <a:srgbClr val="7db61c"/>
                      </a:solidFill>
                    </a:lnT>
                    <a:lnB w="38160">
                      <a:solidFill>
                        <a:srgbClr val="7db61c"/>
                      </a:solidFill>
                    </a:lnB>
                    <a:noFill/>
                  </a:tcPr>
                </a:tc>
              </a:tr>
            </a:tbl>
          </a:graphicData>
        </a:graphic>
      </p:graphicFrame>
      <p:sp>
        <p:nvSpPr>
          <p:cNvPr id="296" name="CustomShape 8"/>
          <p:cNvSpPr/>
          <p:nvPr/>
        </p:nvSpPr>
        <p:spPr>
          <a:xfrm>
            <a:off x="952920" y="3705840"/>
            <a:ext cx="681480" cy="1013400"/>
          </a:xfrm>
          <a:prstGeom prst="upArrow">
            <a:avLst>
              <a:gd name="adj1" fmla="val 50000"/>
              <a:gd name="adj2" fmla="val 50000"/>
            </a:avLst>
          </a:prstGeom>
          <a:solidFill>
            <a:srgbClr val="7db61c"/>
          </a:solidFill>
          <a:ln>
            <a:noFill/>
          </a:ln>
        </p:spPr>
        <p:style>
          <a:lnRef idx="0"/>
          <a:fillRef idx="0"/>
          <a:effectRef idx="0"/>
          <a:fontRef idx="minor"/>
        </p:style>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298"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299" name="Imagen 5" descr=""/>
          <p:cNvPicPr/>
          <p:nvPr/>
        </p:nvPicPr>
        <p:blipFill>
          <a:blip r:embed="rId1"/>
          <a:stretch/>
        </p:blipFill>
        <p:spPr>
          <a:xfrm>
            <a:off x="755640" y="274680"/>
            <a:ext cx="2315880" cy="728280"/>
          </a:xfrm>
          <a:prstGeom prst="rect">
            <a:avLst/>
          </a:prstGeom>
          <a:ln>
            <a:noFill/>
          </a:ln>
        </p:spPr>
      </p:pic>
      <p:sp>
        <p:nvSpPr>
          <p:cNvPr id="300" name="CustomShape 3"/>
          <p:cNvSpPr/>
          <p:nvPr/>
        </p:nvSpPr>
        <p:spPr>
          <a:xfrm>
            <a:off x="1438200" y="3029040"/>
            <a:ext cx="180360" cy="385920"/>
          </a:xfrm>
          <a:prstGeom prst="rect">
            <a:avLst/>
          </a:prstGeom>
          <a:noFill/>
          <a:ln>
            <a:noFill/>
          </a:ln>
        </p:spPr>
        <p:style>
          <a:lnRef idx="0"/>
          <a:fillRef idx="0"/>
          <a:effectRef idx="0"/>
          <a:fontRef idx="minor"/>
        </p:style>
      </p:sp>
      <p:sp>
        <p:nvSpPr>
          <p:cNvPr id="301" name="CustomShape 4"/>
          <p:cNvSpPr/>
          <p:nvPr/>
        </p:nvSpPr>
        <p:spPr>
          <a:xfrm>
            <a:off x="496080" y="1377360"/>
            <a:ext cx="7279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¿Qué es realmente el iterador?</a:t>
            </a:r>
            <a:endParaRPr b="0" lang="es-ES" sz="3200" spc="-1" strike="noStrike">
              <a:latin typeface="Arial"/>
            </a:endParaRPr>
          </a:p>
        </p:txBody>
      </p:sp>
      <p:sp>
        <p:nvSpPr>
          <p:cNvPr id="302" name="CustomShape 5"/>
          <p:cNvSpPr/>
          <p:nvPr/>
        </p:nvSpPr>
        <p:spPr>
          <a:xfrm>
            <a:off x="1623960" y="3705840"/>
            <a:ext cx="681480" cy="1013400"/>
          </a:xfrm>
          <a:prstGeom prst="upArrow">
            <a:avLst>
              <a:gd name="adj1" fmla="val 50000"/>
              <a:gd name="adj2" fmla="val 50000"/>
            </a:avLst>
          </a:prstGeom>
          <a:solidFill>
            <a:srgbClr val="7db61c"/>
          </a:solidFill>
          <a:ln>
            <a:noFill/>
          </a:ln>
        </p:spPr>
        <p:style>
          <a:lnRef idx="0"/>
          <a:fillRef idx="0"/>
          <a:effectRef idx="0"/>
          <a:fontRef idx="minor"/>
        </p:style>
      </p:sp>
      <p:graphicFrame>
        <p:nvGraphicFramePr>
          <p:cNvPr id="303" name="Table 6"/>
          <p:cNvGraphicFramePr/>
          <p:nvPr/>
        </p:nvGraphicFramePr>
        <p:xfrm>
          <a:off x="952920" y="3008520"/>
          <a:ext cx="2752200" cy="678600"/>
        </p:xfrm>
        <a:graphic>
          <a:graphicData uri="http://schemas.openxmlformats.org/drawingml/2006/table">
            <a:tbl>
              <a:tblPr/>
              <a:tblGrid>
                <a:gridCol w="687600"/>
                <a:gridCol w="687600"/>
                <a:gridCol w="687600"/>
                <a:gridCol w="689760"/>
              </a:tblGrid>
              <a:tr h="678960">
                <a:tc>
                  <a:txBody>
                    <a:bodyPr lIns="91080" rIns="91080"/>
                    <a:p>
                      <a:pPr algn="ctr">
                        <a:lnSpc>
                          <a:spcPct val="100000"/>
                        </a:lnSpc>
                      </a:pPr>
                      <a:r>
                        <a:rPr b="0" lang="es-ES" sz="2800" spc="-1" strike="noStrike">
                          <a:solidFill>
                            <a:srgbClr val="ffffff"/>
                          </a:solidFill>
                          <a:latin typeface="Arial"/>
                          <a:ea typeface="Arial"/>
                        </a:rPr>
                        <a:t>0</a:t>
                      </a:r>
                      <a:endParaRPr b="0" lang="es-ES" sz="2800" spc="-1" strike="noStrike">
                        <a:latin typeface="Arial"/>
                      </a:endParaRPr>
                    </a:p>
                  </a:txBody>
                  <a:tcPr marL="91080" marR="91080">
                    <a:lnL w="38160">
                      <a:solidFill>
                        <a:srgbClr val="7db61c"/>
                      </a:solidFill>
                    </a:lnL>
                    <a:lnR w="38160">
                      <a:solidFill>
                        <a:srgbClr val="7db61c"/>
                      </a:solidFill>
                    </a:lnR>
                    <a:lnT w="38160">
                      <a:solidFill>
                        <a:srgbClr val="7db61c"/>
                      </a:solidFill>
                    </a:lnT>
                    <a:lnB w="38160">
                      <a:solidFill>
                        <a:srgbClr val="7db61c"/>
                      </a:solidFill>
                    </a:lnB>
                    <a:solidFill>
                      <a:srgbClr val="7db61c"/>
                    </a:solidFill>
                  </a:tcPr>
                </a:tc>
                <a:tc>
                  <a:txBody>
                    <a:bodyPr lIns="91080" rIns="91080"/>
                    <a:p>
                      <a:pPr algn="ctr">
                        <a:lnSpc>
                          <a:spcPct val="100000"/>
                        </a:lnSpc>
                      </a:pPr>
                      <a:r>
                        <a:rPr b="0" lang="es-ES" sz="2400" spc="-1" strike="noStrike">
                          <a:solidFill>
                            <a:srgbClr val="000000"/>
                          </a:solidFill>
                          <a:latin typeface="Arial"/>
                          <a:ea typeface="Arial"/>
                        </a:rPr>
                        <a:t>1</a:t>
                      </a:r>
                      <a:endParaRPr b="0" lang="es-ES" sz="2400" spc="-1" strike="noStrike">
                        <a:latin typeface="Arial"/>
                      </a:endParaRPr>
                    </a:p>
                  </a:txBody>
                  <a:tcPr marL="91080" marR="91080">
                    <a:lnL w="38160">
                      <a:solidFill>
                        <a:srgbClr val="7db61c"/>
                      </a:solidFill>
                    </a:lnL>
                    <a:lnR w="38160">
                      <a:solidFill>
                        <a:srgbClr val="7db61c"/>
                      </a:solidFill>
                    </a:lnR>
                    <a:lnT w="38160">
                      <a:solidFill>
                        <a:srgbClr val="7db61c"/>
                      </a:solidFill>
                    </a:lnT>
                    <a:lnB w="38160">
                      <a:solidFill>
                        <a:srgbClr val="7db61c"/>
                      </a:solidFill>
                    </a:lnB>
                    <a:noFill/>
                  </a:tcPr>
                </a:tc>
                <a:tc>
                  <a:txBody>
                    <a:bodyPr lIns="91080" rIns="91080"/>
                    <a:p>
                      <a:pPr algn="ctr">
                        <a:lnSpc>
                          <a:spcPct val="100000"/>
                        </a:lnSpc>
                      </a:pPr>
                      <a:r>
                        <a:rPr b="0" lang="es-ES" sz="2400" spc="-1" strike="noStrike">
                          <a:solidFill>
                            <a:srgbClr val="000000"/>
                          </a:solidFill>
                          <a:latin typeface="Arial"/>
                          <a:ea typeface="Arial"/>
                        </a:rPr>
                        <a:t>2</a:t>
                      </a:r>
                      <a:endParaRPr b="0" lang="es-ES" sz="2400" spc="-1" strike="noStrike">
                        <a:latin typeface="Arial"/>
                      </a:endParaRPr>
                    </a:p>
                  </a:txBody>
                  <a:tcPr marL="91080" marR="91080">
                    <a:lnL w="38160">
                      <a:solidFill>
                        <a:srgbClr val="7db61c"/>
                      </a:solidFill>
                    </a:lnL>
                    <a:lnR w="38160">
                      <a:solidFill>
                        <a:srgbClr val="7db61c"/>
                      </a:solidFill>
                    </a:lnR>
                    <a:lnT w="38160">
                      <a:solidFill>
                        <a:srgbClr val="7db61c"/>
                      </a:solidFill>
                    </a:lnT>
                    <a:lnB w="38160">
                      <a:solidFill>
                        <a:srgbClr val="7db61c"/>
                      </a:solidFill>
                    </a:lnB>
                    <a:noFill/>
                  </a:tcPr>
                </a:tc>
                <a:tc>
                  <a:txBody>
                    <a:bodyPr lIns="91080" rIns="91080"/>
                    <a:p>
                      <a:pPr algn="ctr">
                        <a:lnSpc>
                          <a:spcPct val="100000"/>
                        </a:lnSpc>
                      </a:pPr>
                      <a:r>
                        <a:rPr b="0" lang="es-ES" sz="2400" spc="-1" strike="noStrike">
                          <a:solidFill>
                            <a:srgbClr val="000000"/>
                          </a:solidFill>
                          <a:latin typeface="Arial"/>
                          <a:ea typeface="Arial"/>
                        </a:rPr>
                        <a:t>3</a:t>
                      </a:r>
                      <a:endParaRPr b="0" lang="es-ES" sz="2400" spc="-1" strike="noStrike">
                        <a:latin typeface="Arial"/>
                      </a:endParaRPr>
                    </a:p>
                  </a:txBody>
                  <a:tcPr marL="91080" marR="91080">
                    <a:lnL w="38160">
                      <a:solidFill>
                        <a:srgbClr val="7db61c"/>
                      </a:solidFill>
                    </a:lnL>
                    <a:lnR w="38160">
                      <a:solidFill>
                        <a:srgbClr val="7db61c"/>
                      </a:solidFill>
                    </a:lnR>
                    <a:lnT w="38160">
                      <a:solidFill>
                        <a:srgbClr val="7db61c"/>
                      </a:solidFill>
                    </a:lnT>
                    <a:lnB w="38160">
                      <a:solidFill>
                        <a:srgbClr val="7db61c"/>
                      </a:solidFill>
                    </a:lnB>
                    <a:noFill/>
                  </a:tcPr>
                </a:tc>
              </a:tr>
            </a:tbl>
          </a:graphicData>
        </a:graphic>
      </p:graphicFrame>
      <p:sp>
        <p:nvSpPr>
          <p:cNvPr id="304" name="CustomShape 7"/>
          <p:cNvSpPr/>
          <p:nvPr/>
        </p:nvSpPr>
        <p:spPr>
          <a:xfrm>
            <a:off x="5241960" y="3008160"/>
            <a:ext cx="756360" cy="939600"/>
          </a:xfrm>
          <a:prstGeom prst="rect">
            <a:avLst/>
          </a:prstGeom>
          <a:noFill/>
          <a:ln>
            <a:noFill/>
          </a:ln>
        </p:spPr>
        <p:style>
          <a:lnRef idx="0"/>
          <a:fillRef idx="0"/>
          <a:effectRef idx="0"/>
          <a:fontRef idx="minor"/>
        </p:style>
        <p:txBody>
          <a:bodyPr lIns="90000" rIns="90000" tIns="91440" bIns="91440"/>
          <a:p>
            <a:pPr algn="ctr">
              <a:lnSpc>
                <a:spcPct val="100000"/>
              </a:lnSpc>
            </a:pPr>
            <a:r>
              <a:rPr b="0" lang="es-ES" sz="4800" spc="-1" strike="noStrike">
                <a:solidFill>
                  <a:srgbClr val="7db61c"/>
                </a:solidFill>
                <a:latin typeface="Trebuchet MS"/>
                <a:ea typeface="Trebuchet MS"/>
              </a:rPr>
              <a:t>0</a:t>
            </a:r>
            <a:endParaRPr b="0" lang="es-ES" sz="4800" spc="-1" strike="noStrike">
              <a:latin typeface="Arial"/>
            </a:endParaRPr>
          </a:p>
        </p:txBody>
      </p:sp>
      <p:sp>
        <p:nvSpPr>
          <p:cNvPr id="305" name="CustomShape 8"/>
          <p:cNvSpPr/>
          <p:nvPr/>
        </p:nvSpPr>
        <p:spPr>
          <a:xfrm>
            <a:off x="6225120" y="2483640"/>
            <a:ext cx="2027160" cy="2985840"/>
          </a:xfrm>
          <a:prstGeom prst="rect">
            <a:avLst/>
          </a:prstGeom>
          <a:noFill/>
          <a:ln>
            <a:noFill/>
          </a:ln>
        </p:spPr>
        <p:style>
          <a:lnRef idx="0"/>
          <a:fillRef idx="0"/>
          <a:effectRef idx="0"/>
          <a:fontRef idx="minor"/>
        </p:style>
        <p:txBody>
          <a:bodyPr lIns="90000" rIns="90000" tIns="91440" bIns="91440"/>
          <a:p>
            <a:pPr>
              <a:lnSpc>
                <a:spcPct val="100000"/>
              </a:lnSpc>
            </a:pPr>
            <a:r>
              <a:rPr b="0" lang="es-ES" sz="2400" spc="-1" strike="noStrike">
                <a:solidFill>
                  <a:srgbClr val="000000"/>
                </a:solidFill>
                <a:latin typeface="Trebuchet MS"/>
                <a:ea typeface="Trebuchet MS"/>
              </a:rPr>
              <a:t>r = range(4)</a:t>
            </a:r>
            <a:endParaRPr b="0" lang="es-ES" sz="2400" spc="-1" strike="noStrike">
              <a:latin typeface="Arial"/>
            </a:endParaRPr>
          </a:p>
          <a:p>
            <a:pPr>
              <a:lnSpc>
                <a:spcPct val="100000"/>
              </a:lnSpc>
            </a:pPr>
            <a:r>
              <a:rPr b="0" lang="es-ES" sz="2400" spc="-1" strike="noStrike">
                <a:solidFill>
                  <a:srgbClr val="000000"/>
                </a:solidFill>
                <a:latin typeface="Trebuchet MS"/>
                <a:ea typeface="Trebuchet MS"/>
              </a:rPr>
              <a:t>it = iter(r)</a:t>
            </a:r>
            <a:endParaRPr b="0" lang="es-ES" sz="2400" spc="-1" strike="noStrike">
              <a:latin typeface="Arial"/>
            </a:endParaRPr>
          </a:p>
          <a:p>
            <a:pPr>
              <a:lnSpc>
                <a:spcPct val="100000"/>
              </a:lnSpc>
            </a:pPr>
            <a:r>
              <a:rPr b="0" lang="es-ES" sz="2800" spc="-1" strike="noStrike">
                <a:solidFill>
                  <a:srgbClr val="7db61c"/>
                </a:solidFill>
                <a:latin typeface="Trebuchet MS"/>
                <a:ea typeface="Trebuchet MS"/>
              </a:rPr>
              <a:t>next(it)</a:t>
            </a:r>
            <a:endParaRPr b="0" lang="es-ES" sz="2800" spc="-1" strike="noStrike">
              <a:latin typeface="Arial"/>
            </a:endParaRPr>
          </a:p>
          <a:p>
            <a:pPr>
              <a:lnSpc>
                <a:spcPct val="100000"/>
              </a:lnSpc>
            </a:pPr>
            <a:r>
              <a:rPr b="0" lang="es-ES" sz="2400" spc="-1" strike="noStrike">
                <a:solidFill>
                  <a:srgbClr val="000000"/>
                </a:solidFill>
                <a:latin typeface="Trebuchet MS"/>
                <a:ea typeface="Trebuchet MS"/>
              </a:rPr>
              <a:t>next(it)</a:t>
            </a:r>
            <a:endParaRPr b="0" lang="es-ES" sz="2400" spc="-1" strike="noStrike">
              <a:latin typeface="Arial"/>
            </a:endParaRPr>
          </a:p>
          <a:p>
            <a:pPr>
              <a:lnSpc>
                <a:spcPct val="100000"/>
              </a:lnSpc>
            </a:pPr>
            <a:r>
              <a:rPr b="0" lang="es-ES" sz="2400" spc="-1" strike="noStrike">
                <a:solidFill>
                  <a:srgbClr val="000000"/>
                </a:solidFill>
                <a:latin typeface="Trebuchet MS"/>
                <a:ea typeface="Trebuchet MS"/>
              </a:rPr>
              <a:t>next(it)</a:t>
            </a:r>
            <a:endParaRPr b="0" lang="es-ES" sz="2400" spc="-1" strike="noStrike">
              <a:latin typeface="Arial"/>
            </a:endParaRPr>
          </a:p>
          <a:p>
            <a:pPr>
              <a:lnSpc>
                <a:spcPct val="100000"/>
              </a:lnSpc>
            </a:pPr>
            <a:r>
              <a:rPr b="0" lang="es-ES" sz="2400" spc="-1" strike="noStrike">
                <a:solidFill>
                  <a:srgbClr val="000000"/>
                </a:solidFill>
                <a:latin typeface="Trebuchet MS"/>
                <a:ea typeface="Trebuchet MS"/>
              </a:rPr>
              <a:t>next(it)</a:t>
            </a:r>
            <a:endParaRPr b="0" lang="es-ES" sz="2400" spc="-1" strike="noStrike">
              <a:latin typeface="Arial"/>
            </a:endParaRPr>
          </a:p>
          <a:p>
            <a:pPr>
              <a:lnSpc>
                <a:spcPct val="100000"/>
              </a:lnSpc>
            </a:pPr>
            <a:r>
              <a:rPr b="0" lang="es-ES" sz="2400" spc="-1" strike="noStrike">
                <a:solidFill>
                  <a:srgbClr val="000000"/>
                </a:solidFill>
                <a:latin typeface="Trebuchet MS"/>
                <a:ea typeface="Trebuchet MS"/>
              </a:rPr>
              <a:t>next(it)</a:t>
            </a:r>
            <a:endParaRPr b="0" lang="es-ES" sz="2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457200" y="1143000"/>
            <a:ext cx="681444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¿Qué es realmente el iterador?</a:t>
            </a:r>
            <a:endParaRPr b="0" lang="es-ES" sz="3200" spc="-1" strike="noStrike">
              <a:latin typeface="Arial"/>
            </a:endParaRPr>
          </a:p>
        </p:txBody>
      </p:sp>
      <p:sp>
        <p:nvSpPr>
          <p:cNvPr id="307" name="CustomShape 2"/>
          <p:cNvSpPr/>
          <p:nvPr/>
        </p:nvSpPr>
        <p:spPr>
          <a:xfrm>
            <a:off x="5334120" y="642960"/>
            <a:ext cx="3809160" cy="337320"/>
          </a:xfrm>
          <a:prstGeom prst="rect">
            <a:avLst/>
          </a:prstGeom>
          <a:solidFill>
            <a:schemeClr val="lt1"/>
          </a:solidFill>
          <a:ln>
            <a:noFill/>
          </a:ln>
        </p:spPr>
        <p:style>
          <a:lnRef idx="0"/>
          <a:fillRef idx="0"/>
          <a:effectRef idx="0"/>
          <a:fontRef idx="minor"/>
        </p:style>
        <p:txBody>
          <a:bodyPr lIns="90000" rIns="90000" tIns="45000" bIns="450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graphicFrame>
        <p:nvGraphicFramePr>
          <p:cNvPr id="308" name="Table 3"/>
          <p:cNvGraphicFramePr/>
          <p:nvPr/>
        </p:nvGraphicFramePr>
        <p:xfrm>
          <a:off x="952560" y="3008160"/>
          <a:ext cx="2684520" cy="610920"/>
        </p:xfrm>
        <a:graphic>
          <a:graphicData uri="http://schemas.openxmlformats.org/drawingml/2006/table">
            <a:tbl>
              <a:tblPr/>
              <a:tblGrid>
                <a:gridCol w="671040"/>
                <a:gridCol w="671040"/>
                <a:gridCol w="671040"/>
                <a:gridCol w="671760"/>
              </a:tblGrid>
              <a:tr h="611280">
                <a:tc>
                  <a:txBody>
                    <a:bodyPr lIns="91080" rIns="91080"/>
                    <a:p>
                      <a:pPr algn="ctr">
                        <a:lnSpc>
                          <a:spcPct val="100000"/>
                        </a:lnSpc>
                      </a:pPr>
                      <a:r>
                        <a:rPr b="0" lang="es-ES" sz="2400" spc="-1" strike="noStrike">
                          <a:solidFill>
                            <a:srgbClr val="000000"/>
                          </a:solidFill>
                          <a:latin typeface="Arial"/>
                          <a:ea typeface="Arial"/>
                        </a:rPr>
                        <a:t>0</a:t>
                      </a:r>
                      <a:endParaRPr b="0" lang="es-ES" sz="2400" spc="-1" strike="noStrike">
                        <a:latin typeface="Arial"/>
                      </a:endParaRPr>
                    </a:p>
                  </a:txBody>
                  <a:tcPr marL="91080" marR="91080">
                    <a:lnL w="38160">
                      <a:solidFill>
                        <a:srgbClr val="7db61c"/>
                      </a:solidFill>
                    </a:lnL>
                    <a:lnR w="38160">
                      <a:solidFill>
                        <a:srgbClr val="7db61c"/>
                      </a:solidFill>
                    </a:lnR>
                    <a:lnT w="38160">
                      <a:solidFill>
                        <a:srgbClr val="7db61c"/>
                      </a:solidFill>
                    </a:lnT>
                    <a:lnB w="38160">
                      <a:solidFill>
                        <a:srgbClr val="7db61c"/>
                      </a:solidFill>
                    </a:lnB>
                    <a:noFill/>
                  </a:tcPr>
                </a:tc>
                <a:tc>
                  <a:txBody>
                    <a:bodyPr lIns="91080" rIns="91080"/>
                    <a:p>
                      <a:pPr algn="ctr">
                        <a:lnSpc>
                          <a:spcPct val="100000"/>
                        </a:lnSpc>
                      </a:pPr>
                      <a:r>
                        <a:rPr b="0" lang="es-ES" sz="2800" spc="-1" strike="noStrike">
                          <a:solidFill>
                            <a:srgbClr val="ffffff"/>
                          </a:solidFill>
                          <a:latin typeface="Arial"/>
                          <a:ea typeface="Arial"/>
                        </a:rPr>
                        <a:t>1</a:t>
                      </a:r>
                      <a:endParaRPr b="0" lang="es-ES" sz="2800" spc="-1" strike="noStrike">
                        <a:latin typeface="Arial"/>
                      </a:endParaRPr>
                    </a:p>
                  </a:txBody>
                  <a:tcPr marL="91080" marR="91080">
                    <a:lnL w="38160">
                      <a:solidFill>
                        <a:srgbClr val="7db61c"/>
                      </a:solidFill>
                    </a:lnL>
                    <a:lnR w="38160">
                      <a:solidFill>
                        <a:srgbClr val="7db61c"/>
                      </a:solidFill>
                    </a:lnR>
                    <a:lnT w="38160">
                      <a:solidFill>
                        <a:srgbClr val="7db61c"/>
                      </a:solidFill>
                    </a:lnT>
                    <a:lnB w="38160">
                      <a:solidFill>
                        <a:srgbClr val="7db61c"/>
                      </a:solidFill>
                    </a:lnB>
                    <a:solidFill>
                      <a:srgbClr val="7db61c"/>
                    </a:solidFill>
                  </a:tcPr>
                </a:tc>
                <a:tc>
                  <a:txBody>
                    <a:bodyPr lIns="91080" rIns="91080"/>
                    <a:p>
                      <a:pPr algn="ctr">
                        <a:lnSpc>
                          <a:spcPct val="100000"/>
                        </a:lnSpc>
                      </a:pPr>
                      <a:r>
                        <a:rPr b="0" lang="es-ES" sz="2400" spc="-1" strike="noStrike">
                          <a:solidFill>
                            <a:srgbClr val="000000"/>
                          </a:solidFill>
                          <a:latin typeface="Arial"/>
                          <a:ea typeface="Arial"/>
                        </a:rPr>
                        <a:t>2</a:t>
                      </a:r>
                      <a:endParaRPr b="0" lang="es-ES" sz="2400" spc="-1" strike="noStrike">
                        <a:latin typeface="Arial"/>
                      </a:endParaRPr>
                    </a:p>
                  </a:txBody>
                  <a:tcPr marL="91080" marR="91080">
                    <a:lnL w="38160">
                      <a:solidFill>
                        <a:srgbClr val="7db61c"/>
                      </a:solidFill>
                    </a:lnL>
                    <a:lnR w="38160">
                      <a:solidFill>
                        <a:srgbClr val="7db61c"/>
                      </a:solidFill>
                    </a:lnR>
                    <a:lnT w="38160">
                      <a:solidFill>
                        <a:srgbClr val="7db61c"/>
                      </a:solidFill>
                    </a:lnT>
                    <a:lnB w="38160">
                      <a:solidFill>
                        <a:srgbClr val="7db61c"/>
                      </a:solidFill>
                    </a:lnB>
                    <a:noFill/>
                  </a:tcPr>
                </a:tc>
                <a:tc>
                  <a:txBody>
                    <a:bodyPr lIns="91080" rIns="91080"/>
                    <a:p>
                      <a:pPr algn="ctr">
                        <a:lnSpc>
                          <a:spcPct val="100000"/>
                        </a:lnSpc>
                      </a:pPr>
                      <a:r>
                        <a:rPr b="0" lang="es-ES" sz="2400" spc="-1" strike="noStrike">
                          <a:solidFill>
                            <a:srgbClr val="000000"/>
                          </a:solidFill>
                          <a:latin typeface="Arial"/>
                          <a:ea typeface="Arial"/>
                        </a:rPr>
                        <a:t>3</a:t>
                      </a:r>
                      <a:endParaRPr b="0" lang="es-ES" sz="2400" spc="-1" strike="noStrike">
                        <a:latin typeface="Arial"/>
                      </a:endParaRPr>
                    </a:p>
                  </a:txBody>
                  <a:tcPr marL="91080" marR="91080">
                    <a:lnL w="38160">
                      <a:solidFill>
                        <a:srgbClr val="7db61c"/>
                      </a:solidFill>
                    </a:lnL>
                    <a:lnR w="38160">
                      <a:solidFill>
                        <a:srgbClr val="7db61c"/>
                      </a:solidFill>
                    </a:lnR>
                    <a:lnT w="38160">
                      <a:solidFill>
                        <a:srgbClr val="7db61c"/>
                      </a:solidFill>
                    </a:lnT>
                    <a:lnB w="38160">
                      <a:solidFill>
                        <a:srgbClr val="7db61c"/>
                      </a:solidFill>
                    </a:lnB>
                    <a:noFill/>
                  </a:tcPr>
                </a:tc>
              </a:tr>
            </a:tbl>
          </a:graphicData>
        </a:graphic>
      </p:graphicFrame>
      <p:sp>
        <p:nvSpPr>
          <p:cNvPr id="309" name="CustomShape 4"/>
          <p:cNvSpPr/>
          <p:nvPr/>
        </p:nvSpPr>
        <p:spPr>
          <a:xfrm>
            <a:off x="6225120" y="2448000"/>
            <a:ext cx="2027160" cy="2985840"/>
          </a:xfrm>
          <a:prstGeom prst="rect">
            <a:avLst/>
          </a:prstGeom>
          <a:noFill/>
          <a:ln>
            <a:noFill/>
          </a:ln>
        </p:spPr>
        <p:style>
          <a:lnRef idx="0"/>
          <a:fillRef idx="0"/>
          <a:effectRef idx="0"/>
          <a:fontRef idx="minor"/>
        </p:style>
        <p:txBody>
          <a:bodyPr lIns="90000" rIns="90000" tIns="91440" bIns="91440"/>
          <a:p>
            <a:pPr>
              <a:lnSpc>
                <a:spcPct val="100000"/>
              </a:lnSpc>
            </a:pPr>
            <a:r>
              <a:rPr b="0" lang="es-ES" sz="2400" spc="-1" strike="noStrike">
                <a:solidFill>
                  <a:srgbClr val="000000"/>
                </a:solidFill>
                <a:latin typeface="Trebuchet MS"/>
                <a:ea typeface="Trebuchet MS"/>
              </a:rPr>
              <a:t>r = range(4)</a:t>
            </a:r>
            <a:endParaRPr b="0" lang="es-ES" sz="2400" spc="-1" strike="noStrike">
              <a:latin typeface="Arial"/>
            </a:endParaRPr>
          </a:p>
          <a:p>
            <a:pPr>
              <a:lnSpc>
                <a:spcPct val="100000"/>
              </a:lnSpc>
            </a:pPr>
            <a:r>
              <a:rPr b="0" lang="es-ES" sz="2400" spc="-1" strike="noStrike">
                <a:solidFill>
                  <a:srgbClr val="000000"/>
                </a:solidFill>
                <a:latin typeface="Trebuchet MS"/>
                <a:ea typeface="Trebuchet MS"/>
              </a:rPr>
              <a:t>it = iter(r)</a:t>
            </a:r>
            <a:endParaRPr b="0" lang="es-ES" sz="2400" spc="-1" strike="noStrike">
              <a:latin typeface="Arial"/>
            </a:endParaRPr>
          </a:p>
          <a:p>
            <a:pPr>
              <a:lnSpc>
                <a:spcPct val="100000"/>
              </a:lnSpc>
            </a:pPr>
            <a:r>
              <a:rPr b="0" lang="es-ES" sz="2400" spc="-1" strike="noStrike">
                <a:solidFill>
                  <a:srgbClr val="000000"/>
                </a:solidFill>
                <a:latin typeface="Trebuchet MS"/>
                <a:ea typeface="Trebuchet MS"/>
              </a:rPr>
              <a:t>next(it)</a:t>
            </a:r>
            <a:endParaRPr b="0" lang="es-ES" sz="2400" spc="-1" strike="noStrike">
              <a:latin typeface="Arial"/>
            </a:endParaRPr>
          </a:p>
          <a:p>
            <a:pPr>
              <a:lnSpc>
                <a:spcPct val="100000"/>
              </a:lnSpc>
            </a:pPr>
            <a:r>
              <a:rPr b="0" lang="es-ES" sz="2800" spc="-1" strike="noStrike">
                <a:solidFill>
                  <a:srgbClr val="7db61c"/>
                </a:solidFill>
                <a:latin typeface="Trebuchet MS"/>
                <a:ea typeface="Trebuchet MS"/>
              </a:rPr>
              <a:t>next(it)</a:t>
            </a:r>
            <a:endParaRPr b="0" lang="es-ES" sz="2800" spc="-1" strike="noStrike">
              <a:latin typeface="Arial"/>
            </a:endParaRPr>
          </a:p>
          <a:p>
            <a:pPr>
              <a:lnSpc>
                <a:spcPct val="100000"/>
              </a:lnSpc>
            </a:pPr>
            <a:r>
              <a:rPr b="0" lang="es-ES" sz="2400" spc="-1" strike="noStrike">
                <a:solidFill>
                  <a:srgbClr val="000000"/>
                </a:solidFill>
                <a:latin typeface="Trebuchet MS"/>
                <a:ea typeface="Trebuchet MS"/>
              </a:rPr>
              <a:t>next(it)</a:t>
            </a:r>
            <a:endParaRPr b="0" lang="es-ES" sz="2400" spc="-1" strike="noStrike">
              <a:latin typeface="Arial"/>
            </a:endParaRPr>
          </a:p>
          <a:p>
            <a:pPr>
              <a:lnSpc>
                <a:spcPct val="100000"/>
              </a:lnSpc>
            </a:pPr>
            <a:r>
              <a:rPr b="0" lang="es-ES" sz="2400" spc="-1" strike="noStrike">
                <a:solidFill>
                  <a:srgbClr val="000000"/>
                </a:solidFill>
                <a:latin typeface="Trebuchet MS"/>
                <a:ea typeface="Trebuchet MS"/>
              </a:rPr>
              <a:t>next(it)</a:t>
            </a:r>
            <a:endParaRPr b="0" lang="es-ES" sz="2400" spc="-1" strike="noStrike">
              <a:latin typeface="Arial"/>
            </a:endParaRPr>
          </a:p>
          <a:p>
            <a:pPr>
              <a:lnSpc>
                <a:spcPct val="100000"/>
              </a:lnSpc>
            </a:pPr>
            <a:r>
              <a:rPr b="0" lang="es-ES" sz="2400" spc="-1" strike="noStrike">
                <a:solidFill>
                  <a:srgbClr val="000000"/>
                </a:solidFill>
                <a:latin typeface="Trebuchet MS"/>
                <a:ea typeface="Trebuchet MS"/>
              </a:rPr>
              <a:t>next(it)</a:t>
            </a:r>
            <a:endParaRPr b="0" lang="es-ES" sz="2400" spc="-1" strike="noStrike">
              <a:latin typeface="Arial"/>
            </a:endParaRPr>
          </a:p>
          <a:p>
            <a:pPr>
              <a:lnSpc>
                <a:spcPct val="100000"/>
              </a:lnSpc>
            </a:pPr>
            <a:endParaRPr b="0" lang="es-ES" sz="2400" spc="-1" strike="noStrike">
              <a:latin typeface="Arial"/>
            </a:endParaRPr>
          </a:p>
        </p:txBody>
      </p:sp>
      <p:sp>
        <p:nvSpPr>
          <p:cNvPr id="310" name="CustomShape 5"/>
          <p:cNvSpPr/>
          <p:nvPr/>
        </p:nvSpPr>
        <p:spPr>
          <a:xfrm>
            <a:off x="2295000" y="3705480"/>
            <a:ext cx="681480" cy="1013400"/>
          </a:xfrm>
          <a:prstGeom prst="upArrow">
            <a:avLst>
              <a:gd name="adj1" fmla="val 50000"/>
              <a:gd name="adj2" fmla="val 50000"/>
            </a:avLst>
          </a:prstGeom>
          <a:solidFill>
            <a:srgbClr val="7db61c"/>
          </a:solidFill>
          <a:ln>
            <a:noFill/>
          </a:ln>
        </p:spPr>
        <p:style>
          <a:lnRef idx="0"/>
          <a:fillRef idx="0"/>
          <a:effectRef idx="0"/>
          <a:fontRef idx="minor"/>
        </p:style>
      </p:sp>
      <p:sp>
        <p:nvSpPr>
          <p:cNvPr id="311" name="CustomShape 6"/>
          <p:cNvSpPr/>
          <p:nvPr/>
        </p:nvSpPr>
        <p:spPr>
          <a:xfrm>
            <a:off x="5218560" y="3286800"/>
            <a:ext cx="756360" cy="939600"/>
          </a:xfrm>
          <a:prstGeom prst="rect">
            <a:avLst/>
          </a:prstGeom>
          <a:noFill/>
          <a:ln>
            <a:noFill/>
          </a:ln>
        </p:spPr>
        <p:style>
          <a:lnRef idx="0"/>
          <a:fillRef idx="0"/>
          <a:effectRef idx="0"/>
          <a:fontRef idx="minor"/>
        </p:style>
        <p:txBody>
          <a:bodyPr lIns="90000" rIns="90000" tIns="91440" bIns="91440"/>
          <a:p>
            <a:pPr algn="ctr">
              <a:lnSpc>
                <a:spcPct val="100000"/>
              </a:lnSpc>
            </a:pPr>
            <a:r>
              <a:rPr b="0" lang="es-ES" sz="4800" spc="-1" strike="noStrike">
                <a:solidFill>
                  <a:srgbClr val="7db61c"/>
                </a:solidFill>
                <a:latin typeface="Trebuchet MS"/>
                <a:ea typeface="Trebuchet MS"/>
              </a:rPr>
              <a:t>1</a:t>
            </a:r>
            <a:endParaRPr b="0" lang="es-ES" sz="4800" spc="-1" strike="noStrike">
              <a:latin typeface="Arial"/>
            </a:endParaRPr>
          </a:p>
        </p:txBody>
      </p:sp>
      <p:pic>
        <p:nvPicPr>
          <p:cNvPr id="312" name="Imagen 5" descr=""/>
          <p:cNvPicPr/>
          <p:nvPr/>
        </p:nvPicPr>
        <p:blipFill>
          <a:blip r:embed="rId1"/>
          <a:stretch/>
        </p:blipFill>
        <p:spPr>
          <a:xfrm>
            <a:off x="755640" y="274680"/>
            <a:ext cx="2315880" cy="72828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457200" y="1143000"/>
            <a:ext cx="61714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¿Y cuando llegamos al final?</a:t>
            </a:r>
            <a:endParaRPr b="0" lang="es-ES" sz="3200" spc="-1" strike="noStrike">
              <a:latin typeface="Arial"/>
            </a:endParaRPr>
          </a:p>
        </p:txBody>
      </p:sp>
      <p:sp>
        <p:nvSpPr>
          <p:cNvPr id="314" name="CustomShape 2"/>
          <p:cNvSpPr/>
          <p:nvPr/>
        </p:nvSpPr>
        <p:spPr>
          <a:xfrm>
            <a:off x="5334120" y="642960"/>
            <a:ext cx="3809160" cy="337320"/>
          </a:xfrm>
          <a:prstGeom prst="rect">
            <a:avLst/>
          </a:prstGeom>
          <a:solidFill>
            <a:schemeClr val="lt1"/>
          </a:solidFill>
          <a:ln>
            <a:noFill/>
          </a:ln>
        </p:spPr>
        <p:style>
          <a:lnRef idx="0"/>
          <a:fillRef idx="0"/>
          <a:effectRef idx="0"/>
          <a:fontRef idx="minor"/>
        </p:style>
        <p:txBody>
          <a:bodyPr lIns="90000" rIns="90000" tIns="45000" bIns="450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graphicFrame>
        <p:nvGraphicFramePr>
          <p:cNvPr id="315" name="Table 3"/>
          <p:cNvGraphicFramePr/>
          <p:nvPr/>
        </p:nvGraphicFramePr>
        <p:xfrm>
          <a:off x="952560" y="3008160"/>
          <a:ext cx="2684520" cy="610920"/>
        </p:xfrm>
        <a:graphic>
          <a:graphicData uri="http://schemas.openxmlformats.org/drawingml/2006/table">
            <a:tbl>
              <a:tblPr/>
              <a:tblGrid>
                <a:gridCol w="671040"/>
                <a:gridCol w="671040"/>
                <a:gridCol w="671040"/>
                <a:gridCol w="671760"/>
              </a:tblGrid>
              <a:tr h="611280">
                <a:tc>
                  <a:txBody>
                    <a:bodyPr lIns="91080" rIns="91080"/>
                    <a:p>
                      <a:pPr algn="ctr">
                        <a:lnSpc>
                          <a:spcPct val="100000"/>
                        </a:lnSpc>
                      </a:pPr>
                      <a:r>
                        <a:rPr b="0" lang="es-ES" sz="2400" spc="-1" strike="noStrike">
                          <a:solidFill>
                            <a:srgbClr val="000000"/>
                          </a:solidFill>
                          <a:latin typeface="Arial"/>
                          <a:ea typeface="Arial"/>
                        </a:rPr>
                        <a:t>0</a:t>
                      </a:r>
                      <a:endParaRPr b="0" lang="es-ES" sz="2400" spc="-1" strike="noStrike">
                        <a:latin typeface="Arial"/>
                      </a:endParaRPr>
                    </a:p>
                  </a:txBody>
                  <a:tcPr marL="91080" marR="91080">
                    <a:lnL w="38160">
                      <a:solidFill>
                        <a:srgbClr val="7db61c"/>
                      </a:solidFill>
                    </a:lnL>
                    <a:lnR w="38160">
                      <a:solidFill>
                        <a:srgbClr val="7db61c"/>
                      </a:solidFill>
                    </a:lnR>
                    <a:lnT w="38160">
                      <a:solidFill>
                        <a:srgbClr val="7db61c"/>
                      </a:solidFill>
                    </a:lnT>
                    <a:lnB w="38160">
                      <a:solidFill>
                        <a:srgbClr val="7db61c"/>
                      </a:solidFill>
                    </a:lnB>
                    <a:noFill/>
                  </a:tcPr>
                </a:tc>
                <a:tc>
                  <a:txBody>
                    <a:bodyPr lIns="91080" rIns="91080"/>
                    <a:p>
                      <a:pPr algn="ctr">
                        <a:lnSpc>
                          <a:spcPct val="100000"/>
                        </a:lnSpc>
                      </a:pPr>
                      <a:r>
                        <a:rPr b="0" lang="es-ES" sz="2800" spc="-1" strike="noStrike">
                          <a:solidFill>
                            <a:srgbClr val="000000"/>
                          </a:solidFill>
                          <a:latin typeface="Arial"/>
                          <a:ea typeface="Arial"/>
                        </a:rPr>
                        <a:t>1</a:t>
                      </a:r>
                      <a:endParaRPr b="0" lang="es-ES" sz="2800" spc="-1" strike="noStrike">
                        <a:latin typeface="Arial"/>
                      </a:endParaRPr>
                    </a:p>
                  </a:txBody>
                  <a:tcPr marL="91080" marR="91080">
                    <a:lnL w="38160">
                      <a:solidFill>
                        <a:srgbClr val="7db61c"/>
                      </a:solidFill>
                    </a:lnL>
                    <a:lnR w="38160">
                      <a:solidFill>
                        <a:srgbClr val="7db61c"/>
                      </a:solidFill>
                    </a:lnR>
                    <a:lnT w="38160">
                      <a:solidFill>
                        <a:srgbClr val="7db61c"/>
                      </a:solidFill>
                    </a:lnT>
                    <a:lnB w="38160">
                      <a:solidFill>
                        <a:srgbClr val="7db61c"/>
                      </a:solidFill>
                    </a:lnB>
                    <a:noFill/>
                  </a:tcPr>
                </a:tc>
                <a:tc>
                  <a:txBody>
                    <a:bodyPr lIns="91080" rIns="91080"/>
                    <a:p>
                      <a:pPr algn="ctr">
                        <a:lnSpc>
                          <a:spcPct val="100000"/>
                        </a:lnSpc>
                      </a:pPr>
                      <a:r>
                        <a:rPr b="0" lang="es-ES" sz="2400" spc="-1" strike="noStrike">
                          <a:solidFill>
                            <a:srgbClr val="000000"/>
                          </a:solidFill>
                          <a:latin typeface="Arial"/>
                          <a:ea typeface="Arial"/>
                        </a:rPr>
                        <a:t>2</a:t>
                      </a:r>
                      <a:endParaRPr b="0" lang="es-ES" sz="2400" spc="-1" strike="noStrike">
                        <a:latin typeface="Arial"/>
                      </a:endParaRPr>
                    </a:p>
                  </a:txBody>
                  <a:tcPr marL="91080" marR="91080">
                    <a:lnL w="38160">
                      <a:solidFill>
                        <a:srgbClr val="7db61c"/>
                      </a:solidFill>
                    </a:lnL>
                    <a:lnR w="38160">
                      <a:solidFill>
                        <a:srgbClr val="7db61c"/>
                      </a:solidFill>
                    </a:lnR>
                    <a:lnT w="38160">
                      <a:solidFill>
                        <a:srgbClr val="7db61c"/>
                      </a:solidFill>
                    </a:lnT>
                    <a:lnB w="38160">
                      <a:solidFill>
                        <a:srgbClr val="7db61c"/>
                      </a:solidFill>
                    </a:lnB>
                    <a:noFill/>
                  </a:tcPr>
                </a:tc>
                <a:tc>
                  <a:txBody>
                    <a:bodyPr lIns="91080" rIns="91080"/>
                    <a:p>
                      <a:pPr algn="ctr">
                        <a:lnSpc>
                          <a:spcPct val="100000"/>
                        </a:lnSpc>
                      </a:pPr>
                      <a:r>
                        <a:rPr b="0" lang="es-ES" sz="2400" spc="-1" strike="noStrike">
                          <a:solidFill>
                            <a:srgbClr val="000000"/>
                          </a:solidFill>
                          <a:latin typeface="Arial"/>
                          <a:ea typeface="Arial"/>
                        </a:rPr>
                        <a:t>3</a:t>
                      </a:r>
                      <a:endParaRPr b="0" lang="es-ES" sz="2400" spc="-1" strike="noStrike">
                        <a:latin typeface="Arial"/>
                      </a:endParaRPr>
                    </a:p>
                  </a:txBody>
                  <a:tcPr marL="91080" marR="91080">
                    <a:lnL w="38160">
                      <a:solidFill>
                        <a:srgbClr val="7db61c"/>
                      </a:solidFill>
                    </a:lnL>
                    <a:lnR w="38160">
                      <a:solidFill>
                        <a:srgbClr val="7db61c"/>
                      </a:solidFill>
                    </a:lnR>
                    <a:lnT w="38160">
                      <a:solidFill>
                        <a:srgbClr val="7db61c"/>
                      </a:solidFill>
                    </a:lnT>
                    <a:lnB w="38160">
                      <a:solidFill>
                        <a:srgbClr val="7db61c"/>
                      </a:solidFill>
                    </a:lnB>
                    <a:noFill/>
                  </a:tcPr>
                </a:tc>
              </a:tr>
            </a:tbl>
          </a:graphicData>
        </a:graphic>
      </p:graphicFrame>
      <p:sp>
        <p:nvSpPr>
          <p:cNvPr id="316" name="CustomShape 4"/>
          <p:cNvSpPr/>
          <p:nvPr/>
        </p:nvSpPr>
        <p:spPr>
          <a:xfrm>
            <a:off x="6225120" y="2448000"/>
            <a:ext cx="2494440" cy="2985840"/>
          </a:xfrm>
          <a:prstGeom prst="rect">
            <a:avLst/>
          </a:prstGeom>
          <a:noFill/>
          <a:ln>
            <a:noFill/>
          </a:ln>
        </p:spPr>
        <p:style>
          <a:lnRef idx="0"/>
          <a:fillRef idx="0"/>
          <a:effectRef idx="0"/>
          <a:fontRef idx="minor"/>
        </p:style>
        <p:txBody>
          <a:bodyPr lIns="90000" rIns="90000" tIns="91440" bIns="91440"/>
          <a:p>
            <a:pPr>
              <a:lnSpc>
                <a:spcPct val="100000"/>
              </a:lnSpc>
            </a:pPr>
            <a:r>
              <a:rPr b="0" lang="es-ES" sz="2400" spc="-1" strike="noStrike">
                <a:solidFill>
                  <a:srgbClr val="000000"/>
                </a:solidFill>
                <a:latin typeface="Trebuchet MS"/>
                <a:ea typeface="Trebuchet MS"/>
              </a:rPr>
              <a:t>r = range(4)</a:t>
            </a:r>
            <a:endParaRPr b="0" lang="es-ES" sz="2400" spc="-1" strike="noStrike">
              <a:latin typeface="Arial"/>
            </a:endParaRPr>
          </a:p>
          <a:p>
            <a:pPr>
              <a:lnSpc>
                <a:spcPct val="100000"/>
              </a:lnSpc>
            </a:pPr>
            <a:r>
              <a:rPr b="0" lang="es-ES" sz="2400" spc="-1" strike="noStrike">
                <a:solidFill>
                  <a:srgbClr val="000000"/>
                </a:solidFill>
                <a:latin typeface="Trebuchet MS"/>
                <a:ea typeface="Trebuchet MS"/>
              </a:rPr>
              <a:t>it = iter(r)</a:t>
            </a:r>
            <a:endParaRPr b="0" lang="es-ES" sz="2400" spc="-1" strike="noStrike">
              <a:latin typeface="Arial"/>
            </a:endParaRPr>
          </a:p>
          <a:p>
            <a:pPr>
              <a:lnSpc>
                <a:spcPct val="100000"/>
              </a:lnSpc>
            </a:pPr>
            <a:r>
              <a:rPr b="0" lang="es-ES" sz="2400" spc="-1" strike="noStrike">
                <a:solidFill>
                  <a:srgbClr val="000000"/>
                </a:solidFill>
                <a:latin typeface="Trebuchet MS"/>
                <a:ea typeface="Trebuchet MS"/>
              </a:rPr>
              <a:t>next(it)  #0</a:t>
            </a:r>
            <a:endParaRPr b="0" lang="es-ES" sz="2400" spc="-1" strike="noStrike">
              <a:latin typeface="Arial"/>
            </a:endParaRPr>
          </a:p>
          <a:p>
            <a:pPr>
              <a:lnSpc>
                <a:spcPct val="100000"/>
              </a:lnSpc>
            </a:pPr>
            <a:r>
              <a:rPr b="0" lang="es-ES" sz="2400" spc="-1" strike="noStrike">
                <a:solidFill>
                  <a:srgbClr val="000000"/>
                </a:solidFill>
                <a:latin typeface="Trebuchet MS"/>
                <a:ea typeface="Trebuchet MS"/>
              </a:rPr>
              <a:t>next(it)  #1</a:t>
            </a:r>
            <a:endParaRPr b="0" lang="es-ES" sz="2400" spc="-1" strike="noStrike">
              <a:latin typeface="Arial"/>
            </a:endParaRPr>
          </a:p>
          <a:p>
            <a:pPr>
              <a:lnSpc>
                <a:spcPct val="100000"/>
              </a:lnSpc>
            </a:pPr>
            <a:r>
              <a:rPr b="0" lang="es-ES" sz="2400" spc="-1" strike="noStrike">
                <a:solidFill>
                  <a:srgbClr val="000000"/>
                </a:solidFill>
                <a:latin typeface="Trebuchet MS"/>
                <a:ea typeface="Trebuchet MS"/>
              </a:rPr>
              <a:t>next(it)  #2</a:t>
            </a:r>
            <a:endParaRPr b="0" lang="es-ES" sz="2400" spc="-1" strike="noStrike">
              <a:latin typeface="Arial"/>
            </a:endParaRPr>
          </a:p>
          <a:p>
            <a:pPr>
              <a:lnSpc>
                <a:spcPct val="100000"/>
              </a:lnSpc>
            </a:pPr>
            <a:r>
              <a:rPr b="0" lang="es-ES" sz="2400" spc="-1" strike="noStrike">
                <a:solidFill>
                  <a:srgbClr val="000000"/>
                </a:solidFill>
                <a:latin typeface="Trebuchet MS"/>
                <a:ea typeface="Trebuchet MS"/>
              </a:rPr>
              <a:t>next(it)  #3</a:t>
            </a:r>
            <a:endParaRPr b="0" lang="es-ES" sz="2400" spc="-1" strike="noStrike">
              <a:latin typeface="Arial"/>
            </a:endParaRPr>
          </a:p>
          <a:p>
            <a:pPr>
              <a:lnSpc>
                <a:spcPct val="100000"/>
              </a:lnSpc>
            </a:pPr>
            <a:r>
              <a:rPr b="0" lang="es-ES" sz="2800" spc="-1" strike="noStrike">
                <a:solidFill>
                  <a:srgbClr val="ea9999"/>
                </a:solidFill>
                <a:latin typeface="Trebuchet MS"/>
                <a:ea typeface="Trebuchet MS"/>
              </a:rPr>
              <a:t>next(it) #-</a:t>
            </a:r>
            <a:endParaRPr b="0" lang="es-ES" sz="2800" spc="-1" strike="noStrike">
              <a:latin typeface="Arial"/>
            </a:endParaRPr>
          </a:p>
        </p:txBody>
      </p:sp>
      <p:sp>
        <p:nvSpPr>
          <p:cNvPr id="317" name="CustomShape 5"/>
          <p:cNvSpPr/>
          <p:nvPr/>
        </p:nvSpPr>
        <p:spPr>
          <a:xfrm>
            <a:off x="4394880" y="3619440"/>
            <a:ext cx="681480" cy="1013400"/>
          </a:xfrm>
          <a:prstGeom prst="upArrow">
            <a:avLst>
              <a:gd name="adj1" fmla="val 50000"/>
              <a:gd name="adj2" fmla="val 50000"/>
            </a:avLst>
          </a:prstGeom>
          <a:solidFill>
            <a:srgbClr val="ea9999"/>
          </a:solidFill>
          <a:ln>
            <a:noFill/>
          </a:ln>
        </p:spPr>
        <p:style>
          <a:lnRef idx="0"/>
          <a:fillRef idx="0"/>
          <a:effectRef idx="0"/>
          <a:fontRef idx="minor"/>
        </p:style>
      </p:sp>
      <p:sp>
        <p:nvSpPr>
          <p:cNvPr id="318" name="CustomShape 6"/>
          <p:cNvSpPr/>
          <p:nvPr/>
        </p:nvSpPr>
        <p:spPr>
          <a:xfrm>
            <a:off x="3637440" y="2958840"/>
            <a:ext cx="756360" cy="939600"/>
          </a:xfrm>
          <a:prstGeom prst="rect">
            <a:avLst/>
          </a:prstGeom>
          <a:noFill/>
          <a:ln>
            <a:noFill/>
          </a:ln>
        </p:spPr>
        <p:style>
          <a:lnRef idx="0"/>
          <a:fillRef idx="0"/>
          <a:effectRef idx="0"/>
          <a:fontRef idx="minor"/>
        </p:style>
        <p:txBody>
          <a:bodyPr lIns="90000" rIns="90000" tIns="91440" bIns="91440"/>
          <a:p>
            <a:pPr algn="ctr">
              <a:lnSpc>
                <a:spcPct val="100000"/>
              </a:lnSpc>
            </a:pPr>
            <a:r>
              <a:rPr b="0" lang="es-ES" sz="4800" spc="-1" strike="noStrike">
                <a:solidFill>
                  <a:srgbClr val="ea9999"/>
                </a:solidFill>
                <a:latin typeface="Trebuchet MS"/>
                <a:ea typeface="Trebuchet MS"/>
              </a:rPr>
              <a:t>-</a:t>
            </a:r>
            <a:endParaRPr b="0" lang="es-ES" sz="4800" spc="-1" strike="noStrike">
              <a:latin typeface="Arial"/>
            </a:endParaRPr>
          </a:p>
        </p:txBody>
      </p:sp>
      <p:sp>
        <p:nvSpPr>
          <p:cNvPr id="319" name="CustomShape 7"/>
          <p:cNvSpPr/>
          <p:nvPr/>
        </p:nvSpPr>
        <p:spPr>
          <a:xfrm>
            <a:off x="1382760" y="5106600"/>
            <a:ext cx="2988360" cy="718560"/>
          </a:xfrm>
          <a:prstGeom prst="rect">
            <a:avLst/>
          </a:prstGeom>
          <a:noFill/>
          <a:ln>
            <a:noFill/>
          </a:ln>
        </p:spPr>
        <p:style>
          <a:lnRef idx="0"/>
          <a:fillRef idx="0"/>
          <a:effectRef idx="0"/>
          <a:fontRef idx="minor"/>
        </p:style>
        <p:txBody>
          <a:bodyPr lIns="90000" rIns="90000" tIns="91440" bIns="91440"/>
          <a:p>
            <a:pPr>
              <a:lnSpc>
                <a:spcPct val="100000"/>
              </a:lnSpc>
            </a:pPr>
            <a:r>
              <a:rPr b="0" lang="es-ES" sz="3000" spc="-1" strike="noStrike">
                <a:solidFill>
                  <a:srgbClr val="ea9999"/>
                </a:solidFill>
                <a:latin typeface="Trebuchet MS"/>
                <a:ea typeface="Trebuchet MS"/>
              </a:rPr>
              <a:t>StopIteration</a:t>
            </a:r>
            <a:endParaRPr b="0" lang="es-ES" sz="3000" spc="-1" strike="noStrike">
              <a:latin typeface="Arial"/>
            </a:endParaRPr>
          </a:p>
        </p:txBody>
      </p:sp>
      <p:pic>
        <p:nvPicPr>
          <p:cNvPr id="320" name="Imagen 5" descr=""/>
          <p:cNvPicPr/>
          <p:nvPr/>
        </p:nvPicPr>
        <p:blipFill>
          <a:blip r:embed="rId1"/>
          <a:stretch/>
        </p:blipFill>
        <p:spPr>
          <a:xfrm>
            <a:off x="755640" y="274680"/>
            <a:ext cx="2315880" cy="72828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322"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323" name="Imagen 5" descr=""/>
          <p:cNvPicPr/>
          <p:nvPr/>
        </p:nvPicPr>
        <p:blipFill>
          <a:blip r:embed="rId1"/>
          <a:stretch/>
        </p:blipFill>
        <p:spPr>
          <a:xfrm>
            <a:off x="755640" y="274680"/>
            <a:ext cx="2315880" cy="728280"/>
          </a:xfrm>
          <a:prstGeom prst="rect">
            <a:avLst/>
          </a:prstGeom>
          <a:ln>
            <a:noFill/>
          </a:ln>
        </p:spPr>
      </p:pic>
      <p:sp>
        <p:nvSpPr>
          <p:cNvPr id="324" name="CustomShape 3"/>
          <p:cNvSpPr/>
          <p:nvPr/>
        </p:nvSpPr>
        <p:spPr>
          <a:xfrm>
            <a:off x="1438200" y="3029040"/>
            <a:ext cx="180360" cy="385920"/>
          </a:xfrm>
          <a:prstGeom prst="rect">
            <a:avLst/>
          </a:prstGeom>
          <a:noFill/>
          <a:ln>
            <a:noFill/>
          </a:ln>
        </p:spPr>
        <p:style>
          <a:lnRef idx="0"/>
          <a:fillRef idx="0"/>
          <a:effectRef idx="0"/>
          <a:fontRef idx="minor"/>
        </p:style>
      </p:sp>
      <p:sp>
        <p:nvSpPr>
          <p:cNvPr id="325" name="CustomShape 4"/>
          <p:cNvSpPr/>
          <p:nvPr/>
        </p:nvSpPr>
        <p:spPr>
          <a:xfrm>
            <a:off x="496080" y="1377360"/>
            <a:ext cx="7279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¡Ojo! Range() no es una función</a:t>
            </a:r>
            <a:endParaRPr b="0" lang="es-ES" sz="3200" spc="-1" strike="noStrike">
              <a:latin typeface="Arial"/>
            </a:endParaRPr>
          </a:p>
        </p:txBody>
      </p:sp>
      <p:sp>
        <p:nvSpPr>
          <p:cNvPr id="326" name="CustomShape 5"/>
          <p:cNvSpPr/>
          <p:nvPr/>
        </p:nvSpPr>
        <p:spPr>
          <a:xfrm>
            <a:off x="1049760" y="2473200"/>
            <a:ext cx="7085880" cy="2854440"/>
          </a:xfrm>
          <a:prstGeom prst="rect">
            <a:avLst/>
          </a:prstGeom>
          <a:noFill/>
          <a:ln>
            <a:noFill/>
          </a:ln>
        </p:spPr>
        <p:style>
          <a:lnRef idx="0"/>
          <a:fillRef idx="0"/>
          <a:effectRef idx="0"/>
          <a:fontRef idx="minor"/>
        </p:style>
        <p:txBody>
          <a:bodyPr lIns="90000" rIns="90000" tIns="45000" bIns="45000"/>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A partir de la versión 3 de Python, </a:t>
            </a:r>
            <a:r>
              <a:rPr b="0" i="1" lang="es-ES" sz="1800" spc="-1" strike="noStrike">
                <a:solidFill>
                  <a:srgbClr val="000000"/>
                </a:solidFill>
                <a:latin typeface="Trebuchet MS"/>
                <a:ea typeface="Trebuchet MS"/>
              </a:rPr>
              <a:t>range()</a:t>
            </a:r>
            <a:r>
              <a:rPr b="0" lang="es-ES" sz="1800" spc="-1" strike="noStrike">
                <a:solidFill>
                  <a:srgbClr val="000000"/>
                </a:solidFill>
                <a:latin typeface="Trebuchet MS"/>
                <a:ea typeface="Trebuchet MS"/>
              </a:rPr>
              <a:t> ya no es una función y pasa a comportarse como un </a:t>
            </a:r>
            <a:r>
              <a:rPr b="0" lang="es-ES" sz="1800" spc="-1" strike="noStrike">
                <a:solidFill>
                  <a:srgbClr val="7db61c"/>
                </a:solidFill>
                <a:latin typeface="Trebuchet MS"/>
                <a:ea typeface="Trebuchet MS"/>
              </a:rPr>
              <a:t>tipo de dato estructurado</a:t>
            </a:r>
            <a:r>
              <a:rPr b="0" lang="es-ES" sz="1800" spc="-1" strike="noStrike">
                <a:solidFill>
                  <a:srgbClr val="000000"/>
                </a:solidFill>
                <a:latin typeface="Trebuchet MS"/>
                <a:ea typeface="Trebuchet MS"/>
              </a:rPr>
              <a:t>.</a:t>
            </a:r>
            <a:endParaRPr b="0" lang="es-ES" sz="1800" spc="-1" strike="noStrike">
              <a:latin typeface="Arial"/>
            </a:endParaRPr>
          </a:p>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Para ciertas instrucciones, presenta más similitudes con las tuplas y las listas.</a:t>
            </a:r>
            <a:endParaRPr b="0" lang="es-ES" sz="1800" spc="-1" strike="noStrike">
              <a:latin typeface="Arial"/>
            </a:endParaRPr>
          </a:p>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Es inmutable, pues, al utilizarla, se reserva un espacio en memoria, pero está vacío, es una lista de números abstracta, que solo puede concretarse al crearla y, sobretodo, al pedirle al “intérprete” que la almacene en una variable</a:t>
            </a:r>
            <a:endParaRPr b="0" lang="es-ES"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328"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329" name="Imagen 5" descr=""/>
          <p:cNvPicPr/>
          <p:nvPr/>
        </p:nvPicPr>
        <p:blipFill>
          <a:blip r:embed="rId1"/>
          <a:stretch/>
        </p:blipFill>
        <p:spPr>
          <a:xfrm>
            <a:off x="755640" y="274680"/>
            <a:ext cx="2315880" cy="728280"/>
          </a:xfrm>
          <a:prstGeom prst="rect">
            <a:avLst/>
          </a:prstGeom>
          <a:ln>
            <a:noFill/>
          </a:ln>
        </p:spPr>
      </p:pic>
      <p:sp>
        <p:nvSpPr>
          <p:cNvPr id="330" name="CustomShape 3"/>
          <p:cNvSpPr/>
          <p:nvPr/>
        </p:nvSpPr>
        <p:spPr>
          <a:xfrm>
            <a:off x="1438200" y="3029040"/>
            <a:ext cx="180360" cy="385920"/>
          </a:xfrm>
          <a:prstGeom prst="rect">
            <a:avLst/>
          </a:prstGeom>
          <a:noFill/>
          <a:ln>
            <a:noFill/>
          </a:ln>
        </p:spPr>
        <p:style>
          <a:lnRef idx="0"/>
          <a:fillRef idx="0"/>
          <a:effectRef idx="0"/>
          <a:fontRef idx="minor"/>
        </p:style>
      </p:sp>
      <p:sp>
        <p:nvSpPr>
          <p:cNvPr id="331" name="CustomShape 4"/>
          <p:cNvSpPr/>
          <p:nvPr/>
        </p:nvSpPr>
        <p:spPr>
          <a:xfrm>
            <a:off x="496080" y="1377360"/>
            <a:ext cx="7279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Iteradores vs. iterables</a:t>
            </a:r>
            <a:endParaRPr b="0" lang="es-ES" sz="3200" spc="-1" strike="noStrike">
              <a:latin typeface="Arial"/>
            </a:endParaRPr>
          </a:p>
        </p:txBody>
      </p:sp>
      <p:sp>
        <p:nvSpPr>
          <p:cNvPr id="332" name="CustomShape 5"/>
          <p:cNvSpPr/>
          <p:nvPr/>
        </p:nvSpPr>
        <p:spPr>
          <a:xfrm>
            <a:off x="1049760" y="2473200"/>
            <a:ext cx="7085880" cy="2854440"/>
          </a:xfrm>
          <a:prstGeom prst="rect">
            <a:avLst/>
          </a:prstGeom>
          <a:noFill/>
          <a:ln>
            <a:noFill/>
          </a:ln>
        </p:spPr>
        <p:style>
          <a:lnRef idx="0"/>
          <a:fillRef idx="0"/>
          <a:effectRef idx="0"/>
          <a:fontRef idx="minor"/>
        </p:style>
        <p:txBody>
          <a:bodyPr lIns="90000" rIns="90000" tIns="45000" bIns="45000"/>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Un iterable es todo objeto con elementos contables</a:t>
            </a:r>
            <a:endParaRPr b="0" lang="es-ES" sz="1800" spc="-1" strike="noStrike">
              <a:latin typeface="Arial"/>
            </a:endParaRPr>
          </a:p>
          <a:p>
            <a:pPr>
              <a:lnSpc>
                <a:spcPct val="100000"/>
              </a:lnSpc>
              <a:spcBef>
                <a:spcPts val="360"/>
              </a:spcBef>
            </a:pPr>
            <a:endParaRPr b="0" lang="es-ES" sz="1800" spc="-1" strike="noStrike">
              <a:latin typeface="Arial"/>
            </a:endParaRPr>
          </a:p>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A partir de un iterable, podemos crear un iterador, utilizando iter()</a:t>
            </a:r>
            <a:endParaRPr b="0" lang="es-ES" sz="1800" spc="-1" strike="noStrike">
              <a:latin typeface="Arial"/>
            </a:endParaRPr>
          </a:p>
          <a:p>
            <a:pPr>
              <a:lnSpc>
                <a:spcPct val="100000"/>
              </a:lnSpc>
              <a:spcBef>
                <a:spcPts val="360"/>
              </a:spcBef>
            </a:pPr>
            <a:endParaRPr b="0" lang="es-ES" sz="1800" spc="-1" strike="noStrike">
              <a:latin typeface="Arial"/>
            </a:endParaRPr>
          </a:p>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En un iterador, podemos recorrer elemento a elemento con el método next, sin tener que escribir más código</a:t>
            </a:r>
            <a:endParaRPr b="0" lang="es-ES" sz="1800" spc="-1" strike="noStrike">
              <a:latin typeface="Arial"/>
            </a:endParaRPr>
          </a:p>
          <a:p>
            <a:pPr>
              <a:lnSpc>
                <a:spcPct val="100000"/>
              </a:lnSpc>
              <a:spcBef>
                <a:spcPts val="360"/>
              </a:spcBef>
            </a:pPr>
            <a:endParaRPr b="0" lang="es-ES" sz="1800" spc="-1" strike="noStrike">
              <a:latin typeface="Arial"/>
            </a:endParaRPr>
          </a:p>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Un iterable no admite next(). Lo admite el iterador que creamos a partir de él.</a:t>
            </a:r>
            <a:endParaRPr b="0" lang="es-ES"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334"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335" name="Imagen 5" descr=""/>
          <p:cNvPicPr/>
          <p:nvPr/>
        </p:nvPicPr>
        <p:blipFill>
          <a:blip r:embed="rId1"/>
          <a:stretch/>
        </p:blipFill>
        <p:spPr>
          <a:xfrm>
            <a:off x="755640" y="274680"/>
            <a:ext cx="2315880" cy="728280"/>
          </a:xfrm>
          <a:prstGeom prst="rect">
            <a:avLst/>
          </a:prstGeom>
          <a:ln>
            <a:noFill/>
          </a:ln>
        </p:spPr>
      </p:pic>
      <p:sp>
        <p:nvSpPr>
          <p:cNvPr id="336" name="CustomShape 3"/>
          <p:cNvSpPr/>
          <p:nvPr/>
        </p:nvSpPr>
        <p:spPr>
          <a:xfrm>
            <a:off x="1438200" y="3029040"/>
            <a:ext cx="180360" cy="385920"/>
          </a:xfrm>
          <a:prstGeom prst="rect">
            <a:avLst/>
          </a:prstGeom>
          <a:noFill/>
          <a:ln>
            <a:noFill/>
          </a:ln>
        </p:spPr>
        <p:style>
          <a:lnRef idx="0"/>
          <a:fillRef idx="0"/>
          <a:effectRef idx="0"/>
          <a:fontRef idx="minor"/>
        </p:style>
      </p:sp>
      <p:sp>
        <p:nvSpPr>
          <p:cNvPr id="337" name="CustomShape 4"/>
          <p:cNvSpPr/>
          <p:nvPr/>
        </p:nvSpPr>
        <p:spPr>
          <a:xfrm>
            <a:off x="496080" y="1377360"/>
            <a:ext cx="7279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Los iteradores son de un solo uso</a:t>
            </a:r>
            <a:endParaRPr b="0" lang="es-ES" sz="3200" spc="-1" strike="noStrike">
              <a:latin typeface="Arial"/>
            </a:endParaRPr>
          </a:p>
        </p:txBody>
      </p:sp>
      <p:sp>
        <p:nvSpPr>
          <p:cNvPr id="338" name="CustomShape 5"/>
          <p:cNvSpPr/>
          <p:nvPr/>
        </p:nvSpPr>
        <p:spPr>
          <a:xfrm>
            <a:off x="1049760" y="2473200"/>
            <a:ext cx="7085880" cy="2854440"/>
          </a:xfrm>
          <a:prstGeom prst="rect">
            <a:avLst/>
          </a:prstGeom>
          <a:noFill/>
          <a:ln>
            <a:noFill/>
          </a:ln>
        </p:spPr>
        <p:style>
          <a:lnRef idx="0"/>
          <a:fillRef idx="0"/>
          <a:effectRef idx="0"/>
          <a:fontRef idx="minor"/>
        </p:style>
        <p:txBody>
          <a:bodyPr lIns="90000" rIns="90000" tIns="45000" bIns="45000"/>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Los iteradores son una entidad basada en estados</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Solo son capaces de recorrer la secuencia una vez</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Cuando se llega al final de la secuencia, el trabajo del iterador ha terminado. Se dice, entonces, que está </a:t>
            </a:r>
            <a:r>
              <a:rPr b="0" i="1" lang="es-ES" sz="1800" spc="-1" strike="noStrike">
                <a:solidFill>
                  <a:srgbClr val="000000"/>
                </a:solidFill>
                <a:latin typeface="Trebuchet MS"/>
                <a:ea typeface="Trebuchet MS"/>
              </a:rPr>
              <a:t>exhausto</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El iterable tiene la capacidad de crear iteradores cada vez que sea necesario, al inicio de cada iteración de un bucle, si es necesario.</a:t>
            </a:r>
            <a:endParaRPr b="0" lang="es-ES" sz="1800" spc="-1" strike="noStrike">
              <a:latin typeface="Arial"/>
            </a:endParaRPr>
          </a:p>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Cada vez que se crea el iterador, éste sabe cómo debe recorrer la secuencia.</a:t>
            </a:r>
            <a:endParaRPr b="0" lang="es-ES"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752480" y="6280200"/>
            <a:ext cx="2354040" cy="3614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sp>
      <p:sp>
        <p:nvSpPr>
          <p:cNvPr id="222" name="CustomShape 2"/>
          <p:cNvSpPr/>
          <p:nvPr/>
        </p:nvSpPr>
        <p:spPr>
          <a:xfrm>
            <a:off x="3048120" y="3009960"/>
            <a:ext cx="5943600" cy="653760"/>
          </a:xfrm>
          <a:custGeom>
            <a:avLst/>
            <a:gdLst/>
            <a:ahLst/>
            <a:rect l="l" t="t" r="r" b="b"/>
            <a:pathLst>
              <a:path w="21600" h="21600">
                <a:moveTo>
                  <a:pt x="0" y="0"/>
                </a:moveTo>
                <a:lnTo>
                  <a:pt x="21600" y="0"/>
                </a:lnTo>
                <a:lnTo>
                  <a:pt x="21600" y="21600"/>
                </a:lnTo>
                <a:lnTo>
                  <a:pt x="0" y="21600"/>
                </a:lnTo>
                <a:lnTo>
                  <a:pt x="0" y="0"/>
                </a:lnTo>
                <a:close/>
              </a:path>
            </a:pathLst>
          </a:custGeom>
          <a:solidFill>
            <a:srgbClr val="d9d9d9"/>
          </a:solidFill>
          <a:ln>
            <a:noFill/>
          </a:ln>
        </p:spPr>
        <p:style>
          <a:lnRef idx="0"/>
          <a:fillRef idx="0"/>
          <a:effectRef idx="0"/>
          <a:fontRef idx="minor"/>
        </p:style>
        <p:txBody>
          <a:bodyPr lIns="0" rIns="0" tIns="0" bIns="0"/>
          <a:p>
            <a:pPr>
              <a:lnSpc>
                <a:spcPct val="100000"/>
              </a:lnSpc>
            </a:pPr>
            <a:r>
              <a:rPr b="0" lang="es-ES" sz="2000" spc="-1" strike="noStrike">
                <a:solidFill>
                  <a:srgbClr val="262626"/>
                </a:solidFill>
                <a:latin typeface="Trebuchet MS"/>
                <a:ea typeface="DejaVu Sans"/>
              </a:rPr>
              <a:t>Desarrollo en Lenguaje Python </a:t>
            </a:r>
            <a:endParaRPr b="0" lang="es-ES" sz="2000" spc="-1" strike="noStrike">
              <a:latin typeface="Arial"/>
            </a:endParaRPr>
          </a:p>
          <a:p>
            <a:pPr>
              <a:lnSpc>
                <a:spcPct val="100000"/>
              </a:lnSpc>
            </a:pPr>
            <a:r>
              <a:rPr b="0" lang="es-ES" sz="2000" spc="-1" strike="noStrike">
                <a:solidFill>
                  <a:srgbClr val="262626"/>
                </a:solidFill>
                <a:latin typeface="Trebuchet MS"/>
                <a:ea typeface="DejaVu Sans"/>
              </a:rPr>
              <a:t>para Inteligencia Artificial</a:t>
            </a:r>
            <a:endParaRPr b="0" lang="es-ES" sz="2000" spc="-1" strike="noStrike">
              <a:latin typeface="Arial"/>
            </a:endParaRPr>
          </a:p>
        </p:txBody>
      </p:sp>
      <p:sp>
        <p:nvSpPr>
          <p:cNvPr id="223" name="CustomShape 3"/>
          <p:cNvSpPr/>
          <p:nvPr/>
        </p:nvSpPr>
        <p:spPr>
          <a:xfrm rot="450000">
            <a:off x="-492840" y="-521280"/>
            <a:ext cx="3106440" cy="7884720"/>
          </a:xfrm>
          <a:prstGeom prst="rect">
            <a:avLst/>
          </a:prstGeom>
          <a:solidFill>
            <a:srgbClr val="7db61c"/>
          </a:solidFill>
          <a:ln>
            <a:noFill/>
          </a:ln>
        </p:spPr>
        <p:style>
          <a:lnRef idx="0"/>
          <a:fillRef idx="0"/>
          <a:effectRef idx="0"/>
          <a:fontRef idx="minor"/>
        </p:style>
      </p:sp>
      <p:sp>
        <p:nvSpPr>
          <p:cNvPr id="224" name="CustomShape 4"/>
          <p:cNvSpPr/>
          <p:nvPr/>
        </p:nvSpPr>
        <p:spPr>
          <a:xfrm>
            <a:off x="2971800" y="1790640"/>
            <a:ext cx="5097240" cy="677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ormAutofit/>
          </a:bodyPr>
          <a:p>
            <a:pPr>
              <a:lnSpc>
                <a:spcPct val="100000"/>
              </a:lnSpc>
            </a:pPr>
            <a:r>
              <a:rPr b="0" lang="es-ES" sz="2800" spc="-1" strike="noStrike">
                <a:solidFill>
                  <a:srgbClr val="7db61c"/>
                </a:solidFill>
                <a:latin typeface="Trebuchet MS"/>
                <a:ea typeface="DejaVu Sans"/>
              </a:rPr>
              <a:t>Módulo 1: Introducción a la programación de Python</a:t>
            </a:r>
            <a:endParaRPr b="0" lang="es-ES" sz="2800" spc="-1" strike="noStrike">
              <a:latin typeface="Arial"/>
            </a:endParaRPr>
          </a:p>
        </p:txBody>
      </p:sp>
      <p:sp>
        <p:nvSpPr>
          <p:cNvPr id="225" name="CustomShape 5"/>
          <p:cNvSpPr/>
          <p:nvPr/>
        </p:nvSpPr>
        <p:spPr>
          <a:xfrm>
            <a:off x="3048120" y="3772080"/>
            <a:ext cx="3992040" cy="33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ormAutofit/>
          </a:bodyPr>
          <a:p>
            <a:pPr>
              <a:lnSpc>
                <a:spcPct val="100000"/>
              </a:lnSpc>
            </a:pPr>
            <a:r>
              <a:rPr b="0" lang="es-ES" sz="1600" spc="-1" strike="noStrike">
                <a:solidFill>
                  <a:srgbClr val="a6a6a6"/>
                </a:solidFill>
                <a:latin typeface="Trebuchet MS"/>
                <a:ea typeface="DejaVu Sans"/>
              </a:rPr>
              <a:t>Año de realización: 2021</a:t>
            </a:r>
            <a:endParaRPr b="0" lang="es-ES" sz="1600" spc="-1" strike="noStrike">
              <a:latin typeface="Arial"/>
            </a:endParaRPr>
          </a:p>
        </p:txBody>
      </p:sp>
      <p:sp>
        <p:nvSpPr>
          <p:cNvPr id="226" name="CustomShape 6"/>
          <p:cNvSpPr/>
          <p:nvPr/>
        </p:nvSpPr>
        <p:spPr>
          <a:xfrm>
            <a:off x="3048120" y="4495680"/>
            <a:ext cx="4106520" cy="1256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ormAutofit/>
          </a:bodyPr>
          <a:p>
            <a:pPr>
              <a:lnSpc>
                <a:spcPct val="100000"/>
              </a:lnSpc>
            </a:pPr>
            <a:r>
              <a:rPr b="1" lang="es-ES" sz="1400" spc="-1" strike="noStrike">
                <a:solidFill>
                  <a:srgbClr val="262626"/>
                </a:solidFill>
                <a:latin typeface="Trebuchet MS"/>
                <a:ea typeface="DejaVu Sans"/>
              </a:rPr>
              <a:t>PROFESOR</a:t>
            </a:r>
            <a:endParaRPr b="0" lang="es-ES" sz="1400" spc="-1" strike="noStrike">
              <a:latin typeface="Arial"/>
            </a:endParaRPr>
          </a:p>
          <a:p>
            <a:pPr>
              <a:lnSpc>
                <a:spcPct val="100000"/>
              </a:lnSpc>
            </a:pPr>
            <a:r>
              <a:rPr b="0" lang="es-ES" sz="1400" spc="-1" strike="noStrike">
                <a:solidFill>
                  <a:srgbClr val="262626"/>
                </a:solidFill>
                <a:latin typeface="Trebuchet MS"/>
                <a:ea typeface="DejaVu Sans"/>
              </a:rPr>
              <a:t>Spiros Michalakopoulos</a:t>
            </a:r>
            <a:endParaRPr b="0" lang="es-ES" sz="1400" spc="-1" strike="noStrike">
              <a:latin typeface="Arial"/>
            </a:endParaRPr>
          </a:p>
          <a:p>
            <a:pPr>
              <a:lnSpc>
                <a:spcPct val="100000"/>
              </a:lnSpc>
            </a:pPr>
            <a:endParaRPr b="0" lang="es-ES" sz="1400" spc="-1" strike="noStrike">
              <a:latin typeface="Arial"/>
            </a:endParaRPr>
          </a:p>
          <a:p>
            <a:pPr>
              <a:lnSpc>
                <a:spcPct val="100000"/>
              </a:lnSpc>
            </a:pPr>
            <a:r>
              <a:rPr b="0" lang="es-ES" sz="1100" spc="-1" strike="noStrike" u="sng">
                <a:solidFill>
                  <a:srgbClr val="009999"/>
                </a:solidFill>
                <a:uFillTx/>
                <a:latin typeface="Trebuchet MS"/>
                <a:ea typeface="DejaVu Sans"/>
                <a:hlinkClick r:id="rId1"/>
              </a:rPr>
              <a:t>spiros.eoi@gmail.com</a:t>
            </a:r>
            <a:endParaRPr b="0" lang="es-ES" sz="1100" spc="-1" strike="noStrike">
              <a:latin typeface="Arial"/>
            </a:endParaRPr>
          </a:p>
          <a:p>
            <a:pPr>
              <a:lnSpc>
                <a:spcPct val="100000"/>
              </a:lnSpc>
            </a:pPr>
            <a:r>
              <a:rPr b="0" lang="es-ES" sz="1200" spc="-1" strike="noStrike">
                <a:solidFill>
                  <a:srgbClr val="ccccff"/>
                </a:solidFill>
                <a:latin typeface="Trebuchet MS"/>
                <a:ea typeface="DejaVu Sans"/>
              </a:rPr>
              <a:t>https://www.linkedin.com/in/spiros-michalakopoulos</a:t>
            </a:r>
            <a:endParaRPr b="0" lang="es-ES" sz="1200" spc="-1" strike="noStrike">
              <a:latin typeface="Arial"/>
            </a:endParaRPr>
          </a:p>
        </p:txBody>
      </p:sp>
      <p:pic>
        <p:nvPicPr>
          <p:cNvPr id="227" name="Imagen 11" descr=""/>
          <p:cNvPicPr/>
          <p:nvPr/>
        </p:nvPicPr>
        <p:blipFill>
          <a:blip r:embed="rId2"/>
          <a:stretch/>
        </p:blipFill>
        <p:spPr>
          <a:xfrm>
            <a:off x="3048120" y="5824440"/>
            <a:ext cx="2201400" cy="720360"/>
          </a:xfrm>
          <a:prstGeom prst="rect">
            <a:avLst/>
          </a:prstGeom>
          <a:ln>
            <a:noFill/>
          </a:ln>
        </p:spPr>
      </p:pic>
      <p:pic>
        <p:nvPicPr>
          <p:cNvPr id="228" name="Imagen 2" descr=""/>
          <p:cNvPicPr/>
          <p:nvPr/>
        </p:nvPicPr>
        <p:blipFill>
          <a:blip r:embed="rId3"/>
          <a:srcRect l="0" t="0" r="59790" b="0"/>
          <a:stretch/>
        </p:blipFill>
        <p:spPr>
          <a:xfrm>
            <a:off x="250920" y="420840"/>
            <a:ext cx="2858760" cy="574200"/>
          </a:xfrm>
          <a:prstGeom prst="rect">
            <a:avLst/>
          </a:prstGeom>
          <a:ln>
            <a:noFill/>
          </a:ln>
        </p:spPr>
      </p:pic>
      <p:pic>
        <p:nvPicPr>
          <p:cNvPr id="229" name="Imagen 10" descr=""/>
          <p:cNvPicPr/>
          <p:nvPr/>
        </p:nvPicPr>
        <p:blipFill>
          <a:blip r:embed="rId4"/>
          <a:stretch/>
        </p:blipFill>
        <p:spPr>
          <a:xfrm>
            <a:off x="3886200" y="339840"/>
            <a:ext cx="2315880" cy="72828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340"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341" name="Imagen 5" descr=""/>
          <p:cNvPicPr/>
          <p:nvPr/>
        </p:nvPicPr>
        <p:blipFill>
          <a:blip r:embed="rId1"/>
          <a:stretch/>
        </p:blipFill>
        <p:spPr>
          <a:xfrm>
            <a:off x="755640" y="274680"/>
            <a:ext cx="2315880" cy="728280"/>
          </a:xfrm>
          <a:prstGeom prst="rect">
            <a:avLst/>
          </a:prstGeom>
          <a:ln>
            <a:noFill/>
          </a:ln>
        </p:spPr>
      </p:pic>
      <p:sp>
        <p:nvSpPr>
          <p:cNvPr id="342" name="CustomShape 3"/>
          <p:cNvSpPr/>
          <p:nvPr/>
        </p:nvSpPr>
        <p:spPr>
          <a:xfrm>
            <a:off x="1438200" y="3029040"/>
            <a:ext cx="180360" cy="385920"/>
          </a:xfrm>
          <a:prstGeom prst="rect">
            <a:avLst/>
          </a:prstGeom>
          <a:noFill/>
          <a:ln>
            <a:noFill/>
          </a:ln>
        </p:spPr>
        <p:style>
          <a:lnRef idx="0"/>
          <a:fillRef idx="0"/>
          <a:effectRef idx="0"/>
          <a:fontRef idx="minor"/>
        </p:style>
      </p:sp>
      <p:sp>
        <p:nvSpPr>
          <p:cNvPr id="343" name="CustomShape 4"/>
          <p:cNvSpPr/>
          <p:nvPr/>
        </p:nvSpPr>
        <p:spPr>
          <a:xfrm>
            <a:off x="496080" y="1377360"/>
            <a:ext cx="7279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Creando un iterador</a:t>
            </a:r>
            <a:endParaRPr b="0" lang="es-ES" sz="3200" spc="-1" strike="noStrike">
              <a:latin typeface="Arial"/>
            </a:endParaRPr>
          </a:p>
        </p:txBody>
      </p:sp>
      <p:sp>
        <p:nvSpPr>
          <p:cNvPr id="344" name="CustomShape 5"/>
          <p:cNvSpPr/>
          <p:nvPr/>
        </p:nvSpPr>
        <p:spPr>
          <a:xfrm>
            <a:off x="1049760" y="2473200"/>
            <a:ext cx="7085880" cy="2854440"/>
          </a:xfrm>
          <a:prstGeom prst="rect">
            <a:avLst/>
          </a:prstGeom>
          <a:noFill/>
          <a:ln>
            <a:noFill/>
          </a:ln>
        </p:spPr>
        <p:style>
          <a:lnRef idx="0"/>
          <a:fillRef idx="0"/>
          <a:effectRef idx="0"/>
          <a:fontRef idx="minor"/>
        </p:style>
        <p:txBody>
          <a:bodyPr lIns="90000" rIns="90000" tIns="45000" bIns="45000"/>
          <a:p>
            <a:pPr>
              <a:lnSpc>
                <a:spcPct val="100000"/>
              </a:lnSpc>
              <a:spcBef>
                <a:spcPts val="360"/>
              </a:spcBef>
            </a:pPr>
            <a:r>
              <a:rPr b="0" lang="es-ES" sz="1800" spc="-1" strike="noStrike">
                <a:solidFill>
                  <a:srgbClr val="000000"/>
                </a:solidFill>
                <a:latin typeface="Trebuchet MS"/>
                <a:ea typeface="Trebuchet MS"/>
              </a:rPr>
              <a:t>class iterador(object):</a:t>
            </a:r>
            <a:endParaRPr b="0" lang="es-ES" sz="1800" spc="-1" strike="noStrike">
              <a:latin typeface="Arial"/>
            </a:endParaRPr>
          </a:p>
          <a:p>
            <a:pPr>
              <a:lnSpc>
                <a:spcPct val="100000"/>
              </a:lnSpc>
              <a:spcBef>
                <a:spcPts val="360"/>
              </a:spcBef>
            </a:pPr>
            <a:r>
              <a:rPr b="0" lang="es-ES" sz="1800" spc="-1" strike="noStrike">
                <a:solidFill>
                  <a:srgbClr val="000000"/>
                </a:solidFill>
                <a:latin typeface="Trebuchet MS"/>
                <a:ea typeface="Trebuchet MS"/>
              </a:rPr>
              <a:t>    </a:t>
            </a:r>
            <a:r>
              <a:rPr b="0" lang="es-ES" sz="1800" spc="-1" strike="noStrike">
                <a:solidFill>
                  <a:srgbClr val="000000"/>
                </a:solidFill>
                <a:latin typeface="Trebuchet MS"/>
                <a:ea typeface="Trebuchet MS"/>
              </a:rPr>
              <a:t>def __init__(self, … ):</a:t>
            </a:r>
            <a:endParaRPr b="0" lang="es-ES" sz="1800" spc="-1" strike="noStrike">
              <a:latin typeface="Arial"/>
            </a:endParaRPr>
          </a:p>
          <a:p>
            <a:pPr>
              <a:lnSpc>
                <a:spcPct val="100000"/>
              </a:lnSpc>
              <a:spcBef>
                <a:spcPts val="360"/>
              </a:spcBef>
            </a:pPr>
            <a:r>
              <a:rPr b="0" lang="es-ES" sz="1800" spc="-1" strike="noStrike">
                <a:solidFill>
                  <a:srgbClr val="000000"/>
                </a:solidFill>
                <a:latin typeface="Trebuchet MS"/>
                <a:ea typeface="Trebuchet MS"/>
              </a:rPr>
              <a:t>        …</a:t>
            </a:r>
            <a:endParaRPr b="0" lang="es-ES" sz="1800" spc="-1" strike="noStrike">
              <a:latin typeface="Arial"/>
            </a:endParaRPr>
          </a:p>
          <a:p>
            <a:pPr>
              <a:lnSpc>
                <a:spcPct val="100000"/>
              </a:lnSpc>
              <a:spcBef>
                <a:spcPts val="360"/>
              </a:spcBef>
            </a:pPr>
            <a:r>
              <a:rPr b="0" lang="es-ES" sz="1800" spc="-1" strike="noStrike">
                <a:solidFill>
                  <a:srgbClr val="000000"/>
                </a:solidFill>
                <a:latin typeface="Trebuchet MS"/>
                <a:ea typeface="Trebuchet MS"/>
              </a:rPr>
              <a:t>        …</a:t>
            </a:r>
            <a:endParaRPr b="0" lang="es-ES" sz="1800" spc="-1" strike="noStrike">
              <a:latin typeface="Arial"/>
            </a:endParaRPr>
          </a:p>
          <a:p>
            <a:pPr>
              <a:lnSpc>
                <a:spcPct val="100000"/>
              </a:lnSpc>
              <a:spcBef>
                <a:spcPts val="360"/>
              </a:spcBef>
            </a:pPr>
            <a:r>
              <a:rPr b="0" lang="es-ES" sz="1800" spc="-1" strike="noStrike">
                <a:solidFill>
                  <a:srgbClr val="000000"/>
                </a:solidFill>
                <a:latin typeface="Trebuchet MS"/>
                <a:ea typeface="Trebuchet MS"/>
              </a:rPr>
              <a:t>    </a:t>
            </a:r>
            <a:r>
              <a:rPr b="0" lang="es-ES" sz="1800" spc="-1" strike="noStrike">
                <a:solidFill>
                  <a:srgbClr val="000000"/>
                </a:solidFill>
                <a:latin typeface="Trebuchet MS"/>
                <a:ea typeface="Trebuchet MS"/>
              </a:rPr>
              <a:t>def __iter__(self):</a:t>
            </a:r>
            <a:endParaRPr b="0" lang="es-ES" sz="1800" spc="-1" strike="noStrike">
              <a:latin typeface="Arial"/>
            </a:endParaRPr>
          </a:p>
          <a:p>
            <a:pPr>
              <a:lnSpc>
                <a:spcPct val="100000"/>
              </a:lnSpc>
              <a:spcBef>
                <a:spcPts val="360"/>
              </a:spcBef>
            </a:pPr>
            <a:r>
              <a:rPr b="0" lang="es-ES" sz="1800" spc="-1" strike="noStrike">
                <a:solidFill>
                  <a:srgbClr val="000000"/>
                </a:solidFill>
                <a:latin typeface="Trebuchet MS"/>
                <a:ea typeface="Trebuchet MS"/>
              </a:rPr>
              <a:t>        </a:t>
            </a:r>
            <a:r>
              <a:rPr b="0" lang="es-ES" sz="1800" spc="-1" strike="noStrike">
                <a:solidFill>
                  <a:srgbClr val="000000"/>
                </a:solidFill>
                <a:latin typeface="Trebuchet MS"/>
                <a:ea typeface="Trebuchet MS"/>
              </a:rPr>
              <a:t>return self</a:t>
            </a:r>
            <a:endParaRPr b="0" lang="es-ES" sz="1800" spc="-1" strike="noStrike">
              <a:latin typeface="Arial"/>
            </a:endParaRPr>
          </a:p>
          <a:p>
            <a:pPr>
              <a:lnSpc>
                <a:spcPct val="100000"/>
              </a:lnSpc>
              <a:spcBef>
                <a:spcPts val="360"/>
              </a:spcBef>
            </a:pPr>
            <a:endParaRPr b="0" lang="es-ES" sz="1800" spc="-1" strike="noStrike">
              <a:latin typeface="Arial"/>
            </a:endParaRPr>
          </a:p>
          <a:p>
            <a:pPr>
              <a:lnSpc>
                <a:spcPct val="100000"/>
              </a:lnSpc>
              <a:spcBef>
                <a:spcPts val="360"/>
              </a:spcBef>
            </a:pPr>
            <a:r>
              <a:rPr b="0" lang="es-ES" sz="1800" spc="-1" strike="noStrike">
                <a:solidFill>
                  <a:srgbClr val="000000"/>
                </a:solidFill>
                <a:latin typeface="Trebuchet MS"/>
                <a:ea typeface="Trebuchet MS"/>
              </a:rPr>
              <a:t>    </a:t>
            </a:r>
            <a:r>
              <a:rPr b="0" lang="es-ES" sz="1800" spc="-1" strike="noStrike">
                <a:solidFill>
                  <a:srgbClr val="000000"/>
                </a:solidFill>
                <a:latin typeface="Trebuchet MS"/>
                <a:ea typeface="Trebuchet MS"/>
              </a:rPr>
              <a:t>def __next__ (self):</a:t>
            </a:r>
            <a:endParaRPr b="0" lang="es-ES" sz="1800" spc="-1" strike="noStrike">
              <a:latin typeface="Arial"/>
            </a:endParaRPr>
          </a:p>
          <a:p>
            <a:pPr>
              <a:lnSpc>
                <a:spcPct val="100000"/>
              </a:lnSpc>
              <a:spcBef>
                <a:spcPts val="360"/>
              </a:spcBef>
            </a:pPr>
            <a:r>
              <a:rPr b="0" lang="es-ES" sz="1800" spc="-1" strike="noStrike">
                <a:solidFill>
                  <a:srgbClr val="000000"/>
                </a:solidFill>
                <a:latin typeface="Trebuchet MS"/>
                <a:ea typeface="Trebuchet MS"/>
              </a:rPr>
              <a:t>        </a:t>
            </a:r>
            <a:r>
              <a:rPr b="0" lang="es-ES" sz="1800" spc="-1" strike="noStrike">
                <a:solidFill>
                  <a:srgbClr val="000000"/>
                </a:solidFill>
                <a:latin typeface="Trebuchet MS"/>
                <a:ea typeface="Trebuchet MS"/>
              </a:rPr>
              <a:t>if …</a:t>
            </a:r>
            <a:endParaRPr b="0" lang="es-ES" sz="1800" spc="-1" strike="noStrike">
              <a:latin typeface="Arial"/>
            </a:endParaRPr>
          </a:p>
          <a:p>
            <a:pPr>
              <a:lnSpc>
                <a:spcPct val="100000"/>
              </a:lnSpc>
              <a:spcBef>
                <a:spcPts val="360"/>
              </a:spcBef>
            </a:pPr>
            <a:r>
              <a:rPr b="0" lang="es-ES" sz="1800" spc="-1" strike="noStrike">
                <a:solidFill>
                  <a:srgbClr val="000000"/>
                </a:solidFill>
                <a:latin typeface="Trebuchet MS"/>
                <a:ea typeface="Trebuchet MS"/>
              </a:rPr>
              <a:t>        </a:t>
            </a:r>
            <a:r>
              <a:rPr b="0" lang="es-ES" sz="1800" spc="-1" strike="noStrike">
                <a:solidFill>
                  <a:srgbClr val="000000"/>
                </a:solidFill>
                <a:latin typeface="Trebuchet MS"/>
                <a:ea typeface="Trebuchet MS"/>
              </a:rPr>
              <a:t>raise StopIteration</a:t>
            </a:r>
            <a:endParaRPr b="0" lang="es-ES"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346"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347" name="Imagen 5" descr=""/>
          <p:cNvPicPr/>
          <p:nvPr/>
        </p:nvPicPr>
        <p:blipFill>
          <a:blip r:embed="rId1"/>
          <a:stretch/>
        </p:blipFill>
        <p:spPr>
          <a:xfrm>
            <a:off x="755640" y="274680"/>
            <a:ext cx="2315880" cy="728280"/>
          </a:xfrm>
          <a:prstGeom prst="rect">
            <a:avLst/>
          </a:prstGeom>
          <a:ln>
            <a:noFill/>
          </a:ln>
        </p:spPr>
      </p:pic>
      <p:sp>
        <p:nvSpPr>
          <p:cNvPr id="348" name="CustomShape 3"/>
          <p:cNvSpPr/>
          <p:nvPr/>
        </p:nvSpPr>
        <p:spPr>
          <a:xfrm>
            <a:off x="1438200" y="3029040"/>
            <a:ext cx="180360" cy="385920"/>
          </a:xfrm>
          <a:prstGeom prst="rect">
            <a:avLst/>
          </a:prstGeom>
          <a:noFill/>
          <a:ln>
            <a:noFill/>
          </a:ln>
        </p:spPr>
        <p:style>
          <a:lnRef idx="0"/>
          <a:fillRef idx="0"/>
          <a:effectRef idx="0"/>
          <a:fontRef idx="minor"/>
        </p:style>
      </p:sp>
      <p:sp>
        <p:nvSpPr>
          <p:cNvPr id="349" name="CustomShape 4"/>
          <p:cNvSpPr/>
          <p:nvPr/>
        </p:nvSpPr>
        <p:spPr>
          <a:xfrm>
            <a:off x="496080" y="1377360"/>
            <a:ext cx="7279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Crear un iterable en vez de un iterador</a:t>
            </a:r>
            <a:endParaRPr b="0" lang="es-ES" sz="3200" spc="-1" strike="noStrike">
              <a:latin typeface="Arial"/>
            </a:endParaRPr>
          </a:p>
        </p:txBody>
      </p:sp>
      <p:sp>
        <p:nvSpPr>
          <p:cNvPr id="350" name="CustomShape 5"/>
          <p:cNvSpPr/>
          <p:nvPr/>
        </p:nvSpPr>
        <p:spPr>
          <a:xfrm>
            <a:off x="1049760" y="2473200"/>
            <a:ext cx="7085880" cy="2854440"/>
          </a:xfrm>
          <a:prstGeom prst="rect">
            <a:avLst/>
          </a:prstGeom>
          <a:noFill/>
          <a:ln>
            <a:noFill/>
          </a:ln>
        </p:spPr>
        <p:style>
          <a:lnRef idx="0"/>
          <a:fillRef idx="0"/>
          <a:effectRef idx="0"/>
          <a:fontRef idx="minor"/>
        </p:style>
        <p:txBody>
          <a:bodyPr lIns="90000" rIns="90000" tIns="45000" bIns="45000"/>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Un iterable no tiene el problema de agotamiento que tiene una clase creada ya como iterador. Cada vez que es ejecutado en un bucle for, se crea un nuevo objeto que es el iterador.</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Para ello, al crear la clase, solo definimos el método iter.</a:t>
            </a:r>
            <a:endParaRPr b="0" lang="es-ES" sz="1800" spc="-1" strike="noStrike">
              <a:latin typeface="Arial"/>
            </a:endParaRPr>
          </a:p>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De esta forma, podremos usar la clase en bucles anidados.</a:t>
            </a:r>
            <a:endParaRPr b="0" lang="es-ES" sz="1800" spc="-1" strike="noStrike">
              <a:latin typeface="Arial"/>
            </a:endParaRPr>
          </a:p>
        </p:txBody>
      </p:sp>
      <p:sp>
        <p:nvSpPr>
          <p:cNvPr id="351" name="CustomShape 6"/>
          <p:cNvSpPr/>
          <p:nvPr/>
        </p:nvSpPr>
        <p:spPr>
          <a:xfrm>
            <a:off x="1125360" y="4815720"/>
            <a:ext cx="7010280" cy="642240"/>
          </a:xfrm>
          <a:custGeom>
            <a:avLst/>
            <a:gdLst/>
            <a:ahLst/>
            <a:rect l="l" t="t" r="r" b="b"/>
            <a:pathLst>
              <a:path w="21600" h="21600">
                <a:moveTo>
                  <a:pt x="0" y="0"/>
                </a:moveTo>
                <a:lnTo>
                  <a:pt x="21600" y="0"/>
                </a:lnTo>
                <a:lnTo>
                  <a:pt x="21600" y="21600"/>
                </a:lnTo>
                <a:lnTo>
                  <a:pt x="0" y="21600"/>
                </a:lnTo>
                <a:lnTo>
                  <a:pt x="0" y="0"/>
                </a:lnTo>
                <a:close/>
              </a:path>
            </a:pathLst>
          </a:custGeom>
          <a:solidFill>
            <a:srgbClr val="7db61c"/>
          </a:solidFill>
          <a:ln>
            <a:noFill/>
          </a:ln>
        </p:spPr>
        <p:style>
          <a:lnRef idx="0"/>
          <a:fillRef idx="0"/>
          <a:effectRef idx="0"/>
          <a:fontRef idx="minor"/>
        </p:style>
        <p:txBody>
          <a:bodyPr lIns="90000" rIns="90000" tIns="46800" bIns="46800"/>
          <a:p>
            <a:pPr algn="just">
              <a:lnSpc>
                <a:spcPct val="100000"/>
              </a:lnSpc>
            </a:pPr>
            <a:r>
              <a:rPr b="1" lang="es-ES" sz="1800" spc="-1" strike="noStrike">
                <a:solidFill>
                  <a:srgbClr val="ffffff"/>
                </a:solidFill>
                <a:latin typeface="Trebuchet MS"/>
                <a:ea typeface="ＭＳ Ｐゴシック"/>
              </a:rPr>
              <a:t>L</a:t>
            </a:r>
            <a:r>
              <a:rPr b="1" lang="es-ES" sz="1800" spc="-1" strike="noStrike">
                <a:solidFill>
                  <a:srgbClr val="ffffff"/>
                </a:solidFill>
                <a:latin typeface="Trebuchet MS"/>
                <a:ea typeface="DejaVu Sans"/>
              </a:rPr>
              <a:t>os auto-iteradores se agotan. Si esto va a ser un problema, es preferible crear un iterable.</a:t>
            </a:r>
            <a:endParaRPr b="0" lang="es-ES"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353"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354" name="Imagen 5" descr=""/>
          <p:cNvPicPr/>
          <p:nvPr/>
        </p:nvPicPr>
        <p:blipFill>
          <a:blip r:embed="rId1"/>
          <a:stretch/>
        </p:blipFill>
        <p:spPr>
          <a:xfrm>
            <a:off x="755640" y="274680"/>
            <a:ext cx="2315880" cy="728280"/>
          </a:xfrm>
          <a:prstGeom prst="rect">
            <a:avLst/>
          </a:prstGeom>
          <a:ln>
            <a:noFill/>
          </a:ln>
        </p:spPr>
      </p:pic>
      <p:sp>
        <p:nvSpPr>
          <p:cNvPr id="355" name="CustomShape 3"/>
          <p:cNvSpPr/>
          <p:nvPr/>
        </p:nvSpPr>
        <p:spPr>
          <a:xfrm>
            <a:off x="1438200" y="3029040"/>
            <a:ext cx="180360" cy="385920"/>
          </a:xfrm>
          <a:prstGeom prst="rect">
            <a:avLst/>
          </a:prstGeom>
          <a:noFill/>
          <a:ln>
            <a:noFill/>
          </a:ln>
        </p:spPr>
        <p:style>
          <a:lnRef idx="0"/>
          <a:fillRef idx="0"/>
          <a:effectRef idx="0"/>
          <a:fontRef idx="minor"/>
        </p:style>
      </p:sp>
      <p:sp>
        <p:nvSpPr>
          <p:cNvPr id="356" name="CustomShape 4"/>
          <p:cNvSpPr/>
          <p:nvPr/>
        </p:nvSpPr>
        <p:spPr>
          <a:xfrm>
            <a:off x="496080" y="1377360"/>
            <a:ext cx="7279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Iteradores vs listas</a:t>
            </a:r>
            <a:endParaRPr b="0" lang="es-ES" sz="3200" spc="-1" strike="noStrike">
              <a:latin typeface="Arial"/>
            </a:endParaRPr>
          </a:p>
        </p:txBody>
      </p:sp>
      <p:sp>
        <p:nvSpPr>
          <p:cNvPr id="357" name="CustomShape 5"/>
          <p:cNvSpPr/>
          <p:nvPr/>
        </p:nvSpPr>
        <p:spPr>
          <a:xfrm>
            <a:off x="1049760" y="2473200"/>
            <a:ext cx="7085880" cy="28544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Una función que genere una lista, debe  generar todos los datos a devolver cada vez que es llamada.</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Si necesitamos crear una lista suficientemente grande, esto nos va a dar un problema de recursos de memoria.</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Un iterador va generando los resultados según avanza. También puede dar problemas de agilidad si hay muchas llamadas next, pero no arrasará con toda la memoria.</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Un iterador puede crear series infinitas, lo que sería imposible para una lista generada por una función.</a:t>
            </a:r>
            <a:endParaRPr b="0" lang="es-ES"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359"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360" name="Imagen 5" descr=""/>
          <p:cNvPicPr/>
          <p:nvPr/>
        </p:nvPicPr>
        <p:blipFill>
          <a:blip r:embed="rId1"/>
          <a:stretch/>
        </p:blipFill>
        <p:spPr>
          <a:xfrm>
            <a:off x="755640" y="274680"/>
            <a:ext cx="2315880" cy="728280"/>
          </a:xfrm>
          <a:prstGeom prst="rect">
            <a:avLst/>
          </a:prstGeom>
          <a:ln>
            <a:noFill/>
          </a:ln>
        </p:spPr>
      </p:pic>
      <p:sp>
        <p:nvSpPr>
          <p:cNvPr id="361" name="CustomShape 3"/>
          <p:cNvSpPr/>
          <p:nvPr/>
        </p:nvSpPr>
        <p:spPr>
          <a:xfrm>
            <a:off x="1438200" y="3029040"/>
            <a:ext cx="180360" cy="385920"/>
          </a:xfrm>
          <a:prstGeom prst="rect">
            <a:avLst/>
          </a:prstGeom>
          <a:noFill/>
          <a:ln>
            <a:noFill/>
          </a:ln>
        </p:spPr>
        <p:style>
          <a:lnRef idx="0"/>
          <a:fillRef idx="0"/>
          <a:effectRef idx="0"/>
          <a:fontRef idx="minor"/>
        </p:style>
      </p:sp>
      <p:sp>
        <p:nvSpPr>
          <p:cNvPr id="362" name="CustomShape 4"/>
          <p:cNvSpPr/>
          <p:nvPr/>
        </p:nvSpPr>
        <p:spPr>
          <a:xfrm>
            <a:off x="496080" y="1377360"/>
            <a:ext cx="7567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De los iteradores a los generadores</a:t>
            </a:r>
            <a:endParaRPr b="0" lang="es-ES" sz="3200" spc="-1" strike="noStrike">
              <a:latin typeface="Arial"/>
            </a:endParaRPr>
          </a:p>
        </p:txBody>
      </p:sp>
      <p:sp>
        <p:nvSpPr>
          <p:cNvPr id="363" name="CustomShape 5"/>
          <p:cNvSpPr/>
          <p:nvPr/>
        </p:nvSpPr>
        <p:spPr>
          <a:xfrm>
            <a:off x="1049760" y="2473200"/>
            <a:ext cx="7085880" cy="2854440"/>
          </a:xfrm>
          <a:prstGeom prst="rect">
            <a:avLst/>
          </a:prstGeom>
          <a:noFill/>
          <a:ln>
            <a:noFill/>
          </a:ln>
        </p:spPr>
        <p:style>
          <a:lnRef idx="0"/>
          <a:fillRef idx="0"/>
          <a:effectRef idx="0"/>
          <a:fontRef idx="minor"/>
        </p:style>
        <p:txBody>
          <a:bodyPr lIns="90000" rIns="90000" tIns="45000" bIns="45000"/>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Un generador es una función que devuelve un iterador</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Contiene instrucciones yield para ir generando, uno a uno, valores a utilizar en un bucle for</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Cada instrucción yield suspende temporalmente la ejecución recordando el estado local de ejecución</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Cuando la función vuelve a ser llamada, retoma su ejecución en el estado anterior, en vez de  reiniciarse, como ocurre normalmente con las funciones.</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Los generadores también se agotan.</a:t>
            </a:r>
            <a:endParaRPr b="0" lang="es-ES"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365"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366" name="Imagen 5" descr=""/>
          <p:cNvPicPr/>
          <p:nvPr/>
        </p:nvPicPr>
        <p:blipFill>
          <a:blip r:embed="rId1"/>
          <a:stretch/>
        </p:blipFill>
        <p:spPr>
          <a:xfrm>
            <a:off x="755640" y="274680"/>
            <a:ext cx="2315880" cy="728280"/>
          </a:xfrm>
          <a:prstGeom prst="rect">
            <a:avLst/>
          </a:prstGeom>
          <a:ln>
            <a:noFill/>
          </a:ln>
        </p:spPr>
      </p:pic>
      <p:sp>
        <p:nvSpPr>
          <p:cNvPr id="367" name="CustomShape 3"/>
          <p:cNvSpPr/>
          <p:nvPr/>
        </p:nvSpPr>
        <p:spPr>
          <a:xfrm>
            <a:off x="1438200" y="3029040"/>
            <a:ext cx="180360" cy="385920"/>
          </a:xfrm>
          <a:prstGeom prst="rect">
            <a:avLst/>
          </a:prstGeom>
          <a:noFill/>
          <a:ln>
            <a:noFill/>
          </a:ln>
        </p:spPr>
        <p:style>
          <a:lnRef idx="0"/>
          <a:fillRef idx="0"/>
          <a:effectRef idx="0"/>
          <a:fontRef idx="minor"/>
        </p:style>
      </p:sp>
      <p:sp>
        <p:nvSpPr>
          <p:cNvPr id="368" name="CustomShape 4"/>
          <p:cNvSpPr/>
          <p:nvPr/>
        </p:nvSpPr>
        <p:spPr>
          <a:xfrm>
            <a:off x="496080" y="1377360"/>
            <a:ext cx="7567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Una Función distinta a las demás</a:t>
            </a:r>
            <a:endParaRPr b="0" lang="es-ES" sz="3200" spc="-1" strike="noStrike">
              <a:latin typeface="Arial"/>
            </a:endParaRPr>
          </a:p>
        </p:txBody>
      </p:sp>
      <p:sp>
        <p:nvSpPr>
          <p:cNvPr id="369" name="CustomShape 5"/>
          <p:cNvSpPr/>
          <p:nvPr/>
        </p:nvSpPr>
        <p:spPr>
          <a:xfrm>
            <a:off x="1049760" y="2473200"/>
            <a:ext cx="7085880" cy="2854440"/>
          </a:xfrm>
          <a:prstGeom prst="rect">
            <a:avLst/>
          </a:prstGeom>
          <a:noFill/>
          <a:ln>
            <a:noFill/>
          </a:ln>
        </p:spPr>
        <p:style>
          <a:lnRef idx="0"/>
          <a:fillRef idx="0"/>
          <a:effectRef idx="0"/>
          <a:fontRef idx="minor"/>
        </p:style>
        <p:txBody>
          <a:bodyPr lIns="90000" rIns="90000" tIns="45000" bIns="45000"/>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Cuando el intérprete de Python se encuentra con la palabra </a:t>
            </a:r>
            <a:r>
              <a:rPr b="0" i="1" lang="es-ES" sz="1800" spc="-1" strike="noStrike">
                <a:solidFill>
                  <a:srgbClr val="000000"/>
                </a:solidFill>
                <a:latin typeface="Trebuchet MS"/>
                <a:ea typeface="Trebuchet MS"/>
              </a:rPr>
              <a:t>yield</a:t>
            </a:r>
            <a:r>
              <a:rPr b="0" lang="es-ES" sz="1800" spc="-1" strike="noStrike">
                <a:solidFill>
                  <a:srgbClr val="000000"/>
                </a:solidFill>
                <a:latin typeface="Trebuchet MS"/>
                <a:ea typeface="Trebuchet MS"/>
              </a:rPr>
              <a:t> en una función, pasa a tratarla de forma diferente. Se devuelve un objeto “Generator”</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Los generadores no se ejecutan cuando son llamados, sino cuando son iterados</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Los generadores funcionan en un proceso de iteración, mientras que las funciones no.</a:t>
            </a:r>
            <a:endParaRPr b="0" lang="es-ES" sz="1800" spc="-1" strike="noStrike">
              <a:latin typeface="Arial"/>
            </a:endParaRPr>
          </a:p>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Los generadores “congelan” su estado después de </a:t>
            </a:r>
            <a:r>
              <a:rPr b="0" i="1" lang="es-ES" sz="1800" spc="-1" strike="noStrike">
                <a:solidFill>
                  <a:srgbClr val="000000"/>
                </a:solidFill>
                <a:latin typeface="Trebuchet MS"/>
                <a:ea typeface="Trebuchet MS"/>
              </a:rPr>
              <a:t>yield </a:t>
            </a:r>
            <a:r>
              <a:rPr b="0" lang="es-ES" sz="1800" spc="-1" strike="noStrike">
                <a:solidFill>
                  <a:srgbClr val="000000"/>
                </a:solidFill>
                <a:latin typeface="Trebuchet MS"/>
                <a:ea typeface="Trebuchet MS"/>
              </a:rPr>
              <a:t>hasta la siguiente vez que son llamados</a:t>
            </a:r>
            <a:endParaRPr b="0" lang="es-ES"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371"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372" name="Imagen 5" descr=""/>
          <p:cNvPicPr/>
          <p:nvPr/>
        </p:nvPicPr>
        <p:blipFill>
          <a:blip r:embed="rId1"/>
          <a:stretch/>
        </p:blipFill>
        <p:spPr>
          <a:xfrm>
            <a:off x="755640" y="274680"/>
            <a:ext cx="2315880" cy="728280"/>
          </a:xfrm>
          <a:prstGeom prst="rect">
            <a:avLst/>
          </a:prstGeom>
          <a:ln>
            <a:noFill/>
          </a:ln>
        </p:spPr>
      </p:pic>
      <p:sp>
        <p:nvSpPr>
          <p:cNvPr id="373" name="CustomShape 3"/>
          <p:cNvSpPr/>
          <p:nvPr/>
        </p:nvSpPr>
        <p:spPr>
          <a:xfrm>
            <a:off x="1438200" y="3029040"/>
            <a:ext cx="180360" cy="385920"/>
          </a:xfrm>
          <a:prstGeom prst="rect">
            <a:avLst/>
          </a:prstGeom>
          <a:noFill/>
          <a:ln>
            <a:noFill/>
          </a:ln>
        </p:spPr>
        <p:style>
          <a:lnRef idx="0"/>
          <a:fillRef idx="0"/>
          <a:effectRef idx="0"/>
          <a:fontRef idx="minor"/>
        </p:style>
      </p:sp>
      <p:sp>
        <p:nvSpPr>
          <p:cNvPr id="374" name="CustomShape 4"/>
          <p:cNvSpPr/>
          <p:nvPr/>
        </p:nvSpPr>
        <p:spPr>
          <a:xfrm>
            <a:off x="496080" y="1377360"/>
            <a:ext cx="7567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Infinitos hasta que llega return</a:t>
            </a:r>
            <a:endParaRPr b="0" lang="es-ES" sz="3200" spc="-1" strike="noStrike">
              <a:latin typeface="Arial"/>
            </a:endParaRPr>
          </a:p>
        </p:txBody>
      </p:sp>
      <p:sp>
        <p:nvSpPr>
          <p:cNvPr id="375" name="CustomShape 5"/>
          <p:cNvSpPr/>
          <p:nvPr/>
        </p:nvSpPr>
        <p:spPr>
          <a:xfrm>
            <a:off x="1049760" y="2473200"/>
            <a:ext cx="7085880" cy="2854440"/>
          </a:xfrm>
          <a:prstGeom prst="rect">
            <a:avLst/>
          </a:prstGeom>
          <a:noFill/>
          <a:ln>
            <a:noFill/>
          </a:ln>
        </p:spPr>
        <p:style>
          <a:lnRef idx="0"/>
          <a:fillRef idx="0"/>
          <a:effectRef idx="0"/>
          <a:fontRef idx="minor"/>
        </p:style>
        <p:txBody>
          <a:bodyPr lIns="90000" rIns="90000" tIns="45000" bIns="45000"/>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Los generadores también pueden ser infinitos, pues no necesitan generar todos los elementos al ser llamados.</a:t>
            </a:r>
            <a:endParaRPr b="0" lang="es-ES" sz="1800" spc="-1" strike="noStrike">
              <a:latin typeface="Arial"/>
            </a:endParaRPr>
          </a:p>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La instrucción return hace que el generador interrumpa un bucle de iteración.</a:t>
            </a:r>
            <a:endParaRPr b="0" lang="es-ES"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377"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378" name="Imagen 5" descr=""/>
          <p:cNvPicPr/>
          <p:nvPr/>
        </p:nvPicPr>
        <p:blipFill>
          <a:blip r:embed="rId1"/>
          <a:stretch/>
        </p:blipFill>
        <p:spPr>
          <a:xfrm>
            <a:off x="755640" y="274680"/>
            <a:ext cx="2315880" cy="728280"/>
          </a:xfrm>
          <a:prstGeom prst="rect">
            <a:avLst/>
          </a:prstGeom>
          <a:ln>
            <a:noFill/>
          </a:ln>
        </p:spPr>
      </p:pic>
      <p:sp>
        <p:nvSpPr>
          <p:cNvPr id="379" name="CustomShape 3"/>
          <p:cNvSpPr/>
          <p:nvPr/>
        </p:nvSpPr>
        <p:spPr>
          <a:xfrm>
            <a:off x="1438200" y="3029040"/>
            <a:ext cx="180360" cy="385920"/>
          </a:xfrm>
          <a:prstGeom prst="rect">
            <a:avLst/>
          </a:prstGeom>
          <a:noFill/>
          <a:ln>
            <a:noFill/>
          </a:ln>
        </p:spPr>
        <p:style>
          <a:lnRef idx="0"/>
          <a:fillRef idx="0"/>
          <a:effectRef idx="0"/>
          <a:fontRef idx="minor"/>
        </p:style>
      </p:sp>
      <p:sp>
        <p:nvSpPr>
          <p:cNvPr id="380" name="CustomShape 4"/>
          <p:cNvSpPr/>
          <p:nvPr/>
        </p:nvSpPr>
        <p:spPr>
          <a:xfrm>
            <a:off x="496080" y="1377360"/>
            <a:ext cx="7567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Generadores con objetos</a:t>
            </a:r>
            <a:endParaRPr b="0" lang="es-ES" sz="3200" spc="-1" strike="noStrike">
              <a:latin typeface="Arial"/>
            </a:endParaRPr>
          </a:p>
        </p:txBody>
      </p:sp>
      <p:sp>
        <p:nvSpPr>
          <p:cNvPr id="381" name="CustomShape 5"/>
          <p:cNvSpPr/>
          <p:nvPr/>
        </p:nvSpPr>
        <p:spPr>
          <a:xfrm>
            <a:off x="1049760" y="2473200"/>
            <a:ext cx="7085880" cy="2854440"/>
          </a:xfrm>
          <a:prstGeom prst="rect">
            <a:avLst/>
          </a:prstGeom>
          <a:noFill/>
          <a:ln>
            <a:noFill/>
          </a:ln>
        </p:spPr>
        <p:style>
          <a:lnRef idx="0"/>
          <a:fillRef idx="0"/>
          <a:effectRef idx="0"/>
          <a:fontRef idx="minor"/>
        </p:style>
        <p:txBody>
          <a:bodyPr lIns="90000" rIns="90000" tIns="45000" bIns="45000"/>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Los métodos también pueden actuar como generadores.</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Por un lado, al definir el método __iter__, lo podemos hacer como generador, utilizando </a:t>
            </a:r>
            <a:r>
              <a:rPr b="0" i="1" lang="es-ES" sz="1800" spc="-1" strike="noStrike">
                <a:solidFill>
                  <a:srgbClr val="7db61c"/>
                </a:solidFill>
                <a:latin typeface="Trebuchet MS"/>
                <a:ea typeface="Trebuchet MS"/>
              </a:rPr>
              <a:t>yield</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Por otro lado, cualquier método que sea un generador, también será un iterador y nos permitirá iterar sobre el objeto.</a:t>
            </a:r>
            <a:endParaRPr b="0" lang="es-ES" sz="1800" spc="-1" strike="noStrike">
              <a:latin typeface="Arial"/>
            </a:endParaRPr>
          </a:p>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Los objetos creados con métodos generadores, no están afectados por el agotamiento típico de los iteradores y las funciones generadoras. Cada vez que el objeto es iterado, se crea una nueva instancia de generador.</a:t>
            </a:r>
            <a:endParaRPr b="0" lang="es-ES"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383"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384" name="Imagen 5" descr=""/>
          <p:cNvPicPr/>
          <p:nvPr/>
        </p:nvPicPr>
        <p:blipFill>
          <a:blip r:embed="rId1"/>
          <a:stretch/>
        </p:blipFill>
        <p:spPr>
          <a:xfrm>
            <a:off x="755640" y="274680"/>
            <a:ext cx="2315880" cy="728280"/>
          </a:xfrm>
          <a:prstGeom prst="rect">
            <a:avLst/>
          </a:prstGeom>
          <a:ln>
            <a:noFill/>
          </a:ln>
        </p:spPr>
      </p:pic>
      <p:sp>
        <p:nvSpPr>
          <p:cNvPr id="385" name="CustomShape 3"/>
          <p:cNvSpPr/>
          <p:nvPr/>
        </p:nvSpPr>
        <p:spPr>
          <a:xfrm>
            <a:off x="1438200" y="3029040"/>
            <a:ext cx="180360" cy="385920"/>
          </a:xfrm>
          <a:prstGeom prst="rect">
            <a:avLst/>
          </a:prstGeom>
          <a:noFill/>
          <a:ln>
            <a:noFill/>
          </a:ln>
        </p:spPr>
        <p:style>
          <a:lnRef idx="0"/>
          <a:fillRef idx="0"/>
          <a:effectRef idx="0"/>
          <a:fontRef idx="minor"/>
        </p:style>
      </p:sp>
      <p:sp>
        <p:nvSpPr>
          <p:cNvPr id="386" name="CustomShape 4"/>
          <p:cNvSpPr/>
          <p:nvPr/>
        </p:nvSpPr>
        <p:spPr>
          <a:xfrm>
            <a:off x="496080" y="1377360"/>
            <a:ext cx="7567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Cuándo usar un Generador</a:t>
            </a:r>
            <a:endParaRPr b="0" lang="es-ES" sz="3200" spc="-1" strike="noStrike">
              <a:latin typeface="Arial"/>
            </a:endParaRPr>
          </a:p>
        </p:txBody>
      </p:sp>
      <p:sp>
        <p:nvSpPr>
          <p:cNvPr id="387" name="CustomShape 5"/>
          <p:cNvSpPr/>
          <p:nvPr/>
        </p:nvSpPr>
        <p:spPr>
          <a:xfrm>
            <a:off x="1049760" y="2473200"/>
            <a:ext cx="7085880" cy="2854440"/>
          </a:xfrm>
          <a:prstGeom prst="rect">
            <a:avLst/>
          </a:prstGeom>
          <a:noFill/>
          <a:ln>
            <a:noFill/>
          </a:ln>
        </p:spPr>
        <p:style>
          <a:lnRef idx="0"/>
          <a:fillRef idx="0"/>
          <a:effectRef idx="0"/>
          <a:fontRef idx="minor"/>
        </p:style>
        <p:txBody>
          <a:bodyPr lIns="90000" rIns="90000" tIns="45000" bIns="45000"/>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Un generador puede sustituir a cualquier función que devuelva una lista. Pero la cuestión clave es la “acumulación que se da en la lista durante la iteración.</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Cualquier función o método que tenga que actuar como acumulador, es candidato ideal para un generador</a:t>
            </a:r>
            <a:endParaRPr b="0" lang="es-ES" sz="1800" spc="-1" strike="noStrike">
              <a:latin typeface="Arial"/>
            </a:endParaRPr>
          </a:p>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Pero... una función generadora va a sufrir agotamiento, así que no es conveniente usarla en casos de necesitar recurrir sucesivas veces al contenido. En ese caso, mejor usar listas.</a:t>
            </a:r>
            <a:endParaRPr b="0" lang="es-ES"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389"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390" name="Imagen 5" descr=""/>
          <p:cNvPicPr/>
          <p:nvPr/>
        </p:nvPicPr>
        <p:blipFill>
          <a:blip r:embed="rId1"/>
          <a:stretch/>
        </p:blipFill>
        <p:spPr>
          <a:xfrm>
            <a:off x="755640" y="274680"/>
            <a:ext cx="2315880" cy="728280"/>
          </a:xfrm>
          <a:prstGeom prst="rect">
            <a:avLst/>
          </a:prstGeom>
          <a:ln>
            <a:noFill/>
          </a:ln>
        </p:spPr>
      </p:pic>
      <p:sp>
        <p:nvSpPr>
          <p:cNvPr id="391" name="CustomShape 3"/>
          <p:cNvSpPr/>
          <p:nvPr/>
        </p:nvSpPr>
        <p:spPr>
          <a:xfrm>
            <a:off x="1438200" y="3029040"/>
            <a:ext cx="180360" cy="385920"/>
          </a:xfrm>
          <a:prstGeom prst="rect">
            <a:avLst/>
          </a:prstGeom>
          <a:noFill/>
          <a:ln>
            <a:noFill/>
          </a:ln>
        </p:spPr>
        <p:style>
          <a:lnRef idx="0"/>
          <a:fillRef idx="0"/>
          <a:effectRef idx="0"/>
          <a:fontRef idx="minor"/>
        </p:style>
      </p:sp>
      <p:sp>
        <p:nvSpPr>
          <p:cNvPr id="392" name="CustomShape 4"/>
          <p:cNvSpPr/>
          <p:nvPr/>
        </p:nvSpPr>
        <p:spPr>
          <a:xfrm>
            <a:off x="496080" y="1377360"/>
            <a:ext cx="7567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range no es un generador</a:t>
            </a:r>
            <a:endParaRPr b="0" lang="es-ES" sz="3200" spc="-1" strike="noStrike">
              <a:latin typeface="Arial"/>
            </a:endParaRPr>
          </a:p>
        </p:txBody>
      </p:sp>
      <p:sp>
        <p:nvSpPr>
          <p:cNvPr id="393" name="CustomShape 5"/>
          <p:cNvSpPr/>
          <p:nvPr/>
        </p:nvSpPr>
        <p:spPr>
          <a:xfrm>
            <a:off x="1049760" y="2473200"/>
            <a:ext cx="7085880" cy="2854440"/>
          </a:xfrm>
          <a:prstGeom prst="rect">
            <a:avLst/>
          </a:prstGeom>
          <a:noFill/>
          <a:ln>
            <a:noFill/>
          </a:ln>
        </p:spPr>
        <p:style>
          <a:lnRef idx="0"/>
          <a:fillRef idx="0"/>
          <a:effectRef idx="0"/>
          <a:fontRef idx="minor"/>
        </p:style>
        <p:txBody>
          <a:bodyPr lIns="90000" rIns="90000" tIns="45000" bIns="45000"/>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La clase predefinida en Python range no es una función, y por tanto tampoco es un generador</a:t>
            </a:r>
            <a:endParaRPr b="0" lang="es-ES" sz="1800" spc="-1" strike="noStrike">
              <a:latin typeface="Arial"/>
            </a:endParaRPr>
          </a:p>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A veces, hay quien lo considera un generador y se utiliza como tal. Algunos errores pueden camuflarse detrás de un uso inadecuado que no ha tenido en cuenta la funcionalidad real de range.</a:t>
            </a:r>
            <a:endParaRPr b="0" lang="es-ES"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395"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396" name="Imagen 5" descr=""/>
          <p:cNvPicPr/>
          <p:nvPr/>
        </p:nvPicPr>
        <p:blipFill>
          <a:blip r:embed="rId1"/>
          <a:stretch/>
        </p:blipFill>
        <p:spPr>
          <a:xfrm>
            <a:off x="755640" y="274680"/>
            <a:ext cx="2315880" cy="728280"/>
          </a:xfrm>
          <a:prstGeom prst="rect">
            <a:avLst/>
          </a:prstGeom>
          <a:ln>
            <a:noFill/>
          </a:ln>
        </p:spPr>
      </p:pic>
      <p:sp>
        <p:nvSpPr>
          <p:cNvPr id="397" name="CustomShape 3"/>
          <p:cNvSpPr/>
          <p:nvPr/>
        </p:nvSpPr>
        <p:spPr>
          <a:xfrm>
            <a:off x="1438200" y="3029040"/>
            <a:ext cx="180360" cy="385920"/>
          </a:xfrm>
          <a:prstGeom prst="rect">
            <a:avLst/>
          </a:prstGeom>
          <a:noFill/>
          <a:ln>
            <a:noFill/>
          </a:ln>
        </p:spPr>
        <p:style>
          <a:lnRef idx="0"/>
          <a:fillRef idx="0"/>
          <a:effectRef idx="0"/>
          <a:fontRef idx="minor"/>
        </p:style>
      </p:sp>
      <p:sp>
        <p:nvSpPr>
          <p:cNvPr id="398" name="CustomShape 4"/>
          <p:cNvSpPr/>
          <p:nvPr/>
        </p:nvSpPr>
        <p:spPr>
          <a:xfrm>
            <a:off x="496080" y="1377360"/>
            <a:ext cx="7567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Encadenando generadores</a:t>
            </a:r>
            <a:endParaRPr b="0" lang="es-ES" sz="3200" spc="-1" strike="noStrike">
              <a:latin typeface="Arial"/>
            </a:endParaRPr>
          </a:p>
        </p:txBody>
      </p:sp>
      <p:sp>
        <p:nvSpPr>
          <p:cNvPr id="399" name="CustomShape 5"/>
          <p:cNvSpPr/>
          <p:nvPr/>
        </p:nvSpPr>
        <p:spPr>
          <a:xfrm>
            <a:off x="1049760" y="2473200"/>
            <a:ext cx="7085880" cy="2854440"/>
          </a:xfrm>
          <a:prstGeom prst="rect">
            <a:avLst/>
          </a:prstGeom>
          <a:noFill/>
          <a:ln>
            <a:noFill/>
          </a:ln>
        </p:spPr>
        <p:style>
          <a:lnRef idx="0"/>
          <a:fillRef idx="0"/>
          <a:effectRef idx="0"/>
          <a:fontRef idx="minor"/>
        </p:style>
        <p:txBody>
          <a:bodyPr lIns="90000" rIns="90000" tIns="45000" bIns="45000"/>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Se pueden usar varios generadores “encadenados” para filtrar o manipular secuencias.</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Al encadenar generadores, hay que tener en cuenta que en alguno de los pasos no se admitirá un iterable, sino un iterador</a:t>
            </a:r>
            <a:endParaRPr b="0" lang="es-ES" sz="1800" spc="-1" strike="noStrike">
              <a:latin typeface="Arial"/>
            </a:endParaRPr>
          </a:p>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Pero como los generadores solo se ejecutan al iterar sobre ellos y no al llamarlos, las excepciones aparecen en la iteración que se aplica al último generador de la cadena.</a:t>
            </a:r>
            <a:endParaRPr b="0" lang="es-ES" sz="1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1714680" y="2500200"/>
            <a:ext cx="5592240" cy="2220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marL="342720" indent="-334440" algn="just">
              <a:lnSpc>
                <a:spcPct val="100000"/>
              </a:lnSpc>
              <a:buClr>
                <a:srgbClr val="7f7f7f"/>
              </a:buClr>
              <a:buFont typeface="Trebuchet MS"/>
              <a:buAutoNum type="arabicPeriod"/>
            </a:pPr>
            <a:r>
              <a:rPr b="0" lang="es-ES" sz="2000" spc="-1" strike="noStrike">
                <a:solidFill>
                  <a:srgbClr val="dddddd"/>
                </a:solidFill>
                <a:latin typeface="Trebuchet MS"/>
                <a:ea typeface="DejaVu Sans"/>
              </a:rPr>
              <a:t>Introducción</a:t>
            </a:r>
            <a:endParaRPr b="0" lang="es-ES" sz="2000" spc="-1" strike="noStrike">
              <a:latin typeface="Arial"/>
            </a:endParaRPr>
          </a:p>
          <a:p>
            <a:pPr marL="342720" indent="-334440" algn="just">
              <a:lnSpc>
                <a:spcPct val="100000"/>
              </a:lnSpc>
              <a:buClr>
                <a:srgbClr val="7f7f7f"/>
              </a:buClr>
              <a:buFont typeface="Trebuchet MS"/>
              <a:buAutoNum type="arabicPeriod"/>
            </a:pPr>
            <a:r>
              <a:rPr b="0" lang="es-ES" sz="2000" spc="-1" strike="noStrike">
                <a:solidFill>
                  <a:srgbClr val="dddddd"/>
                </a:solidFill>
                <a:latin typeface="Trebuchet MS"/>
                <a:ea typeface="DejaVu Sans"/>
              </a:rPr>
              <a:t>Datos y</a:t>
            </a:r>
            <a:r>
              <a:rPr b="0" lang="es-ES" sz="2000" spc="-1" strike="noStrike">
                <a:solidFill>
                  <a:srgbClr val="7f7f7f"/>
                </a:solidFill>
                <a:latin typeface="Trebuchet MS"/>
                <a:ea typeface="DejaVu Sans"/>
              </a:rPr>
              <a:t> </a:t>
            </a:r>
            <a:r>
              <a:rPr b="0" lang="es-ES" sz="2000" spc="-1" strike="noStrike">
                <a:solidFill>
                  <a:srgbClr val="dddddd"/>
                </a:solidFill>
                <a:latin typeface="Trebuchet MS"/>
                <a:ea typeface="DejaVu Sans"/>
              </a:rPr>
              <a:t>Operadores</a:t>
            </a:r>
            <a:endParaRPr b="0" lang="es-ES" sz="2000" spc="-1" strike="noStrike">
              <a:latin typeface="Arial"/>
            </a:endParaRPr>
          </a:p>
          <a:p>
            <a:pPr marL="342720" indent="-334440" algn="just">
              <a:lnSpc>
                <a:spcPct val="100000"/>
              </a:lnSpc>
              <a:buClr>
                <a:srgbClr val="7f7f7f"/>
              </a:buClr>
              <a:buFont typeface="Trebuchet MS"/>
              <a:buAutoNum type="arabicPeriod"/>
            </a:pPr>
            <a:r>
              <a:rPr b="0" lang="es-ES" sz="2000" spc="-1" strike="noStrike">
                <a:solidFill>
                  <a:srgbClr val="dddddd"/>
                </a:solidFill>
                <a:latin typeface="Trebuchet MS"/>
                <a:ea typeface="DejaVu Sans"/>
              </a:rPr>
              <a:t>Estructuras</a:t>
            </a:r>
            <a:r>
              <a:rPr b="0" lang="es-ES" sz="2000" spc="-1" strike="noStrike">
                <a:solidFill>
                  <a:srgbClr val="7f7f7f"/>
                </a:solidFill>
                <a:latin typeface="Trebuchet MS"/>
                <a:ea typeface="DejaVu Sans"/>
              </a:rPr>
              <a:t> </a:t>
            </a:r>
            <a:r>
              <a:rPr b="0" lang="es-ES" sz="2000" spc="-1" strike="noStrike">
                <a:solidFill>
                  <a:srgbClr val="dddddd"/>
                </a:solidFill>
                <a:latin typeface="Trebuchet MS"/>
                <a:ea typeface="DejaVu Sans"/>
              </a:rPr>
              <a:t>de</a:t>
            </a:r>
            <a:r>
              <a:rPr b="0" lang="es-ES" sz="2000" spc="-1" strike="noStrike">
                <a:solidFill>
                  <a:srgbClr val="7f7f7f"/>
                </a:solidFill>
                <a:latin typeface="Trebuchet MS"/>
                <a:ea typeface="DejaVu Sans"/>
              </a:rPr>
              <a:t> </a:t>
            </a:r>
            <a:r>
              <a:rPr b="0" lang="es-ES" sz="2000" spc="-1" strike="noStrike">
                <a:solidFill>
                  <a:srgbClr val="dddddd"/>
                </a:solidFill>
                <a:latin typeface="Trebuchet MS"/>
                <a:ea typeface="DejaVu Sans"/>
              </a:rPr>
              <a:t>Datos</a:t>
            </a:r>
            <a:r>
              <a:rPr b="0" lang="es-ES" sz="2000" spc="-1" strike="noStrike">
                <a:solidFill>
                  <a:srgbClr val="7f7f7f"/>
                </a:solidFill>
                <a:latin typeface="Trebuchet MS"/>
                <a:ea typeface="DejaVu Sans"/>
              </a:rPr>
              <a:t> </a:t>
            </a:r>
            <a:r>
              <a:rPr b="0" lang="es-ES" sz="2000" spc="-1" strike="noStrike">
                <a:solidFill>
                  <a:srgbClr val="dddddd"/>
                </a:solidFill>
                <a:latin typeface="Trebuchet MS"/>
                <a:ea typeface="DejaVu Sans"/>
              </a:rPr>
              <a:t>Compuestas</a:t>
            </a:r>
            <a:endParaRPr b="0" lang="es-ES" sz="2000" spc="-1" strike="noStrike">
              <a:latin typeface="Arial"/>
            </a:endParaRPr>
          </a:p>
          <a:p>
            <a:pPr marL="342720" indent="-334440" algn="just">
              <a:lnSpc>
                <a:spcPct val="100000"/>
              </a:lnSpc>
              <a:buClr>
                <a:srgbClr val="7f7f7f"/>
              </a:buClr>
              <a:buFont typeface="Trebuchet MS"/>
              <a:buAutoNum type="arabicPeriod"/>
            </a:pPr>
            <a:r>
              <a:rPr b="0" lang="es-ES" sz="2000" spc="-1" strike="noStrike">
                <a:solidFill>
                  <a:srgbClr val="dddddd"/>
                </a:solidFill>
                <a:latin typeface="Trebuchet MS"/>
                <a:ea typeface="DejaVu Sans"/>
              </a:rPr>
              <a:t>Sentencias</a:t>
            </a:r>
            <a:r>
              <a:rPr b="0" lang="es-ES" sz="2000" spc="-1" strike="noStrike">
                <a:solidFill>
                  <a:srgbClr val="7f7f7f"/>
                </a:solidFill>
                <a:latin typeface="Trebuchet MS"/>
                <a:ea typeface="DejaVu Sans"/>
              </a:rPr>
              <a:t> </a:t>
            </a:r>
            <a:r>
              <a:rPr b="0" lang="es-ES" sz="2000" spc="-1" strike="noStrike">
                <a:solidFill>
                  <a:srgbClr val="dddddd"/>
                </a:solidFill>
                <a:latin typeface="Trebuchet MS"/>
                <a:ea typeface="DejaVu Sans"/>
              </a:rPr>
              <a:t>de</a:t>
            </a:r>
            <a:r>
              <a:rPr b="0" lang="es-ES" sz="2000" spc="-1" strike="noStrike">
                <a:solidFill>
                  <a:srgbClr val="7f7f7f"/>
                </a:solidFill>
                <a:latin typeface="Trebuchet MS"/>
                <a:ea typeface="DejaVu Sans"/>
              </a:rPr>
              <a:t> </a:t>
            </a:r>
            <a:r>
              <a:rPr b="0" lang="es-ES" sz="2000" spc="-1" strike="noStrike">
                <a:solidFill>
                  <a:srgbClr val="dddddd"/>
                </a:solidFill>
                <a:latin typeface="Trebuchet MS"/>
                <a:ea typeface="DejaVu Sans"/>
              </a:rPr>
              <a:t>Control</a:t>
            </a:r>
            <a:endParaRPr b="0" lang="es-ES" sz="2000" spc="-1" strike="noStrike">
              <a:latin typeface="Arial"/>
            </a:endParaRPr>
          </a:p>
          <a:p>
            <a:pPr marL="342720" indent="-334440" algn="just">
              <a:lnSpc>
                <a:spcPct val="100000"/>
              </a:lnSpc>
              <a:buClr>
                <a:srgbClr val="7f7f7f"/>
              </a:buClr>
              <a:buFont typeface="Trebuchet MS"/>
              <a:buAutoNum type="arabicPeriod"/>
            </a:pPr>
            <a:r>
              <a:rPr b="0" lang="es-ES" sz="2000" spc="-1" strike="noStrike">
                <a:solidFill>
                  <a:srgbClr val="dddddd"/>
                </a:solidFill>
                <a:latin typeface="Trebuchet MS"/>
                <a:ea typeface="DejaVu Sans"/>
              </a:rPr>
              <a:t>Funciones</a:t>
            </a:r>
            <a:endParaRPr b="0" lang="es-ES" sz="2000" spc="-1" strike="noStrike">
              <a:latin typeface="Arial"/>
            </a:endParaRPr>
          </a:p>
          <a:p>
            <a:pPr marL="342720" indent="-334440" algn="just">
              <a:lnSpc>
                <a:spcPct val="100000"/>
              </a:lnSpc>
              <a:buClr>
                <a:srgbClr val="7f7f7f"/>
              </a:buClr>
              <a:buFont typeface="Trebuchet MS"/>
              <a:buAutoNum type="arabicPeriod"/>
            </a:pPr>
            <a:r>
              <a:rPr b="0" lang="es-ES" sz="2000" spc="-1" strike="noStrike">
                <a:solidFill>
                  <a:srgbClr val="7f7f7f"/>
                </a:solidFill>
                <a:latin typeface="Trebuchet MS"/>
                <a:ea typeface="DejaVu Sans"/>
              </a:rPr>
              <a:t>Iteradores</a:t>
            </a:r>
            <a:endParaRPr b="0" lang="es-ES" sz="2000" spc="-1" strike="noStrike">
              <a:latin typeface="Arial"/>
            </a:endParaRPr>
          </a:p>
          <a:p>
            <a:pPr marL="342720" indent="-334440" algn="just">
              <a:lnSpc>
                <a:spcPct val="100000"/>
              </a:lnSpc>
            </a:pPr>
            <a:endParaRPr b="0" lang="es-ES" sz="2000" spc="-1" strike="noStrike">
              <a:latin typeface="Arial"/>
            </a:endParaRPr>
          </a:p>
        </p:txBody>
      </p:sp>
      <p:sp>
        <p:nvSpPr>
          <p:cNvPr id="231" name="CustomShape 2"/>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232" name="CustomShape 3"/>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rmAutofit/>
          </a:bodyPr>
          <a:p>
            <a:pPr>
              <a:lnSpc>
                <a:spcPct val="100000"/>
              </a:lnSpc>
            </a:pPr>
            <a:r>
              <a:rPr b="0" lang="es-ES" sz="3200" spc="-1" strike="noStrike">
                <a:solidFill>
                  <a:srgbClr val="7db61c"/>
                </a:solidFill>
                <a:latin typeface="Trebuchet MS"/>
                <a:ea typeface="DejaVu Sans"/>
              </a:rPr>
              <a:t>Índice</a:t>
            </a:r>
            <a:endParaRPr b="0" lang="es-ES" sz="3200" spc="-1" strike="noStrike">
              <a:latin typeface="Arial"/>
            </a:endParaRPr>
          </a:p>
        </p:txBody>
      </p:sp>
      <p:pic>
        <p:nvPicPr>
          <p:cNvPr id="233" name="Imagen 5" descr=""/>
          <p:cNvPicPr/>
          <p:nvPr/>
        </p:nvPicPr>
        <p:blipFill>
          <a:blip r:embed="rId1"/>
          <a:stretch/>
        </p:blipFill>
        <p:spPr>
          <a:xfrm>
            <a:off x="755640" y="274680"/>
            <a:ext cx="2315880" cy="72828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401"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402" name="Imagen 5" descr=""/>
          <p:cNvPicPr/>
          <p:nvPr/>
        </p:nvPicPr>
        <p:blipFill>
          <a:blip r:embed="rId1"/>
          <a:stretch/>
        </p:blipFill>
        <p:spPr>
          <a:xfrm>
            <a:off x="755640" y="274680"/>
            <a:ext cx="2315880" cy="728280"/>
          </a:xfrm>
          <a:prstGeom prst="rect">
            <a:avLst/>
          </a:prstGeom>
          <a:ln>
            <a:noFill/>
          </a:ln>
        </p:spPr>
      </p:pic>
      <p:sp>
        <p:nvSpPr>
          <p:cNvPr id="403" name="CustomShape 3"/>
          <p:cNvSpPr/>
          <p:nvPr/>
        </p:nvSpPr>
        <p:spPr>
          <a:xfrm>
            <a:off x="1438200" y="3029040"/>
            <a:ext cx="180360" cy="385920"/>
          </a:xfrm>
          <a:prstGeom prst="rect">
            <a:avLst/>
          </a:prstGeom>
          <a:noFill/>
          <a:ln>
            <a:noFill/>
          </a:ln>
        </p:spPr>
        <p:style>
          <a:lnRef idx="0"/>
          <a:fillRef idx="0"/>
          <a:effectRef idx="0"/>
          <a:fontRef idx="minor"/>
        </p:style>
      </p:sp>
      <p:sp>
        <p:nvSpPr>
          <p:cNvPr id="404" name="CustomShape 4"/>
          <p:cNvSpPr/>
          <p:nvPr/>
        </p:nvSpPr>
        <p:spPr>
          <a:xfrm>
            <a:off x="496080" y="1377360"/>
            <a:ext cx="7567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La instrucción “islice”</a:t>
            </a:r>
            <a:endParaRPr b="0" lang="es-ES" sz="3200" spc="-1" strike="noStrike">
              <a:latin typeface="Arial"/>
            </a:endParaRPr>
          </a:p>
        </p:txBody>
      </p:sp>
      <p:sp>
        <p:nvSpPr>
          <p:cNvPr id="405" name="CustomShape 5"/>
          <p:cNvSpPr/>
          <p:nvPr/>
        </p:nvSpPr>
        <p:spPr>
          <a:xfrm>
            <a:off x="1049760" y="2473200"/>
            <a:ext cx="7085880" cy="2854440"/>
          </a:xfrm>
          <a:prstGeom prst="rect">
            <a:avLst/>
          </a:prstGeom>
          <a:noFill/>
          <a:ln>
            <a:noFill/>
          </a:ln>
        </p:spPr>
        <p:style>
          <a:lnRef idx="0"/>
          <a:fillRef idx="0"/>
          <a:effectRef idx="0"/>
          <a:fontRef idx="minor"/>
        </p:style>
        <p:txBody>
          <a:bodyPr lIns="90000" rIns="90000" tIns="45000" bIns="45000"/>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Los generadores no soportan las instrucciones </a:t>
            </a:r>
            <a:r>
              <a:rPr b="0" i="1" lang="es-ES" sz="1800" spc="-1" strike="noStrike">
                <a:solidFill>
                  <a:srgbClr val="7db61c"/>
                </a:solidFill>
                <a:latin typeface="Trebuchet MS"/>
                <a:ea typeface="Trebuchet MS"/>
              </a:rPr>
              <a:t>index</a:t>
            </a:r>
            <a:r>
              <a:rPr b="0" lang="es-ES" sz="1800" spc="-1" strike="noStrike">
                <a:solidFill>
                  <a:srgbClr val="000000"/>
                </a:solidFill>
                <a:latin typeface="Trebuchet MS"/>
                <a:ea typeface="Trebuchet MS"/>
              </a:rPr>
              <a:t> o </a:t>
            </a:r>
            <a:r>
              <a:rPr b="0" i="1" lang="es-ES" sz="1800" spc="-1" strike="noStrike">
                <a:solidFill>
                  <a:srgbClr val="7db61c"/>
                </a:solidFill>
                <a:latin typeface="Trebuchet MS"/>
                <a:ea typeface="Trebuchet MS"/>
              </a:rPr>
              <a:t>slice</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El módulo </a:t>
            </a:r>
            <a:r>
              <a:rPr b="0" i="1" lang="es-ES" sz="1800" spc="-1" strike="noStrike">
                <a:solidFill>
                  <a:srgbClr val="7db61c"/>
                </a:solidFill>
                <a:latin typeface="Trebuchet MS"/>
                <a:ea typeface="Trebuchet MS"/>
              </a:rPr>
              <a:t>itertools</a:t>
            </a:r>
            <a:r>
              <a:rPr b="0" lang="es-ES" sz="1800" spc="-1" strike="noStrike">
                <a:solidFill>
                  <a:srgbClr val="000000"/>
                </a:solidFill>
                <a:latin typeface="Trebuchet MS"/>
                <a:ea typeface="Trebuchet MS"/>
              </a:rPr>
              <a:t>, en la librería estandar de Python, contiene la función </a:t>
            </a:r>
            <a:r>
              <a:rPr b="0" i="1" lang="es-ES" sz="1800" spc="-1" strike="noStrike">
                <a:solidFill>
                  <a:srgbClr val="7db61c"/>
                </a:solidFill>
                <a:latin typeface="Trebuchet MS"/>
                <a:ea typeface="Trebuchet MS"/>
              </a:rPr>
              <a:t>islice</a:t>
            </a:r>
            <a:r>
              <a:rPr b="0" lang="es-ES" sz="1800" spc="-1" strike="noStrike">
                <a:solidFill>
                  <a:srgbClr val="000000"/>
                </a:solidFill>
                <a:latin typeface="Trebuchet MS"/>
                <a:ea typeface="Trebuchet MS"/>
              </a:rPr>
              <a:t>, que tiene algunas similitudes con cómo funciona </a:t>
            </a:r>
            <a:r>
              <a:rPr b="0" i="1" lang="es-ES" sz="1800" spc="-1" strike="noStrike">
                <a:solidFill>
                  <a:srgbClr val="7db61c"/>
                </a:solidFill>
                <a:latin typeface="Trebuchet MS"/>
                <a:ea typeface="Trebuchet MS"/>
              </a:rPr>
              <a:t>slice</a:t>
            </a:r>
            <a:r>
              <a:rPr b="0" lang="es-ES" sz="1800" spc="-1" strike="noStrike">
                <a:solidFill>
                  <a:srgbClr val="000000"/>
                </a:solidFill>
                <a:latin typeface="Trebuchet MS"/>
                <a:ea typeface="Trebuchet MS"/>
              </a:rPr>
              <a:t> con las listas</a:t>
            </a:r>
            <a:endParaRPr b="0" lang="es-ES" sz="1800" spc="-1" strike="noStrike">
              <a:latin typeface="Arial"/>
            </a:endParaRPr>
          </a:p>
          <a:p>
            <a:pPr marL="216000" indent="-215640">
              <a:lnSpc>
                <a:spcPct val="100000"/>
              </a:lnSpc>
              <a:buClr>
                <a:srgbClr val="000000"/>
              </a:buClr>
              <a:buSzPct val="45000"/>
              <a:buFont typeface="Wingdings" charset="2"/>
              <a:buChar char=""/>
            </a:pPr>
            <a:r>
              <a:rPr b="0" i="1" lang="es-ES" sz="1800" spc="-1" strike="noStrike">
                <a:solidFill>
                  <a:srgbClr val="7db61c"/>
                </a:solidFill>
                <a:latin typeface="Trebuchet MS"/>
                <a:ea typeface="Trebuchet MS"/>
              </a:rPr>
              <a:t>islice</a:t>
            </a:r>
            <a:r>
              <a:rPr b="0" lang="es-ES" sz="1800" spc="-1" strike="noStrike">
                <a:solidFill>
                  <a:srgbClr val="000000"/>
                </a:solidFill>
                <a:latin typeface="Trebuchet MS"/>
                <a:ea typeface="Trebuchet MS"/>
              </a:rPr>
              <a:t> devuelve un iterable (en vez de listas)</a:t>
            </a:r>
            <a:endParaRPr b="0" lang="es-ES" sz="1800" spc="-1" strike="noStrike">
              <a:latin typeface="Arial"/>
            </a:endParaRPr>
          </a:p>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Pero para ver el resultado, es necesario iterar sobre islice, como ocurre con los generadores.</a:t>
            </a:r>
            <a:endParaRPr b="0" lang="es-ES"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407"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408" name="Imagen 5" descr=""/>
          <p:cNvPicPr/>
          <p:nvPr/>
        </p:nvPicPr>
        <p:blipFill>
          <a:blip r:embed="rId1"/>
          <a:stretch/>
        </p:blipFill>
        <p:spPr>
          <a:xfrm>
            <a:off x="755640" y="274680"/>
            <a:ext cx="2315880" cy="728280"/>
          </a:xfrm>
          <a:prstGeom prst="rect">
            <a:avLst/>
          </a:prstGeom>
          <a:ln>
            <a:noFill/>
          </a:ln>
        </p:spPr>
      </p:pic>
      <p:sp>
        <p:nvSpPr>
          <p:cNvPr id="409" name="CustomShape 3"/>
          <p:cNvSpPr/>
          <p:nvPr/>
        </p:nvSpPr>
        <p:spPr>
          <a:xfrm>
            <a:off x="1438200" y="3029040"/>
            <a:ext cx="180360" cy="385920"/>
          </a:xfrm>
          <a:prstGeom prst="rect">
            <a:avLst/>
          </a:prstGeom>
          <a:noFill/>
          <a:ln>
            <a:noFill/>
          </a:ln>
        </p:spPr>
        <p:style>
          <a:lnRef idx="0"/>
          <a:fillRef idx="0"/>
          <a:effectRef idx="0"/>
          <a:fontRef idx="minor"/>
        </p:style>
      </p:sp>
      <p:sp>
        <p:nvSpPr>
          <p:cNvPr id="410" name="CustomShape 4"/>
          <p:cNvSpPr/>
          <p:nvPr/>
        </p:nvSpPr>
        <p:spPr>
          <a:xfrm>
            <a:off x="496080" y="1377360"/>
            <a:ext cx="7567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Mayor tiempo, menor memoria</a:t>
            </a:r>
            <a:endParaRPr b="0" lang="es-ES" sz="3200" spc="-1" strike="noStrike">
              <a:latin typeface="Arial"/>
            </a:endParaRPr>
          </a:p>
        </p:txBody>
      </p:sp>
      <p:sp>
        <p:nvSpPr>
          <p:cNvPr id="411" name="CustomShape 5"/>
          <p:cNvSpPr/>
          <p:nvPr/>
        </p:nvSpPr>
        <p:spPr>
          <a:xfrm>
            <a:off x="1049760" y="2473200"/>
            <a:ext cx="7085880" cy="2854440"/>
          </a:xfrm>
          <a:prstGeom prst="rect">
            <a:avLst/>
          </a:prstGeom>
          <a:noFill/>
          <a:ln>
            <a:noFill/>
          </a:ln>
        </p:spPr>
        <p:style>
          <a:lnRef idx="0"/>
          <a:fillRef idx="0"/>
          <a:effectRef idx="0"/>
          <a:fontRef idx="minor"/>
        </p:style>
        <p:txBody>
          <a:bodyPr lIns="90000" rIns="90000" tIns="45000" bIns="45000"/>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La iteración en un generador va a ser más lenta que, por ejemplo, la iteración sobre una lista</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La iteración sobre un generador requiere que el protocolo de iteración vaya llamando a next con cada elemento</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Puedes visualizarlo con el módulo timeit</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Por otro lado, los generadores requieren un menor uso de memoria, lo cual marca una diferencia significativa con las listas cuando tenemos que trabajar con grandes cantidades de items</a:t>
            </a:r>
            <a:endParaRPr b="0" lang="es-ES" sz="1800" spc="-1" strike="noStrike">
              <a:latin typeface="Arial"/>
            </a:endParaRPr>
          </a:p>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Los items de los generadores se crean solo cuando van a ser usados, y después desaparecen, no se guardan.</a:t>
            </a:r>
            <a:endParaRPr b="0" lang="es-ES" sz="1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413"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414" name="Imagen 5" descr=""/>
          <p:cNvPicPr/>
          <p:nvPr/>
        </p:nvPicPr>
        <p:blipFill>
          <a:blip r:embed="rId1"/>
          <a:stretch/>
        </p:blipFill>
        <p:spPr>
          <a:xfrm>
            <a:off x="755640" y="274680"/>
            <a:ext cx="2315880" cy="728280"/>
          </a:xfrm>
          <a:prstGeom prst="rect">
            <a:avLst/>
          </a:prstGeom>
          <a:ln>
            <a:noFill/>
          </a:ln>
        </p:spPr>
      </p:pic>
      <p:sp>
        <p:nvSpPr>
          <p:cNvPr id="415" name="CustomShape 3"/>
          <p:cNvSpPr/>
          <p:nvPr/>
        </p:nvSpPr>
        <p:spPr>
          <a:xfrm>
            <a:off x="1438200" y="3029040"/>
            <a:ext cx="180360" cy="385920"/>
          </a:xfrm>
          <a:prstGeom prst="rect">
            <a:avLst/>
          </a:prstGeom>
          <a:noFill/>
          <a:ln>
            <a:noFill/>
          </a:ln>
        </p:spPr>
        <p:style>
          <a:lnRef idx="0"/>
          <a:fillRef idx="0"/>
          <a:effectRef idx="0"/>
          <a:fontRef idx="minor"/>
        </p:style>
      </p:sp>
      <p:sp>
        <p:nvSpPr>
          <p:cNvPr id="416" name="CustomShape 4"/>
          <p:cNvSpPr/>
          <p:nvPr/>
        </p:nvSpPr>
        <p:spPr>
          <a:xfrm>
            <a:off x="496080" y="1377360"/>
            <a:ext cx="7567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Comprensión de generadores</a:t>
            </a:r>
            <a:endParaRPr b="0" lang="es-ES" sz="3200" spc="-1" strike="noStrike">
              <a:latin typeface="Arial"/>
            </a:endParaRPr>
          </a:p>
        </p:txBody>
      </p:sp>
      <p:sp>
        <p:nvSpPr>
          <p:cNvPr id="417" name="CustomShape 5"/>
          <p:cNvSpPr/>
          <p:nvPr/>
        </p:nvSpPr>
        <p:spPr>
          <a:xfrm>
            <a:off x="1049760" y="2473200"/>
            <a:ext cx="7085880" cy="2854440"/>
          </a:xfrm>
          <a:prstGeom prst="rect">
            <a:avLst/>
          </a:prstGeom>
          <a:noFill/>
          <a:ln>
            <a:noFill/>
          </a:ln>
        </p:spPr>
        <p:style>
          <a:lnRef idx="0"/>
          <a:fillRef idx="0"/>
          <a:effectRef idx="0"/>
          <a:fontRef idx="minor"/>
        </p:style>
        <p:txBody>
          <a:bodyPr lIns="90000" rIns="90000" tIns="45000" bIns="45000"/>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Frente a la comprensión de listas, existe la comprensión de generadores</a:t>
            </a:r>
            <a:endParaRPr b="0" lang="es-ES" sz="1800" spc="-1" strike="noStrike">
              <a:latin typeface="Arial"/>
            </a:endParaRPr>
          </a:p>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Es especialmente útil al filtrar o trabajar con grandes ficheros de datos, ya que no hay que leer todo el fichero</a:t>
            </a:r>
            <a:endParaRPr b="0" lang="es-ES" sz="1800" spc="-1" strike="noStrike">
              <a:latin typeface="Arial"/>
            </a:endParaRPr>
          </a:p>
        </p:txBody>
      </p:sp>
      <p:pic>
        <p:nvPicPr>
          <p:cNvPr id="418" name="Google Shape;175;p19" descr=""/>
          <p:cNvPicPr/>
          <p:nvPr/>
        </p:nvPicPr>
        <p:blipFill>
          <a:blip r:embed="rId2"/>
          <a:stretch/>
        </p:blipFill>
        <p:spPr>
          <a:xfrm>
            <a:off x="152280" y="4061880"/>
            <a:ext cx="8838360" cy="130932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420"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421" name="Imagen 5" descr=""/>
          <p:cNvPicPr/>
          <p:nvPr/>
        </p:nvPicPr>
        <p:blipFill>
          <a:blip r:embed="rId1"/>
          <a:stretch/>
        </p:blipFill>
        <p:spPr>
          <a:xfrm>
            <a:off x="755640" y="274680"/>
            <a:ext cx="2315880" cy="728280"/>
          </a:xfrm>
          <a:prstGeom prst="rect">
            <a:avLst/>
          </a:prstGeom>
          <a:ln>
            <a:noFill/>
          </a:ln>
        </p:spPr>
      </p:pic>
      <p:sp>
        <p:nvSpPr>
          <p:cNvPr id="422" name="CustomShape 3"/>
          <p:cNvSpPr/>
          <p:nvPr/>
        </p:nvSpPr>
        <p:spPr>
          <a:xfrm>
            <a:off x="1438200" y="3029040"/>
            <a:ext cx="180360" cy="385920"/>
          </a:xfrm>
          <a:prstGeom prst="rect">
            <a:avLst/>
          </a:prstGeom>
          <a:noFill/>
          <a:ln>
            <a:noFill/>
          </a:ln>
        </p:spPr>
        <p:style>
          <a:lnRef idx="0"/>
          <a:fillRef idx="0"/>
          <a:effectRef idx="0"/>
          <a:fontRef idx="minor"/>
        </p:style>
      </p:sp>
      <p:sp>
        <p:nvSpPr>
          <p:cNvPr id="423" name="CustomShape 4"/>
          <p:cNvSpPr/>
          <p:nvPr/>
        </p:nvSpPr>
        <p:spPr>
          <a:xfrm>
            <a:off x="496080" y="1377360"/>
            <a:ext cx="7567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Comprensión de generadores</a:t>
            </a:r>
            <a:endParaRPr b="0" lang="es-ES" sz="3200" spc="-1" strike="noStrike">
              <a:latin typeface="Arial"/>
            </a:endParaRPr>
          </a:p>
        </p:txBody>
      </p:sp>
      <p:pic>
        <p:nvPicPr>
          <p:cNvPr id="424" name="Google Shape;184;p20" descr=""/>
          <p:cNvPicPr/>
          <p:nvPr/>
        </p:nvPicPr>
        <p:blipFill>
          <a:blip r:embed="rId2"/>
          <a:stretch/>
        </p:blipFill>
        <p:spPr>
          <a:xfrm>
            <a:off x="151920" y="2437920"/>
            <a:ext cx="8838360" cy="2234520"/>
          </a:xfrm>
          <a:prstGeom prst="rect">
            <a:avLst/>
          </a:prstGeom>
          <a:ln>
            <a:noFill/>
          </a:ln>
        </p:spPr>
      </p:pic>
      <p:pic>
        <p:nvPicPr>
          <p:cNvPr id="425" name="Google Shape;185;p20" descr=""/>
          <p:cNvPicPr/>
          <p:nvPr/>
        </p:nvPicPr>
        <p:blipFill>
          <a:blip r:embed="rId3"/>
          <a:stretch/>
        </p:blipFill>
        <p:spPr>
          <a:xfrm>
            <a:off x="151920" y="4825800"/>
            <a:ext cx="8838360" cy="1156680"/>
          </a:xfrm>
          <a:prstGeom prst="rect">
            <a:avLst/>
          </a:prstGeom>
          <a:ln>
            <a:noFill/>
          </a:ln>
        </p:spPr>
      </p:pic>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0" y="0"/>
            <a:ext cx="9135720" cy="6849720"/>
          </a:xfrm>
          <a:prstGeom prst="rect">
            <a:avLst/>
          </a:prstGeom>
          <a:solidFill>
            <a:srgbClr val="7db61c"/>
          </a:solidFill>
          <a:ln>
            <a:noFill/>
          </a:ln>
        </p:spPr>
        <p:style>
          <a:lnRef idx="0"/>
          <a:fillRef idx="0"/>
          <a:effectRef idx="0"/>
          <a:fontRef idx="minor"/>
        </p:style>
      </p:sp>
      <p:sp>
        <p:nvSpPr>
          <p:cNvPr id="235" name="CustomShape 2"/>
          <p:cNvSpPr/>
          <p:nvPr/>
        </p:nvSpPr>
        <p:spPr>
          <a:xfrm>
            <a:off x="642960" y="4572000"/>
            <a:ext cx="7992720" cy="1609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r">
              <a:lnSpc>
                <a:spcPct val="100000"/>
              </a:lnSpc>
            </a:pPr>
            <a:r>
              <a:rPr b="0" lang="es-ES" sz="4400" spc="-1" strike="noStrike">
                <a:solidFill>
                  <a:srgbClr val="ffffff"/>
                </a:solidFill>
                <a:latin typeface="Trebuchet MS"/>
                <a:ea typeface="DejaVu Sans"/>
              </a:rPr>
              <a:t>Tema 5</a:t>
            </a:r>
            <a:endParaRPr b="0" lang="es-ES" sz="4400" spc="-1" strike="noStrike">
              <a:latin typeface="Arial"/>
            </a:endParaRPr>
          </a:p>
          <a:p>
            <a:pPr algn="r">
              <a:lnSpc>
                <a:spcPct val="100000"/>
              </a:lnSpc>
            </a:pPr>
            <a:r>
              <a:rPr b="0" lang="es-ES" sz="2800" spc="-1" strike="noStrike">
                <a:solidFill>
                  <a:srgbClr val="f2f2f2"/>
                </a:solidFill>
                <a:latin typeface="Trebuchet MS"/>
                <a:ea typeface="DejaVu Sans"/>
              </a:rPr>
              <a:t>Iteradores</a:t>
            </a:r>
            <a:endParaRPr b="0" lang="es-ES" sz="2800" spc="-1" strike="noStrike">
              <a:latin typeface="Arial"/>
            </a:endParaRPr>
          </a:p>
        </p:txBody>
      </p:sp>
      <p:sp>
        <p:nvSpPr>
          <p:cNvPr id="236" name="Line 3"/>
          <p:cNvSpPr/>
          <p:nvPr/>
        </p:nvSpPr>
        <p:spPr>
          <a:xfrm>
            <a:off x="4143240" y="4429080"/>
            <a:ext cx="4714920" cy="360"/>
          </a:xfrm>
          <a:prstGeom prst="line">
            <a:avLst/>
          </a:prstGeom>
          <a:ln cap="rnd" w="38160">
            <a:solidFill>
              <a:srgbClr val="ffffff"/>
            </a:solidFill>
            <a:custDash>
              <a:ds d="100000" sp="200000"/>
              <a:ds d="100000" sp="200000"/>
            </a:custDash>
            <a:miter/>
          </a:ln>
        </p:spPr>
        <p:style>
          <a:lnRef idx="0"/>
          <a:fillRef idx="0"/>
          <a:effectRef idx="0"/>
          <a:fontRef idx="minor"/>
        </p:style>
      </p:sp>
      <p:pic>
        <p:nvPicPr>
          <p:cNvPr id="237" name="Imagen 5" descr=""/>
          <p:cNvPicPr/>
          <p:nvPr/>
        </p:nvPicPr>
        <p:blipFill>
          <a:blip r:embed="rId1"/>
          <a:stretch/>
        </p:blipFill>
        <p:spPr>
          <a:xfrm>
            <a:off x="468360" y="318960"/>
            <a:ext cx="2315880" cy="7300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239"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240" name="Imagen 5" descr=""/>
          <p:cNvPicPr/>
          <p:nvPr/>
        </p:nvPicPr>
        <p:blipFill>
          <a:blip r:embed="rId1"/>
          <a:stretch/>
        </p:blipFill>
        <p:spPr>
          <a:xfrm>
            <a:off x="755640" y="274680"/>
            <a:ext cx="2315880" cy="728280"/>
          </a:xfrm>
          <a:prstGeom prst="rect">
            <a:avLst/>
          </a:prstGeom>
          <a:ln>
            <a:noFill/>
          </a:ln>
        </p:spPr>
      </p:pic>
      <p:sp>
        <p:nvSpPr>
          <p:cNvPr id="241" name="CustomShape 3"/>
          <p:cNvSpPr/>
          <p:nvPr/>
        </p:nvSpPr>
        <p:spPr>
          <a:xfrm>
            <a:off x="1438200" y="3029040"/>
            <a:ext cx="180360" cy="385920"/>
          </a:xfrm>
          <a:prstGeom prst="rect">
            <a:avLst/>
          </a:prstGeom>
          <a:noFill/>
          <a:ln>
            <a:noFill/>
          </a:ln>
        </p:spPr>
        <p:style>
          <a:lnRef idx="0"/>
          <a:fillRef idx="0"/>
          <a:effectRef idx="0"/>
          <a:fontRef idx="minor"/>
        </p:style>
      </p:sp>
      <p:sp>
        <p:nvSpPr>
          <p:cNvPr id="242" name="CustomShape 4"/>
          <p:cNvSpPr/>
          <p:nvPr/>
        </p:nvSpPr>
        <p:spPr>
          <a:xfrm>
            <a:off x="496080" y="1377360"/>
            <a:ext cx="7279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Repaso datos mutables e inmutables</a:t>
            </a:r>
            <a:endParaRPr b="0" lang="es-ES" sz="3200" spc="-1" strike="noStrike">
              <a:latin typeface="Arial"/>
            </a:endParaRPr>
          </a:p>
        </p:txBody>
      </p:sp>
      <p:sp>
        <p:nvSpPr>
          <p:cNvPr id="243" name="CustomShape 5"/>
          <p:cNvSpPr/>
          <p:nvPr/>
        </p:nvSpPr>
        <p:spPr>
          <a:xfrm>
            <a:off x="1049760" y="2736000"/>
            <a:ext cx="7085880" cy="28544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Tipos de datos </a:t>
            </a:r>
            <a:r>
              <a:rPr b="1" lang="es-ES" sz="1800" spc="-1" strike="noStrike">
                <a:solidFill>
                  <a:srgbClr val="7db61c"/>
                </a:solidFill>
                <a:latin typeface="Trebuchet MS"/>
                <a:ea typeface="Trebuchet MS"/>
              </a:rPr>
              <a:t>mutables</a:t>
            </a:r>
            <a:r>
              <a:rPr b="0" lang="es-ES" sz="1800" spc="-1" strike="noStrike">
                <a:solidFill>
                  <a:srgbClr val="000000"/>
                </a:solidFill>
                <a:latin typeface="Trebuchet MS"/>
                <a:ea typeface="Trebuchet MS"/>
              </a:rPr>
              <a:t>: son los que pueden ser modificados directamente. Es el caso de las listas y los diccionarios. Cuando se hace una modificación, ésta se hace sobre el objeto original.</a:t>
            </a:r>
            <a:endParaRPr b="0" lang="es-ES" sz="1800" spc="-1" strike="noStrike">
              <a:latin typeface="Arial"/>
            </a:endParaRPr>
          </a:p>
          <a:p>
            <a:pPr marL="457200">
              <a:lnSpc>
                <a:spcPct val="100000"/>
              </a:lnSpc>
              <a:spcBef>
                <a:spcPts val="360"/>
              </a:spcBef>
            </a:pP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Tipos de datos </a:t>
            </a:r>
            <a:r>
              <a:rPr b="1" lang="es-ES" sz="1800" spc="-1" strike="noStrike">
                <a:solidFill>
                  <a:srgbClr val="7db61c"/>
                </a:solidFill>
                <a:latin typeface="Trebuchet MS"/>
                <a:ea typeface="Trebuchet MS"/>
              </a:rPr>
              <a:t>inmutables</a:t>
            </a:r>
            <a:r>
              <a:rPr b="0" lang="es-ES" sz="1800" spc="-1" strike="noStrike">
                <a:solidFill>
                  <a:srgbClr val="000000"/>
                </a:solidFill>
                <a:latin typeface="Trebuchet MS"/>
                <a:ea typeface="Trebuchet MS"/>
              </a:rPr>
              <a:t>: son aquellos que no pueden ser modificados. Cada modificación es, en realidad, un objeto nuevo.</a:t>
            </a:r>
            <a:endParaRPr b="0" lang="es-ES" sz="1800" spc="-1" strike="noStrike">
              <a:latin typeface="Arial"/>
            </a:endParaRPr>
          </a:p>
          <a:p>
            <a:pPr>
              <a:lnSpc>
                <a:spcPct val="100000"/>
              </a:lnSpc>
              <a:spcBef>
                <a:spcPts val="360"/>
              </a:spcBef>
            </a:pPr>
            <a:endParaRPr b="0" lang="es-E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245"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246" name="Imagen 5" descr=""/>
          <p:cNvPicPr/>
          <p:nvPr/>
        </p:nvPicPr>
        <p:blipFill>
          <a:blip r:embed="rId1"/>
          <a:stretch/>
        </p:blipFill>
        <p:spPr>
          <a:xfrm>
            <a:off x="755640" y="274680"/>
            <a:ext cx="2315880" cy="728280"/>
          </a:xfrm>
          <a:prstGeom prst="rect">
            <a:avLst/>
          </a:prstGeom>
          <a:ln>
            <a:noFill/>
          </a:ln>
        </p:spPr>
      </p:pic>
      <p:sp>
        <p:nvSpPr>
          <p:cNvPr id="247" name="CustomShape 3"/>
          <p:cNvSpPr/>
          <p:nvPr/>
        </p:nvSpPr>
        <p:spPr>
          <a:xfrm>
            <a:off x="1438200" y="3029040"/>
            <a:ext cx="180360" cy="385920"/>
          </a:xfrm>
          <a:prstGeom prst="rect">
            <a:avLst/>
          </a:prstGeom>
          <a:noFill/>
          <a:ln>
            <a:noFill/>
          </a:ln>
        </p:spPr>
        <p:style>
          <a:lnRef idx="0"/>
          <a:fillRef idx="0"/>
          <a:effectRef idx="0"/>
          <a:fontRef idx="minor"/>
        </p:style>
      </p:sp>
      <p:sp>
        <p:nvSpPr>
          <p:cNvPr id="248" name="CustomShape 4"/>
          <p:cNvSpPr/>
          <p:nvPr/>
        </p:nvSpPr>
        <p:spPr>
          <a:xfrm>
            <a:off x="496080" y="1377360"/>
            <a:ext cx="7279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Utilizar adecuadamente cada tipo</a:t>
            </a:r>
            <a:endParaRPr b="0" lang="es-ES" sz="3200" spc="-1" strike="noStrike">
              <a:latin typeface="Arial"/>
            </a:endParaRPr>
          </a:p>
        </p:txBody>
      </p:sp>
      <p:sp>
        <p:nvSpPr>
          <p:cNvPr id="249" name="CustomShape 5"/>
          <p:cNvSpPr/>
          <p:nvPr/>
        </p:nvSpPr>
        <p:spPr>
          <a:xfrm>
            <a:off x="1049760" y="2736000"/>
            <a:ext cx="7085880" cy="2854440"/>
          </a:xfrm>
          <a:prstGeom prst="rect">
            <a:avLst/>
          </a:prstGeom>
          <a:noFill/>
          <a:ln>
            <a:noFill/>
          </a:ln>
        </p:spPr>
        <p:style>
          <a:lnRef idx="0"/>
          <a:fillRef idx="0"/>
          <a:effectRef idx="0"/>
          <a:fontRef idx="minor"/>
        </p:style>
        <p:txBody>
          <a:bodyPr lIns="90000" rIns="90000" tIns="45000" bIns="45000"/>
          <a:p>
            <a:pPr algn="just">
              <a:lnSpc>
                <a:spcPct val="100000"/>
              </a:lnSpc>
            </a:pPr>
            <a:r>
              <a:rPr b="0" lang="es-ES" sz="2400" spc="-1" strike="noStrike">
                <a:solidFill>
                  <a:srgbClr val="000000"/>
                </a:solidFill>
                <a:latin typeface="Trebuchet MS"/>
                <a:ea typeface="Trebuchet MS"/>
              </a:rPr>
              <a:t>Utiliza los </a:t>
            </a:r>
            <a:r>
              <a:rPr b="0" i="1" lang="es-ES" sz="2400" spc="-1" strike="noStrike">
                <a:solidFill>
                  <a:srgbClr val="000000"/>
                </a:solidFill>
                <a:latin typeface="Trebuchet MS"/>
                <a:ea typeface="Trebuchet MS"/>
              </a:rPr>
              <a:t>tipos mutables</a:t>
            </a:r>
            <a:r>
              <a:rPr b="0" lang="es-ES" sz="2400" spc="-1" strike="noStrike">
                <a:solidFill>
                  <a:srgbClr val="000000"/>
                </a:solidFill>
                <a:latin typeface="Trebuchet MS"/>
                <a:ea typeface="Trebuchet MS"/>
              </a:rPr>
              <a:t> para cosas </a:t>
            </a:r>
            <a:r>
              <a:rPr b="0" lang="es-ES" sz="2400" spc="-1" strike="noStrike">
                <a:latin typeface="Trebuchet MS"/>
                <a:ea typeface="Trebuchet MS"/>
              </a:rPr>
              <a:t>que </a:t>
            </a:r>
            <a:r>
              <a:rPr b="1" lang="es-ES" sz="2400" spc="-1" strike="noStrike">
                <a:latin typeface="Trebuchet MS"/>
                <a:ea typeface="Trebuchet MS"/>
              </a:rPr>
              <a:t>son mutables en el mundo real</a:t>
            </a:r>
            <a:r>
              <a:rPr b="0" lang="es-ES" sz="2400" spc="-1" strike="noStrike">
                <a:latin typeface="Trebuchet MS"/>
                <a:ea typeface="Trebuchet MS"/>
              </a:rPr>
              <a:t> y los </a:t>
            </a:r>
            <a:r>
              <a:rPr b="0" i="1" lang="es-ES" sz="2400" spc="-1" strike="noStrike">
                <a:latin typeface="Trebuchet MS"/>
                <a:ea typeface="Trebuchet MS"/>
              </a:rPr>
              <a:t>tipos inmutables</a:t>
            </a:r>
            <a:r>
              <a:rPr b="0" lang="es-ES" sz="2400" spc="-1" strike="noStrike">
                <a:latin typeface="Trebuchet MS"/>
                <a:ea typeface="Trebuchet MS"/>
              </a:rPr>
              <a:t> para las cosas </a:t>
            </a:r>
            <a:r>
              <a:rPr b="1" lang="es-ES" sz="2400" spc="-1" strike="noStrike">
                <a:latin typeface="Trebuchet MS"/>
                <a:ea typeface="Trebuchet MS"/>
              </a:rPr>
              <a:t>inmutables</a:t>
            </a:r>
            <a:r>
              <a:rPr b="0" lang="es-ES" sz="2400" spc="-1" strike="noStrike">
                <a:latin typeface="Trebuchet MS"/>
                <a:ea typeface="Trebuchet MS"/>
              </a:rPr>
              <a:t> </a:t>
            </a:r>
            <a:r>
              <a:rPr b="1" lang="es-ES" sz="2400" spc="-1" strike="noStrike">
                <a:latin typeface="Trebuchet MS"/>
                <a:ea typeface="Trebuchet MS"/>
              </a:rPr>
              <a:t>en</a:t>
            </a:r>
            <a:r>
              <a:rPr b="0" lang="es-ES" sz="2400" spc="-1" strike="noStrike">
                <a:latin typeface="Trebuchet MS"/>
                <a:ea typeface="Trebuchet MS"/>
              </a:rPr>
              <a:t> </a:t>
            </a:r>
            <a:r>
              <a:rPr b="1" lang="es-ES" sz="2400" spc="-1" strike="noStrike">
                <a:latin typeface="Trebuchet MS"/>
                <a:ea typeface="Trebuchet MS"/>
              </a:rPr>
              <a:t>el</a:t>
            </a:r>
            <a:r>
              <a:rPr b="0" lang="es-ES" sz="2400" spc="-1" strike="noStrike">
                <a:latin typeface="Trebuchet MS"/>
                <a:ea typeface="Trebuchet MS"/>
              </a:rPr>
              <a:t> </a:t>
            </a:r>
            <a:r>
              <a:rPr b="1" lang="es-ES" sz="2400" spc="-1" strike="noStrike">
                <a:latin typeface="Trebuchet MS"/>
                <a:ea typeface="Trebuchet MS"/>
              </a:rPr>
              <a:t>mundo</a:t>
            </a:r>
            <a:r>
              <a:rPr b="0" lang="es-ES" sz="2400" spc="-1" strike="noStrike">
                <a:latin typeface="Trebuchet MS"/>
                <a:ea typeface="Trebuchet MS"/>
              </a:rPr>
              <a:t> </a:t>
            </a:r>
            <a:r>
              <a:rPr b="1" lang="es-ES" sz="2400" spc="-1" strike="noStrike">
                <a:latin typeface="Trebuchet MS"/>
                <a:ea typeface="Trebuchet MS"/>
              </a:rPr>
              <a:t>real.</a:t>
            </a:r>
            <a:endParaRPr b="0" lang="es-ES" sz="2400" spc="-1" strike="noStrike">
              <a:latin typeface="Arial"/>
            </a:endParaRPr>
          </a:p>
          <a:p>
            <a:pPr>
              <a:lnSpc>
                <a:spcPct val="100000"/>
              </a:lnSpc>
              <a:spcBef>
                <a:spcPts val="360"/>
              </a:spcBef>
            </a:pPr>
            <a:endParaRPr b="0" lang="es-ES"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251"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252" name="Imagen 5" descr=""/>
          <p:cNvPicPr/>
          <p:nvPr/>
        </p:nvPicPr>
        <p:blipFill>
          <a:blip r:embed="rId1"/>
          <a:stretch/>
        </p:blipFill>
        <p:spPr>
          <a:xfrm>
            <a:off x="755640" y="274680"/>
            <a:ext cx="2315880" cy="728280"/>
          </a:xfrm>
          <a:prstGeom prst="rect">
            <a:avLst/>
          </a:prstGeom>
          <a:ln>
            <a:noFill/>
          </a:ln>
        </p:spPr>
      </p:pic>
      <p:sp>
        <p:nvSpPr>
          <p:cNvPr id="253" name="CustomShape 3"/>
          <p:cNvSpPr/>
          <p:nvPr/>
        </p:nvSpPr>
        <p:spPr>
          <a:xfrm>
            <a:off x="1438200" y="3029040"/>
            <a:ext cx="180360" cy="385920"/>
          </a:xfrm>
          <a:prstGeom prst="rect">
            <a:avLst/>
          </a:prstGeom>
          <a:noFill/>
          <a:ln>
            <a:noFill/>
          </a:ln>
        </p:spPr>
        <p:style>
          <a:lnRef idx="0"/>
          <a:fillRef idx="0"/>
          <a:effectRef idx="0"/>
          <a:fontRef idx="minor"/>
        </p:style>
      </p:sp>
      <p:sp>
        <p:nvSpPr>
          <p:cNvPr id="254" name="CustomShape 4"/>
          <p:cNvSpPr/>
          <p:nvPr/>
        </p:nvSpPr>
        <p:spPr>
          <a:xfrm>
            <a:off x="496080" y="1377360"/>
            <a:ext cx="7279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Iterando en Python</a:t>
            </a:r>
            <a:endParaRPr b="0" lang="es-ES" sz="3200" spc="-1" strike="noStrike">
              <a:latin typeface="Arial"/>
            </a:endParaRPr>
          </a:p>
        </p:txBody>
      </p:sp>
      <p:sp>
        <p:nvSpPr>
          <p:cNvPr id="255" name="CustomShape 5"/>
          <p:cNvSpPr/>
          <p:nvPr/>
        </p:nvSpPr>
        <p:spPr>
          <a:xfrm>
            <a:off x="1049760" y="2736000"/>
            <a:ext cx="7085880" cy="285444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Trebuchet MS"/>
                <a:ea typeface="Trebuchet MS"/>
              </a:rPr>
              <a:t>Los objetos con formato de secuencia en Python son </a:t>
            </a:r>
            <a:r>
              <a:rPr b="1" lang="es-ES" sz="1800" spc="-1" strike="noStrike">
                <a:solidFill>
                  <a:srgbClr val="7db61c"/>
                </a:solidFill>
                <a:latin typeface="Trebuchet MS"/>
                <a:ea typeface="Trebuchet MS"/>
              </a:rPr>
              <a:t>iterables.</a:t>
            </a:r>
            <a:r>
              <a:rPr b="0" lang="es-ES" sz="1800" spc="-1" strike="noStrike">
                <a:solidFill>
                  <a:srgbClr val="000000"/>
                </a:solidFill>
                <a:latin typeface="Trebuchet MS"/>
                <a:ea typeface="Trebuchet MS"/>
              </a:rPr>
              <a:t> Podemos acceder a ellos sucesivamente, de uno en uno, recorriendo la secuencia de forma ordenada.</a:t>
            </a:r>
            <a:endParaRPr b="0" lang="es-ES" sz="1800" spc="-1" strike="noStrike">
              <a:latin typeface="Arial"/>
            </a:endParaRPr>
          </a:p>
          <a:p>
            <a:pPr>
              <a:lnSpc>
                <a:spcPct val="100000"/>
              </a:lnSpc>
              <a:spcBef>
                <a:spcPts val="360"/>
              </a:spcBef>
            </a:pPr>
            <a:endParaRPr b="0" lang="es-ES" sz="1800" spc="-1" strike="noStrike">
              <a:latin typeface="Arial"/>
            </a:endParaRPr>
          </a:p>
        </p:txBody>
      </p:sp>
      <p:sp>
        <p:nvSpPr>
          <p:cNvPr id="256" name="CustomShape 6"/>
          <p:cNvSpPr/>
          <p:nvPr/>
        </p:nvSpPr>
        <p:spPr>
          <a:xfrm>
            <a:off x="1125360" y="3960000"/>
            <a:ext cx="1538280" cy="445320"/>
          </a:xfrm>
          <a:prstGeom prst="rect">
            <a:avLst/>
          </a:prstGeom>
          <a:noFill/>
          <a:ln>
            <a:noFill/>
          </a:ln>
        </p:spPr>
        <p:style>
          <a:lnRef idx="0"/>
          <a:fillRef idx="0"/>
          <a:effectRef idx="0"/>
          <a:fontRef idx="minor"/>
        </p:style>
        <p:txBody>
          <a:bodyPr lIns="90000" rIns="90000" tIns="45000" bIns="45000"/>
          <a:p>
            <a:pPr>
              <a:lnSpc>
                <a:spcPct val="100000"/>
              </a:lnSpc>
            </a:pPr>
            <a:r>
              <a:rPr b="0" lang="es-ES" sz="2400" spc="-1" strike="noStrike">
                <a:solidFill>
                  <a:srgbClr val="7db61c"/>
                </a:solidFill>
                <a:latin typeface="Trebuchet MS"/>
                <a:ea typeface="Trebuchet MS"/>
              </a:rPr>
              <a:t>Bucle for</a:t>
            </a:r>
            <a:endParaRPr b="0" lang="es-ES" sz="2400" spc="-1" strike="noStrike">
              <a:latin typeface="Arial"/>
            </a:endParaRPr>
          </a:p>
        </p:txBody>
      </p:sp>
      <p:pic>
        <p:nvPicPr>
          <p:cNvPr id="257" name="Google Shape;109;p13" descr=""/>
          <p:cNvPicPr/>
          <p:nvPr/>
        </p:nvPicPr>
        <p:blipFill>
          <a:blip r:embed="rId2"/>
          <a:stretch/>
        </p:blipFill>
        <p:spPr>
          <a:xfrm>
            <a:off x="3020400" y="3888000"/>
            <a:ext cx="1947240" cy="1947240"/>
          </a:xfrm>
          <a:prstGeom prst="rect">
            <a:avLst/>
          </a:prstGeom>
          <a:ln>
            <a:noFill/>
          </a:ln>
        </p:spPr>
      </p:pic>
      <p:sp>
        <p:nvSpPr>
          <p:cNvPr id="258" name="CustomShape 7"/>
          <p:cNvSpPr/>
          <p:nvPr/>
        </p:nvSpPr>
        <p:spPr>
          <a:xfrm>
            <a:off x="5616000" y="4074120"/>
            <a:ext cx="2487960" cy="204552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000000"/>
              </a:buClr>
              <a:buFont typeface="Trebuchet MS"/>
              <a:buChar char="●"/>
            </a:pPr>
            <a:r>
              <a:rPr b="0" lang="es-ES" sz="1800" spc="-1" strike="noStrike">
                <a:solidFill>
                  <a:srgbClr val="000000"/>
                </a:solidFill>
                <a:latin typeface="Trebuchet MS"/>
                <a:ea typeface="Trebuchet MS"/>
              </a:rPr>
              <a:t>sets</a:t>
            </a:r>
            <a:endParaRPr b="0" lang="es-ES" sz="1800" spc="-1" strike="noStrike">
              <a:latin typeface="Arial"/>
            </a:endParaRPr>
          </a:p>
          <a:p>
            <a:pPr marL="457200" indent="-342360">
              <a:lnSpc>
                <a:spcPct val="100000"/>
              </a:lnSpc>
              <a:buClr>
                <a:srgbClr val="000000"/>
              </a:buClr>
              <a:buFont typeface="Trebuchet MS"/>
              <a:buChar char="●"/>
            </a:pPr>
            <a:r>
              <a:rPr b="0" lang="es-ES" sz="1800" spc="-1" strike="noStrike">
                <a:solidFill>
                  <a:srgbClr val="000000"/>
                </a:solidFill>
                <a:latin typeface="Trebuchet MS"/>
                <a:ea typeface="Trebuchet MS"/>
              </a:rPr>
              <a:t>lists</a:t>
            </a:r>
            <a:endParaRPr b="0" lang="es-ES" sz="1800" spc="-1" strike="noStrike">
              <a:latin typeface="Arial"/>
            </a:endParaRPr>
          </a:p>
          <a:p>
            <a:pPr marL="457200" indent="-342360">
              <a:lnSpc>
                <a:spcPct val="100000"/>
              </a:lnSpc>
              <a:buClr>
                <a:srgbClr val="000000"/>
              </a:buClr>
              <a:buFont typeface="Trebuchet MS"/>
              <a:buChar char="●"/>
            </a:pPr>
            <a:r>
              <a:rPr b="0" lang="es-ES" sz="1800" spc="-1" strike="noStrike">
                <a:solidFill>
                  <a:srgbClr val="000000"/>
                </a:solidFill>
                <a:latin typeface="Trebuchet MS"/>
                <a:ea typeface="Trebuchet MS"/>
              </a:rPr>
              <a:t>dictionaries</a:t>
            </a:r>
            <a:endParaRPr b="0" lang="es-ES" sz="1800" spc="-1" strike="noStrike">
              <a:latin typeface="Arial"/>
            </a:endParaRPr>
          </a:p>
          <a:p>
            <a:pPr marL="457200" indent="-342360">
              <a:lnSpc>
                <a:spcPct val="100000"/>
              </a:lnSpc>
              <a:buClr>
                <a:srgbClr val="000000"/>
              </a:buClr>
              <a:buFont typeface="Trebuchet MS"/>
              <a:buChar char="●"/>
            </a:pPr>
            <a:r>
              <a:rPr b="0" lang="es-ES" sz="1800" spc="-1" strike="noStrike">
                <a:solidFill>
                  <a:srgbClr val="000000"/>
                </a:solidFill>
                <a:latin typeface="Trebuchet MS"/>
                <a:ea typeface="Trebuchet MS"/>
              </a:rPr>
              <a:t>strings</a:t>
            </a:r>
            <a:endParaRPr b="0" lang="es-ES" sz="1800" spc="-1" strike="noStrike">
              <a:latin typeface="Arial"/>
            </a:endParaRPr>
          </a:p>
          <a:p>
            <a:pPr marL="457200" indent="-342360">
              <a:lnSpc>
                <a:spcPct val="100000"/>
              </a:lnSpc>
              <a:buClr>
                <a:srgbClr val="000000"/>
              </a:buClr>
              <a:buFont typeface="Trebuchet MS"/>
              <a:buChar char="●"/>
            </a:pPr>
            <a:r>
              <a:rPr b="0" lang="es-ES" sz="1800" spc="-1" strike="noStrike">
                <a:solidFill>
                  <a:srgbClr val="000000"/>
                </a:solidFill>
                <a:latin typeface="Trebuchet MS"/>
                <a:ea typeface="Trebuchet MS"/>
              </a:rPr>
              <a:t>...</a:t>
            </a:r>
            <a:endParaRPr b="0" lang="es-E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260"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261" name="Imagen 5" descr=""/>
          <p:cNvPicPr/>
          <p:nvPr/>
        </p:nvPicPr>
        <p:blipFill>
          <a:blip r:embed="rId1"/>
          <a:stretch/>
        </p:blipFill>
        <p:spPr>
          <a:xfrm>
            <a:off x="755640" y="274680"/>
            <a:ext cx="2315880" cy="728280"/>
          </a:xfrm>
          <a:prstGeom prst="rect">
            <a:avLst/>
          </a:prstGeom>
          <a:ln>
            <a:noFill/>
          </a:ln>
        </p:spPr>
      </p:pic>
      <p:sp>
        <p:nvSpPr>
          <p:cNvPr id="262" name="CustomShape 3"/>
          <p:cNvSpPr/>
          <p:nvPr/>
        </p:nvSpPr>
        <p:spPr>
          <a:xfrm>
            <a:off x="1438200" y="3029040"/>
            <a:ext cx="180360" cy="385920"/>
          </a:xfrm>
          <a:prstGeom prst="rect">
            <a:avLst/>
          </a:prstGeom>
          <a:noFill/>
          <a:ln>
            <a:noFill/>
          </a:ln>
        </p:spPr>
        <p:style>
          <a:lnRef idx="0"/>
          <a:fillRef idx="0"/>
          <a:effectRef idx="0"/>
          <a:fontRef idx="minor"/>
        </p:style>
      </p:sp>
      <p:sp>
        <p:nvSpPr>
          <p:cNvPr id="263" name="CustomShape 4"/>
          <p:cNvSpPr/>
          <p:nvPr/>
        </p:nvSpPr>
        <p:spPr>
          <a:xfrm>
            <a:off x="496080" y="1377360"/>
            <a:ext cx="7279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Las clases pueden ser iterables</a:t>
            </a:r>
            <a:endParaRPr b="0" lang="es-ES" sz="3200" spc="-1" strike="noStrike">
              <a:latin typeface="Arial"/>
            </a:endParaRPr>
          </a:p>
        </p:txBody>
      </p:sp>
      <p:sp>
        <p:nvSpPr>
          <p:cNvPr id="264" name="CustomShape 5"/>
          <p:cNvSpPr/>
          <p:nvPr/>
        </p:nvSpPr>
        <p:spPr>
          <a:xfrm>
            <a:off x="1049760" y="2736000"/>
            <a:ext cx="7085880" cy="28544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Se pueden definir las clases como iterables si se adhieren al “iterator protocol” de Python</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Es necesario incluir el método especial </a:t>
            </a:r>
            <a:r>
              <a:rPr b="1" lang="es-ES" sz="1800" spc="-1" strike="noStrike">
                <a:solidFill>
                  <a:srgbClr val="7db61c"/>
                </a:solidFill>
                <a:latin typeface="Trebuchet MS"/>
                <a:ea typeface="Trebuchet MS"/>
              </a:rPr>
              <a:t>__iter__</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Cualquier objeto correspondiente a esa clase será iterable, aunque todavía tendremos que generar un iterador y tendrá que admitir el método </a:t>
            </a:r>
            <a:r>
              <a:rPr b="1" lang="es-ES" sz="1800" spc="-1" strike="noStrike">
                <a:solidFill>
                  <a:srgbClr val="7db61c"/>
                </a:solidFill>
                <a:latin typeface="Trebuchet MS"/>
                <a:ea typeface="Trebuchet MS"/>
              </a:rPr>
              <a:t>next</a:t>
            </a:r>
            <a:r>
              <a:rPr b="0" lang="es-ES" sz="1800" spc="-1" strike="noStrike">
                <a:solidFill>
                  <a:srgbClr val="7db61c"/>
                </a:solidFill>
                <a:latin typeface="Trebuchet MS"/>
                <a:ea typeface="Trebuchet MS"/>
              </a:rPr>
              <a:t>.</a:t>
            </a:r>
            <a:endParaRPr b="0" lang="es-E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5334120" y="642960"/>
            <a:ext cx="3801600" cy="32904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a:noFill/>
          </a:ln>
        </p:spPr>
        <p:style>
          <a:lnRef idx="0"/>
          <a:fillRef idx="0"/>
          <a:effectRef idx="0"/>
          <a:fontRef idx="minor"/>
        </p:style>
        <p:txBody>
          <a:bodyPr lIns="90000" rIns="90000" tIns="46800" bIns="46800"/>
          <a:p>
            <a:pPr algn="ctr">
              <a:lnSpc>
                <a:spcPct val="100000"/>
              </a:lnSpc>
            </a:pPr>
            <a:r>
              <a:rPr b="0" lang="es-ES" sz="1600" spc="-1" strike="noStrike">
                <a:solidFill>
                  <a:srgbClr val="7db61c"/>
                </a:solidFill>
                <a:latin typeface="Trebuchet MS"/>
                <a:ea typeface="DejaVu Sans"/>
              </a:rPr>
              <a:t>Introducción a Python</a:t>
            </a:r>
            <a:endParaRPr b="0" lang="es-ES" sz="1600" spc="-1" strike="noStrike">
              <a:latin typeface="Arial"/>
            </a:endParaRPr>
          </a:p>
        </p:txBody>
      </p:sp>
      <p:sp>
        <p:nvSpPr>
          <p:cNvPr id="266" name="CustomShape 2"/>
          <p:cNvSpPr/>
          <p:nvPr/>
        </p:nvSpPr>
        <p:spPr>
          <a:xfrm>
            <a:off x="857160" y="1643040"/>
            <a:ext cx="1563480" cy="70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267" name="Imagen 5" descr=""/>
          <p:cNvPicPr/>
          <p:nvPr/>
        </p:nvPicPr>
        <p:blipFill>
          <a:blip r:embed="rId1"/>
          <a:stretch/>
        </p:blipFill>
        <p:spPr>
          <a:xfrm>
            <a:off x="755640" y="274680"/>
            <a:ext cx="2315880" cy="728280"/>
          </a:xfrm>
          <a:prstGeom prst="rect">
            <a:avLst/>
          </a:prstGeom>
          <a:ln>
            <a:noFill/>
          </a:ln>
        </p:spPr>
      </p:pic>
      <p:sp>
        <p:nvSpPr>
          <p:cNvPr id="268" name="CustomShape 3"/>
          <p:cNvSpPr/>
          <p:nvPr/>
        </p:nvSpPr>
        <p:spPr>
          <a:xfrm>
            <a:off x="1438200" y="3029040"/>
            <a:ext cx="180360" cy="385920"/>
          </a:xfrm>
          <a:prstGeom prst="rect">
            <a:avLst/>
          </a:prstGeom>
          <a:noFill/>
          <a:ln>
            <a:noFill/>
          </a:ln>
        </p:spPr>
        <p:style>
          <a:lnRef idx="0"/>
          <a:fillRef idx="0"/>
          <a:effectRef idx="0"/>
          <a:fontRef idx="minor"/>
        </p:style>
      </p:sp>
      <p:sp>
        <p:nvSpPr>
          <p:cNvPr id="269" name="CustomShape 4"/>
          <p:cNvSpPr/>
          <p:nvPr/>
        </p:nvSpPr>
        <p:spPr>
          <a:xfrm>
            <a:off x="496080" y="1377360"/>
            <a:ext cx="727956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3200" spc="-1" strike="noStrike">
                <a:solidFill>
                  <a:srgbClr val="7db61c"/>
                </a:solidFill>
                <a:latin typeface="Trebuchet MS"/>
                <a:ea typeface="Trebuchet MS"/>
              </a:rPr>
              <a:t>“</a:t>
            </a:r>
            <a:r>
              <a:rPr b="0" lang="es-ES" sz="3200" spc="-1" strike="noStrike">
                <a:solidFill>
                  <a:srgbClr val="7db61c"/>
                </a:solidFill>
                <a:latin typeface="Trebuchet MS"/>
                <a:ea typeface="Trebuchet MS"/>
              </a:rPr>
              <a:t>Iterator Protocol”</a:t>
            </a:r>
            <a:endParaRPr b="0" lang="es-ES" sz="3200" spc="-1" strike="noStrike">
              <a:latin typeface="Arial"/>
            </a:endParaRPr>
          </a:p>
        </p:txBody>
      </p:sp>
      <p:sp>
        <p:nvSpPr>
          <p:cNvPr id="270" name="CustomShape 5"/>
          <p:cNvSpPr/>
          <p:nvPr/>
        </p:nvSpPr>
        <p:spPr>
          <a:xfrm>
            <a:off x="1049760" y="2736000"/>
            <a:ext cx="7085880" cy="2854440"/>
          </a:xfrm>
          <a:prstGeom prst="rect">
            <a:avLst/>
          </a:prstGeom>
          <a:noFill/>
          <a:ln>
            <a:noFill/>
          </a:ln>
        </p:spPr>
        <p:style>
          <a:lnRef idx="0"/>
          <a:fillRef idx="0"/>
          <a:effectRef idx="0"/>
          <a:fontRef idx="minor"/>
        </p:style>
        <p:txBody>
          <a:bodyPr lIns="90000" rIns="90000" tIns="45000" bIns="45000"/>
          <a:p>
            <a:pPr marL="216000" indent="-215640">
              <a:lnSpc>
                <a:spcPct val="100000"/>
              </a:lnSpc>
              <a:spcBef>
                <a:spcPts val="360"/>
              </a:spcBef>
              <a:buClr>
                <a:srgbClr val="000000"/>
              </a:buClr>
              <a:buSzPct val="45000"/>
              <a:buFont typeface="Wingdings" charset="2"/>
              <a:buChar char=""/>
            </a:pPr>
            <a:r>
              <a:rPr b="0" lang="es-ES" sz="1800" spc="-1" strike="noStrike">
                <a:solidFill>
                  <a:srgbClr val="000000"/>
                </a:solidFill>
                <a:latin typeface="Trebuchet MS"/>
                <a:ea typeface="Trebuchet MS"/>
              </a:rPr>
              <a:t>¿Qué eran los métodos especiales? </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Python (a partir de versión 2.2) incluye un protocolo que define el proceso para la iteración sobre elementos en un contenedor.</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__iter__</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__next__</a:t>
            </a:r>
            <a:endParaRPr b="0" lang="es-ES" sz="1800" spc="-1" strike="noStrike">
              <a:latin typeface="Arial"/>
            </a:endParaRPr>
          </a:p>
          <a:p>
            <a:pPr marL="216000" indent="-215640">
              <a:lnSpc>
                <a:spcPct val="100000"/>
              </a:lnSpc>
              <a:buClr>
                <a:srgbClr val="000000"/>
              </a:buClr>
              <a:buSzPct val="45000"/>
              <a:buFont typeface="Wingdings" charset="2"/>
              <a:buChar char=""/>
            </a:pPr>
            <a:r>
              <a:rPr b="0" lang="es-ES" sz="1800" spc="-1" strike="noStrike">
                <a:solidFill>
                  <a:srgbClr val="000000"/>
                </a:solidFill>
                <a:latin typeface="Trebuchet MS"/>
                <a:ea typeface="Trebuchet MS"/>
              </a:rPr>
              <a:t>Permite usar un bucle for para recorrer los elementos de una secuencia.</a:t>
            </a:r>
            <a:endParaRPr b="0" lang="es-E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Civic</Template>
  <TotalTime>3012</TotalTime>
  <Application>LibreOffice/6.0.7.3$Linux_X86_64 LibreOffice_project/00m0$Build-3</Application>
  <Words>43</Words>
  <Paragraphs>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2010-05-14T11:37:05Z</dcterms:created>
  <dc:creator>lalypereira</dc:creator>
  <dc:description/>
  <dc:language>en-GB</dc:language>
  <cp:lastModifiedBy/>
  <cp:lastPrinted>2019-03-22T09:28:20Z</cp:lastPrinted>
  <dcterms:modified xsi:type="dcterms:W3CDTF">2021-03-23T21:58:43Z</dcterms:modified>
  <cp:revision>265</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