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1.jpeg" ContentType="image/jpeg"/>
  <Override PartName="/ppt/media/image20.jpeg" ContentType="image/jpeg"/>
  <Override PartName="/ppt/media/image5.png" ContentType="image/png"/>
  <Override PartName="/ppt/media/image4.png" ContentType="image/png"/>
  <Override PartName="/ppt/media/image1.png" ContentType="image/png"/>
  <Override PartName="/ppt/media/image9.png" ContentType="image/png"/>
  <Override PartName="/ppt/media/image6.jpeg" ContentType="image/jpeg"/>
  <Override PartName="/ppt/media/image3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2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4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3.jpeg" ContentType="image/jpeg"/>
  <Override PartName="/ppt/media/image1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move the slide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Click to edit the notes' format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&lt;header&gt;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94C0B39-3ECA-4F9C-BD43-FB10F3CC0DEF}" type="slidenum">
              <a:rPr b="0" lang="es-ES" sz="1400" spc="-1" strike="noStrike">
                <a:latin typeface="Times New Roman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884760" y="8685360"/>
            <a:ext cx="296748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6748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6748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84760" y="8685360"/>
            <a:ext cx="296748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4760" y="8685360"/>
            <a:ext cx="296748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884760" y="8685360"/>
            <a:ext cx="296748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hyperlink" Target="http://www.eoi.es/" TargetMode="Externa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</a:t>
            </a:r>
            <a:r>
              <a:rPr b="0" lang="es-ES" sz="4400" spc="-1" strike="noStrike">
                <a:latin typeface="Arial"/>
              </a:rPr>
              <a:t>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6324480"/>
            <a:ext cx="7230240" cy="29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7db61c"/>
                </a:solidFill>
                <a:latin typeface="Trebuchet MS"/>
                <a:ea typeface="DejaVu Sans"/>
              </a:rPr>
              <a:t>D </a:t>
            </a:r>
            <a:r>
              <a:rPr b="0" lang="es-ES" sz="1200" spc="-1" strike="noStrike">
                <a:solidFill>
                  <a:srgbClr val="898989"/>
                </a:solidFill>
                <a:latin typeface="Trebuchet MS"/>
                <a:ea typeface="DejaVu Sans"/>
              </a:rPr>
              <a:t>/ s                   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pic>
        <p:nvPicPr>
          <p:cNvPr id="39" name="Object 2" descr=""/>
          <p:cNvPicPr/>
          <p:nvPr/>
        </p:nvPicPr>
        <p:blipFill>
          <a:blip r:embed="rId2"/>
          <a:stretch/>
        </p:blipFill>
        <p:spPr>
          <a:xfrm>
            <a:off x="7467480" y="6172200"/>
            <a:ext cx="1134360" cy="3898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40" name="CustomShape 2"/>
          <p:cNvSpPr/>
          <p:nvPr/>
        </p:nvSpPr>
        <p:spPr>
          <a:xfrm rot="934200">
            <a:off x="7278120" y="-382320"/>
            <a:ext cx="1134360" cy="1706040"/>
          </a:xfrm>
          <a:custGeom>
            <a:avLst/>
            <a:gdLst/>
            <a:ahLst/>
            <a:rect l="l" t="t" r="r" b="b"/>
            <a:pathLst>
              <a:path w="3180" h="4766">
                <a:moveTo>
                  <a:pt x="529" y="1"/>
                </a:moveTo>
                <a:cubicBezTo>
                  <a:pt x="264" y="1"/>
                  <a:pt x="0" y="265"/>
                  <a:pt x="1" y="531"/>
                </a:cubicBezTo>
                <a:lnTo>
                  <a:pt x="2" y="4236"/>
                </a:lnTo>
                <a:cubicBezTo>
                  <a:pt x="2" y="4500"/>
                  <a:pt x="266" y="4765"/>
                  <a:pt x="531" y="4765"/>
                </a:cubicBezTo>
                <a:lnTo>
                  <a:pt x="2649" y="4764"/>
                </a:lnTo>
                <a:cubicBezTo>
                  <a:pt x="2914" y="4764"/>
                  <a:pt x="3178" y="4499"/>
                  <a:pt x="3179" y="4233"/>
                </a:cubicBezTo>
                <a:lnTo>
                  <a:pt x="3176" y="529"/>
                </a:lnTo>
                <a:cubicBezTo>
                  <a:pt x="3176" y="264"/>
                  <a:pt x="2912" y="0"/>
                  <a:pt x="2647" y="0"/>
                </a:cubicBezTo>
                <a:lnTo>
                  <a:pt x="529" y="1"/>
                </a:lnTo>
              </a:path>
            </a:pathLst>
          </a:custGeom>
          <a:solidFill>
            <a:srgbClr val="7fba00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3"/>
          <a:stretch/>
        </p:blipFill>
        <p:spPr>
          <a:xfrm>
            <a:off x="7358040" y="214200"/>
            <a:ext cx="1050120" cy="3391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448680" y="6324480"/>
            <a:ext cx="1048320" cy="45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www.eoi.es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rot="934200">
            <a:off x="7278120" y="-382320"/>
            <a:ext cx="1134360" cy="1706040"/>
          </a:xfrm>
          <a:custGeom>
            <a:avLst/>
            <a:gdLst/>
            <a:ahLst/>
            <a:rect l="l" t="t" r="r" b="b"/>
            <a:pathLst>
              <a:path w="3180" h="4766">
                <a:moveTo>
                  <a:pt x="529" y="1"/>
                </a:moveTo>
                <a:cubicBezTo>
                  <a:pt x="264" y="1"/>
                  <a:pt x="0" y="265"/>
                  <a:pt x="1" y="531"/>
                </a:cubicBezTo>
                <a:lnTo>
                  <a:pt x="2" y="4236"/>
                </a:lnTo>
                <a:cubicBezTo>
                  <a:pt x="2" y="4500"/>
                  <a:pt x="266" y="4765"/>
                  <a:pt x="531" y="4765"/>
                </a:cubicBezTo>
                <a:lnTo>
                  <a:pt x="2649" y="4764"/>
                </a:lnTo>
                <a:cubicBezTo>
                  <a:pt x="2914" y="4764"/>
                  <a:pt x="3178" y="4499"/>
                  <a:pt x="3179" y="4233"/>
                </a:cubicBezTo>
                <a:lnTo>
                  <a:pt x="3176" y="529"/>
                </a:lnTo>
                <a:cubicBezTo>
                  <a:pt x="3176" y="264"/>
                  <a:pt x="2912" y="0"/>
                  <a:pt x="2647" y="0"/>
                </a:cubicBezTo>
                <a:lnTo>
                  <a:pt x="529" y="1"/>
                </a:lnTo>
              </a:path>
            </a:pathLst>
          </a:custGeom>
          <a:solidFill>
            <a:srgbClr val="7fba00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2" descr=""/>
          <p:cNvPicPr/>
          <p:nvPr/>
        </p:nvPicPr>
        <p:blipFill>
          <a:blip r:embed="rId2"/>
          <a:stretch/>
        </p:blipFill>
        <p:spPr>
          <a:xfrm>
            <a:off x="7358040" y="214200"/>
            <a:ext cx="1050120" cy="3391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457200" y="6324480"/>
            <a:ext cx="7230240" cy="29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7db61c"/>
                </a:solidFill>
                <a:latin typeface="Trebuchet MS"/>
                <a:ea typeface="DejaVu Sans"/>
              </a:rPr>
              <a:t>DESARROLLO PYTHON PARA INTELIGENCIA ARTIFICIAL </a:t>
            </a:r>
            <a:r>
              <a:rPr b="0" lang="es-ES" sz="1200" spc="-1" strike="noStrike">
                <a:solidFill>
                  <a:srgbClr val="898989"/>
                </a:solidFill>
                <a:latin typeface="Trebuchet MS"/>
                <a:ea typeface="DejaVu Sans"/>
              </a:rPr>
              <a:t>/ Spiros Michalakopoulos                   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pic>
        <p:nvPicPr>
          <p:cNvPr id="84" name="Object 2" descr=""/>
          <p:cNvPicPr/>
          <p:nvPr/>
        </p:nvPicPr>
        <p:blipFill>
          <a:blip r:embed="rId3"/>
          <a:stretch/>
        </p:blipFill>
        <p:spPr>
          <a:xfrm>
            <a:off x="7467480" y="6172200"/>
            <a:ext cx="1134360" cy="3898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85" name="CustomShape 3"/>
          <p:cNvSpPr/>
          <p:nvPr/>
        </p:nvSpPr>
        <p:spPr>
          <a:xfrm>
            <a:off x="6448680" y="6324480"/>
            <a:ext cx="1048320" cy="45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s-ES" sz="1200" spc="-1" strike="noStrike" u="sng">
                <a:solidFill>
                  <a:srgbClr val="009999"/>
                </a:solidFill>
                <a:uFillTx/>
                <a:latin typeface="Trebuchet MS"/>
                <a:ea typeface="DejaVu Sans"/>
                <a:hlinkClick r:id="rId4"/>
              </a:rPr>
              <a:t>www.eoi.es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324480"/>
            <a:ext cx="723456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7db61c"/>
                </a:solidFill>
                <a:latin typeface="Trebuchet MS"/>
                <a:ea typeface="DejaVu Sans"/>
              </a:rPr>
              <a:t>DESARROLLO PYTHON PARA INTELIGENCIA ARTIFICIAL </a:t>
            </a:r>
            <a:r>
              <a:rPr b="0" lang="es-ES" sz="1200" spc="-1" strike="noStrike">
                <a:solidFill>
                  <a:srgbClr val="898989"/>
                </a:solidFill>
                <a:latin typeface="Trebuchet MS"/>
                <a:ea typeface="DejaVu Sans"/>
              </a:rPr>
              <a:t>/ Spiros Michalakopoulos                   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pic>
        <p:nvPicPr>
          <p:cNvPr id="125" name="Object 2" descr=""/>
          <p:cNvPicPr/>
          <p:nvPr/>
        </p:nvPicPr>
        <p:blipFill>
          <a:blip r:embed="rId2"/>
          <a:stretch/>
        </p:blipFill>
        <p:spPr>
          <a:xfrm>
            <a:off x="7467480" y="6172200"/>
            <a:ext cx="1138680" cy="3942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126" name="CustomShape 2"/>
          <p:cNvSpPr/>
          <p:nvPr/>
        </p:nvSpPr>
        <p:spPr>
          <a:xfrm rot="934200">
            <a:off x="7279560" y="-384120"/>
            <a:ext cx="1138680" cy="1710360"/>
          </a:xfrm>
          <a:custGeom>
            <a:avLst/>
            <a:gdLst/>
            <a:ahLst/>
            <a:rect l="l" t="t" r="r" b="b"/>
            <a:pathLst>
              <a:path w="3180" h="4766">
                <a:moveTo>
                  <a:pt x="529" y="1"/>
                </a:moveTo>
                <a:cubicBezTo>
                  <a:pt x="264" y="1"/>
                  <a:pt x="0" y="265"/>
                  <a:pt x="1" y="531"/>
                </a:cubicBezTo>
                <a:lnTo>
                  <a:pt x="2" y="4236"/>
                </a:lnTo>
                <a:cubicBezTo>
                  <a:pt x="2" y="4500"/>
                  <a:pt x="266" y="4765"/>
                  <a:pt x="531" y="4765"/>
                </a:cubicBezTo>
                <a:lnTo>
                  <a:pt x="2649" y="4764"/>
                </a:lnTo>
                <a:cubicBezTo>
                  <a:pt x="2914" y="4764"/>
                  <a:pt x="3178" y="4499"/>
                  <a:pt x="3179" y="4233"/>
                </a:cubicBezTo>
                <a:lnTo>
                  <a:pt x="3176" y="529"/>
                </a:lnTo>
                <a:cubicBezTo>
                  <a:pt x="3176" y="264"/>
                  <a:pt x="2912" y="0"/>
                  <a:pt x="2647" y="0"/>
                </a:cubicBezTo>
                <a:lnTo>
                  <a:pt x="529" y="1"/>
                </a:lnTo>
              </a:path>
            </a:pathLst>
          </a:custGeom>
          <a:solidFill>
            <a:srgbClr val="7fba00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2" descr=""/>
          <p:cNvPicPr/>
          <p:nvPr/>
        </p:nvPicPr>
        <p:blipFill>
          <a:blip r:embed="rId3"/>
          <a:stretch/>
        </p:blipFill>
        <p:spPr>
          <a:xfrm>
            <a:off x="7358040" y="214200"/>
            <a:ext cx="1054440" cy="3434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6448680" y="6324480"/>
            <a:ext cx="105264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www.eoi.es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piros.eoi@gmail.com" TargetMode="Externa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78360" y="836640"/>
            <a:ext cx="8377920" cy="222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Curso de Desarrollo en Lenguaje Python para Inteligencia Artificial (Málaga)</a:t>
            </a:r>
            <a:br/>
            <a:r>
              <a:rPr b="0" lang="es-E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M.374.001.001</a:t>
            </a:r>
            <a:br/>
            <a:br/>
            <a:br/>
            <a:br/>
            <a:br/>
            <a:r>
              <a:rPr b="0" lang="es-ES" sz="2800" spc="-1" strike="noStrike">
                <a:solidFill>
                  <a:srgbClr val="000000"/>
                </a:solidFill>
                <a:latin typeface="Bauhaus"/>
                <a:ea typeface="DejaVu Sans"/>
              </a:rPr>
              <a:t>                       </a:t>
            </a:r>
            <a:br/>
            <a:br/>
            <a:r>
              <a:rPr b="0" lang="es-E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</a:t>
            </a:r>
            <a:br/>
            <a:endParaRPr b="0" lang="es-ES" sz="2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55120" y="3861000"/>
            <a:ext cx="8377920" cy="222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25 de marzo 2021 09:30-13:30</a:t>
            </a:r>
            <a:endParaRPr b="0" lang="es-ES" sz="40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Modulo 2 – Tema 1.1</a:t>
            </a:r>
            <a:br/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Spiros Michalakopoulos</a:t>
            </a:r>
            <a:br/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br/>
            <a:r>
              <a:rPr b="0" lang="es-ES" sz="2800" spc="-1" strike="noStrike">
                <a:solidFill>
                  <a:srgbClr val="000000"/>
                </a:solidFill>
                <a:latin typeface="Bauhaus"/>
                <a:ea typeface="DejaVu Sans"/>
              </a:rPr>
              <a:t>                       </a:t>
            </a:r>
            <a:br/>
            <a:br/>
            <a:r>
              <a:rPr b="0" lang="es-E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         </a:t>
            </a:r>
            <a:br/>
            <a:endParaRPr b="0" lang="es-E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0" y="5994000"/>
            <a:ext cx="9135000" cy="85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Imagen 27" descr=""/>
          <p:cNvPicPr/>
          <p:nvPr/>
        </p:nvPicPr>
        <p:blipFill>
          <a:blip r:embed="rId1"/>
          <a:srcRect l="10018" t="27003" r="13319" b="26586"/>
          <a:stretch/>
        </p:blipFill>
        <p:spPr>
          <a:xfrm>
            <a:off x="3785400" y="6000480"/>
            <a:ext cx="1677960" cy="713160"/>
          </a:xfrm>
          <a:prstGeom prst="rect">
            <a:avLst/>
          </a:prstGeom>
          <a:ln>
            <a:noFill/>
          </a:ln>
        </p:spPr>
      </p:pic>
      <p:pic>
        <p:nvPicPr>
          <p:cNvPr id="177" name="Imagen 28" descr=""/>
          <p:cNvPicPr/>
          <p:nvPr/>
        </p:nvPicPr>
        <p:blipFill>
          <a:blip r:embed="rId2"/>
          <a:stretch/>
        </p:blipFill>
        <p:spPr>
          <a:xfrm>
            <a:off x="6683400" y="5998320"/>
            <a:ext cx="1730520" cy="712800"/>
          </a:xfrm>
          <a:prstGeom prst="rect">
            <a:avLst/>
          </a:prstGeom>
          <a:ln>
            <a:noFill/>
          </a:ln>
        </p:spPr>
      </p:pic>
      <p:pic>
        <p:nvPicPr>
          <p:cNvPr id="178" name="Imagen 29" descr=""/>
          <p:cNvPicPr/>
          <p:nvPr/>
        </p:nvPicPr>
        <p:blipFill>
          <a:blip r:embed="rId3"/>
          <a:srcRect l="0" t="0" r="58553" b="0"/>
          <a:stretch/>
        </p:blipFill>
        <p:spPr>
          <a:xfrm>
            <a:off x="5472360" y="109440"/>
            <a:ext cx="3404160" cy="662400"/>
          </a:xfrm>
          <a:prstGeom prst="rect">
            <a:avLst/>
          </a:prstGeom>
          <a:ln>
            <a:noFill/>
          </a:ln>
        </p:spPr>
      </p:pic>
      <p:pic>
        <p:nvPicPr>
          <p:cNvPr id="179" name="Imagen 8" descr=""/>
          <p:cNvPicPr/>
          <p:nvPr/>
        </p:nvPicPr>
        <p:blipFill>
          <a:blip r:embed="rId4"/>
          <a:stretch/>
        </p:blipFill>
        <p:spPr>
          <a:xfrm>
            <a:off x="555120" y="5979600"/>
            <a:ext cx="2315520" cy="7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6840" y="1295280"/>
            <a:ext cx="7706160" cy="11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7db61c"/>
                </a:solidFill>
                <a:latin typeface="Trebuchet MS"/>
                <a:ea typeface="Trebuchet MS"/>
              </a:rPr>
              <a:t>Identificando clases, atributos y métodos 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14400" y="2714760"/>
            <a:ext cx="7615800" cy="31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s-ES" sz="2400" spc="-1" strike="noStrike">
                <a:solidFill>
                  <a:srgbClr val="7f7f7f"/>
                </a:solidFill>
                <a:latin typeface="Trebuchet MS"/>
                <a:ea typeface="DejaVu Sans"/>
              </a:rPr>
              <a:t>Un símil con el lenguaje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Utilizando un símil con el lenguaje, si las 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clases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representan </a:t>
            </a:r>
            <a:r>
              <a:rPr b="1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sustantivos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, los campos de datos (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atributos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) pueden ser </a:t>
            </a:r>
            <a:r>
              <a:rPr b="1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sustantivos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o </a:t>
            </a:r>
            <a:r>
              <a:rPr b="1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adjetivos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, y los 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métodos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son los </a:t>
            </a:r>
            <a:r>
              <a:rPr b="1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verbos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97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19" name="Imagen 6" descr=""/>
          <p:cNvPicPr/>
          <p:nvPr/>
        </p:nvPicPr>
        <p:blipFill>
          <a:blip r:embed="rId1"/>
          <a:stretch/>
        </p:blipFill>
        <p:spPr>
          <a:xfrm>
            <a:off x="539640" y="236520"/>
            <a:ext cx="2319840" cy="73224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6336000" y="643680"/>
            <a:ext cx="2799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7db61c"/>
                </a:solidFill>
                <a:latin typeface="Trebuchet MS"/>
                <a:ea typeface="DejaVu Sans"/>
              </a:rPr>
              <a:t>POO en Python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752480" y="6280200"/>
            <a:ext cx="235368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3048120" y="3009960"/>
            <a:ext cx="5943240" cy="6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262626"/>
                </a:solidFill>
                <a:latin typeface="Trebuchet MS"/>
                <a:ea typeface="DejaVu Sans"/>
              </a:rPr>
              <a:t>Desarrollo en Lenguaje Python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262626"/>
                </a:solidFill>
                <a:latin typeface="Trebuchet MS"/>
                <a:ea typeface="DejaVu Sans"/>
              </a:rPr>
              <a:t>para Inteligencia Artificial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 rot="450000">
            <a:off x="-492840" y="-520920"/>
            <a:ext cx="3106080" cy="7884360"/>
          </a:xfrm>
          <a:prstGeom prst="rect">
            <a:avLst/>
          </a:prstGeom>
          <a:solidFill>
            <a:srgbClr val="7db6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2971800" y="1790640"/>
            <a:ext cx="5096880" cy="67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7db61c"/>
                </a:solidFill>
                <a:latin typeface="Trebuchet MS"/>
                <a:ea typeface="DejaVu Sans"/>
              </a:rPr>
              <a:t>Módulo 2: Programación orientada a objetos (POO) en Python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3048120" y="3772080"/>
            <a:ext cx="3991680" cy="3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a6a6a6"/>
                </a:solidFill>
                <a:latin typeface="Trebuchet MS"/>
                <a:ea typeface="DejaVu Sans"/>
              </a:rPr>
              <a:t>Año de realización: 2021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3048120" y="4495680"/>
            <a:ext cx="4106160" cy="125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262626"/>
                </a:solidFill>
                <a:latin typeface="Trebuchet MS"/>
                <a:ea typeface="DejaVu Sans"/>
              </a:rPr>
              <a:t>PROFESOR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62626"/>
                </a:solidFill>
                <a:latin typeface="Trebuchet MS"/>
                <a:ea typeface="DejaVu Sans"/>
              </a:rPr>
              <a:t>Spiros Michalakopoulos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100" spc="-1" strike="noStrike" u="sng">
                <a:solidFill>
                  <a:srgbClr val="009999"/>
                </a:solidFill>
                <a:uFillTx/>
                <a:latin typeface="Trebuchet MS"/>
                <a:ea typeface="DejaVu Sans"/>
                <a:hlinkClick r:id="rId1"/>
              </a:rPr>
              <a:t>spiros.eoi@gmail.com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ccccff"/>
                </a:solidFill>
                <a:latin typeface="Trebuchet MS"/>
                <a:ea typeface="DejaVu Sans"/>
              </a:rPr>
              <a:t>https://www.linkedin.com/in/spiros-michalakopoulos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86" name="Imagen 11" descr=""/>
          <p:cNvPicPr/>
          <p:nvPr/>
        </p:nvPicPr>
        <p:blipFill>
          <a:blip r:embed="rId2"/>
          <a:stretch/>
        </p:blipFill>
        <p:spPr>
          <a:xfrm>
            <a:off x="3048120" y="5824440"/>
            <a:ext cx="2201040" cy="720000"/>
          </a:xfrm>
          <a:prstGeom prst="rect">
            <a:avLst/>
          </a:prstGeom>
          <a:ln>
            <a:noFill/>
          </a:ln>
        </p:spPr>
      </p:pic>
      <p:pic>
        <p:nvPicPr>
          <p:cNvPr id="187" name="Imagen 2" descr=""/>
          <p:cNvPicPr/>
          <p:nvPr/>
        </p:nvPicPr>
        <p:blipFill>
          <a:blip r:embed="rId3"/>
          <a:srcRect l="0" t="0" r="59790" b="0"/>
          <a:stretch/>
        </p:blipFill>
        <p:spPr>
          <a:xfrm>
            <a:off x="250920" y="420840"/>
            <a:ext cx="2858400" cy="573840"/>
          </a:xfrm>
          <a:prstGeom prst="rect">
            <a:avLst/>
          </a:prstGeom>
          <a:ln>
            <a:noFill/>
          </a:ln>
        </p:spPr>
      </p:pic>
      <p:pic>
        <p:nvPicPr>
          <p:cNvPr id="188" name="Imagen 10" descr=""/>
          <p:cNvPicPr/>
          <p:nvPr/>
        </p:nvPicPr>
        <p:blipFill>
          <a:blip r:embed="rId4"/>
          <a:stretch/>
        </p:blipFill>
        <p:spPr>
          <a:xfrm>
            <a:off x="3886200" y="339840"/>
            <a:ext cx="2315520" cy="7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714680" y="2500200"/>
            <a:ext cx="5591880" cy="221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34080" algn="just">
              <a:lnSpc>
                <a:spcPct val="100000"/>
              </a:lnSpc>
              <a:buClr>
                <a:srgbClr val="7f7f7f"/>
              </a:buClr>
              <a:buFont typeface="Trebuchet MS"/>
              <a:buAutoNum type="arabicPeriod"/>
            </a:pPr>
            <a:r>
              <a:rPr b="0" lang="es-ES" sz="2000" spc="-1" strike="noStrike">
                <a:solidFill>
                  <a:srgbClr val="7f7f7f"/>
                </a:solidFill>
                <a:latin typeface="Trebuchet MS"/>
                <a:ea typeface="DejaVu Sans"/>
              </a:rPr>
              <a:t>Bases de la programación orientada a objetos</a:t>
            </a:r>
            <a:endParaRPr b="0" lang="es-ES" sz="20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buClr>
                <a:srgbClr val="7f7f7f"/>
              </a:buClr>
              <a:buFont typeface="Trebuchet MS"/>
              <a:buAutoNum type="arabicPeriod"/>
            </a:pPr>
            <a:r>
              <a:rPr b="0" lang="es-ES" sz="2000" spc="-1" strike="noStrike">
                <a:solidFill>
                  <a:srgbClr val="7f7f7f"/>
                </a:solidFill>
                <a:latin typeface="Trebuchet MS"/>
                <a:ea typeface="DejaVu Sans"/>
              </a:rPr>
              <a:t>Clases, objetos, atributos, instancias, propiedades</a:t>
            </a:r>
            <a:endParaRPr b="0" lang="es-ES" sz="20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buClr>
                <a:srgbClr val="7f7f7f"/>
              </a:buClr>
              <a:buFont typeface="Trebuchet MS"/>
              <a:buAutoNum type="arabicPeriod"/>
            </a:pPr>
            <a:r>
              <a:rPr b="0" lang="es-ES" sz="2000" spc="-1" strike="noStrike">
                <a:solidFill>
                  <a:srgbClr val="7f7f7f"/>
                </a:solidFill>
                <a:latin typeface="Trebuchet MS"/>
                <a:ea typeface="DejaVu Sans"/>
              </a:rPr>
              <a:t>Métodos, métodos de las colecciones</a:t>
            </a:r>
            <a:endParaRPr b="0" lang="es-ES" sz="20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buClr>
                <a:srgbClr val="7f7f7f"/>
              </a:buClr>
              <a:buFont typeface="Trebuchet MS"/>
              <a:buAutoNum type="arabicPeriod"/>
            </a:pPr>
            <a:r>
              <a:rPr b="0" lang="es-ES" sz="2000" spc="-1" strike="noStrike">
                <a:solidFill>
                  <a:srgbClr val="7f7f7f"/>
                </a:solidFill>
                <a:latin typeface="Trebuchet MS"/>
                <a:ea typeface="DejaVu Sans"/>
              </a:rPr>
              <a:t>Herencia, abstracción, polimorfismo</a:t>
            </a:r>
            <a:endParaRPr b="0" lang="es-ES" sz="20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buClr>
                <a:srgbClr val="7f7f7f"/>
              </a:buClr>
              <a:buFont typeface="Trebuchet MS"/>
              <a:buAutoNum type="arabicPeriod"/>
            </a:pPr>
            <a:r>
              <a:rPr b="0" lang="es-ES" sz="2000" spc="-1" strike="noStrike">
                <a:solidFill>
                  <a:srgbClr val="7f7f7f"/>
                </a:solidFill>
                <a:latin typeface="Trebuchet MS"/>
                <a:ea typeface="DejaVu Sans"/>
              </a:rPr>
              <a:t>Errores y excepciones</a:t>
            </a:r>
            <a:endParaRPr b="0" lang="es-ES" sz="2000" spc="-1" strike="noStrike">
              <a:latin typeface="Arial"/>
            </a:endParaRPr>
          </a:p>
          <a:p>
            <a:pPr marL="342720" indent="-334080" algn="just">
              <a:lnSpc>
                <a:spcPct val="100000"/>
              </a:lnSpc>
              <a:buClr>
                <a:srgbClr val="7f7f7f"/>
              </a:buClr>
              <a:buFont typeface="Trebuchet MS"/>
              <a:buAutoNum type="arabicPeriod"/>
            </a:pPr>
            <a:r>
              <a:rPr b="0" lang="es-ES" sz="2000" spc="-1" strike="noStrike">
                <a:solidFill>
                  <a:srgbClr val="7f7f7f"/>
                </a:solidFill>
                <a:latin typeface="Trebuchet MS"/>
                <a:ea typeface="DejaVu Sans"/>
              </a:rPr>
              <a:t>Paquetes y distribución de software</a:t>
            </a:r>
            <a:endParaRPr b="0" lang="es-ES" sz="2000" spc="-1" strike="noStrike">
              <a:latin typeface="Arial"/>
            </a:endParaRPr>
          </a:p>
          <a:p>
            <a:pPr marL="342720" indent="-334080"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336000" y="642960"/>
            <a:ext cx="2799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7db61c"/>
                </a:solidFill>
                <a:latin typeface="Trebuchet MS"/>
                <a:ea typeface="DejaVu Sans"/>
              </a:rPr>
              <a:t>POO en Python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57160" y="1643040"/>
            <a:ext cx="1563120" cy="7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7db61c"/>
                </a:solidFill>
                <a:latin typeface="Trebuchet MS"/>
                <a:ea typeface="DejaVu Sans"/>
              </a:rPr>
              <a:t>Índice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92" name="Imagen 5" descr=""/>
          <p:cNvPicPr/>
          <p:nvPr/>
        </p:nvPicPr>
        <p:blipFill>
          <a:blip r:embed="rId1"/>
          <a:stretch/>
        </p:blipFill>
        <p:spPr>
          <a:xfrm>
            <a:off x="755640" y="274680"/>
            <a:ext cx="2315520" cy="7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9135360" cy="6849360"/>
          </a:xfrm>
          <a:prstGeom prst="rect">
            <a:avLst/>
          </a:prstGeom>
          <a:solidFill>
            <a:srgbClr val="7db6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642960" y="4572000"/>
            <a:ext cx="7992360" cy="160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Tema 1</a:t>
            </a:r>
            <a:endParaRPr b="0" lang="es-ES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800" spc="-1" strike="noStrike">
                <a:solidFill>
                  <a:srgbClr val="f2f2f2"/>
                </a:solidFill>
                <a:latin typeface="Trebuchet MS"/>
                <a:ea typeface="DejaVu Sans"/>
              </a:rPr>
              <a:t>Bases de la programación orientada a objetos. Clases, objetos, atributos, instancias, propiedades.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95" name="Line 3"/>
          <p:cNvSpPr/>
          <p:nvPr/>
        </p:nvSpPr>
        <p:spPr>
          <a:xfrm>
            <a:off x="4143240" y="4429080"/>
            <a:ext cx="4714920" cy="360"/>
          </a:xfrm>
          <a:prstGeom prst="line">
            <a:avLst/>
          </a:prstGeom>
          <a:ln cap="rnd" w="38160">
            <a:solidFill>
              <a:srgbClr val="ffffff"/>
            </a:solidFill>
            <a:custDash>
              <a:ds d="100000" sp="200000"/>
              <a:ds d="1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Imagen 5" descr=""/>
          <p:cNvPicPr/>
          <p:nvPr/>
        </p:nvPicPr>
        <p:blipFill>
          <a:blip r:embed="rId1"/>
          <a:stretch/>
        </p:blipFill>
        <p:spPr>
          <a:xfrm>
            <a:off x="468360" y="318960"/>
            <a:ext cx="2315520" cy="72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6840" y="1295280"/>
            <a:ext cx="7706160" cy="11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7db61c"/>
                </a:solidFill>
                <a:latin typeface="Trebuchet MS"/>
                <a:ea typeface="Trebuchet MS"/>
              </a:rPr>
              <a:t>Clases, objetos y instancias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914400" y="2714760"/>
            <a:ext cx="7615800" cy="31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s-ES" sz="2400" spc="-1" strike="noStrike">
                <a:solidFill>
                  <a:srgbClr val="7f7f7f"/>
                </a:solidFill>
                <a:latin typeface="Trebuchet MS"/>
                <a:ea typeface="DejaVu Sans"/>
              </a:rPr>
              <a:t>¿Qué es una clase?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Una 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Times New Roman"/>
              </a:rPr>
              <a:t>clase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es una unidad de código que describe las características y comportamientos de algo, o de un grupo de cosas.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Por ejemplo, un coche tiene un color y otras características. Un coche puede señalizar un giro, éste es un comportamiento.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97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199" name="Imagen 6" descr=""/>
          <p:cNvPicPr/>
          <p:nvPr/>
        </p:nvPicPr>
        <p:blipFill>
          <a:blip r:embed="rId1"/>
          <a:stretch/>
        </p:blipFill>
        <p:spPr>
          <a:xfrm>
            <a:off x="539640" y="236520"/>
            <a:ext cx="2319840" cy="73224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6336000" y="643680"/>
            <a:ext cx="2799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7db61c"/>
                </a:solidFill>
                <a:latin typeface="Trebuchet MS"/>
                <a:ea typeface="DejaVu Sans"/>
              </a:rPr>
              <a:t>POO en Python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6840" y="1295280"/>
            <a:ext cx="7706160" cy="11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7db61c"/>
                </a:solidFill>
                <a:latin typeface="Trebuchet MS"/>
                <a:ea typeface="Trebuchet MS"/>
              </a:rPr>
              <a:t>Clases, objetos y instancias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14400" y="2714760"/>
            <a:ext cx="7615800" cy="31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s-ES" sz="2400" spc="-1" strike="noStrike">
                <a:solidFill>
                  <a:srgbClr val="7f7f7f"/>
                </a:solidFill>
                <a:latin typeface="Trebuchet MS"/>
                <a:ea typeface="DejaVu Sans"/>
              </a:rPr>
              <a:t>¿Qué es un objeto, y qué una instancia?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Un 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objeto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es una 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instancia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específica de una clase.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Por ejemplo, si se crea una clase Car, luego se podría continuar y crear un objeto denominado myCar que pertenece a la clase Car.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97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03" name="Imagen 6" descr=""/>
          <p:cNvPicPr/>
          <p:nvPr/>
        </p:nvPicPr>
        <p:blipFill>
          <a:blip r:embed="rId1"/>
          <a:stretch/>
        </p:blipFill>
        <p:spPr>
          <a:xfrm>
            <a:off x="539640" y="236520"/>
            <a:ext cx="2319840" cy="73224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6336000" y="643680"/>
            <a:ext cx="2799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7db61c"/>
                </a:solidFill>
                <a:latin typeface="Trebuchet MS"/>
                <a:ea typeface="DejaVu Sans"/>
              </a:rPr>
              <a:t>POO en Python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6840" y="1295280"/>
            <a:ext cx="7706160" cy="11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7db61c"/>
                </a:solidFill>
                <a:latin typeface="Trebuchet MS"/>
                <a:ea typeface="Trebuchet MS"/>
              </a:rPr>
              <a:t>Atributos, métodos y propiedades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14400" y="2714760"/>
            <a:ext cx="7615800" cy="31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s-ES" sz="2400" spc="-1" strike="noStrike">
                <a:solidFill>
                  <a:srgbClr val="7f7f7f"/>
                </a:solidFill>
                <a:latin typeface="Trebuchet MS"/>
                <a:ea typeface="DejaVu Sans"/>
              </a:rPr>
              <a:t>¿Qué son los atributos de un objeto?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Los 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atributos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son las características individuales que diferencian un objeto de otro y determinan su apariencia, estado u otras cualidades.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Por ejemplo, un coche tiene un color, un peso, un fabricante y un tanque de gasolina de un cierto volumen.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97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07" name="Imagen 6" descr=""/>
          <p:cNvPicPr/>
          <p:nvPr/>
        </p:nvPicPr>
        <p:blipFill>
          <a:blip r:embed="rId1"/>
          <a:stretch/>
        </p:blipFill>
        <p:spPr>
          <a:xfrm>
            <a:off x="539640" y="236520"/>
            <a:ext cx="2319840" cy="73224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6336000" y="643680"/>
            <a:ext cx="2799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7db61c"/>
                </a:solidFill>
                <a:latin typeface="Trebuchet MS"/>
                <a:ea typeface="DejaVu Sans"/>
              </a:rPr>
              <a:t>POO en Python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6840" y="1295280"/>
            <a:ext cx="7706160" cy="11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7db61c"/>
                </a:solidFill>
                <a:latin typeface="Trebuchet MS"/>
                <a:ea typeface="Trebuchet MS"/>
              </a:rPr>
              <a:t>Atributos, métodos y propiedades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914400" y="2714760"/>
            <a:ext cx="7615800" cy="31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s-ES" sz="2400" spc="-1" strike="noStrike">
                <a:solidFill>
                  <a:srgbClr val="7f7f7f"/>
                </a:solidFill>
                <a:latin typeface="Trebuchet MS"/>
                <a:ea typeface="DejaVu Sans"/>
              </a:rPr>
              <a:t>¿Qué son los métodos de una clase?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Los comportamientos de una clase, esto es, las acciones asociadas con la clase, se conocen como sus </a:t>
            </a: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métodos.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Por ejemplo, un coche puede acelerar, detenerse, señalizar un giro y hacer sonar el claxon.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97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11" name="Imagen 6" descr=""/>
          <p:cNvPicPr/>
          <p:nvPr/>
        </p:nvPicPr>
        <p:blipFill>
          <a:blip r:embed="rId1"/>
          <a:stretch/>
        </p:blipFill>
        <p:spPr>
          <a:xfrm>
            <a:off x="539640" y="236520"/>
            <a:ext cx="2319840" cy="73224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6336000" y="643680"/>
            <a:ext cx="2799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7db61c"/>
                </a:solidFill>
                <a:latin typeface="Trebuchet MS"/>
                <a:ea typeface="DejaVu Sans"/>
              </a:rPr>
              <a:t>POO en Python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6840" y="1295280"/>
            <a:ext cx="7706160" cy="11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7db61c"/>
                </a:solidFill>
                <a:latin typeface="Trebuchet MS"/>
                <a:ea typeface="Trebuchet MS"/>
              </a:rPr>
              <a:t>Atributos, métodos y propiedades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914400" y="2714760"/>
            <a:ext cx="7615800" cy="31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s-ES" sz="2400" spc="-1" strike="noStrike">
                <a:solidFill>
                  <a:srgbClr val="7f7f7f"/>
                </a:solidFill>
                <a:latin typeface="Trebuchet MS"/>
                <a:ea typeface="DejaVu Sans"/>
              </a:rPr>
              <a:t>¿Qué son las propiedades de una clase?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48"/>
              </a:spcBef>
            </a:pPr>
            <a:r>
              <a:rPr b="1" lang="es-ES" sz="1800" spc="-1" strike="noStrike">
                <a:solidFill>
                  <a:srgbClr val="7db61c"/>
                </a:solidFill>
                <a:latin typeface="Trebuchet MS"/>
                <a:ea typeface="ＭＳ Ｐゴシック"/>
              </a:rPr>
              <a:t>Propiedades</a:t>
            </a:r>
            <a:r>
              <a:rPr b="0" lang="es-ES" sz="1800" spc="-1" strike="noStrike">
                <a:solidFill>
                  <a:srgbClr val="000000"/>
                </a:solidFill>
                <a:latin typeface="Trebuchet MS"/>
                <a:ea typeface="ＭＳ Ｐゴシック"/>
              </a:rPr>
              <a:t> son un tipo especial de atributos, con un comportamiento ligeramente diferente en su implementación en Python. 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97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15" name="Imagen 6" descr=""/>
          <p:cNvPicPr/>
          <p:nvPr/>
        </p:nvPicPr>
        <p:blipFill>
          <a:blip r:embed="rId1"/>
          <a:stretch/>
        </p:blipFill>
        <p:spPr>
          <a:xfrm>
            <a:off x="539640" y="236520"/>
            <a:ext cx="2319840" cy="73224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6336000" y="643680"/>
            <a:ext cx="2799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7db61c"/>
                </a:solidFill>
                <a:latin typeface="Trebuchet MS"/>
                <a:ea typeface="DejaVu Sans"/>
              </a:rPr>
              <a:t>POO en Python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3296</TotalTime>
  <Application>LibreOffice/6.0.7.3$Linux_X86_64 LibreOffice_project/00m0$Build-3</Application>
  <Words>43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2010-05-14T11:37:05Z</dcterms:created>
  <dc:creator>lalypereira</dc:creator>
  <dc:description/>
  <dc:language>en-GB</dc:language>
  <cp:lastModifiedBy/>
  <cp:lastPrinted>2019-03-22T09:28:20Z</cp:lastPrinted>
  <dcterms:modified xsi:type="dcterms:W3CDTF">2021-03-25T07:51:48Z</dcterms:modified>
  <cp:revision>272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