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9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62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5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6BD93-0321-AD4A-A8FD-BE96D79E4BF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4B05-57BA-244D-BA21-E8A23A3AB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8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endParaRPr lang="en-US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82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38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8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50DE-42A2-004F-D32E-4100ED15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2BE42-ADE7-F621-1FE6-93038EB66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F5141F-8830-5AAC-7E02-76831B23E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54D9B-116F-A8D2-D6F6-E438FC7B6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1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C812D-01AE-F117-FA1C-BCC76367D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644FA-B2CC-A128-142F-22524A6AC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2CFA4-3802-B6C4-E67A-9D3FCA067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A4E4B-4781-7880-48AA-2C245055C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3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D4DF4-E170-4CF3-9963-F900F69B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400FFD-9F14-28EB-AACE-C0320D8ED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962EA-5AA3-601E-4947-7EF651BE8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9699C-29BE-5EAA-43F3-47C31FD2E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0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73C4-2D5F-F82F-14B1-B2AC79A9C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39A3E-DB61-1E25-4D36-3F8EC542F7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2CE47-4261-10EB-805B-398A697CB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33757-E2EE-0F98-EA08-6A3092D7C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24B05-57BA-244D-BA21-E8A23A3ABC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DBC4B-88FB-31D4-B03E-281875764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9C39E-5DE4-4DA8-EED5-EB2F46250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F52ED-9500-3860-0BA6-43C3FA6C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5AE09-2F42-0546-FC0A-BA1C4158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6220E-EC41-A92F-90B0-56BB13C6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529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A861-5983-4C74-84A9-5B716074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BC66-F761-B2CD-E4C8-580ED8ABD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D0E7-4EEB-D1E3-9487-45D12D58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30041-131D-C470-1C52-754C609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EF579-2F65-6255-53C3-AF8F368D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864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97A90-5359-1E25-8883-59CACC118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88246-2D50-ECAD-16BE-6E4CF9189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8555-449B-96A9-C504-8AE74A5F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FACC-1539-3AB6-918F-5DB6E06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37807-71E8-D4D2-85AA-28B2BE91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46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ECCC-DBD7-F603-52B9-70791822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1FEA-B700-8696-F938-8D4EC38A8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7A51-D8B3-550C-8836-C41C81EE7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0374-8722-21FF-CF9C-05E55C38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41DA2-6F95-CA72-CDFD-F3E4DEC6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389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BEBC-02D4-8E8C-0509-89057C8C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F3AF9-C827-AA3D-E9E8-D3385EC7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7387E-D496-52FB-486A-BE5FD12C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A9DB-C261-50FB-145D-1A2ABC77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6BDD5-F55A-6B95-EB4D-26A5555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87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F28E-7043-BEAF-2599-15AECDC24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D5359-BA77-176E-20C0-947033BC4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E2CFA-63DE-8E78-CDCA-CC2FA855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1F81-2E74-5560-4C95-AE8D10EE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FB252-08F2-5876-1DBE-4139AB4D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96257-9331-DFBA-5931-79224A16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65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351-BAAA-C1B3-2E66-515B93D1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E3BBE-9387-7A26-B3FB-5801D568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79AA5-9721-71ED-BD86-01A8472AE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99386-7204-F18C-D9A7-1D430A491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71BCD-6D4B-0894-30D6-9030A9ECF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69D8A-2983-E808-A85C-600E9675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7929F-3C81-12E4-C84B-11D31C6E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9BC25-2227-9D1A-2B68-97F9FE92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407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0B34-D2F8-5633-2047-8DCED740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99774-660A-781F-6039-DDD63644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73CF8-A245-27A6-FE53-5475E3B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00A12-F0E7-7B24-1D63-DF84B3D5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747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9B74F0-748E-3970-F9F1-05A846D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75F19-E417-D110-D77C-1A569367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FE3DF-C928-7F09-7DCB-95706CCC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456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7A6C-7B3B-7115-6E5D-739AF1A8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6430-E2E1-4DA0-8F58-B0979A2F7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D3455-28F6-3355-D1B8-8CFF655E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0254E-D25D-13FD-7A1D-F597CD3C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2C83-E002-796F-062E-BC3A1A02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E392E-1AE6-DD57-0175-ADD2C21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858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E65C-89D2-A986-01C8-BAC7C35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FACD4-3705-2C7F-9DAD-1A90F3D97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194E-7457-3122-2072-9317DD6C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7C53-ED33-09C2-1B7A-6902C512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E3F88-1418-33B0-3792-6CF34714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0BA06-F77E-3763-7CBC-F960329F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303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4098A5-F32E-88C4-B3B0-4ED3775C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DC306-4BE1-166D-688F-BDFFA5911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484F-349F-626B-66B1-DC78CE3D2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85C6-25EF-4145-A88B-7315B59A3F74}" type="datetimeFigureOut">
              <a:rPr lang="en-ID" smtClean="0"/>
              <a:t>26/02/2024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E4941-4135-A2C9-66FE-3DC5D2F7E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3899-C2C8-A16A-40A5-A3398BDB6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11F2-2C0E-4BC7-BF3F-099489280AA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2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0BCBBFD-CAF6-C2F2-DC98-A6113E3B72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EF940C-829F-A68D-058E-A2CE15B03C6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C0B280-889F-157B-DB39-4B05BBFB22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D652A">
                    <a:lumMod val="97000"/>
                  </a:srgbClr>
                </a:gs>
                <a:gs pos="100000">
                  <a:srgbClr val="5B9C10">
                    <a:alpha val="65000"/>
                  </a:srgb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CA7056B7-6AED-19D6-D498-2CC37E6198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0817"/>
          <a:stretch/>
        </p:blipFill>
        <p:spPr>
          <a:xfrm>
            <a:off x="5915607" y="2679076"/>
            <a:ext cx="6276391" cy="41789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8DE152-A261-A9F2-5B33-DEA2F207100C}"/>
              </a:ext>
            </a:extLst>
          </p:cNvPr>
          <p:cNvSpPr txBox="1"/>
          <p:nvPr/>
        </p:nvSpPr>
        <p:spPr>
          <a:xfrm>
            <a:off x="3853512" y="2376745"/>
            <a:ext cx="5278015" cy="1446550"/>
          </a:xfrm>
          <a:prstGeom prst="rect">
            <a:avLst/>
          </a:prstGeom>
          <a:noFill/>
          <a:effectLst>
            <a:outerShdw blurRad="63500" dist="50800" dir="5400000" algn="ctr" rotWithShape="0">
              <a:srgbClr val="000000">
                <a:alpha val="20000"/>
              </a:srgb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  <a:latin typeface="Arial"/>
                <a:ea typeface="Segoe UI Black"/>
                <a:cs typeface="Arial"/>
              </a:rPr>
              <a:t>LangServe</a:t>
            </a:r>
            <a:r>
              <a:rPr lang="en-US" sz="4400" b="1" dirty="0">
                <a:solidFill>
                  <a:schemeClr val="bg1"/>
                </a:solidFill>
                <a:latin typeface="Arial"/>
                <a:ea typeface="Segoe UI Black"/>
                <a:cs typeface="Arial"/>
              </a:rPr>
              <a:t> in </a:t>
            </a:r>
            <a:r>
              <a:rPr lang="en-US" sz="4400" b="1" dirty="0" err="1">
                <a:solidFill>
                  <a:schemeClr val="bg1"/>
                </a:solidFill>
                <a:latin typeface="Arial"/>
                <a:ea typeface="Segoe UI Black"/>
                <a:cs typeface="Arial"/>
              </a:rPr>
              <a:t>LangChain</a:t>
            </a:r>
            <a:endParaRPr lang="en-US" sz="4400" b="1" dirty="0">
              <a:solidFill>
                <a:schemeClr val="bg1"/>
              </a:solidFill>
              <a:latin typeface="Arial"/>
              <a:ea typeface="Segoe UI Black"/>
              <a:cs typeface="Arial"/>
            </a:endParaRPr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6A64B780-0666-973D-4817-AA79568192C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274" y="1945905"/>
            <a:ext cx="2305730" cy="23057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0DBE63-34B6-B9DD-95CC-0539A9B260F7}"/>
              </a:ext>
            </a:extLst>
          </p:cNvPr>
          <p:cNvSpPr txBox="1"/>
          <p:nvPr/>
        </p:nvSpPr>
        <p:spPr>
          <a:xfrm>
            <a:off x="3853512" y="3852819"/>
            <a:ext cx="67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chemeClr val="lt1"/>
                </a:solidFill>
                <a:latin typeface="+mj-lt"/>
                <a:ea typeface="Quattrocento Sans"/>
                <a:cs typeface="Quattrocento Sans"/>
                <a:sym typeface="Quattrocento Sans"/>
              </a:rPr>
              <a:t>Miftahul Tirta Irawan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775FBA8-A3CB-43A2-8A1B-7BDB0D3A6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9781" y="6015479"/>
            <a:ext cx="2169984" cy="6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0BCBBFD-CAF6-C2F2-DC98-A6113E3B720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80013"/>
            <a:ext cx="12192000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EF940C-829F-A68D-058E-A2CE15B03C6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C0B280-889F-157B-DB39-4B05BBFB22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>
              <a:gsLst>
                <a:gs pos="0">
                  <a:srgbClr val="1D652A">
                    <a:lumMod val="97000"/>
                  </a:srgbClr>
                </a:gs>
                <a:gs pos="100000">
                  <a:srgbClr val="5B9C10">
                    <a:alpha val="65000"/>
                  </a:srgb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494212-FF40-B158-5AAA-3FDA7569DA3A}"/>
              </a:ext>
            </a:extLst>
          </p:cNvPr>
          <p:cNvSpPr txBox="1"/>
          <p:nvPr/>
        </p:nvSpPr>
        <p:spPr>
          <a:xfrm>
            <a:off x="595423" y="1764576"/>
            <a:ext cx="5337543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Outline</a:t>
            </a:r>
            <a:endParaRPr lang="en-ID" sz="4800" b="1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E281F6-A470-16AC-B7AC-F17C290B2557}"/>
              </a:ext>
            </a:extLst>
          </p:cNvPr>
          <p:cNvGrpSpPr/>
          <p:nvPr/>
        </p:nvGrpSpPr>
        <p:grpSpPr>
          <a:xfrm>
            <a:off x="6446133" y="1589884"/>
            <a:ext cx="3738555" cy="584775"/>
            <a:chOff x="4626725" y="959612"/>
            <a:chExt cx="3738555" cy="584775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73762CB0-D1F7-C27B-CAC5-27C84BEC6618}"/>
                </a:ext>
              </a:extLst>
            </p:cNvPr>
            <p:cNvSpPr/>
            <p:nvPr/>
          </p:nvSpPr>
          <p:spPr>
            <a:xfrm>
              <a:off x="4626725" y="971734"/>
              <a:ext cx="767078" cy="560531"/>
            </a:xfrm>
            <a:prstGeom prst="homePlate">
              <a:avLst>
                <a:gd name="adj" fmla="val 46150"/>
              </a:avLst>
            </a:prstGeom>
            <a:solidFill>
              <a:srgbClr val="95C674"/>
            </a:solidFill>
            <a:ln>
              <a:noFill/>
            </a:ln>
            <a:effectLst>
              <a:outerShdw blurRad="381000" dist="127000" dir="5400000" sx="95000" sy="95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B6953F-E478-F8D1-5801-E7519B65942B}"/>
                </a:ext>
              </a:extLst>
            </p:cNvPr>
            <p:cNvSpPr txBox="1"/>
            <p:nvPr/>
          </p:nvSpPr>
          <p:spPr>
            <a:xfrm>
              <a:off x="4662870" y="959612"/>
              <a:ext cx="411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Arial Black" panose="020B0A04020102020204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1</a:t>
              </a:r>
              <a:endParaRPr lang="en-ID" sz="320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5E529E-BBFE-3333-56C5-FBE4F7A97875}"/>
                </a:ext>
              </a:extLst>
            </p:cNvPr>
            <p:cNvSpPr txBox="1"/>
            <p:nvPr/>
          </p:nvSpPr>
          <p:spPr>
            <a:xfrm>
              <a:off x="5429948" y="1051944"/>
              <a:ext cx="293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2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</a:t>
              </a:r>
              <a:endParaRPr lang="en-ID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7713C-64EB-0CFE-4CE0-F9BC8F5CBC8F}"/>
              </a:ext>
            </a:extLst>
          </p:cNvPr>
          <p:cNvGrpSpPr/>
          <p:nvPr/>
        </p:nvGrpSpPr>
        <p:grpSpPr>
          <a:xfrm>
            <a:off x="6446133" y="2786302"/>
            <a:ext cx="3738555" cy="584775"/>
            <a:chOff x="4626725" y="959612"/>
            <a:chExt cx="3738555" cy="584775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14991F98-D0D0-3B8A-4650-F3EAADE83229}"/>
                </a:ext>
              </a:extLst>
            </p:cNvPr>
            <p:cNvSpPr/>
            <p:nvPr/>
          </p:nvSpPr>
          <p:spPr>
            <a:xfrm>
              <a:off x="4626725" y="971734"/>
              <a:ext cx="767078" cy="560531"/>
            </a:xfrm>
            <a:prstGeom prst="homePlate">
              <a:avLst>
                <a:gd name="adj" fmla="val 46150"/>
              </a:avLst>
            </a:prstGeom>
            <a:solidFill>
              <a:srgbClr val="95C674"/>
            </a:solidFill>
            <a:ln>
              <a:noFill/>
            </a:ln>
            <a:effectLst>
              <a:outerShdw blurRad="381000" dist="127000" dir="5400000" sx="95000" sy="95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5C34B5-21B5-7A3A-CE70-F7536767B048}"/>
                </a:ext>
              </a:extLst>
            </p:cNvPr>
            <p:cNvSpPr txBox="1"/>
            <p:nvPr/>
          </p:nvSpPr>
          <p:spPr>
            <a:xfrm>
              <a:off x="4662870" y="959612"/>
              <a:ext cx="411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Arial Black" panose="020B0A04020102020204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2</a:t>
              </a:r>
              <a:endParaRPr lang="en-ID" sz="320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C4EC5F-74DB-C56E-6C71-1CF9E8212960}"/>
                </a:ext>
              </a:extLst>
            </p:cNvPr>
            <p:cNvSpPr txBox="1"/>
            <p:nvPr/>
          </p:nvSpPr>
          <p:spPr>
            <a:xfrm>
              <a:off x="5429948" y="1051944"/>
              <a:ext cx="293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20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endParaRPr lang="en-ID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32BC78-82EA-64BF-90EC-92E6FA064685}"/>
              </a:ext>
            </a:extLst>
          </p:cNvPr>
          <p:cNvGrpSpPr/>
          <p:nvPr/>
        </p:nvGrpSpPr>
        <p:grpSpPr>
          <a:xfrm>
            <a:off x="6446133" y="3959641"/>
            <a:ext cx="3738555" cy="584775"/>
            <a:chOff x="4626725" y="959612"/>
            <a:chExt cx="3738555" cy="584775"/>
          </a:xfrm>
        </p:grpSpPr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78EF015B-1990-D1D9-C0E3-740B53F3D631}"/>
                </a:ext>
              </a:extLst>
            </p:cNvPr>
            <p:cNvSpPr/>
            <p:nvPr/>
          </p:nvSpPr>
          <p:spPr>
            <a:xfrm>
              <a:off x="4626725" y="971734"/>
              <a:ext cx="767078" cy="560531"/>
            </a:xfrm>
            <a:prstGeom prst="homePlate">
              <a:avLst>
                <a:gd name="adj" fmla="val 46150"/>
              </a:avLst>
            </a:prstGeom>
            <a:solidFill>
              <a:srgbClr val="95C674"/>
            </a:solidFill>
            <a:ln>
              <a:noFill/>
            </a:ln>
            <a:effectLst>
              <a:outerShdw blurRad="381000" dist="127000" dir="5400000" sx="95000" sy="95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678261-200A-FBDB-0BDD-5014608FB30C}"/>
                </a:ext>
              </a:extLst>
            </p:cNvPr>
            <p:cNvSpPr txBox="1"/>
            <p:nvPr/>
          </p:nvSpPr>
          <p:spPr>
            <a:xfrm>
              <a:off x="4662870" y="959612"/>
              <a:ext cx="4117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>
                  <a:solidFill>
                    <a:schemeClr val="bg1"/>
                  </a:solidFill>
                  <a:latin typeface="Arial Black" panose="020B0A04020102020204" pitchFamily="34" charset="0"/>
                  <a:ea typeface="Segoe UI Black" panose="020B0A02040204020203" pitchFamily="34" charset="0"/>
                  <a:cs typeface="Arial" panose="020B0604020202020204" pitchFamily="34" charset="0"/>
                </a:rPr>
                <a:t>3</a:t>
              </a:r>
              <a:endParaRPr lang="en-ID" sz="3200">
                <a:solidFill>
                  <a:schemeClr val="bg1"/>
                </a:solidFill>
                <a:latin typeface="Arial Black" panose="020B0A04020102020204" pitchFamily="34" charset="0"/>
                <a:ea typeface="Segoe UI Black" panose="020B0A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AC0557-56DA-65F8-52E6-085EB2DF3BA9}"/>
                </a:ext>
              </a:extLst>
            </p:cNvPr>
            <p:cNvSpPr txBox="1"/>
            <p:nvPr/>
          </p:nvSpPr>
          <p:spPr>
            <a:xfrm>
              <a:off x="5429948" y="1051944"/>
              <a:ext cx="29353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rtl="0">
                <a:spcBef>
                  <a:spcPts val="0"/>
                </a:spcBef>
                <a:spcAft>
                  <a:spcPts val="0"/>
                </a:spcAft>
              </a:pPr>
              <a:r>
                <a:rPr lang="en-ID" sz="2000" b="0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Demo</a:t>
              </a:r>
              <a:endParaRPr lang="en-ID" sz="200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9564017-4E56-AF6A-3CC5-725D6FD7A875}"/>
              </a:ext>
            </a:extLst>
          </p:cNvPr>
          <p:cNvSpPr txBox="1"/>
          <p:nvPr/>
        </p:nvSpPr>
        <p:spPr>
          <a:xfrm>
            <a:off x="282301" y="3513679"/>
            <a:ext cx="6103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BPE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412D0-79E9-95E7-2DC0-089044D68159}"/>
              </a:ext>
            </a:extLst>
          </p:cNvPr>
          <p:cNvSpPr txBox="1"/>
          <p:nvPr/>
        </p:nvSpPr>
        <p:spPr>
          <a:xfrm>
            <a:off x="2826241" y="2548557"/>
            <a:ext cx="9852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of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374B79-9F4E-AEB8-E67F-B3F5B35B0749}"/>
              </a:ext>
            </a:extLst>
          </p:cNvPr>
          <p:cNvCxnSpPr/>
          <p:nvPr/>
        </p:nvCxnSpPr>
        <p:spPr>
          <a:xfrm>
            <a:off x="595423" y="3130236"/>
            <a:ext cx="20606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C77BB6-EB6A-6569-D36E-11EB872D5EAF}"/>
              </a:ext>
            </a:extLst>
          </p:cNvPr>
          <p:cNvCxnSpPr/>
          <p:nvPr/>
        </p:nvCxnSpPr>
        <p:spPr>
          <a:xfrm>
            <a:off x="3872268" y="3167916"/>
            <a:ext cx="206069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7FB078-1AD4-DF19-6F31-D5A233B5462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A555A97-5AA1-182D-BCED-4B1F5BE367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AFDB1B-5D66-5E35-A807-05DDBCF1B3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01F60E-8D16-BEE0-D3E5-29D10DFE94A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Introduction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37E7C8-7111-53F1-829E-18A9AB82A0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259E6-904E-C459-E877-FF4BDB83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AAA6C9-0020-D80D-F07A-63624DAB15C4}"/>
              </a:ext>
            </a:extLst>
          </p:cNvPr>
          <p:cNvSpPr txBox="1"/>
          <p:nvPr/>
        </p:nvSpPr>
        <p:spPr>
          <a:xfrm>
            <a:off x="2088156" y="1690062"/>
            <a:ext cx="80156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 err="1"/>
              <a:t>LangServe</a:t>
            </a:r>
            <a:r>
              <a:rPr lang="en-US" dirty="0"/>
              <a:t> is a component of </a:t>
            </a:r>
            <a:r>
              <a:rPr lang="en-US" dirty="0" err="1"/>
              <a:t>LangChain</a:t>
            </a:r>
            <a:r>
              <a:rPr lang="en-US" dirty="0"/>
              <a:t> that helps dev deploy </a:t>
            </a:r>
            <a:r>
              <a:rPr lang="en-US" dirty="0" err="1"/>
              <a:t>LangChain</a:t>
            </a:r>
            <a:r>
              <a:rPr lang="en-US" dirty="0"/>
              <a:t> </a:t>
            </a:r>
            <a:r>
              <a:rPr lang="en-US" dirty="0" err="1"/>
              <a:t>runnables</a:t>
            </a:r>
            <a:r>
              <a:rPr lang="en-US" dirty="0"/>
              <a:t> and chains as a REST API. It’s integrated with </a:t>
            </a:r>
            <a:r>
              <a:rPr lang="en-US" dirty="0" err="1"/>
              <a:t>FastAPI</a:t>
            </a:r>
            <a:r>
              <a:rPr lang="en-US" dirty="0"/>
              <a:t> and uses </a:t>
            </a:r>
            <a:r>
              <a:rPr lang="en-US" dirty="0" err="1"/>
              <a:t>Pydantic</a:t>
            </a:r>
            <a:r>
              <a:rPr lang="en-US" dirty="0"/>
              <a:t> for data validation.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Here are some key features of </a:t>
            </a:r>
            <a:r>
              <a:rPr lang="en-US" dirty="0" err="1"/>
              <a:t>LangServe</a:t>
            </a:r>
            <a:r>
              <a:rPr lang="en-US" dirty="0"/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I/O schemas are automatically inferred from your </a:t>
            </a:r>
            <a:r>
              <a:rPr lang="en-US" dirty="0" err="1"/>
              <a:t>LangChain</a:t>
            </a:r>
            <a:r>
              <a:rPr lang="en-US" dirty="0"/>
              <a:t> object and enforced on every API call with rich error messages.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API docs page with </a:t>
            </a:r>
            <a:r>
              <a:rPr lang="en-US" dirty="0" err="1"/>
              <a:t>JSONSchema</a:t>
            </a:r>
            <a:r>
              <a:rPr lang="en-US" dirty="0"/>
              <a:t> and Swagger.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Efficient endpoints with support for many concurrent requests on a single server.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Built-in tracing to </a:t>
            </a:r>
            <a:r>
              <a:rPr lang="en-US" dirty="0" err="1"/>
              <a:t>LangSmith</a:t>
            </a:r>
            <a:r>
              <a:rPr lang="en-US" dirty="0"/>
              <a:t>, just add your API key.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7EB-2ABC-4EC5-026E-48603402F79E}"/>
              </a:ext>
            </a:extLst>
          </p:cNvPr>
          <p:cNvSpPr txBox="1"/>
          <p:nvPr/>
        </p:nvSpPr>
        <p:spPr>
          <a:xfrm>
            <a:off x="2088156" y="6152397"/>
            <a:ext cx="8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1" dirty="0"/>
              <a:t>Prompt:</a:t>
            </a:r>
            <a:r>
              <a:rPr lang="en-US" i="1" dirty="0"/>
              <a:t> Explain </a:t>
            </a:r>
            <a:r>
              <a:rPr lang="en-US" i="1" dirty="0" err="1"/>
              <a:t>LangServe</a:t>
            </a:r>
            <a:r>
              <a:rPr lang="en-US" i="1" dirty="0"/>
              <a:t> in </a:t>
            </a:r>
            <a:r>
              <a:rPr lang="en-US" i="1" dirty="0" err="1"/>
              <a:t>LangChain</a:t>
            </a:r>
            <a:r>
              <a:rPr lang="en-US" i="1" dirty="0"/>
              <a:t> and its features.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54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2029D-C602-FABD-A3B0-4B56A3FB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2AA6D4C-1CF8-B477-4F72-8B2614C2C8B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70DB581-E46E-A505-05B8-FDDFBE2C597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2A90EB-35A8-BFE5-3ACE-0A72F38DB3A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E5F4D4C-845A-91A7-5792-63983F34F1C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Installation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500F3DD4-8D8E-5461-E7EF-6AF96882B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9AD832-9130-136E-8CB7-BBCBA9182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163C00-45C8-FF01-7FEF-1D4CFA5EC7DD}"/>
              </a:ext>
            </a:extLst>
          </p:cNvPr>
          <p:cNvSpPr txBox="1"/>
          <p:nvPr/>
        </p:nvSpPr>
        <p:spPr>
          <a:xfrm>
            <a:off x="2088156" y="1690062"/>
            <a:ext cx="80156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For installation</a:t>
            </a:r>
            <a:r>
              <a:rPr lang="en-US" dirty="0"/>
              <a:t>, you can use “</a:t>
            </a:r>
            <a:r>
              <a:rPr lang="en-US" i="1" dirty="0"/>
              <a:t>pip install “</a:t>
            </a:r>
            <a:r>
              <a:rPr lang="en-US" i="1" dirty="0" err="1"/>
              <a:t>langserve</a:t>
            </a:r>
            <a:r>
              <a:rPr lang="en-US" i="1" dirty="0"/>
              <a:t>[all]”</a:t>
            </a:r>
            <a:r>
              <a:rPr lang="en-US" dirty="0"/>
              <a:t> for both client and server dependencies.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BUT, if you’re interested, there’s also a hosted version of </a:t>
            </a:r>
            <a:r>
              <a:rPr lang="en-US" dirty="0" err="1"/>
              <a:t>LangServe</a:t>
            </a:r>
            <a:r>
              <a:rPr lang="en-US" dirty="0"/>
              <a:t> for one-click deployments of </a:t>
            </a:r>
            <a:r>
              <a:rPr lang="en-US" dirty="0" err="1"/>
              <a:t>LangChain</a:t>
            </a:r>
            <a:r>
              <a:rPr lang="en-US" dirty="0"/>
              <a:t> applications.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You can use the </a:t>
            </a:r>
            <a:r>
              <a:rPr lang="en-US" dirty="0" err="1"/>
              <a:t>LangChain</a:t>
            </a:r>
            <a:r>
              <a:rPr lang="en-US" dirty="0"/>
              <a:t> CLI to </a:t>
            </a:r>
            <a:r>
              <a:rPr lang="en-US" dirty="0" err="1"/>
              <a:t>bootsrap</a:t>
            </a:r>
            <a:r>
              <a:rPr lang="en-US" dirty="0"/>
              <a:t> a </a:t>
            </a:r>
            <a:r>
              <a:rPr lang="en-US" dirty="0" err="1"/>
              <a:t>LangServe</a:t>
            </a:r>
            <a:r>
              <a:rPr lang="en-US" dirty="0"/>
              <a:t> project quickly. To use it make sure that you have a recent version of </a:t>
            </a:r>
            <a:r>
              <a:rPr lang="en-US" i="1" dirty="0" err="1"/>
              <a:t>langchain</a:t>
            </a:r>
            <a:r>
              <a:rPr lang="en-US" i="1" dirty="0"/>
              <a:t>-cli</a:t>
            </a:r>
            <a:r>
              <a:rPr lang="en-US" dirty="0"/>
              <a:t> installed. If you don’t then you can install it with “</a:t>
            </a:r>
            <a:r>
              <a:rPr lang="en-US" i="1" dirty="0"/>
              <a:t>pip install –U </a:t>
            </a:r>
            <a:r>
              <a:rPr lang="en-US" i="1" dirty="0" err="1"/>
              <a:t>langchain</a:t>
            </a:r>
            <a:r>
              <a:rPr lang="en-US" i="1" dirty="0"/>
              <a:t>-cli”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13A47-0A76-3B63-CE85-6B0804DF30E0}"/>
              </a:ext>
            </a:extLst>
          </p:cNvPr>
          <p:cNvSpPr txBox="1"/>
          <p:nvPr/>
        </p:nvSpPr>
        <p:spPr>
          <a:xfrm>
            <a:off x="2088156" y="6152397"/>
            <a:ext cx="8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1" dirty="0"/>
              <a:t>Prompt:</a:t>
            </a:r>
            <a:r>
              <a:rPr lang="en-US" i="1" dirty="0"/>
              <a:t> Explain </a:t>
            </a:r>
            <a:r>
              <a:rPr lang="en-US" i="1" dirty="0" err="1"/>
              <a:t>LangServe</a:t>
            </a:r>
            <a:r>
              <a:rPr lang="en-US" i="1" dirty="0"/>
              <a:t> in </a:t>
            </a:r>
            <a:r>
              <a:rPr lang="en-US" i="1" dirty="0" err="1"/>
              <a:t>LangChain</a:t>
            </a:r>
            <a:r>
              <a:rPr lang="en-US" i="1" dirty="0"/>
              <a:t> and its features.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0230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27566-8EC5-8BCA-3ADB-349BCAE8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CAB2D15-22D1-9A21-6207-3341D675AC1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936073-356F-C3BF-14B1-1532C07317D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677793D-21A1-3992-6569-9C2882F50F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FA7EF00-AE53-BDE1-6A0E-FA30CBB3481A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Purposes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6BDC654E-2473-5D7E-7AD4-9EF5639D38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204A26-67B3-8DA7-925E-D7D8C4918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AD1FE8-4291-A5E7-B5FC-3D7F9623723E}"/>
              </a:ext>
            </a:extLst>
          </p:cNvPr>
          <p:cNvSpPr txBox="1"/>
          <p:nvPr/>
        </p:nvSpPr>
        <p:spPr>
          <a:xfrm>
            <a:off x="2088156" y="1690062"/>
            <a:ext cx="801568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 err="1"/>
              <a:t>LangServe</a:t>
            </a:r>
            <a:r>
              <a:rPr lang="en-US" dirty="0"/>
              <a:t> is designed </a:t>
            </a:r>
            <a:r>
              <a:rPr lang="en-US" b="1" dirty="0"/>
              <a:t>to simplify the deployment of language models</a:t>
            </a:r>
            <a:r>
              <a:rPr lang="en-US" dirty="0"/>
              <a:t>. Here are some reasons why you might use </a:t>
            </a:r>
            <a:r>
              <a:rPr lang="en-US" dirty="0" err="1"/>
              <a:t>LangServe</a:t>
            </a:r>
            <a:r>
              <a:rPr lang="en-US" dirty="0"/>
              <a:t> when working with LLMs: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Fast and easy deployment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No coding hassles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Scaling made simple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Intermediate results access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Production-ready API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Monitoring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D9D63A-276B-62A2-8BE8-DED07EFAFED1}"/>
              </a:ext>
            </a:extLst>
          </p:cNvPr>
          <p:cNvSpPr txBox="1"/>
          <p:nvPr/>
        </p:nvSpPr>
        <p:spPr>
          <a:xfrm>
            <a:off x="2088156" y="6152397"/>
            <a:ext cx="8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1" dirty="0"/>
              <a:t>Prompt: </a:t>
            </a:r>
            <a:r>
              <a:rPr lang="en-US" i="1" dirty="0"/>
              <a:t>What is the purpose of using </a:t>
            </a:r>
            <a:r>
              <a:rPr lang="en-US" i="1" dirty="0" err="1"/>
              <a:t>LangServe</a:t>
            </a:r>
            <a:r>
              <a:rPr lang="en-US" i="1" dirty="0"/>
              <a:t> when working with LLMs?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6482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9E466-715E-DD0D-8ADE-2D52680BD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2EA061A-08CC-84AD-902D-CD0D85E692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C1A17B7-4FF9-267E-4C1B-8F04C0C270A7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85E205-9C66-A6A8-F5E3-0E879FDA36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C98108-DB98-8515-A12F-B110030448F2}"/>
              </a:ext>
            </a:extLst>
          </p:cNvPr>
          <p:cNvSpPr txBox="1"/>
          <p:nvPr/>
        </p:nvSpPr>
        <p:spPr>
          <a:xfrm>
            <a:off x="3478192" y="336271"/>
            <a:ext cx="5235615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How to use </a:t>
            </a:r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LangServe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0635BBC7-9826-E1B0-B06F-64BF2D8F74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C5AE2D-73E1-E452-07F3-E1BEB705C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89F8F3E-B5D2-81FF-80B4-D20659A2DD6A}"/>
              </a:ext>
            </a:extLst>
          </p:cNvPr>
          <p:cNvSpPr txBox="1"/>
          <p:nvPr/>
        </p:nvSpPr>
        <p:spPr>
          <a:xfrm>
            <a:off x="2088156" y="1690062"/>
            <a:ext cx="801568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Here’s a basic guide on how to use </a:t>
            </a:r>
            <a:r>
              <a:rPr lang="en-US" dirty="0" err="1"/>
              <a:t>LangServe</a:t>
            </a:r>
            <a:r>
              <a:rPr lang="en-US" dirty="0"/>
              <a:t>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Install the </a:t>
            </a:r>
            <a:r>
              <a:rPr lang="en-US" dirty="0" err="1"/>
              <a:t>LangServe</a:t>
            </a:r>
            <a:r>
              <a:rPr lang="en-US" dirty="0"/>
              <a:t> library.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Setting up the project directory using </a:t>
            </a:r>
            <a:r>
              <a:rPr lang="en-US" b="1" dirty="0" err="1"/>
              <a:t>mkdir</a:t>
            </a:r>
            <a:r>
              <a:rPr lang="en-US" dirty="0"/>
              <a:t> and </a:t>
            </a:r>
            <a:r>
              <a:rPr lang="en-US" b="1" dirty="0"/>
              <a:t>cd</a:t>
            </a:r>
            <a:r>
              <a:rPr lang="en-US" dirty="0"/>
              <a:t> to the directory.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Create the </a:t>
            </a:r>
            <a:r>
              <a:rPr lang="en-US" dirty="0" err="1"/>
              <a:t>LangServe</a:t>
            </a:r>
            <a:r>
              <a:rPr lang="en-US" dirty="0"/>
              <a:t> application. Here’s a simple template.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from </a:t>
            </a:r>
            <a:r>
              <a:rPr lang="en-US" dirty="0" err="1"/>
              <a:t>langchain</a:t>
            </a:r>
            <a:r>
              <a:rPr lang="en-US" dirty="0"/>
              <a:t> import </a:t>
            </a:r>
            <a:r>
              <a:rPr lang="en-US" dirty="0" err="1"/>
              <a:t>LangChain</a:t>
            </a: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5"/>
            </a:pPr>
            <a:endParaRPr lang="en-US" dirty="0"/>
          </a:p>
          <a:p>
            <a:pPr marL="342900" indent="-342900">
              <a:spcBef>
                <a:spcPts val="600"/>
              </a:spcBef>
              <a:buFont typeface="+mj-lt"/>
              <a:buAutoNum type="arabicPeriod" startAt="5"/>
            </a:pPr>
            <a:r>
              <a:rPr lang="en-US" dirty="0"/>
              <a:t>Test the application using </a:t>
            </a:r>
            <a:r>
              <a:rPr lang="en-US" i="1" dirty="0"/>
              <a:t>“</a:t>
            </a:r>
            <a:r>
              <a:rPr lang="en-US" i="1" dirty="0" err="1"/>
              <a:t>uvicorn</a:t>
            </a:r>
            <a:r>
              <a:rPr lang="en-US" i="1" dirty="0"/>
              <a:t> </a:t>
            </a:r>
            <a:r>
              <a:rPr lang="en-US" i="1" dirty="0" err="1"/>
              <a:t>my_langchain:app</a:t>
            </a:r>
            <a:r>
              <a:rPr lang="en-US" i="1" dirty="0"/>
              <a:t>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184658-1983-021D-6394-99195A9D14C0}"/>
              </a:ext>
            </a:extLst>
          </p:cNvPr>
          <p:cNvSpPr txBox="1"/>
          <p:nvPr/>
        </p:nvSpPr>
        <p:spPr>
          <a:xfrm>
            <a:off x="2088156" y="6152397"/>
            <a:ext cx="80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i="1" dirty="0"/>
              <a:t>Prompt: </a:t>
            </a:r>
            <a:r>
              <a:rPr lang="en-US" i="1" dirty="0"/>
              <a:t>Could you give me the sample code and a guide on how to use </a:t>
            </a:r>
            <a:r>
              <a:rPr lang="en-US" i="1" dirty="0" err="1"/>
              <a:t>LangServe</a:t>
            </a:r>
            <a:endParaRPr lang="en-US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55345A-3077-4BBC-FF23-A3DAA1600A92}"/>
              </a:ext>
            </a:extLst>
          </p:cNvPr>
          <p:cNvSpPr txBox="1"/>
          <p:nvPr/>
        </p:nvSpPr>
        <p:spPr>
          <a:xfrm>
            <a:off x="2102669" y="3467471"/>
            <a:ext cx="750578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Bell MT" panose="02020503060305020303" pitchFamily="18" charset="0"/>
              </a:rPr>
              <a:t>from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 err="1">
                <a:latin typeface="Bell MT" panose="02020503060305020303" pitchFamily="18" charset="0"/>
              </a:rPr>
              <a:t>langchain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ell MT" panose="02020503060305020303" pitchFamily="18" charset="0"/>
              </a:rPr>
              <a:t>import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 err="1">
                <a:latin typeface="Bell MT" panose="02020503060305020303" pitchFamily="18" charset="0"/>
              </a:rPr>
              <a:t>LangChain</a:t>
            </a:r>
            <a:endParaRPr lang="en-US" sz="1600" dirty="0">
              <a:latin typeface="Bell MT" panose="02020503060305020303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ell MT" panose="02020503060305020303" pitchFamily="18" charset="0"/>
              </a:rPr>
              <a:t>from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 err="1">
                <a:latin typeface="Bell MT" panose="02020503060305020303" pitchFamily="18" charset="0"/>
              </a:rPr>
              <a:t>langserve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Bell MT" panose="02020503060305020303" pitchFamily="18" charset="0"/>
              </a:rPr>
              <a:t>import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 err="1">
                <a:latin typeface="Bell MT" panose="02020503060305020303" pitchFamily="18" charset="0"/>
              </a:rPr>
              <a:t>LangServe</a:t>
            </a:r>
            <a:endParaRPr lang="en-US" sz="1600" dirty="0">
              <a:latin typeface="Bell MT" panose="02020503060305020303" pitchFamily="18" charset="0"/>
            </a:endParaRPr>
          </a:p>
          <a:p>
            <a:endParaRPr lang="en-US" sz="1600" dirty="0">
              <a:latin typeface="Bell MT" panose="02020503060305020303" pitchFamily="18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Bell MT" panose="02020503060305020303" pitchFamily="18" charset="0"/>
              </a:rPr>
              <a:t>class</a:t>
            </a:r>
            <a:r>
              <a:rPr lang="en-US" sz="1600" dirty="0">
                <a:latin typeface="Bell MT" panose="02020503060305020303" pitchFamily="18" charset="0"/>
              </a:rPr>
              <a:t> </a:t>
            </a:r>
            <a:r>
              <a:rPr lang="en-US" sz="1600" dirty="0" err="1">
                <a:solidFill>
                  <a:srgbClr val="7030A0"/>
                </a:solidFill>
                <a:latin typeface="Bell MT" panose="02020503060305020303" pitchFamily="18" charset="0"/>
              </a:rPr>
              <a:t>MyLangChain</a:t>
            </a:r>
            <a:r>
              <a:rPr lang="en-US" sz="1600" dirty="0">
                <a:solidFill>
                  <a:srgbClr val="7030A0"/>
                </a:solidFill>
                <a:latin typeface="Bell MT" panose="02020503060305020303" pitchFamily="18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Bell MT" panose="02020503060305020303" pitchFamily="18" charset="0"/>
              </a:rPr>
              <a:t>LangChain</a:t>
            </a:r>
            <a:r>
              <a:rPr lang="en-US" sz="1600" dirty="0">
                <a:solidFill>
                  <a:srgbClr val="7030A0"/>
                </a:solidFill>
                <a:latin typeface="Bell MT" panose="02020503060305020303" pitchFamily="18" charset="0"/>
              </a:rPr>
              <a:t>):</a:t>
            </a:r>
          </a:p>
          <a:p>
            <a:r>
              <a:rPr lang="en-US" sz="1600" dirty="0">
                <a:latin typeface="Bell MT" panose="02020503060305020303" pitchFamily="18" charset="0"/>
              </a:rPr>
              <a:t>    # Define your </a:t>
            </a:r>
            <a:r>
              <a:rPr lang="en-US" sz="1600" dirty="0" err="1">
                <a:latin typeface="Bell MT" panose="02020503060305020303" pitchFamily="18" charset="0"/>
              </a:rPr>
              <a:t>LangChain</a:t>
            </a:r>
            <a:r>
              <a:rPr lang="en-US" sz="1600" dirty="0">
                <a:latin typeface="Bell MT" panose="02020503060305020303" pitchFamily="18" charset="0"/>
              </a:rPr>
              <a:t> here</a:t>
            </a:r>
          </a:p>
          <a:p>
            <a:endParaRPr lang="en-US" sz="1600" dirty="0">
              <a:latin typeface="Bell MT" panose="02020503060305020303" pitchFamily="18" charset="0"/>
            </a:endParaRPr>
          </a:p>
          <a:p>
            <a:r>
              <a:rPr lang="en-US" sz="1600" dirty="0">
                <a:latin typeface="Bell MT" panose="02020503060305020303" pitchFamily="18" charset="0"/>
              </a:rPr>
              <a:t>app = </a:t>
            </a:r>
            <a:r>
              <a:rPr lang="en-US" sz="1600" dirty="0" err="1">
                <a:latin typeface="Bell MT" panose="02020503060305020303" pitchFamily="18" charset="0"/>
              </a:rPr>
              <a:t>LangServe</a:t>
            </a:r>
            <a:r>
              <a:rPr lang="en-US" sz="1600" dirty="0">
                <a:latin typeface="Bell MT" panose="02020503060305020303" pitchFamily="18" charset="0"/>
              </a:rPr>
              <a:t>(</a:t>
            </a:r>
            <a:r>
              <a:rPr lang="en-US" sz="1600" dirty="0" err="1">
                <a:latin typeface="Bell MT" panose="02020503060305020303" pitchFamily="18" charset="0"/>
              </a:rPr>
              <a:t>MyLangChain</a:t>
            </a:r>
            <a:r>
              <a:rPr lang="en-US" sz="1600" dirty="0">
                <a:latin typeface="Bell MT" panose="02020503060305020303" pitchFamily="18" charset="0"/>
              </a:rPr>
              <a:t>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DA87F-93F2-0DB0-34F6-90D435389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E443B0C-DEDC-B3D2-3F4E-0845E1DE9A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0268" y="-80013"/>
            <a:ext cx="12202268" cy="6938013"/>
            <a:chOff x="0" y="-80013"/>
            <a:chExt cx="12192000" cy="693801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570F957-4027-B3F8-3272-5D151224FF2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/>
            <a:srcRect l="23510" t="29751" r="13318" b="17317"/>
            <a:stretch/>
          </p:blipFill>
          <p:spPr>
            <a:xfrm>
              <a:off x="10268" y="-80013"/>
              <a:ext cx="12181732" cy="68580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06C928-907D-1386-C5FB-4E4C1067F11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81732" cy="6858000"/>
            </a:xfrm>
            <a:prstGeom prst="rect">
              <a:avLst/>
            </a:prstGeom>
            <a:gradFill>
              <a:gsLst>
                <a:gs pos="100000">
                  <a:schemeClr val="bg1">
                    <a:lumMod val="100000"/>
                    <a:alpha val="75000"/>
                  </a:schemeClr>
                </a:gs>
                <a:gs pos="0">
                  <a:schemeClr val="bg1">
                    <a:lumMod val="96000"/>
                    <a:lumOff val="4000"/>
                    <a:alpha val="90000"/>
                  </a:schemeClr>
                </a:gs>
              </a:gsLst>
              <a:lin ang="1620000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rgbClr val="3F831C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1E376C5-FC52-4C76-FD1E-76AFAA81CC30}"/>
              </a:ext>
            </a:extLst>
          </p:cNvPr>
          <p:cNvSpPr txBox="1"/>
          <p:nvPr/>
        </p:nvSpPr>
        <p:spPr>
          <a:xfrm>
            <a:off x="4871166" y="3060840"/>
            <a:ext cx="2429121" cy="576293"/>
          </a:xfrm>
          <a:prstGeom prst="rect">
            <a:avLst/>
          </a:prstGeom>
          <a:gradFill>
            <a:gsLst>
              <a:gs pos="0">
                <a:srgbClr val="1D652A">
                  <a:lumMod val="97000"/>
                </a:srgbClr>
              </a:gs>
              <a:gs pos="100000">
                <a:srgbClr val="5B9C10">
                  <a:alpha val="65000"/>
                </a:srgbClr>
              </a:gs>
            </a:gsLst>
            <a:lin ang="16200000" scaled="0"/>
          </a:gradFill>
          <a:effectLst>
            <a:outerShdw blurRad="342900" dist="50800" dir="6900000" sx="97000" sy="97000" algn="ctr" rotWithShape="0">
              <a:srgbClr val="000000">
                <a:alpha val="26000"/>
              </a:srgbClr>
            </a:outerShdw>
          </a:effectLst>
        </p:spPr>
        <p:txBody>
          <a:bodyPr wrap="square" tIns="72000" bIns="72000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Demo</a:t>
            </a:r>
            <a:endParaRPr lang="en-ID" sz="2800" b="1" dirty="0">
              <a:solidFill>
                <a:schemeClr val="bg1"/>
              </a:solidFill>
              <a:latin typeface="Arial" panose="020B0604020202020204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C0DC582B-6B9A-6B46-A0C9-07FBCF86AD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0800000" flipH="1">
            <a:off x="-10268" y="0"/>
            <a:ext cx="2053672" cy="684614"/>
          </a:xfrm>
          <a:prstGeom prst="round1Rect">
            <a:avLst>
              <a:gd name="adj" fmla="val 33022"/>
            </a:avLst>
          </a:prstGeom>
          <a:solidFill>
            <a:schemeClr val="bg1"/>
          </a:solidFill>
          <a:ln>
            <a:noFill/>
          </a:ln>
          <a:effectLst>
            <a:outerShdw blurRad="279400" dist="25400" dir="5400000" sx="103000" sy="103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5BDD93-C03C-D817-76ED-E60BF61DD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052" y="71880"/>
            <a:ext cx="1695748" cy="5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83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A6227A2D0A974B9E613FC73A69D6F5" ma:contentTypeVersion="13" ma:contentTypeDescription="Create a new document." ma:contentTypeScope="" ma:versionID="bb3dddd82a107aa39f360db6b96a92ee">
  <xsd:schema xmlns:xsd="http://www.w3.org/2001/XMLSchema" xmlns:xs="http://www.w3.org/2001/XMLSchema" xmlns:p="http://schemas.microsoft.com/office/2006/metadata/properties" xmlns:ns2="f6e00b05-cd92-447c-8461-2fbfbff1540f" xmlns:ns3="bd3ca7f6-39dc-45d7-a962-fab7e068a0c9" targetNamespace="http://schemas.microsoft.com/office/2006/metadata/properties" ma:root="true" ma:fieldsID="b57a9359aba010bc5cdf9c170778c21a" ns2:_="" ns3:_="">
    <xsd:import namespace="f6e00b05-cd92-447c-8461-2fbfbff1540f"/>
    <xsd:import namespace="bd3ca7f6-39dc-45d7-a962-fab7e068a0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e00b05-cd92-447c-8461-2fbfbff154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9d59623-3bf9-4dd9-80f8-9432e11052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3ca7f6-39dc-45d7-a962-fab7e068a0c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3b18cff-2d49-4948-b5ee-1b7c51087cdb}" ma:internalName="TaxCatchAll" ma:showField="CatchAllData" ma:web="bd3ca7f6-39dc-45d7-a962-fab7e068a0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6e00b05-cd92-447c-8461-2fbfbff1540f">
      <Terms xmlns="http://schemas.microsoft.com/office/infopath/2007/PartnerControls"/>
    </lcf76f155ced4ddcb4097134ff3c332f>
    <TaxCatchAll xmlns="bd3ca7f6-39dc-45d7-a962-fab7e068a0c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69646D-CD22-4E18-B09A-4DA1450DFABD}">
  <ds:schemaRefs>
    <ds:schemaRef ds:uri="bd3ca7f6-39dc-45d7-a962-fab7e068a0c9"/>
    <ds:schemaRef ds:uri="f6e00b05-cd92-447c-8461-2fbfbff1540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654286-A01B-4B60-BE04-33700B16F310}">
  <ds:schemaRefs>
    <ds:schemaRef ds:uri="bd3ca7f6-39dc-45d7-a962-fab7e068a0c9"/>
    <ds:schemaRef ds:uri="f6e00b05-cd92-447c-8461-2fbfbff1540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0ABE7F9-21D1-4673-B791-5312F294B0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378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Bell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TAMARIA HASTISYA ARTPINKKAN 201904560014</dc:creator>
  <cp:lastModifiedBy>Kerja Praktek01</cp:lastModifiedBy>
  <cp:revision>7</cp:revision>
  <dcterms:created xsi:type="dcterms:W3CDTF">2023-05-02T09:38:07Z</dcterms:created>
  <dcterms:modified xsi:type="dcterms:W3CDTF">2024-02-26T03:39:07Z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0x01010026A6227A2D0A974B9E613FC73A69D6F5</vt:lpwstr>
  </property>
  <property fmtid="{D5CDD505-2E9C-101B-9397-08002B2CF9AE}" pid="3" name="MediaServiceImageTags">
    <vt:lpwstr/>
  </property>
</Properties>
</file>