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DBC4B-88FB-31D4-B03E-281875764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9C39E-5DE4-4DA8-EED5-EB2F46250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F52ED-9500-3860-0BA6-43C3FA6C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5AE09-2F42-0546-FC0A-BA1C41584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6220E-EC41-A92F-90B0-56BB13C6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529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A861-5983-4C74-84A9-5B716074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0BC66-F761-B2CD-E4C8-580ED8ABD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5D0E7-4EEB-D1E3-9487-45D12D58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30041-131D-C470-1C52-754C609F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EF579-2F65-6255-53C3-AF8F368D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864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997A90-5359-1E25-8883-59CACC118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88246-2D50-ECAD-16BE-6E4CF9189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28555-449B-96A9-C504-8AE74A5FF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2FACC-1539-3AB6-918F-5DB6E064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37807-71E8-D4D2-85AA-28B2BE91B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46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ECCC-DBD7-F603-52B9-70791822B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F1FEA-B700-8696-F938-8D4EC38A8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37A51-D8B3-550C-8836-C41C81EE7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20374-8722-21FF-CF9C-05E55C38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41DA2-6F95-CA72-CDFD-F3E4DEC6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1389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BEBC-02D4-8E8C-0509-89057C8C5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F3AF9-C827-AA3D-E9E8-D3385EC75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7387E-D496-52FB-486A-BE5FD12C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FA9DB-C261-50FB-145D-1A2ABC77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6BDD5-F55A-6B95-EB4D-26A55553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87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F28E-7043-BEAF-2599-15AECDC24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D5359-BA77-176E-20C0-947033BC4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E2CFA-63DE-8E78-CDCA-CC2FA8557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C1F81-2E74-5560-4C95-AE8D10EEF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FB252-08F2-5876-1DBE-4139AB4D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96257-9331-DFBA-5931-79224A16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656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8351-BAAA-C1B3-2E66-515B93D1F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E3BBE-9387-7A26-B3FB-5801D5683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79AA5-9721-71ED-BD86-01A8472AE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99386-7204-F18C-D9A7-1D430A491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F71BCD-6D4B-0894-30D6-9030A9ECF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F69D8A-2983-E808-A85C-600E9675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7929F-3C81-12E4-C84B-11D31C6E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9BC25-2227-9D1A-2B68-97F9FE92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407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0B34-D2F8-5633-2047-8DCED7400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99774-660A-781F-6039-DDD63644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73CF8-A245-27A6-FE53-5475E3B6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00A12-F0E7-7B24-1D63-DF84B3D5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747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B74F0-748E-3970-F9F1-05A846D5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75F19-E417-D110-D77C-1A569367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FE3DF-C928-7F09-7DCB-95706CCC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456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87A6C-7B3B-7115-6E5D-739AF1A81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A6430-E2E1-4DA0-8F58-B0979A2F7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D3455-28F6-3355-D1B8-8CFF655E1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0254E-D25D-13FD-7A1D-F597CD3C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02C83-E002-796F-062E-BC3A1A02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E392E-1AE6-DD57-0175-ADD2C218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858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E65C-89D2-A986-01C8-BAC7C35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3FACD4-3705-2C7F-9DAD-1A90F3D97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A194E-7457-3122-2072-9317DD6CB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B7C53-ED33-09C2-1B7A-6902C512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E3F88-1418-33B0-3792-6CF347147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0BA06-F77E-3763-7CBC-F960329F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303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4098A5-F32E-88C4-B3B0-4ED3775C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DC306-4BE1-166D-688F-BDFFA5911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D484F-349F-626B-66B1-DC78CE3D2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385C6-25EF-4145-A88B-7315B59A3F74}" type="datetimeFigureOut">
              <a:rPr lang="en-ID" smtClean="0"/>
              <a:t>05/02/2024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E4941-4135-A2C9-66FE-3DC5D2F7E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03899-C2C8-A16A-40A5-A3398BDB6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824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67FB078-1AD4-DF19-6F31-D5A233B5462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10268" y="-80013"/>
            <a:ext cx="12202268" cy="6938013"/>
            <a:chOff x="0" y="-80013"/>
            <a:chExt cx="12192000" cy="693801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A555A97-5AA1-182D-BCED-4B1F5BE3671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2"/>
            <a:srcRect l="23510" t="29751" r="13318" b="17317"/>
            <a:stretch/>
          </p:blipFill>
          <p:spPr>
            <a:xfrm>
              <a:off x="10268" y="-80013"/>
              <a:ext cx="12181732" cy="68580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AFDB1B-5D66-5E35-A807-05DDBCF1B3E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81732" cy="6858000"/>
            </a:xfrm>
            <a:prstGeom prst="rect">
              <a:avLst/>
            </a:prstGeom>
            <a:gradFill>
              <a:gsLst>
                <a:gs pos="100000">
                  <a:schemeClr val="bg1">
                    <a:lumMod val="100000"/>
                    <a:alpha val="75000"/>
                  </a:schemeClr>
                </a:gs>
                <a:gs pos="0">
                  <a:schemeClr val="bg1">
                    <a:lumMod val="96000"/>
                    <a:lumOff val="4000"/>
                    <a:alpha val="90000"/>
                  </a:schemeClr>
                </a:gs>
              </a:gsLst>
              <a:lin ang="162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rgbClr val="3F831C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101F60E-8D16-BEE0-D3E5-29D10DFE94A2}"/>
              </a:ext>
            </a:extLst>
          </p:cNvPr>
          <p:cNvSpPr txBox="1"/>
          <p:nvPr/>
        </p:nvSpPr>
        <p:spPr>
          <a:xfrm>
            <a:off x="3478192" y="336271"/>
            <a:ext cx="5235615" cy="576293"/>
          </a:xfrm>
          <a:prstGeom prst="rect">
            <a:avLst/>
          </a:prstGeom>
          <a:gradFill>
            <a:gsLst>
              <a:gs pos="0">
                <a:srgbClr val="1D652A">
                  <a:lumMod val="97000"/>
                </a:srgbClr>
              </a:gs>
              <a:gs pos="100000">
                <a:srgbClr val="5B9C10">
                  <a:alpha val="65000"/>
                </a:srgbClr>
              </a:gs>
            </a:gsLst>
            <a:lin ang="16200000" scaled="0"/>
          </a:gradFill>
          <a:effectLst>
            <a:outerShdw blurRad="342900" dist="50800" dir="6900000" sx="97000" sy="97000" algn="ctr" rotWithShape="0">
              <a:srgbClr val="000000">
                <a:alpha val="26000"/>
              </a:srgbClr>
            </a:outerShdw>
          </a:effectLst>
        </p:spPr>
        <p:txBody>
          <a:bodyPr wrap="square" tIns="72000" bIns="72000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#1 Introduction</a:t>
            </a:r>
            <a:endParaRPr lang="en-ID" sz="2800" b="1" dirty="0">
              <a:solidFill>
                <a:schemeClr val="bg1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6B37E7C8-7111-53F1-829E-18A9AB82A0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0800000" flipH="1">
            <a:off x="-10268" y="0"/>
            <a:ext cx="2053672" cy="684614"/>
          </a:xfrm>
          <a:prstGeom prst="round1Rect">
            <a:avLst>
              <a:gd name="adj" fmla="val 33022"/>
            </a:avLst>
          </a:prstGeom>
          <a:solidFill>
            <a:schemeClr val="bg1"/>
          </a:solidFill>
          <a:ln>
            <a:noFill/>
          </a:ln>
          <a:effectLst>
            <a:outerShdw blurRad="279400" dist="25400" dir="5400000" sx="103000" sy="103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4" name="Picture 13" descr="Shape&#10;&#10;Description automatically generated with medium confidence">
            <a:extLst>
              <a:ext uri="{FF2B5EF4-FFF2-40B4-BE49-F238E27FC236}">
                <a16:creationId xmlns:a16="http://schemas.microsoft.com/office/drawing/2014/main" id="{82C259E6-904E-C459-E877-FF4BDB83C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52" y="53646"/>
            <a:ext cx="1695748" cy="5652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1AAA6C9-0020-D80D-F07A-63624DAB15C4}"/>
              </a:ext>
            </a:extLst>
          </p:cNvPr>
          <p:cNvSpPr txBox="1"/>
          <p:nvPr/>
        </p:nvSpPr>
        <p:spPr>
          <a:xfrm>
            <a:off x="511627" y="1866122"/>
            <a:ext cx="1116874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HF Transformers Principle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Prompt: </a:t>
            </a:r>
            <a:r>
              <a:rPr lang="en-US" sz="2000" dirty="0"/>
              <a:t>Explain the core principles behind Hugging Face Transformers and its role in NLP.</a:t>
            </a: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HF Transformers Advantages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Prompt:</a:t>
            </a:r>
            <a:r>
              <a:rPr lang="en-US" sz="2000" dirty="0"/>
              <a:t> Detail the key advantages of using Hugging Face Transformers for NLP applications.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HF Transformers Tokenization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Prompt:</a:t>
            </a:r>
            <a:r>
              <a:rPr lang="en-US" sz="2000" dirty="0"/>
              <a:t> Explore the concept of tokenization in Hugging Face Transformers and its significance.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HF Transformers Multilingual Support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Prompt: </a:t>
            </a:r>
            <a:r>
              <a:rPr lang="en-US" sz="2000" dirty="0"/>
              <a:t>How does Hugging Face Transformers support multilingual NLP tasks?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HF Transformers Transfer Learning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Prompt:</a:t>
            </a:r>
            <a:r>
              <a:rPr lang="en-US" sz="2000" dirty="0"/>
              <a:t> Discuss the concept of transfer learning and its role in Hugging Face Transformers.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HF Transformers Model Hub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Prompt:</a:t>
            </a:r>
            <a:r>
              <a:rPr lang="en-US" sz="2000" dirty="0"/>
              <a:t> How does the Hugging Face model hub contribute to the collaborative development of NLP models?</a:t>
            </a:r>
          </a:p>
        </p:txBody>
      </p:sp>
    </p:spTree>
    <p:extLst>
      <p:ext uri="{BB962C8B-B14F-4D97-AF65-F5344CB8AC3E}">
        <p14:creationId xmlns:p14="http://schemas.microsoft.com/office/powerpoint/2010/main" val="115007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67FB078-1AD4-DF19-6F31-D5A233B5462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10268" y="-80013"/>
            <a:ext cx="12202268" cy="6938013"/>
            <a:chOff x="0" y="-80013"/>
            <a:chExt cx="12192000" cy="693801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A555A97-5AA1-182D-BCED-4B1F5BE3671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2"/>
            <a:srcRect l="23510" t="29751" r="13318" b="17317"/>
            <a:stretch/>
          </p:blipFill>
          <p:spPr>
            <a:xfrm>
              <a:off x="10268" y="-80013"/>
              <a:ext cx="12181732" cy="68580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AFDB1B-5D66-5E35-A807-05DDBCF1B3E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81732" cy="6858000"/>
            </a:xfrm>
            <a:prstGeom prst="rect">
              <a:avLst/>
            </a:prstGeom>
            <a:gradFill>
              <a:gsLst>
                <a:gs pos="100000">
                  <a:schemeClr val="bg1">
                    <a:lumMod val="100000"/>
                    <a:alpha val="75000"/>
                  </a:schemeClr>
                </a:gs>
                <a:gs pos="0">
                  <a:schemeClr val="bg1">
                    <a:lumMod val="96000"/>
                    <a:lumOff val="4000"/>
                    <a:alpha val="90000"/>
                  </a:schemeClr>
                </a:gs>
              </a:gsLst>
              <a:lin ang="162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rgbClr val="3F831C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101F60E-8D16-BEE0-D3E5-29D10DFE94A2}"/>
              </a:ext>
            </a:extLst>
          </p:cNvPr>
          <p:cNvSpPr txBox="1"/>
          <p:nvPr/>
        </p:nvSpPr>
        <p:spPr>
          <a:xfrm>
            <a:off x="3478192" y="336271"/>
            <a:ext cx="5235615" cy="576293"/>
          </a:xfrm>
          <a:prstGeom prst="rect">
            <a:avLst/>
          </a:prstGeom>
          <a:gradFill>
            <a:gsLst>
              <a:gs pos="0">
                <a:srgbClr val="1D652A">
                  <a:lumMod val="97000"/>
                </a:srgbClr>
              </a:gs>
              <a:gs pos="100000">
                <a:srgbClr val="5B9C10">
                  <a:alpha val="65000"/>
                </a:srgbClr>
              </a:gs>
            </a:gsLst>
            <a:lin ang="16200000" scaled="0"/>
          </a:gradFill>
          <a:effectLst>
            <a:outerShdw blurRad="342900" dist="50800" dir="6900000" sx="97000" sy="97000" algn="ctr" rotWithShape="0">
              <a:srgbClr val="000000">
                <a:alpha val="26000"/>
              </a:srgbClr>
            </a:outerShdw>
          </a:effectLst>
        </p:spPr>
        <p:txBody>
          <a:bodyPr wrap="square" tIns="72000" bIns="72000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#2 Behind the Pipeline</a:t>
            </a:r>
            <a:endParaRPr lang="en-ID" sz="2800" b="1" dirty="0">
              <a:solidFill>
                <a:schemeClr val="bg1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6B37E7C8-7111-53F1-829E-18A9AB82A0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0800000" flipH="1">
            <a:off x="-10268" y="0"/>
            <a:ext cx="2053672" cy="684614"/>
          </a:xfrm>
          <a:prstGeom prst="round1Rect">
            <a:avLst>
              <a:gd name="adj" fmla="val 33022"/>
            </a:avLst>
          </a:prstGeom>
          <a:solidFill>
            <a:schemeClr val="bg1"/>
          </a:solidFill>
          <a:ln>
            <a:noFill/>
          </a:ln>
          <a:effectLst>
            <a:outerShdw blurRad="279400" dist="25400" dir="5400000" sx="103000" sy="103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4" name="Picture 13" descr="Shape&#10;&#10;Description automatically generated with medium confidence">
            <a:extLst>
              <a:ext uri="{FF2B5EF4-FFF2-40B4-BE49-F238E27FC236}">
                <a16:creationId xmlns:a16="http://schemas.microsoft.com/office/drawing/2014/main" id="{82C259E6-904E-C459-E877-FF4BDB83C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52" y="53646"/>
            <a:ext cx="1695748" cy="5652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1AAA6C9-0020-D80D-F07A-63624DAB15C4}"/>
              </a:ext>
            </a:extLst>
          </p:cNvPr>
          <p:cNvSpPr txBox="1"/>
          <p:nvPr/>
        </p:nvSpPr>
        <p:spPr>
          <a:xfrm>
            <a:off x="511627" y="1450116"/>
            <a:ext cx="111687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Behind the Pipeline Concept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Prompt:</a:t>
            </a:r>
            <a:r>
              <a:rPr lang="en-US" sz="2000" dirty="0"/>
              <a:t> Elaborate on the concept of the pipeline in Hugging Face Transformers and its purpose.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Pipeline Components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Prompt:</a:t>
            </a:r>
            <a:r>
              <a:rPr lang="en-US" sz="2000" dirty="0"/>
              <a:t> Discuss the components involved in the pipeline, including model loading, tokenization, and prediction.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Pipeline Benefits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Prompt:</a:t>
            </a:r>
            <a:r>
              <a:rPr lang="en-US" sz="2000" dirty="0"/>
              <a:t> Explore the benefits of using the pipeline for common NLP tasks.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Batch Processing in Pipeline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Prompt:</a:t>
            </a:r>
            <a:r>
              <a:rPr lang="en-US" sz="2000" dirty="0"/>
              <a:t> How does the pipeline handle batch processing efficiently for NLP tasks?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Pipeline Model Caching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Prompt:</a:t>
            </a:r>
            <a:r>
              <a:rPr lang="en-US" sz="2000" dirty="0"/>
              <a:t> Explain the role of model caching in the pipeline and its impact on performance.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Real-world Scenarios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Prompt:</a:t>
            </a:r>
            <a:r>
              <a:rPr lang="en-US" sz="2000" dirty="0"/>
              <a:t> Discuss real-world scenarios where using the pipeline in Hugging Face Transformers proves advantageous.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Sample Code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Prompt:</a:t>
            </a:r>
            <a:r>
              <a:rPr lang="en-US" sz="2000" dirty="0"/>
              <a:t> Describe the concept of the pipeline in Hugging Face Transformers and how it streamlines the use of pre-trained models.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278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67FB078-1AD4-DF19-6F31-D5A233B5462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10268" y="-80013"/>
            <a:ext cx="12202268" cy="6938013"/>
            <a:chOff x="0" y="-80013"/>
            <a:chExt cx="12192000" cy="693801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A555A97-5AA1-182D-BCED-4B1F5BE3671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2"/>
            <a:srcRect l="23510" t="29751" r="13318" b="17317"/>
            <a:stretch/>
          </p:blipFill>
          <p:spPr>
            <a:xfrm>
              <a:off x="10268" y="-80013"/>
              <a:ext cx="12181732" cy="68580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AFDB1B-5D66-5E35-A807-05DDBCF1B3E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81732" cy="6858000"/>
            </a:xfrm>
            <a:prstGeom prst="rect">
              <a:avLst/>
            </a:prstGeom>
            <a:gradFill>
              <a:gsLst>
                <a:gs pos="100000">
                  <a:schemeClr val="bg1">
                    <a:lumMod val="100000"/>
                    <a:alpha val="75000"/>
                  </a:schemeClr>
                </a:gs>
                <a:gs pos="0">
                  <a:schemeClr val="bg1">
                    <a:lumMod val="96000"/>
                    <a:lumOff val="4000"/>
                    <a:alpha val="90000"/>
                  </a:schemeClr>
                </a:gs>
              </a:gsLst>
              <a:lin ang="162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rgbClr val="3F831C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101F60E-8D16-BEE0-D3E5-29D10DFE94A2}"/>
              </a:ext>
            </a:extLst>
          </p:cNvPr>
          <p:cNvSpPr txBox="1"/>
          <p:nvPr/>
        </p:nvSpPr>
        <p:spPr>
          <a:xfrm>
            <a:off x="3478192" y="336271"/>
            <a:ext cx="5235615" cy="576293"/>
          </a:xfrm>
          <a:prstGeom prst="rect">
            <a:avLst/>
          </a:prstGeom>
          <a:gradFill>
            <a:gsLst>
              <a:gs pos="0">
                <a:srgbClr val="1D652A">
                  <a:lumMod val="97000"/>
                </a:srgbClr>
              </a:gs>
              <a:gs pos="100000">
                <a:srgbClr val="5B9C10">
                  <a:alpha val="65000"/>
                </a:srgbClr>
              </a:gs>
            </a:gsLst>
            <a:lin ang="16200000" scaled="0"/>
          </a:gradFill>
          <a:effectLst>
            <a:outerShdw blurRad="342900" dist="50800" dir="6900000" sx="97000" sy="97000" algn="ctr" rotWithShape="0">
              <a:srgbClr val="000000">
                <a:alpha val="26000"/>
              </a:srgbClr>
            </a:outerShdw>
          </a:effectLst>
        </p:spPr>
        <p:txBody>
          <a:bodyPr wrap="square" tIns="72000" bIns="72000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#3 Models</a:t>
            </a:r>
            <a:endParaRPr lang="en-ID" sz="2800" b="1" dirty="0">
              <a:solidFill>
                <a:schemeClr val="bg1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6B37E7C8-7111-53F1-829E-18A9AB82A0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0800000" flipH="1">
            <a:off x="-10268" y="0"/>
            <a:ext cx="2053672" cy="684614"/>
          </a:xfrm>
          <a:prstGeom prst="round1Rect">
            <a:avLst>
              <a:gd name="adj" fmla="val 33022"/>
            </a:avLst>
          </a:prstGeom>
          <a:solidFill>
            <a:schemeClr val="bg1"/>
          </a:solidFill>
          <a:ln>
            <a:noFill/>
          </a:ln>
          <a:effectLst>
            <a:outerShdw blurRad="279400" dist="25400" dir="5400000" sx="103000" sy="103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4" name="Picture 13" descr="Shape&#10;&#10;Description automatically generated with medium confidence">
            <a:extLst>
              <a:ext uri="{FF2B5EF4-FFF2-40B4-BE49-F238E27FC236}">
                <a16:creationId xmlns:a16="http://schemas.microsoft.com/office/drawing/2014/main" id="{82C259E6-904E-C459-E877-FF4BDB83C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52" y="53646"/>
            <a:ext cx="1695748" cy="5652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1AAA6C9-0020-D80D-F07A-63624DAB15C4}"/>
              </a:ext>
            </a:extLst>
          </p:cNvPr>
          <p:cNvSpPr txBox="1"/>
          <p:nvPr/>
        </p:nvSpPr>
        <p:spPr>
          <a:xfrm>
            <a:off x="511627" y="1020886"/>
            <a:ext cx="111687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Models Architectures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Prompt:</a:t>
            </a:r>
            <a:r>
              <a:rPr lang="en-US" sz="2000" dirty="0"/>
              <a:t> Explore the concept of model architectures in Hugging Face Transformers and their role in task-specific performance.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Models Fine-tuning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Prompt:</a:t>
            </a:r>
            <a:r>
              <a:rPr lang="en-US" sz="2000" dirty="0"/>
              <a:t> Discuss the importance of model fine-tuning in Hugging Face Transformers for specific NLP tasks.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Models Attention Mechanisms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Prompt:</a:t>
            </a:r>
            <a:r>
              <a:rPr lang="en-US" sz="2000" dirty="0"/>
              <a:t> Explore the role of attention mechanisms in transformer-based models supported by Hugging Face.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Models Model Parallelism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Prompt:</a:t>
            </a:r>
            <a:r>
              <a:rPr lang="en-US" sz="2000" dirty="0"/>
              <a:t> How does Hugging Face Transformers support model parallelism for large-scale language models?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Models Model Selection Considerations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Prompt:</a:t>
            </a:r>
            <a:r>
              <a:rPr lang="en-US" sz="2000" dirty="0"/>
              <a:t> Discuss the considerations for selecting the right pre-trained model from Hugging Face Transformers based on the nature of the NLP task.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Sample Code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b="1" dirty="0"/>
              <a:t>Prompt: </a:t>
            </a:r>
            <a:r>
              <a:rPr lang="en-US" sz="2000" dirty="0"/>
              <a:t>Explore the concept of loading and using pre-trained models in Hugging Face Transformers for a specific NLP task.</a:t>
            </a:r>
          </a:p>
        </p:txBody>
      </p:sp>
    </p:spTree>
    <p:extLst>
      <p:ext uri="{BB962C8B-B14F-4D97-AF65-F5344CB8AC3E}">
        <p14:creationId xmlns:p14="http://schemas.microsoft.com/office/powerpoint/2010/main" val="136236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390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TAMARIA HASTISYA ARTPINKKAN 201904560014</dc:creator>
  <cp:lastModifiedBy>Kerja Praktek01</cp:lastModifiedBy>
  <cp:revision>8</cp:revision>
  <dcterms:created xsi:type="dcterms:W3CDTF">2023-05-02T09:38:07Z</dcterms:created>
  <dcterms:modified xsi:type="dcterms:W3CDTF">2024-02-05T05:21:01Z</dcterms:modified>
</cp:coreProperties>
</file>