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58" r:id="rId3"/>
    <p:sldId id="261" r:id="rId4"/>
    <p:sldId id="274" r:id="rId5"/>
    <p:sldId id="272" r:id="rId6"/>
    <p:sldId id="278" r:id="rId7"/>
    <p:sldId id="286" r:id="rId8"/>
    <p:sldId id="279" r:id="rId9"/>
    <p:sldId id="280" r:id="rId10"/>
    <p:sldId id="282" r:id="rId11"/>
    <p:sldId id="285" r:id="rId12"/>
    <p:sldId id="290" r:id="rId13"/>
    <p:sldId id="287" r:id="rId14"/>
    <p:sldId id="288" r:id="rId15"/>
    <p:sldId id="289" r:id="rId16"/>
    <p:sldId id="284" r:id="rId17"/>
    <p:sldId id="283"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E1C2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datadriveninvestor.com/tf-idf-for-similarity-s" TargetMode="External"/><Relationship Id="rId2" Type="http://schemas.openxmlformats.org/officeDocument/2006/relationships/hyperlink" Target="https://ieeexplore.ieee.org/document/8368766" TargetMode="External"/><Relationship Id="rId1" Type="http://schemas.openxmlformats.org/officeDocument/2006/relationships/slideLayout" Target="../slideLayouts/slideLayout2.xml"/><Relationship Id="rId6" Type="http://schemas.openxmlformats.org/officeDocument/2006/relationships/hyperlink" Target="https://www.svm-tutorial.com/2014/10/svm-linear-kernel-good-text-classification/" TargetMode="External"/><Relationship Id="rId5" Type="http://schemas.openxmlformats.org/officeDocument/2006/relationships/hyperlink" Target="https://towardsdatascience.com/logistic-regression-explained-9ee73cede081" TargetMode="External"/><Relationship Id="rId4" Type="http://schemas.openxmlformats.org/officeDocument/2006/relationships/hyperlink" Target="https://medium.datadriveninvestor.com/tf-idf-for-similarity-scores-391c3c8788e8"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074C-231E-456F-8E7E-9EE69FE097BA}"/>
              </a:ext>
            </a:extLst>
          </p:cNvPr>
          <p:cNvSpPr>
            <a:spLocks noGrp="1"/>
          </p:cNvSpPr>
          <p:nvPr>
            <p:ph type="ctrTitle"/>
          </p:nvPr>
        </p:nvSpPr>
        <p:spPr/>
        <p:txBody>
          <a:bodyPr/>
          <a:lstStyle/>
          <a:p>
            <a:r>
              <a:rPr lang="en-US" dirty="0"/>
              <a:t>Similarity in Quora questions</a:t>
            </a:r>
          </a:p>
        </p:txBody>
      </p:sp>
      <p:sp>
        <p:nvSpPr>
          <p:cNvPr id="3" name="Subtitle 2">
            <a:extLst>
              <a:ext uri="{FF2B5EF4-FFF2-40B4-BE49-F238E27FC236}">
                <a16:creationId xmlns:a16="http://schemas.microsoft.com/office/drawing/2014/main" id="{01E50415-6354-48C2-88B3-27F18588BC9B}"/>
              </a:ext>
            </a:extLst>
          </p:cNvPr>
          <p:cNvSpPr>
            <a:spLocks noGrp="1"/>
          </p:cNvSpPr>
          <p:nvPr>
            <p:ph type="subTitle" idx="1"/>
          </p:nvPr>
        </p:nvSpPr>
        <p:spPr/>
        <p:txBody>
          <a:bodyPr>
            <a:normAutofit fontScale="92500" lnSpcReduction="20000"/>
          </a:bodyPr>
          <a:lstStyle/>
          <a:p>
            <a:pPr algn="r"/>
            <a:r>
              <a:rPr lang="en-US" dirty="0"/>
              <a:t>By:</a:t>
            </a:r>
          </a:p>
          <a:p>
            <a:pPr algn="r"/>
            <a:r>
              <a:rPr lang="en-US" dirty="0"/>
              <a:t>Tirth Kothari</a:t>
            </a:r>
          </a:p>
          <a:p>
            <a:pPr algn="r"/>
            <a:r>
              <a:rPr lang="en-US" dirty="0"/>
              <a:t>Soham Kulkarni</a:t>
            </a:r>
          </a:p>
        </p:txBody>
      </p:sp>
    </p:spTree>
    <p:extLst>
      <p:ext uri="{BB962C8B-B14F-4D97-AF65-F5344CB8AC3E}">
        <p14:creationId xmlns:p14="http://schemas.microsoft.com/office/powerpoint/2010/main" val="158578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8C14-6037-4AB7-B2EC-484649FA5EDF}"/>
              </a:ext>
            </a:extLst>
          </p:cNvPr>
          <p:cNvSpPr>
            <a:spLocks noGrp="1"/>
          </p:cNvSpPr>
          <p:nvPr>
            <p:ph type="title"/>
          </p:nvPr>
        </p:nvSpPr>
        <p:spPr/>
        <p:txBody>
          <a:bodyPr/>
          <a:lstStyle/>
          <a:p>
            <a:r>
              <a:rPr lang="en-US" dirty="0"/>
              <a:t>Linear SVM:</a:t>
            </a:r>
          </a:p>
        </p:txBody>
      </p:sp>
      <p:sp>
        <p:nvSpPr>
          <p:cNvPr id="3" name="Content Placeholder 2">
            <a:extLst>
              <a:ext uri="{FF2B5EF4-FFF2-40B4-BE49-F238E27FC236}">
                <a16:creationId xmlns:a16="http://schemas.microsoft.com/office/drawing/2014/main" id="{89F59451-DA18-4E6B-B3BC-9A382371A3BD}"/>
              </a:ext>
            </a:extLst>
          </p:cNvPr>
          <p:cNvSpPr>
            <a:spLocks noGrp="1"/>
          </p:cNvSpPr>
          <p:nvPr>
            <p:ph idx="1"/>
          </p:nvPr>
        </p:nvSpPr>
        <p:spPr>
          <a:xfrm>
            <a:off x="1069848" y="2121408"/>
            <a:ext cx="5588404" cy="4050792"/>
          </a:xfrm>
        </p:spPr>
        <p:txBody>
          <a:bodyPr>
            <a:normAutofit fontScale="92500" lnSpcReduction="20000"/>
          </a:bodyPr>
          <a:lstStyle/>
          <a:p>
            <a:pPr algn="l"/>
            <a:r>
              <a:rPr lang="en-US" b="0" i="0" dirty="0">
                <a:solidFill>
                  <a:srgbClr val="3A3A3A"/>
                </a:solidFill>
                <a:effectLst/>
              </a:rPr>
              <a:t>Most of text classification problems are linearly separable </a:t>
            </a:r>
            <a:r>
              <a:rPr lang="en-US" b="0" i="0" dirty="0">
                <a:solidFill>
                  <a:srgbClr val="FFC000"/>
                </a:solidFill>
                <a:effectLst/>
              </a:rPr>
              <a:t>[5] </a:t>
            </a:r>
            <a:r>
              <a:rPr lang="de-DE" dirty="0"/>
              <a:t>(Thorsten Joachims Universit at Dortmund)</a:t>
            </a:r>
            <a:endParaRPr lang="en-US" b="0" i="0" dirty="0">
              <a:solidFill>
                <a:srgbClr val="FFC000"/>
              </a:solidFill>
              <a:effectLst/>
            </a:endParaRPr>
          </a:p>
          <a:p>
            <a:r>
              <a:rPr lang="en-US" b="0" i="0" dirty="0">
                <a:solidFill>
                  <a:srgbClr val="3A3A3A"/>
                </a:solidFill>
                <a:effectLst/>
              </a:rPr>
              <a:t>The linear kernel is good when there is </a:t>
            </a:r>
            <a:r>
              <a:rPr lang="en-US" b="1" i="0" dirty="0">
                <a:solidFill>
                  <a:srgbClr val="3A3A3A"/>
                </a:solidFill>
                <a:effectLst/>
              </a:rPr>
              <a:t>a lot of features</a:t>
            </a:r>
            <a:r>
              <a:rPr lang="en-US" b="0" i="0" dirty="0">
                <a:solidFill>
                  <a:srgbClr val="3A3A3A"/>
                </a:solidFill>
                <a:effectLst/>
              </a:rPr>
              <a:t>. That's because mapping the data to a higher dimensional space </a:t>
            </a:r>
            <a:r>
              <a:rPr lang="en-US" b="0" i="1" dirty="0">
                <a:solidFill>
                  <a:srgbClr val="3A3A3A"/>
                </a:solidFill>
                <a:effectLst/>
              </a:rPr>
              <a:t>does not really improve</a:t>
            </a:r>
            <a:r>
              <a:rPr lang="en-US" b="0" i="0" dirty="0">
                <a:solidFill>
                  <a:srgbClr val="3A3A3A"/>
                </a:solidFill>
                <a:effectLst/>
              </a:rPr>
              <a:t> the performance. </a:t>
            </a:r>
          </a:p>
          <a:p>
            <a:r>
              <a:rPr lang="en-US" b="0" i="0" dirty="0">
                <a:solidFill>
                  <a:srgbClr val="3A3A3A"/>
                </a:solidFill>
                <a:effectLst/>
              </a:rPr>
              <a:t>In text classification, both the numbers of instances </a:t>
            </a:r>
            <a:r>
              <a:rPr lang="en-US" b="0" i="1" dirty="0">
                <a:solidFill>
                  <a:srgbClr val="3A3A3A"/>
                </a:solidFill>
                <a:effectLst/>
              </a:rPr>
              <a:t>(document)</a:t>
            </a:r>
            <a:r>
              <a:rPr lang="en-US" b="0" i="0" dirty="0">
                <a:solidFill>
                  <a:srgbClr val="3A3A3A"/>
                </a:solidFill>
                <a:effectLst/>
              </a:rPr>
              <a:t> and features </a:t>
            </a:r>
            <a:r>
              <a:rPr lang="en-US" b="0" i="1" dirty="0">
                <a:solidFill>
                  <a:srgbClr val="3A3A3A"/>
                </a:solidFill>
                <a:effectLst/>
              </a:rPr>
              <a:t>(words)</a:t>
            </a:r>
            <a:r>
              <a:rPr lang="en-US" b="0" i="0" dirty="0">
                <a:solidFill>
                  <a:srgbClr val="3A3A3A"/>
                </a:solidFill>
                <a:effectLst/>
              </a:rPr>
              <a:t> are large.</a:t>
            </a:r>
          </a:p>
          <a:p>
            <a:r>
              <a:rPr lang="en-US" b="0" i="0" dirty="0">
                <a:solidFill>
                  <a:srgbClr val="3A3A3A"/>
                </a:solidFill>
                <a:effectLst/>
              </a:rPr>
              <a:t>the image 2, the decision boundary produced by a RBF kernel when the data is linearly separable is almost the same as the decision boundary produced by a linear kernel. Mapping data to a higher dimensional space using an RBF kernel was not useful.</a:t>
            </a:r>
            <a:endParaRPr lang="en-US" dirty="0"/>
          </a:p>
        </p:txBody>
      </p:sp>
      <p:pic>
        <p:nvPicPr>
          <p:cNvPr id="1028" name="Picture 4" descr="linearKernlVsRbf">
            <a:extLst>
              <a:ext uri="{FF2B5EF4-FFF2-40B4-BE49-F238E27FC236}">
                <a16:creationId xmlns:a16="http://schemas.microsoft.com/office/drawing/2014/main" id="{3F17DA63-8B88-4026-B54B-D23F3C6CA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421" y="3545339"/>
            <a:ext cx="5295944" cy="23336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40BC3289-C072-4239-9308-F1F9827826A7}"/>
              </a:ext>
            </a:extLst>
          </p:cNvPr>
          <p:cNvSpPr txBox="1">
            <a:spLocks/>
          </p:cNvSpPr>
          <p:nvPr/>
        </p:nvSpPr>
        <p:spPr>
          <a:xfrm>
            <a:off x="6921712" y="1258062"/>
            <a:ext cx="558840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7ABB9CD1-8BC4-41E8-B576-E93FC11E0F1C}"/>
              </a:ext>
            </a:extLst>
          </p:cNvPr>
          <p:cNvSpPr txBox="1">
            <a:spLocks/>
          </p:cNvSpPr>
          <p:nvPr/>
        </p:nvSpPr>
        <p:spPr>
          <a:xfrm>
            <a:off x="8863448" y="3012531"/>
            <a:ext cx="3181834" cy="56963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solidFill>
                  <a:srgbClr val="3A3A3A"/>
                </a:solidFill>
                <a:latin typeface="-apple-system"/>
              </a:rPr>
              <a:t>Image : 1		                </a:t>
            </a:r>
            <a:r>
              <a:rPr lang="en-US" dirty="0">
                <a:solidFill>
                  <a:srgbClr val="FFC000"/>
                </a:solidFill>
                <a:latin typeface="-apple-system"/>
              </a:rPr>
              <a:t>[6]</a:t>
            </a:r>
          </a:p>
        </p:txBody>
      </p:sp>
      <p:pic>
        <p:nvPicPr>
          <p:cNvPr id="10" name="Picture 2" descr="Linear kernel works well with linearly separable data">
            <a:extLst>
              <a:ext uri="{FF2B5EF4-FFF2-40B4-BE49-F238E27FC236}">
                <a16:creationId xmlns:a16="http://schemas.microsoft.com/office/drawing/2014/main" id="{312729B6-3CB9-406C-BA1F-A405EEE41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169" y="687952"/>
            <a:ext cx="5454749" cy="23241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AFC1F42-D6CD-4758-9335-4497ED1E219D}"/>
              </a:ext>
            </a:extLst>
          </p:cNvPr>
          <p:cNvSpPr txBox="1"/>
          <p:nvPr/>
        </p:nvSpPr>
        <p:spPr>
          <a:xfrm>
            <a:off x="9010835" y="5841662"/>
            <a:ext cx="3127084" cy="646331"/>
          </a:xfrm>
          <a:prstGeom prst="rect">
            <a:avLst/>
          </a:prstGeom>
          <a:noFill/>
        </p:spPr>
        <p:txBody>
          <a:bodyPr wrap="square">
            <a:spAutoFit/>
          </a:bodyPr>
          <a:lstStyle/>
          <a:p>
            <a:pPr marL="0" indent="0">
              <a:buNone/>
            </a:pPr>
            <a:r>
              <a:rPr lang="en-US" dirty="0">
                <a:solidFill>
                  <a:srgbClr val="3A3A3A"/>
                </a:solidFill>
                <a:latin typeface="-apple-system"/>
              </a:rPr>
              <a:t>Image : 2				     </a:t>
            </a:r>
            <a:r>
              <a:rPr lang="en-US" dirty="0">
                <a:solidFill>
                  <a:srgbClr val="FFC000"/>
                </a:solidFill>
                <a:latin typeface="-apple-system"/>
              </a:rPr>
              <a:t>[6]</a:t>
            </a:r>
            <a:r>
              <a:rPr lang="en-US" dirty="0">
                <a:solidFill>
                  <a:srgbClr val="3A3A3A"/>
                </a:solidFill>
                <a:latin typeface="-apple-system"/>
              </a:rPr>
              <a:t>	</a:t>
            </a:r>
          </a:p>
        </p:txBody>
      </p:sp>
    </p:spTree>
    <p:extLst>
      <p:ext uri="{BB962C8B-B14F-4D97-AF65-F5344CB8AC3E}">
        <p14:creationId xmlns:p14="http://schemas.microsoft.com/office/powerpoint/2010/main" val="23928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E851-B7F7-4FEF-A1FB-33269F222B37}"/>
              </a:ext>
            </a:extLst>
          </p:cNvPr>
          <p:cNvSpPr>
            <a:spLocks noGrp="1"/>
          </p:cNvSpPr>
          <p:nvPr>
            <p:ph type="title"/>
          </p:nvPr>
        </p:nvSpPr>
        <p:spPr/>
        <p:txBody>
          <a:bodyPr/>
          <a:lstStyle/>
          <a:p>
            <a:r>
              <a:rPr lang="en-US" dirty="0"/>
              <a:t>Xg-boost:</a:t>
            </a:r>
          </a:p>
        </p:txBody>
      </p:sp>
      <p:sp>
        <p:nvSpPr>
          <p:cNvPr id="3" name="Content Placeholder 2">
            <a:extLst>
              <a:ext uri="{FF2B5EF4-FFF2-40B4-BE49-F238E27FC236}">
                <a16:creationId xmlns:a16="http://schemas.microsoft.com/office/drawing/2014/main" id="{4C04144E-6828-40F1-8A1C-F702BC1049FF}"/>
              </a:ext>
            </a:extLst>
          </p:cNvPr>
          <p:cNvSpPr>
            <a:spLocks noGrp="1"/>
          </p:cNvSpPr>
          <p:nvPr>
            <p:ph idx="1"/>
          </p:nvPr>
        </p:nvSpPr>
        <p:spPr>
          <a:xfrm>
            <a:off x="1069848" y="2121408"/>
            <a:ext cx="10058400" cy="4050792"/>
          </a:xfrm>
        </p:spPr>
        <p:txBody>
          <a:bodyPr>
            <a:normAutofit lnSpcReduction="10000"/>
          </a:bodyPr>
          <a:lstStyle/>
          <a:p>
            <a:r>
              <a:rPr lang="en-US" b="0" i="0" dirty="0" err="1">
                <a:solidFill>
                  <a:srgbClr val="333333"/>
                </a:solidFill>
                <a:effectLst/>
              </a:rPr>
              <a:t>XGBoost</a:t>
            </a:r>
            <a:r>
              <a:rPr lang="en-US" b="0" i="0" dirty="0">
                <a:solidFill>
                  <a:srgbClr val="333333"/>
                </a:solidFill>
                <a:effectLst/>
              </a:rPr>
              <a:t> is the name of a machine learning method. It can help you to predict any kind of data if you have already predicted data before. You can classify any kind of data. It can be used for text classification too.</a:t>
            </a:r>
          </a:p>
          <a:p>
            <a:r>
              <a:rPr lang="en-US" b="0" i="0" dirty="0">
                <a:solidFill>
                  <a:srgbClr val="333333"/>
                </a:solidFill>
                <a:effectLst/>
              </a:rPr>
              <a:t>The </a:t>
            </a:r>
            <a:r>
              <a:rPr lang="en-US" b="0" i="0" dirty="0" err="1">
                <a:solidFill>
                  <a:srgbClr val="333333"/>
                </a:solidFill>
                <a:effectLst/>
              </a:rPr>
              <a:t>XGBoost</a:t>
            </a:r>
            <a:r>
              <a:rPr lang="en-US" b="0" i="0" dirty="0">
                <a:solidFill>
                  <a:srgbClr val="333333"/>
                </a:solidFill>
                <a:effectLst/>
              </a:rPr>
              <a:t> is having a tree learning algorithm as well as linear model learning, and because of that, it is able to do parallel computation on a single machine. This makes it 10 times faster than any of the existing gradient boosting algorithms.</a:t>
            </a:r>
          </a:p>
          <a:p>
            <a:r>
              <a:rPr lang="en-US" b="0" i="0" dirty="0">
                <a:solidFill>
                  <a:srgbClr val="333333"/>
                </a:solidFill>
                <a:effectLst/>
              </a:rPr>
              <a:t>Gradient Boosting is an ensemble learner like Random Forest algorithm. </a:t>
            </a:r>
            <a:endParaRPr lang="en-US" dirty="0">
              <a:solidFill>
                <a:srgbClr val="333333"/>
              </a:solidFill>
            </a:endParaRPr>
          </a:p>
          <a:p>
            <a:r>
              <a:rPr lang="en-US" b="0" i="0" dirty="0">
                <a:solidFill>
                  <a:srgbClr val="333333"/>
                </a:solidFill>
                <a:effectLst/>
              </a:rPr>
              <a:t>This means it will generate a final model based on a combination of individual models.</a:t>
            </a:r>
          </a:p>
          <a:p>
            <a:r>
              <a:rPr lang="en-US" b="0" i="0" dirty="0">
                <a:solidFill>
                  <a:srgbClr val="333333"/>
                </a:solidFill>
                <a:effectLst/>
              </a:rPr>
              <a:t>The predictive capability of these single different models is inadequate and likely to overfitting but coupling many such weak single models in an ensemble will lead to a better result. In Gradient Boosting machines, the most popular type of weak model used is decision trees - another parallel to Random Forests.</a:t>
            </a:r>
          </a:p>
          <a:p>
            <a:pPr marL="0" indent="0">
              <a:buNone/>
            </a:pPr>
            <a:endParaRPr lang="en-US" dirty="0"/>
          </a:p>
          <a:p>
            <a:endParaRPr lang="en-US" dirty="0"/>
          </a:p>
        </p:txBody>
      </p:sp>
    </p:spTree>
    <p:extLst>
      <p:ext uri="{BB962C8B-B14F-4D97-AF65-F5344CB8AC3E}">
        <p14:creationId xmlns:p14="http://schemas.microsoft.com/office/powerpoint/2010/main" val="107437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D1F8-E80D-466D-B65A-40755A8548A7}"/>
              </a:ext>
            </a:extLst>
          </p:cNvPr>
          <p:cNvSpPr>
            <a:spLocks noGrp="1"/>
          </p:cNvSpPr>
          <p:nvPr>
            <p:ph type="title"/>
          </p:nvPr>
        </p:nvSpPr>
        <p:spPr/>
        <p:txBody>
          <a:bodyPr/>
          <a:lstStyle/>
          <a:p>
            <a:r>
              <a:rPr lang="en-US" dirty="0"/>
              <a:t>XG-BOOST Features</a:t>
            </a:r>
            <a:endParaRPr lang="en-IN" dirty="0"/>
          </a:p>
        </p:txBody>
      </p:sp>
      <p:pic>
        <p:nvPicPr>
          <p:cNvPr id="4" name="Picture 2" descr="XGBoost Algorithm | Brief Guide To XGBoost Algorithm">
            <a:extLst>
              <a:ext uri="{FF2B5EF4-FFF2-40B4-BE49-F238E27FC236}">
                <a16:creationId xmlns:a16="http://schemas.microsoft.com/office/drawing/2014/main" id="{33E16266-415D-49AC-9B87-54F20F45C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1800" y="2184416"/>
            <a:ext cx="5068400" cy="27593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B2C6833-6F14-43AF-8EB0-9FC9E4FB09B2}"/>
              </a:ext>
            </a:extLst>
          </p:cNvPr>
          <p:cNvSpPr txBox="1"/>
          <p:nvPr/>
        </p:nvSpPr>
        <p:spPr>
          <a:xfrm flipH="1">
            <a:off x="8377186" y="4507328"/>
            <a:ext cx="506028" cy="369332"/>
          </a:xfrm>
          <a:prstGeom prst="rect">
            <a:avLst/>
          </a:prstGeom>
          <a:noFill/>
        </p:spPr>
        <p:txBody>
          <a:bodyPr wrap="square">
            <a:spAutoFit/>
          </a:bodyPr>
          <a:lstStyle/>
          <a:p>
            <a:r>
              <a:rPr lang="en-US" b="0" i="0" dirty="0">
                <a:solidFill>
                  <a:srgbClr val="FFC000"/>
                </a:solidFill>
                <a:effectLst/>
                <a:latin typeface="Inter"/>
              </a:rPr>
              <a:t>[7]</a:t>
            </a:r>
            <a:endParaRPr lang="en-IN" dirty="0">
              <a:solidFill>
                <a:srgbClr val="FFC000"/>
              </a:solidFill>
            </a:endParaRPr>
          </a:p>
        </p:txBody>
      </p:sp>
    </p:spTree>
    <p:extLst>
      <p:ext uri="{BB962C8B-B14F-4D97-AF65-F5344CB8AC3E}">
        <p14:creationId xmlns:p14="http://schemas.microsoft.com/office/powerpoint/2010/main" val="161951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F3F8-2170-4E2E-9668-38B1687870D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EC6E0B6-D2C1-4842-BF0A-0DB15A250AC3}"/>
              </a:ext>
            </a:extLst>
          </p:cNvPr>
          <p:cNvSpPr>
            <a:spLocks noGrp="1"/>
          </p:cNvSpPr>
          <p:nvPr>
            <p:ph idx="1"/>
          </p:nvPr>
        </p:nvSpPr>
        <p:spPr>
          <a:xfrm>
            <a:off x="1069848" y="2093976"/>
            <a:ext cx="10058400" cy="4050792"/>
          </a:xfrm>
        </p:spPr>
        <p:txBody>
          <a:bodyPr/>
          <a:lstStyle/>
          <a:p>
            <a:r>
              <a:rPr lang="en-US" dirty="0"/>
              <a:t>Logistic regression.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3766E5F1-3843-4E92-8E6D-A181791BF857}"/>
              </a:ext>
            </a:extLst>
          </p:cNvPr>
          <p:cNvPicPr>
            <a:picLocks noChangeAspect="1"/>
          </p:cNvPicPr>
          <p:nvPr/>
        </p:nvPicPr>
        <p:blipFill rotWithShape="1">
          <a:blip r:embed="rId2"/>
          <a:srcRect l="5224" t="28590" r="43051" b="12470"/>
          <a:stretch/>
        </p:blipFill>
        <p:spPr>
          <a:xfrm>
            <a:off x="1669002" y="2796599"/>
            <a:ext cx="4119240" cy="2645546"/>
          </a:xfrm>
          <a:prstGeom prst="rect">
            <a:avLst/>
          </a:prstGeom>
        </p:spPr>
      </p:pic>
    </p:spTree>
    <p:extLst>
      <p:ext uri="{BB962C8B-B14F-4D97-AF65-F5344CB8AC3E}">
        <p14:creationId xmlns:p14="http://schemas.microsoft.com/office/powerpoint/2010/main" val="7340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E8F62-AF4B-47E5-A8C5-DA638C69BE15}"/>
              </a:ext>
            </a:extLst>
          </p:cNvPr>
          <p:cNvSpPr>
            <a:spLocks noGrp="1"/>
          </p:cNvSpPr>
          <p:nvPr>
            <p:ph idx="1"/>
          </p:nvPr>
        </p:nvSpPr>
        <p:spPr>
          <a:xfrm>
            <a:off x="954438" y="859846"/>
            <a:ext cx="10058400" cy="4050792"/>
          </a:xfrm>
        </p:spPr>
        <p:txBody>
          <a:bodyPr/>
          <a:lstStyle/>
          <a:p>
            <a:r>
              <a:rPr lang="en-US" dirty="0"/>
              <a:t>Linear SVM: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XG-Boost:</a:t>
            </a:r>
          </a:p>
          <a:p>
            <a:pPr marL="0" indent="0">
              <a:buNone/>
            </a:pPr>
            <a:endParaRPr lang="en-US" dirty="0"/>
          </a:p>
        </p:txBody>
      </p:sp>
      <p:pic>
        <p:nvPicPr>
          <p:cNvPr id="5" name="Picture 4">
            <a:extLst>
              <a:ext uri="{FF2B5EF4-FFF2-40B4-BE49-F238E27FC236}">
                <a16:creationId xmlns:a16="http://schemas.microsoft.com/office/drawing/2014/main" id="{838BF104-7E60-4B99-80DB-448D9F1260C9}"/>
              </a:ext>
            </a:extLst>
          </p:cNvPr>
          <p:cNvPicPr>
            <a:picLocks noChangeAspect="1"/>
          </p:cNvPicPr>
          <p:nvPr/>
        </p:nvPicPr>
        <p:blipFill rotWithShape="1">
          <a:blip r:embed="rId2"/>
          <a:srcRect l="5553" t="28318" r="44891" b="11946"/>
          <a:stretch/>
        </p:blipFill>
        <p:spPr>
          <a:xfrm>
            <a:off x="1580224" y="1384916"/>
            <a:ext cx="4074851" cy="2672179"/>
          </a:xfrm>
          <a:prstGeom prst="rect">
            <a:avLst/>
          </a:prstGeom>
        </p:spPr>
      </p:pic>
      <p:pic>
        <p:nvPicPr>
          <p:cNvPr id="9" name="Picture 8">
            <a:extLst>
              <a:ext uri="{FF2B5EF4-FFF2-40B4-BE49-F238E27FC236}">
                <a16:creationId xmlns:a16="http://schemas.microsoft.com/office/drawing/2014/main" id="{18854A80-0FB7-4B9C-A959-EAC363957DC1}"/>
              </a:ext>
            </a:extLst>
          </p:cNvPr>
          <p:cNvPicPr>
            <a:picLocks noChangeAspect="1"/>
          </p:cNvPicPr>
          <p:nvPr/>
        </p:nvPicPr>
        <p:blipFill>
          <a:blip r:embed="rId3"/>
          <a:stretch>
            <a:fillRect/>
          </a:stretch>
        </p:blipFill>
        <p:spPr>
          <a:xfrm>
            <a:off x="1877106" y="4910638"/>
            <a:ext cx="4945299" cy="546910"/>
          </a:xfrm>
          <a:prstGeom prst="rect">
            <a:avLst/>
          </a:prstGeom>
        </p:spPr>
      </p:pic>
    </p:spTree>
    <p:extLst>
      <p:ext uri="{BB962C8B-B14F-4D97-AF65-F5344CB8AC3E}">
        <p14:creationId xmlns:p14="http://schemas.microsoft.com/office/powerpoint/2010/main" val="359034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683E-1196-42CE-BE48-85A20CD1AFA3}"/>
              </a:ext>
            </a:extLst>
          </p:cNvPr>
          <p:cNvSpPr>
            <a:spLocks noGrp="1"/>
          </p:cNvSpPr>
          <p:nvPr>
            <p:ph type="title"/>
          </p:nvPr>
        </p:nvSpPr>
        <p:spPr/>
        <p:txBody>
          <a:bodyPr/>
          <a:lstStyle/>
          <a:p>
            <a:r>
              <a:rPr lang="en-US" dirty="0"/>
              <a:t>Conclusion:</a:t>
            </a:r>
          </a:p>
        </p:txBody>
      </p:sp>
      <p:graphicFrame>
        <p:nvGraphicFramePr>
          <p:cNvPr id="4" name="Table 4">
            <a:extLst>
              <a:ext uri="{FF2B5EF4-FFF2-40B4-BE49-F238E27FC236}">
                <a16:creationId xmlns:a16="http://schemas.microsoft.com/office/drawing/2014/main" id="{24C4497A-2F69-4327-A729-4EB3667ED8ED}"/>
              </a:ext>
            </a:extLst>
          </p:cNvPr>
          <p:cNvGraphicFramePr>
            <a:graphicFrameLocks noGrp="1"/>
          </p:cNvGraphicFramePr>
          <p:nvPr>
            <p:ph idx="1"/>
            <p:extLst>
              <p:ext uri="{D42A27DB-BD31-4B8C-83A1-F6EECF244321}">
                <p14:modId xmlns:p14="http://schemas.microsoft.com/office/powerpoint/2010/main" val="2188730315"/>
              </p:ext>
            </p:extLst>
          </p:nvPr>
        </p:nvGraphicFramePr>
        <p:xfrm>
          <a:off x="1066800" y="3203976"/>
          <a:ext cx="10058400" cy="14833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99429931"/>
                    </a:ext>
                  </a:extLst>
                </a:gridCol>
                <a:gridCol w="5029200">
                  <a:extLst>
                    <a:ext uri="{9D8B030D-6E8A-4147-A177-3AD203B41FA5}">
                      <a16:colId xmlns:a16="http://schemas.microsoft.com/office/drawing/2014/main" val="3634947429"/>
                    </a:ext>
                  </a:extLst>
                </a:gridCol>
              </a:tblGrid>
              <a:tr h="370840">
                <a:tc>
                  <a:txBody>
                    <a:bodyPr/>
                    <a:lstStyle/>
                    <a:p>
                      <a:pPr algn="ctr"/>
                      <a:r>
                        <a:rPr lang="en-US" dirty="0"/>
                        <a:t>Models name</a:t>
                      </a:r>
                    </a:p>
                  </a:txBody>
                  <a:tcPr/>
                </a:tc>
                <a:tc>
                  <a:txBody>
                    <a:bodyPr/>
                    <a:lstStyle/>
                    <a:p>
                      <a:pPr algn="ctr"/>
                      <a:r>
                        <a:rPr lang="en-US" dirty="0"/>
                        <a:t>Test log loss</a:t>
                      </a:r>
                    </a:p>
                  </a:txBody>
                  <a:tcPr/>
                </a:tc>
                <a:extLst>
                  <a:ext uri="{0D108BD9-81ED-4DB2-BD59-A6C34878D82A}">
                    <a16:rowId xmlns:a16="http://schemas.microsoft.com/office/drawing/2014/main" val="2680410841"/>
                  </a:ext>
                </a:extLst>
              </a:tr>
              <a:tr h="370840">
                <a:tc>
                  <a:txBody>
                    <a:bodyPr/>
                    <a:lstStyle/>
                    <a:p>
                      <a:pPr algn="ctr"/>
                      <a:r>
                        <a:rPr lang="en-US" dirty="0"/>
                        <a:t>Logistic regression</a:t>
                      </a:r>
                    </a:p>
                  </a:txBody>
                  <a:tcPr/>
                </a:tc>
                <a:tc>
                  <a:txBody>
                    <a:bodyPr/>
                    <a:lstStyle/>
                    <a:p>
                      <a:pPr algn="ctr"/>
                      <a:r>
                        <a:rPr lang="en-US" dirty="0"/>
                        <a:t>0.376</a:t>
                      </a:r>
                    </a:p>
                  </a:txBody>
                  <a:tcPr/>
                </a:tc>
                <a:extLst>
                  <a:ext uri="{0D108BD9-81ED-4DB2-BD59-A6C34878D82A}">
                    <a16:rowId xmlns:a16="http://schemas.microsoft.com/office/drawing/2014/main" val="2977437623"/>
                  </a:ext>
                </a:extLst>
              </a:tr>
              <a:tr h="370840">
                <a:tc>
                  <a:txBody>
                    <a:bodyPr/>
                    <a:lstStyle/>
                    <a:p>
                      <a:pPr algn="ctr"/>
                      <a:r>
                        <a:rPr lang="en-US" dirty="0"/>
                        <a:t>Linear SVM</a:t>
                      </a:r>
                    </a:p>
                  </a:txBody>
                  <a:tcPr/>
                </a:tc>
                <a:tc>
                  <a:txBody>
                    <a:bodyPr/>
                    <a:lstStyle/>
                    <a:p>
                      <a:pPr algn="ctr"/>
                      <a:r>
                        <a:rPr lang="en-US" dirty="0"/>
                        <a:t>0.429</a:t>
                      </a:r>
                    </a:p>
                  </a:txBody>
                  <a:tcPr/>
                </a:tc>
                <a:extLst>
                  <a:ext uri="{0D108BD9-81ED-4DB2-BD59-A6C34878D82A}">
                    <a16:rowId xmlns:a16="http://schemas.microsoft.com/office/drawing/2014/main" val="2801084998"/>
                  </a:ext>
                </a:extLst>
              </a:tr>
              <a:tr h="370840">
                <a:tc>
                  <a:txBody>
                    <a:bodyPr/>
                    <a:lstStyle/>
                    <a:p>
                      <a:pPr algn="ctr"/>
                      <a:r>
                        <a:rPr lang="en-US" dirty="0"/>
                        <a:t>XG-Boost</a:t>
                      </a:r>
                    </a:p>
                  </a:txBody>
                  <a:tcPr/>
                </a:tc>
                <a:tc>
                  <a:txBody>
                    <a:bodyPr/>
                    <a:lstStyle/>
                    <a:p>
                      <a:pPr algn="ctr"/>
                      <a:r>
                        <a:rPr lang="en-US" dirty="0"/>
                        <a:t>0.348</a:t>
                      </a:r>
                    </a:p>
                  </a:txBody>
                  <a:tcPr/>
                </a:tc>
                <a:extLst>
                  <a:ext uri="{0D108BD9-81ED-4DB2-BD59-A6C34878D82A}">
                    <a16:rowId xmlns:a16="http://schemas.microsoft.com/office/drawing/2014/main" val="1123427008"/>
                  </a:ext>
                </a:extLst>
              </a:tr>
            </a:tbl>
          </a:graphicData>
        </a:graphic>
      </p:graphicFrame>
    </p:spTree>
    <p:extLst>
      <p:ext uri="{BB962C8B-B14F-4D97-AF65-F5344CB8AC3E}">
        <p14:creationId xmlns:p14="http://schemas.microsoft.com/office/powerpoint/2010/main" val="176389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6C33-BA24-4E1A-87E4-469E04084C61}"/>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D60E9232-B1C9-4614-8E5B-9821D297E2FE}"/>
              </a:ext>
            </a:extLst>
          </p:cNvPr>
          <p:cNvSpPr>
            <a:spLocks noGrp="1"/>
          </p:cNvSpPr>
          <p:nvPr>
            <p:ph idx="1"/>
          </p:nvPr>
        </p:nvSpPr>
        <p:spPr/>
        <p:txBody>
          <a:bodyPr/>
          <a:lstStyle/>
          <a:p>
            <a:r>
              <a:rPr lang="en-US" dirty="0"/>
              <a:t>Creating a user interface for text similarity, as we now came to know regarding the best model.</a:t>
            </a:r>
          </a:p>
          <a:p>
            <a:r>
              <a:rPr lang="en-US" dirty="0"/>
              <a:t>Make model more accurate using features, different methods for weighted vectors, etc.</a:t>
            </a:r>
          </a:p>
          <a:p>
            <a:r>
              <a:rPr lang="en-US" dirty="0"/>
              <a:t>Using this, merge the similar questions and map all the answers to all the questions in the same group.</a:t>
            </a:r>
          </a:p>
          <a:p>
            <a:endParaRPr lang="en-US" dirty="0"/>
          </a:p>
        </p:txBody>
      </p:sp>
    </p:spTree>
    <p:extLst>
      <p:ext uri="{BB962C8B-B14F-4D97-AF65-F5344CB8AC3E}">
        <p14:creationId xmlns:p14="http://schemas.microsoft.com/office/powerpoint/2010/main" val="259318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9722-CECA-45BA-B8FC-3BE091A8873B}"/>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38136DDC-EA8A-4449-B136-F339CB3BB6E9}"/>
              </a:ext>
            </a:extLst>
          </p:cNvPr>
          <p:cNvSpPr>
            <a:spLocks noGrp="1"/>
          </p:cNvSpPr>
          <p:nvPr>
            <p:ph idx="1"/>
          </p:nvPr>
        </p:nvSpPr>
        <p:spPr/>
        <p:txBody>
          <a:bodyPr/>
          <a:lstStyle/>
          <a:p>
            <a:r>
              <a:rPr lang="en-US" dirty="0"/>
              <a:t>Soham Kulkarni: literature review, data preprocessing, implementing linear SVM, XG-Boost, Final report and Presentation slides.</a:t>
            </a:r>
          </a:p>
          <a:p>
            <a:r>
              <a:rPr lang="en-US" dirty="0"/>
              <a:t>Tirth Kothari: data preprocessing, Feature extraction, implementing Logistic regression, XG-Boost, Final report and Presentation slides.</a:t>
            </a:r>
          </a:p>
        </p:txBody>
      </p:sp>
    </p:spTree>
    <p:extLst>
      <p:ext uri="{BB962C8B-B14F-4D97-AF65-F5344CB8AC3E}">
        <p14:creationId xmlns:p14="http://schemas.microsoft.com/office/powerpoint/2010/main" val="2414064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4BDA-326F-493E-8BA4-CA5F4FCC0D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D928D88-9FB9-4CB8-8A62-00AE4D901B88}"/>
              </a:ext>
            </a:extLst>
          </p:cNvPr>
          <p:cNvSpPr>
            <a:spLocks noGrp="1"/>
          </p:cNvSpPr>
          <p:nvPr>
            <p:ph idx="1"/>
          </p:nvPr>
        </p:nvSpPr>
        <p:spPr/>
        <p:txBody>
          <a:bodyPr/>
          <a:lstStyle/>
          <a:p>
            <a:r>
              <a:rPr lang="en-US" dirty="0"/>
              <a:t>[1] </a:t>
            </a:r>
            <a:r>
              <a:rPr lang="en-US" dirty="0">
                <a:hlinkClick r:id="rId2"/>
              </a:rPr>
              <a:t>https://ieeexplore.ieee.org/document/8368766</a:t>
            </a:r>
            <a:endParaRPr lang="en-US" dirty="0"/>
          </a:p>
          <a:p>
            <a:r>
              <a:rPr lang="en-US" dirty="0"/>
              <a:t>[2]</a:t>
            </a:r>
            <a:r>
              <a:rPr lang="en-US" dirty="0">
                <a:hlinkClick r:id="rId3"/>
              </a:rPr>
              <a:t>https://www.researchgate.net/publication/234131319_Efficient_Estimation_of_Word_Representations_in_Vector_Space</a:t>
            </a:r>
          </a:p>
          <a:p>
            <a:r>
              <a:rPr lang="en-US" dirty="0"/>
              <a:t>[3] </a:t>
            </a:r>
            <a:r>
              <a:rPr lang="en-US" dirty="0">
                <a:solidFill>
                  <a:srgbClr val="CC9900"/>
                </a:solidFill>
                <a:hlinkClick r:id="rId3">
                  <a:extLst>
                    <a:ext uri="{A12FA001-AC4F-418D-AE19-62706E023703}">
                      <ahyp:hlinkClr xmlns:ahyp="http://schemas.microsoft.com/office/drawing/2018/hyperlinkcolor" val="tx"/>
                    </a:ext>
                  </a:extLst>
                </a:hlinkClick>
              </a:rPr>
              <a:t>https://medium.datadriveninvestor.com/tf-idf-for-similarity-s</a:t>
            </a:r>
            <a:r>
              <a:rPr lang="en-US" dirty="0">
                <a:hlinkClick r:id="rId4"/>
              </a:rPr>
              <a:t>cores-391c3c8788e8</a:t>
            </a:r>
            <a:endParaRPr lang="en-US" dirty="0"/>
          </a:p>
          <a:p>
            <a:r>
              <a:rPr lang="en-US" dirty="0"/>
              <a:t>[4] </a:t>
            </a:r>
            <a:r>
              <a:rPr lang="en-US" dirty="0">
                <a:hlinkClick r:id="rId5"/>
              </a:rPr>
              <a:t>https://towardsdatascience.com/logistic-regression-explained-9ee73cede081</a:t>
            </a:r>
            <a:endParaRPr lang="en-US" dirty="0"/>
          </a:p>
          <a:p>
            <a:r>
              <a:rPr lang="en-US" dirty="0"/>
              <a:t>[5] </a:t>
            </a:r>
            <a:r>
              <a:rPr lang="en-US" dirty="0">
                <a:solidFill>
                  <a:srgbClr val="CC9900"/>
                </a:solidFill>
              </a:rPr>
              <a:t>http://www.cs.cornell.edu/people/tj/publications/joachims_98a.pdf</a:t>
            </a:r>
          </a:p>
          <a:p>
            <a:r>
              <a:rPr lang="en-US" dirty="0"/>
              <a:t>[6] </a:t>
            </a:r>
            <a:r>
              <a:rPr lang="en-US" dirty="0">
                <a:solidFill>
                  <a:srgbClr val="CC9900"/>
                </a:solidFill>
                <a:hlinkClick r:id="rId6"/>
              </a:rPr>
              <a:t>https://www.svm-tutorial.com/2014/10/svm-linear-kernel-good-text-classification/</a:t>
            </a:r>
            <a:endParaRPr lang="en-US" dirty="0">
              <a:solidFill>
                <a:srgbClr val="CC9900"/>
              </a:solidFill>
            </a:endParaRPr>
          </a:p>
          <a:p>
            <a:r>
              <a:rPr lang="en-US" dirty="0"/>
              <a:t>[7] </a:t>
            </a:r>
            <a:r>
              <a:rPr lang="en-US" dirty="0">
                <a:solidFill>
                  <a:srgbClr val="CC9900"/>
                </a:solidFill>
              </a:rPr>
              <a:t>https://www.educba.com/xgboost-algorithm/</a:t>
            </a:r>
          </a:p>
        </p:txBody>
      </p:sp>
    </p:spTree>
    <p:extLst>
      <p:ext uri="{BB962C8B-B14F-4D97-AF65-F5344CB8AC3E}">
        <p14:creationId xmlns:p14="http://schemas.microsoft.com/office/powerpoint/2010/main" val="135815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9DB6-CC5A-4DE2-ACC3-911037E8130B}"/>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C9AFABF7-2E10-4166-96DF-F6394B62B556}"/>
              </a:ext>
            </a:extLst>
          </p:cNvPr>
          <p:cNvSpPr>
            <a:spLocks noGrp="1"/>
          </p:cNvSpPr>
          <p:nvPr>
            <p:ph idx="1"/>
          </p:nvPr>
        </p:nvSpPr>
        <p:spPr/>
        <p:txBody>
          <a:bodyPr/>
          <a:lstStyle/>
          <a:p>
            <a:r>
              <a:rPr lang="en-US" dirty="0"/>
              <a:t>As we already talked before regarding our problem in searching the solution of our doubts online due to duplicity of questions.</a:t>
            </a:r>
          </a:p>
          <a:p>
            <a:r>
              <a:rPr lang="en-US" dirty="0"/>
              <a:t>We are basically working on similarity in Quora questions.</a:t>
            </a:r>
          </a:p>
          <a:p>
            <a:endParaRPr lang="en-US" dirty="0"/>
          </a:p>
        </p:txBody>
      </p:sp>
      <p:sp>
        <p:nvSpPr>
          <p:cNvPr id="4" name="Title 1">
            <a:extLst>
              <a:ext uri="{FF2B5EF4-FFF2-40B4-BE49-F238E27FC236}">
                <a16:creationId xmlns:a16="http://schemas.microsoft.com/office/drawing/2014/main" id="{D3AF90F6-3B90-44EB-8CC2-1606C25689AE}"/>
              </a:ext>
            </a:extLst>
          </p:cNvPr>
          <p:cNvSpPr txBox="1">
            <a:spLocks/>
          </p:cNvSpPr>
          <p:nvPr/>
        </p:nvSpPr>
        <p:spPr>
          <a:xfrm>
            <a:off x="1063752" y="315468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Objective:</a:t>
            </a:r>
            <a:endParaRPr lang="en-US" dirty="0"/>
          </a:p>
        </p:txBody>
      </p:sp>
      <p:sp>
        <p:nvSpPr>
          <p:cNvPr id="5" name="Content Placeholder 2">
            <a:extLst>
              <a:ext uri="{FF2B5EF4-FFF2-40B4-BE49-F238E27FC236}">
                <a16:creationId xmlns:a16="http://schemas.microsoft.com/office/drawing/2014/main" id="{4B797E33-2C5B-4088-9000-E7179CFFA78D}"/>
              </a:ext>
            </a:extLst>
          </p:cNvPr>
          <p:cNvSpPr txBox="1">
            <a:spLocks/>
          </p:cNvSpPr>
          <p:nvPr/>
        </p:nvSpPr>
        <p:spPr>
          <a:xfrm>
            <a:off x="1057656" y="4668767"/>
            <a:ext cx="10058400" cy="79934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To watchout for the similar questions asked in Quora and identify them using the models like linear SVM, logistic regression, etc. </a:t>
            </a:r>
          </a:p>
          <a:p>
            <a:endParaRPr lang="en-US" dirty="0"/>
          </a:p>
        </p:txBody>
      </p:sp>
    </p:spTree>
    <p:extLst>
      <p:ext uri="{BB962C8B-B14F-4D97-AF65-F5344CB8AC3E}">
        <p14:creationId xmlns:p14="http://schemas.microsoft.com/office/powerpoint/2010/main" val="215816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EC14-FA76-461F-ADD2-4DB3AD88113E}"/>
              </a:ext>
            </a:extLst>
          </p:cNvPr>
          <p:cNvSpPr>
            <a:spLocks noGrp="1"/>
          </p:cNvSpPr>
          <p:nvPr>
            <p:ph type="title"/>
          </p:nvPr>
        </p:nvSpPr>
        <p:spPr/>
        <p:txBody>
          <a:bodyPr/>
          <a:lstStyle/>
          <a:p>
            <a:r>
              <a:rPr lang="en-US" dirty="0"/>
              <a:t>Background Work</a:t>
            </a:r>
            <a:endParaRPr lang="en-IN" dirty="0"/>
          </a:p>
        </p:txBody>
      </p:sp>
      <p:sp>
        <p:nvSpPr>
          <p:cNvPr id="3" name="Content Placeholder 2">
            <a:extLst>
              <a:ext uri="{FF2B5EF4-FFF2-40B4-BE49-F238E27FC236}">
                <a16:creationId xmlns:a16="http://schemas.microsoft.com/office/drawing/2014/main" id="{3CD206DD-3E2B-46AC-AA63-C5FAE45E2862}"/>
              </a:ext>
            </a:extLst>
          </p:cNvPr>
          <p:cNvSpPr>
            <a:spLocks noGrp="1"/>
          </p:cNvSpPr>
          <p:nvPr>
            <p:ph idx="1"/>
          </p:nvPr>
        </p:nvSpPr>
        <p:spPr>
          <a:xfrm>
            <a:off x="1066800" y="2574170"/>
            <a:ext cx="10058400" cy="4050792"/>
          </a:xfrm>
        </p:spPr>
        <p:txBody>
          <a:bodyPr/>
          <a:lstStyle/>
          <a:p>
            <a:r>
              <a:rPr lang="en-US" dirty="0">
                <a:solidFill>
                  <a:schemeClr val="accent2">
                    <a:lumMod val="60000"/>
                    <a:lumOff val="40000"/>
                  </a:schemeClr>
                </a:solidFill>
              </a:rPr>
              <a:t>A Comparative Analysis of Text Similarity Measures and Algorithms in Research Paper Recommender System</a:t>
            </a:r>
            <a:r>
              <a:rPr lang="en-US" dirty="0"/>
              <a:t>, by Maake Benard Magara, Sunday O. </a:t>
            </a:r>
            <a:r>
              <a:rPr lang="en-US" dirty="0" err="1"/>
              <a:t>Ojo</a:t>
            </a:r>
            <a:r>
              <a:rPr lang="en-US" dirty="0"/>
              <a:t> from Tshwane Institute of Technology and Tranos Zuva from Vaal University of Technology.</a:t>
            </a:r>
          </a:p>
          <a:p>
            <a:r>
              <a:rPr lang="en-US" dirty="0">
                <a:solidFill>
                  <a:schemeClr val="accent2">
                    <a:lumMod val="60000"/>
                    <a:lumOff val="40000"/>
                  </a:schemeClr>
                </a:solidFill>
              </a:rPr>
              <a:t>Efficient estimation of word representations in vector space</a:t>
            </a:r>
            <a:r>
              <a:rPr lang="en-US" dirty="0"/>
              <a:t>, by T. </a:t>
            </a:r>
            <a:r>
              <a:rPr lang="en-US" dirty="0" err="1"/>
              <a:t>Mikolov</a:t>
            </a:r>
            <a:r>
              <a:rPr lang="en-US" dirty="0"/>
              <a:t>, K. Chen, G. </a:t>
            </a:r>
            <a:r>
              <a:rPr lang="en-US" dirty="0" err="1"/>
              <a:t>Corrado</a:t>
            </a:r>
            <a:r>
              <a:rPr lang="en-US" dirty="0"/>
              <a:t> and J. Dean</a:t>
            </a:r>
          </a:p>
          <a:p>
            <a:pPr algn="l"/>
            <a:endParaRPr lang="en-US" sz="1800" b="0" i="0" u="none" strike="noStrike" baseline="0" dirty="0">
              <a:solidFill>
                <a:srgbClr val="000000"/>
              </a:solidFill>
              <a:latin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2FC565D0-C79B-416A-9351-294B1D19651A}"/>
              </a:ext>
            </a:extLst>
          </p:cNvPr>
          <p:cNvSpPr txBox="1"/>
          <p:nvPr/>
        </p:nvSpPr>
        <p:spPr>
          <a:xfrm>
            <a:off x="10355242" y="3320250"/>
            <a:ext cx="482824" cy="369332"/>
          </a:xfrm>
          <a:prstGeom prst="rect">
            <a:avLst/>
          </a:prstGeom>
          <a:noFill/>
        </p:spPr>
        <p:txBody>
          <a:bodyPr wrap="none" rtlCol="0">
            <a:spAutoFit/>
          </a:bodyPr>
          <a:lstStyle/>
          <a:p>
            <a:r>
              <a:rPr lang="en-US" dirty="0">
                <a:solidFill>
                  <a:srgbClr val="FFC000"/>
                </a:solidFill>
              </a:rPr>
              <a:t>[1]</a:t>
            </a:r>
          </a:p>
        </p:txBody>
      </p:sp>
      <p:sp>
        <p:nvSpPr>
          <p:cNvPr id="5" name="TextBox 4">
            <a:extLst>
              <a:ext uri="{FF2B5EF4-FFF2-40B4-BE49-F238E27FC236}">
                <a16:creationId xmlns:a16="http://schemas.microsoft.com/office/drawing/2014/main" id="{B3EB36AC-0D7A-4C98-A9B4-D6DDE8990E99}"/>
              </a:ext>
            </a:extLst>
          </p:cNvPr>
          <p:cNvSpPr txBox="1"/>
          <p:nvPr/>
        </p:nvSpPr>
        <p:spPr>
          <a:xfrm>
            <a:off x="10355242" y="4196943"/>
            <a:ext cx="482824" cy="369332"/>
          </a:xfrm>
          <a:prstGeom prst="rect">
            <a:avLst/>
          </a:prstGeom>
          <a:noFill/>
        </p:spPr>
        <p:txBody>
          <a:bodyPr wrap="none" rtlCol="0">
            <a:spAutoFit/>
          </a:bodyPr>
          <a:lstStyle/>
          <a:p>
            <a:r>
              <a:rPr lang="en-US" dirty="0">
                <a:solidFill>
                  <a:srgbClr val="FFC000"/>
                </a:solidFill>
              </a:rPr>
              <a:t>[2]</a:t>
            </a:r>
          </a:p>
        </p:txBody>
      </p:sp>
    </p:spTree>
    <p:extLst>
      <p:ext uri="{BB962C8B-B14F-4D97-AF65-F5344CB8AC3E}">
        <p14:creationId xmlns:p14="http://schemas.microsoft.com/office/powerpoint/2010/main" val="406593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5C1D-7586-416C-AA06-B87EB478963C}"/>
              </a:ext>
            </a:extLst>
          </p:cNvPr>
          <p:cNvSpPr>
            <a:spLocks noGrp="1"/>
          </p:cNvSpPr>
          <p:nvPr>
            <p:ph type="title"/>
          </p:nvPr>
        </p:nvSpPr>
        <p:spPr>
          <a:xfrm>
            <a:off x="1066800" y="706574"/>
            <a:ext cx="10058400" cy="1609344"/>
          </a:xfrm>
        </p:spPr>
        <p:txBody>
          <a:bodyPr/>
          <a:lstStyle/>
          <a:p>
            <a:r>
              <a:rPr lang="en-US" dirty="0"/>
              <a:t>Project-flow:</a:t>
            </a:r>
          </a:p>
        </p:txBody>
      </p:sp>
      <p:pic>
        <p:nvPicPr>
          <p:cNvPr id="5" name="Content Placeholder 4">
            <a:extLst>
              <a:ext uri="{FF2B5EF4-FFF2-40B4-BE49-F238E27FC236}">
                <a16:creationId xmlns:a16="http://schemas.microsoft.com/office/drawing/2014/main" id="{28F9DEFD-AE6D-4F2F-A585-DCEB8A5DB2A7}"/>
              </a:ext>
            </a:extLst>
          </p:cNvPr>
          <p:cNvPicPr>
            <a:picLocks noGrp="1" noChangeAspect="1"/>
          </p:cNvPicPr>
          <p:nvPr>
            <p:ph idx="1"/>
          </p:nvPr>
        </p:nvPicPr>
        <p:blipFill>
          <a:blip r:embed="rId2"/>
          <a:stretch>
            <a:fillRect/>
          </a:stretch>
        </p:blipFill>
        <p:spPr>
          <a:xfrm>
            <a:off x="5036179" y="374393"/>
            <a:ext cx="5483860" cy="6106305"/>
          </a:xfrm>
        </p:spPr>
      </p:pic>
    </p:spTree>
    <p:extLst>
      <p:ext uri="{BB962C8B-B14F-4D97-AF65-F5344CB8AC3E}">
        <p14:creationId xmlns:p14="http://schemas.microsoft.com/office/powerpoint/2010/main" val="273590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2574-DD5B-4E0B-9025-01F75872E26F}"/>
              </a:ext>
            </a:extLst>
          </p:cNvPr>
          <p:cNvSpPr>
            <a:spLocks noGrp="1"/>
          </p:cNvSpPr>
          <p:nvPr>
            <p:ph type="title"/>
          </p:nvPr>
        </p:nvSpPr>
        <p:spPr/>
        <p:txBody>
          <a:bodyPr/>
          <a:lstStyle/>
          <a:p>
            <a:r>
              <a:rPr lang="en-US" dirty="0"/>
              <a:t>Dataset</a:t>
            </a:r>
          </a:p>
        </p:txBody>
      </p:sp>
      <p:pic>
        <p:nvPicPr>
          <p:cNvPr id="9" name="Content Placeholder 8">
            <a:extLst>
              <a:ext uri="{FF2B5EF4-FFF2-40B4-BE49-F238E27FC236}">
                <a16:creationId xmlns:a16="http://schemas.microsoft.com/office/drawing/2014/main" id="{616B5455-A113-4DDC-9975-036895F69C82}"/>
              </a:ext>
            </a:extLst>
          </p:cNvPr>
          <p:cNvPicPr>
            <a:picLocks noGrp="1" noChangeAspect="1"/>
          </p:cNvPicPr>
          <p:nvPr>
            <p:ph idx="4294967295"/>
          </p:nvPr>
        </p:nvPicPr>
        <p:blipFill>
          <a:blip r:embed="rId2"/>
          <a:stretch>
            <a:fillRect/>
          </a:stretch>
        </p:blipFill>
        <p:spPr>
          <a:xfrm>
            <a:off x="1095502" y="1925931"/>
            <a:ext cx="10026650" cy="4264025"/>
          </a:xfrm>
        </p:spPr>
      </p:pic>
    </p:spTree>
    <p:extLst>
      <p:ext uri="{BB962C8B-B14F-4D97-AF65-F5344CB8AC3E}">
        <p14:creationId xmlns:p14="http://schemas.microsoft.com/office/powerpoint/2010/main" val="148487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D86A-734E-4438-B3AB-F827FA41D10D}"/>
              </a:ext>
            </a:extLst>
          </p:cNvPr>
          <p:cNvSpPr>
            <a:spLocks noGrp="1"/>
          </p:cNvSpPr>
          <p:nvPr>
            <p:ph type="title"/>
          </p:nvPr>
        </p:nvSpPr>
        <p:spPr/>
        <p:txBody>
          <a:bodyPr/>
          <a:lstStyle/>
          <a:p>
            <a:r>
              <a:rPr lang="en-US" dirty="0"/>
              <a:t>Updated dataset for training:</a:t>
            </a:r>
          </a:p>
        </p:txBody>
      </p:sp>
      <p:pic>
        <p:nvPicPr>
          <p:cNvPr id="5" name="Content Placeholder 4">
            <a:extLst>
              <a:ext uri="{FF2B5EF4-FFF2-40B4-BE49-F238E27FC236}">
                <a16:creationId xmlns:a16="http://schemas.microsoft.com/office/drawing/2014/main" id="{A7A9FA1C-3D50-4BF9-A24B-4839A5BFAD0D}"/>
              </a:ext>
            </a:extLst>
          </p:cNvPr>
          <p:cNvPicPr>
            <a:picLocks noGrp="1" noChangeAspect="1"/>
          </p:cNvPicPr>
          <p:nvPr>
            <p:ph idx="1"/>
          </p:nvPr>
        </p:nvPicPr>
        <p:blipFill>
          <a:blip r:embed="rId2"/>
          <a:stretch>
            <a:fillRect/>
          </a:stretch>
        </p:blipFill>
        <p:spPr>
          <a:xfrm>
            <a:off x="1063752" y="1805807"/>
            <a:ext cx="9393015" cy="4366393"/>
          </a:xfrm>
        </p:spPr>
      </p:pic>
    </p:spTree>
    <p:extLst>
      <p:ext uri="{BB962C8B-B14F-4D97-AF65-F5344CB8AC3E}">
        <p14:creationId xmlns:p14="http://schemas.microsoft.com/office/powerpoint/2010/main" val="408159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B433-725D-4282-BC5D-B90E472838B7}"/>
              </a:ext>
            </a:extLst>
          </p:cNvPr>
          <p:cNvSpPr>
            <a:spLocks noGrp="1"/>
          </p:cNvSpPr>
          <p:nvPr>
            <p:ph type="title"/>
          </p:nvPr>
        </p:nvSpPr>
        <p:spPr/>
        <p:txBody>
          <a:bodyPr/>
          <a:lstStyle/>
          <a:p>
            <a:r>
              <a:rPr lang="en-US" dirty="0"/>
              <a:t>Further processing:</a:t>
            </a:r>
          </a:p>
        </p:txBody>
      </p:sp>
      <p:sp>
        <p:nvSpPr>
          <p:cNvPr id="3" name="Content Placeholder 2">
            <a:extLst>
              <a:ext uri="{FF2B5EF4-FFF2-40B4-BE49-F238E27FC236}">
                <a16:creationId xmlns:a16="http://schemas.microsoft.com/office/drawing/2014/main" id="{9BFFFD11-7AC4-4923-A9E6-C2833A462270}"/>
              </a:ext>
            </a:extLst>
          </p:cNvPr>
          <p:cNvSpPr>
            <a:spLocks noGrp="1"/>
          </p:cNvSpPr>
          <p:nvPr>
            <p:ph idx="1"/>
          </p:nvPr>
        </p:nvSpPr>
        <p:spPr/>
        <p:txBody>
          <a:bodyPr/>
          <a:lstStyle/>
          <a:p>
            <a:r>
              <a:rPr lang="en-US" dirty="0"/>
              <a:t>Converting text to numeric form</a:t>
            </a:r>
          </a:p>
          <a:p>
            <a:r>
              <a:rPr lang="en-US" dirty="0"/>
              <a:t>Many options: Word2Vec, TF-IDF, BOW, etc.</a:t>
            </a:r>
          </a:p>
          <a:p>
            <a:r>
              <a:rPr lang="en-US" dirty="0"/>
              <a:t>According to some research and experiments, TF-IDF was proved to be the king of speed in processing and was also giving almost accurate results.</a:t>
            </a:r>
          </a:p>
          <a:p>
            <a:r>
              <a:rPr lang="en-US" dirty="0"/>
              <a:t>So on the basis of overall performance, TF-IDF was proved to be good among all.</a:t>
            </a:r>
          </a:p>
          <a:p>
            <a:pPr marL="0" indent="0">
              <a:buNone/>
            </a:pPr>
            <a:endParaRPr lang="en-US" dirty="0"/>
          </a:p>
        </p:txBody>
      </p:sp>
      <p:sp>
        <p:nvSpPr>
          <p:cNvPr id="5" name="TextBox 4">
            <a:extLst>
              <a:ext uri="{FF2B5EF4-FFF2-40B4-BE49-F238E27FC236}">
                <a16:creationId xmlns:a16="http://schemas.microsoft.com/office/drawing/2014/main" id="{C039E967-6984-40F8-BEBD-71064DDA5F82}"/>
              </a:ext>
            </a:extLst>
          </p:cNvPr>
          <p:cNvSpPr txBox="1"/>
          <p:nvPr/>
        </p:nvSpPr>
        <p:spPr>
          <a:xfrm>
            <a:off x="10639328" y="3604335"/>
            <a:ext cx="482824" cy="369332"/>
          </a:xfrm>
          <a:prstGeom prst="rect">
            <a:avLst/>
          </a:prstGeom>
          <a:noFill/>
        </p:spPr>
        <p:txBody>
          <a:bodyPr wrap="none" rtlCol="0">
            <a:spAutoFit/>
          </a:bodyPr>
          <a:lstStyle/>
          <a:p>
            <a:r>
              <a:rPr lang="en-US" dirty="0">
                <a:solidFill>
                  <a:srgbClr val="FFC000"/>
                </a:solidFill>
              </a:rPr>
              <a:t>[3]</a:t>
            </a:r>
          </a:p>
        </p:txBody>
      </p:sp>
    </p:spTree>
    <p:extLst>
      <p:ext uri="{BB962C8B-B14F-4D97-AF65-F5344CB8AC3E}">
        <p14:creationId xmlns:p14="http://schemas.microsoft.com/office/powerpoint/2010/main" val="347099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720C-1D74-4223-8C2A-805ECF210B3B}"/>
              </a:ext>
            </a:extLst>
          </p:cNvPr>
          <p:cNvSpPr>
            <a:spLocks noGrp="1"/>
          </p:cNvSpPr>
          <p:nvPr>
            <p:ph type="title"/>
          </p:nvPr>
        </p:nvSpPr>
        <p:spPr>
          <a:xfrm>
            <a:off x="1066800" y="2624328"/>
            <a:ext cx="10058400" cy="1609344"/>
          </a:xfrm>
        </p:spPr>
        <p:txBody>
          <a:bodyPr/>
          <a:lstStyle/>
          <a:p>
            <a:pPr algn="ctr"/>
            <a:r>
              <a:rPr lang="en-US" dirty="0"/>
              <a:t>Models used</a:t>
            </a:r>
          </a:p>
        </p:txBody>
      </p:sp>
    </p:spTree>
    <p:extLst>
      <p:ext uri="{BB962C8B-B14F-4D97-AF65-F5344CB8AC3E}">
        <p14:creationId xmlns:p14="http://schemas.microsoft.com/office/powerpoint/2010/main" val="22601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2DA5-84C4-4902-9235-3481EA1CA23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A42F91CF-4C0D-4AFD-AF2B-2136ED180193}"/>
              </a:ext>
            </a:extLst>
          </p:cNvPr>
          <p:cNvSpPr>
            <a:spLocks noGrp="1"/>
          </p:cNvSpPr>
          <p:nvPr>
            <p:ph idx="1"/>
          </p:nvPr>
        </p:nvSpPr>
        <p:spPr>
          <a:xfrm>
            <a:off x="1069848" y="2121408"/>
            <a:ext cx="5026152" cy="4050792"/>
          </a:xfrm>
        </p:spPr>
        <p:txBody>
          <a:bodyPr/>
          <a:lstStyle/>
          <a:p>
            <a:endParaRPr lang="en-US" dirty="0"/>
          </a:p>
          <a:p>
            <a:r>
              <a:rPr lang="en-US" dirty="0"/>
              <a:t>It is used to solve the binary classification problem.</a:t>
            </a:r>
          </a:p>
          <a:p>
            <a:r>
              <a:rPr lang="en-US" dirty="0"/>
              <a:t>All input features are calculated and reflected in dataset.</a:t>
            </a:r>
          </a:p>
          <a:p>
            <a:r>
              <a:rPr lang="en-US" dirty="0"/>
              <a:t>Uses weighted combination of input features and passes them through a sigmoid function.</a:t>
            </a:r>
          </a:p>
          <a:p>
            <a:r>
              <a:rPr lang="en-US" dirty="0"/>
              <a:t>Sigmoid function converts into value either 0 OR 1.</a:t>
            </a:r>
          </a:p>
        </p:txBody>
      </p:sp>
      <p:pic>
        <p:nvPicPr>
          <p:cNvPr id="5" name="Picture 4">
            <a:extLst>
              <a:ext uri="{FF2B5EF4-FFF2-40B4-BE49-F238E27FC236}">
                <a16:creationId xmlns:a16="http://schemas.microsoft.com/office/drawing/2014/main" id="{90DB06E0-FD9D-422F-8466-25B06A21643F}"/>
              </a:ext>
            </a:extLst>
          </p:cNvPr>
          <p:cNvPicPr>
            <a:picLocks noChangeAspect="1"/>
          </p:cNvPicPr>
          <p:nvPr/>
        </p:nvPicPr>
        <p:blipFill>
          <a:blip r:embed="rId2"/>
          <a:stretch>
            <a:fillRect/>
          </a:stretch>
        </p:blipFill>
        <p:spPr>
          <a:xfrm>
            <a:off x="6920923" y="2093976"/>
            <a:ext cx="4201229" cy="3390992"/>
          </a:xfrm>
          <a:prstGeom prst="rect">
            <a:avLst/>
          </a:prstGeom>
        </p:spPr>
      </p:pic>
      <p:sp>
        <p:nvSpPr>
          <p:cNvPr id="6" name="TextBox 5">
            <a:extLst>
              <a:ext uri="{FF2B5EF4-FFF2-40B4-BE49-F238E27FC236}">
                <a16:creationId xmlns:a16="http://schemas.microsoft.com/office/drawing/2014/main" id="{F40EAA66-415B-4261-8D80-282E5FEFC55A}"/>
              </a:ext>
            </a:extLst>
          </p:cNvPr>
          <p:cNvSpPr txBox="1"/>
          <p:nvPr/>
        </p:nvSpPr>
        <p:spPr>
          <a:xfrm>
            <a:off x="11047643" y="5380201"/>
            <a:ext cx="482824" cy="369332"/>
          </a:xfrm>
          <a:prstGeom prst="rect">
            <a:avLst/>
          </a:prstGeom>
          <a:noFill/>
        </p:spPr>
        <p:txBody>
          <a:bodyPr wrap="none" rtlCol="0">
            <a:spAutoFit/>
          </a:bodyPr>
          <a:lstStyle/>
          <a:p>
            <a:r>
              <a:rPr lang="en-US" dirty="0">
                <a:solidFill>
                  <a:srgbClr val="FFC000"/>
                </a:solidFill>
              </a:rPr>
              <a:t>[4]</a:t>
            </a:r>
          </a:p>
        </p:txBody>
      </p:sp>
    </p:spTree>
    <p:extLst>
      <p:ext uri="{BB962C8B-B14F-4D97-AF65-F5344CB8AC3E}">
        <p14:creationId xmlns:p14="http://schemas.microsoft.com/office/powerpoint/2010/main" val="4144666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334</TotalTime>
  <Words>833</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Inter</vt:lpstr>
      <vt:lpstr>Rockwell</vt:lpstr>
      <vt:lpstr>Rockwell Condensed</vt:lpstr>
      <vt:lpstr>Times New Roman</vt:lpstr>
      <vt:lpstr>Wingdings</vt:lpstr>
      <vt:lpstr>Wood Type</vt:lpstr>
      <vt:lpstr>Similarity in Quora questions</vt:lpstr>
      <vt:lpstr>Introduction: </vt:lpstr>
      <vt:lpstr>Background Work</vt:lpstr>
      <vt:lpstr>Project-flow:</vt:lpstr>
      <vt:lpstr>Dataset</vt:lpstr>
      <vt:lpstr>Updated dataset for training:</vt:lpstr>
      <vt:lpstr>Further processing:</vt:lpstr>
      <vt:lpstr>Models used</vt:lpstr>
      <vt:lpstr>Logistic regression:</vt:lpstr>
      <vt:lpstr>Linear SVM:</vt:lpstr>
      <vt:lpstr>Xg-boost:</vt:lpstr>
      <vt:lpstr>XG-BOOST Features</vt:lpstr>
      <vt:lpstr>Results:</vt:lpstr>
      <vt:lpstr>PowerPoint Presentation</vt:lpstr>
      <vt:lpstr>Conclusion:</vt:lpstr>
      <vt:lpstr>Future scope:</vt:lpstr>
      <vt:lpstr>Tasks: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in Quora questions</dc:title>
  <dc:creator>Tirth Kothari</dc:creator>
  <cp:lastModifiedBy>Tirth Kothari</cp:lastModifiedBy>
  <cp:revision>25</cp:revision>
  <dcterms:created xsi:type="dcterms:W3CDTF">2021-12-06T14:35:36Z</dcterms:created>
  <dcterms:modified xsi:type="dcterms:W3CDTF">2021-12-07T00:32:13Z</dcterms:modified>
</cp:coreProperties>
</file>