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4" r:id="rId6"/>
    <p:sldId id="265" r:id="rId7"/>
    <p:sldId id="260" r:id="rId8"/>
    <p:sldId id="262" r:id="rId9"/>
    <p:sldId id="267" r:id="rId10"/>
    <p:sldId id="261" r:id="rId11"/>
    <p:sldId id="263" r:id="rId12"/>
    <p:sldId id="279" r:id="rId13"/>
    <p:sldId id="268" r:id="rId14"/>
    <p:sldId id="274" r:id="rId15"/>
    <p:sldId id="275" r:id="rId16"/>
    <p:sldId id="276" r:id="rId17"/>
    <p:sldId id="272" r:id="rId18"/>
    <p:sldId id="273" r:id="rId19"/>
    <p:sldId id="280" r:id="rId20"/>
    <p:sldId id="281" r:id="rId21"/>
    <p:sldId id="282" r:id="rId22"/>
    <p:sldId id="271" r:id="rId23"/>
    <p:sldId id="283" r:id="rId24"/>
    <p:sldId id="287" r:id="rId25"/>
    <p:sldId id="289" r:id="rId26"/>
    <p:sldId id="288"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36D0C9-09B1-4873-9AD2-7A91C5684EF9}"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E3620-FADA-4C0B-88E8-92D85B08DA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76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6D0C9-09B1-4873-9AD2-7A91C5684EF9}"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26337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6D0C9-09B1-4873-9AD2-7A91C5684EF9}"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77357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6D0C9-09B1-4873-9AD2-7A91C5684EF9}"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140806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6D0C9-09B1-4873-9AD2-7A91C5684EF9}"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E3620-FADA-4C0B-88E8-92D85B08DA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41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36D0C9-09B1-4873-9AD2-7A91C5684EF9}"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396266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36D0C9-09B1-4873-9AD2-7A91C5684EF9}" type="datetimeFigureOut">
              <a:rPr lang="en-IN" smtClean="0"/>
              <a:t>17-04-2021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43274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36D0C9-09B1-4873-9AD2-7A91C5684EF9}" type="datetimeFigureOut">
              <a:rPr lang="en-IN" smtClean="0"/>
              <a:t>17-04-2021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131521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36D0C9-09B1-4873-9AD2-7A91C5684EF9}" type="datetimeFigureOut">
              <a:rPr lang="en-IN" smtClean="0"/>
              <a:t>17-04-2021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263659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36D0C9-09B1-4873-9AD2-7A91C5684EF9}" type="datetimeFigureOut">
              <a:rPr lang="en-IN" smtClean="0"/>
              <a:t>17-04-2021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AE3620-FADA-4C0B-88E8-92D85B08DAB6}" type="slidenum">
              <a:rPr lang="en-IN" smtClean="0"/>
              <a:t>‹#›</a:t>
            </a:fld>
            <a:endParaRPr lang="en-IN"/>
          </a:p>
        </p:txBody>
      </p:sp>
    </p:spTree>
    <p:extLst>
      <p:ext uri="{BB962C8B-B14F-4D97-AF65-F5344CB8AC3E}">
        <p14:creationId xmlns:p14="http://schemas.microsoft.com/office/powerpoint/2010/main" val="261276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36D0C9-09B1-4873-9AD2-7A91C5684EF9}"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212302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36D0C9-09B1-4873-9AD2-7A91C5684EF9}" type="datetimeFigureOut">
              <a:rPr lang="en-IN" smtClean="0"/>
              <a:t>17-04-2021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AE3620-FADA-4C0B-88E8-92D85B08DAB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499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ratikiiith/Neural-POS-Tagger-NLP.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ratikiiith/Neural-POS-Tagger-NLP.gi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Excel_Macro-Enabled_Worksheet1.xlsm"/><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dcil.org/Download/Tagset/LDCIL/5Gujrati.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clweb.org/anthology/I08-3019.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se.iitb.ac.in/~pb/papers/icon08-hindi-pos-tagge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aclweb.org/anthology/W17-7507.pdf" TargetMode="External"/><Relationship Id="rId2" Type="http://schemas.openxmlformats.org/officeDocument/2006/relationships/hyperlink" Target="https://www.ijrte.org/wp-content/uploads/papers/v8i2/B1492078219.pdf"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eb2py.iiit.ac.in/publications/default/download/inproceedings.pdf.b4dcd86e0bd2f51c.69636f6e5f70617065725f36322e706466.pdf" TargetMode="External"/><Relationship Id="rId2" Type="http://schemas.openxmlformats.org/officeDocument/2006/relationships/hyperlink" Target="https://www.aclweb.org/anthology/L18-1446.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25030165_General_Regression_Neural_Network_Based_PoS_Tagging_for_Nepali_Text" TargetMode="External"/><Relationship Id="rId2" Type="http://schemas.openxmlformats.org/officeDocument/2006/relationships/hyperlink" Target="https://pdf.sciencedirectassets.com/314898/1-s2.0-S1474667016X60314/1-s2.0-S1474667016327045/main.pdf?X-Amz-Security-Token=IQoJb3JpZ2luX2VjEJD%2F%2F%2F%2F%2F%2F%2F%2F%2F%2FwEaCXVzLWVhc3QtMSJGMEQCIDjLwYYgd4t8aqwknIx5RGvW%2FqPYyocdE3aQELVfJsPpAiBqPext2R0uQ1EF%2F40wVoTIOmdSwlwizY61HSyCXRM6zyq9Awip%2F%2F%2F%2F%2F%2F%2F%2F%2F%2F8BEAMaDDA1OTAwMzU0Njg2NSIMbWBprgf%2Bg7tNsydcKpEDa18pMQBrPExXrEaJQpy%2B9qamco8IjEojdx2vTfwMF6%2FsFX9tvdNjDYL3OS%2B22vqJ0cFGTYXRqJzbM%2FiXPKQNp%2FWd6Ie83DkwYBFtAf8XaeapG360agsrR6ToWMjlq1R6W%2BP92eVY%2BP%2FXzlv6u8eWwtvedc6NfjIHbdzAVZqYE%2BFK0GgU4SPQwIv%2FwKzMbBZ0Oy7%2Bk83%2BazqPQ6TNGdyh0oU%2FYeihpUdXC%2FehmX0xLGHwrZCcb6mSpbIM6ExNvQ5J8OAkyBqpOxhKL5GcIwXMqhdFr73WKOld7NYZNDu1JuU5Wi8KxVcxnvxuVillGt6%2BEYR%2BTjvUh4%2BsXkWqFsIDl5fUxRmSqBq9hQ4v%2FhSQpTyZj%2BQ%2B%2BaVb7iMsvZ062Fo6BeMKxCYf2OyDwq53tX9UZ85ARkvIDHwS1wlsyjl%2Bmp57P%2FL9uSp2KBUFeMFB%2FJQzpapMk86tgFyLDU1Tx1sTo1EAOPRWd%2B%2B%2FEkI492RCm7GjH0i7bQYPQYE1KvJJcoxEZfqoIP472l9QbD7No4WeUW0w4rT5gQY67AE0qVUszm2RVCMV8rIFsz6fwg46sr1JU23MT%2FlE5QbKwkt%2FPGZlxygWOAEzVHDt5Y1npP9vHgKLO%2BVhMrFIFtIs5uMmboBctLYvsHidKmKyM3%2F%2FIuE7EZ8eJRZVv4kVFfQKLGvY3hWH7Y2hyhStRxEVw8jRWi3JPvO0x3ckXsZzkeS3Y8PTDBnz7iQlOuE7dtYObcEoI9I%2BY5GFgfrivhGT3S268NcxXPhhnqfCUo7FJqTOS%2FFUR9p1Eljj92BVWQy2iHLqXhyR3FQRxiGLBWsCryArCuQbm%2Fc0JFt%2FOWaW5sr9%2Brg6jAZw%2BXe1MQ%3D%3D&amp;X-Amz-Algorithm=AWS4-HMAC-SHA256&amp;X-Amz-Date=20210302T164314Z&amp;X-Amz-SignedHeaders=host&amp;X-Amz-Expires=300&amp;X-Amz-Credential=ASIAQ3PHCVTY3HO3V7G7%2F20210302%2Fus-east-1%2Fs3%2Faws4_request&amp;X-Amz-Signature=b29cab607814e8e9ea285cfc186715596a7d48f58923c3422d838ab9b03d8fb4&amp;hash=0782e092bcfb030e1955cf557ff87aaed85bc906913f1d01534f20c77e787b56&amp;host=68042c943591013ac2b2430a89b270f6af2c76d8dfd086a07176afe7c76c2c61&amp;pii=S1474667016327045&amp;tid=spdf-9ef4af9c-b92a-44c0-b2ed-bfb23afa66e3&amp;sid=7d97da556b79e34018487e1-efbc91ded6c9gxrqb&amp;type=cli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7EFF-0EEC-4895-BDC4-2D5A5E4BCDCC}"/>
              </a:ext>
            </a:extLst>
          </p:cNvPr>
          <p:cNvSpPr>
            <a:spLocks noGrp="1"/>
          </p:cNvSpPr>
          <p:nvPr>
            <p:ph type="ctrTitle"/>
          </p:nvPr>
        </p:nvSpPr>
        <p:spPr>
          <a:xfrm>
            <a:off x="1524000" y="421027"/>
            <a:ext cx="9144000" cy="1283486"/>
          </a:xfrm>
        </p:spPr>
        <p:txBody>
          <a:bodyPr/>
          <a:lstStyle/>
          <a:p>
            <a:pPr algn="ctr"/>
            <a:r>
              <a:rPr lang="en-US" dirty="0"/>
              <a:t>Neural POS Tagger</a:t>
            </a:r>
            <a:endParaRPr lang="en-IN" dirty="0"/>
          </a:p>
        </p:txBody>
      </p:sp>
      <p:sp>
        <p:nvSpPr>
          <p:cNvPr id="3" name="Subtitle 2">
            <a:extLst>
              <a:ext uri="{FF2B5EF4-FFF2-40B4-BE49-F238E27FC236}">
                <a16:creationId xmlns:a16="http://schemas.microsoft.com/office/drawing/2014/main" id="{C6A32C56-292A-4832-9C5D-9430DA4CBD26}"/>
              </a:ext>
            </a:extLst>
          </p:cNvPr>
          <p:cNvSpPr>
            <a:spLocks noGrp="1"/>
          </p:cNvSpPr>
          <p:nvPr>
            <p:ph type="subTitle" idx="1"/>
          </p:nvPr>
        </p:nvSpPr>
        <p:spPr>
          <a:xfrm>
            <a:off x="1524000" y="2405849"/>
            <a:ext cx="9144000" cy="2541310"/>
          </a:xfrm>
        </p:spPr>
        <p:txBody>
          <a:bodyPr>
            <a:normAutofit fontScale="62500" lnSpcReduction="20000"/>
          </a:bodyPr>
          <a:lstStyle/>
          <a:p>
            <a:r>
              <a:rPr lang="en-US" sz="1800" dirty="0"/>
              <a:t>NLP Project: </a:t>
            </a:r>
          </a:p>
          <a:p>
            <a:r>
              <a:rPr lang="en-US" sz="1800" dirty="0"/>
              <a:t>TEAM Name: </a:t>
            </a:r>
            <a:r>
              <a:rPr lang="en-US" sz="1800" dirty="0" err="1"/>
              <a:t>Lemmatizer</a:t>
            </a:r>
            <a:br>
              <a:rPr lang="en-US" sz="1800" dirty="0"/>
            </a:br>
            <a:endParaRPr lang="en-US" sz="1800" dirty="0"/>
          </a:p>
          <a:p>
            <a:r>
              <a:rPr lang="en-US" sz="1800" dirty="0"/>
              <a:t>Tirth Pandit (2019201017)</a:t>
            </a:r>
          </a:p>
          <a:p>
            <a:r>
              <a:rPr lang="en-US" sz="1800" dirty="0"/>
              <a:t>Pratik Tiwari (2019201023)</a:t>
            </a:r>
          </a:p>
          <a:p>
            <a:endParaRPr lang="en-US" sz="1800" dirty="0"/>
          </a:p>
          <a:p>
            <a:r>
              <a:rPr lang="en-US" sz="1800" dirty="0"/>
              <a:t>Mentor: Ujwal Narayan</a:t>
            </a:r>
          </a:p>
          <a:p>
            <a:endParaRPr lang="en-IN" sz="1800" dirty="0"/>
          </a:p>
          <a:p>
            <a:pPr algn="l"/>
            <a:r>
              <a:rPr lang="en-IN" sz="1400" dirty="0"/>
              <a:t>Github Repo: </a:t>
            </a:r>
            <a:r>
              <a:rPr lang="en-IN" sz="1400" dirty="0">
                <a:hlinkClick r:id="rId2"/>
              </a:rPr>
              <a:t>https://github.com/pratikiiith/Neural-POS-Tagger-NLP.git</a:t>
            </a:r>
            <a:r>
              <a:rPr lang="en-IN" sz="1400" dirty="0"/>
              <a:t> </a:t>
            </a:r>
          </a:p>
        </p:txBody>
      </p:sp>
    </p:spTree>
    <p:extLst>
      <p:ext uri="{BB962C8B-B14F-4D97-AF65-F5344CB8AC3E}">
        <p14:creationId xmlns:p14="http://schemas.microsoft.com/office/powerpoint/2010/main" val="40205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7FAE-5EFB-4238-8F46-1EB4D82985D2}"/>
              </a:ext>
            </a:extLst>
          </p:cNvPr>
          <p:cNvSpPr>
            <a:spLocks noGrp="1"/>
          </p:cNvSpPr>
          <p:nvPr>
            <p:ph type="title"/>
          </p:nvPr>
        </p:nvSpPr>
        <p:spPr/>
        <p:txBody>
          <a:bodyPr/>
          <a:lstStyle/>
          <a:p>
            <a:r>
              <a:rPr lang="en-US" dirty="0"/>
              <a:t>Project Timeline</a:t>
            </a:r>
            <a:endParaRPr lang="en-IN" dirty="0"/>
          </a:p>
        </p:txBody>
      </p:sp>
      <p:sp>
        <p:nvSpPr>
          <p:cNvPr id="6" name="Rectangle 5">
            <a:extLst>
              <a:ext uri="{FF2B5EF4-FFF2-40B4-BE49-F238E27FC236}">
                <a16:creationId xmlns:a16="http://schemas.microsoft.com/office/drawing/2014/main" id="{9BAA7637-159F-49BC-AAEA-65549825AC5B}"/>
              </a:ext>
            </a:extLst>
          </p:cNvPr>
          <p:cNvSpPr/>
          <p:nvPr/>
        </p:nvSpPr>
        <p:spPr>
          <a:xfrm>
            <a:off x="1024929" y="3870663"/>
            <a:ext cx="918838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E5896C28-10D7-4F72-8E21-E136509CD13E}"/>
              </a:ext>
            </a:extLst>
          </p:cNvPr>
          <p:cNvCxnSpPr/>
          <p:nvPr/>
        </p:nvCxnSpPr>
        <p:spPr>
          <a:xfrm>
            <a:off x="2560765" y="3934344"/>
            <a:ext cx="0" cy="424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DA97E8-6723-40BD-A160-D0904604B0E4}"/>
              </a:ext>
            </a:extLst>
          </p:cNvPr>
          <p:cNvSpPr txBox="1"/>
          <p:nvPr/>
        </p:nvSpPr>
        <p:spPr>
          <a:xfrm>
            <a:off x="1664121" y="4359142"/>
            <a:ext cx="1793289" cy="430887"/>
          </a:xfrm>
          <a:prstGeom prst="rect">
            <a:avLst/>
          </a:prstGeom>
          <a:noFill/>
          <a:ln>
            <a:solidFill>
              <a:schemeClr val="bg1">
                <a:lumMod val="50000"/>
              </a:schemeClr>
            </a:solidFill>
          </a:ln>
        </p:spPr>
        <p:txBody>
          <a:bodyPr wrap="square" rtlCol="0">
            <a:spAutoFit/>
          </a:bodyPr>
          <a:lstStyle/>
          <a:p>
            <a:pPr algn="ctr"/>
            <a:r>
              <a:rPr lang="en-US" sz="1050" dirty="0"/>
              <a:t>Implementation HMM and CRF</a:t>
            </a:r>
            <a:endParaRPr lang="en-IN" sz="1050" dirty="0"/>
          </a:p>
        </p:txBody>
      </p:sp>
      <p:cxnSp>
        <p:nvCxnSpPr>
          <p:cNvPr id="10" name="Straight Arrow Connector 9">
            <a:extLst>
              <a:ext uri="{FF2B5EF4-FFF2-40B4-BE49-F238E27FC236}">
                <a16:creationId xmlns:a16="http://schemas.microsoft.com/office/drawing/2014/main" id="{8DB6EE8C-8DEA-4160-A23D-B9E9E28C72BF}"/>
              </a:ext>
            </a:extLst>
          </p:cNvPr>
          <p:cNvCxnSpPr>
            <a:cxnSpLocks/>
          </p:cNvCxnSpPr>
          <p:nvPr/>
        </p:nvCxnSpPr>
        <p:spPr>
          <a:xfrm flipV="1">
            <a:off x="3226591" y="3537263"/>
            <a:ext cx="0" cy="32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6DF4519-E83D-4876-90DB-5059529B43C4}"/>
              </a:ext>
            </a:extLst>
          </p:cNvPr>
          <p:cNvSpPr/>
          <p:nvPr/>
        </p:nvSpPr>
        <p:spPr>
          <a:xfrm>
            <a:off x="5183451" y="3605561"/>
            <a:ext cx="4571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AF6798E2-DD90-48B4-9465-E1EC506D46DB}"/>
              </a:ext>
            </a:extLst>
          </p:cNvPr>
          <p:cNvSpPr txBox="1"/>
          <p:nvPr/>
        </p:nvSpPr>
        <p:spPr>
          <a:xfrm>
            <a:off x="4305891" y="2716967"/>
            <a:ext cx="1793289" cy="523220"/>
          </a:xfrm>
          <a:prstGeom prst="rect">
            <a:avLst/>
          </a:prstGeom>
          <a:noFill/>
          <a:ln>
            <a:solidFill>
              <a:schemeClr val="bg1">
                <a:lumMod val="50000"/>
              </a:schemeClr>
            </a:solidFill>
          </a:ln>
        </p:spPr>
        <p:txBody>
          <a:bodyPr wrap="square" rtlCol="0">
            <a:spAutoFit/>
          </a:bodyPr>
          <a:lstStyle/>
          <a:p>
            <a:pPr algn="ctr"/>
            <a:r>
              <a:rPr lang="en-US" sz="1400" dirty="0"/>
              <a:t>Mid-Evaluation</a:t>
            </a:r>
            <a:r>
              <a:rPr lang="en-IN" sz="1400" dirty="0"/>
              <a:t> / Interim Report</a:t>
            </a:r>
            <a:endParaRPr lang="en-US" sz="1400" dirty="0"/>
          </a:p>
        </p:txBody>
      </p:sp>
      <p:sp>
        <p:nvSpPr>
          <p:cNvPr id="19" name="TextBox 18">
            <a:extLst>
              <a:ext uri="{FF2B5EF4-FFF2-40B4-BE49-F238E27FC236}">
                <a16:creationId xmlns:a16="http://schemas.microsoft.com/office/drawing/2014/main" id="{2E1F6D25-1DEF-484F-B1DA-AF6DE1562309}"/>
              </a:ext>
            </a:extLst>
          </p:cNvPr>
          <p:cNvSpPr txBox="1"/>
          <p:nvPr/>
        </p:nvSpPr>
        <p:spPr>
          <a:xfrm>
            <a:off x="2329946" y="3077801"/>
            <a:ext cx="1793289" cy="430887"/>
          </a:xfrm>
          <a:prstGeom prst="rect">
            <a:avLst/>
          </a:prstGeom>
          <a:noFill/>
          <a:ln>
            <a:solidFill>
              <a:schemeClr val="bg1">
                <a:lumMod val="50000"/>
              </a:schemeClr>
            </a:solidFill>
          </a:ln>
        </p:spPr>
        <p:txBody>
          <a:bodyPr wrap="square" rtlCol="0">
            <a:spAutoFit/>
          </a:bodyPr>
          <a:lstStyle/>
          <a:p>
            <a:pPr algn="ctr"/>
            <a:r>
              <a:rPr lang="en-US" sz="1050" dirty="0"/>
              <a:t>Deciding Neural Arch. and experimental setup  </a:t>
            </a:r>
          </a:p>
        </p:txBody>
      </p:sp>
      <p:cxnSp>
        <p:nvCxnSpPr>
          <p:cNvPr id="20" name="Straight Arrow Connector 19">
            <a:extLst>
              <a:ext uri="{FF2B5EF4-FFF2-40B4-BE49-F238E27FC236}">
                <a16:creationId xmlns:a16="http://schemas.microsoft.com/office/drawing/2014/main" id="{5584239F-2D99-478D-B6DD-44CFB429B3F9}"/>
              </a:ext>
            </a:extLst>
          </p:cNvPr>
          <p:cNvCxnSpPr>
            <a:cxnSpLocks/>
            <a:stCxn id="14" idx="0"/>
            <a:endCxn id="16" idx="2"/>
          </p:cNvCxnSpPr>
          <p:nvPr/>
        </p:nvCxnSpPr>
        <p:spPr>
          <a:xfrm flipH="1" flipV="1">
            <a:off x="5202536" y="3240187"/>
            <a:ext cx="3775" cy="36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7F58FC8-D64E-47CB-B000-C98FBD6DF768}"/>
              </a:ext>
            </a:extLst>
          </p:cNvPr>
          <p:cNvSpPr txBox="1"/>
          <p:nvPr/>
        </p:nvSpPr>
        <p:spPr>
          <a:xfrm>
            <a:off x="4332525" y="4156939"/>
            <a:ext cx="1793289" cy="307777"/>
          </a:xfrm>
          <a:prstGeom prst="rect">
            <a:avLst/>
          </a:prstGeom>
          <a:noFill/>
          <a:ln>
            <a:solidFill>
              <a:schemeClr val="bg1">
                <a:lumMod val="50000"/>
              </a:schemeClr>
            </a:solidFill>
          </a:ln>
        </p:spPr>
        <p:txBody>
          <a:bodyPr wrap="square" rtlCol="0">
            <a:spAutoFit/>
          </a:bodyPr>
          <a:lstStyle/>
          <a:p>
            <a:pPr algn="ctr"/>
            <a:r>
              <a:rPr lang="en-US" sz="1400" b="1" dirty="0"/>
              <a:t>25</a:t>
            </a:r>
            <a:r>
              <a:rPr lang="en-US" sz="1400" b="1" baseline="30000" dirty="0"/>
              <a:t>th</a:t>
            </a:r>
            <a:r>
              <a:rPr lang="en-US" sz="1400" b="1" dirty="0"/>
              <a:t> March 2021</a:t>
            </a:r>
          </a:p>
        </p:txBody>
      </p:sp>
      <p:cxnSp>
        <p:nvCxnSpPr>
          <p:cNvPr id="28" name="Straight Arrow Connector 27">
            <a:extLst>
              <a:ext uri="{FF2B5EF4-FFF2-40B4-BE49-F238E27FC236}">
                <a16:creationId xmlns:a16="http://schemas.microsoft.com/office/drawing/2014/main" id="{21656106-3418-404F-8C36-E232780B979E}"/>
              </a:ext>
            </a:extLst>
          </p:cNvPr>
          <p:cNvCxnSpPr/>
          <p:nvPr/>
        </p:nvCxnSpPr>
        <p:spPr>
          <a:xfrm>
            <a:off x="7178633" y="3925823"/>
            <a:ext cx="0" cy="424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7FFD5-1F14-49B8-9821-49523EA83006}"/>
              </a:ext>
            </a:extLst>
          </p:cNvPr>
          <p:cNvSpPr txBox="1"/>
          <p:nvPr/>
        </p:nvSpPr>
        <p:spPr>
          <a:xfrm>
            <a:off x="6281989" y="4350621"/>
            <a:ext cx="1793289" cy="415498"/>
          </a:xfrm>
          <a:prstGeom prst="rect">
            <a:avLst/>
          </a:prstGeom>
          <a:noFill/>
          <a:ln>
            <a:solidFill>
              <a:schemeClr val="bg1">
                <a:lumMod val="50000"/>
              </a:schemeClr>
            </a:solidFill>
          </a:ln>
        </p:spPr>
        <p:txBody>
          <a:bodyPr wrap="square" rtlCol="0">
            <a:spAutoFit/>
          </a:bodyPr>
          <a:lstStyle/>
          <a:p>
            <a:pPr algn="ctr"/>
            <a:r>
              <a:rPr lang="en-US" sz="1050" dirty="0"/>
              <a:t>Implementation of Neural POS Tagger</a:t>
            </a:r>
            <a:endParaRPr lang="en-IN" sz="1050" dirty="0"/>
          </a:p>
        </p:txBody>
      </p:sp>
      <p:cxnSp>
        <p:nvCxnSpPr>
          <p:cNvPr id="30" name="Straight Arrow Connector 29">
            <a:extLst>
              <a:ext uri="{FF2B5EF4-FFF2-40B4-BE49-F238E27FC236}">
                <a16:creationId xmlns:a16="http://schemas.microsoft.com/office/drawing/2014/main" id="{437AF18E-577D-4822-92D4-F7B530049E1B}"/>
              </a:ext>
            </a:extLst>
          </p:cNvPr>
          <p:cNvCxnSpPr>
            <a:cxnSpLocks/>
          </p:cNvCxnSpPr>
          <p:nvPr/>
        </p:nvCxnSpPr>
        <p:spPr>
          <a:xfrm flipV="1">
            <a:off x="8075124" y="3517396"/>
            <a:ext cx="0" cy="32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146B18F-3539-4393-8884-CD26BE8A9E11}"/>
              </a:ext>
            </a:extLst>
          </p:cNvPr>
          <p:cNvSpPr txBox="1"/>
          <p:nvPr/>
        </p:nvSpPr>
        <p:spPr>
          <a:xfrm>
            <a:off x="7178479" y="3057934"/>
            <a:ext cx="1793289" cy="415498"/>
          </a:xfrm>
          <a:prstGeom prst="rect">
            <a:avLst/>
          </a:prstGeom>
          <a:noFill/>
          <a:ln>
            <a:solidFill>
              <a:schemeClr val="bg1">
                <a:lumMod val="50000"/>
              </a:schemeClr>
            </a:solidFill>
          </a:ln>
        </p:spPr>
        <p:txBody>
          <a:bodyPr wrap="square" rtlCol="0">
            <a:spAutoFit/>
          </a:bodyPr>
          <a:lstStyle/>
          <a:p>
            <a:pPr algn="ctr"/>
            <a:r>
              <a:rPr lang="en-US" sz="1050" dirty="0"/>
              <a:t>Testing/Tuning and bug Fixing</a:t>
            </a:r>
          </a:p>
        </p:txBody>
      </p:sp>
      <p:sp>
        <p:nvSpPr>
          <p:cNvPr id="33" name="Rectangle 32">
            <a:extLst>
              <a:ext uri="{FF2B5EF4-FFF2-40B4-BE49-F238E27FC236}">
                <a16:creationId xmlns:a16="http://schemas.microsoft.com/office/drawing/2014/main" id="{27FA8C59-3F2B-49D4-BB66-0D0D3061EEA6}"/>
              </a:ext>
            </a:extLst>
          </p:cNvPr>
          <p:cNvSpPr/>
          <p:nvPr/>
        </p:nvSpPr>
        <p:spPr>
          <a:xfrm>
            <a:off x="10213317" y="3633719"/>
            <a:ext cx="4571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Arrow Connector 35">
            <a:extLst>
              <a:ext uri="{FF2B5EF4-FFF2-40B4-BE49-F238E27FC236}">
                <a16:creationId xmlns:a16="http://schemas.microsoft.com/office/drawing/2014/main" id="{9EC1F655-DE9B-4036-A9AB-FC57C549F3C0}"/>
              </a:ext>
            </a:extLst>
          </p:cNvPr>
          <p:cNvCxnSpPr>
            <a:cxnSpLocks/>
          </p:cNvCxnSpPr>
          <p:nvPr/>
        </p:nvCxnSpPr>
        <p:spPr>
          <a:xfrm flipH="1" flipV="1">
            <a:off x="5202535" y="3240187"/>
            <a:ext cx="3775" cy="36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028BA83-E86D-46F1-86CC-769E0B7896DF}"/>
              </a:ext>
            </a:extLst>
          </p:cNvPr>
          <p:cNvSpPr txBox="1"/>
          <p:nvPr/>
        </p:nvSpPr>
        <p:spPr>
          <a:xfrm>
            <a:off x="9316672" y="2712225"/>
            <a:ext cx="1793289" cy="307777"/>
          </a:xfrm>
          <a:prstGeom prst="rect">
            <a:avLst/>
          </a:prstGeom>
          <a:noFill/>
          <a:ln>
            <a:solidFill>
              <a:schemeClr val="bg1">
                <a:lumMod val="50000"/>
              </a:schemeClr>
            </a:solidFill>
          </a:ln>
        </p:spPr>
        <p:txBody>
          <a:bodyPr wrap="square" rtlCol="0">
            <a:spAutoFit/>
          </a:bodyPr>
          <a:lstStyle/>
          <a:p>
            <a:pPr algn="ctr"/>
            <a:r>
              <a:rPr lang="en-US" sz="1400" dirty="0"/>
              <a:t>Final Report</a:t>
            </a:r>
          </a:p>
        </p:txBody>
      </p:sp>
      <p:cxnSp>
        <p:nvCxnSpPr>
          <p:cNvPr id="38" name="Straight Arrow Connector 37">
            <a:extLst>
              <a:ext uri="{FF2B5EF4-FFF2-40B4-BE49-F238E27FC236}">
                <a16:creationId xmlns:a16="http://schemas.microsoft.com/office/drawing/2014/main" id="{C9A2E6E9-C3F3-4BC5-80FC-077C350B195A}"/>
              </a:ext>
            </a:extLst>
          </p:cNvPr>
          <p:cNvCxnSpPr>
            <a:cxnSpLocks/>
            <a:endCxn id="37" idx="2"/>
          </p:cNvCxnSpPr>
          <p:nvPr/>
        </p:nvCxnSpPr>
        <p:spPr>
          <a:xfrm flipH="1" flipV="1">
            <a:off x="10213317" y="3020002"/>
            <a:ext cx="3776" cy="580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E5BFD8F-694B-468A-82BA-31BBFAE05D0A}"/>
              </a:ext>
            </a:extLst>
          </p:cNvPr>
          <p:cNvSpPr txBox="1"/>
          <p:nvPr/>
        </p:nvSpPr>
        <p:spPr>
          <a:xfrm>
            <a:off x="9362391" y="4205253"/>
            <a:ext cx="1793289" cy="307777"/>
          </a:xfrm>
          <a:prstGeom prst="rect">
            <a:avLst/>
          </a:prstGeom>
          <a:noFill/>
          <a:ln>
            <a:solidFill>
              <a:schemeClr val="bg1">
                <a:lumMod val="50000"/>
              </a:schemeClr>
            </a:solidFill>
          </a:ln>
        </p:spPr>
        <p:txBody>
          <a:bodyPr wrap="square" rtlCol="0">
            <a:spAutoFit/>
          </a:bodyPr>
          <a:lstStyle/>
          <a:p>
            <a:pPr algn="ctr"/>
            <a:r>
              <a:rPr lang="en-US" sz="1400" b="1" dirty="0"/>
              <a:t>20</a:t>
            </a:r>
            <a:r>
              <a:rPr lang="en-US" sz="1400" b="1" baseline="30000" dirty="0"/>
              <a:t>th</a:t>
            </a:r>
            <a:r>
              <a:rPr lang="en-US" sz="1400" b="1" dirty="0"/>
              <a:t> April 2021</a:t>
            </a:r>
          </a:p>
        </p:txBody>
      </p:sp>
      <p:sp>
        <p:nvSpPr>
          <p:cNvPr id="40" name="Rectangle 39">
            <a:extLst>
              <a:ext uri="{FF2B5EF4-FFF2-40B4-BE49-F238E27FC236}">
                <a16:creationId xmlns:a16="http://schemas.microsoft.com/office/drawing/2014/main" id="{DDA0B20A-C3D4-44A9-A831-1C5B5F2410FA}"/>
              </a:ext>
            </a:extLst>
          </p:cNvPr>
          <p:cNvSpPr/>
          <p:nvPr/>
        </p:nvSpPr>
        <p:spPr>
          <a:xfrm>
            <a:off x="979210" y="3635049"/>
            <a:ext cx="4571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69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B877-7A00-446A-9CC2-618778878B9B}"/>
              </a:ext>
            </a:extLst>
          </p:cNvPr>
          <p:cNvSpPr>
            <a:spLocks noGrp="1"/>
          </p:cNvSpPr>
          <p:nvPr>
            <p:ph type="title"/>
          </p:nvPr>
        </p:nvSpPr>
        <p:spPr/>
        <p:txBody>
          <a:bodyPr/>
          <a:lstStyle/>
          <a:p>
            <a:r>
              <a:rPr lang="en-US" dirty="0"/>
              <a:t>Final Deliverables</a:t>
            </a:r>
            <a:endParaRPr lang="en-IN" dirty="0"/>
          </a:p>
        </p:txBody>
      </p:sp>
      <p:sp>
        <p:nvSpPr>
          <p:cNvPr id="3" name="Content Placeholder 2">
            <a:extLst>
              <a:ext uri="{FF2B5EF4-FFF2-40B4-BE49-F238E27FC236}">
                <a16:creationId xmlns:a16="http://schemas.microsoft.com/office/drawing/2014/main" id="{F6231E29-D419-40E1-B723-91D31D4A57E7}"/>
              </a:ext>
            </a:extLst>
          </p:cNvPr>
          <p:cNvSpPr>
            <a:spLocks noGrp="1"/>
          </p:cNvSpPr>
          <p:nvPr>
            <p:ph idx="1"/>
          </p:nvPr>
        </p:nvSpPr>
        <p:spPr/>
        <p:txBody>
          <a:bodyPr/>
          <a:lstStyle/>
          <a:p>
            <a:r>
              <a:rPr lang="en-US" dirty="0"/>
              <a:t>1. HMM and CRF implementation + result metrics on given dataset</a:t>
            </a:r>
          </a:p>
          <a:p>
            <a:r>
              <a:rPr lang="en-US" dirty="0"/>
              <a:t>2. Classical approaches + Neural POS tagger implementation ( LSTM or GRU or Transformers ) </a:t>
            </a:r>
          </a:p>
          <a:p>
            <a:r>
              <a:rPr lang="en-US" dirty="0"/>
              <a:t>3. Comparison Metrics for baseline and Neural based model.</a:t>
            </a:r>
          </a:p>
          <a:p>
            <a:r>
              <a:rPr lang="en-US" dirty="0"/>
              <a:t>4. Project Report</a:t>
            </a:r>
          </a:p>
          <a:p>
            <a:r>
              <a:rPr lang="en-US" dirty="0"/>
              <a:t>5. Saved checkpoint</a:t>
            </a:r>
          </a:p>
          <a:p>
            <a:r>
              <a:rPr lang="en-US" dirty="0"/>
              <a:t>6. Final presentation + Readme file</a:t>
            </a:r>
          </a:p>
        </p:txBody>
      </p:sp>
    </p:spTree>
    <p:extLst>
      <p:ext uri="{BB962C8B-B14F-4D97-AF65-F5344CB8AC3E}">
        <p14:creationId xmlns:p14="http://schemas.microsoft.com/office/powerpoint/2010/main" val="351523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7EFF-0EEC-4895-BDC4-2D5A5E4BCDCC}"/>
              </a:ext>
            </a:extLst>
          </p:cNvPr>
          <p:cNvSpPr>
            <a:spLocks noGrp="1"/>
          </p:cNvSpPr>
          <p:nvPr>
            <p:ph type="ctrTitle"/>
          </p:nvPr>
        </p:nvSpPr>
        <p:spPr>
          <a:xfrm>
            <a:off x="1524000" y="421027"/>
            <a:ext cx="9144000" cy="1283486"/>
          </a:xfrm>
        </p:spPr>
        <p:txBody>
          <a:bodyPr>
            <a:normAutofit fontScale="90000"/>
          </a:bodyPr>
          <a:lstStyle/>
          <a:p>
            <a:pPr algn="ctr"/>
            <a:r>
              <a:rPr lang="en-US" dirty="0"/>
              <a:t>Neural POS Tagger</a:t>
            </a:r>
            <a:br>
              <a:rPr lang="en-US" dirty="0"/>
            </a:br>
            <a:r>
              <a:rPr lang="en-US" sz="1800" dirty="0"/>
              <a:t>Midterm report</a:t>
            </a:r>
            <a:endParaRPr lang="en-IN" dirty="0"/>
          </a:p>
        </p:txBody>
      </p:sp>
      <p:sp>
        <p:nvSpPr>
          <p:cNvPr id="3" name="Subtitle 2">
            <a:extLst>
              <a:ext uri="{FF2B5EF4-FFF2-40B4-BE49-F238E27FC236}">
                <a16:creationId xmlns:a16="http://schemas.microsoft.com/office/drawing/2014/main" id="{C6A32C56-292A-4832-9C5D-9430DA4CBD26}"/>
              </a:ext>
            </a:extLst>
          </p:cNvPr>
          <p:cNvSpPr>
            <a:spLocks noGrp="1"/>
          </p:cNvSpPr>
          <p:nvPr>
            <p:ph type="subTitle" idx="1"/>
          </p:nvPr>
        </p:nvSpPr>
        <p:spPr>
          <a:xfrm>
            <a:off x="1524000" y="2405849"/>
            <a:ext cx="9144000" cy="2541310"/>
          </a:xfrm>
        </p:spPr>
        <p:txBody>
          <a:bodyPr>
            <a:normAutofit fontScale="62500" lnSpcReduction="20000"/>
          </a:bodyPr>
          <a:lstStyle/>
          <a:p>
            <a:r>
              <a:rPr lang="en-US" sz="1800" dirty="0"/>
              <a:t>NLP Project: </a:t>
            </a:r>
          </a:p>
          <a:p>
            <a:r>
              <a:rPr lang="en-US" sz="1800" dirty="0"/>
              <a:t>TEAM Name: </a:t>
            </a:r>
            <a:r>
              <a:rPr lang="en-US" sz="1800" dirty="0" err="1"/>
              <a:t>Lemmatizer</a:t>
            </a:r>
            <a:br>
              <a:rPr lang="en-US" sz="1800" dirty="0"/>
            </a:br>
            <a:endParaRPr lang="en-US" sz="1800" dirty="0"/>
          </a:p>
          <a:p>
            <a:r>
              <a:rPr lang="en-US" sz="1800" dirty="0"/>
              <a:t>Tirth Pandit (2019201017)</a:t>
            </a:r>
          </a:p>
          <a:p>
            <a:r>
              <a:rPr lang="en-US" sz="1800" dirty="0"/>
              <a:t>Pratik Tiwari (2019201023)</a:t>
            </a:r>
          </a:p>
          <a:p>
            <a:endParaRPr lang="en-US" sz="1800" dirty="0"/>
          </a:p>
          <a:p>
            <a:r>
              <a:rPr lang="en-US" sz="1800" dirty="0"/>
              <a:t>Mentor: Ujwal Narayan</a:t>
            </a:r>
          </a:p>
          <a:p>
            <a:endParaRPr lang="en-IN" sz="1800" dirty="0"/>
          </a:p>
          <a:p>
            <a:pPr algn="l"/>
            <a:r>
              <a:rPr lang="en-IN" sz="1400" dirty="0"/>
              <a:t>Github Repo: </a:t>
            </a:r>
            <a:r>
              <a:rPr lang="en-IN" sz="1400" dirty="0">
                <a:hlinkClick r:id="rId2"/>
              </a:rPr>
              <a:t>https://github.com/pratikiiith/Neural-POS-Tagger-NLP.git</a:t>
            </a:r>
            <a:r>
              <a:rPr lang="en-IN" sz="1400" dirty="0"/>
              <a:t> </a:t>
            </a:r>
          </a:p>
        </p:txBody>
      </p:sp>
    </p:spTree>
    <p:extLst>
      <p:ext uri="{BB962C8B-B14F-4D97-AF65-F5344CB8AC3E}">
        <p14:creationId xmlns:p14="http://schemas.microsoft.com/office/powerpoint/2010/main" val="272264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9AB7-A9D4-48A0-ADA1-13F4551A74A6}"/>
              </a:ext>
            </a:extLst>
          </p:cNvPr>
          <p:cNvSpPr>
            <a:spLocks noGrp="1"/>
          </p:cNvSpPr>
          <p:nvPr>
            <p:ph type="title"/>
          </p:nvPr>
        </p:nvSpPr>
        <p:spPr/>
        <p:txBody>
          <a:bodyPr/>
          <a:lstStyle/>
          <a:p>
            <a:r>
              <a:rPr lang="en-US" dirty="0"/>
              <a:t>Project Mid-Evaluation</a:t>
            </a:r>
            <a:endParaRPr lang="en-IN" dirty="0"/>
          </a:p>
        </p:txBody>
      </p:sp>
      <p:sp>
        <p:nvSpPr>
          <p:cNvPr id="4" name="Rectangle 3">
            <a:extLst>
              <a:ext uri="{FF2B5EF4-FFF2-40B4-BE49-F238E27FC236}">
                <a16:creationId xmlns:a16="http://schemas.microsoft.com/office/drawing/2014/main" id="{0EC32D4F-E812-488B-BED4-8D4F48B98C0D}"/>
              </a:ext>
            </a:extLst>
          </p:cNvPr>
          <p:cNvSpPr/>
          <p:nvPr/>
        </p:nvSpPr>
        <p:spPr>
          <a:xfrm>
            <a:off x="1024929" y="3870663"/>
            <a:ext cx="918838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130C511B-14CF-42E9-A065-4A8E2C90EF2D}"/>
              </a:ext>
            </a:extLst>
          </p:cNvPr>
          <p:cNvCxnSpPr/>
          <p:nvPr/>
        </p:nvCxnSpPr>
        <p:spPr>
          <a:xfrm>
            <a:off x="2560765" y="3934344"/>
            <a:ext cx="0" cy="424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5088AEC-079F-4A33-8F5B-9602A38049E0}"/>
              </a:ext>
            </a:extLst>
          </p:cNvPr>
          <p:cNvSpPr txBox="1"/>
          <p:nvPr/>
        </p:nvSpPr>
        <p:spPr>
          <a:xfrm>
            <a:off x="1664121" y="4359142"/>
            <a:ext cx="1793289" cy="430887"/>
          </a:xfrm>
          <a:prstGeom prst="rect">
            <a:avLst/>
          </a:prstGeom>
          <a:solidFill>
            <a:schemeClr val="bg2">
              <a:lumMod val="90000"/>
            </a:schemeClr>
          </a:solidFill>
          <a:ln>
            <a:solidFill>
              <a:schemeClr val="bg1">
                <a:lumMod val="50000"/>
              </a:schemeClr>
            </a:solidFill>
          </a:ln>
        </p:spPr>
        <p:txBody>
          <a:bodyPr wrap="square" rtlCol="0">
            <a:spAutoFit/>
          </a:bodyPr>
          <a:lstStyle/>
          <a:p>
            <a:pPr algn="ctr"/>
            <a:r>
              <a:rPr lang="en-US" sz="1050" dirty="0"/>
              <a:t>Implementation HMM and CRF</a:t>
            </a:r>
            <a:endParaRPr lang="en-IN" sz="1050" dirty="0"/>
          </a:p>
        </p:txBody>
      </p:sp>
      <p:cxnSp>
        <p:nvCxnSpPr>
          <p:cNvPr id="7" name="Straight Arrow Connector 6">
            <a:extLst>
              <a:ext uri="{FF2B5EF4-FFF2-40B4-BE49-F238E27FC236}">
                <a16:creationId xmlns:a16="http://schemas.microsoft.com/office/drawing/2014/main" id="{4CABDC3B-DAB3-44C9-89A7-CF6EA6905CEE}"/>
              </a:ext>
            </a:extLst>
          </p:cNvPr>
          <p:cNvCxnSpPr>
            <a:cxnSpLocks/>
          </p:cNvCxnSpPr>
          <p:nvPr/>
        </p:nvCxnSpPr>
        <p:spPr>
          <a:xfrm flipV="1">
            <a:off x="3226591" y="3537263"/>
            <a:ext cx="0" cy="32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C2FEE40-A9B1-4127-B5C5-B7DE584764E6}"/>
              </a:ext>
            </a:extLst>
          </p:cNvPr>
          <p:cNvSpPr/>
          <p:nvPr/>
        </p:nvSpPr>
        <p:spPr>
          <a:xfrm>
            <a:off x="5183451" y="3605561"/>
            <a:ext cx="4571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FDF5B3D-6224-4AE8-8D85-662FE99C48A1}"/>
              </a:ext>
            </a:extLst>
          </p:cNvPr>
          <p:cNvSpPr txBox="1"/>
          <p:nvPr/>
        </p:nvSpPr>
        <p:spPr>
          <a:xfrm>
            <a:off x="4305891" y="2716967"/>
            <a:ext cx="1793289" cy="523220"/>
          </a:xfrm>
          <a:prstGeom prst="rect">
            <a:avLst/>
          </a:prstGeom>
          <a:solidFill>
            <a:schemeClr val="bg2">
              <a:lumMod val="90000"/>
            </a:schemeClr>
          </a:solidFill>
          <a:ln>
            <a:solidFill>
              <a:schemeClr val="bg1">
                <a:lumMod val="50000"/>
              </a:schemeClr>
            </a:solidFill>
          </a:ln>
        </p:spPr>
        <p:txBody>
          <a:bodyPr wrap="square" rtlCol="0">
            <a:spAutoFit/>
          </a:bodyPr>
          <a:lstStyle/>
          <a:p>
            <a:pPr algn="ctr"/>
            <a:r>
              <a:rPr lang="en-US" sz="1400" dirty="0"/>
              <a:t>Mid-Evaluation</a:t>
            </a:r>
            <a:r>
              <a:rPr lang="en-IN" sz="1400" dirty="0"/>
              <a:t> / Interim Report</a:t>
            </a:r>
            <a:endParaRPr lang="en-US" sz="1400" dirty="0"/>
          </a:p>
        </p:txBody>
      </p:sp>
      <p:sp>
        <p:nvSpPr>
          <p:cNvPr id="10" name="TextBox 9">
            <a:extLst>
              <a:ext uri="{FF2B5EF4-FFF2-40B4-BE49-F238E27FC236}">
                <a16:creationId xmlns:a16="http://schemas.microsoft.com/office/drawing/2014/main" id="{FC05BD79-3C6D-452C-ACB2-55B247FE10AE}"/>
              </a:ext>
            </a:extLst>
          </p:cNvPr>
          <p:cNvSpPr txBox="1"/>
          <p:nvPr/>
        </p:nvSpPr>
        <p:spPr>
          <a:xfrm>
            <a:off x="2329946" y="3077801"/>
            <a:ext cx="1793289" cy="430887"/>
          </a:xfrm>
          <a:prstGeom prst="rect">
            <a:avLst/>
          </a:prstGeom>
          <a:solidFill>
            <a:schemeClr val="bg2">
              <a:lumMod val="90000"/>
            </a:schemeClr>
          </a:solidFill>
          <a:ln>
            <a:solidFill>
              <a:schemeClr val="bg1">
                <a:lumMod val="50000"/>
              </a:schemeClr>
            </a:solidFill>
          </a:ln>
        </p:spPr>
        <p:txBody>
          <a:bodyPr wrap="square" rtlCol="0">
            <a:spAutoFit/>
          </a:bodyPr>
          <a:lstStyle/>
          <a:p>
            <a:pPr algn="ctr"/>
            <a:r>
              <a:rPr lang="en-US" sz="1050" dirty="0"/>
              <a:t>Deciding Neural Arch. and experimental setup  </a:t>
            </a:r>
          </a:p>
        </p:txBody>
      </p:sp>
      <p:cxnSp>
        <p:nvCxnSpPr>
          <p:cNvPr id="11" name="Straight Arrow Connector 10">
            <a:extLst>
              <a:ext uri="{FF2B5EF4-FFF2-40B4-BE49-F238E27FC236}">
                <a16:creationId xmlns:a16="http://schemas.microsoft.com/office/drawing/2014/main" id="{736FB5F3-2FC7-4C48-8D81-82BFEDB40855}"/>
              </a:ext>
            </a:extLst>
          </p:cNvPr>
          <p:cNvCxnSpPr>
            <a:cxnSpLocks/>
            <a:stCxn id="8" idx="0"/>
            <a:endCxn id="9" idx="2"/>
          </p:cNvCxnSpPr>
          <p:nvPr/>
        </p:nvCxnSpPr>
        <p:spPr>
          <a:xfrm flipH="1" flipV="1">
            <a:off x="5202536" y="3240187"/>
            <a:ext cx="3775" cy="36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7E55AEF-45F9-402E-AFF4-ADDB4C8E2981}"/>
              </a:ext>
            </a:extLst>
          </p:cNvPr>
          <p:cNvSpPr txBox="1"/>
          <p:nvPr/>
        </p:nvSpPr>
        <p:spPr>
          <a:xfrm>
            <a:off x="4332525" y="4156939"/>
            <a:ext cx="1793289" cy="307777"/>
          </a:xfrm>
          <a:prstGeom prst="rect">
            <a:avLst/>
          </a:prstGeom>
          <a:noFill/>
          <a:ln>
            <a:solidFill>
              <a:schemeClr val="bg1">
                <a:lumMod val="50000"/>
              </a:schemeClr>
            </a:solidFill>
          </a:ln>
        </p:spPr>
        <p:txBody>
          <a:bodyPr wrap="square" rtlCol="0">
            <a:spAutoFit/>
          </a:bodyPr>
          <a:lstStyle/>
          <a:p>
            <a:pPr algn="ctr"/>
            <a:r>
              <a:rPr lang="en-US" sz="1400" b="1" dirty="0"/>
              <a:t>25</a:t>
            </a:r>
            <a:r>
              <a:rPr lang="en-US" sz="1400" b="1" baseline="30000" dirty="0"/>
              <a:t>th</a:t>
            </a:r>
            <a:r>
              <a:rPr lang="en-US" sz="1400" b="1" dirty="0"/>
              <a:t> March 2021</a:t>
            </a:r>
          </a:p>
        </p:txBody>
      </p:sp>
      <p:cxnSp>
        <p:nvCxnSpPr>
          <p:cNvPr id="13" name="Straight Arrow Connector 12">
            <a:extLst>
              <a:ext uri="{FF2B5EF4-FFF2-40B4-BE49-F238E27FC236}">
                <a16:creationId xmlns:a16="http://schemas.microsoft.com/office/drawing/2014/main" id="{80122712-F782-4B18-A356-AE7EB1C7EC17}"/>
              </a:ext>
            </a:extLst>
          </p:cNvPr>
          <p:cNvCxnSpPr/>
          <p:nvPr/>
        </p:nvCxnSpPr>
        <p:spPr>
          <a:xfrm>
            <a:off x="7178633" y="3925823"/>
            <a:ext cx="0" cy="424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87C2EE4-339B-460A-90C0-81EA476860D8}"/>
              </a:ext>
            </a:extLst>
          </p:cNvPr>
          <p:cNvSpPr txBox="1"/>
          <p:nvPr/>
        </p:nvSpPr>
        <p:spPr>
          <a:xfrm>
            <a:off x="6281989" y="4350621"/>
            <a:ext cx="1793289" cy="415498"/>
          </a:xfrm>
          <a:prstGeom prst="rect">
            <a:avLst/>
          </a:prstGeom>
          <a:noFill/>
          <a:ln>
            <a:solidFill>
              <a:schemeClr val="bg1">
                <a:lumMod val="50000"/>
              </a:schemeClr>
            </a:solidFill>
          </a:ln>
        </p:spPr>
        <p:txBody>
          <a:bodyPr wrap="square" rtlCol="0">
            <a:spAutoFit/>
          </a:bodyPr>
          <a:lstStyle/>
          <a:p>
            <a:pPr algn="ctr"/>
            <a:r>
              <a:rPr lang="en-US" sz="1050" dirty="0"/>
              <a:t>Implementation of Neural POS Tagger</a:t>
            </a:r>
            <a:endParaRPr lang="en-IN" sz="1050" dirty="0"/>
          </a:p>
        </p:txBody>
      </p:sp>
      <p:cxnSp>
        <p:nvCxnSpPr>
          <p:cNvPr id="15" name="Straight Arrow Connector 14">
            <a:extLst>
              <a:ext uri="{FF2B5EF4-FFF2-40B4-BE49-F238E27FC236}">
                <a16:creationId xmlns:a16="http://schemas.microsoft.com/office/drawing/2014/main" id="{A7643141-479E-4821-B822-160F8D2B8A06}"/>
              </a:ext>
            </a:extLst>
          </p:cNvPr>
          <p:cNvCxnSpPr>
            <a:cxnSpLocks/>
          </p:cNvCxnSpPr>
          <p:nvPr/>
        </p:nvCxnSpPr>
        <p:spPr>
          <a:xfrm flipV="1">
            <a:off x="8075124" y="3517396"/>
            <a:ext cx="0" cy="32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7A8625-856E-41C3-AC15-AF9738CB6ADA}"/>
              </a:ext>
            </a:extLst>
          </p:cNvPr>
          <p:cNvSpPr txBox="1"/>
          <p:nvPr/>
        </p:nvSpPr>
        <p:spPr>
          <a:xfrm>
            <a:off x="7178479" y="3057934"/>
            <a:ext cx="1793289" cy="415498"/>
          </a:xfrm>
          <a:prstGeom prst="rect">
            <a:avLst/>
          </a:prstGeom>
          <a:noFill/>
          <a:ln>
            <a:solidFill>
              <a:schemeClr val="bg1">
                <a:lumMod val="50000"/>
              </a:schemeClr>
            </a:solidFill>
          </a:ln>
        </p:spPr>
        <p:txBody>
          <a:bodyPr wrap="square" rtlCol="0">
            <a:spAutoFit/>
          </a:bodyPr>
          <a:lstStyle/>
          <a:p>
            <a:pPr algn="ctr"/>
            <a:r>
              <a:rPr lang="en-US" sz="1050" dirty="0"/>
              <a:t>Testing/Tuning and bug Fixing</a:t>
            </a:r>
          </a:p>
        </p:txBody>
      </p:sp>
      <p:sp>
        <p:nvSpPr>
          <p:cNvPr id="17" name="Rectangle 16">
            <a:extLst>
              <a:ext uri="{FF2B5EF4-FFF2-40B4-BE49-F238E27FC236}">
                <a16:creationId xmlns:a16="http://schemas.microsoft.com/office/drawing/2014/main" id="{5D0B28C3-8AEF-4335-B89B-71831774D3F8}"/>
              </a:ext>
            </a:extLst>
          </p:cNvPr>
          <p:cNvSpPr/>
          <p:nvPr/>
        </p:nvSpPr>
        <p:spPr>
          <a:xfrm>
            <a:off x="10213317" y="3633719"/>
            <a:ext cx="4571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519C0D11-BE73-4A61-806C-7B89A4857115}"/>
              </a:ext>
            </a:extLst>
          </p:cNvPr>
          <p:cNvCxnSpPr>
            <a:cxnSpLocks/>
          </p:cNvCxnSpPr>
          <p:nvPr/>
        </p:nvCxnSpPr>
        <p:spPr>
          <a:xfrm flipH="1" flipV="1">
            <a:off x="5202535" y="3240187"/>
            <a:ext cx="3775" cy="36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1F2377-6B7B-4866-A9C9-0A9D1CD76E11}"/>
              </a:ext>
            </a:extLst>
          </p:cNvPr>
          <p:cNvSpPr txBox="1"/>
          <p:nvPr/>
        </p:nvSpPr>
        <p:spPr>
          <a:xfrm>
            <a:off x="9316672" y="2712225"/>
            <a:ext cx="1793289" cy="307777"/>
          </a:xfrm>
          <a:prstGeom prst="rect">
            <a:avLst/>
          </a:prstGeom>
          <a:noFill/>
          <a:ln>
            <a:solidFill>
              <a:schemeClr val="bg1">
                <a:lumMod val="50000"/>
              </a:schemeClr>
            </a:solidFill>
          </a:ln>
        </p:spPr>
        <p:txBody>
          <a:bodyPr wrap="square" rtlCol="0">
            <a:spAutoFit/>
          </a:bodyPr>
          <a:lstStyle/>
          <a:p>
            <a:pPr algn="ctr"/>
            <a:r>
              <a:rPr lang="en-US" sz="1400" dirty="0"/>
              <a:t>Final Report</a:t>
            </a:r>
          </a:p>
        </p:txBody>
      </p:sp>
      <p:cxnSp>
        <p:nvCxnSpPr>
          <p:cNvPr id="20" name="Straight Arrow Connector 19">
            <a:extLst>
              <a:ext uri="{FF2B5EF4-FFF2-40B4-BE49-F238E27FC236}">
                <a16:creationId xmlns:a16="http://schemas.microsoft.com/office/drawing/2014/main" id="{CE5C6FF6-18BA-4B87-B9E2-951CC888DA6A}"/>
              </a:ext>
            </a:extLst>
          </p:cNvPr>
          <p:cNvCxnSpPr>
            <a:cxnSpLocks/>
            <a:endCxn id="19" idx="2"/>
          </p:cNvCxnSpPr>
          <p:nvPr/>
        </p:nvCxnSpPr>
        <p:spPr>
          <a:xfrm flipH="1" flipV="1">
            <a:off x="10213317" y="3020002"/>
            <a:ext cx="3776" cy="580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33BCF26-B0A8-481D-99FA-3D7D0E738D45}"/>
              </a:ext>
            </a:extLst>
          </p:cNvPr>
          <p:cNvSpPr txBox="1"/>
          <p:nvPr/>
        </p:nvSpPr>
        <p:spPr>
          <a:xfrm>
            <a:off x="9362391" y="4205253"/>
            <a:ext cx="1793289" cy="307777"/>
          </a:xfrm>
          <a:prstGeom prst="rect">
            <a:avLst/>
          </a:prstGeom>
          <a:noFill/>
          <a:ln>
            <a:solidFill>
              <a:schemeClr val="bg1">
                <a:lumMod val="50000"/>
              </a:schemeClr>
            </a:solidFill>
          </a:ln>
        </p:spPr>
        <p:txBody>
          <a:bodyPr wrap="square" rtlCol="0">
            <a:spAutoFit/>
          </a:bodyPr>
          <a:lstStyle/>
          <a:p>
            <a:pPr algn="ctr"/>
            <a:r>
              <a:rPr lang="en-US" sz="1400" b="1" dirty="0"/>
              <a:t>20</a:t>
            </a:r>
            <a:r>
              <a:rPr lang="en-US" sz="1400" b="1" baseline="30000" dirty="0"/>
              <a:t>th</a:t>
            </a:r>
            <a:r>
              <a:rPr lang="en-US" sz="1400" b="1" dirty="0"/>
              <a:t> April 2021</a:t>
            </a:r>
          </a:p>
        </p:txBody>
      </p:sp>
      <p:sp>
        <p:nvSpPr>
          <p:cNvPr id="22" name="Rectangle 21">
            <a:extLst>
              <a:ext uri="{FF2B5EF4-FFF2-40B4-BE49-F238E27FC236}">
                <a16:creationId xmlns:a16="http://schemas.microsoft.com/office/drawing/2014/main" id="{94FA61A7-D772-4218-ACEB-EC5CA7568FB1}"/>
              </a:ext>
            </a:extLst>
          </p:cNvPr>
          <p:cNvSpPr/>
          <p:nvPr/>
        </p:nvSpPr>
        <p:spPr>
          <a:xfrm>
            <a:off x="979210" y="3635049"/>
            <a:ext cx="4571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E006B1F-F0BF-4FF4-8956-41D2F45397FB}"/>
              </a:ext>
            </a:extLst>
          </p:cNvPr>
          <p:cNvSpPr/>
          <p:nvPr/>
        </p:nvSpPr>
        <p:spPr>
          <a:xfrm>
            <a:off x="168676" y="5709674"/>
            <a:ext cx="1220238" cy="34001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Completed</a:t>
            </a:r>
            <a:endParaRPr lang="en-IN" dirty="0">
              <a:solidFill>
                <a:schemeClr val="tx1"/>
              </a:solidFill>
            </a:endParaRPr>
          </a:p>
        </p:txBody>
      </p:sp>
    </p:spTree>
    <p:extLst>
      <p:ext uri="{BB962C8B-B14F-4D97-AF65-F5344CB8AC3E}">
        <p14:creationId xmlns:p14="http://schemas.microsoft.com/office/powerpoint/2010/main" val="70339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B2BA-E68E-4F61-A4FD-A9DD60107F54}"/>
              </a:ext>
            </a:extLst>
          </p:cNvPr>
          <p:cNvSpPr>
            <a:spLocks noGrp="1"/>
          </p:cNvSpPr>
          <p:nvPr>
            <p:ph type="title"/>
          </p:nvPr>
        </p:nvSpPr>
        <p:spPr/>
        <p:txBody>
          <a:bodyPr/>
          <a:lstStyle/>
          <a:p>
            <a:r>
              <a:rPr lang="en-US" dirty="0"/>
              <a:t>Data Set Details:</a:t>
            </a:r>
            <a:endParaRPr lang="en-IN" dirty="0"/>
          </a:p>
        </p:txBody>
      </p:sp>
      <p:sp>
        <p:nvSpPr>
          <p:cNvPr id="3" name="Content Placeholder 2">
            <a:extLst>
              <a:ext uri="{FF2B5EF4-FFF2-40B4-BE49-F238E27FC236}">
                <a16:creationId xmlns:a16="http://schemas.microsoft.com/office/drawing/2014/main" id="{8F3BFB3B-5023-4BD8-B111-2B3DFBF302E7}"/>
              </a:ext>
            </a:extLst>
          </p:cNvPr>
          <p:cNvSpPr>
            <a:spLocks noGrp="1"/>
          </p:cNvSpPr>
          <p:nvPr>
            <p:ph idx="1"/>
          </p:nvPr>
        </p:nvSpPr>
        <p:spPr/>
        <p:txBody>
          <a:bodyPr>
            <a:normAutofit/>
          </a:bodyPr>
          <a:lstStyle/>
          <a:p>
            <a:pPr marL="457200" indent="-457200">
              <a:buFont typeface="+mj-lt"/>
              <a:buAutoNum type="arabicPeriod"/>
            </a:pPr>
            <a:r>
              <a:rPr lang="en-US" sz="1600" b="0" i="0" dirty="0">
                <a:solidFill>
                  <a:srgbClr val="212121"/>
                </a:solidFill>
                <a:effectLst/>
                <a:latin typeface="Calibri Light" panose="020F0302020204030204" pitchFamily="34" charset="0"/>
                <a:cs typeface="Calibri Light" panose="020F0302020204030204" pitchFamily="34" charset="0"/>
              </a:rPr>
              <a:t>guj_art and culture_sample1.txt</a:t>
            </a:r>
          </a:p>
          <a:p>
            <a:pPr marL="457200" indent="-457200">
              <a:buFont typeface="+mj-lt"/>
              <a:buAutoNum type="arabicPeriod"/>
            </a:pPr>
            <a:r>
              <a:rPr lang="en-IN" sz="1600" b="0" i="0" dirty="0">
                <a:solidFill>
                  <a:srgbClr val="212121"/>
                </a:solidFill>
                <a:effectLst/>
                <a:latin typeface="Calibri Light" panose="020F0302020204030204" pitchFamily="34" charset="0"/>
                <a:cs typeface="Calibri Light" panose="020F0302020204030204" pitchFamily="34" charset="0"/>
              </a:rPr>
              <a:t>guj_economy_sample2.txt</a:t>
            </a:r>
          </a:p>
          <a:p>
            <a:pPr marL="457200" indent="-457200">
              <a:buFont typeface="+mj-lt"/>
              <a:buAutoNum type="arabicPeriod"/>
            </a:pPr>
            <a:r>
              <a:rPr lang="en-IN" sz="1600" b="0" i="0" dirty="0">
                <a:solidFill>
                  <a:srgbClr val="212121"/>
                </a:solidFill>
                <a:effectLst/>
                <a:latin typeface="Calibri Light" panose="020F0302020204030204" pitchFamily="34" charset="0"/>
                <a:cs typeface="Calibri Light" panose="020F0302020204030204" pitchFamily="34" charset="0"/>
              </a:rPr>
              <a:t>guj_entertainment_sample3.txt </a:t>
            </a:r>
          </a:p>
          <a:p>
            <a:pPr marL="457200" indent="-457200">
              <a:buFont typeface="+mj-lt"/>
              <a:buAutoNum type="arabicPeriod"/>
            </a:pPr>
            <a:r>
              <a:rPr lang="en-IN" sz="1600" b="0" i="0" dirty="0">
                <a:solidFill>
                  <a:srgbClr val="212121"/>
                </a:solidFill>
                <a:effectLst/>
                <a:latin typeface="Calibri Light" panose="020F0302020204030204" pitchFamily="34" charset="0"/>
                <a:cs typeface="Calibri Light" panose="020F0302020204030204" pitchFamily="34" charset="0"/>
              </a:rPr>
              <a:t>guj_philosophy_sample4.txt</a:t>
            </a:r>
            <a:endParaRPr lang="en-IN" sz="1600" dirty="0">
              <a:solidFill>
                <a:srgbClr val="212121"/>
              </a:solidFill>
              <a:latin typeface="Calibri Light" panose="020F0302020204030204" pitchFamily="34" charset="0"/>
              <a:cs typeface="Calibri Light" panose="020F0302020204030204" pitchFamily="34" charset="0"/>
            </a:endParaRPr>
          </a:p>
          <a:p>
            <a:pPr marL="457200" indent="-457200">
              <a:buFont typeface="+mj-lt"/>
              <a:buAutoNum type="arabicPeriod"/>
            </a:pPr>
            <a:r>
              <a:rPr lang="en-IN" sz="1600" b="0" i="0" dirty="0">
                <a:solidFill>
                  <a:srgbClr val="212121"/>
                </a:solidFill>
                <a:effectLst/>
                <a:latin typeface="Calibri Light" panose="020F0302020204030204" pitchFamily="34" charset="0"/>
                <a:cs typeface="Calibri Light" panose="020F0302020204030204" pitchFamily="34" charset="0"/>
              </a:rPr>
              <a:t>guj_religion_sample5.txt</a:t>
            </a:r>
            <a:endParaRPr lang="en-IN" sz="1600" dirty="0">
              <a:solidFill>
                <a:srgbClr val="212121"/>
              </a:solidFill>
              <a:latin typeface="Calibri Light" panose="020F0302020204030204" pitchFamily="34" charset="0"/>
              <a:cs typeface="Calibri Light" panose="020F0302020204030204" pitchFamily="34" charset="0"/>
            </a:endParaRPr>
          </a:p>
          <a:p>
            <a:pPr marL="457200" indent="-457200">
              <a:buFont typeface="+mj-lt"/>
              <a:buAutoNum type="arabicPeriod"/>
            </a:pPr>
            <a:r>
              <a:rPr lang="en-US" sz="1600" b="0" i="0" dirty="0">
                <a:solidFill>
                  <a:srgbClr val="212121"/>
                </a:solidFill>
                <a:effectLst/>
                <a:latin typeface="Calibri Light" panose="020F0302020204030204" pitchFamily="34" charset="0"/>
                <a:cs typeface="Calibri Light" panose="020F0302020204030204" pitchFamily="34" charset="0"/>
              </a:rPr>
              <a:t>guj_science and technology_sample6.txt</a:t>
            </a:r>
            <a:endParaRPr lang="en-IN" sz="1600" b="0" i="0" dirty="0">
              <a:solidFill>
                <a:srgbClr val="212121"/>
              </a:solidFill>
              <a:effectLst/>
              <a:latin typeface="Calibri Light" panose="020F0302020204030204" pitchFamily="34" charset="0"/>
              <a:cs typeface="Calibri Light" panose="020F0302020204030204" pitchFamily="34" charset="0"/>
            </a:endParaRPr>
          </a:p>
          <a:p>
            <a:pPr marL="457200" indent="-457200">
              <a:buFont typeface="+mj-lt"/>
              <a:buAutoNum type="arabicPeriod"/>
            </a:pPr>
            <a:r>
              <a:rPr lang="en-IN" sz="1600" b="0" i="0" dirty="0">
                <a:solidFill>
                  <a:srgbClr val="212121"/>
                </a:solidFill>
                <a:effectLst/>
                <a:latin typeface="Calibri Light" panose="020F0302020204030204" pitchFamily="34" charset="0"/>
                <a:cs typeface="Calibri Light" panose="020F0302020204030204" pitchFamily="34" charset="0"/>
              </a:rPr>
              <a:t>guj_sports_sample7.txt</a:t>
            </a:r>
          </a:p>
        </p:txBody>
      </p:sp>
    </p:spTree>
    <p:extLst>
      <p:ext uri="{BB962C8B-B14F-4D97-AF65-F5344CB8AC3E}">
        <p14:creationId xmlns:p14="http://schemas.microsoft.com/office/powerpoint/2010/main" val="364824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D4783E-6EBA-4F30-92E5-034BD29A4786}"/>
              </a:ext>
            </a:extLst>
          </p:cNvPr>
          <p:cNvPicPr>
            <a:picLocks noChangeAspect="1"/>
          </p:cNvPicPr>
          <p:nvPr/>
        </p:nvPicPr>
        <p:blipFill>
          <a:blip r:embed="rId2"/>
          <a:stretch>
            <a:fillRect/>
          </a:stretch>
        </p:blipFill>
        <p:spPr>
          <a:xfrm>
            <a:off x="466272" y="3175490"/>
            <a:ext cx="5200641" cy="3047509"/>
          </a:xfrm>
          <a:prstGeom prst="rect">
            <a:avLst/>
          </a:prstGeom>
        </p:spPr>
      </p:pic>
      <p:pic>
        <p:nvPicPr>
          <p:cNvPr id="7" name="Picture 6">
            <a:extLst>
              <a:ext uri="{FF2B5EF4-FFF2-40B4-BE49-F238E27FC236}">
                <a16:creationId xmlns:a16="http://schemas.microsoft.com/office/drawing/2014/main" id="{8A335B34-9330-49A4-9636-629EA5061ABB}"/>
              </a:ext>
            </a:extLst>
          </p:cNvPr>
          <p:cNvPicPr>
            <a:picLocks noChangeAspect="1"/>
          </p:cNvPicPr>
          <p:nvPr/>
        </p:nvPicPr>
        <p:blipFill>
          <a:blip r:embed="rId3"/>
          <a:stretch>
            <a:fillRect/>
          </a:stretch>
        </p:blipFill>
        <p:spPr>
          <a:xfrm>
            <a:off x="6294267" y="18443"/>
            <a:ext cx="5200641" cy="3157047"/>
          </a:xfrm>
          <a:prstGeom prst="rect">
            <a:avLst/>
          </a:prstGeom>
        </p:spPr>
      </p:pic>
      <p:pic>
        <p:nvPicPr>
          <p:cNvPr id="9" name="Picture 8">
            <a:extLst>
              <a:ext uri="{FF2B5EF4-FFF2-40B4-BE49-F238E27FC236}">
                <a16:creationId xmlns:a16="http://schemas.microsoft.com/office/drawing/2014/main" id="{52933195-5060-497B-8D2A-F23094990A91}"/>
              </a:ext>
            </a:extLst>
          </p:cNvPr>
          <p:cNvPicPr>
            <a:picLocks noChangeAspect="1"/>
          </p:cNvPicPr>
          <p:nvPr/>
        </p:nvPicPr>
        <p:blipFill>
          <a:blip r:embed="rId4"/>
          <a:stretch>
            <a:fillRect/>
          </a:stretch>
        </p:blipFill>
        <p:spPr>
          <a:xfrm>
            <a:off x="466272" y="18443"/>
            <a:ext cx="5200641" cy="3108428"/>
          </a:xfrm>
          <a:prstGeom prst="rect">
            <a:avLst/>
          </a:prstGeom>
        </p:spPr>
      </p:pic>
      <p:pic>
        <p:nvPicPr>
          <p:cNvPr id="11" name="Picture 10">
            <a:extLst>
              <a:ext uri="{FF2B5EF4-FFF2-40B4-BE49-F238E27FC236}">
                <a16:creationId xmlns:a16="http://schemas.microsoft.com/office/drawing/2014/main" id="{D9173200-0EBC-4A04-9D8C-1B9B0D606976}"/>
              </a:ext>
            </a:extLst>
          </p:cNvPr>
          <p:cNvPicPr>
            <a:picLocks noChangeAspect="1"/>
          </p:cNvPicPr>
          <p:nvPr/>
        </p:nvPicPr>
        <p:blipFill>
          <a:blip r:embed="rId5"/>
          <a:stretch>
            <a:fillRect/>
          </a:stretch>
        </p:blipFill>
        <p:spPr>
          <a:xfrm>
            <a:off x="6360515" y="3126871"/>
            <a:ext cx="5200641" cy="3047510"/>
          </a:xfrm>
          <a:prstGeom prst="rect">
            <a:avLst/>
          </a:prstGeom>
        </p:spPr>
      </p:pic>
    </p:spTree>
    <p:extLst>
      <p:ext uri="{BB962C8B-B14F-4D97-AF65-F5344CB8AC3E}">
        <p14:creationId xmlns:p14="http://schemas.microsoft.com/office/powerpoint/2010/main" val="63005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FB911B-4D10-4F1F-B865-FA6B9094EC07}"/>
              </a:ext>
            </a:extLst>
          </p:cNvPr>
          <p:cNvPicPr>
            <a:picLocks noChangeAspect="1"/>
          </p:cNvPicPr>
          <p:nvPr/>
        </p:nvPicPr>
        <p:blipFill>
          <a:blip r:embed="rId2"/>
          <a:stretch>
            <a:fillRect/>
          </a:stretch>
        </p:blipFill>
        <p:spPr>
          <a:xfrm>
            <a:off x="320753" y="285258"/>
            <a:ext cx="5103504" cy="3072721"/>
          </a:xfrm>
          <a:prstGeom prst="rect">
            <a:avLst/>
          </a:prstGeom>
        </p:spPr>
      </p:pic>
      <p:pic>
        <p:nvPicPr>
          <p:cNvPr id="7" name="Picture 6">
            <a:extLst>
              <a:ext uri="{FF2B5EF4-FFF2-40B4-BE49-F238E27FC236}">
                <a16:creationId xmlns:a16="http://schemas.microsoft.com/office/drawing/2014/main" id="{492A339F-ECF4-435D-945E-6EC41C399614}"/>
              </a:ext>
            </a:extLst>
          </p:cNvPr>
          <p:cNvPicPr>
            <a:picLocks noChangeAspect="1"/>
          </p:cNvPicPr>
          <p:nvPr/>
        </p:nvPicPr>
        <p:blipFill>
          <a:blip r:embed="rId3"/>
          <a:stretch>
            <a:fillRect/>
          </a:stretch>
        </p:blipFill>
        <p:spPr>
          <a:xfrm>
            <a:off x="6095999" y="220786"/>
            <a:ext cx="5578413" cy="3341311"/>
          </a:xfrm>
          <a:prstGeom prst="rect">
            <a:avLst/>
          </a:prstGeom>
        </p:spPr>
      </p:pic>
      <p:pic>
        <p:nvPicPr>
          <p:cNvPr id="9" name="Picture 8">
            <a:extLst>
              <a:ext uri="{FF2B5EF4-FFF2-40B4-BE49-F238E27FC236}">
                <a16:creationId xmlns:a16="http://schemas.microsoft.com/office/drawing/2014/main" id="{9279E4FF-75FB-4B8A-AFC1-2E5F3AA7770F}"/>
              </a:ext>
            </a:extLst>
          </p:cNvPr>
          <p:cNvPicPr>
            <a:picLocks noChangeAspect="1"/>
          </p:cNvPicPr>
          <p:nvPr/>
        </p:nvPicPr>
        <p:blipFill>
          <a:blip r:embed="rId4"/>
          <a:stretch>
            <a:fillRect/>
          </a:stretch>
        </p:blipFill>
        <p:spPr>
          <a:xfrm>
            <a:off x="450033" y="3357979"/>
            <a:ext cx="4974224" cy="2961606"/>
          </a:xfrm>
          <a:prstGeom prst="rect">
            <a:avLst/>
          </a:prstGeom>
        </p:spPr>
      </p:pic>
    </p:spTree>
    <p:extLst>
      <p:ext uri="{BB962C8B-B14F-4D97-AF65-F5344CB8AC3E}">
        <p14:creationId xmlns:p14="http://schemas.microsoft.com/office/powerpoint/2010/main" val="100455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0623C8-C1B7-41B3-9C00-0CABD0BFD496}"/>
              </a:ext>
            </a:extLst>
          </p:cNvPr>
          <p:cNvPicPr>
            <a:picLocks noChangeAspect="1"/>
          </p:cNvPicPr>
          <p:nvPr/>
        </p:nvPicPr>
        <p:blipFill>
          <a:blip r:embed="rId2"/>
          <a:stretch>
            <a:fillRect/>
          </a:stretch>
        </p:blipFill>
        <p:spPr>
          <a:xfrm>
            <a:off x="550416" y="2044907"/>
            <a:ext cx="10963922" cy="3557270"/>
          </a:xfrm>
          <a:prstGeom prst="rect">
            <a:avLst/>
          </a:prstGeom>
        </p:spPr>
      </p:pic>
      <p:sp>
        <p:nvSpPr>
          <p:cNvPr id="4" name="Title 1">
            <a:extLst>
              <a:ext uri="{FF2B5EF4-FFF2-40B4-BE49-F238E27FC236}">
                <a16:creationId xmlns:a16="http://schemas.microsoft.com/office/drawing/2014/main" id="{14FDBF26-A36F-4953-9C62-85E6B5D73110}"/>
              </a:ext>
            </a:extLst>
          </p:cNvPr>
          <p:cNvSpPr>
            <a:spLocks noGrp="1"/>
          </p:cNvSpPr>
          <p:nvPr>
            <p:ph type="title"/>
          </p:nvPr>
        </p:nvSpPr>
        <p:spPr>
          <a:xfrm>
            <a:off x="1097280" y="286603"/>
            <a:ext cx="10058400" cy="1450757"/>
          </a:xfrm>
        </p:spPr>
        <p:txBody>
          <a:bodyPr/>
          <a:lstStyle/>
          <a:p>
            <a:r>
              <a:rPr lang="en-US" dirty="0"/>
              <a:t>Accuracy: HMM vs CRF</a:t>
            </a:r>
            <a:endParaRPr lang="en-IN" dirty="0"/>
          </a:p>
        </p:txBody>
      </p:sp>
    </p:spTree>
    <p:extLst>
      <p:ext uri="{BB962C8B-B14F-4D97-AF65-F5344CB8AC3E}">
        <p14:creationId xmlns:p14="http://schemas.microsoft.com/office/powerpoint/2010/main" val="3361413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C9550A-2268-495D-B830-AC81730734E4}"/>
              </a:ext>
            </a:extLst>
          </p:cNvPr>
          <p:cNvPicPr>
            <a:picLocks noChangeAspect="1"/>
          </p:cNvPicPr>
          <p:nvPr/>
        </p:nvPicPr>
        <p:blipFill>
          <a:blip r:embed="rId2"/>
          <a:stretch>
            <a:fillRect/>
          </a:stretch>
        </p:blipFill>
        <p:spPr>
          <a:xfrm>
            <a:off x="525410" y="1985798"/>
            <a:ext cx="11326428" cy="3701971"/>
          </a:xfrm>
          <a:prstGeom prst="rect">
            <a:avLst/>
          </a:prstGeom>
        </p:spPr>
      </p:pic>
      <p:sp>
        <p:nvSpPr>
          <p:cNvPr id="6" name="Title 1">
            <a:extLst>
              <a:ext uri="{FF2B5EF4-FFF2-40B4-BE49-F238E27FC236}">
                <a16:creationId xmlns:a16="http://schemas.microsoft.com/office/drawing/2014/main" id="{AB963CF9-CEC4-4216-9886-AC6D6AF6D62B}"/>
              </a:ext>
            </a:extLst>
          </p:cNvPr>
          <p:cNvSpPr>
            <a:spLocks noGrp="1"/>
          </p:cNvSpPr>
          <p:nvPr>
            <p:ph type="title"/>
          </p:nvPr>
        </p:nvSpPr>
        <p:spPr>
          <a:xfrm>
            <a:off x="1097280" y="286603"/>
            <a:ext cx="10058400" cy="1450757"/>
          </a:xfrm>
        </p:spPr>
        <p:txBody>
          <a:bodyPr/>
          <a:lstStyle/>
          <a:p>
            <a:r>
              <a:rPr lang="en-US" dirty="0"/>
              <a:t>F1-Score : HMM vs CRF</a:t>
            </a:r>
            <a:endParaRPr lang="en-IN" dirty="0"/>
          </a:p>
        </p:txBody>
      </p:sp>
    </p:spTree>
    <p:extLst>
      <p:ext uri="{BB962C8B-B14F-4D97-AF65-F5344CB8AC3E}">
        <p14:creationId xmlns:p14="http://schemas.microsoft.com/office/powerpoint/2010/main" val="2583264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84D6-1904-4A53-A094-85E43513B71F}"/>
              </a:ext>
            </a:extLst>
          </p:cNvPr>
          <p:cNvSpPr>
            <a:spLocks noGrp="1"/>
          </p:cNvSpPr>
          <p:nvPr>
            <p:ph type="title"/>
          </p:nvPr>
        </p:nvSpPr>
        <p:spPr/>
        <p:txBody>
          <a:bodyPr/>
          <a:lstStyle/>
          <a:p>
            <a:r>
              <a:rPr lang="en-US" dirty="0"/>
              <a:t>Error Analysis HMM</a:t>
            </a:r>
            <a:endParaRPr lang="en-IN" dirty="0"/>
          </a:p>
        </p:txBody>
      </p:sp>
      <p:pic>
        <p:nvPicPr>
          <p:cNvPr id="5" name="Picture 4">
            <a:extLst>
              <a:ext uri="{FF2B5EF4-FFF2-40B4-BE49-F238E27FC236}">
                <a16:creationId xmlns:a16="http://schemas.microsoft.com/office/drawing/2014/main" id="{C81AB99C-14E6-44F6-AFC5-FA6D6B27EFC7}"/>
              </a:ext>
            </a:extLst>
          </p:cNvPr>
          <p:cNvPicPr>
            <a:picLocks noChangeAspect="1"/>
          </p:cNvPicPr>
          <p:nvPr/>
        </p:nvPicPr>
        <p:blipFill>
          <a:blip r:embed="rId2"/>
          <a:stretch>
            <a:fillRect/>
          </a:stretch>
        </p:blipFill>
        <p:spPr>
          <a:xfrm>
            <a:off x="973985" y="1971117"/>
            <a:ext cx="1489236" cy="3738287"/>
          </a:xfrm>
          <a:prstGeom prst="rect">
            <a:avLst/>
          </a:prstGeom>
          <a:ln>
            <a:solidFill>
              <a:schemeClr val="accent1"/>
            </a:solidFill>
          </a:ln>
        </p:spPr>
      </p:pic>
      <p:pic>
        <p:nvPicPr>
          <p:cNvPr id="7" name="Picture 6">
            <a:extLst>
              <a:ext uri="{FF2B5EF4-FFF2-40B4-BE49-F238E27FC236}">
                <a16:creationId xmlns:a16="http://schemas.microsoft.com/office/drawing/2014/main" id="{F7C50AA7-6C9F-4E8C-8AE8-331D590B171E}"/>
              </a:ext>
            </a:extLst>
          </p:cNvPr>
          <p:cNvPicPr>
            <a:picLocks noChangeAspect="1"/>
          </p:cNvPicPr>
          <p:nvPr/>
        </p:nvPicPr>
        <p:blipFill>
          <a:blip r:embed="rId3"/>
          <a:stretch>
            <a:fillRect/>
          </a:stretch>
        </p:blipFill>
        <p:spPr>
          <a:xfrm>
            <a:off x="3048488" y="1971117"/>
            <a:ext cx="1489235" cy="3738285"/>
          </a:xfrm>
          <a:prstGeom prst="rect">
            <a:avLst/>
          </a:prstGeom>
          <a:ln>
            <a:solidFill>
              <a:schemeClr val="accent1"/>
            </a:solidFill>
          </a:ln>
        </p:spPr>
      </p:pic>
      <p:pic>
        <p:nvPicPr>
          <p:cNvPr id="9" name="Picture 8">
            <a:extLst>
              <a:ext uri="{FF2B5EF4-FFF2-40B4-BE49-F238E27FC236}">
                <a16:creationId xmlns:a16="http://schemas.microsoft.com/office/drawing/2014/main" id="{2FA67157-65BB-4320-9BEE-4102D7188EA8}"/>
              </a:ext>
            </a:extLst>
          </p:cNvPr>
          <p:cNvPicPr>
            <a:picLocks noChangeAspect="1"/>
          </p:cNvPicPr>
          <p:nvPr/>
        </p:nvPicPr>
        <p:blipFill>
          <a:blip r:embed="rId4"/>
          <a:stretch>
            <a:fillRect/>
          </a:stretch>
        </p:blipFill>
        <p:spPr>
          <a:xfrm>
            <a:off x="5122990" y="1971117"/>
            <a:ext cx="1545028" cy="1592525"/>
          </a:xfrm>
          <a:prstGeom prst="rect">
            <a:avLst/>
          </a:prstGeom>
          <a:ln>
            <a:solidFill>
              <a:schemeClr val="accent1"/>
            </a:solidFill>
          </a:ln>
        </p:spPr>
      </p:pic>
      <p:pic>
        <p:nvPicPr>
          <p:cNvPr id="11" name="Picture 10">
            <a:extLst>
              <a:ext uri="{FF2B5EF4-FFF2-40B4-BE49-F238E27FC236}">
                <a16:creationId xmlns:a16="http://schemas.microsoft.com/office/drawing/2014/main" id="{13B21D27-F96E-45DA-A03C-48DDA8D1B530}"/>
              </a:ext>
            </a:extLst>
          </p:cNvPr>
          <p:cNvPicPr>
            <a:picLocks noChangeAspect="1"/>
          </p:cNvPicPr>
          <p:nvPr/>
        </p:nvPicPr>
        <p:blipFill>
          <a:blip r:embed="rId5"/>
          <a:stretch>
            <a:fillRect/>
          </a:stretch>
        </p:blipFill>
        <p:spPr>
          <a:xfrm>
            <a:off x="7296660" y="1971117"/>
            <a:ext cx="1545028" cy="3152775"/>
          </a:xfrm>
          <a:prstGeom prst="rect">
            <a:avLst/>
          </a:prstGeom>
          <a:ln>
            <a:solidFill>
              <a:schemeClr val="accent1"/>
            </a:solidFill>
          </a:ln>
        </p:spPr>
      </p:pic>
      <p:pic>
        <p:nvPicPr>
          <p:cNvPr id="14" name="Picture 13">
            <a:extLst>
              <a:ext uri="{FF2B5EF4-FFF2-40B4-BE49-F238E27FC236}">
                <a16:creationId xmlns:a16="http://schemas.microsoft.com/office/drawing/2014/main" id="{458707D6-6D02-4CFE-9E3E-758C633650FC}"/>
              </a:ext>
            </a:extLst>
          </p:cNvPr>
          <p:cNvPicPr>
            <a:picLocks noChangeAspect="1"/>
          </p:cNvPicPr>
          <p:nvPr/>
        </p:nvPicPr>
        <p:blipFill>
          <a:blip r:embed="rId6"/>
          <a:stretch>
            <a:fillRect/>
          </a:stretch>
        </p:blipFill>
        <p:spPr>
          <a:xfrm>
            <a:off x="9609180" y="1971117"/>
            <a:ext cx="1657350" cy="3914775"/>
          </a:xfrm>
          <a:prstGeom prst="rect">
            <a:avLst/>
          </a:prstGeom>
          <a:ln>
            <a:solidFill>
              <a:schemeClr val="accent1"/>
            </a:solidFill>
          </a:ln>
        </p:spPr>
      </p:pic>
    </p:spTree>
    <p:extLst>
      <p:ext uri="{BB962C8B-B14F-4D97-AF65-F5344CB8AC3E}">
        <p14:creationId xmlns:p14="http://schemas.microsoft.com/office/powerpoint/2010/main" val="27950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F08E-B618-4C47-AA63-8E668135D48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60713831-1F14-44B2-BF17-903ACF1BEC74}"/>
              </a:ext>
            </a:extLst>
          </p:cNvPr>
          <p:cNvSpPr>
            <a:spLocks noGrp="1"/>
          </p:cNvSpPr>
          <p:nvPr>
            <p:ph idx="1"/>
          </p:nvPr>
        </p:nvSpPr>
        <p:spPr>
          <a:xfrm>
            <a:off x="1097280" y="2050742"/>
            <a:ext cx="10058400" cy="3818352"/>
          </a:xfrm>
        </p:spPr>
        <p:txBody>
          <a:bodyPr>
            <a:normAutofit/>
          </a:bodyPr>
          <a:lstStyle/>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 POS tagging is the process of tagging the words with their categories that best suits the definition of the word as well as   the context of the sentence. It is often the first step for many NLP applications.</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 Aim of the project is to create the Neural network based POS Tagger for Gujrati Language.</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 In general and Gujrati Language in particular is not a very widely explored language in NLP Tasks. Also morphological complexity of the language makes it hard to develop NLP applications around it.</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 Previous Work has been done in the area of POS Tagging in Gujrati Language which uses different approaches like HMM (Hidden Markov Models) and CRF( Conditional Random Fields)</a:t>
            </a:r>
            <a:br>
              <a:rPr lang="en-US" sz="1600" b="0" i="0" u="none" strike="noStrike" dirty="0">
                <a:solidFill>
                  <a:srgbClr val="000000"/>
                </a:solidFill>
                <a:effectLst/>
                <a:latin typeface="+mj-lt"/>
              </a:rPr>
            </a:br>
            <a:endParaRPr lang="en-US" sz="1600" b="0" dirty="0">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Purpose of this Project also includes the comparisons between these classical approaches and Neural POS Tagger</a:t>
            </a:r>
          </a:p>
        </p:txBody>
      </p:sp>
    </p:spTree>
    <p:extLst>
      <p:ext uri="{BB962C8B-B14F-4D97-AF65-F5344CB8AC3E}">
        <p14:creationId xmlns:p14="http://schemas.microsoft.com/office/powerpoint/2010/main" val="81003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D3D6CF-DA9A-408E-9B76-A84A4E85BFBA}"/>
              </a:ext>
            </a:extLst>
          </p:cNvPr>
          <p:cNvSpPr/>
          <p:nvPr/>
        </p:nvSpPr>
        <p:spPr>
          <a:xfrm>
            <a:off x="1074198" y="1686757"/>
            <a:ext cx="10262586" cy="5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Object 3">
            <a:extLst>
              <a:ext uri="{FF2B5EF4-FFF2-40B4-BE49-F238E27FC236}">
                <a16:creationId xmlns:a16="http://schemas.microsoft.com/office/drawing/2014/main" id="{714B4924-FDE2-4E98-A0C1-AAAB4EA4D11C}"/>
              </a:ext>
            </a:extLst>
          </p:cNvPr>
          <p:cNvGraphicFramePr>
            <a:graphicFrameLocks noChangeAspect="1"/>
          </p:cNvGraphicFramePr>
          <p:nvPr>
            <p:extLst>
              <p:ext uri="{D42A27DB-BD31-4B8C-83A1-F6EECF244321}">
                <p14:modId xmlns:p14="http://schemas.microsoft.com/office/powerpoint/2010/main" val="2300795474"/>
              </p:ext>
            </p:extLst>
          </p:nvPr>
        </p:nvGraphicFramePr>
        <p:xfrm>
          <a:off x="115409" y="945471"/>
          <a:ext cx="11786079" cy="4780626"/>
        </p:xfrm>
        <a:graphic>
          <a:graphicData uri="http://schemas.openxmlformats.org/presentationml/2006/ole">
            <mc:AlternateContent xmlns:mc="http://schemas.openxmlformats.org/markup-compatibility/2006">
              <mc:Choice xmlns:v="urn:schemas-microsoft-com:vml" Requires="v">
                <p:oleObj name="Macro-Enabled Worksheet" r:id="rId2" imgW="12199797" imgH="4396897" progId="Excel.SheetMacroEnabled.12">
                  <p:embed/>
                </p:oleObj>
              </mc:Choice>
              <mc:Fallback>
                <p:oleObj name="Macro-Enabled Worksheet" r:id="rId2" imgW="12199797" imgH="4396897" progId="Excel.SheetMacroEnabled.12">
                  <p:embed/>
                  <p:pic>
                    <p:nvPicPr>
                      <p:cNvPr id="12" name="Object 11">
                        <a:extLst>
                          <a:ext uri="{FF2B5EF4-FFF2-40B4-BE49-F238E27FC236}">
                            <a16:creationId xmlns:a16="http://schemas.microsoft.com/office/drawing/2014/main" id="{9DF95852-B7B7-4EAF-AEEB-7BBC59C1EB41}"/>
                          </a:ext>
                        </a:extLst>
                      </p:cNvPr>
                      <p:cNvPicPr/>
                      <p:nvPr/>
                    </p:nvPicPr>
                    <p:blipFill>
                      <a:blip r:embed="rId3"/>
                      <a:stretch>
                        <a:fillRect/>
                      </a:stretch>
                    </p:blipFill>
                    <p:spPr>
                      <a:xfrm>
                        <a:off x="115409" y="945471"/>
                        <a:ext cx="11786079" cy="4780626"/>
                      </a:xfrm>
                      <a:prstGeom prst="rect">
                        <a:avLst/>
                      </a:prstGeom>
                      <a:ln>
                        <a:solidFill>
                          <a:schemeClr val="accent1"/>
                        </a:solidFill>
                      </a:ln>
                    </p:spPr>
                  </p:pic>
                </p:oleObj>
              </mc:Fallback>
            </mc:AlternateContent>
          </a:graphicData>
        </a:graphic>
      </p:graphicFrame>
      <p:sp>
        <p:nvSpPr>
          <p:cNvPr id="6" name="TextBox 5">
            <a:extLst>
              <a:ext uri="{FF2B5EF4-FFF2-40B4-BE49-F238E27FC236}">
                <a16:creationId xmlns:a16="http://schemas.microsoft.com/office/drawing/2014/main" id="{C98AD49A-A604-4999-B764-EB386D169A34}"/>
              </a:ext>
            </a:extLst>
          </p:cNvPr>
          <p:cNvSpPr txBox="1"/>
          <p:nvPr/>
        </p:nvSpPr>
        <p:spPr>
          <a:xfrm>
            <a:off x="133165" y="140993"/>
            <a:ext cx="4882719" cy="523220"/>
          </a:xfrm>
          <a:prstGeom prst="rect">
            <a:avLst/>
          </a:prstGeom>
          <a:noFill/>
        </p:spPr>
        <p:txBody>
          <a:bodyPr wrap="square" rtlCol="0">
            <a:spAutoFit/>
          </a:bodyPr>
          <a:lstStyle/>
          <a:p>
            <a:r>
              <a:rPr lang="en-US" sz="1400" dirty="0"/>
              <a:t>Row -&gt; Actual</a:t>
            </a:r>
            <a:br>
              <a:rPr lang="en-US" sz="1400" dirty="0"/>
            </a:br>
            <a:r>
              <a:rPr lang="en-US" sz="1400" dirty="0"/>
              <a:t>Column -&gt; Predicted</a:t>
            </a:r>
            <a:endParaRPr lang="en-IN" sz="1400" dirty="0"/>
          </a:p>
        </p:txBody>
      </p:sp>
    </p:spTree>
    <p:extLst>
      <p:ext uri="{BB962C8B-B14F-4D97-AF65-F5344CB8AC3E}">
        <p14:creationId xmlns:p14="http://schemas.microsoft.com/office/powerpoint/2010/main" val="248525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6AEC-7533-4FB4-8051-BB378A452FD8}"/>
              </a:ext>
            </a:extLst>
          </p:cNvPr>
          <p:cNvSpPr>
            <a:spLocks noGrp="1"/>
          </p:cNvSpPr>
          <p:nvPr>
            <p:ph type="title"/>
          </p:nvPr>
        </p:nvSpPr>
        <p:spPr/>
        <p:txBody>
          <a:bodyPr/>
          <a:lstStyle/>
          <a:p>
            <a:r>
              <a:rPr lang="en-US" dirty="0"/>
              <a:t>Error Analysis CRF</a:t>
            </a:r>
            <a:endParaRPr lang="en-IN" dirty="0"/>
          </a:p>
        </p:txBody>
      </p:sp>
      <p:sp>
        <p:nvSpPr>
          <p:cNvPr id="3" name="Content Placeholder 2">
            <a:extLst>
              <a:ext uri="{FF2B5EF4-FFF2-40B4-BE49-F238E27FC236}">
                <a16:creationId xmlns:a16="http://schemas.microsoft.com/office/drawing/2014/main" id="{08E06644-C22F-4308-9426-B33D16D8C38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8888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1315-64FD-4A0E-BD51-6522C0D02C80}"/>
              </a:ext>
            </a:extLst>
          </p:cNvPr>
          <p:cNvSpPr>
            <a:spLocks noGrp="1"/>
          </p:cNvSpPr>
          <p:nvPr>
            <p:ph type="title"/>
          </p:nvPr>
        </p:nvSpPr>
        <p:spPr>
          <a:xfrm>
            <a:off x="1097280" y="259970"/>
            <a:ext cx="10058400" cy="1450757"/>
          </a:xfrm>
        </p:spPr>
        <p:txBody>
          <a:bodyPr/>
          <a:lstStyle/>
          <a:p>
            <a:r>
              <a:rPr lang="en-US" dirty="0"/>
              <a:t>Neural Model</a:t>
            </a:r>
            <a:endParaRPr lang="en-IN" dirty="0"/>
          </a:p>
        </p:txBody>
      </p:sp>
      <p:sp>
        <p:nvSpPr>
          <p:cNvPr id="4" name="Content Placeholder 2">
            <a:extLst>
              <a:ext uri="{FF2B5EF4-FFF2-40B4-BE49-F238E27FC236}">
                <a16:creationId xmlns:a16="http://schemas.microsoft.com/office/drawing/2014/main" id="{4A430606-0A93-4D91-9DE4-D0E14C5AE5E4}"/>
              </a:ext>
            </a:extLst>
          </p:cNvPr>
          <p:cNvSpPr txBox="1">
            <a:spLocks/>
          </p:cNvSpPr>
          <p:nvPr/>
        </p:nvSpPr>
        <p:spPr>
          <a:xfrm>
            <a:off x="1097280" y="1845719"/>
            <a:ext cx="10058040" cy="4023000"/>
          </a:xfrm>
          <a:prstGeom prst="rect">
            <a:avLst/>
          </a:prstGeom>
          <a:noFill/>
          <a:ln>
            <a:noFill/>
          </a:ln>
        </p:spPr>
        <p:txBody>
          <a:bodyPr vert="horz" wrap="square"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1417"/>
              </a:spcBef>
              <a:buFont typeface="Calibri" panose="020F0502020204030204" pitchFamily="34" charset="0"/>
              <a:buNone/>
            </a:pPr>
            <a:r>
              <a:rPr lang="en-US" sz="1200" dirty="0">
                <a:solidFill>
                  <a:srgbClr val="404040"/>
                </a:solidFill>
                <a:highlight>
                  <a:scrgbClr r="0" g="0" b="0">
                    <a:alpha val="0"/>
                  </a:scrgbClr>
                </a:highlight>
                <a:latin typeface="+mj-lt"/>
              </a:rPr>
              <a:t>We will try to implement 3 neural network based Approaches</a:t>
            </a:r>
          </a:p>
          <a:p>
            <a:pPr marL="228600" indent="-228600">
              <a:spcBef>
                <a:spcPts val="1417"/>
              </a:spcBef>
              <a:buFont typeface="+mj-lt"/>
              <a:buAutoNum type="arabicPeriod"/>
            </a:pPr>
            <a:r>
              <a:rPr lang="en-US" sz="1600" b="1" dirty="0">
                <a:solidFill>
                  <a:srgbClr val="404040"/>
                </a:solidFill>
                <a:highlight>
                  <a:scrgbClr r="0" g="0" b="0">
                    <a:alpha val="0"/>
                  </a:scrgbClr>
                </a:highlight>
                <a:latin typeface="+mj-lt"/>
              </a:rPr>
              <a:t>LSTM based neural network with One hot encoded Features of the word</a:t>
            </a:r>
          </a:p>
          <a:p>
            <a:pPr marL="521208" lvl="1" indent="-228600">
              <a:spcBef>
                <a:spcPts val="1417"/>
              </a:spcBef>
            </a:pPr>
            <a:r>
              <a:rPr lang="en-US" sz="1200" dirty="0">
                <a:solidFill>
                  <a:srgbClr val="404040"/>
                </a:solidFill>
                <a:highlight>
                  <a:scrgbClr r="0" g="0" b="0">
                    <a:alpha val="0"/>
                  </a:scrgbClr>
                </a:highlight>
                <a:latin typeface="+mj-lt"/>
              </a:rPr>
              <a:t>Each word will be one hot encoded with the training data vocabulary. Then LSTM based neural network will be trained with this one hot vectors and their tags</a:t>
            </a:r>
          </a:p>
          <a:p>
            <a:pPr marL="228600" indent="-228600">
              <a:spcBef>
                <a:spcPts val="1417"/>
              </a:spcBef>
              <a:buFont typeface="+mj-lt"/>
              <a:buAutoNum type="arabicPeriod"/>
            </a:pPr>
            <a:r>
              <a:rPr lang="en-US" sz="1600" b="1" dirty="0">
                <a:solidFill>
                  <a:srgbClr val="404040"/>
                </a:solidFill>
                <a:highlight>
                  <a:scrgbClr r="0" g="0" b="0">
                    <a:alpha val="0"/>
                  </a:scrgbClr>
                </a:highlight>
                <a:latin typeface="+mj-lt"/>
              </a:rPr>
              <a:t>Word embedding + Neural networks</a:t>
            </a:r>
          </a:p>
          <a:p>
            <a:pPr lvl="1">
              <a:spcBef>
                <a:spcPts val="1417"/>
              </a:spcBef>
            </a:pPr>
            <a:r>
              <a:rPr lang="en-US" sz="1200" dirty="0">
                <a:solidFill>
                  <a:srgbClr val="404040"/>
                </a:solidFill>
                <a:highlight>
                  <a:scrgbClr r="0" g="0" b="0">
                    <a:alpha val="0"/>
                  </a:scrgbClr>
                </a:highlight>
                <a:latin typeface="+mj-lt"/>
              </a:rPr>
              <a:t>Train the word embedding based model first using skip gram or </a:t>
            </a:r>
            <a:r>
              <a:rPr lang="en-US" sz="1200" dirty="0" err="1">
                <a:solidFill>
                  <a:srgbClr val="404040"/>
                </a:solidFill>
                <a:highlight>
                  <a:scrgbClr r="0" g="0" b="0">
                    <a:alpha val="0"/>
                  </a:scrgbClr>
                </a:highlight>
                <a:latin typeface="+mj-lt"/>
              </a:rPr>
              <a:t>Cbow</a:t>
            </a:r>
            <a:r>
              <a:rPr lang="en-US" sz="1200" dirty="0">
                <a:solidFill>
                  <a:srgbClr val="404040"/>
                </a:solidFill>
                <a:highlight>
                  <a:scrgbClr r="0" g="0" b="0">
                    <a:alpha val="0"/>
                  </a:scrgbClr>
                </a:highlight>
                <a:latin typeface="+mj-lt"/>
              </a:rPr>
              <a:t>.</a:t>
            </a:r>
          </a:p>
          <a:p>
            <a:pPr lvl="1">
              <a:spcBef>
                <a:spcPts val="1417"/>
              </a:spcBef>
            </a:pPr>
            <a:r>
              <a:rPr lang="en-US" sz="1200" dirty="0">
                <a:solidFill>
                  <a:srgbClr val="404040"/>
                </a:solidFill>
                <a:highlight>
                  <a:scrgbClr r="0" g="0" b="0">
                    <a:alpha val="0"/>
                  </a:scrgbClr>
                </a:highlight>
                <a:latin typeface="+mj-lt"/>
              </a:rPr>
              <a:t>Which then used to train the LSTM based neural network.</a:t>
            </a:r>
          </a:p>
          <a:p>
            <a:pPr lvl="1">
              <a:spcBef>
                <a:spcPts val="1417"/>
              </a:spcBef>
            </a:pPr>
            <a:r>
              <a:rPr lang="en-US" sz="1200" dirty="0">
                <a:solidFill>
                  <a:srgbClr val="404040"/>
                </a:solidFill>
                <a:highlight>
                  <a:scrgbClr r="0" g="0" b="0">
                    <a:alpha val="0"/>
                  </a:scrgbClr>
                </a:highlight>
                <a:latin typeface="+mj-lt"/>
              </a:rPr>
              <a:t>Try to do end to end training with both word embedding and Neural network simultaneously.</a:t>
            </a:r>
          </a:p>
          <a:p>
            <a:pPr marL="137160" indent="-228600">
              <a:spcBef>
                <a:spcPts val="1417"/>
              </a:spcBef>
              <a:buFont typeface="+mj-lt"/>
              <a:buAutoNum type="arabicPeriod"/>
            </a:pPr>
            <a:r>
              <a:rPr lang="en-US" sz="1600" b="1" dirty="0">
                <a:solidFill>
                  <a:srgbClr val="404040"/>
                </a:solidFill>
                <a:highlight>
                  <a:scrgbClr r="0" g="0" b="0">
                    <a:alpha val="0"/>
                  </a:scrgbClr>
                </a:highlight>
                <a:latin typeface="+mj-lt"/>
              </a:rPr>
              <a:t>General Regressing neural network</a:t>
            </a:r>
          </a:p>
          <a:p>
            <a:pPr lvl="1">
              <a:spcBef>
                <a:spcPts val="1417"/>
              </a:spcBef>
            </a:pPr>
            <a:r>
              <a:rPr lang="en-US" sz="1200" dirty="0">
                <a:solidFill>
                  <a:srgbClr val="404040"/>
                </a:solidFill>
                <a:highlight>
                  <a:scrgbClr r="0" g="0" b="0">
                    <a:alpha val="0"/>
                  </a:scrgbClr>
                </a:highlight>
                <a:latin typeface="+mj-lt"/>
              </a:rPr>
              <a:t>GRNN based POS Tagger with Viterbi Algorithm uses transition  and Emission probability matrices which are constructed from the training data and this both matrices are used to calculate the feature of the each word which is then used as input to GRNN. Which then used to predict the class of the word.</a:t>
            </a:r>
          </a:p>
        </p:txBody>
      </p:sp>
    </p:spTree>
    <p:extLst>
      <p:ext uri="{BB962C8B-B14F-4D97-AF65-F5344CB8AC3E}">
        <p14:creationId xmlns:p14="http://schemas.microsoft.com/office/powerpoint/2010/main" val="232119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1D68-75E2-43F5-8830-DF23E4DFBD1F}"/>
              </a:ext>
            </a:extLst>
          </p:cNvPr>
          <p:cNvSpPr>
            <a:spLocks noGrp="1"/>
          </p:cNvSpPr>
          <p:nvPr>
            <p:ph type="title"/>
          </p:nvPr>
        </p:nvSpPr>
        <p:spPr/>
        <p:txBody>
          <a:bodyPr/>
          <a:lstStyle/>
          <a:p>
            <a:r>
              <a:rPr lang="en-US" dirty="0"/>
              <a:t>Implementation</a:t>
            </a:r>
            <a:endParaRPr lang="en-IN" dirty="0"/>
          </a:p>
        </p:txBody>
      </p:sp>
    </p:spTree>
    <p:extLst>
      <p:ext uri="{BB962C8B-B14F-4D97-AF65-F5344CB8AC3E}">
        <p14:creationId xmlns:p14="http://schemas.microsoft.com/office/powerpoint/2010/main" val="3708319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1BA6-13E4-4007-AADC-BCF20913479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D71FBD0-D94A-481E-805D-BFDAAB3E154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75187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6A39-B46E-4E27-A343-E9DB0DF53F75}"/>
              </a:ext>
            </a:extLst>
          </p:cNvPr>
          <p:cNvSpPr>
            <a:spLocks noGrp="1"/>
          </p:cNvSpPr>
          <p:nvPr>
            <p:ph type="title"/>
          </p:nvPr>
        </p:nvSpPr>
        <p:spPr/>
        <p:txBody>
          <a:bodyPr/>
          <a:lstStyle/>
          <a:p>
            <a:r>
              <a:rPr lang="en-US" dirty="0"/>
              <a:t>Error Analysis</a:t>
            </a:r>
            <a:endParaRPr lang="en-IN" dirty="0"/>
          </a:p>
        </p:txBody>
      </p:sp>
      <p:pic>
        <p:nvPicPr>
          <p:cNvPr id="5" name="Picture 4">
            <a:extLst>
              <a:ext uri="{FF2B5EF4-FFF2-40B4-BE49-F238E27FC236}">
                <a16:creationId xmlns:a16="http://schemas.microsoft.com/office/drawing/2014/main" id="{6FFEA98E-EE5E-43A6-B085-11F7B2716A66}"/>
              </a:ext>
            </a:extLst>
          </p:cNvPr>
          <p:cNvPicPr>
            <a:picLocks noChangeAspect="1"/>
          </p:cNvPicPr>
          <p:nvPr/>
        </p:nvPicPr>
        <p:blipFill>
          <a:blip r:embed="rId2"/>
          <a:stretch>
            <a:fillRect/>
          </a:stretch>
        </p:blipFill>
        <p:spPr>
          <a:xfrm>
            <a:off x="993975" y="2041865"/>
            <a:ext cx="1385241" cy="4094155"/>
          </a:xfrm>
          <a:prstGeom prst="rect">
            <a:avLst/>
          </a:prstGeom>
        </p:spPr>
      </p:pic>
    </p:spTree>
    <p:extLst>
      <p:ext uri="{BB962C8B-B14F-4D97-AF65-F5344CB8AC3E}">
        <p14:creationId xmlns:p14="http://schemas.microsoft.com/office/powerpoint/2010/main" val="78626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2A63E4-0A64-4C47-9D0C-998B38BFDAC9}"/>
              </a:ext>
            </a:extLst>
          </p:cNvPr>
          <p:cNvSpPr/>
          <p:nvPr/>
        </p:nvSpPr>
        <p:spPr>
          <a:xfrm>
            <a:off x="1125059" y="1704513"/>
            <a:ext cx="1054667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Object 3">
            <a:extLst>
              <a:ext uri="{FF2B5EF4-FFF2-40B4-BE49-F238E27FC236}">
                <a16:creationId xmlns:a16="http://schemas.microsoft.com/office/drawing/2014/main" id="{7AD579EF-8149-4183-AF86-4A8A75856EDD}"/>
              </a:ext>
            </a:extLst>
          </p:cNvPr>
          <p:cNvGraphicFramePr>
            <a:graphicFrameLocks noChangeAspect="1"/>
          </p:cNvGraphicFramePr>
          <p:nvPr>
            <p:extLst>
              <p:ext uri="{D42A27DB-BD31-4B8C-83A1-F6EECF244321}">
                <p14:modId xmlns:p14="http://schemas.microsoft.com/office/powerpoint/2010/main" val="2794141659"/>
              </p:ext>
            </p:extLst>
          </p:nvPr>
        </p:nvGraphicFramePr>
        <p:xfrm>
          <a:off x="224548" y="877610"/>
          <a:ext cx="11742904" cy="5292370"/>
        </p:xfrm>
        <a:graphic>
          <a:graphicData uri="http://schemas.openxmlformats.org/presentationml/2006/ole">
            <mc:AlternateContent xmlns:mc="http://schemas.openxmlformats.org/markup-compatibility/2006">
              <mc:Choice xmlns:v="urn:schemas-microsoft-com:vml" Requires="v">
                <p:oleObj name="Macro-Enabled Worksheet" r:id="rId2" imgW="12199797" imgH="5493894" progId="Excel.SheetMacroEnabled.12">
                  <p:embed/>
                </p:oleObj>
              </mc:Choice>
              <mc:Fallback>
                <p:oleObj name="Macro-Enabled Worksheet" r:id="rId2" imgW="12199797" imgH="5493894" progId="Excel.SheetMacroEnabled.12">
                  <p:embed/>
                  <p:pic>
                    <p:nvPicPr>
                      <p:cNvPr id="0" name=""/>
                      <p:cNvPicPr/>
                      <p:nvPr/>
                    </p:nvPicPr>
                    <p:blipFill>
                      <a:blip r:embed="rId3"/>
                      <a:stretch>
                        <a:fillRect/>
                      </a:stretch>
                    </p:blipFill>
                    <p:spPr>
                      <a:xfrm>
                        <a:off x="224548" y="877610"/>
                        <a:ext cx="11742904" cy="5292370"/>
                      </a:xfrm>
                      <a:prstGeom prst="rect">
                        <a:avLst/>
                      </a:prstGeom>
                      <a:ln>
                        <a:solidFill>
                          <a:schemeClr val="accent1"/>
                        </a:solidFill>
                      </a:ln>
                    </p:spPr>
                  </p:pic>
                </p:oleObj>
              </mc:Fallback>
            </mc:AlternateContent>
          </a:graphicData>
        </a:graphic>
      </p:graphicFrame>
      <p:sp>
        <p:nvSpPr>
          <p:cNvPr id="7" name="TextBox 6">
            <a:extLst>
              <a:ext uri="{FF2B5EF4-FFF2-40B4-BE49-F238E27FC236}">
                <a16:creationId xmlns:a16="http://schemas.microsoft.com/office/drawing/2014/main" id="{455F9C7D-2D37-44CE-9274-2CDE404DA1F1}"/>
              </a:ext>
            </a:extLst>
          </p:cNvPr>
          <p:cNvSpPr txBox="1"/>
          <p:nvPr/>
        </p:nvSpPr>
        <p:spPr>
          <a:xfrm>
            <a:off x="133165" y="140993"/>
            <a:ext cx="4882719" cy="523220"/>
          </a:xfrm>
          <a:prstGeom prst="rect">
            <a:avLst/>
          </a:prstGeom>
          <a:noFill/>
        </p:spPr>
        <p:txBody>
          <a:bodyPr wrap="square" rtlCol="0">
            <a:spAutoFit/>
          </a:bodyPr>
          <a:lstStyle/>
          <a:p>
            <a:r>
              <a:rPr lang="en-US" sz="1400" dirty="0"/>
              <a:t>Row -&gt; Actual</a:t>
            </a:r>
            <a:br>
              <a:rPr lang="en-US" sz="1400" dirty="0"/>
            </a:br>
            <a:r>
              <a:rPr lang="en-US" sz="1400" dirty="0"/>
              <a:t>Column -&gt; Predicted</a:t>
            </a:r>
            <a:endParaRPr lang="en-IN" sz="1400" dirty="0"/>
          </a:p>
        </p:txBody>
      </p:sp>
    </p:spTree>
    <p:extLst>
      <p:ext uri="{BB962C8B-B14F-4D97-AF65-F5344CB8AC3E}">
        <p14:creationId xmlns:p14="http://schemas.microsoft.com/office/powerpoint/2010/main" val="1701823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BCE5-E1BC-4B9C-BC5B-539A230C8496}"/>
              </a:ext>
            </a:extLst>
          </p:cNvPr>
          <p:cNvSpPr>
            <a:spLocks noGrp="1"/>
          </p:cNvSpPr>
          <p:nvPr>
            <p:ph type="title"/>
          </p:nvPr>
        </p:nvSpPr>
        <p:spPr/>
        <p:txBody>
          <a:bodyPr/>
          <a:lstStyle/>
          <a:p>
            <a:r>
              <a:rPr lang="en-US" dirty="0"/>
              <a:t>Accuracy and Loss single dataset</a:t>
            </a:r>
            <a:endParaRPr lang="en-IN" dirty="0"/>
          </a:p>
        </p:txBody>
      </p:sp>
      <p:pic>
        <p:nvPicPr>
          <p:cNvPr id="5" name="Picture 4">
            <a:extLst>
              <a:ext uri="{FF2B5EF4-FFF2-40B4-BE49-F238E27FC236}">
                <a16:creationId xmlns:a16="http://schemas.microsoft.com/office/drawing/2014/main" id="{405DDCFD-4E2C-43B7-9495-CEE9E7B027B1}"/>
              </a:ext>
            </a:extLst>
          </p:cNvPr>
          <p:cNvPicPr>
            <a:picLocks noChangeAspect="1"/>
          </p:cNvPicPr>
          <p:nvPr/>
        </p:nvPicPr>
        <p:blipFill>
          <a:blip r:embed="rId2"/>
          <a:stretch>
            <a:fillRect/>
          </a:stretch>
        </p:blipFill>
        <p:spPr>
          <a:xfrm>
            <a:off x="780403" y="2385272"/>
            <a:ext cx="5162550" cy="3152775"/>
          </a:xfrm>
          <a:prstGeom prst="rect">
            <a:avLst/>
          </a:prstGeom>
        </p:spPr>
      </p:pic>
      <p:pic>
        <p:nvPicPr>
          <p:cNvPr id="7" name="Picture 6">
            <a:extLst>
              <a:ext uri="{FF2B5EF4-FFF2-40B4-BE49-F238E27FC236}">
                <a16:creationId xmlns:a16="http://schemas.microsoft.com/office/drawing/2014/main" id="{10704C10-869D-48D5-B5EF-6465CD4B3095}"/>
              </a:ext>
            </a:extLst>
          </p:cNvPr>
          <p:cNvPicPr>
            <a:picLocks noChangeAspect="1"/>
          </p:cNvPicPr>
          <p:nvPr/>
        </p:nvPicPr>
        <p:blipFill>
          <a:blip r:embed="rId3"/>
          <a:stretch>
            <a:fillRect/>
          </a:stretch>
        </p:blipFill>
        <p:spPr>
          <a:xfrm>
            <a:off x="6273517" y="2385272"/>
            <a:ext cx="5086350" cy="3162300"/>
          </a:xfrm>
          <a:prstGeom prst="rect">
            <a:avLst/>
          </a:prstGeom>
        </p:spPr>
      </p:pic>
    </p:spTree>
    <p:extLst>
      <p:ext uri="{BB962C8B-B14F-4D97-AF65-F5344CB8AC3E}">
        <p14:creationId xmlns:p14="http://schemas.microsoft.com/office/powerpoint/2010/main" val="2900100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E216-E578-40EB-B1B5-3D6DC6EAC426}"/>
              </a:ext>
            </a:extLst>
          </p:cNvPr>
          <p:cNvSpPr>
            <a:spLocks noGrp="1"/>
          </p:cNvSpPr>
          <p:nvPr>
            <p:ph type="title"/>
          </p:nvPr>
        </p:nvSpPr>
        <p:spPr/>
        <p:txBody>
          <a:bodyPr/>
          <a:lstStyle/>
          <a:p>
            <a:r>
              <a:rPr lang="en-US" dirty="0"/>
              <a:t>Accuracy and Loss Complete </a:t>
            </a:r>
            <a:r>
              <a:rPr lang="en-US" dirty="0" err="1"/>
              <a:t>datset</a:t>
            </a:r>
            <a:endParaRPr lang="en-IN" dirty="0"/>
          </a:p>
        </p:txBody>
      </p:sp>
      <p:pic>
        <p:nvPicPr>
          <p:cNvPr id="5" name="Picture 4">
            <a:extLst>
              <a:ext uri="{FF2B5EF4-FFF2-40B4-BE49-F238E27FC236}">
                <a16:creationId xmlns:a16="http://schemas.microsoft.com/office/drawing/2014/main" id="{6E5853FA-7E7B-4FA3-838C-F3F9ADCA0050}"/>
              </a:ext>
            </a:extLst>
          </p:cNvPr>
          <p:cNvPicPr>
            <a:picLocks noChangeAspect="1"/>
          </p:cNvPicPr>
          <p:nvPr/>
        </p:nvPicPr>
        <p:blipFill>
          <a:blip r:embed="rId2"/>
          <a:stretch>
            <a:fillRect/>
          </a:stretch>
        </p:blipFill>
        <p:spPr>
          <a:xfrm>
            <a:off x="698330" y="2396091"/>
            <a:ext cx="5095875" cy="3095625"/>
          </a:xfrm>
          <a:prstGeom prst="rect">
            <a:avLst/>
          </a:prstGeom>
        </p:spPr>
      </p:pic>
      <p:pic>
        <p:nvPicPr>
          <p:cNvPr id="7" name="Picture 6">
            <a:extLst>
              <a:ext uri="{FF2B5EF4-FFF2-40B4-BE49-F238E27FC236}">
                <a16:creationId xmlns:a16="http://schemas.microsoft.com/office/drawing/2014/main" id="{4E17F6B6-4492-44D3-A13C-E35FD8F0D627}"/>
              </a:ext>
            </a:extLst>
          </p:cNvPr>
          <p:cNvPicPr>
            <a:picLocks noChangeAspect="1"/>
          </p:cNvPicPr>
          <p:nvPr/>
        </p:nvPicPr>
        <p:blipFill>
          <a:blip r:embed="rId3"/>
          <a:stretch>
            <a:fillRect/>
          </a:stretch>
        </p:blipFill>
        <p:spPr>
          <a:xfrm>
            <a:off x="6096000" y="2357990"/>
            <a:ext cx="5372100" cy="3171825"/>
          </a:xfrm>
          <a:prstGeom prst="rect">
            <a:avLst/>
          </a:prstGeom>
        </p:spPr>
      </p:pic>
    </p:spTree>
    <p:extLst>
      <p:ext uri="{BB962C8B-B14F-4D97-AF65-F5344CB8AC3E}">
        <p14:creationId xmlns:p14="http://schemas.microsoft.com/office/powerpoint/2010/main" val="2596506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04D-63DF-471F-9D80-687CEEBABBA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665C4C4-675F-4767-8CEB-B084AC4B7A6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100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B99F-546E-4DFE-90A2-1A4D00C4AEC9}"/>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F51384FE-9F60-47D7-90BC-8249F79A1FBC}"/>
              </a:ext>
            </a:extLst>
          </p:cNvPr>
          <p:cNvSpPr>
            <a:spLocks noGrp="1"/>
          </p:cNvSpPr>
          <p:nvPr>
            <p:ph idx="1"/>
          </p:nvPr>
        </p:nvSpPr>
        <p:spPr>
          <a:xfrm>
            <a:off x="1097280" y="1845734"/>
            <a:ext cx="10058400" cy="3831166"/>
          </a:xfrm>
        </p:spPr>
        <p:txBody>
          <a:bodyPr>
            <a:noAutofit/>
          </a:bodyPr>
          <a:lstStyle/>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Gujarati Monolingual Text Corpus ILCI-II</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30,000 sentences of general domain. </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333333"/>
                </a:solidFill>
                <a:effectLst/>
                <a:latin typeface="+mj-lt"/>
              </a:rPr>
              <a:t>The translated sentences have been POS tagged according to BIS (Bureau of Indian Standards) tag set.</a:t>
            </a:r>
            <a:br>
              <a:rPr lang="en-US" sz="1600" b="0" i="0" u="none" strike="noStrike" dirty="0">
                <a:solidFill>
                  <a:srgbClr val="333333"/>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sng" strike="noStrike" dirty="0">
                <a:solidFill>
                  <a:srgbClr val="1155CC"/>
                </a:solidFill>
                <a:effectLst/>
                <a:latin typeface="+mj-lt"/>
                <a:hlinkClick r:id="rId2"/>
              </a:rPr>
              <a:t>https://www.ldcil.org/Download/Tagset/LDCIL/5Gujrati.pdf</a:t>
            </a:r>
            <a:br>
              <a:rPr lang="en-US" sz="1600" b="0" i="0" u="sng" strike="noStrike" dirty="0">
                <a:solidFill>
                  <a:srgbClr val="1155CC"/>
                </a:solidFill>
                <a:effectLst/>
                <a:latin typeface="+mj-lt"/>
              </a:rPr>
            </a:br>
            <a:endParaRPr lang="en-US" sz="1600" b="1"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It has eleven primary tags and similarly it divides in sub tags. Main classes of Tag-set are:</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lvl="1" fontAlgn="base">
              <a:spcBef>
                <a:spcPts val="0"/>
              </a:spcBef>
              <a:spcAft>
                <a:spcPts val="0"/>
              </a:spcAft>
              <a:buFont typeface="Wingdings" panose="05000000000000000000" pitchFamily="2" charset="2"/>
              <a:buChar char="ü"/>
            </a:pPr>
            <a:r>
              <a:rPr lang="en-US" sz="1600" b="0" i="0" u="none" strike="noStrike" dirty="0">
                <a:solidFill>
                  <a:srgbClr val="000000"/>
                </a:solidFill>
                <a:effectLst/>
                <a:latin typeface="+mj-lt"/>
              </a:rPr>
              <a:t>Demonstrative (DM) , Post Position (PSP)</a:t>
            </a:r>
            <a:r>
              <a:rPr lang="en-US" sz="1600" dirty="0">
                <a:solidFill>
                  <a:srgbClr val="000000"/>
                </a:solidFill>
                <a:latin typeface="+mj-lt"/>
              </a:rPr>
              <a:t> , </a:t>
            </a:r>
            <a:r>
              <a:rPr lang="en-US" sz="1600" b="0" i="0" u="none" strike="noStrike" dirty="0">
                <a:solidFill>
                  <a:srgbClr val="000000"/>
                </a:solidFill>
                <a:effectLst/>
                <a:latin typeface="+mj-lt"/>
              </a:rPr>
              <a:t>Noun (NN)</a:t>
            </a:r>
            <a:br>
              <a:rPr lang="en-US" sz="1600" b="0" i="0" u="none" strike="noStrike" dirty="0">
                <a:solidFill>
                  <a:srgbClr val="000000"/>
                </a:solidFill>
                <a:effectLst/>
                <a:latin typeface="+mj-lt"/>
              </a:rPr>
            </a:br>
            <a:endParaRPr lang="en-US" sz="1600" dirty="0">
              <a:latin typeface="+mj-lt"/>
            </a:endParaRPr>
          </a:p>
          <a:p>
            <a:pPr lvl="1" fontAlgn="base">
              <a:spcBef>
                <a:spcPts val="0"/>
              </a:spcBef>
              <a:spcAft>
                <a:spcPts val="0"/>
              </a:spcAft>
              <a:buFont typeface="Wingdings" panose="05000000000000000000" pitchFamily="2" charset="2"/>
              <a:buChar char="ü"/>
            </a:pPr>
            <a:r>
              <a:rPr lang="en-US" sz="1600" b="0" i="0" u="none" strike="noStrike" dirty="0">
                <a:solidFill>
                  <a:srgbClr val="000000"/>
                </a:solidFill>
                <a:effectLst/>
                <a:latin typeface="+mj-lt"/>
              </a:rPr>
              <a:t>Adverb (RB)</a:t>
            </a:r>
            <a:r>
              <a:rPr lang="en-US" sz="1600" dirty="0">
                <a:solidFill>
                  <a:srgbClr val="000000"/>
                </a:solidFill>
                <a:latin typeface="+mj-lt"/>
              </a:rPr>
              <a:t> , </a:t>
            </a:r>
            <a:r>
              <a:rPr lang="fr-FR" sz="1600" b="0" i="0" u="none" strike="noStrike" dirty="0">
                <a:solidFill>
                  <a:srgbClr val="000000"/>
                </a:solidFill>
                <a:effectLst/>
                <a:latin typeface="+mj-lt"/>
              </a:rPr>
              <a:t>Verb (V) , Pronoun (PR)</a:t>
            </a:r>
            <a:br>
              <a:rPr lang="fr-FR" sz="1600" b="0" i="0" u="none" strike="noStrike" dirty="0">
                <a:solidFill>
                  <a:srgbClr val="000000"/>
                </a:solidFill>
                <a:effectLst/>
                <a:latin typeface="+mj-lt"/>
              </a:rPr>
            </a:br>
            <a:endParaRPr lang="fr-FR" sz="1600" dirty="0">
              <a:solidFill>
                <a:srgbClr val="000000"/>
              </a:solidFill>
              <a:latin typeface="+mj-lt"/>
            </a:endParaRPr>
          </a:p>
          <a:p>
            <a:pPr lvl="1" fontAlgn="base">
              <a:spcBef>
                <a:spcPts val="0"/>
              </a:spcBef>
              <a:spcAft>
                <a:spcPts val="0"/>
              </a:spcAft>
              <a:buFont typeface="Wingdings" panose="05000000000000000000" pitchFamily="2" charset="2"/>
              <a:buChar char="ü"/>
            </a:pPr>
            <a:r>
              <a:rPr lang="fr-FR" sz="1600" b="0" i="0" u="none" strike="noStrike" dirty="0">
                <a:solidFill>
                  <a:srgbClr val="000000"/>
                </a:solidFill>
                <a:effectLst/>
                <a:latin typeface="+mj-lt"/>
              </a:rPr>
              <a:t>Conjunction (CC)</a:t>
            </a:r>
            <a:r>
              <a:rPr lang="fr-FR" sz="1600" dirty="0">
                <a:solidFill>
                  <a:srgbClr val="000000"/>
                </a:solidFill>
                <a:latin typeface="+mj-lt"/>
              </a:rPr>
              <a:t> , </a:t>
            </a:r>
            <a:r>
              <a:rPr lang="fr-FR" sz="1600" b="0" i="0" u="none" strike="noStrike" dirty="0">
                <a:solidFill>
                  <a:srgbClr val="000000"/>
                </a:solidFill>
                <a:effectLst/>
                <a:latin typeface="+mj-lt"/>
              </a:rPr>
              <a:t>Particles (RP)</a:t>
            </a:r>
            <a:r>
              <a:rPr lang="fr-FR" sz="1600" dirty="0">
                <a:solidFill>
                  <a:srgbClr val="000000"/>
                </a:solidFill>
                <a:latin typeface="+mj-lt"/>
              </a:rPr>
              <a:t> , </a:t>
            </a:r>
            <a:r>
              <a:rPr lang="fr-FR" sz="1600" b="0" i="0" u="none" strike="noStrike" dirty="0">
                <a:solidFill>
                  <a:srgbClr val="000000"/>
                </a:solidFill>
                <a:effectLst/>
                <a:latin typeface="+mj-lt"/>
              </a:rPr>
              <a:t>Quantifier (QT)</a:t>
            </a:r>
            <a:br>
              <a:rPr lang="fr-FR" sz="1600" b="0" i="0" u="none" strike="noStrike" dirty="0">
                <a:solidFill>
                  <a:srgbClr val="000000"/>
                </a:solidFill>
                <a:effectLst/>
                <a:latin typeface="+mj-lt"/>
              </a:rPr>
            </a:br>
            <a:endParaRPr lang="fr-FR" sz="1600" dirty="0">
              <a:latin typeface="+mj-lt"/>
            </a:endParaRPr>
          </a:p>
          <a:p>
            <a:pPr lvl="1" fontAlgn="base">
              <a:spcBef>
                <a:spcPts val="0"/>
              </a:spcBef>
              <a:spcAft>
                <a:spcPts val="0"/>
              </a:spcAft>
              <a:buFont typeface="Wingdings" panose="05000000000000000000" pitchFamily="2" charset="2"/>
              <a:buChar char="ü"/>
            </a:pPr>
            <a:r>
              <a:rPr lang="fr-FR" sz="1600" b="0" i="0" u="none" strike="noStrike" dirty="0">
                <a:solidFill>
                  <a:srgbClr val="000000"/>
                </a:solidFill>
                <a:effectLst/>
                <a:latin typeface="+mj-lt"/>
              </a:rPr>
              <a:t>Adjective (JJ) , Residual(RD). </a:t>
            </a:r>
            <a:endParaRPr lang="fr-FR" sz="1600" b="0" dirty="0">
              <a:effectLst/>
              <a:latin typeface="+mj-lt"/>
            </a:endParaRPr>
          </a:p>
          <a:p>
            <a:pPr marL="0" indent="0" rtl="0" fontAlgn="base">
              <a:spcBef>
                <a:spcPts val="0"/>
              </a:spcBef>
              <a:spcAft>
                <a:spcPts val="0"/>
              </a:spcAft>
              <a:buNone/>
            </a:pP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p:txBody>
      </p:sp>
    </p:spTree>
    <p:extLst>
      <p:ext uri="{BB962C8B-B14F-4D97-AF65-F5344CB8AC3E}">
        <p14:creationId xmlns:p14="http://schemas.microsoft.com/office/powerpoint/2010/main" val="81883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49BA-F417-4F84-B273-59C2F53916C2}"/>
              </a:ext>
            </a:extLst>
          </p:cNvPr>
          <p:cNvSpPr>
            <a:spLocks noGrp="1"/>
          </p:cNvSpPr>
          <p:nvPr>
            <p:ph type="title"/>
          </p:nvPr>
        </p:nvSpPr>
        <p:spPr>
          <a:xfrm>
            <a:off x="1097280" y="878889"/>
            <a:ext cx="10058400" cy="858471"/>
          </a:xfrm>
        </p:spPr>
        <p:txBody>
          <a:bodyPr/>
          <a:lstStyle/>
          <a:p>
            <a:r>
              <a:rPr lang="en-US" dirty="0"/>
              <a:t>Baseline Model</a:t>
            </a:r>
            <a:endParaRPr lang="en-IN" dirty="0"/>
          </a:p>
        </p:txBody>
      </p:sp>
      <p:sp>
        <p:nvSpPr>
          <p:cNvPr id="3" name="Content Placeholder 2">
            <a:extLst>
              <a:ext uri="{FF2B5EF4-FFF2-40B4-BE49-F238E27FC236}">
                <a16:creationId xmlns:a16="http://schemas.microsoft.com/office/drawing/2014/main" id="{A5D713CB-4FAA-4FEA-900D-C438C683CBD2}"/>
              </a:ext>
            </a:extLst>
          </p:cNvPr>
          <p:cNvSpPr>
            <a:spLocks noGrp="1"/>
          </p:cNvSpPr>
          <p:nvPr>
            <p:ph idx="1"/>
          </p:nvPr>
        </p:nvSpPr>
        <p:spPr>
          <a:xfrm>
            <a:off x="1097279" y="1845734"/>
            <a:ext cx="10594611" cy="858471"/>
          </a:xfrm>
        </p:spPr>
        <p:txBody>
          <a:bodyPr>
            <a:noAutofit/>
          </a:bodyPr>
          <a:lstStyle/>
          <a:p>
            <a:pPr rtl="0">
              <a:spcBef>
                <a:spcPts val="0"/>
              </a:spcBef>
              <a:spcAft>
                <a:spcPts val="0"/>
              </a:spcAft>
            </a:pPr>
            <a:r>
              <a:rPr lang="en-US" sz="1600" b="0" i="0" u="none" strike="noStrike" dirty="0">
                <a:solidFill>
                  <a:srgbClr val="000000"/>
                </a:solidFill>
                <a:effectLst/>
                <a:latin typeface="+mj-lt"/>
              </a:rPr>
              <a:t>In this phase our aim is to implement and test the HMM and CRF Model for pos tagging the Given Dataset . Following research papers are used as the reference. </a:t>
            </a:r>
            <a:endParaRPr lang="en-US" sz="1600" dirty="0">
              <a:latin typeface="+mj-lt"/>
            </a:endParaRPr>
          </a:p>
          <a:p>
            <a:pPr rtl="0">
              <a:spcBef>
                <a:spcPts val="0"/>
              </a:spcBef>
              <a:spcAft>
                <a:spcPts val="0"/>
              </a:spcAft>
            </a:pPr>
            <a:r>
              <a:rPr lang="en-US" sz="1400" b="1" i="0" u="none" strike="noStrike" dirty="0">
                <a:solidFill>
                  <a:srgbClr val="000000"/>
                </a:solidFill>
                <a:effectLst/>
                <a:latin typeface="+mj-lt"/>
              </a:rPr>
              <a:t> </a:t>
            </a:r>
          </a:p>
          <a:p>
            <a:pPr rtl="0">
              <a:spcBef>
                <a:spcPts val="0"/>
              </a:spcBef>
              <a:spcAft>
                <a:spcPts val="0"/>
              </a:spcAft>
            </a:pPr>
            <a:endParaRPr lang="en-US" sz="1400" b="0" dirty="0">
              <a:effectLst/>
              <a:latin typeface="+mj-lt"/>
            </a:endParaRPr>
          </a:p>
          <a:p>
            <a:pPr marL="0" indent="0" rtl="0" fontAlgn="base">
              <a:spcBef>
                <a:spcPts val="0"/>
              </a:spcBef>
              <a:spcAft>
                <a:spcPts val="0"/>
              </a:spcAft>
              <a:buNone/>
            </a:pPr>
            <a:br>
              <a:rPr lang="en-US" sz="1400" dirty="0">
                <a:latin typeface="+mj-lt"/>
              </a:rPr>
            </a:br>
            <a:endParaRPr lang="en-IN" sz="1400" dirty="0">
              <a:latin typeface="+mj-lt"/>
            </a:endParaRPr>
          </a:p>
        </p:txBody>
      </p:sp>
      <p:sp>
        <p:nvSpPr>
          <p:cNvPr id="4" name="TextBox 3">
            <a:extLst>
              <a:ext uri="{FF2B5EF4-FFF2-40B4-BE49-F238E27FC236}">
                <a16:creationId xmlns:a16="http://schemas.microsoft.com/office/drawing/2014/main" id="{D5B09C97-A60B-44B6-9143-0E13F2ACECA4}"/>
              </a:ext>
            </a:extLst>
          </p:cNvPr>
          <p:cNvSpPr txBox="1"/>
          <p:nvPr/>
        </p:nvSpPr>
        <p:spPr>
          <a:xfrm>
            <a:off x="1097279" y="2835728"/>
            <a:ext cx="10413506" cy="2646878"/>
          </a:xfrm>
          <a:prstGeom prst="rect">
            <a:avLst/>
          </a:prstGeom>
          <a:noFill/>
        </p:spPr>
        <p:txBody>
          <a:bodyPr wrap="square" rtlCol="0">
            <a:spAutoFit/>
          </a:bodyPr>
          <a:lstStyle/>
          <a:p>
            <a:pPr rtl="0" fontAlgn="base">
              <a:spcBef>
                <a:spcPts val="0"/>
              </a:spcBef>
              <a:spcAft>
                <a:spcPts val="0"/>
              </a:spcAft>
              <a:buFont typeface="+mj-lt"/>
              <a:buAutoNum type="arabicPeriod"/>
            </a:pPr>
            <a:r>
              <a:rPr lang="en-US" sz="2000" b="1" i="0" u="none" strike="noStrike" dirty="0">
                <a:solidFill>
                  <a:srgbClr val="1155CC"/>
                </a:solidFill>
                <a:effectLst/>
                <a:latin typeface="+mj-lt"/>
                <a:hlinkClick r:id="rId2"/>
              </a:rPr>
              <a:t>Part-Of-Speech Tagging for Gujarati Using Conditional Random Fields ( Chirag Patel and Karthik </a:t>
            </a:r>
            <a:r>
              <a:rPr lang="en-US" sz="2000" b="1" i="0" u="none" strike="noStrike" dirty="0" err="1">
                <a:solidFill>
                  <a:srgbClr val="1155CC"/>
                </a:solidFill>
                <a:effectLst/>
                <a:latin typeface="+mj-lt"/>
                <a:hlinkClick r:id="rId2"/>
              </a:rPr>
              <a:t>Gali</a:t>
            </a:r>
            <a:r>
              <a:rPr lang="en-US" sz="2000" b="1" i="0" u="none" strike="noStrike" dirty="0">
                <a:solidFill>
                  <a:srgbClr val="1155CC"/>
                </a:solidFill>
                <a:effectLst/>
                <a:latin typeface="+mj-lt"/>
                <a:hlinkClick r:id="rId2"/>
              </a:rPr>
              <a:t> )</a:t>
            </a:r>
            <a:br>
              <a:rPr lang="en-US" sz="1800" b="1" dirty="0">
                <a:solidFill>
                  <a:srgbClr val="000000"/>
                </a:solidFill>
                <a:latin typeface="+mj-lt"/>
              </a:rPr>
            </a:br>
            <a:endParaRPr lang="en-US" sz="1800" b="1" dirty="0">
              <a:solidFill>
                <a:srgbClr val="000000"/>
              </a:solidFill>
              <a:latin typeface="+mj-lt"/>
            </a:endParaRPr>
          </a:p>
          <a:p>
            <a:pPr marL="742950" lvl="1" indent="-285750" fontAlgn="base">
              <a:buFont typeface="Wingdings" panose="05000000000000000000" pitchFamily="2" charset="2"/>
              <a:buChar char="§"/>
            </a:pPr>
            <a:r>
              <a:rPr lang="en-US" sz="1600" b="0" i="0" u="none" strike="noStrike" dirty="0">
                <a:solidFill>
                  <a:srgbClr val="000000"/>
                </a:solidFill>
                <a:effectLst/>
                <a:latin typeface="+mj-lt"/>
              </a:rPr>
              <a:t>This paper describes a CRF machine learning algorithm for Gujarati Part of Speech Tagging. </a:t>
            </a:r>
          </a:p>
          <a:p>
            <a:pPr lvl="1" fontAlgn="base"/>
            <a:endParaRPr lang="en-US" sz="1400" dirty="0">
              <a:latin typeface="+mj-lt"/>
            </a:endParaRPr>
          </a:p>
          <a:p>
            <a:pPr marL="742950" lvl="1" indent="-285750" fontAlgn="base">
              <a:buFont typeface="Wingdings" panose="05000000000000000000" pitchFamily="2" charset="2"/>
              <a:buChar char="§"/>
            </a:pPr>
            <a:r>
              <a:rPr lang="en-US" sz="1600" dirty="0">
                <a:latin typeface="+mj-lt"/>
              </a:rPr>
              <a:t>This CRF model when provided with good features gives accuracy much better than other models. </a:t>
            </a:r>
          </a:p>
          <a:p>
            <a:pPr lvl="1" fontAlgn="base"/>
            <a:r>
              <a:rPr lang="en-US" sz="1600" dirty="0">
                <a:latin typeface="+mj-lt"/>
              </a:rPr>
              <a:t>  </a:t>
            </a:r>
          </a:p>
          <a:p>
            <a:pPr marL="742950" lvl="1" indent="-285750" fontAlgn="base">
              <a:buFont typeface="Wingdings" panose="05000000000000000000" pitchFamily="2" charset="2"/>
              <a:buChar char="§"/>
            </a:pPr>
            <a:r>
              <a:rPr lang="en-US" sz="1600" dirty="0">
                <a:latin typeface="+mj-lt"/>
              </a:rPr>
              <a:t>The intuition presented in this paper is to convert the linguistic rules specific to Gujarati in to features which then provided to CRF. This method make use of advantages of both statistical and rule based approach</a:t>
            </a:r>
            <a:r>
              <a:rPr lang="en-US" sz="1400" dirty="0">
                <a:latin typeface="+mj-lt"/>
              </a:rPr>
              <a:t>.</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endParaRPr lang="en-IN" dirty="0"/>
          </a:p>
        </p:txBody>
      </p:sp>
    </p:spTree>
    <p:extLst>
      <p:ext uri="{BB962C8B-B14F-4D97-AF65-F5344CB8AC3E}">
        <p14:creationId xmlns:p14="http://schemas.microsoft.com/office/powerpoint/2010/main" val="333673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523F0D-5F8C-468D-9B9B-1914F33DC94F}"/>
              </a:ext>
            </a:extLst>
          </p:cNvPr>
          <p:cNvSpPr txBox="1"/>
          <p:nvPr/>
        </p:nvSpPr>
        <p:spPr>
          <a:xfrm>
            <a:off x="905917" y="1413063"/>
            <a:ext cx="10659864" cy="4031873"/>
          </a:xfrm>
          <a:prstGeom prst="rect">
            <a:avLst/>
          </a:prstGeom>
          <a:noFill/>
        </p:spPr>
        <p:txBody>
          <a:bodyPr wrap="square">
            <a:spAutoFit/>
          </a:bodyPr>
          <a:lstStyle/>
          <a:p>
            <a:r>
              <a:rPr lang="en-US" sz="1800" b="1" dirty="0">
                <a:solidFill>
                  <a:srgbClr val="1155CC"/>
                </a:solidFill>
                <a:latin typeface="+mj-lt"/>
                <a:hlinkClick r:id="rId2"/>
              </a:rPr>
              <a:t>2. Hindi POS Tagger Using Naive Stemming : Harnessing Morphological Information Without Extensive Linguistic Knowledge ( Manish Shrivastava ,</a:t>
            </a:r>
            <a:r>
              <a:rPr lang="en-US" sz="1800" b="1" dirty="0" err="1">
                <a:solidFill>
                  <a:srgbClr val="1155CC"/>
                </a:solidFill>
                <a:latin typeface="+mj-lt"/>
                <a:hlinkClick r:id="rId2"/>
              </a:rPr>
              <a:t>Pushpak</a:t>
            </a:r>
            <a:r>
              <a:rPr lang="en-US" sz="1800" b="1" dirty="0">
                <a:solidFill>
                  <a:srgbClr val="1155CC"/>
                </a:solidFill>
                <a:latin typeface="+mj-lt"/>
                <a:hlinkClick r:id="rId2"/>
              </a:rPr>
              <a:t> Bhattacharyya )</a:t>
            </a:r>
            <a:br>
              <a:rPr lang="en-US" sz="1800" b="1" dirty="0">
                <a:solidFill>
                  <a:srgbClr val="1155CC"/>
                </a:solidFill>
                <a:latin typeface="+mj-lt"/>
              </a:rPr>
            </a:br>
            <a:r>
              <a:rPr lang="en-US" sz="1800" b="1" dirty="0">
                <a:solidFill>
                  <a:srgbClr val="1155CC"/>
                </a:solidFill>
                <a:latin typeface="+mj-lt"/>
              </a:rPr>
              <a:t> </a:t>
            </a:r>
          </a:p>
          <a:p>
            <a:pPr marL="285750" indent="-285750">
              <a:buFont typeface="Wingdings" panose="05000000000000000000" pitchFamily="2" charset="2"/>
              <a:buChar char="§"/>
            </a:pPr>
            <a:r>
              <a:rPr lang="en-US" sz="1600" b="0" i="0" u="none" strike="noStrike" dirty="0">
                <a:solidFill>
                  <a:srgbClr val="000000"/>
                </a:solidFill>
                <a:effectLst/>
                <a:latin typeface="+mj-lt"/>
              </a:rPr>
              <a:t>This paper presents a simple HMM based POS tagger, which employs a naive(longest suffix matching) stemmer  as a pre-processor which helps to achieve reasonably good accuracy of 93.12%. </a:t>
            </a:r>
          </a:p>
          <a:p>
            <a:pPr marL="285750" indent="-285750">
              <a:buFont typeface="Wingdings" panose="05000000000000000000" pitchFamily="2" charset="2"/>
              <a:buChar char="§"/>
            </a:pPr>
            <a:endParaRPr lang="en-US" sz="1600" dirty="0">
              <a:solidFill>
                <a:srgbClr val="000000"/>
              </a:solidFill>
              <a:latin typeface="+mj-lt"/>
            </a:endParaRPr>
          </a:p>
          <a:p>
            <a:pPr marL="285750" indent="-285750">
              <a:buFont typeface="Wingdings" panose="05000000000000000000" pitchFamily="2" charset="2"/>
              <a:buChar char="§"/>
            </a:pPr>
            <a:r>
              <a:rPr lang="en-US" sz="1600" b="0" i="0" u="none" strike="noStrike" dirty="0">
                <a:solidFill>
                  <a:srgbClr val="000000"/>
                </a:solidFill>
                <a:effectLst/>
                <a:latin typeface="+mj-lt"/>
              </a:rPr>
              <a:t>This method does not require any linguistic resource apart from a list of possible suffixes for the language. </a:t>
            </a:r>
          </a:p>
          <a:p>
            <a:pPr marL="285750" indent="-285750">
              <a:buFont typeface="Wingdings" panose="05000000000000000000" pitchFamily="2" charset="2"/>
              <a:buChar char="§"/>
            </a:pPr>
            <a:endParaRPr lang="en-US" sz="1600" dirty="0">
              <a:solidFill>
                <a:srgbClr val="000000"/>
              </a:solidFill>
              <a:latin typeface="+mj-lt"/>
            </a:endParaRPr>
          </a:p>
          <a:p>
            <a:pPr marL="285750" indent="-285750">
              <a:buFont typeface="Wingdings" panose="05000000000000000000" pitchFamily="2" charset="2"/>
              <a:buChar char="§"/>
            </a:pPr>
            <a:r>
              <a:rPr lang="en-US" sz="1600" b="0" i="0" u="none" strike="noStrike" dirty="0">
                <a:solidFill>
                  <a:srgbClr val="000000"/>
                </a:solidFill>
                <a:effectLst/>
                <a:latin typeface="+mj-lt"/>
              </a:rPr>
              <a:t>Core idea of the method is to use Exploding Input which</a:t>
            </a:r>
            <a:r>
              <a:rPr lang="en-US" sz="1600" dirty="0">
                <a:latin typeface="+mj-lt"/>
              </a:rPr>
              <a:t> increase the length of the input and reduces the number of unique types encountered during learning which in turn increases the probability of the correct choices. </a:t>
            </a:r>
          </a:p>
          <a:p>
            <a:pPr marL="285750" indent="-285750">
              <a:buFont typeface="Wingdings" panose="05000000000000000000" pitchFamily="2" charset="2"/>
              <a:buChar char="§"/>
            </a:pPr>
            <a:endParaRPr lang="en-US" sz="1600" dirty="0">
              <a:latin typeface="+mj-lt"/>
            </a:endParaRPr>
          </a:p>
          <a:p>
            <a:pPr marL="285750" indent="-285750">
              <a:buFont typeface="Wingdings" panose="05000000000000000000" pitchFamily="2" charset="2"/>
              <a:buChar char="§"/>
            </a:pPr>
            <a:r>
              <a:rPr lang="en-US" sz="1600" dirty="0">
                <a:latin typeface="+mj-lt"/>
              </a:rPr>
              <a:t>Other idea this paper presents is that for a consistent stemming scheme can be developed by providing a simple list of all possible suffixes in the language which can be used for splitting resulting. Tagging root words and suffix alone is easy task comparatively. Then HMM is used on top of this preprocessing tasks for POS Tagging.  </a:t>
            </a:r>
            <a:br>
              <a:rPr lang="en-US" sz="1800" b="0" i="0" u="none" strike="noStrike" dirty="0">
                <a:solidFill>
                  <a:srgbClr val="000000"/>
                </a:solidFill>
                <a:effectLst/>
                <a:latin typeface="+mj-lt"/>
              </a:rPr>
            </a:br>
            <a:endParaRPr lang="en-IN" dirty="0"/>
          </a:p>
        </p:txBody>
      </p:sp>
      <p:sp>
        <p:nvSpPr>
          <p:cNvPr id="7" name="TextBox 6">
            <a:extLst>
              <a:ext uri="{FF2B5EF4-FFF2-40B4-BE49-F238E27FC236}">
                <a16:creationId xmlns:a16="http://schemas.microsoft.com/office/drawing/2014/main" id="{73E7AC07-7AC8-4209-9F78-F5DD0DDAC29B}"/>
              </a:ext>
            </a:extLst>
          </p:cNvPr>
          <p:cNvSpPr txBox="1"/>
          <p:nvPr/>
        </p:nvSpPr>
        <p:spPr>
          <a:xfrm>
            <a:off x="508300" y="417762"/>
            <a:ext cx="6094206" cy="646331"/>
          </a:xfrm>
          <a:prstGeom prst="rect">
            <a:avLst/>
          </a:prstGeom>
          <a:noFill/>
        </p:spPr>
        <p:txBody>
          <a:bodyPr wrap="square">
            <a:spAutoFit/>
          </a:bodyPr>
          <a:lstStyle/>
          <a:p>
            <a:r>
              <a:rPr lang="en-US" sz="3600" dirty="0"/>
              <a:t>Baseline Model</a:t>
            </a:r>
            <a:endParaRPr lang="en-IN" sz="3600" dirty="0"/>
          </a:p>
        </p:txBody>
      </p:sp>
    </p:spTree>
    <p:extLst>
      <p:ext uri="{BB962C8B-B14F-4D97-AF65-F5344CB8AC3E}">
        <p14:creationId xmlns:p14="http://schemas.microsoft.com/office/powerpoint/2010/main" val="148141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2A8EB3-9964-49B3-90DB-6F41D4C8B201}"/>
              </a:ext>
            </a:extLst>
          </p:cNvPr>
          <p:cNvSpPr txBox="1"/>
          <p:nvPr/>
        </p:nvSpPr>
        <p:spPr>
          <a:xfrm>
            <a:off x="481853" y="435312"/>
            <a:ext cx="11228294" cy="2462213"/>
          </a:xfrm>
          <a:prstGeom prst="rect">
            <a:avLst/>
          </a:prstGeom>
          <a:noFill/>
        </p:spPr>
        <p:txBody>
          <a:bodyPr wrap="square">
            <a:spAutoFit/>
          </a:bodyPr>
          <a:lstStyle/>
          <a:p>
            <a:pPr rtl="0" fontAlgn="base">
              <a:spcBef>
                <a:spcPts val="0"/>
              </a:spcBef>
              <a:spcAft>
                <a:spcPts val="0"/>
              </a:spcAft>
              <a:buFont typeface="+mj-lt"/>
              <a:buAutoNum type="arabicPeriod" startAt="3"/>
            </a:pPr>
            <a:r>
              <a:rPr lang="en-US" sz="1400" dirty="0">
                <a:latin typeface="+mj-lt"/>
              </a:rPr>
              <a:t> </a:t>
            </a:r>
            <a:r>
              <a:rPr lang="en-US" sz="1400" b="1" i="0" u="none" strike="noStrike" dirty="0">
                <a:solidFill>
                  <a:srgbClr val="1155CC"/>
                </a:solidFill>
                <a:effectLst/>
                <a:latin typeface="+mj-lt"/>
                <a:hlinkClick r:id="rId2"/>
              </a:rPr>
              <a:t>A Statistical Method for Evaluating Performance of Part of Speech Tagger for Gujarati ( Pooja M. Bhatt, Amit Ganatra )</a:t>
            </a:r>
            <a:endParaRPr lang="en-US" sz="1400" b="1" i="0" u="none" strike="noStrike" dirty="0">
              <a:solidFill>
                <a:srgbClr val="1155CC"/>
              </a:solidFill>
              <a:effectLst/>
              <a:latin typeface="+mj-lt"/>
            </a:endParaRPr>
          </a:p>
          <a:p>
            <a:pPr rtl="0" fontAlgn="base">
              <a:spcBef>
                <a:spcPts val="0"/>
              </a:spcBef>
              <a:spcAft>
                <a:spcPts val="0"/>
              </a:spcAft>
            </a:pPr>
            <a:endParaRPr lang="en-US" sz="1400" b="1" dirty="0">
              <a:solidFill>
                <a:srgbClr val="000000"/>
              </a:solidFill>
              <a:latin typeface="+mj-lt"/>
            </a:endParaRPr>
          </a:p>
          <a:p>
            <a:pPr marL="285750" indent="-285750" fontAlgn="base">
              <a:buFont typeface="Wingdings" panose="05000000000000000000" pitchFamily="2" charset="2"/>
              <a:buChar char="§"/>
            </a:pPr>
            <a:r>
              <a:rPr lang="en-US" sz="1400" b="0" i="0" u="none" strike="noStrike" dirty="0">
                <a:solidFill>
                  <a:srgbClr val="000000"/>
                </a:solidFill>
                <a:effectLst/>
                <a:latin typeface="+mj-lt"/>
              </a:rPr>
              <a:t>This article p</a:t>
            </a:r>
            <a:r>
              <a:rPr lang="en-US" sz="1400" dirty="0">
                <a:solidFill>
                  <a:srgbClr val="000000"/>
                </a:solidFill>
                <a:latin typeface="+mj-lt"/>
              </a:rPr>
              <a:t>resents</a:t>
            </a:r>
            <a:r>
              <a:rPr lang="en-US" sz="1400" b="0" i="0" u="none" strike="noStrike" dirty="0">
                <a:solidFill>
                  <a:srgbClr val="000000"/>
                </a:solidFill>
                <a:effectLst/>
                <a:latin typeface="+mj-lt"/>
              </a:rPr>
              <a:t> POS tagging for Gujarati textual content the use of Hidden Markov Model. Using Gujarati text annotated corpus for training checking out statistics set are randomly separated. 80% accuracy is given by model. </a:t>
            </a:r>
            <a:r>
              <a:rPr lang="en-US" sz="1400" dirty="0">
                <a:solidFill>
                  <a:srgbClr val="000000"/>
                </a:solidFill>
                <a:latin typeface="+mj-lt"/>
              </a:rPr>
              <a:t>It discusses 2 approaches for POS tagging. </a:t>
            </a:r>
          </a:p>
          <a:p>
            <a:pPr rtl="0" fontAlgn="base">
              <a:spcBef>
                <a:spcPts val="0"/>
              </a:spcBef>
              <a:spcAft>
                <a:spcPts val="0"/>
              </a:spcAft>
            </a:pPr>
            <a:endParaRPr lang="en-US" sz="1400" dirty="0">
              <a:solidFill>
                <a:srgbClr val="000000"/>
              </a:solidFill>
              <a:latin typeface="+mj-lt"/>
            </a:endParaRPr>
          </a:p>
          <a:p>
            <a:pPr marL="285750" indent="-285750" rtl="0" fontAlgn="base">
              <a:spcBef>
                <a:spcPts val="0"/>
              </a:spcBef>
              <a:spcAft>
                <a:spcPts val="0"/>
              </a:spcAft>
              <a:buFont typeface="Wingdings" panose="05000000000000000000" pitchFamily="2" charset="2"/>
              <a:buChar char="§"/>
            </a:pPr>
            <a:r>
              <a:rPr lang="en-US" sz="1400" dirty="0">
                <a:solidFill>
                  <a:srgbClr val="000000"/>
                </a:solidFill>
                <a:latin typeface="+mj-lt"/>
              </a:rPr>
              <a:t>One is </a:t>
            </a:r>
            <a:r>
              <a:rPr lang="en-US" sz="1400" dirty="0">
                <a:latin typeface="+mj-lt"/>
              </a:rPr>
              <a:t>Supervised POS Tagging which requires tagged dataset this is used for studying details about rule sets, word-tag frequencies, tag gadgets, and so forth. The overall performance of supervised pos tagger fashions boom with enhancement of corpus’s length. </a:t>
            </a:r>
          </a:p>
          <a:p>
            <a:pPr marL="285750" indent="-285750" rtl="0" fontAlgn="base">
              <a:spcBef>
                <a:spcPts val="0"/>
              </a:spcBef>
              <a:spcAft>
                <a:spcPts val="0"/>
              </a:spcAft>
              <a:buFont typeface="Wingdings" panose="05000000000000000000" pitchFamily="2" charset="2"/>
              <a:buChar char="§"/>
            </a:pPr>
            <a:endParaRPr lang="en-US" sz="1400" dirty="0">
              <a:latin typeface="+mj-lt"/>
            </a:endParaRPr>
          </a:p>
          <a:p>
            <a:pPr marL="285750" indent="-285750" rtl="0" fontAlgn="base">
              <a:spcBef>
                <a:spcPts val="0"/>
              </a:spcBef>
              <a:spcAft>
                <a:spcPts val="0"/>
              </a:spcAft>
              <a:buFont typeface="Wingdings" panose="05000000000000000000" pitchFamily="2" charset="2"/>
              <a:buChar char="§"/>
            </a:pPr>
            <a:r>
              <a:rPr lang="en-US" sz="1400" dirty="0">
                <a:latin typeface="+mj-lt"/>
              </a:rPr>
              <a:t>Second is Unsupervised POS Tagging The Model does now not require tagged dataset. By applying computational techniques together with the transformation rules, Algorithm to generate tag clusters. </a:t>
            </a:r>
            <a:br>
              <a:rPr lang="en-US" sz="1400" b="0" i="0" u="none" strike="noStrike" dirty="0">
                <a:solidFill>
                  <a:srgbClr val="000000"/>
                </a:solidFill>
                <a:effectLst/>
                <a:latin typeface="+mj-lt"/>
              </a:rPr>
            </a:br>
            <a:endParaRPr lang="en-US" sz="1400" dirty="0">
              <a:solidFill>
                <a:srgbClr val="000000"/>
              </a:solidFill>
              <a:latin typeface="+mj-lt"/>
            </a:endParaRPr>
          </a:p>
        </p:txBody>
      </p:sp>
      <p:sp>
        <p:nvSpPr>
          <p:cNvPr id="4" name="TextBox 3">
            <a:extLst>
              <a:ext uri="{FF2B5EF4-FFF2-40B4-BE49-F238E27FC236}">
                <a16:creationId xmlns:a16="http://schemas.microsoft.com/office/drawing/2014/main" id="{65DB2F31-87B2-4A29-A9DD-C014ADE83879}"/>
              </a:ext>
            </a:extLst>
          </p:cNvPr>
          <p:cNvSpPr txBox="1"/>
          <p:nvPr/>
        </p:nvSpPr>
        <p:spPr>
          <a:xfrm>
            <a:off x="481853" y="3180400"/>
            <a:ext cx="11228294" cy="2462213"/>
          </a:xfrm>
          <a:prstGeom prst="rect">
            <a:avLst/>
          </a:prstGeom>
          <a:noFill/>
        </p:spPr>
        <p:txBody>
          <a:bodyPr wrap="square" rtlCol="0">
            <a:spAutoFit/>
          </a:bodyPr>
          <a:lstStyle/>
          <a:p>
            <a:r>
              <a:rPr lang="en-US" sz="1400" b="1" i="0" u="none" strike="noStrike" dirty="0">
                <a:solidFill>
                  <a:srgbClr val="1155CC"/>
                </a:solidFill>
                <a:effectLst/>
                <a:latin typeface="+mj-lt"/>
                <a:hlinkClick r:id="rId3"/>
              </a:rPr>
              <a:t>4. POS Tagging For Resource Poor Indian Languages Through Feature Projection ( </a:t>
            </a:r>
            <a:r>
              <a:rPr lang="en-US" sz="1400" b="1" i="0" u="none" strike="noStrike" dirty="0" err="1">
                <a:solidFill>
                  <a:srgbClr val="1155CC"/>
                </a:solidFill>
                <a:effectLst/>
                <a:latin typeface="+mj-lt"/>
                <a:hlinkClick r:id="rId3"/>
              </a:rPr>
              <a:t>Pruthwik</a:t>
            </a:r>
            <a:r>
              <a:rPr lang="en-US" sz="1400" b="1" i="0" u="none" strike="noStrike" dirty="0">
                <a:solidFill>
                  <a:srgbClr val="1155CC"/>
                </a:solidFill>
                <a:effectLst/>
                <a:latin typeface="+mj-lt"/>
                <a:hlinkClick r:id="rId3"/>
              </a:rPr>
              <a:t> Mishra, </a:t>
            </a:r>
            <a:r>
              <a:rPr lang="en-US" sz="1400" b="1" i="0" u="none" strike="noStrike" dirty="0" err="1">
                <a:solidFill>
                  <a:srgbClr val="1155CC"/>
                </a:solidFill>
                <a:effectLst/>
                <a:latin typeface="+mj-lt"/>
                <a:hlinkClick r:id="rId3"/>
              </a:rPr>
              <a:t>Vandan</a:t>
            </a:r>
            <a:r>
              <a:rPr lang="en-US" sz="1400" b="1" i="0" u="none" strike="noStrike" dirty="0">
                <a:solidFill>
                  <a:srgbClr val="1155CC"/>
                </a:solidFill>
                <a:effectLst/>
                <a:latin typeface="+mj-lt"/>
                <a:hlinkClick r:id="rId3"/>
              </a:rPr>
              <a:t> </a:t>
            </a:r>
            <a:r>
              <a:rPr lang="en-US" sz="1400" b="1" i="0" u="none" strike="noStrike" dirty="0" err="1">
                <a:solidFill>
                  <a:srgbClr val="1155CC"/>
                </a:solidFill>
                <a:effectLst/>
                <a:latin typeface="+mj-lt"/>
                <a:hlinkClick r:id="rId3"/>
              </a:rPr>
              <a:t>Mujadia</a:t>
            </a:r>
            <a:r>
              <a:rPr lang="en-US" sz="1400" b="1" i="0" u="none" strike="noStrike" dirty="0">
                <a:solidFill>
                  <a:srgbClr val="1155CC"/>
                </a:solidFill>
                <a:effectLst/>
                <a:latin typeface="+mj-lt"/>
                <a:hlinkClick r:id="rId3"/>
              </a:rPr>
              <a:t>, Dipti </a:t>
            </a:r>
            <a:r>
              <a:rPr lang="en-US" sz="1400" b="1" i="0" u="none" strike="noStrike" dirty="0" err="1">
                <a:solidFill>
                  <a:srgbClr val="1155CC"/>
                </a:solidFill>
                <a:effectLst/>
                <a:latin typeface="+mj-lt"/>
                <a:hlinkClick r:id="rId3"/>
              </a:rPr>
              <a:t>Misra</a:t>
            </a:r>
            <a:r>
              <a:rPr lang="en-US" sz="1400" b="1" i="0" u="none" strike="noStrike" dirty="0">
                <a:solidFill>
                  <a:srgbClr val="1155CC"/>
                </a:solidFill>
                <a:effectLst/>
                <a:latin typeface="+mj-lt"/>
                <a:hlinkClick r:id="rId3"/>
              </a:rPr>
              <a:t> Sharma)</a:t>
            </a:r>
            <a:br>
              <a:rPr lang="en-US" sz="1400" b="1" dirty="0">
                <a:solidFill>
                  <a:srgbClr val="000000"/>
                </a:solidFill>
                <a:latin typeface="+mj-lt"/>
              </a:rPr>
            </a:br>
            <a:endParaRPr lang="en-US" sz="1400" b="1" dirty="0">
              <a:solidFill>
                <a:srgbClr val="000000"/>
              </a:solidFill>
              <a:latin typeface="+mj-lt"/>
            </a:endParaRPr>
          </a:p>
          <a:p>
            <a:pPr marL="285750" indent="-285750">
              <a:buFont typeface="Arial" panose="020B0604020202020204" pitchFamily="34" charset="0"/>
              <a:buChar char="•"/>
            </a:pPr>
            <a:r>
              <a:rPr lang="en-US" sz="1400" b="0" i="0" u="none" strike="noStrike" dirty="0">
                <a:solidFill>
                  <a:srgbClr val="000000"/>
                </a:solidFill>
                <a:effectLst/>
                <a:latin typeface="+mj-lt"/>
              </a:rPr>
              <a:t>This Paper describes POS tagging without any labeled data. Our method requires translated sentences from a pair of languages. We used feature transfer from a resource rich language to resource poor languages. Core idea discussed in this paper is the </a:t>
            </a:r>
            <a:r>
              <a:rPr lang="en-US" sz="1400" dirty="0">
                <a:latin typeface="+mj-lt"/>
              </a:rPr>
              <a:t>feature representation transfer. </a:t>
            </a:r>
            <a:br>
              <a:rPr lang="en-US" sz="1400" dirty="0">
                <a:latin typeface="+mj-lt"/>
              </a:rPr>
            </a:br>
            <a:endParaRPr lang="en-US" sz="1400" dirty="0">
              <a:latin typeface="+mj-lt"/>
            </a:endParaRPr>
          </a:p>
          <a:p>
            <a:pPr marL="285750" indent="-285750">
              <a:buFont typeface="Arial" panose="020B0604020202020204" pitchFamily="34" charset="0"/>
              <a:buChar char="•"/>
            </a:pPr>
            <a:r>
              <a:rPr lang="en-US" sz="1400" dirty="0">
                <a:latin typeface="+mj-lt"/>
              </a:rPr>
              <a:t>Method described here consists transferring  the knowledge acquired from a language to another language. This approach does mapping between the feature sets of the concerned languages and resource poor language. </a:t>
            </a:r>
            <a:br>
              <a:rPr lang="en-US" sz="1400" dirty="0">
                <a:latin typeface="+mj-lt"/>
              </a:rPr>
            </a:br>
            <a:endParaRPr lang="en-US" sz="1400" dirty="0">
              <a:latin typeface="+mj-lt"/>
            </a:endParaRPr>
          </a:p>
          <a:p>
            <a:pPr marL="285750" indent="-285750">
              <a:buFont typeface="Arial" panose="020B0604020202020204" pitchFamily="34" charset="0"/>
              <a:buChar char="•"/>
            </a:pPr>
            <a:r>
              <a:rPr lang="en-US" sz="1400" dirty="0">
                <a:latin typeface="+mj-lt"/>
              </a:rPr>
              <a:t>For Feature mapping it uses word alignment methods between source and resource poor languages. Features are generated using prefix and suffix of the word which is to be used for POS Tagging. Conditional random fields are then used for POS tagging for the resource poor language. </a:t>
            </a:r>
            <a:endParaRPr lang="en-US" sz="1400" b="0" dirty="0">
              <a:effectLst/>
              <a:latin typeface="+mj-lt"/>
            </a:endParaRPr>
          </a:p>
          <a:p>
            <a:endParaRPr lang="en-IN" sz="1400" dirty="0">
              <a:latin typeface="+mj-lt"/>
            </a:endParaRPr>
          </a:p>
        </p:txBody>
      </p:sp>
    </p:spTree>
    <p:extLst>
      <p:ext uri="{BB962C8B-B14F-4D97-AF65-F5344CB8AC3E}">
        <p14:creationId xmlns:p14="http://schemas.microsoft.com/office/powerpoint/2010/main" val="364317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0489-E860-4E50-827F-521DFD2DCC58}"/>
              </a:ext>
            </a:extLst>
          </p:cNvPr>
          <p:cNvSpPr>
            <a:spLocks noGrp="1"/>
          </p:cNvSpPr>
          <p:nvPr>
            <p:ph type="title"/>
          </p:nvPr>
        </p:nvSpPr>
        <p:spPr>
          <a:xfrm>
            <a:off x="1066800" y="263527"/>
            <a:ext cx="10058400" cy="1450757"/>
          </a:xfrm>
        </p:spPr>
        <p:txBody>
          <a:bodyPr/>
          <a:lstStyle/>
          <a:p>
            <a:r>
              <a:rPr lang="en-US" dirty="0"/>
              <a:t>Neural based Model</a:t>
            </a:r>
            <a:endParaRPr lang="en-IN" dirty="0"/>
          </a:p>
        </p:txBody>
      </p:sp>
      <p:sp>
        <p:nvSpPr>
          <p:cNvPr id="3" name="Content Placeholder 2">
            <a:extLst>
              <a:ext uri="{FF2B5EF4-FFF2-40B4-BE49-F238E27FC236}">
                <a16:creationId xmlns:a16="http://schemas.microsoft.com/office/drawing/2014/main" id="{9672756B-B442-4872-9A0C-07B2B02D1079}"/>
              </a:ext>
            </a:extLst>
          </p:cNvPr>
          <p:cNvSpPr>
            <a:spLocks noGrp="1"/>
          </p:cNvSpPr>
          <p:nvPr>
            <p:ph idx="1"/>
          </p:nvPr>
        </p:nvSpPr>
        <p:spPr>
          <a:xfrm>
            <a:off x="1097280" y="1845734"/>
            <a:ext cx="10058400" cy="4023360"/>
          </a:xfrm>
        </p:spPr>
        <p:txBody>
          <a:bodyPr>
            <a:noAutofit/>
          </a:bodyPr>
          <a:lstStyle/>
          <a:p>
            <a:pPr rtl="0">
              <a:spcBef>
                <a:spcPts val="0"/>
              </a:spcBef>
              <a:spcAft>
                <a:spcPts val="0"/>
              </a:spcAft>
            </a:pPr>
            <a:r>
              <a:rPr lang="en-US" sz="1400" b="0" i="0" u="none" strike="noStrike" dirty="0">
                <a:solidFill>
                  <a:srgbClr val="000000"/>
                </a:solidFill>
                <a:effectLst/>
                <a:latin typeface="+mj-lt"/>
              </a:rPr>
              <a:t>In this phase our aim is to Implement Neural Network Based POS Tagger , and compare results of Previous models and Neural based Model.</a:t>
            </a:r>
            <a:endParaRPr lang="en-US" sz="1400" b="0" dirty="0">
              <a:effectLst/>
              <a:latin typeface="+mj-lt"/>
            </a:endParaRPr>
          </a:p>
          <a:p>
            <a:pPr rtl="0">
              <a:spcBef>
                <a:spcPts val="0"/>
              </a:spcBef>
              <a:spcAft>
                <a:spcPts val="0"/>
              </a:spcAft>
            </a:pPr>
            <a:r>
              <a:rPr lang="en-US" sz="1400" b="0" i="0" u="none" strike="noStrike" dirty="0">
                <a:solidFill>
                  <a:srgbClr val="000000"/>
                </a:solidFill>
                <a:effectLst/>
                <a:latin typeface="+mj-lt"/>
              </a:rPr>
              <a:t>Following Research Papers are used for the Reference</a:t>
            </a:r>
            <a:br>
              <a:rPr lang="en-US" sz="1400" b="0" i="0" u="none" strike="noStrike" dirty="0">
                <a:solidFill>
                  <a:srgbClr val="000000"/>
                </a:solidFill>
                <a:effectLst/>
                <a:latin typeface="+mj-lt"/>
              </a:rPr>
            </a:br>
            <a:endParaRPr lang="en-US" sz="1400" dirty="0">
              <a:solidFill>
                <a:srgbClr val="000000"/>
              </a:solidFill>
              <a:latin typeface="+mj-lt"/>
            </a:endParaRPr>
          </a:p>
          <a:p>
            <a:pPr marL="0" indent="0" rtl="0">
              <a:spcBef>
                <a:spcPts val="0"/>
              </a:spcBef>
              <a:spcAft>
                <a:spcPts val="0"/>
              </a:spcAft>
              <a:buNone/>
            </a:pPr>
            <a:endParaRPr lang="en-US" sz="1400" b="1" dirty="0">
              <a:solidFill>
                <a:srgbClr val="000000"/>
              </a:solidFill>
              <a:latin typeface="+mj-lt"/>
              <a:hlinkClick r:id="rId2"/>
            </a:endParaRPr>
          </a:p>
          <a:p>
            <a:pPr marL="342900" indent="-342900" rtl="0">
              <a:spcBef>
                <a:spcPts val="0"/>
              </a:spcBef>
              <a:spcAft>
                <a:spcPts val="0"/>
              </a:spcAft>
              <a:buFont typeface="+mj-lt"/>
              <a:buAutoNum type="arabicPeriod"/>
            </a:pPr>
            <a:r>
              <a:rPr lang="en-US" sz="1400" b="1" i="0" u="none" strike="noStrike" dirty="0">
                <a:solidFill>
                  <a:srgbClr val="1155CC"/>
                </a:solidFill>
                <a:effectLst/>
                <a:latin typeface="+mj-lt"/>
                <a:hlinkClick r:id="rId2"/>
              </a:rPr>
              <a:t>A Neural Network Model for Part-Of-Speech Tagging of Social Media Texts</a:t>
            </a:r>
            <a:br>
              <a:rPr lang="en-US" sz="1400" b="1" dirty="0">
                <a:solidFill>
                  <a:srgbClr val="000000"/>
                </a:solidFill>
                <a:latin typeface="+mj-lt"/>
              </a:rPr>
            </a:br>
            <a:br>
              <a:rPr lang="en-US" sz="1400" b="1" dirty="0">
                <a:solidFill>
                  <a:srgbClr val="000000"/>
                </a:solidFill>
                <a:latin typeface="+mj-lt"/>
              </a:rPr>
            </a:br>
            <a:r>
              <a:rPr lang="en-US" sz="1400" b="0" i="0" u="none" strike="noStrike" dirty="0">
                <a:solidFill>
                  <a:srgbClr val="000000"/>
                </a:solidFill>
                <a:effectLst/>
                <a:latin typeface="+mj-lt"/>
              </a:rPr>
              <a:t>This paper presents  a neural network model for Part-Of-Speech (POS) tagging of User-Generated Content (UGC) such as Twitter, Facebook and Web forums. The proposed model uses both character and word level representations. Character level representations are learned during the training of the model through a Convolutional Neural Network (CNN). For word level representations</a:t>
            </a:r>
            <a:r>
              <a:rPr lang="en-US" sz="1400" dirty="0">
                <a:solidFill>
                  <a:srgbClr val="000000"/>
                </a:solidFill>
                <a:latin typeface="+mj-lt"/>
              </a:rPr>
              <a:t> paper describes</a:t>
            </a:r>
            <a:r>
              <a:rPr lang="en-US" sz="1400" b="0" i="0" u="none" strike="noStrike" dirty="0">
                <a:solidFill>
                  <a:srgbClr val="000000"/>
                </a:solidFill>
                <a:effectLst/>
                <a:latin typeface="+mj-lt"/>
              </a:rPr>
              <a:t> combine several pre-trained embeddings (Word2Vec, FastText and </a:t>
            </a:r>
            <a:r>
              <a:rPr lang="en-US" sz="1400" b="0" i="0" u="none" strike="noStrike" dirty="0" err="1">
                <a:solidFill>
                  <a:srgbClr val="000000"/>
                </a:solidFill>
                <a:effectLst/>
                <a:latin typeface="+mj-lt"/>
              </a:rPr>
              <a:t>GloVe</a:t>
            </a:r>
            <a:r>
              <a:rPr lang="en-US" sz="1400" b="0" i="0" u="none" strike="noStrike" dirty="0">
                <a:solidFill>
                  <a:srgbClr val="000000"/>
                </a:solidFill>
                <a:effectLst/>
                <a:latin typeface="+mj-lt"/>
              </a:rPr>
              <a:t> ). To tackle the issue of the poor availability of annotated data on social media paper uses transfer learning . N</a:t>
            </a:r>
            <a:r>
              <a:rPr lang="en-US" sz="1400" dirty="0">
                <a:latin typeface="+mj-lt"/>
              </a:rPr>
              <a:t>eural model that we use for Transfer Learning experiments is based on bidirectional hierarchical Gated Recurrent Units (GRUs). In this case, the source domain is the some well established  language and the target domain is the social media text of the same language. It also uses 2 types of feature representations : character level and word level. CNN architecture is used for character level feature generation and Pretrained word embeddings are used for word level representation. </a:t>
            </a:r>
            <a:br>
              <a:rPr lang="en-US" sz="1400" dirty="0">
                <a:latin typeface="+mj-lt"/>
              </a:rPr>
            </a:br>
            <a:endParaRPr lang="en-US" sz="1400" dirty="0">
              <a:solidFill>
                <a:srgbClr val="000000"/>
              </a:solidFill>
              <a:latin typeface="+mj-lt"/>
            </a:endParaRPr>
          </a:p>
          <a:p>
            <a:pPr marL="342900" indent="-342900" rtl="0">
              <a:spcBef>
                <a:spcPts val="0"/>
              </a:spcBef>
              <a:spcAft>
                <a:spcPts val="0"/>
              </a:spcAft>
              <a:buFont typeface="+mj-lt"/>
              <a:buAutoNum type="arabicPeriod"/>
            </a:pPr>
            <a:r>
              <a:rPr lang="en-US" sz="1400" b="1" i="0" u="none" strike="noStrike" dirty="0">
                <a:solidFill>
                  <a:srgbClr val="1155CC"/>
                </a:solidFill>
                <a:effectLst/>
                <a:latin typeface="+mj-lt"/>
                <a:hlinkClick r:id="rId3"/>
              </a:rPr>
              <a:t>Part-Of-Speech Tagging using Neural network by Ankur Parikh</a:t>
            </a:r>
            <a:br>
              <a:rPr lang="en-US" sz="1400" b="1" i="0" u="none" strike="noStrike" dirty="0">
                <a:solidFill>
                  <a:srgbClr val="000000"/>
                </a:solidFill>
                <a:effectLst/>
                <a:latin typeface="+mj-lt"/>
              </a:rPr>
            </a:br>
            <a:br>
              <a:rPr lang="en-US" sz="1400" b="1" i="0" u="none" strike="noStrike" dirty="0">
                <a:solidFill>
                  <a:srgbClr val="000000"/>
                </a:solidFill>
                <a:effectLst/>
                <a:latin typeface="+mj-lt"/>
              </a:rPr>
            </a:br>
            <a:r>
              <a:rPr lang="en-US" sz="1400" b="0" i="0" u="none" strike="noStrike" dirty="0">
                <a:solidFill>
                  <a:srgbClr val="000000"/>
                </a:solidFill>
                <a:effectLst/>
                <a:latin typeface="+mj-lt"/>
              </a:rPr>
              <a:t>This paper presents two novel approaches of POS tagging using Neural network for Hindi language and compares them with two other machine learning approaches, HMM and CRF. In this paper, a single-neuro tagger, a Neural network based POS tagger with fixed length of context chosen is presented . Then, a multineuro tagger which consists of multiple single-neuro taggers with fixed but different lengths of contexts is presented.</a:t>
            </a:r>
            <a:r>
              <a:rPr lang="en-US" sz="1400" dirty="0">
                <a:latin typeface="+mj-lt"/>
              </a:rPr>
              <a:t> Multineural tagger performs tagging by voting on the output of all single-neuro taggers.</a:t>
            </a:r>
            <a:endParaRPr lang="en-US" sz="1400" b="0" dirty="0">
              <a:effectLst/>
              <a:latin typeface="+mj-lt"/>
            </a:endParaRPr>
          </a:p>
        </p:txBody>
      </p:sp>
    </p:spTree>
    <p:extLst>
      <p:ext uri="{BB962C8B-B14F-4D97-AF65-F5344CB8AC3E}">
        <p14:creationId xmlns:p14="http://schemas.microsoft.com/office/powerpoint/2010/main" val="392598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834E-F50F-48C1-995D-962C8BF7985B}"/>
              </a:ext>
            </a:extLst>
          </p:cNvPr>
          <p:cNvSpPr>
            <a:spLocks noGrp="1"/>
          </p:cNvSpPr>
          <p:nvPr>
            <p:ph type="title"/>
          </p:nvPr>
        </p:nvSpPr>
        <p:spPr/>
        <p:txBody>
          <a:bodyPr/>
          <a:lstStyle/>
          <a:p>
            <a:r>
              <a:rPr lang="en-US" dirty="0"/>
              <a:t>Neural based Model</a:t>
            </a:r>
            <a:endParaRPr lang="en-IN" dirty="0"/>
          </a:p>
        </p:txBody>
      </p:sp>
      <p:sp>
        <p:nvSpPr>
          <p:cNvPr id="3" name="Content Placeholder 2">
            <a:extLst>
              <a:ext uri="{FF2B5EF4-FFF2-40B4-BE49-F238E27FC236}">
                <a16:creationId xmlns:a16="http://schemas.microsoft.com/office/drawing/2014/main" id="{FE80EA51-98A2-488A-84F9-DF7C16FE820C}"/>
              </a:ext>
            </a:extLst>
          </p:cNvPr>
          <p:cNvSpPr>
            <a:spLocks noGrp="1"/>
          </p:cNvSpPr>
          <p:nvPr>
            <p:ph idx="1"/>
          </p:nvPr>
        </p:nvSpPr>
        <p:spPr>
          <a:xfrm>
            <a:off x="1216240" y="1845734"/>
            <a:ext cx="9939439" cy="4023360"/>
          </a:xfrm>
        </p:spPr>
        <p:txBody>
          <a:bodyPr>
            <a:normAutofit/>
          </a:bodyPr>
          <a:lstStyle/>
          <a:p>
            <a:pPr marL="342900" indent="-342900" rtl="0" fontAlgn="base">
              <a:spcBef>
                <a:spcPts val="0"/>
              </a:spcBef>
              <a:spcAft>
                <a:spcPts val="0"/>
              </a:spcAft>
              <a:buFont typeface="+mj-lt"/>
              <a:buAutoNum type="arabicPeriod"/>
            </a:pPr>
            <a:r>
              <a:rPr lang="en-US" sz="1600" b="1" i="0" u="none" strike="noStrike" dirty="0">
                <a:solidFill>
                  <a:srgbClr val="1155CC"/>
                </a:solidFill>
                <a:effectLst/>
                <a:latin typeface="+mj-lt"/>
                <a:hlinkClick r:id="rId2"/>
              </a:rPr>
              <a:t>Neural Network based Parts of Speech Tagger for Hindi</a:t>
            </a:r>
            <a:endParaRPr lang="en-US" sz="1600" b="1" dirty="0">
              <a:solidFill>
                <a:srgbClr val="000000"/>
              </a:solidFill>
              <a:latin typeface="+mj-lt"/>
            </a:endParaRPr>
          </a:p>
          <a:p>
            <a:pPr marL="464058" lvl="1" indent="-171450" fontAlgn="base">
              <a:spcBef>
                <a:spcPts val="0"/>
              </a:spcBef>
              <a:spcAft>
                <a:spcPts val="0"/>
              </a:spcAft>
            </a:pPr>
            <a:r>
              <a:rPr lang="en-US" sz="1400" b="0" i="0" u="none" strike="noStrike" dirty="0">
                <a:solidFill>
                  <a:srgbClr val="000000"/>
                </a:solidFill>
                <a:effectLst/>
                <a:latin typeface="+mj-lt"/>
              </a:rPr>
              <a:t>In this paper, Artificial Neural Network for Hindi parts of speech tagger has been used. Uses Rule base POS Tagger as the initial classifier and on top of it trains the Neural network to finally classify the words in tag classes.</a:t>
            </a:r>
            <a:br>
              <a:rPr lang="en-US" sz="1400" b="0" i="0" u="none" strike="noStrike" dirty="0">
                <a:solidFill>
                  <a:srgbClr val="000000"/>
                </a:solidFill>
                <a:effectLst/>
                <a:latin typeface="+mj-lt"/>
              </a:rPr>
            </a:br>
            <a:endParaRPr lang="en-US" sz="1400" b="0" i="0" u="none" strike="noStrike" dirty="0">
              <a:solidFill>
                <a:srgbClr val="000000"/>
              </a:solidFill>
              <a:effectLst/>
              <a:latin typeface="+mj-lt"/>
            </a:endParaRPr>
          </a:p>
          <a:p>
            <a:pPr marL="464058" lvl="1" indent="-171450" fontAlgn="base">
              <a:spcBef>
                <a:spcPts val="0"/>
              </a:spcBef>
              <a:spcAft>
                <a:spcPts val="0"/>
              </a:spcAft>
            </a:pPr>
            <a:r>
              <a:rPr lang="en-US" sz="1400" dirty="0">
                <a:latin typeface="+mj-lt"/>
              </a:rPr>
              <a:t>The Rule based POS tagger tag the POS by simply using the Lexicon. The outcome of the Rule based POS Tagger is not perfect, for correction and accuracy it finally passes through the ANN based POS tagger. Here the ANN is used for pattern Recognition of corpus to identify and correct the POS tagging</a:t>
            </a:r>
            <a:br>
              <a:rPr lang="en-US" sz="1400" dirty="0">
                <a:latin typeface="+mj-lt"/>
              </a:rPr>
            </a:br>
            <a:endParaRPr lang="en-US" sz="1400" dirty="0">
              <a:latin typeface="+mj-lt"/>
            </a:endParaRPr>
          </a:p>
          <a:p>
            <a:pPr marL="457200" indent="-457200" fontAlgn="base">
              <a:spcBef>
                <a:spcPts val="0"/>
              </a:spcBef>
              <a:spcAft>
                <a:spcPts val="0"/>
              </a:spcAft>
              <a:buFont typeface="+mj-lt"/>
              <a:buAutoNum type="arabicPeriod"/>
            </a:pPr>
            <a:r>
              <a:rPr lang="en-US" sz="1600" b="1" u="sng" dirty="0">
                <a:solidFill>
                  <a:srgbClr val="1155CC"/>
                </a:solidFill>
                <a:latin typeface="+mj-lt"/>
                <a:hlinkClick r:id="rId3"/>
              </a:rPr>
              <a:t>GENERAL REGRESSION NEURAL NETWORK BASED POS TAGGING FOR NEPALI TEXT</a:t>
            </a:r>
            <a:br>
              <a:rPr lang="en-US" sz="1600" b="1" u="sng" dirty="0">
                <a:solidFill>
                  <a:srgbClr val="1155CC"/>
                </a:solidFill>
                <a:latin typeface="+mj-lt"/>
              </a:rPr>
            </a:br>
            <a:endParaRPr lang="en-US" sz="1600" b="1" u="sng" dirty="0">
              <a:solidFill>
                <a:srgbClr val="1155CC"/>
              </a:solidFill>
              <a:latin typeface="+mj-lt"/>
            </a:endParaRPr>
          </a:p>
          <a:p>
            <a:pPr marL="464058" lvl="1" indent="-171450" fontAlgn="base">
              <a:spcBef>
                <a:spcPts val="0"/>
              </a:spcBef>
              <a:spcAft>
                <a:spcPts val="0"/>
              </a:spcAft>
            </a:pPr>
            <a:r>
              <a:rPr lang="en-US" sz="1400" b="0" i="0" u="none" strike="noStrike" dirty="0">
                <a:solidFill>
                  <a:srgbClr val="000000"/>
                </a:solidFill>
                <a:effectLst/>
                <a:latin typeface="+mj-lt"/>
              </a:rPr>
              <a:t>This article presents Part of Speech tagging for Nepali text using General Regression Neural Network (GRNN). The corpus is divided into two parts viz. training and testing. The network is trained and validated on both training and testing data.</a:t>
            </a:r>
            <a:br>
              <a:rPr lang="en-US" sz="1400" b="0" i="0" u="none" strike="noStrike" dirty="0">
                <a:solidFill>
                  <a:srgbClr val="000000"/>
                </a:solidFill>
                <a:effectLst/>
                <a:latin typeface="+mj-lt"/>
              </a:rPr>
            </a:br>
            <a:endParaRPr lang="en-US" sz="1400" dirty="0">
              <a:solidFill>
                <a:srgbClr val="000000"/>
              </a:solidFill>
              <a:latin typeface="+mj-lt"/>
            </a:endParaRPr>
          </a:p>
          <a:p>
            <a:pPr marL="464058" lvl="1" indent="-171450" fontAlgn="base">
              <a:spcBef>
                <a:spcPts val="0"/>
              </a:spcBef>
              <a:spcAft>
                <a:spcPts val="0"/>
              </a:spcAft>
            </a:pPr>
            <a:r>
              <a:rPr lang="en-US" sz="1400" b="0" i="0" u="none" strike="noStrike" dirty="0">
                <a:solidFill>
                  <a:srgbClr val="000000"/>
                </a:solidFill>
                <a:effectLst/>
                <a:latin typeface="+mj-lt"/>
              </a:rPr>
              <a:t>It is observed that 96.13% words are correctly being tagged on training set whereas 74.38% words are tagged correctly on testing data set using GRNN.</a:t>
            </a:r>
            <a:r>
              <a:rPr lang="en-US" sz="1400" dirty="0">
                <a:latin typeface="+mj-lt"/>
              </a:rPr>
              <a:t> It compares GRNN based POS Tagger with Viterbi Algorithm with conclusion that GRNN POS tagger is more consistent than the traditional Viterbi decoding technique. Transition  and Emission probability matrices  are constructed from the training data and this both matrices are used to calculate the feature of the each word which is then used as input to GRNN.</a:t>
            </a:r>
            <a:endParaRPr lang="en-US" sz="1400" b="0" dirty="0">
              <a:effectLst/>
              <a:latin typeface="+mj-lt"/>
            </a:endParaRPr>
          </a:p>
          <a:p>
            <a:endParaRPr lang="en-IN" sz="1400" dirty="0">
              <a:latin typeface="+mj-lt"/>
            </a:endParaRPr>
          </a:p>
        </p:txBody>
      </p:sp>
    </p:spTree>
    <p:extLst>
      <p:ext uri="{BB962C8B-B14F-4D97-AF65-F5344CB8AC3E}">
        <p14:creationId xmlns:p14="http://schemas.microsoft.com/office/powerpoint/2010/main" val="39247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5F67-6DEC-4EBD-B66F-524BD74E5BDB}"/>
              </a:ext>
            </a:extLst>
          </p:cNvPr>
          <p:cNvSpPr>
            <a:spLocks noGrp="1"/>
          </p:cNvSpPr>
          <p:nvPr>
            <p:ph type="title"/>
          </p:nvPr>
        </p:nvSpPr>
        <p:spPr/>
        <p:txBody>
          <a:bodyPr/>
          <a:lstStyle/>
          <a:p>
            <a:r>
              <a:rPr lang="en-US" dirty="0"/>
              <a:t>Architecture</a:t>
            </a:r>
            <a:endParaRPr lang="en-IN" dirty="0"/>
          </a:p>
        </p:txBody>
      </p:sp>
      <p:sp>
        <p:nvSpPr>
          <p:cNvPr id="4" name="TextBox 3">
            <a:extLst>
              <a:ext uri="{FF2B5EF4-FFF2-40B4-BE49-F238E27FC236}">
                <a16:creationId xmlns:a16="http://schemas.microsoft.com/office/drawing/2014/main" id="{5CAF933C-70EE-4914-AF7E-842C4CEB533B}"/>
              </a:ext>
            </a:extLst>
          </p:cNvPr>
          <p:cNvSpPr txBox="1"/>
          <p:nvPr/>
        </p:nvSpPr>
        <p:spPr>
          <a:xfrm>
            <a:off x="1036320" y="1845734"/>
            <a:ext cx="8682361" cy="400110"/>
          </a:xfrm>
          <a:prstGeom prst="rect">
            <a:avLst/>
          </a:prstGeom>
          <a:noFill/>
        </p:spPr>
        <p:txBody>
          <a:bodyPr wrap="square" rtlCol="0">
            <a:spAutoFit/>
          </a:bodyPr>
          <a:lstStyle/>
          <a:p>
            <a:r>
              <a:rPr lang="en-US" sz="2000" dirty="0"/>
              <a:t>Neural Architectures we are considering  </a:t>
            </a:r>
            <a:endParaRPr lang="en-IN" sz="2000" dirty="0"/>
          </a:p>
        </p:txBody>
      </p:sp>
      <p:sp>
        <p:nvSpPr>
          <p:cNvPr id="5" name="TextBox 4">
            <a:extLst>
              <a:ext uri="{FF2B5EF4-FFF2-40B4-BE49-F238E27FC236}">
                <a16:creationId xmlns:a16="http://schemas.microsoft.com/office/drawing/2014/main" id="{4C08C4A9-9680-49E5-9AE8-9C19EF8BD7B2}"/>
              </a:ext>
            </a:extLst>
          </p:cNvPr>
          <p:cNvSpPr txBox="1"/>
          <p:nvPr/>
        </p:nvSpPr>
        <p:spPr>
          <a:xfrm>
            <a:off x="1097280" y="2245844"/>
            <a:ext cx="10502284"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LSTM or GRU based Architectures with training of Word embeddings </a:t>
            </a:r>
            <a:br>
              <a:rPr lang="en-US" dirty="0">
                <a:latin typeface="+mj-lt"/>
              </a:rPr>
            </a:br>
            <a:r>
              <a:rPr lang="en-US" dirty="0">
                <a:latin typeface="+mj-lt"/>
              </a:rPr>
              <a:t>( May use pretrained Gujarati word embeddings or Train word embedding if enough data is there )</a:t>
            </a:r>
            <a:br>
              <a:rPr lang="en-US" dirty="0">
                <a:latin typeface="+mj-lt"/>
              </a:rPr>
            </a:br>
            <a:endParaRPr lang="en-US" dirty="0">
              <a:latin typeface="+mj-lt"/>
            </a:endParaRPr>
          </a:p>
          <a:p>
            <a:pPr marL="285750" indent="-285750">
              <a:buFont typeface="Arial" panose="020B0604020202020204" pitchFamily="34" charset="0"/>
              <a:buChar char="•"/>
            </a:pPr>
            <a:r>
              <a:rPr lang="en-US" dirty="0">
                <a:latin typeface="+mj-lt"/>
              </a:rPr>
              <a:t>General Regression neural Networks </a:t>
            </a:r>
            <a:br>
              <a:rPr lang="en-US" dirty="0">
                <a:latin typeface="+mj-lt"/>
              </a:rPr>
            </a:br>
            <a:endParaRPr lang="en-US" dirty="0">
              <a:latin typeface="+mj-lt"/>
            </a:endParaRPr>
          </a:p>
          <a:p>
            <a:pPr marL="285750" indent="-285750">
              <a:buFont typeface="Arial" panose="020B0604020202020204" pitchFamily="34" charset="0"/>
              <a:buChar char="•"/>
            </a:pPr>
            <a:r>
              <a:rPr lang="en-US" dirty="0">
                <a:latin typeface="+mj-lt"/>
              </a:rPr>
              <a:t>Artificial Neural Network on top of Rule based POS tagger</a:t>
            </a:r>
          </a:p>
          <a:p>
            <a:pPr marL="342900" indent="-342900">
              <a:buAutoNum type="arabicParenR"/>
            </a:pPr>
            <a:endParaRPr lang="en-IN" dirty="0">
              <a:latin typeface="+mj-lt"/>
            </a:endParaRPr>
          </a:p>
        </p:txBody>
      </p:sp>
      <p:sp>
        <p:nvSpPr>
          <p:cNvPr id="6" name="TextBox 5">
            <a:extLst>
              <a:ext uri="{FF2B5EF4-FFF2-40B4-BE49-F238E27FC236}">
                <a16:creationId xmlns:a16="http://schemas.microsoft.com/office/drawing/2014/main" id="{1F453876-E915-4668-A9C5-E061A023EA73}"/>
              </a:ext>
            </a:extLst>
          </p:cNvPr>
          <p:cNvSpPr txBox="1"/>
          <p:nvPr/>
        </p:nvSpPr>
        <p:spPr>
          <a:xfrm>
            <a:off x="1036319" y="4317326"/>
            <a:ext cx="8682361" cy="1631216"/>
          </a:xfrm>
          <a:prstGeom prst="rect">
            <a:avLst/>
          </a:prstGeom>
          <a:noFill/>
        </p:spPr>
        <p:txBody>
          <a:bodyPr wrap="square" rtlCol="0">
            <a:spAutoFit/>
          </a:bodyPr>
          <a:lstStyle/>
          <a:p>
            <a:r>
              <a:rPr lang="en-US" dirty="0"/>
              <a:t>Model Evaluation</a:t>
            </a:r>
          </a:p>
          <a:p>
            <a:pPr marL="285750" indent="-285750">
              <a:buFont typeface="Arial" panose="020B0604020202020204" pitchFamily="34" charset="0"/>
              <a:buChar char="•"/>
            </a:pPr>
            <a:r>
              <a:rPr lang="en-US" b="0" i="0" u="none" strike="noStrike" dirty="0">
                <a:solidFill>
                  <a:srgbClr val="000000"/>
                </a:solidFill>
                <a:effectLst/>
                <a:latin typeface="+mj-lt"/>
              </a:rPr>
              <a:t>Model Evaluation will be done with Their Accuracy scores and F1 scores. Also will perform Error analysis on each of the models.</a:t>
            </a:r>
          </a:p>
          <a:p>
            <a:endParaRPr lang="en-US" sz="2800" dirty="0"/>
          </a:p>
          <a:p>
            <a:endParaRPr lang="en-IN" dirty="0"/>
          </a:p>
        </p:txBody>
      </p:sp>
    </p:spTree>
    <p:extLst>
      <p:ext uri="{BB962C8B-B14F-4D97-AF65-F5344CB8AC3E}">
        <p14:creationId xmlns:p14="http://schemas.microsoft.com/office/powerpoint/2010/main" val="26064701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1017</TotalTime>
  <Words>2000</Words>
  <Application>Microsoft Office PowerPoint</Application>
  <PresentationFormat>Widescreen</PresentationFormat>
  <Paragraphs>140</Paragraphs>
  <Slides>29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Calibri Light</vt:lpstr>
      <vt:lpstr>Wingdings</vt:lpstr>
      <vt:lpstr>Retrospect</vt:lpstr>
      <vt:lpstr>Macro-Enabled Worksheet</vt:lpstr>
      <vt:lpstr>Neural POS Tagger</vt:lpstr>
      <vt:lpstr>Problem Statement</vt:lpstr>
      <vt:lpstr>Dataset</vt:lpstr>
      <vt:lpstr>Baseline Model</vt:lpstr>
      <vt:lpstr>PowerPoint Presentation</vt:lpstr>
      <vt:lpstr>PowerPoint Presentation</vt:lpstr>
      <vt:lpstr>Neural based Model</vt:lpstr>
      <vt:lpstr>Neural based Model</vt:lpstr>
      <vt:lpstr>Architecture</vt:lpstr>
      <vt:lpstr>Project Timeline</vt:lpstr>
      <vt:lpstr>Final Deliverables</vt:lpstr>
      <vt:lpstr>Neural POS Tagger Midterm report</vt:lpstr>
      <vt:lpstr>Project Mid-Evaluation</vt:lpstr>
      <vt:lpstr>Data Set Details:</vt:lpstr>
      <vt:lpstr>PowerPoint Presentation</vt:lpstr>
      <vt:lpstr>PowerPoint Presentation</vt:lpstr>
      <vt:lpstr>Accuracy: HMM vs CRF</vt:lpstr>
      <vt:lpstr>F1-Score : HMM vs CRF</vt:lpstr>
      <vt:lpstr>Error Analysis HMM</vt:lpstr>
      <vt:lpstr>PowerPoint Presentation</vt:lpstr>
      <vt:lpstr>Error Analysis CRF</vt:lpstr>
      <vt:lpstr>Neural Model</vt:lpstr>
      <vt:lpstr>Implementation</vt:lpstr>
      <vt:lpstr>PowerPoint Presentation</vt:lpstr>
      <vt:lpstr>Error Analysis</vt:lpstr>
      <vt:lpstr>PowerPoint Presentation</vt:lpstr>
      <vt:lpstr>Accuracy and Loss single dataset</vt:lpstr>
      <vt:lpstr>Accuracy and Loss Complete datset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POS Tagger</dc:title>
  <dc:creator>pratik tiwari</dc:creator>
  <cp:lastModifiedBy>pratik tiwari</cp:lastModifiedBy>
  <cp:revision>42</cp:revision>
  <dcterms:created xsi:type="dcterms:W3CDTF">2021-03-02T17:00:55Z</dcterms:created>
  <dcterms:modified xsi:type="dcterms:W3CDTF">2021-04-17T18:29:59Z</dcterms:modified>
</cp:coreProperties>
</file>