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301" r:id="rId3"/>
    <p:sldId id="257" r:id="rId4"/>
    <p:sldId id="261" r:id="rId5"/>
    <p:sldId id="258" r:id="rId6"/>
    <p:sldId id="274" r:id="rId7"/>
    <p:sldId id="275" r:id="rId8"/>
    <p:sldId id="276" r:id="rId9"/>
    <p:sldId id="259" r:id="rId10"/>
    <p:sldId id="291" r:id="rId11"/>
    <p:sldId id="292" r:id="rId12"/>
    <p:sldId id="315" r:id="rId13"/>
    <p:sldId id="272" r:id="rId14"/>
    <p:sldId id="273" r:id="rId15"/>
    <p:sldId id="280" r:id="rId16"/>
    <p:sldId id="281" r:id="rId17"/>
    <p:sldId id="260" r:id="rId18"/>
    <p:sldId id="262" r:id="rId19"/>
    <p:sldId id="302" r:id="rId20"/>
    <p:sldId id="316" r:id="rId21"/>
    <p:sldId id="271" r:id="rId22"/>
    <p:sldId id="296" r:id="rId23"/>
    <p:sldId id="283" r:id="rId24"/>
    <p:sldId id="305" r:id="rId25"/>
    <p:sldId id="284" r:id="rId26"/>
    <p:sldId id="285" r:id="rId27"/>
    <p:sldId id="287" r:id="rId28"/>
    <p:sldId id="293" r:id="rId29"/>
    <p:sldId id="288" r:id="rId30"/>
    <p:sldId id="297" r:id="rId31"/>
    <p:sldId id="298" r:id="rId32"/>
    <p:sldId id="299" r:id="rId33"/>
    <p:sldId id="307" r:id="rId34"/>
    <p:sldId id="308" r:id="rId35"/>
    <p:sldId id="304" r:id="rId36"/>
    <p:sldId id="303" r:id="rId37"/>
    <p:sldId id="289" r:id="rId38"/>
    <p:sldId id="309" r:id="rId39"/>
    <p:sldId id="311" r:id="rId40"/>
    <p:sldId id="313" r:id="rId41"/>
    <p:sldId id="312" r:id="rId42"/>
    <p:sldId id="294" r:id="rId43"/>
    <p:sldId id="295" r:id="rId44"/>
    <p:sldId id="310" r:id="rId45"/>
    <p:sldId id="314" r:id="rId46"/>
    <p:sldId id="28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 tiwari" initials="pt" lastIdx="1" clrIdx="0">
    <p:extLst>
      <p:ext uri="{19B8F6BF-5375-455C-9EA6-DF929625EA0E}">
        <p15:presenceInfo xmlns:p15="http://schemas.microsoft.com/office/powerpoint/2012/main" userId="8830fc3741ae69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09078-9449-4A11-A65C-ADDB57293CF7}" type="datetimeFigureOut">
              <a:rPr lang="en-IN" smtClean="0"/>
              <a:t>30-04-2021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573FC-D956-4EE9-80B5-39B56FBDB870}" type="slidenum">
              <a:rPr lang="en-IN" smtClean="0"/>
              <a:t>‹#›</a:t>
            </a:fld>
            <a:endParaRPr lang="en-IN"/>
          </a:p>
        </p:txBody>
      </p:sp>
    </p:spTree>
    <p:extLst>
      <p:ext uri="{BB962C8B-B14F-4D97-AF65-F5344CB8AC3E}">
        <p14:creationId xmlns:p14="http://schemas.microsoft.com/office/powerpoint/2010/main" val="1999812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76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633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77357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6D0C9-09B1-4873-9AD2-7A91C5684EF9}"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140806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6D0C9-09B1-4873-9AD2-7A91C5684EF9}"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E3620-FADA-4C0B-88E8-92D85B08DA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41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6D0C9-09B1-4873-9AD2-7A91C5684EF9}"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396266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6D0C9-09B1-4873-9AD2-7A91C5684EF9}" type="datetimeFigureOut">
              <a:rPr lang="en-IN" smtClean="0"/>
              <a:t>30-04-2021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43274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36D0C9-09B1-4873-9AD2-7A91C5684EF9}" type="datetimeFigureOut">
              <a:rPr lang="en-IN" smtClean="0"/>
              <a:t>30-04-2021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131521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36D0C9-09B1-4873-9AD2-7A91C5684EF9}" type="datetimeFigureOut">
              <a:rPr lang="en-IN" smtClean="0"/>
              <a:t>30-04-2021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63659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36D0C9-09B1-4873-9AD2-7A91C5684EF9}" type="datetimeFigureOut">
              <a:rPr lang="en-IN" smtClean="0"/>
              <a:t>30-04-2021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AE3620-FADA-4C0B-88E8-92D85B08DAB6}" type="slidenum">
              <a:rPr lang="en-IN" smtClean="0"/>
              <a:t>‹#›</a:t>
            </a:fld>
            <a:endParaRPr lang="en-IN"/>
          </a:p>
        </p:txBody>
      </p:sp>
    </p:spTree>
    <p:extLst>
      <p:ext uri="{BB962C8B-B14F-4D97-AF65-F5344CB8AC3E}">
        <p14:creationId xmlns:p14="http://schemas.microsoft.com/office/powerpoint/2010/main" val="261276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6D0C9-09B1-4873-9AD2-7A91C5684EF9}"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AE3620-FADA-4C0B-88E8-92D85B08DAB6}" type="slidenum">
              <a:rPr lang="en-IN" smtClean="0"/>
              <a:t>‹#›</a:t>
            </a:fld>
            <a:endParaRPr lang="en-IN"/>
          </a:p>
        </p:txBody>
      </p:sp>
    </p:spTree>
    <p:extLst>
      <p:ext uri="{BB962C8B-B14F-4D97-AF65-F5344CB8AC3E}">
        <p14:creationId xmlns:p14="http://schemas.microsoft.com/office/powerpoint/2010/main" val="212302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36D0C9-09B1-4873-9AD2-7A91C5684EF9}" type="datetimeFigureOut">
              <a:rPr lang="en-IN" smtClean="0"/>
              <a:t>30-04-2021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AE3620-FADA-4C0B-88E8-92D85B08DA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99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ratikiiith/Neural-POS-Tagger-NLP.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eb2py.iiit.ac.in/publications/default/download/inproceedings.pdf.b4dcd86e0bd2f51c.69636f6e5f70617065725f36322e706466.pdf" TargetMode="External"/><Relationship Id="rId2" Type="http://schemas.openxmlformats.org/officeDocument/2006/relationships/hyperlink" Target="https://www.aclweb.org/anthology/L18-1446.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25030165_General_Regression_Neural_Network_Based_PoS_Tagging_for_Nepali_Text" TargetMode="External"/><Relationship Id="rId2" Type="http://schemas.openxmlformats.org/officeDocument/2006/relationships/hyperlink" Target="https://pdf.sciencedirectassets.com/314898/1-s2.0-S1474667016X60314/1-s2.0-S1474667016327045/main.pdf?X-Amz-Security-Token=IQoJb3JpZ2luX2VjEJD%2F%2F%2F%2F%2F%2F%2F%2F%2F%2FwEaCXVzLWVhc3QtMSJGMEQCIDjLwYYgd4t8aqwknIx5RGvW%2FqPYyocdE3aQELVfJsPpAiBqPext2R0uQ1EF%2F40wVoTIOmdSwlwizY61HSyCXRM6zyq9Awip%2F%2F%2F%2F%2F%2F%2F%2F%2F%2F8BEAMaDDA1OTAwMzU0Njg2NSIMbWBprgf%2Bg7tNsydcKpEDa18pMQBrPExXrEaJQpy%2B9qamco8IjEojdx2vTfwMF6%2FsFX9tvdNjDYL3OS%2B22vqJ0cFGTYXRqJzbM%2FiXPKQNp%2FWd6Ie83DkwYBFtAf8XaeapG360agsrR6ToWMjlq1R6W%2BP92eVY%2BP%2FXzlv6u8eWwtvedc6NfjIHbdzAVZqYE%2BFK0GgU4SPQwIv%2FwKzMbBZ0Oy7%2Bk83%2BazqPQ6TNGdyh0oU%2FYeihpUdXC%2FehmX0xLGHwrZCcb6mSpbIM6ExNvQ5J8OAkyBqpOxhKL5GcIwXMqhdFr73WKOld7NYZNDu1JuU5Wi8KxVcxnvxuVillGt6%2BEYR%2BTjvUh4%2BsXkWqFsIDl5fUxRmSqBq9hQ4v%2FhSQpTyZj%2BQ%2B%2BaVb7iMsvZ062Fo6BeMKxCYf2OyDwq53tX9UZ85ARkvIDHwS1wlsyjl%2Bmp57P%2FL9uSp2KBUFeMFB%2FJQzpapMk86tgFyLDU1Tx1sTo1EAOPRWd%2B%2B%2FEkI492RCm7GjH0i7bQYPQYE1KvJJcoxEZfqoIP472l9QbD7No4WeUW0w4rT5gQY67AE0qVUszm2RVCMV8rIFsz6fwg46sr1JU23MT%2FlE5QbKwkt%2FPGZlxygWOAEzVHDt5Y1npP9vHgKLO%2BVhMrFIFtIs5uMmboBctLYvsHidKmKyM3%2F%2FIuE7EZ8eJRZVv4kVFfQKLGvY3hWH7Y2hyhStRxEVw8jRWi3JPvO0x3ckXsZzkeS3Y8PTDBnz7iQlOuE7dtYObcEoI9I%2BY5GFgfrivhGT3S268NcxXPhhnqfCUo7FJqTOS%2FFUR9p1Eljj92BVWQy2iHLqXhyR3FQRxiGLBWsCryArCuQbm%2Fc0JFt%2FOWaW5sr9%2Brg6jAZw%2BXe1MQ%3D%3D&amp;X-Amz-Algorithm=AWS4-HMAC-SHA256&amp;X-Amz-Date=20210302T164314Z&amp;X-Amz-SignedHeaders=host&amp;X-Amz-Expires=300&amp;X-Amz-Credential=ASIAQ3PHCVTY3HO3V7G7%2F20210302%2Fus-east-1%2Fs3%2Faws4_request&amp;X-Amz-Signature=b29cab607814e8e9ea285cfc186715596a7d48f58923c3422d838ab9b03d8fb4&amp;hash=0782e092bcfb030e1955cf557ff87aaed85bc906913f1d01534f20c77e787b56&amp;host=68042c943591013ac2b2430a89b270f6af2c76d8dfd086a07176afe7c76c2c61&amp;pii=S1474667016327045&amp;tid=spdf-9ef4af9c-b92a-44c0-b2ed-bfb23afa66e3&amp;sid=7d97da556b79e34018487e1-efbc91ded6c9gxrqb&amp;type=cli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dcil.org/Download/Tagset/LDCIL/5Gujrati.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ijrte.org/wp-content/uploads/papers/v8i2/B1492078219.pdf" TargetMode="External"/><Relationship Id="rId2" Type="http://schemas.openxmlformats.org/officeDocument/2006/relationships/hyperlink" Target="https://www.aclweb.org/anthology/I08-3019.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7EFF-0EEC-4895-BDC4-2D5A5E4BCDCC}"/>
              </a:ext>
            </a:extLst>
          </p:cNvPr>
          <p:cNvSpPr>
            <a:spLocks noGrp="1"/>
          </p:cNvSpPr>
          <p:nvPr>
            <p:ph type="ctrTitle"/>
          </p:nvPr>
        </p:nvSpPr>
        <p:spPr>
          <a:xfrm>
            <a:off x="1524000" y="421027"/>
            <a:ext cx="9144000" cy="1283486"/>
          </a:xfrm>
        </p:spPr>
        <p:txBody>
          <a:bodyPr/>
          <a:lstStyle/>
          <a:p>
            <a:pPr algn="ctr"/>
            <a:r>
              <a:rPr lang="en-US" dirty="0"/>
              <a:t>Neural POS Tagger</a:t>
            </a:r>
            <a:endParaRPr lang="en-IN" dirty="0"/>
          </a:p>
        </p:txBody>
      </p:sp>
      <p:sp>
        <p:nvSpPr>
          <p:cNvPr id="3" name="Subtitle 2">
            <a:extLst>
              <a:ext uri="{FF2B5EF4-FFF2-40B4-BE49-F238E27FC236}">
                <a16:creationId xmlns:a16="http://schemas.microsoft.com/office/drawing/2014/main" id="{C6A32C56-292A-4832-9C5D-9430DA4CBD26}"/>
              </a:ext>
            </a:extLst>
          </p:cNvPr>
          <p:cNvSpPr>
            <a:spLocks noGrp="1"/>
          </p:cNvSpPr>
          <p:nvPr>
            <p:ph type="subTitle" idx="1"/>
          </p:nvPr>
        </p:nvSpPr>
        <p:spPr>
          <a:xfrm>
            <a:off x="1524000" y="2405849"/>
            <a:ext cx="9144000" cy="2541310"/>
          </a:xfrm>
        </p:spPr>
        <p:txBody>
          <a:bodyPr>
            <a:noAutofit/>
          </a:bodyPr>
          <a:lstStyle/>
          <a:p>
            <a:r>
              <a:rPr lang="en-US" sz="1400" dirty="0">
                <a:latin typeface="+mn-lt"/>
              </a:rPr>
              <a:t>NLP Project: </a:t>
            </a:r>
          </a:p>
          <a:p>
            <a:r>
              <a:rPr lang="en-US" sz="1400" dirty="0">
                <a:latin typeface="+mn-lt"/>
              </a:rPr>
              <a:t>TEAM Name: Lemmatizer</a:t>
            </a:r>
            <a:br>
              <a:rPr lang="en-US" sz="1400" dirty="0">
                <a:latin typeface="+mn-lt"/>
              </a:rPr>
            </a:br>
            <a:endParaRPr lang="en-US" sz="1400" dirty="0">
              <a:latin typeface="+mn-lt"/>
            </a:endParaRPr>
          </a:p>
          <a:p>
            <a:r>
              <a:rPr lang="en-US" sz="1400" dirty="0">
                <a:latin typeface="+mn-lt"/>
              </a:rPr>
              <a:t>Tirth Pandit (2019201017)</a:t>
            </a:r>
          </a:p>
          <a:p>
            <a:r>
              <a:rPr lang="en-US" sz="1400" dirty="0">
                <a:latin typeface="+mn-lt"/>
              </a:rPr>
              <a:t>Pratik Tiwari (2019201023)</a:t>
            </a:r>
          </a:p>
          <a:p>
            <a:endParaRPr lang="en-US" sz="1400" dirty="0">
              <a:latin typeface="+mn-lt"/>
            </a:endParaRPr>
          </a:p>
          <a:p>
            <a:r>
              <a:rPr lang="en-US" sz="1400" dirty="0">
                <a:latin typeface="+mn-lt"/>
              </a:rPr>
              <a:t>Mentor: Ujwal Narayan</a:t>
            </a:r>
          </a:p>
          <a:p>
            <a:endParaRPr lang="en-IN" sz="1400" dirty="0">
              <a:latin typeface="+mn-lt"/>
            </a:endParaRPr>
          </a:p>
          <a:p>
            <a:pPr algn="l"/>
            <a:r>
              <a:rPr lang="en-IN" sz="1400" dirty="0">
                <a:latin typeface="+mn-lt"/>
              </a:rPr>
              <a:t>Github Repo: </a:t>
            </a:r>
            <a:r>
              <a:rPr lang="en-IN" sz="1400" dirty="0">
                <a:latin typeface="+mn-lt"/>
                <a:hlinkClick r:id="rId2"/>
              </a:rPr>
              <a:t>https://github.com/pratikiiith/Neural-POS-Tagger-NLP.git</a:t>
            </a:r>
            <a:r>
              <a:rPr lang="en-IN" sz="1400" dirty="0">
                <a:latin typeface="+mn-lt"/>
              </a:rPr>
              <a:t> </a:t>
            </a:r>
          </a:p>
        </p:txBody>
      </p:sp>
    </p:spTree>
    <p:extLst>
      <p:ext uri="{BB962C8B-B14F-4D97-AF65-F5344CB8AC3E}">
        <p14:creationId xmlns:p14="http://schemas.microsoft.com/office/powerpoint/2010/main" val="40205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0B48-9E89-414C-B3BA-3B4E41209FCA}"/>
              </a:ext>
            </a:extLst>
          </p:cNvPr>
          <p:cNvSpPr>
            <a:spLocks noGrp="1"/>
          </p:cNvSpPr>
          <p:nvPr>
            <p:ph type="title"/>
          </p:nvPr>
        </p:nvSpPr>
        <p:spPr/>
        <p:txBody>
          <a:bodyPr/>
          <a:lstStyle/>
          <a:p>
            <a:r>
              <a:rPr lang="en-US" dirty="0"/>
              <a:t>HMM Implementation + Viterbi</a:t>
            </a:r>
            <a:endParaRPr lang="en-IN" dirty="0"/>
          </a:p>
        </p:txBody>
      </p:sp>
      <p:sp>
        <p:nvSpPr>
          <p:cNvPr id="3" name="Content Placeholder 2">
            <a:extLst>
              <a:ext uri="{FF2B5EF4-FFF2-40B4-BE49-F238E27FC236}">
                <a16:creationId xmlns:a16="http://schemas.microsoft.com/office/drawing/2014/main" id="{62A64CC0-7167-4388-A9F7-899D9E59EF8F}"/>
              </a:ext>
            </a:extLst>
          </p:cNvPr>
          <p:cNvSpPr>
            <a:spLocks noGrp="1"/>
          </p:cNvSpPr>
          <p:nvPr>
            <p:ph idx="1"/>
          </p:nvPr>
        </p:nvSpPr>
        <p:spPr>
          <a:xfrm>
            <a:off x="7830105" y="1899820"/>
            <a:ext cx="3920379" cy="3916007"/>
          </a:xfrm>
        </p:spPr>
        <p:txBody>
          <a:bodyPr>
            <a:normAutofit lnSpcReduction="10000"/>
          </a:bodyPr>
          <a:lstStyle/>
          <a:p>
            <a:r>
              <a:rPr lang="en-US" dirty="0"/>
              <a:t>1) Data processing by extracting unique words from the training data.</a:t>
            </a:r>
          </a:p>
          <a:p>
            <a:r>
              <a:rPr lang="en-US" dirty="0"/>
              <a:t>2) Initially set count of each tag as zero and then count of occurrence of each tag.</a:t>
            </a:r>
          </a:p>
          <a:p>
            <a:r>
              <a:rPr lang="en-US" dirty="0"/>
              <a:t>3) Initialize and update Emission &amp; Transmission matrix.</a:t>
            </a:r>
          </a:p>
          <a:p>
            <a:r>
              <a:rPr lang="en-US" dirty="0"/>
              <a:t>4) For testing data compute viterbi decoding.</a:t>
            </a:r>
          </a:p>
          <a:p>
            <a:r>
              <a:rPr lang="en-US" dirty="0"/>
              <a:t>6) Remove the path with minimum probability and backtrack for given sentence</a:t>
            </a:r>
            <a:endParaRPr lang="en-IN" dirty="0"/>
          </a:p>
        </p:txBody>
      </p:sp>
      <p:pic>
        <p:nvPicPr>
          <p:cNvPr id="5" name="Picture 4">
            <a:extLst>
              <a:ext uri="{FF2B5EF4-FFF2-40B4-BE49-F238E27FC236}">
                <a16:creationId xmlns:a16="http://schemas.microsoft.com/office/drawing/2014/main" id="{AD1FA396-3357-4B98-9F76-7F1DB791CDAE}"/>
              </a:ext>
            </a:extLst>
          </p:cNvPr>
          <p:cNvPicPr>
            <a:picLocks noChangeAspect="1"/>
          </p:cNvPicPr>
          <p:nvPr/>
        </p:nvPicPr>
        <p:blipFill>
          <a:blip r:embed="rId2"/>
          <a:stretch>
            <a:fillRect/>
          </a:stretch>
        </p:blipFill>
        <p:spPr>
          <a:xfrm>
            <a:off x="282883" y="1986976"/>
            <a:ext cx="3439820" cy="1623241"/>
          </a:xfrm>
          <a:prstGeom prst="rect">
            <a:avLst/>
          </a:prstGeom>
          <a:ln>
            <a:solidFill>
              <a:schemeClr val="accent1"/>
            </a:solidFill>
          </a:ln>
        </p:spPr>
      </p:pic>
      <p:pic>
        <p:nvPicPr>
          <p:cNvPr id="7" name="Picture 6">
            <a:extLst>
              <a:ext uri="{FF2B5EF4-FFF2-40B4-BE49-F238E27FC236}">
                <a16:creationId xmlns:a16="http://schemas.microsoft.com/office/drawing/2014/main" id="{C785D655-6B24-4D61-BAEA-6E37DA5B49B9}"/>
              </a:ext>
            </a:extLst>
          </p:cNvPr>
          <p:cNvPicPr>
            <a:picLocks noChangeAspect="1"/>
          </p:cNvPicPr>
          <p:nvPr/>
        </p:nvPicPr>
        <p:blipFill>
          <a:blip r:embed="rId3"/>
          <a:stretch>
            <a:fillRect/>
          </a:stretch>
        </p:blipFill>
        <p:spPr>
          <a:xfrm>
            <a:off x="3938194" y="1972049"/>
            <a:ext cx="3550930" cy="1653093"/>
          </a:xfrm>
          <a:prstGeom prst="rect">
            <a:avLst/>
          </a:prstGeom>
          <a:ln>
            <a:solidFill>
              <a:schemeClr val="accent1"/>
            </a:solidFill>
          </a:ln>
        </p:spPr>
      </p:pic>
      <p:pic>
        <p:nvPicPr>
          <p:cNvPr id="9" name="Picture 8">
            <a:extLst>
              <a:ext uri="{FF2B5EF4-FFF2-40B4-BE49-F238E27FC236}">
                <a16:creationId xmlns:a16="http://schemas.microsoft.com/office/drawing/2014/main" id="{EACCC0D1-1623-4C6F-B456-BD1787CDEAFE}"/>
              </a:ext>
            </a:extLst>
          </p:cNvPr>
          <p:cNvPicPr>
            <a:picLocks noChangeAspect="1"/>
          </p:cNvPicPr>
          <p:nvPr/>
        </p:nvPicPr>
        <p:blipFill>
          <a:blip r:embed="rId4"/>
          <a:stretch>
            <a:fillRect/>
          </a:stretch>
        </p:blipFill>
        <p:spPr>
          <a:xfrm>
            <a:off x="1661022" y="3874758"/>
            <a:ext cx="4189362" cy="1968799"/>
          </a:xfrm>
          <a:prstGeom prst="rect">
            <a:avLst/>
          </a:prstGeom>
          <a:ln>
            <a:solidFill>
              <a:schemeClr val="accent1"/>
            </a:solidFill>
          </a:ln>
        </p:spPr>
      </p:pic>
    </p:spTree>
    <p:extLst>
      <p:ext uri="{BB962C8B-B14F-4D97-AF65-F5344CB8AC3E}">
        <p14:creationId xmlns:p14="http://schemas.microsoft.com/office/powerpoint/2010/main" val="328557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F7AC-9BD2-48CE-BD8B-8A5FA575894A}"/>
              </a:ext>
            </a:extLst>
          </p:cNvPr>
          <p:cNvSpPr>
            <a:spLocks noGrp="1"/>
          </p:cNvSpPr>
          <p:nvPr>
            <p:ph type="title"/>
          </p:nvPr>
        </p:nvSpPr>
        <p:spPr/>
        <p:txBody>
          <a:bodyPr/>
          <a:lstStyle/>
          <a:p>
            <a:r>
              <a:rPr lang="en-US" dirty="0"/>
              <a:t>CRF Implementation</a:t>
            </a:r>
            <a:endParaRPr lang="en-IN" dirty="0"/>
          </a:p>
        </p:txBody>
      </p:sp>
      <p:sp>
        <p:nvSpPr>
          <p:cNvPr id="3" name="Content Placeholder 2">
            <a:extLst>
              <a:ext uri="{FF2B5EF4-FFF2-40B4-BE49-F238E27FC236}">
                <a16:creationId xmlns:a16="http://schemas.microsoft.com/office/drawing/2014/main" id="{985A7ADF-0453-4919-9662-33F5C498678A}"/>
              </a:ext>
            </a:extLst>
          </p:cNvPr>
          <p:cNvSpPr>
            <a:spLocks noGrp="1"/>
          </p:cNvSpPr>
          <p:nvPr>
            <p:ph idx="1"/>
          </p:nvPr>
        </p:nvSpPr>
        <p:spPr>
          <a:xfrm>
            <a:off x="1097280" y="1845733"/>
            <a:ext cx="10058400" cy="4270981"/>
          </a:xfrm>
        </p:spPr>
        <p:txBody>
          <a:bodyPr/>
          <a:lstStyle/>
          <a:p>
            <a:pPr marL="0" indent="0">
              <a:buNone/>
            </a:pPr>
            <a:r>
              <a:rPr lang="en-US" b="0" i="0" dirty="0">
                <a:solidFill>
                  <a:srgbClr val="292929"/>
                </a:solidFill>
                <a:effectLst/>
                <a:latin typeface="charter"/>
              </a:rPr>
              <a:t>A CRF is a sequence modeling algorithm which is used to identify entities or patterns in text, such as POS tags</a:t>
            </a:r>
          </a:p>
          <a:p>
            <a:pPr marL="0" indent="0">
              <a:buNone/>
            </a:pPr>
            <a:r>
              <a:rPr lang="en-US" b="0" i="0" dirty="0">
                <a:solidFill>
                  <a:srgbClr val="292929"/>
                </a:solidFill>
                <a:effectLst/>
                <a:latin typeface="charter"/>
              </a:rPr>
              <a:t>These models take into account previous data for which we use features which are generated from the data to feed into the CRF. </a:t>
            </a:r>
          </a:p>
          <a:p>
            <a:pPr marL="0" indent="0">
              <a:buNone/>
            </a:pPr>
            <a:r>
              <a:rPr lang="en-US" dirty="0">
                <a:solidFill>
                  <a:srgbClr val="292929"/>
                </a:solidFill>
                <a:latin typeface="charter"/>
              </a:rPr>
              <a:t>We define</a:t>
            </a:r>
            <a:r>
              <a:rPr lang="en-US" b="0" i="0" dirty="0">
                <a:solidFill>
                  <a:srgbClr val="292929"/>
                </a:solidFill>
                <a:effectLst/>
                <a:latin typeface="charter"/>
              </a:rPr>
              <a:t> feature functions that express certain characteristic of the sequence that the data point represents , Ex : The tag sequence </a:t>
            </a:r>
            <a:r>
              <a:rPr lang="en-US" b="1" i="0" dirty="0">
                <a:solidFill>
                  <a:srgbClr val="292929"/>
                </a:solidFill>
                <a:effectLst/>
                <a:latin typeface="charter"/>
              </a:rPr>
              <a:t>noun -&gt; verb -&gt; adjective</a:t>
            </a:r>
          </a:p>
          <a:p>
            <a:pPr marL="0" indent="0">
              <a:buNone/>
            </a:pPr>
            <a:r>
              <a:rPr lang="en-US" dirty="0">
                <a:solidFill>
                  <a:srgbClr val="292929"/>
                </a:solidFill>
                <a:latin typeface="charter"/>
              </a:rPr>
              <a:t>Y</a:t>
            </a:r>
            <a:r>
              <a:rPr lang="en-US" b="0" i="0" dirty="0">
                <a:solidFill>
                  <a:srgbClr val="292929"/>
                </a:solidFill>
                <a:effectLst/>
                <a:latin typeface="charter"/>
              </a:rPr>
              <a:t> is the hidden state and X is the observed variable</a:t>
            </a:r>
            <a:endParaRPr lang="en-US" b="1" dirty="0">
              <a:solidFill>
                <a:srgbClr val="292929"/>
              </a:solidFill>
              <a:latin typeface="charter"/>
            </a:endParaRPr>
          </a:p>
          <a:p>
            <a:endParaRPr lang="en-US" b="1" i="0" dirty="0">
              <a:solidFill>
                <a:srgbClr val="292929"/>
              </a:solidFill>
              <a:effectLst/>
              <a:latin typeface="charter"/>
            </a:endParaRPr>
          </a:p>
          <a:p>
            <a:endParaRPr lang="en-US" b="1" dirty="0">
              <a:solidFill>
                <a:srgbClr val="292929"/>
              </a:solidFill>
              <a:latin typeface="charter"/>
            </a:endParaRPr>
          </a:p>
          <a:p>
            <a:pPr marL="0" indent="0">
              <a:buNone/>
            </a:pPr>
            <a:endParaRPr lang="en-US" dirty="0">
              <a:solidFill>
                <a:srgbClr val="292929"/>
              </a:solidFill>
              <a:latin typeface="charter"/>
            </a:endParaRPr>
          </a:p>
        </p:txBody>
      </p:sp>
      <p:pic>
        <p:nvPicPr>
          <p:cNvPr id="5" name="Picture 4">
            <a:extLst>
              <a:ext uri="{FF2B5EF4-FFF2-40B4-BE49-F238E27FC236}">
                <a16:creationId xmlns:a16="http://schemas.microsoft.com/office/drawing/2014/main" id="{53D199B6-C6A4-4677-AA39-8963BDE910B3}"/>
              </a:ext>
            </a:extLst>
          </p:cNvPr>
          <p:cNvPicPr>
            <a:picLocks noChangeAspect="1"/>
          </p:cNvPicPr>
          <p:nvPr/>
        </p:nvPicPr>
        <p:blipFill>
          <a:blip r:embed="rId2"/>
          <a:stretch>
            <a:fillRect/>
          </a:stretch>
        </p:blipFill>
        <p:spPr>
          <a:xfrm>
            <a:off x="3437831" y="4394348"/>
            <a:ext cx="4756259" cy="1722366"/>
          </a:xfrm>
          <a:prstGeom prst="rect">
            <a:avLst/>
          </a:prstGeom>
        </p:spPr>
      </p:pic>
    </p:spTree>
    <p:extLst>
      <p:ext uri="{BB962C8B-B14F-4D97-AF65-F5344CB8AC3E}">
        <p14:creationId xmlns:p14="http://schemas.microsoft.com/office/powerpoint/2010/main" val="129150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2B7-B5A5-49D2-911D-B234F4DD9D76}"/>
              </a:ext>
            </a:extLst>
          </p:cNvPr>
          <p:cNvSpPr>
            <a:spLocks noGrp="1"/>
          </p:cNvSpPr>
          <p:nvPr>
            <p:ph type="title"/>
          </p:nvPr>
        </p:nvSpPr>
        <p:spPr/>
        <p:txBody>
          <a:bodyPr/>
          <a:lstStyle/>
          <a:p>
            <a:r>
              <a:rPr lang="en-US" dirty="0"/>
              <a:t>CRF Implementation </a:t>
            </a:r>
            <a:endParaRPr lang="en-IN" dirty="0"/>
          </a:p>
        </p:txBody>
      </p:sp>
      <p:sp>
        <p:nvSpPr>
          <p:cNvPr id="3" name="Content Placeholder 2">
            <a:extLst>
              <a:ext uri="{FF2B5EF4-FFF2-40B4-BE49-F238E27FC236}">
                <a16:creationId xmlns:a16="http://schemas.microsoft.com/office/drawing/2014/main" id="{3619E0CC-EAC0-493E-A010-94C085EFB3EA}"/>
              </a:ext>
            </a:extLst>
          </p:cNvPr>
          <p:cNvSpPr>
            <a:spLocks noGrp="1"/>
          </p:cNvSpPr>
          <p:nvPr>
            <p:ph idx="1"/>
          </p:nvPr>
        </p:nvSpPr>
        <p:spPr/>
        <p:txBody>
          <a:bodyPr>
            <a:normAutofit fontScale="92500" lnSpcReduction="10000"/>
          </a:bodyPr>
          <a:lstStyle/>
          <a:p>
            <a:r>
              <a:rPr lang="en-US" b="0" i="0" dirty="0">
                <a:solidFill>
                  <a:srgbClr val="292929"/>
                </a:solidFill>
                <a:effectLst/>
                <a:latin typeface="charter"/>
              </a:rPr>
              <a:t>The weight estimation is performed by maximum likelihood estimation(MLE) using the feature functions we define.</a:t>
            </a:r>
          </a:p>
          <a:p>
            <a:r>
              <a:rPr lang="en-IN" b="1" dirty="0">
                <a:solidFill>
                  <a:srgbClr val="292929"/>
                </a:solidFill>
                <a:latin typeface="charter"/>
              </a:rPr>
              <a:t>Feature Function</a:t>
            </a:r>
          </a:p>
          <a:p>
            <a:pPr lvl="1">
              <a:buFont typeface="+mj-lt"/>
              <a:buAutoNum type="arabicPeriod"/>
            </a:pPr>
            <a:r>
              <a:rPr lang="en-US" dirty="0">
                <a:solidFill>
                  <a:srgbClr val="292929"/>
                </a:solidFill>
                <a:latin typeface="charter"/>
              </a:rPr>
              <a:t>W</a:t>
            </a:r>
            <a:r>
              <a:rPr lang="en-US" b="0" i="0" dirty="0">
                <a:solidFill>
                  <a:srgbClr val="292929"/>
                </a:solidFill>
                <a:effectLst/>
                <a:latin typeface="charter"/>
              </a:rPr>
              <a:t>ord</a:t>
            </a:r>
          </a:p>
          <a:p>
            <a:pPr lvl="1">
              <a:buFont typeface="+mj-lt"/>
              <a:buAutoNum type="arabicPeriod"/>
            </a:pPr>
            <a:r>
              <a:rPr lang="en-US" dirty="0">
                <a:solidFill>
                  <a:srgbClr val="292929"/>
                </a:solidFill>
                <a:latin typeface="charter"/>
              </a:rPr>
              <a:t>L</a:t>
            </a:r>
            <a:r>
              <a:rPr lang="en-US" b="0" i="0" dirty="0">
                <a:solidFill>
                  <a:srgbClr val="292929"/>
                </a:solidFill>
                <a:effectLst/>
                <a:latin typeface="charter"/>
              </a:rPr>
              <a:t>owercase word</a:t>
            </a:r>
          </a:p>
          <a:p>
            <a:pPr lvl="1">
              <a:buFont typeface="+mj-lt"/>
              <a:buAutoNum type="arabicPeriod"/>
            </a:pPr>
            <a:r>
              <a:rPr lang="en-US" b="0" i="0" dirty="0">
                <a:solidFill>
                  <a:srgbClr val="292929"/>
                </a:solidFill>
                <a:effectLst/>
                <a:latin typeface="charter"/>
              </a:rPr>
              <a:t>Prefixes and suffixes of the word of varying lengths</a:t>
            </a:r>
          </a:p>
          <a:p>
            <a:pPr lvl="1">
              <a:buFont typeface="+mj-lt"/>
              <a:buAutoNum type="arabicPeriod"/>
            </a:pPr>
            <a:r>
              <a:rPr lang="en-US" b="0" i="0" dirty="0">
                <a:solidFill>
                  <a:srgbClr val="292929"/>
                </a:solidFill>
                <a:effectLst/>
                <a:latin typeface="charter"/>
              </a:rPr>
              <a:t>If word is a digit</a:t>
            </a:r>
          </a:p>
          <a:p>
            <a:pPr lvl="1">
              <a:buFont typeface="+mj-lt"/>
              <a:buAutoNum type="arabicPeriod"/>
            </a:pPr>
            <a:r>
              <a:rPr lang="en-US" b="0" i="0" dirty="0">
                <a:solidFill>
                  <a:srgbClr val="292929"/>
                </a:solidFill>
                <a:effectLst/>
                <a:latin typeface="charter"/>
              </a:rPr>
              <a:t>If word is a punctuation mark</a:t>
            </a:r>
          </a:p>
          <a:p>
            <a:pPr lvl="1">
              <a:buFont typeface="+mj-lt"/>
              <a:buAutoNum type="arabicPeriod"/>
            </a:pPr>
            <a:r>
              <a:rPr lang="en-US" b="0" i="0" dirty="0">
                <a:solidFill>
                  <a:srgbClr val="292929"/>
                </a:solidFill>
                <a:effectLst/>
                <a:latin typeface="charter"/>
              </a:rPr>
              <a:t>The length of the word - no. of characters </a:t>
            </a:r>
          </a:p>
          <a:p>
            <a:pPr marL="201168" lvl="1" indent="0">
              <a:buNone/>
            </a:pPr>
            <a:r>
              <a:rPr lang="en-US" dirty="0">
                <a:solidFill>
                  <a:srgbClr val="292929"/>
                </a:solidFill>
                <a:latin typeface="charter"/>
              </a:rPr>
              <a:t>	</a:t>
            </a:r>
            <a:r>
              <a:rPr lang="en-US" b="0" i="0" dirty="0">
                <a:solidFill>
                  <a:srgbClr val="292929"/>
                </a:solidFill>
                <a:effectLst/>
                <a:latin typeface="charter"/>
              </a:rPr>
              <a:t>(since shorter words are expected to be more likely to belong to a particular POS)</a:t>
            </a:r>
          </a:p>
          <a:p>
            <a:pPr lvl="1">
              <a:buFont typeface="+mj-lt"/>
              <a:buAutoNum type="arabicPeriod"/>
            </a:pPr>
            <a:r>
              <a:rPr lang="en-US" b="0" i="0" dirty="0">
                <a:solidFill>
                  <a:srgbClr val="292929"/>
                </a:solidFill>
                <a:effectLst/>
                <a:latin typeface="charter"/>
              </a:rPr>
              <a:t>Stemmed version of the word, </a:t>
            </a:r>
          </a:p>
          <a:p>
            <a:pPr lvl="1">
              <a:buFont typeface="+mj-lt"/>
              <a:buAutoNum type="arabicPeriod"/>
            </a:pPr>
            <a:r>
              <a:rPr lang="en-US" b="0" i="0" dirty="0">
                <a:solidFill>
                  <a:srgbClr val="292929"/>
                </a:solidFill>
                <a:effectLst/>
                <a:latin typeface="charter"/>
              </a:rPr>
              <a:t>Features mentioned above for the previous word, the following word, and the words two places before and after</a:t>
            </a:r>
          </a:p>
        </p:txBody>
      </p:sp>
    </p:spTree>
    <p:extLst>
      <p:ext uri="{BB962C8B-B14F-4D97-AF65-F5344CB8AC3E}">
        <p14:creationId xmlns:p14="http://schemas.microsoft.com/office/powerpoint/2010/main" val="317176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623C8-C1B7-41B3-9C00-0CABD0BFD496}"/>
              </a:ext>
            </a:extLst>
          </p:cNvPr>
          <p:cNvPicPr>
            <a:picLocks noChangeAspect="1"/>
          </p:cNvPicPr>
          <p:nvPr/>
        </p:nvPicPr>
        <p:blipFill>
          <a:blip r:embed="rId2"/>
          <a:stretch>
            <a:fillRect/>
          </a:stretch>
        </p:blipFill>
        <p:spPr>
          <a:xfrm>
            <a:off x="550416" y="2044907"/>
            <a:ext cx="10963922" cy="3557270"/>
          </a:xfrm>
          <a:prstGeom prst="rect">
            <a:avLst/>
          </a:prstGeom>
        </p:spPr>
      </p:pic>
      <p:sp>
        <p:nvSpPr>
          <p:cNvPr id="4" name="Title 1">
            <a:extLst>
              <a:ext uri="{FF2B5EF4-FFF2-40B4-BE49-F238E27FC236}">
                <a16:creationId xmlns:a16="http://schemas.microsoft.com/office/drawing/2014/main" id="{14FDBF26-A36F-4953-9C62-85E6B5D73110}"/>
              </a:ext>
            </a:extLst>
          </p:cNvPr>
          <p:cNvSpPr>
            <a:spLocks noGrp="1"/>
          </p:cNvSpPr>
          <p:nvPr>
            <p:ph type="title"/>
          </p:nvPr>
        </p:nvSpPr>
        <p:spPr>
          <a:xfrm>
            <a:off x="1097280" y="286603"/>
            <a:ext cx="10058400" cy="1450757"/>
          </a:xfrm>
        </p:spPr>
        <p:txBody>
          <a:bodyPr/>
          <a:lstStyle/>
          <a:p>
            <a:r>
              <a:rPr lang="en-US" dirty="0"/>
              <a:t>Accuracy: HMM vs CRF</a:t>
            </a:r>
            <a:endParaRPr lang="en-IN" dirty="0"/>
          </a:p>
        </p:txBody>
      </p:sp>
    </p:spTree>
    <p:extLst>
      <p:ext uri="{BB962C8B-B14F-4D97-AF65-F5344CB8AC3E}">
        <p14:creationId xmlns:p14="http://schemas.microsoft.com/office/powerpoint/2010/main" val="336141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9550A-2268-495D-B830-AC81730734E4}"/>
              </a:ext>
            </a:extLst>
          </p:cNvPr>
          <p:cNvPicPr>
            <a:picLocks noChangeAspect="1"/>
          </p:cNvPicPr>
          <p:nvPr/>
        </p:nvPicPr>
        <p:blipFill>
          <a:blip r:embed="rId2"/>
          <a:stretch>
            <a:fillRect/>
          </a:stretch>
        </p:blipFill>
        <p:spPr>
          <a:xfrm>
            <a:off x="525410" y="1985798"/>
            <a:ext cx="11326428" cy="3701971"/>
          </a:xfrm>
          <a:prstGeom prst="rect">
            <a:avLst/>
          </a:prstGeom>
        </p:spPr>
      </p:pic>
      <p:sp>
        <p:nvSpPr>
          <p:cNvPr id="6" name="Title 1">
            <a:extLst>
              <a:ext uri="{FF2B5EF4-FFF2-40B4-BE49-F238E27FC236}">
                <a16:creationId xmlns:a16="http://schemas.microsoft.com/office/drawing/2014/main" id="{AB963CF9-CEC4-4216-9886-AC6D6AF6D62B}"/>
              </a:ext>
            </a:extLst>
          </p:cNvPr>
          <p:cNvSpPr>
            <a:spLocks noGrp="1"/>
          </p:cNvSpPr>
          <p:nvPr>
            <p:ph type="title"/>
          </p:nvPr>
        </p:nvSpPr>
        <p:spPr>
          <a:xfrm>
            <a:off x="1097280" y="286603"/>
            <a:ext cx="10058400" cy="1450757"/>
          </a:xfrm>
        </p:spPr>
        <p:txBody>
          <a:bodyPr/>
          <a:lstStyle/>
          <a:p>
            <a:r>
              <a:rPr lang="en-US" dirty="0"/>
              <a:t>F1-Score : HMM vs CRF</a:t>
            </a:r>
            <a:endParaRPr lang="en-IN" dirty="0"/>
          </a:p>
        </p:txBody>
      </p:sp>
    </p:spTree>
    <p:extLst>
      <p:ext uri="{BB962C8B-B14F-4D97-AF65-F5344CB8AC3E}">
        <p14:creationId xmlns:p14="http://schemas.microsoft.com/office/powerpoint/2010/main" val="258326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84D6-1904-4A53-A094-85E43513B71F}"/>
              </a:ext>
            </a:extLst>
          </p:cNvPr>
          <p:cNvSpPr>
            <a:spLocks noGrp="1"/>
          </p:cNvSpPr>
          <p:nvPr>
            <p:ph type="title"/>
          </p:nvPr>
        </p:nvSpPr>
        <p:spPr/>
        <p:txBody>
          <a:bodyPr/>
          <a:lstStyle/>
          <a:p>
            <a:r>
              <a:rPr lang="en-US" dirty="0"/>
              <a:t>Error Analysis HMM</a:t>
            </a:r>
            <a:endParaRPr lang="en-IN" dirty="0"/>
          </a:p>
        </p:txBody>
      </p:sp>
      <p:pic>
        <p:nvPicPr>
          <p:cNvPr id="5" name="Picture 4">
            <a:extLst>
              <a:ext uri="{FF2B5EF4-FFF2-40B4-BE49-F238E27FC236}">
                <a16:creationId xmlns:a16="http://schemas.microsoft.com/office/drawing/2014/main" id="{C81AB99C-14E6-44F6-AFC5-FA6D6B27EFC7}"/>
              </a:ext>
            </a:extLst>
          </p:cNvPr>
          <p:cNvPicPr>
            <a:picLocks noChangeAspect="1"/>
          </p:cNvPicPr>
          <p:nvPr/>
        </p:nvPicPr>
        <p:blipFill>
          <a:blip r:embed="rId2"/>
          <a:stretch>
            <a:fillRect/>
          </a:stretch>
        </p:blipFill>
        <p:spPr>
          <a:xfrm>
            <a:off x="973985" y="1971117"/>
            <a:ext cx="1489236" cy="3738287"/>
          </a:xfrm>
          <a:prstGeom prst="rect">
            <a:avLst/>
          </a:prstGeom>
          <a:ln>
            <a:solidFill>
              <a:schemeClr val="accent1"/>
            </a:solidFill>
          </a:ln>
        </p:spPr>
      </p:pic>
      <p:pic>
        <p:nvPicPr>
          <p:cNvPr id="7" name="Picture 6">
            <a:extLst>
              <a:ext uri="{FF2B5EF4-FFF2-40B4-BE49-F238E27FC236}">
                <a16:creationId xmlns:a16="http://schemas.microsoft.com/office/drawing/2014/main" id="{F7C50AA7-6C9F-4E8C-8AE8-331D590B171E}"/>
              </a:ext>
            </a:extLst>
          </p:cNvPr>
          <p:cNvPicPr>
            <a:picLocks noChangeAspect="1"/>
          </p:cNvPicPr>
          <p:nvPr/>
        </p:nvPicPr>
        <p:blipFill>
          <a:blip r:embed="rId3"/>
          <a:stretch>
            <a:fillRect/>
          </a:stretch>
        </p:blipFill>
        <p:spPr>
          <a:xfrm>
            <a:off x="3048488" y="1971117"/>
            <a:ext cx="1489235" cy="3738285"/>
          </a:xfrm>
          <a:prstGeom prst="rect">
            <a:avLst/>
          </a:prstGeom>
          <a:ln>
            <a:solidFill>
              <a:schemeClr val="accent1"/>
            </a:solidFill>
          </a:ln>
        </p:spPr>
      </p:pic>
      <p:pic>
        <p:nvPicPr>
          <p:cNvPr id="9" name="Picture 8">
            <a:extLst>
              <a:ext uri="{FF2B5EF4-FFF2-40B4-BE49-F238E27FC236}">
                <a16:creationId xmlns:a16="http://schemas.microsoft.com/office/drawing/2014/main" id="{2FA67157-65BB-4320-9BEE-4102D7188EA8}"/>
              </a:ext>
            </a:extLst>
          </p:cNvPr>
          <p:cNvPicPr>
            <a:picLocks noChangeAspect="1"/>
          </p:cNvPicPr>
          <p:nvPr/>
        </p:nvPicPr>
        <p:blipFill>
          <a:blip r:embed="rId4"/>
          <a:stretch>
            <a:fillRect/>
          </a:stretch>
        </p:blipFill>
        <p:spPr>
          <a:xfrm>
            <a:off x="5122990" y="1971117"/>
            <a:ext cx="1545028" cy="1592525"/>
          </a:xfrm>
          <a:prstGeom prst="rect">
            <a:avLst/>
          </a:prstGeom>
          <a:ln>
            <a:solidFill>
              <a:schemeClr val="accent1"/>
            </a:solidFill>
          </a:ln>
        </p:spPr>
      </p:pic>
      <p:pic>
        <p:nvPicPr>
          <p:cNvPr id="11" name="Picture 10">
            <a:extLst>
              <a:ext uri="{FF2B5EF4-FFF2-40B4-BE49-F238E27FC236}">
                <a16:creationId xmlns:a16="http://schemas.microsoft.com/office/drawing/2014/main" id="{13B21D27-F96E-45DA-A03C-48DDA8D1B530}"/>
              </a:ext>
            </a:extLst>
          </p:cNvPr>
          <p:cNvPicPr>
            <a:picLocks noChangeAspect="1"/>
          </p:cNvPicPr>
          <p:nvPr/>
        </p:nvPicPr>
        <p:blipFill>
          <a:blip r:embed="rId5"/>
          <a:stretch>
            <a:fillRect/>
          </a:stretch>
        </p:blipFill>
        <p:spPr>
          <a:xfrm>
            <a:off x="7296660" y="1971117"/>
            <a:ext cx="1545028" cy="3152775"/>
          </a:xfrm>
          <a:prstGeom prst="rect">
            <a:avLst/>
          </a:prstGeom>
          <a:ln>
            <a:solidFill>
              <a:schemeClr val="accent1"/>
            </a:solidFill>
          </a:ln>
        </p:spPr>
      </p:pic>
      <p:pic>
        <p:nvPicPr>
          <p:cNvPr id="14" name="Picture 13">
            <a:extLst>
              <a:ext uri="{FF2B5EF4-FFF2-40B4-BE49-F238E27FC236}">
                <a16:creationId xmlns:a16="http://schemas.microsoft.com/office/drawing/2014/main" id="{458707D6-6D02-4CFE-9E3E-758C633650FC}"/>
              </a:ext>
            </a:extLst>
          </p:cNvPr>
          <p:cNvPicPr>
            <a:picLocks noChangeAspect="1"/>
          </p:cNvPicPr>
          <p:nvPr/>
        </p:nvPicPr>
        <p:blipFill>
          <a:blip r:embed="rId6"/>
          <a:stretch>
            <a:fillRect/>
          </a:stretch>
        </p:blipFill>
        <p:spPr>
          <a:xfrm>
            <a:off x="9609180" y="1971117"/>
            <a:ext cx="1657350" cy="3914775"/>
          </a:xfrm>
          <a:prstGeom prst="rect">
            <a:avLst/>
          </a:prstGeom>
          <a:ln>
            <a:solidFill>
              <a:schemeClr val="accent1"/>
            </a:solidFill>
          </a:ln>
        </p:spPr>
      </p:pic>
    </p:spTree>
    <p:extLst>
      <p:ext uri="{BB962C8B-B14F-4D97-AF65-F5344CB8AC3E}">
        <p14:creationId xmlns:p14="http://schemas.microsoft.com/office/powerpoint/2010/main" val="27950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D3D6CF-DA9A-408E-9B76-A84A4E85BFBA}"/>
              </a:ext>
            </a:extLst>
          </p:cNvPr>
          <p:cNvSpPr/>
          <p:nvPr/>
        </p:nvSpPr>
        <p:spPr>
          <a:xfrm>
            <a:off x="1074198" y="1686757"/>
            <a:ext cx="10262586" cy="5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Object 3">
            <a:extLst>
              <a:ext uri="{FF2B5EF4-FFF2-40B4-BE49-F238E27FC236}">
                <a16:creationId xmlns:a16="http://schemas.microsoft.com/office/drawing/2014/main" id="{714B4924-FDE2-4E98-A0C1-AAAB4EA4D11C}"/>
              </a:ext>
            </a:extLst>
          </p:cNvPr>
          <p:cNvGraphicFramePr>
            <a:graphicFrameLocks noChangeAspect="1"/>
          </p:cNvGraphicFramePr>
          <p:nvPr>
            <p:extLst>
              <p:ext uri="{D42A27DB-BD31-4B8C-83A1-F6EECF244321}">
                <p14:modId xmlns:p14="http://schemas.microsoft.com/office/powerpoint/2010/main" val="183808499"/>
              </p:ext>
            </p:extLst>
          </p:nvPr>
        </p:nvGraphicFramePr>
        <p:xfrm>
          <a:off x="115409" y="963227"/>
          <a:ext cx="11786079" cy="4780626"/>
        </p:xfrm>
        <a:graphic>
          <a:graphicData uri="http://schemas.openxmlformats.org/presentationml/2006/ole">
            <mc:AlternateContent xmlns:mc="http://schemas.openxmlformats.org/markup-compatibility/2006">
              <mc:Choice xmlns:v="urn:schemas-microsoft-com:vml" Requires="v">
                <p:oleObj name="Macro-Enabled Worksheet" r:id="rId2" imgW="12199797" imgH="4396897" progId="Excel.SheetMacroEnabled.12">
                  <p:embed/>
                </p:oleObj>
              </mc:Choice>
              <mc:Fallback>
                <p:oleObj name="Macro-Enabled Worksheet" r:id="rId2" imgW="12199797" imgH="4396897" progId="Excel.SheetMacroEnabled.12">
                  <p:embed/>
                  <p:pic>
                    <p:nvPicPr>
                      <p:cNvPr id="12" name="Object 11">
                        <a:extLst>
                          <a:ext uri="{FF2B5EF4-FFF2-40B4-BE49-F238E27FC236}">
                            <a16:creationId xmlns:a16="http://schemas.microsoft.com/office/drawing/2014/main" id="{9DF95852-B7B7-4EAF-AEEB-7BBC59C1EB41}"/>
                          </a:ext>
                        </a:extLst>
                      </p:cNvPr>
                      <p:cNvPicPr/>
                      <p:nvPr/>
                    </p:nvPicPr>
                    <p:blipFill>
                      <a:blip r:embed="rId3"/>
                      <a:stretch>
                        <a:fillRect/>
                      </a:stretch>
                    </p:blipFill>
                    <p:spPr>
                      <a:xfrm>
                        <a:off x="115409" y="963227"/>
                        <a:ext cx="11786079" cy="4780626"/>
                      </a:xfrm>
                      <a:prstGeom prst="rect">
                        <a:avLst/>
                      </a:prstGeom>
                      <a:ln>
                        <a:solidFill>
                          <a:schemeClr val="accent1"/>
                        </a:solidFill>
                      </a:ln>
                    </p:spPr>
                  </p:pic>
                </p:oleObj>
              </mc:Fallback>
            </mc:AlternateContent>
          </a:graphicData>
        </a:graphic>
      </p:graphicFrame>
      <p:sp>
        <p:nvSpPr>
          <p:cNvPr id="6" name="TextBox 5">
            <a:extLst>
              <a:ext uri="{FF2B5EF4-FFF2-40B4-BE49-F238E27FC236}">
                <a16:creationId xmlns:a16="http://schemas.microsoft.com/office/drawing/2014/main" id="{C98AD49A-A604-4999-B764-EB386D169A34}"/>
              </a:ext>
            </a:extLst>
          </p:cNvPr>
          <p:cNvSpPr txBox="1"/>
          <p:nvPr/>
        </p:nvSpPr>
        <p:spPr>
          <a:xfrm>
            <a:off x="133165" y="114360"/>
            <a:ext cx="2112885" cy="523220"/>
          </a:xfrm>
          <a:prstGeom prst="rect">
            <a:avLst/>
          </a:prstGeom>
          <a:noFill/>
        </p:spPr>
        <p:txBody>
          <a:bodyPr wrap="square" rtlCol="0">
            <a:spAutoFit/>
          </a:bodyPr>
          <a:lstStyle/>
          <a:p>
            <a:r>
              <a:rPr lang="en-US" sz="1400" b="1" dirty="0"/>
              <a:t>Row -&gt; Actual</a:t>
            </a:r>
            <a:br>
              <a:rPr lang="en-US" sz="1400" b="1" dirty="0"/>
            </a:br>
            <a:r>
              <a:rPr lang="en-US" sz="1400" b="1" dirty="0"/>
              <a:t>Column -&gt; Predicted</a:t>
            </a:r>
            <a:endParaRPr lang="en-IN" sz="1400" b="1" dirty="0"/>
          </a:p>
        </p:txBody>
      </p:sp>
      <p:sp>
        <p:nvSpPr>
          <p:cNvPr id="2" name="TextBox 1">
            <a:extLst>
              <a:ext uri="{FF2B5EF4-FFF2-40B4-BE49-F238E27FC236}">
                <a16:creationId xmlns:a16="http://schemas.microsoft.com/office/drawing/2014/main" id="{1403FF82-441F-4552-8AD6-01DD1FB3D335}"/>
              </a:ext>
            </a:extLst>
          </p:cNvPr>
          <p:cNvSpPr txBox="1"/>
          <p:nvPr/>
        </p:nvSpPr>
        <p:spPr>
          <a:xfrm>
            <a:off x="3577701" y="576139"/>
            <a:ext cx="4190260" cy="369332"/>
          </a:xfrm>
          <a:prstGeom prst="rect">
            <a:avLst/>
          </a:prstGeom>
          <a:noFill/>
        </p:spPr>
        <p:txBody>
          <a:bodyPr wrap="square" rtlCol="0">
            <a:spAutoFit/>
          </a:bodyPr>
          <a:lstStyle/>
          <a:p>
            <a:r>
              <a:rPr lang="en-US" dirty="0"/>
              <a:t>HMM Error Analysis on complete dataset</a:t>
            </a:r>
            <a:endParaRPr lang="en-IN" dirty="0"/>
          </a:p>
        </p:txBody>
      </p:sp>
    </p:spTree>
    <p:extLst>
      <p:ext uri="{BB962C8B-B14F-4D97-AF65-F5344CB8AC3E}">
        <p14:creationId xmlns:p14="http://schemas.microsoft.com/office/powerpoint/2010/main" val="24852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0489-E860-4E50-827F-521DFD2DCC58}"/>
              </a:ext>
            </a:extLst>
          </p:cNvPr>
          <p:cNvSpPr>
            <a:spLocks noGrp="1"/>
          </p:cNvSpPr>
          <p:nvPr>
            <p:ph type="title"/>
          </p:nvPr>
        </p:nvSpPr>
        <p:spPr>
          <a:xfrm>
            <a:off x="1066800" y="263527"/>
            <a:ext cx="10058400" cy="1450757"/>
          </a:xfrm>
        </p:spPr>
        <p:txBody>
          <a:bodyPr/>
          <a:lstStyle/>
          <a:p>
            <a:r>
              <a:rPr lang="en-US" dirty="0"/>
              <a:t>Neural based Model</a:t>
            </a:r>
            <a:endParaRPr lang="en-IN" dirty="0"/>
          </a:p>
        </p:txBody>
      </p:sp>
      <p:sp>
        <p:nvSpPr>
          <p:cNvPr id="3" name="Content Placeholder 2">
            <a:extLst>
              <a:ext uri="{FF2B5EF4-FFF2-40B4-BE49-F238E27FC236}">
                <a16:creationId xmlns:a16="http://schemas.microsoft.com/office/drawing/2014/main" id="{9672756B-B442-4872-9A0C-07B2B02D1079}"/>
              </a:ext>
            </a:extLst>
          </p:cNvPr>
          <p:cNvSpPr>
            <a:spLocks noGrp="1"/>
          </p:cNvSpPr>
          <p:nvPr>
            <p:ph idx="1"/>
          </p:nvPr>
        </p:nvSpPr>
        <p:spPr>
          <a:xfrm>
            <a:off x="1097280" y="1845734"/>
            <a:ext cx="10058400" cy="4023360"/>
          </a:xfrm>
        </p:spPr>
        <p:txBody>
          <a:bodyPr>
            <a:noAutofit/>
          </a:bodyPr>
          <a:lstStyle/>
          <a:p>
            <a:pPr marL="342900" indent="-342900" rtl="0">
              <a:spcBef>
                <a:spcPts val="0"/>
              </a:spcBef>
              <a:spcAft>
                <a:spcPts val="0"/>
              </a:spcAft>
              <a:buFont typeface="+mj-lt"/>
              <a:buAutoNum type="arabicPeriod"/>
            </a:pPr>
            <a:r>
              <a:rPr lang="en-US" sz="1400" b="1" i="0" u="none" strike="noStrike" dirty="0">
                <a:solidFill>
                  <a:srgbClr val="1155CC"/>
                </a:solidFill>
                <a:effectLst/>
                <a:latin typeface="+mj-lt"/>
                <a:hlinkClick r:id="rId2"/>
              </a:rPr>
              <a:t>A Neural Network Model for Part-Of-Speech Tagging of Social Media Texts</a:t>
            </a:r>
            <a:br>
              <a:rPr lang="en-US" sz="1400" b="1" dirty="0">
                <a:solidFill>
                  <a:srgbClr val="000000"/>
                </a:solidFill>
                <a:latin typeface="+mj-lt"/>
              </a:rPr>
            </a:br>
            <a:br>
              <a:rPr lang="en-US" sz="1400" b="1" dirty="0">
                <a:solidFill>
                  <a:srgbClr val="000000"/>
                </a:solidFill>
                <a:latin typeface="+mj-lt"/>
              </a:rPr>
            </a:br>
            <a:r>
              <a:rPr lang="en-US" sz="1400" b="0" i="0" u="none" strike="noStrike" dirty="0">
                <a:solidFill>
                  <a:srgbClr val="000000"/>
                </a:solidFill>
                <a:effectLst/>
                <a:latin typeface="+mj-lt"/>
              </a:rPr>
              <a:t>This paper presents  a neural network model for Part-Of-Speech (POS) tagging of User-Generated Content (UGC) such as Twitter, Facebook and Web forums. The proposed model uses both character and word level representations. Character level representations are learned during the training of the model through a Convolutional Neural Network (CNN). For word level representations</a:t>
            </a:r>
            <a:r>
              <a:rPr lang="en-US" sz="1400" dirty="0">
                <a:solidFill>
                  <a:srgbClr val="000000"/>
                </a:solidFill>
                <a:latin typeface="+mj-lt"/>
              </a:rPr>
              <a:t> paper describes</a:t>
            </a:r>
            <a:r>
              <a:rPr lang="en-US" sz="1400" b="0" i="0" u="none" strike="noStrike" dirty="0">
                <a:solidFill>
                  <a:srgbClr val="000000"/>
                </a:solidFill>
                <a:effectLst/>
                <a:latin typeface="+mj-lt"/>
              </a:rPr>
              <a:t> combine several pre-trained embeddings (Word2Vec, FastText and </a:t>
            </a:r>
            <a:r>
              <a:rPr lang="en-US" sz="1400" b="0" i="0" u="none" strike="noStrike" dirty="0" err="1">
                <a:solidFill>
                  <a:srgbClr val="000000"/>
                </a:solidFill>
                <a:effectLst/>
                <a:latin typeface="+mj-lt"/>
              </a:rPr>
              <a:t>GloVe</a:t>
            </a:r>
            <a:r>
              <a:rPr lang="en-US" sz="1400" b="0" i="0" u="none" strike="noStrike" dirty="0">
                <a:solidFill>
                  <a:srgbClr val="000000"/>
                </a:solidFill>
                <a:effectLst/>
                <a:latin typeface="+mj-lt"/>
              </a:rPr>
              <a:t> ). To tackle the issue of the poor availability of annotated data on social media paper uses transfer learning . N</a:t>
            </a:r>
            <a:r>
              <a:rPr lang="en-US" sz="1400" dirty="0">
                <a:latin typeface="+mj-lt"/>
              </a:rPr>
              <a:t>eural model that we use for Transfer Learning experiments is based on bidirectional hierarchical Gated Recurrent Units (GRUs). In this case, the source domain is the some well established  language and the target domain is the social media text of the same language. It also uses 2 types of feature representations : character level and word level. CNN architecture is used for character level feature generation and Pretrained word embeddings are used for word level representation. </a:t>
            </a:r>
            <a:br>
              <a:rPr lang="en-US" sz="1400" dirty="0">
                <a:latin typeface="+mj-lt"/>
              </a:rPr>
            </a:br>
            <a:endParaRPr lang="en-US" sz="1400" dirty="0">
              <a:solidFill>
                <a:srgbClr val="000000"/>
              </a:solidFill>
              <a:latin typeface="+mj-lt"/>
            </a:endParaRPr>
          </a:p>
          <a:p>
            <a:pPr marL="342900" indent="-342900" rtl="0">
              <a:spcBef>
                <a:spcPts val="0"/>
              </a:spcBef>
              <a:spcAft>
                <a:spcPts val="0"/>
              </a:spcAft>
              <a:buFont typeface="+mj-lt"/>
              <a:buAutoNum type="arabicPeriod"/>
            </a:pPr>
            <a:r>
              <a:rPr lang="en-US" sz="1400" b="1" i="0" u="none" strike="noStrike" dirty="0">
                <a:solidFill>
                  <a:srgbClr val="1155CC"/>
                </a:solidFill>
                <a:effectLst/>
                <a:latin typeface="+mj-lt"/>
                <a:hlinkClick r:id="rId3"/>
              </a:rPr>
              <a:t>Part-Of-Speech Tagging using Neural network by Ankur Parikh</a:t>
            </a:r>
            <a:br>
              <a:rPr lang="en-US" sz="1400" b="1" i="0" u="none" strike="noStrike" dirty="0">
                <a:solidFill>
                  <a:srgbClr val="000000"/>
                </a:solidFill>
                <a:effectLst/>
                <a:latin typeface="+mj-lt"/>
              </a:rPr>
            </a:br>
            <a:br>
              <a:rPr lang="en-US" sz="1400" b="1" i="0" u="none" strike="noStrike" dirty="0">
                <a:solidFill>
                  <a:srgbClr val="000000"/>
                </a:solidFill>
                <a:effectLst/>
                <a:latin typeface="+mj-lt"/>
              </a:rPr>
            </a:br>
            <a:r>
              <a:rPr lang="en-US" sz="1400" b="0" i="0" u="none" strike="noStrike" dirty="0">
                <a:solidFill>
                  <a:srgbClr val="000000"/>
                </a:solidFill>
                <a:effectLst/>
                <a:latin typeface="+mj-lt"/>
              </a:rPr>
              <a:t>This paper presents two novel approaches of POS tagging using Neural network for Hindi language and compares them with two other machine learning approaches, HMM and CRF. In this paper, a single-neuro tagger, a Neural network based POS tagger with fixed length of context chosen is presented . Then, a multineuro tagger which consists of multiple single-neuro taggers with fixed but different lengths of contexts is presented.</a:t>
            </a:r>
            <a:r>
              <a:rPr lang="en-US" sz="1400" dirty="0">
                <a:latin typeface="+mj-lt"/>
              </a:rPr>
              <a:t> Multineural tagger performs tagging by voting on the output of all single-neuro taggers.</a:t>
            </a:r>
            <a:endParaRPr lang="en-US" sz="1400" b="0" dirty="0">
              <a:effectLst/>
              <a:latin typeface="+mj-lt"/>
            </a:endParaRPr>
          </a:p>
        </p:txBody>
      </p:sp>
    </p:spTree>
    <p:extLst>
      <p:ext uri="{BB962C8B-B14F-4D97-AF65-F5344CB8AC3E}">
        <p14:creationId xmlns:p14="http://schemas.microsoft.com/office/powerpoint/2010/main" val="3925989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834E-F50F-48C1-995D-962C8BF7985B}"/>
              </a:ext>
            </a:extLst>
          </p:cNvPr>
          <p:cNvSpPr>
            <a:spLocks noGrp="1"/>
          </p:cNvSpPr>
          <p:nvPr>
            <p:ph type="title"/>
          </p:nvPr>
        </p:nvSpPr>
        <p:spPr/>
        <p:txBody>
          <a:bodyPr/>
          <a:lstStyle/>
          <a:p>
            <a:r>
              <a:rPr lang="en-US" dirty="0"/>
              <a:t>Neural based Model</a:t>
            </a:r>
            <a:endParaRPr lang="en-IN" dirty="0"/>
          </a:p>
        </p:txBody>
      </p:sp>
      <p:sp>
        <p:nvSpPr>
          <p:cNvPr id="3" name="Content Placeholder 2">
            <a:extLst>
              <a:ext uri="{FF2B5EF4-FFF2-40B4-BE49-F238E27FC236}">
                <a16:creationId xmlns:a16="http://schemas.microsoft.com/office/drawing/2014/main" id="{FE80EA51-98A2-488A-84F9-DF7C16FE820C}"/>
              </a:ext>
            </a:extLst>
          </p:cNvPr>
          <p:cNvSpPr>
            <a:spLocks noGrp="1"/>
          </p:cNvSpPr>
          <p:nvPr>
            <p:ph idx="1"/>
          </p:nvPr>
        </p:nvSpPr>
        <p:spPr>
          <a:xfrm>
            <a:off x="1216240" y="1845734"/>
            <a:ext cx="9939439" cy="4023360"/>
          </a:xfrm>
        </p:spPr>
        <p:txBody>
          <a:bodyPr>
            <a:normAutofit/>
          </a:bodyPr>
          <a:lstStyle/>
          <a:p>
            <a:pPr marL="342900" indent="-342900" rtl="0" fontAlgn="base">
              <a:spcBef>
                <a:spcPts val="0"/>
              </a:spcBef>
              <a:spcAft>
                <a:spcPts val="0"/>
              </a:spcAft>
              <a:buFont typeface="+mj-lt"/>
              <a:buAutoNum type="arabicPeriod"/>
            </a:pPr>
            <a:r>
              <a:rPr lang="en-US" sz="1600" b="1" i="0" u="none" strike="noStrike" dirty="0">
                <a:solidFill>
                  <a:srgbClr val="1155CC"/>
                </a:solidFill>
                <a:effectLst/>
                <a:latin typeface="+mj-lt"/>
                <a:hlinkClick r:id="rId2"/>
              </a:rPr>
              <a:t>Neural Network based Parts of Speech Tagger for Hindi</a:t>
            </a:r>
            <a:endParaRPr lang="en-US" sz="1600" b="1" dirty="0">
              <a:solidFill>
                <a:srgbClr val="000000"/>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In this paper, Artificial Neural Network for Hindi parts of speech tagger has been used. Uses Rule base POS Tagger as the initial classifier and on top of it trains the Neural network to finally classify the words in tag classes.</a:t>
            </a:r>
            <a:br>
              <a:rPr lang="en-US" sz="1400" b="0" i="0" u="none" strike="noStrike" dirty="0">
                <a:solidFill>
                  <a:srgbClr val="000000"/>
                </a:solidFill>
                <a:effectLst/>
                <a:latin typeface="+mj-lt"/>
              </a:rPr>
            </a:br>
            <a:endParaRPr lang="en-US" sz="1400" b="0" i="0" u="none" strike="noStrike" dirty="0">
              <a:solidFill>
                <a:srgbClr val="000000"/>
              </a:solidFill>
              <a:effectLst/>
              <a:latin typeface="+mj-lt"/>
            </a:endParaRPr>
          </a:p>
          <a:p>
            <a:pPr marL="464058" lvl="1" indent="-171450" fontAlgn="base">
              <a:spcBef>
                <a:spcPts val="0"/>
              </a:spcBef>
              <a:spcAft>
                <a:spcPts val="0"/>
              </a:spcAft>
            </a:pPr>
            <a:r>
              <a:rPr lang="en-US" sz="1400" dirty="0">
                <a:latin typeface="+mj-lt"/>
              </a:rPr>
              <a:t>The Rule based POS tagger tag the POS by simply using the Lexicon. The outcome of the Rule based POS Tagger is not perfect, for correction and accuracy it finally passes through the ANN based POS tagger. Here the ANN is used for pattern Recognition of corpus to identify and correct the POS tagging</a:t>
            </a:r>
            <a:br>
              <a:rPr lang="en-US" sz="1400" dirty="0">
                <a:latin typeface="+mj-lt"/>
              </a:rPr>
            </a:br>
            <a:endParaRPr lang="en-US" sz="1400" dirty="0">
              <a:latin typeface="+mj-lt"/>
            </a:endParaRPr>
          </a:p>
          <a:p>
            <a:pPr marL="457200" indent="-457200" fontAlgn="base">
              <a:spcBef>
                <a:spcPts val="0"/>
              </a:spcBef>
              <a:spcAft>
                <a:spcPts val="0"/>
              </a:spcAft>
              <a:buFont typeface="+mj-lt"/>
              <a:buAutoNum type="arabicPeriod"/>
            </a:pPr>
            <a:r>
              <a:rPr lang="en-US" sz="1600" b="1" u="sng" dirty="0">
                <a:solidFill>
                  <a:srgbClr val="1155CC"/>
                </a:solidFill>
                <a:latin typeface="+mj-lt"/>
                <a:hlinkClick r:id="rId3"/>
              </a:rPr>
              <a:t>GENERAL REGRESSION NEURAL NETWORK BASED POS TAGGING FOR NEPALI TEXT</a:t>
            </a:r>
            <a:br>
              <a:rPr lang="en-US" sz="1600" b="1" u="sng" dirty="0">
                <a:solidFill>
                  <a:srgbClr val="1155CC"/>
                </a:solidFill>
                <a:latin typeface="+mj-lt"/>
              </a:rPr>
            </a:br>
            <a:endParaRPr lang="en-US" sz="1600" b="1" u="sng" dirty="0">
              <a:solidFill>
                <a:srgbClr val="1155CC"/>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This article presents Part of Speech tagging for Nepali text using General Regression Neural Network (GRNN). The corpus is divided into two parts viz. training and testing. The network is trained and validated on both training and testing data.</a:t>
            </a:r>
            <a:br>
              <a:rPr lang="en-US" sz="1400" b="0" i="0" u="none" strike="noStrike" dirty="0">
                <a:solidFill>
                  <a:srgbClr val="000000"/>
                </a:solidFill>
                <a:effectLst/>
                <a:latin typeface="+mj-lt"/>
              </a:rPr>
            </a:br>
            <a:endParaRPr lang="en-US" sz="1400" dirty="0">
              <a:solidFill>
                <a:srgbClr val="000000"/>
              </a:solidFill>
              <a:latin typeface="+mj-lt"/>
            </a:endParaRPr>
          </a:p>
          <a:p>
            <a:pPr marL="464058" lvl="1" indent="-171450" fontAlgn="base">
              <a:spcBef>
                <a:spcPts val="0"/>
              </a:spcBef>
              <a:spcAft>
                <a:spcPts val="0"/>
              </a:spcAft>
            </a:pPr>
            <a:r>
              <a:rPr lang="en-US" sz="1400" b="0" i="0" u="none" strike="noStrike" dirty="0">
                <a:solidFill>
                  <a:srgbClr val="000000"/>
                </a:solidFill>
                <a:effectLst/>
                <a:latin typeface="+mj-lt"/>
              </a:rPr>
              <a:t>It is observed that 96.13% words are correctly being tagged on training set whereas 74.38% words are tagged correctly on testing data set using GRNN.</a:t>
            </a:r>
            <a:r>
              <a:rPr lang="en-US" sz="1400" dirty="0">
                <a:latin typeface="+mj-lt"/>
              </a:rPr>
              <a:t> It compares GRNN based POS Tagger with Viterbi Algorithm with conclusion that GRNN POS tagger is more consistent than the traditional Viterbi decoding technique. Transition  and Emission probability matrices  are constructed from the training data and this both matrices are used to calculate the feature of the each word which is then used as input to GRNN.</a:t>
            </a:r>
            <a:endParaRPr lang="en-US" sz="1400" b="0" dirty="0">
              <a:effectLst/>
              <a:latin typeface="+mj-lt"/>
            </a:endParaRPr>
          </a:p>
          <a:p>
            <a:endParaRPr lang="en-IN" sz="1400" dirty="0">
              <a:latin typeface="+mj-lt"/>
            </a:endParaRPr>
          </a:p>
        </p:txBody>
      </p:sp>
    </p:spTree>
    <p:extLst>
      <p:ext uri="{BB962C8B-B14F-4D97-AF65-F5344CB8AC3E}">
        <p14:creationId xmlns:p14="http://schemas.microsoft.com/office/powerpoint/2010/main" val="39247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EA23-4353-4BC8-8064-AF2C0CF71235}"/>
              </a:ext>
            </a:extLst>
          </p:cNvPr>
          <p:cNvSpPr>
            <a:spLocks noGrp="1"/>
          </p:cNvSpPr>
          <p:nvPr>
            <p:ph type="title"/>
          </p:nvPr>
        </p:nvSpPr>
        <p:spPr/>
        <p:txBody>
          <a:bodyPr/>
          <a:lstStyle/>
          <a:p>
            <a:r>
              <a:rPr lang="en-US" dirty="0"/>
              <a:t>Embeddings</a:t>
            </a:r>
            <a:endParaRPr lang="en-IN" dirty="0"/>
          </a:p>
        </p:txBody>
      </p:sp>
      <p:sp>
        <p:nvSpPr>
          <p:cNvPr id="3" name="Content Placeholder 2">
            <a:extLst>
              <a:ext uri="{FF2B5EF4-FFF2-40B4-BE49-F238E27FC236}">
                <a16:creationId xmlns:a16="http://schemas.microsoft.com/office/drawing/2014/main" id="{F42CFA25-12A4-4562-8466-AE22746138C8}"/>
              </a:ext>
            </a:extLst>
          </p:cNvPr>
          <p:cNvSpPr>
            <a:spLocks noGrp="1"/>
          </p:cNvSpPr>
          <p:nvPr>
            <p:ph idx="1"/>
          </p:nvPr>
        </p:nvSpPr>
        <p:spPr/>
        <p:txBody>
          <a:bodyPr>
            <a:normAutofit/>
          </a:bodyPr>
          <a:lstStyle/>
          <a:p>
            <a:pPr marL="457200" indent="-457200">
              <a:buFont typeface="+mj-lt"/>
              <a:buAutoNum type="arabicPeriod"/>
            </a:pPr>
            <a:r>
              <a:rPr lang="en-US" sz="1600" b="0" i="0" dirty="0">
                <a:solidFill>
                  <a:srgbClr val="555555"/>
                </a:solidFill>
                <a:effectLst/>
                <a:latin typeface="+mj-lt"/>
              </a:rPr>
              <a:t>Word embeddings are a type of word representation that allows words with similar meaning to have a similar representation</a:t>
            </a:r>
          </a:p>
          <a:p>
            <a:pPr marL="457200" indent="-457200">
              <a:buFont typeface="+mj-lt"/>
              <a:buAutoNum type="arabicPeriod"/>
            </a:pPr>
            <a:r>
              <a:rPr lang="en-US" sz="1600" dirty="0">
                <a:solidFill>
                  <a:srgbClr val="555555"/>
                </a:solidFill>
                <a:latin typeface="+mj-lt"/>
              </a:rPr>
              <a:t>E</a:t>
            </a:r>
            <a:r>
              <a:rPr lang="en-US" sz="1600" b="0" i="0" dirty="0">
                <a:solidFill>
                  <a:srgbClr val="555555"/>
                </a:solidFill>
                <a:effectLst/>
                <a:latin typeface="+mj-lt"/>
              </a:rPr>
              <a:t>mbedding </a:t>
            </a:r>
            <a:r>
              <a:rPr lang="en-US" sz="1600" dirty="0">
                <a:solidFill>
                  <a:srgbClr val="555555"/>
                </a:solidFill>
                <a:latin typeface="+mj-lt"/>
              </a:rPr>
              <a:t>layer is </a:t>
            </a:r>
            <a:r>
              <a:rPr lang="en-US" sz="1600" b="0" i="0" dirty="0">
                <a:solidFill>
                  <a:srgbClr val="555555"/>
                </a:solidFill>
                <a:effectLst/>
                <a:latin typeface="+mj-lt"/>
              </a:rPr>
              <a:t>learned jointly with a neural network model on a specific natural language processing task</a:t>
            </a:r>
          </a:p>
          <a:p>
            <a:pPr marL="457200" indent="-457200">
              <a:buFont typeface="+mj-lt"/>
              <a:buAutoNum type="arabicPeriod"/>
            </a:pPr>
            <a:r>
              <a:rPr lang="en-US" sz="1600" dirty="0">
                <a:solidFill>
                  <a:srgbClr val="555555"/>
                </a:solidFill>
                <a:latin typeface="+mj-lt"/>
              </a:rPr>
              <a:t>  </a:t>
            </a:r>
            <a:r>
              <a:rPr lang="en-US" sz="1600" b="0" i="0" dirty="0">
                <a:solidFill>
                  <a:srgbClr val="555555"/>
                </a:solidFill>
                <a:effectLst/>
                <a:latin typeface="+mj-lt"/>
              </a:rPr>
              <a:t>It requires that document text be cleaned and prepared such that each word is one-hot encoded. </a:t>
            </a:r>
            <a:endParaRPr lang="en-US" sz="1600" dirty="0">
              <a:solidFill>
                <a:srgbClr val="555555"/>
              </a:solidFill>
              <a:latin typeface="+mj-lt"/>
            </a:endParaRPr>
          </a:p>
          <a:p>
            <a:pPr marL="457200" indent="-457200">
              <a:buFont typeface="+mj-lt"/>
              <a:buAutoNum type="arabicPeriod"/>
            </a:pPr>
            <a:r>
              <a:rPr lang="en-US" sz="1600" b="0" i="0" dirty="0">
                <a:solidFill>
                  <a:srgbClr val="555555"/>
                </a:solidFill>
                <a:effectLst/>
                <a:latin typeface="+mj-lt"/>
              </a:rPr>
              <a:t>The size of the vector space is specified as part of the model, such as 50, 100, or 300 dimensions. </a:t>
            </a:r>
          </a:p>
          <a:p>
            <a:pPr marL="457200" indent="-457200">
              <a:buFont typeface="+mj-lt"/>
              <a:buAutoNum type="arabicPeriod"/>
            </a:pPr>
            <a:r>
              <a:rPr lang="en-US" sz="1600" b="0" i="0" dirty="0">
                <a:solidFill>
                  <a:srgbClr val="555555"/>
                </a:solidFill>
                <a:effectLst/>
                <a:latin typeface="+mj-lt"/>
              </a:rPr>
              <a:t>The vectors are initialized with small random numbers. The embedding layer is used on the front end of a neural network and is fit in a supervised way using the Backpropagation algorithm</a:t>
            </a:r>
            <a:endParaRPr lang="en-US" sz="1600" dirty="0">
              <a:solidFill>
                <a:srgbClr val="555555"/>
              </a:solidFill>
              <a:latin typeface="+mj-lt"/>
            </a:endParaRPr>
          </a:p>
        </p:txBody>
      </p:sp>
    </p:spTree>
    <p:extLst>
      <p:ext uri="{BB962C8B-B14F-4D97-AF65-F5344CB8AC3E}">
        <p14:creationId xmlns:p14="http://schemas.microsoft.com/office/powerpoint/2010/main" val="29420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DC915F-0D91-4CB3-9171-3524067BB9F8}"/>
              </a:ext>
            </a:extLst>
          </p:cNvPr>
          <p:cNvSpPr/>
          <p:nvPr/>
        </p:nvSpPr>
        <p:spPr>
          <a:xfrm>
            <a:off x="870012" y="1509204"/>
            <a:ext cx="10946167" cy="50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2112B7-D1F5-419B-8984-BE90FCD80EFB}"/>
              </a:ext>
            </a:extLst>
          </p:cNvPr>
          <p:cNvSpPr txBox="1"/>
          <p:nvPr/>
        </p:nvSpPr>
        <p:spPr>
          <a:xfrm>
            <a:off x="79899" y="88777"/>
            <a:ext cx="1580226" cy="523220"/>
          </a:xfrm>
          <a:prstGeom prst="rect">
            <a:avLst/>
          </a:prstGeom>
          <a:noFill/>
        </p:spPr>
        <p:txBody>
          <a:bodyPr wrap="square" rtlCol="0">
            <a:spAutoFit/>
          </a:bodyPr>
          <a:lstStyle/>
          <a:p>
            <a:r>
              <a:rPr lang="en-US" sz="2800" b="1" dirty="0"/>
              <a:t>Content</a:t>
            </a:r>
            <a:endParaRPr lang="en-IN" sz="2800" b="1" dirty="0"/>
          </a:p>
        </p:txBody>
      </p:sp>
      <p:sp>
        <p:nvSpPr>
          <p:cNvPr id="6" name="Content Placeholder 2">
            <a:extLst>
              <a:ext uri="{FF2B5EF4-FFF2-40B4-BE49-F238E27FC236}">
                <a16:creationId xmlns:a16="http://schemas.microsoft.com/office/drawing/2014/main" id="{DB44F57A-2DB0-4AF0-8BCD-DDD903CCDC38}"/>
              </a:ext>
            </a:extLst>
          </p:cNvPr>
          <p:cNvSpPr>
            <a:spLocks noGrp="1"/>
          </p:cNvSpPr>
          <p:nvPr>
            <p:ph idx="1"/>
          </p:nvPr>
        </p:nvSpPr>
        <p:spPr>
          <a:xfrm>
            <a:off x="307169" y="649878"/>
            <a:ext cx="3652272" cy="5476700"/>
          </a:xfrm>
        </p:spPr>
        <p:txBody>
          <a:bodyPr>
            <a:noAutofit/>
          </a:bodyPr>
          <a:lstStyle/>
          <a:p>
            <a:pPr marL="342900" indent="-342900">
              <a:buFont typeface="+mj-lt"/>
              <a:buAutoNum type="arabicPeriod"/>
            </a:pPr>
            <a:r>
              <a:rPr lang="en-IN" sz="1600" dirty="0"/>
              <a:t>Problem Statement</a:t>
            </a:r>
          </a:p>
          <a:p>
            <a:pPr marL="342900" indent="-342900">
              <a:buFont typeface="+mj-lt"/>
              <a:buAutoNum type="arabicPeriod"/>
            </a:pPr>
            <a:r>
              <a:rPr lang="en-IN" sz="1600" dirty="0"/>
              <a:t>Project Timeline</a:t>
            </a:r>
          </a:p>
          <a:p>
            <a:pPr marL="342900" indent="-342900">
              <a:buFont typeface="+mj-lt"/>
              <a:buAutoNum type="arabicPeriod"/>
            </a:pPr>
            <a:r>
              <a:rPr lang="en-IN" sz="1600" dirty="0"/>
              <a:t>Dataset</a:t>
            </a:r>
          </a:p>
          <a:p>
            <a:pPr marL="635508" lvl="1" indent="-342900">
              <a:buFont typeface="+mj-lt"/>
              <a:buAutoNum type="arabicPeriod"/>
            </a:pPr>
            <a:r>
              <a:rPr lang="en-IN" sz="1600" dirty="0"/>
              <a:t>Corpus details</a:t>
            </a:r>
          </a:p>
          <a:p>
            <a:pPr marL="635508" lvl="1" indent="-342900">
              <a:buFont typeface="+mj-lt"/>
              <a:buAutoNum type="arabicPeriod"/>
            </a:pPr>
            <a:r>
              <a:rPr lang="en-IN" sz="1600" dirty="0"/>
              <a:t>Type of data Files</a:t>
            </a:r>
          </a:p>
          <a:p>
            <a:pPr marL="342900" indent="-342900">
              <a:buFont typeface="+mj-lt"/>
              <a:buAutoNum type="arabicPeriod"/>
            </a:pPr>
            <a:r>
              <a:rPr lang="en-IN" sz="1600" dirty="0"/>
              <a:t>Baseline Model</a:t>
            </a:r>
          </a:p>
          <a:p>
            <a:pPr marL="635508" lvl="1" indent="-342900">
              <a:buFont typeface="+mj-lt"/>
              <a:buAutoNum type="arabicPeriod"/>
            </a:pPr>
            <a:r>
              <a:rPr lang="en-IN" sz="1600" dirty="0"/>
              <a:t>Papers Referred</a:t>
            </a:r>
          </a:p>
          <a:p>
            <a:pPr marL="635508" lvl="1" indent="-342900">
              <a:buFont typeface="+mj-lt"/>
              <a:buAutoNum type="arabicPeriod"/>
            </a:pPr>
            <a:r>
              <a:rPr lang="en-IN" sz="1600" dirty="0"/>
              <a:t>HMM details</a:t>
            </a:r>
          </a:p>
          <a:p>
            <a:pPr marL="635508" lvl="1" indent="-342900">
              <a:buFont typeface="+mj-lt"/>
              <a:buAutoNum type="arabicPeriod"/>
            </a:pPr>
            <a:r>
              <a:rPr lang="en-IN" sz="1600" dirty="0"/>
              <a:t>Implementation</a:t>
            </a:r>
          </a:p>
          <a:p>
            <a:pPr marL="635508" lvl="1" indent="-342900">
              <a:buFont typeface="+mj-lt"/>
              <a:buAutoNum type="arabicPeriod"/>
            </a:pPr>
            <a:r>
              <a:rPr lang="en-IN" sz="1600" dirty="0"/>
              <a:t>CRF Details</a:t>
            </a:r>
          </a:p>
          <a:p>
            <a:pPr marL="635508" lvl="1" indent="-342900">
              <a:buFont typeface="+mj-lt"/>
              <a:buAutoNum type="arabicPeriod"/>
            </a:pPr>
            <a:r>
              <a:rPr lang="en-IN" sz="1600" dirty="0"/>
              <a:t>Implementation</a:t>
            </a:r>
          </a:p>
          <a:p>
            <a:pPr marL="635508" lvl="1" indent="-342900">
              <a:buFont typeface="+mj-lt"/>
              <a:buAutoNum type="arabicPeriod"/>
            </a:pPr>
            <a:r>
              <a:rPr lang="en-IN" sz="1600" dirty="0"/>
              <a:t>Results</a:t>
            </a:r>
          </a:p>
          <a:p>
            <a:pPr marL="818388" lvl="2" indent="-342900">
              <a:buFont typeface="+mj-lt"/>
              <a:buAutoNum type="arabicPeriod"/>
            </a:pPr>
            <a:r>
              <a:rPr lang="en-IN" sz="1600" dirty="0"/>
              <a:t>Accuracy on each Corpus</a:t>
            </a:r>
          </a:p>
          <a:p>
            <a:pPr marL="818388" lvl="2" indent="-342900">
              <a:buFont typeface="+mj-lt"/>
              <a:buAutoNum type="arabicPeriod"/>
            </a:pPr>
            <a:r>
              <a:rPr lang="en-IN" sz="1600" dirty="0"/>
              <a:t>F1 Score on each Corpus</a:t>
            </a:r>
          </a:p>
          <a:p>
            <a:pPr marL="818388" lvl="2" indent="-342900">
              <a:buFont typeface="+mj-lt"/>
              <a:buAutoNum type="arabicPeriod"/>
            </a:pPr>
            <a:r>
              <a:rPr lang="en-IN" sz="1600" dirty="0"/>
              <a:t>Error Analysis HMM</a:t>
            </a:r>
          </a:p>
          <a:p>
            <a:pPr marL="818388" lvl="2" indent="-342900">
              <a:buFont typeface="+mj-lt"/>
              <a:buAutoNum type="arabicPeriod"/>
            </a:pPr>
            <a:r>
              <a:rPr lang="en-IN" sz="1600" dirty="0"/>
              <a:t>Error Analysis CRF</a:t>
            </a:r>
          </a:p>
        </p:txBody>
      </p:sp>
      <p:sp>
        <p:nvSpPr>
          <p:cNvPr id="7" name="TextBox 6">
            <a:extLst>
              <a:ext uri="{FF2B5EF4-FFF2-40B4-BE49-F238E27FC236}">
                <a16:creationId xmlns:a16="http://schemas.microsoft.com/office/drawing/2014/main" id="{535B66C9-BB4B-455C-B1F7-FB5711EE2B43}"/>
              </a:ext>
            </a:extLst>
          </p:cNvPr>
          <p:cNvSpPr txBox="1"/>
          <p:nvPr/>
        </p:nvSpPr>
        <p:spPr>
          <a:xfrm>
            <a:off x="3959441" y="609107"/>
            <a:ext cx="4190260" cy="5558243"/>
          </a:xfrm>
          <a:prstGeom prst="rect">
            <a:avLst/>
          </a:prstGeom>
        </p:spPr>
        <p:txBody>
          <a:bodyPr vert="horz" lIns="0" tIns="45720" rIns="0" bIns="45720" rtlCol="0">
            <a:noAutofit/>
          </a:bodyPr>
          <a:lstStyle>
            <a:lvl1pPr marL="342900" indent="-342900" defTabSz="914400">
              <a:lnSpc>
                <a:spcPct val="90000"/>
              </a:lnSpc>
              <a:spcBef>
                <a:spcPts val="1200"/>
              </a:spcBef>
              <a:spcAft>
                <a:spcPts val="200"/>
              </a:spcAft>
              <a:buClr>
                <a:schemeClr val="accent1"/>
              </a:buClr>
              <a:buSzPct val="100000"/>
              <a:buFont typeface="+mj-lt"/>
              <a:buAutoNum type="arabicPeriod"/>
              <a:defRPr sz="1600">
                <a:solidFill>
                  <a:schemeClr val="tx1">
                    <a:lumMod val="75000"/>
                    <a:lumOff val="25000"/>
                  </a:schemeClr>
                </a:solidFill>
              </a:defRPr>
            </a:lvl1pPr>
            <a:lvl2pPr marL="635508" lvl="1" indent="-342900" defTabSz="914400">
              <a:lnSpc>
                <a:spcPct val="90000"/>
              </a:lnSpc>
              <a:spcBef>
                <a:spcPts val="200"/>
              </a:spcBef>
              <a:spcAft>
                <a:spcPts val="400"/>
              </a:spcAft>
              <a:buClr>
                <a:schemeClr val="accent1"/>
              </a:buClr>
              <a:buFont typeface="+mj-lt"/>
              <a:buAutoNum type="arabicPeriod"/>
              <a:defRPr sz="1600">
                <a:solidFill>
                  <a:schemeClr val="tx1">
                    <a:lumMod val="75000"/>
                    <a:lumOff val="25000"/>
                  </a:schemeClr>
                </a:solidFill>
              </a:defRPr>
            </a:lvl2pPr>
            <a:lvl3pPr marL="818388" lvl="2" indent="-342900" defTabSz="914400">
              <a:lnSpc>
                <a:spcPct val="90000"/>
              </a:lnSpc>
              <a:spcBef>
                <a:spcPts val="200"/>
              </a:spcBef>
              <a:spcAft>
                <a:spcPts val="400"/>
              </a:spcAft>
              <a:buClr>
                <a:schemeClr val="accent1"/>
              </a:buClr>
              <a:buFont typeface="+mj-lt"/>
              <a:buAutoNum type="arabicPeriod"/>
              <a:defRPr sz="16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IN" dirty="0"/>
              <a:t>Neural Model</a:t>
            </a:r>
          </a:p>
          <a:p>
            <a:pPr lvl="1"/>
            <a:r>
              <a:rPr lang="en-IN" dirty="0"/>
              <a:t>Papers Referred</a:t>
            </a:r>
          </a:p>
          <a:p>
            <a:pPr lvl="1"/>
            <a:r>
              <a:rPr lang="en-IN" dirty="0"/>
              <a:t>Embeddings used</a:t>
            </a:r>
          </a:p>
          <a:p>
            <a:r>
              <a:rPr lang="en-IN" dirty="0"/>
              <a:t>Dual Embedding + LSTM</a:t>
            </a:r>
          </a:p>
          <a:p>
            <a:pPr lvl="1"/>
            <a:r>
              <a:rPr lang="en-IN" dirty="0"/>
              <a:t>Model Details and Implementation</a:t>
            </a:r>
          </a:p>
          <a:p>
            <a:pPr lvl="1"/>
            <a:r>
              <a:rPr lang="en-IN" dirty="0"/>
              <a:t>Hyper Parameters Tuning</a:t>
            </a:r>
          </a:p>
          <a:p>
            <a:pPr lvl="1"/>
            <a:r>
              <a:rPr lang="en-IN" dirty="0"/>
              <a:t>Accuracy and Loss on complete dataset</a:t>
            </a:r>
          </a:p>
          <a:p>
            <a:pPr lvl="1"/>
            <a:r>
              <a:rPr lang="en-IN" dirty="0"/>
              <a:t>Final Test set Accuracy</a:t>
            </a:r>
          </a:p>
          <a:p>
            <a:pPr lvl="1"/>
            <a:r>
              <a:rPr lang="en-IN" dirty="0"/>
              <a:t>Error Analysis</a:t>
            </a:r>
          </a:p>
          <a:p>
            <a:pPr lvl="1"/>
            <a:r>
              <a:rPr lang="en-IN" dirty="0"/>
              <a:t>correct vs wrong prediction</a:t>
            </a:r>
          </a:p>
          <a:p>
            <a:r>
              <a:rPr lang="en-IN" dirty="0"/>
              <a:t>Dual Embedding + BILSTM</a:t>
            </a:r>
          </a:p>
          <a:p>
            <a:pPr lvl="1"/>
            <a:r>
              <a:rPr lang="en-IN" dirty="0"/>
              <a:t>Model Details and Implementation</a:t>
            </a:r>
          </a:p>
          <a:p>
            <a:pPr lvl="1"/>
            <a:r>
              <a:rPr lang="en-IN" dirty="0"/>
              <a:t>Hyper Parameters Tuning</a:t>
            </a:r>
          </a:p>
          <a:p>
            <a:pPr lvl="1"/>
            <a:r>
              <a:rPr lang="en-IN" dirty="0"/>
              <a:t>Accuracy and Loss on complete dataset</a:t>
            </a:r>
          </a:p>
          <a:p>
            <a:pPr lvl="1"/>
            <a:r>
              <a:rPr lang="en-IN" dirty="0"/>
              <a:t>Final Test set Accuracy </a:t>
            </a:r>
          </a:p>
          <a:p>
            <a:pPr lvl="1"/>
            <a:r>
              <a:rPr lang="en-IN" dirty="0"/>
              <a:t>Error Analysis</a:t>
            </a:r>
          </a:p>
          <a:p>
            <a:pPr lvl="1"/>
            <a:r>
              <a:rPr lang="en-IN" dirty="0"/>
              <a:t>correct vs wrong prediction</a:t>
            </a:r>
          </a:p>
        </p:txBody>
      </p:sp>
      <p:sp>
        <p:nvSpPr>
          <p:cNvPr id="8" name="TextBox 7">
            <a:extLst>
              <a:ext uri="{FF2B5EF4-FFF2-40B4-BE49-F238E27FC236}">
                <a16:creationId xmlns:a16="http://schemas.microsoft.com/office/drawing/2014/main" id="{A976EEA5-4E67-426E-82C7-21B47C840A42}"/>
              </a:ext>
            </a:extLst>
          </p:cNvPr>
          <p:cNvSpPr txBox="1"/>
          <p:nvPr/>
        </p:nvSpPr>
        <p:spPr>
          <a:xfrm>
            <a:off x="8368539" y="609107"/>
            <a:ext cx="3356052" cy="2862322"/>
          </a:xfrm>
          <a:prstGeom prst="rect">
            <a:avLst/>
          </a:prstGeom>
        </p:spPr>
        <p:txBody>
          <a:bodyPr vert="horz" lIns="0" tIns="45720" rIns="0" bIns="45720" rtlCol="0">
            <a:noAutofit/>
          </a:bodyPr>
          <a:lstStyle>
            <a:defPPr>
              <a:defRPr lang="en-US"/>
            </a:defPPr>
            <a:lvl1pPr marL="342900" indent="-342900" defTabSz="914400">
              <a:lnSpc>
                <a:spcPct val="90000"/>
              </a:lnSpc>
              <a:spcBef>
                <a:spcPts val="1200"/>
              </a:spcBef>
              <a:spcAft>
                <a:spcPts val="200"/>
              </a:spcAft>
              <a:buClr>
                <a:schemeClr val="accent1"/>
              </a:buClr>
              <a:buSzPct val="100000"/>
              <a:buFont typeface="+mj-lt"/>
              <a:buAutoNum type="arabicPeriod"/>
              <a:defRPr sz="1600">
                <a:solidFill>
                  <a:schemeClr val="tx1">
                    <a:lumMod val="75000"/>
                    <a:lumOff val="25000"/>
                  </a:schemeClr>
                </a:solidFill>
              </a:defRPr>
            </a:lvl1pPr>
            <a:lvl2pPr marL="635508" lvl="1" indent="-342900" defTabSz="914400">
              <a:lnSpc>
                <a:spcPct val="90000"/>
              </a:lnSpc>
              <a:spcBef>
                <a:spcPts val="200"/>
              </a:spcBef>
              <a:spcAft>
                <a:spcPts val="400"/>
              </a:spcAft>
              <a:buClr>
                <a:schemeClr val="accent1"/>
              </a:buClr>
              <a:buFont typeface="+mj-lt"/>
              <a:buAutoNum type="arabicPeriod"/>
              <a:defRPr sz="1600">
                <a:solidFill>
                  <a:schemeClr val="tx1">
                    <a:lumMod val="75000"/>
                    <a:lumOff val="25000"/>
                  </a:schemeClr>
                </a:solidFill>
              </a:defRPr>
            </a:lvl2pPr>
            <a:lvl3pPr marL="818388" lvl="2" indent="-342900" defTabSz="914400">
              <a:lnSpc>
                <a:spcPct val="90000"/>
              </a:lnSpc>
              <a:spcBef>
                <a:spcPts val="200"/>
              </a:spcBef>
              <a:spcAft>
                <a:spcPts val="400"/>
              </a:spcAft>
              <a:buClr>
                <a:schemeClr val="accent1"/>
              </a:buClr>
              <a:buFont typeface="+mj-lt"/>
              <a:buAutoNum type="arabicPeriod"/>
              <a:defRPr sz="16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IN" dirty="0"/>
              <a:t>Result on Each corpus</a:t>
            </a:r>
          </a:p>
          <a:p>
            <a:pPr lvl="1"/>
            <a:r>
              <a:rPr lang="en-IN" dirty="0"/>
              <a:t>Evaluation Metrics LSTM</a:t>
            </a:r>
          </a:p>
          <a:p>
            <a:pPr lvl="1"/>
            <a:r>
              <a:rPr lang="en-IN" dirty="0"/>
              <a:t>Evaluation Metrics BILSTM</a:t>
            </a:r>
          </a:p>
          <a:p>
            <a:r>
              <a:rPr lang="en-IN" dirty="0"/>
              <a:t>Accuracy comparison</a:t>
            </a:r>
          </a:p>
          <a:p>
            <a:r>
              <a:rPr lang="en-IN" dirty="0"/>
              <a:t>F1 Score comparison</a:t>
            </a:r>
          </a:p>
          <a:p>
            <a:endParaRPr lang="en-IN" dirty="0"/>
          </a:p>
        </p:txBody>
      </p:sp>
    </p:spTree>
    <p:extLst>
      <p:ext uri="{BB962C8B-B14F-4D97-AF65-F5344CB8AC3E}">
        <p14:creationId xmlns:p14="http://schemas.microsoft.com/office/powerpoint/2010/main" val="4106985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297EA93-9FA7-4EAF-821C-F45B59EA3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098" y="494837"/>
            <a:ext cx="89154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87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1315-64FD-4A0E-BD51-6522C0D02C80}"/>
              </a:ext>
            </a:extLst>
          </p:cNvPr>
          <p:cNvSpPr>
            <a:spLocks noGrp="1"/>
          </p:cNvSpPr>
          <p:nvPr>
            <p:ph type="title"/>
          </p:nvPr>
        </p:nvSpPr>
        <p:spPr>
          <a:xfrm>
            <a:off x="1097280" y="259970"/>
            <a:ext cx="10058400" cy="1450757"/>
          </a:xfrm>
        </p:spPr>
        <p:txBody>
          <a:bodyPr/>
          <a:lstStyle/>
          <a:p>
            <a:r>
              <a:rPr lang="en-US" dirty="0"/>
              <a:t>LSTM Neural Model</a:t>
            </a:r>
            <a:endParaRPr lang="en-IN" dirty="0"/>
          </a:p>
        </p:txBody>
      </p:sp>
      <p:sp>
        <p:nvSpPr>
          <p:cNvPr id="4" name="Content Placeholder 2">
            <a:extLst>
              <a:ext uri="{FF2B5EF4-FFF2-40B4-BE49-F238E27FC236}">
                <a16:creationId xmlns:a16="http://schemas.microsoft.com/office/drawing/2014/main" id="{4A430606-0A93-4D91-9DE4-D0E14C5AE5E4}"/>
              </a:ext>
            </a:extLst>
          </p:cNvPr>
          <p:cNvSpPr txBox="1">
            <a:spLocks/>
          </p:cNvSpPr>
          <p:nvPr/>
        </p:nvSpPr>
        <p:spPr>
          <a:xfrm>
            <a:off x="1097280" y="1845719"/>
            <a:ext cx="10058040" cy="1583281"/>
          </a:xfrm>
          <a:prstGeom prst="rect">
            <a:avLst/>
          </a:prstGeom>
          <a:noFill/>
          <a:ln>
            <a:noFill/>
          </a:ln>
        </p:spPr>
        <p:txBody>
          <a:bodyPr vert="horz" wrap="square"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spcBef>
                <a:spcPts val="1417"/>
              </a:spcBef>
              <a:buFont typeface="+mj-lt"/>
              <a:buAutoNum type="arabicPeriod"/>
            </a:pPr>
            <a:r>
              <a:rPr lang="en-US" sz="1600" b="1" dirty="0">
                <a:solidFill>
                  <a:srgbClr val="404040"/>
                </a:solidFill>
                <a:highlight>
                  <a:scrgbClr r="0" g="0" b="0">
                    <a:alpha val="0"/>
                  </a:scrgbClr>
                </a:highlight>
                <a:latin typeface="+mj-lt"/>
              </a:rPr>
              <a:t>Word embedding + Neural networks</a:t>
            </a:r>
          </a:p>
          <a:p>
            <a:pPr lvl="1">
              <a:spcBef>
                <a:spcPts val="1417"/>
              </a:spcBef>
            </a:pPr>
            <a:r>
              <a:rPr lang="en-US" sz="1200" dirty="0">
                <a:solidFill>
                  <a:srgbClr val="404040"/>
                </a:solidFill>
                <a:highlight>
                  <a:scrgbClr r="0" g="0" b="0">
                    <a:alpha val="0"/>
                  </a:scrgbClr>
                </a:highlight>
                <a:latin typeface="+mj-lt"/>
              </a:rPr>
              <a:t>Train the word embedding  + char embedding model.</a:t>
            </a:r>
          </a:p>
          <a:p>
            <a:pPr lvl="1">
              <a:spcBef>
                <a:spcPts val="1417"/>
              </a:spcBef>
            </a:pPr>
            <a:r>
              <a:rPr lang="en-US" sz="1200" dirty="0">
                <a:solidFill>
                  <a:srgbClr val="404040"/>
                </a:solidFill>
                <a:highlight>
                  <a:scrgbClr r="0" g="0" b="0">
                    <a:alpha val="0"/>
                  </a:scrgbClr>
                </a:highlight>
                <a:latin typeface="+mj-lt"/>
              </a:rPr>
              <a:t>Which then used to train the LSTM based neural network.</a:t>
            </a:r>
          </a:p>
          <a:p>
            <a:pPr lvl="1">
              <a:spcBef>
                <a:spcPts val="1417"/>
              </a:spcBef>
            </a:pPr>
            <a:r>
              <a:rPr lang="en-US" sz="1200" dirty="0">
                <a:solidFill>
                  <a:srgbClr val="404040"/>
                </a:solidFill>
                <a:highlight>
                  <a:scrgbClr r="0" g="0" b="0">
                    <a:alpha val="0"/>
                  </a:scrgbClr>
                </a:highlight>
                <a:latin typeface="+mj-lt"/>
              </a:rPr>
              <a:t>Try to do end to end training with both word embedding and Neural network simultaneously.</a:t>
            </a:r>
          </a:p>
        </p:txBody>
      </p:sp>
      <p:sp>
        <p:nvSpPr>
          <p:cNvPr id="3" name="Rectangle 2">
            <a:extLst>
              <a:ext uri="{FF2B5EF4-FFF2-40B4-BE49-F238E27FC236}">
                <a16:creationId xmlns:a16="http://schemas.microsoft.com/office/drawing/2014/main" id="{BD2D2439-1EE6-4076-952C-ECBD0C814633}"/>
              </a:ext>
            </a:extLst>
          </p:cNvPr>
          <p:cNvSpPr/>
          <p:nvPr/>
        </p:nvSpPr>
        <p:spPr>
          <a:xfrm>
            <a:off x="1402672" y="3710866"/>
            <a:ext cx="165124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 Processing</a:t>
            </a:r>
            <a:endParaRPr lang="en-IN" dirty="0"/>
          </a:p>
        </p:txBody>
      </p:sp>
      <p:sp>
        <p:nvSpPr>
          <p:cNvPr id="5" name="Rectangle 4">
            <a:extLst>
              <a:ext uri="{FF2B5EF4-FFF2-40B4-BE49-F238E27FC236}">
                <a16:creationId xmlns:a16="http://schemas.microsoft.com/office/drawing/2014/main" id="{F396CD2E-FEF6-47A7-B5D6-0D0DC2179034}"/>
              </a:ext>
            </a:extLst>
          </p:cNvPr>
          <p:cNvSpPr/>
          <p:nvPr/>
        </p:nvSpPr>
        <p:spPr>
          <a:xfrm>
            <a:off x="3259584" y="3710866"/>
            <a:ext cx="165124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Word2Id</a:t>
            </a:r>
            <a:br>
              <a:rPr lang="en-US" dirty="0"/>
            </a:br>
            <a:r>
              <a:rPr lang="en-US" dirty="0"/>
              <a:t>Dictionary </a:t>
            </a:r>
            <a:endParaRPr lang="en-IN" dirty="0"/>
          </a:p>
        </p:txBody>
      </p:sp>
      <p:sp>
        <p:nvSpPr>
          <p:cNvPr id="6" name="Rectangle 5">
            <a:extLst>
              <a:ext uri="{FF2B5EF4-FFF2-40B4-BE49-F238E27FC236}">
                <a16:creationId xmlns:a16="http://schemas.microsoft.com/office/drawing/2014/main" id="{DD2A1000-5823-4AF8-8490-C65AB13F2D1B}"/>
              </a:ext>
            </a:extLst>
          </p:cNvPr>
          <p:cNvSpPr/>
          <p:nvPr/>
        </p:nvSpPr>
        <p:spPr>
          <a:xfrm>
            <a:off x="5149756" y="3737499"/>
            <a:ext cx="165124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N" dirty="0"/>
          </a:p>
        </p:txBody>
      </p:sp>
      <p:sp>
        <p:nvSpPr>
          <p:cNvPr id="8" name="Rectangle 7">
            <a:extLst>
              <a:ext uri="{FF2B5EF4-FFF2-40B4-BE49-F238E27FC236}">
                <a16:creationId xmlns:a16="http://schemas.microsoft.com/office/drawing/2014/main" id="{02601CF3-2267-4C9E-9849-7219A0D747CC}"/>
              </a:ext>
            </a:extLst>
          </p:cNvPr>
          <p:cNvSpPr/>
          <p:nvPr/>
        </p:nvSpPr>
        <p:spPr>
          <a:xfrm>
            <a:off x="7193099" y="3710866"/>
            <a:ext cx="165124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Tuning</a:t>
            </a:r>
            <a:endParaRPr lang="en-IN" dirty="0"/>
          </a:p>
        </p:txBody>
      </p:sp>
      <p:sp>
        <p:nvSpPr>
          <p:cNvPr id="9" name="Rectangle 8">
            <a:extLst>
              <a:ext uri="{FF2B5EF4-FFF2-40B4-BE49-F238E27FC236}">
                <a16:creationId xmlns:a16="http://schemas.microsoft.com/office/drawing/2014/main" id="{294D1202-BE66-49A8-85B3-6A5AA5C99988}"/>
              </a:ext>
            </a:extLst>
          </p:cNvPr>
          <p:cNvSpPr/>
          <p:nvPr/>
        </p:nvSpPr>
        <p:spPr>
          <a:xfrm>
            <a:off x="9236442" y="3710866"/>
            <a:ext cx="1651247"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phase</a:t>
            </a:r>
            <a:endParaRPr lang="en-IN" dirty="0"/>
          </a:p>
        </p:txBody>
      </p:sp>
      <p:sp>
        <p:nvSpPr>
          <p:cNvPr id="10" name="Rectangle 9">
            <a:extLst>
              <a:ext uri="{FF2B5EF4-FFF2-40B4-BE49-F238E27FC236}">
                <a16:creationId xmlns:a16="http://schemas.microsoft.com/office/drawing/2014/main" id="{0721F0B7-8CDE-440A-BBB7-D4363206AC59}"/>
              </a:ext>
            </a:extLst>
          </p:cNvPr>
          <p:cNvSpPr/>
          <p:nvPr/>
        </p:nvSpPr>
        <p:spPr>
          <a:xfrm>
            <a:off x="1402672" y="5287391"/>
            <a:ext cx="1305017" cy="4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Tokens</a:t>
            </a:r>
            <a:endParaRPr lang="en-IN" sz="1400" dirty="0"/>
          </a:p>
        </p:txBody>
      </p:sp>
      <p:sp>
        <p:nvSpPr>
          <p:cNvPr id="11" name="Rectangle 10">
            <a:extLst>
              <a:ext uri="{FF2B5EF4-FFF2-40B4-BE49-F238E27FC236}">
                <a16:creationId xmlns:a16="http://schemas.microsoft.com/office/drawing/2014/main" id="{55A0FDBB-B532-47E1-96FB-6875968DBE20}"/>
              </a:ext>
            </a:extLst>
          </p:cNvPr>
          <p:cNvSpPr/>
          <p:nvPr/>
        </p:nvSpPr>
        <p:spPr>
          <a:xfrm>
            <a:off x="3269591" y="5287391"/>
            <a:ext cx="1408944" cy="4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 Embedding</a:t>
            </a:r>
            <a:endParaRPr lang="en-IN" sz="1400" dirty="0"/>
          </a:p>
        </p:txBody>
      </p:sp>
      <p:sp>
        <p:nvSpPr>
          <p:cNvPr id="12" name="Rectangle 11">
            <a:extLst>
              <a:ext uri="{FF2B5EF4-FFF2-40B4-BE49-F238E27FC236}">
                <a16:creationId xmlns:a16="http://schemas.microsoft.com/office/drawing/2014/main" id="{7A5BA585-8B5E-417B-8AFD-28C60824BEA2}"/>
              </a:ext>
            </a:extLst>
          </p:cNvPr>
          <p:cNvSpPr/>
          <p:nvPr/>
        </p:nvSpPr>
        <p:spPr>
          <a:xfrm>
            <a:off x="5159761" y="5287391"/>
            <a:ext cx="1408935" cy="4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Character Embedding</a:t>
            </a:r>
            <a:endParaRPr lang="en-IN" sz="1400" dirty="0"/>
          </a:p>
        </p:txBody>
      </p:sp>
      <p:sp>
        <p:nvSpPr>
          <p:cNvPr id="13" name="Rectangle 12">
            <a:extLst>
              <a:ext uri="{FF2B5EF4-FFF2-40B4-BE49-F238E27FC236}">
                <a16:creationId xmlns:a16="http://schemas.microsoft.com/office/drawing/2014/main" id="{565D865A-327F-4FF0-B95D-B21911AF26A0}"/>
              </a:ext>
            </a:extLst>
          </p:cNvPr>
          <p:cNvSpPr/>
          <p:nvPr/>
        </p:nvSpPr>
        <p:spPr>
          <a:xfrm>
            <a:off x="7049932" y="5287391"/>
            <a:ext cx="1312835" cy="4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LSTM Network</a:t>
            </a:r>
            <a:endParaRPr lang="en-IN" sz="1400" dirty="0"/>
          </a:p>
        </p:txBody>
      </p:sp>
      <p:sp>
        <p:nvSpPr>
          <p:cNvPr id="17" name="Rectangle: Rounded Corners 16">
            <a:extLst>
              <a:ext uri="{FF2B5EF4-FFF2-40B4-BE49-F238E27FC236}">
                <a16:creationId xmlns:a16="http://schemas.microsoft.com/office/drawing/2014/main" id="{54CF22E0-9642-4721-A89B-356123E541AB}"/>
              </a:ext>
            </a:extLst>
          </p:cNvPr>
          <p:cNvSpPr/>
          <p:nvPr/>
        </p:nvSpPr>
        <p:spPr>
          <a:xfrm>
            <a:off x="1263908" y="5122415"/>
            <a:ext cx="9422940" cy="7723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8674DD11-1AFA-452A-B250-046EB67DD4B6}"/>
              </a:ext>
            </a:extLst>
          </p:cNvPr>
          <p:cNvCxnSpPr>
            <a:cxnSpLocks/>
            <a:stCxn id="6" idx="2"/>
            <a:endCxn id="17" idx="0"/>
          </p:cNvCxnSpPr>
          <p:nvPr/>
        </p:nvCxnSpPr>
        <p:spPr>
          <a:xfrm flipH="1">
            <a:off x="5975378" y="4607511"/>
            <a:ext cx="2" cy="5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45D1346-7DF4-4042-B87D-884BAFC233AE}"/>
              </a:ext>
            </a:extLst>
          </p:cNvPr>
          <p:cNvSpPr/>
          <p:nvPr/>
        </p:nvSpPr>
        <p:spPr>
          <a:xfrm>
            <a:off x="8888736" y="5287391"/>
            <a:ext cx="1249565" cy="442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Hidden States</a:t>
            </a:r>
            <a:endParaRPr lang="en-IN" sz="1400" dirty="0"/>
          </a:p>
        </p:txBody>
      </p:sp>
      <p:cxnSp>
        <p:nvCxnSpPr>
          <p:cNvPr id="26" name="Straight Arrow Connector 25">
            <a:extLst>
              <a:ext uri="{FF2B5EF4-FFF2-40B4-BE49-F238E27FC236}">
                <a16:creationId xmlns:a16="http://schemas.microsoft.com/office/drawing/2014/main" id="{659FDF7A-EA05-401C-8E21-E4EF7F805D35}"/>
              </a:ext>
            </a:extLst>
          </p:cNvPr>
          <p:cNvCxnSpPr>
            <a:stCxn id="10" idx="3"/>
            <a:endCxn id="11" idx="1"/>
          </p:cNvCxnSpPr>
          <p:nvPr/>
        </p:nvCxnSpPr>
        <p:spPr>
          <a:xfrm>
            <a:off x="2707689" y="5508593"/>
            <a:ext cx="561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E390F66-530E-492A-BBDA-BB58EE825C9A}"/>
              </a:ext>
            </a:extLst>
          </p:cNvPr>
          <p:cNvCxnSpPr>
            <a:stCxn id="11" idx="3"/>
            <a:endCxn id="12" idx="1"/>
          </p:cNvCxnSpPr>
          <p:nvPr/>
        </p:nvCxnSpPr>
        <p:spPr>
          <a:xfrm>
            <a:off x="4678535" y="5508593"/>
            <a:ext cx="481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C21AB7-BD89-4A47-A05F-74F70808DDB0}"/>
              </a:ext>
            </a:extLst>
          </p:cNvPr>
          <p:cNvCxnSpPr>
            <a:stCxn id="12" idx="3"/>
            <a:endCxn id="13" idx="1"/>
          </p:cNvCxnSpPr>
          <p:nvPr/>
        </p:nvCxnSpPr>
        <p:spPr>
          <a:xfrm>
            <a:off x="6568696" y="5508593"/>
            <a:ext cx="481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462B31-70AD-4038-8775-3C6995337A72}"/>
              </a:ext>
            </a:extLst>
          </p:cNvPr>
          <p:cNvCxnSpPr>
            <a:stCxn id="13" idx="3"/>
            <a:endCxn id="20" idx="1"/>
          </p:cNvCxnSpPr>
          <p:nvPr/>
        </p:nvCxnSpPr>
        <p:spPr>
          <a:xfrm>
            <a:off x="8362767" y="5508593"/>
            <a:ext cx="525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E83D348-9D3A-4C81-BEF1-49BE603FC555}"/>
              </a:ext>
            </a:extLst>
          </p:cNvPr>
          <p:cNvCxnSpPr>
            <a:stCxn id="20" idx="2"/>
            <a:endCxn id="13" idx="2"/>
          </p:cNvCxnSpPr>
          <p:nvPr/>
        </p:nvCxnSpPr>
        <p:spPr>
          <a:xfrm rot="5400000">
            <a:off x="8609935" y="4826211"/>
            <a:ext cx="12700" cy="1807169"/>
          </a:xfrm>
          <a:prstGeom prst="bentConnector3">
            <a:avLst>
              <a:gd name="adj1" fmla="val 34077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FAFD-E4C9-43A6-BAE6-3B1DF3872BA9}"/>
              </a:ext>
            </a:extLst>
          </p:cNvPr>
          <p:cNvSpPr>
            <a:spLocks noGrp="1"/>
          </p:cNvSpPr>
          <p:nvPr>
            <p:ph type="title"/>
          </p:nvPr>
        </p:nvSpPr>
        <p:spPr>
          <a:xfrm>
            <a:off x="1097280" y="236894"/>
            <a:ext cx="10058400" cy="1450757"/>
          </a:xfrm>
        </p:spPr>
        <p:txBody>
          <a:bodyPr/>
          <a:lstStyle/>
          <a:p>
            <a:r>
              <a:rPr lang="en-US" dirty="0"/>
              <a:t>Dual Embedded LSTM PosTagger</a:t>
            </a:r>
            <a:endParaRPr lang="en-IN" dirty="0"/>
          </a:p>
        </p:txBody>
      </p:sp>
      <p:sp>
        <p:nvSpPr>
          <p:cNvPr id="3" name="Content Placeholder 2">
            <a:extLst>
              <a:ext uri="{FF2B5EF4-FFF2-40B4-BE49-F238E27FC236}">
                <a16:creationId xmlns:a16="http://schemas.microsoft.com/office/drawing/2014/main" id="{392B8BF6-F11E-4F9C-AFFC-882C7C209172}"/>
              </a:ext>
            </a:extLst>
          </p:cNvPr>
          <p:cNvSpPr>
            <a:spLocks noGrp="1"/>
          </p:cNvSpPr>
          <p:nvPr>
            <p:ph idx="1"/>
          </p:nvPr>
        </p:nvSpPr>
        <p:spPr>
          <a:xfrm>
            <a:off x="1066800" y="2058798"/>
            <a:ext cx="10058400" cy="4023360"/>
          </a:xfrm>
        </p:spPr>
        <p:txBody>
          <a:bodyPr>
            <a:normAutofit/>
          </a:bodyPr>
          <a:lstStyle/>
          <a:p>
            <a:pPr marL="457200" indent="-457200" algn="l">
              <a:buFont typeface="+mj-lt"/>
              <a:buAutoNum type="arabicPeriod"/>
            </a:pPr>
            <a:r>
              <a:rPr lang="en-US" sz="1600" b="0" i="0" dirty="0">
                <a:effectLst/>
                <a:latin typeface="+mj-lt"/>
              </a:rPr>
              <a:t>Model consist </a:t>
            </a:r>
            <a:r>
              <a:rPr lang="en-US" sz="1600" dirty="0">
                <a:latin typeface="+mj-lt"/>
              </a:rPr>
              <a:t>of t</a:t>
            </a:r>
            <a:r>
              <a:rPr lang="en-US" sz="1600" b="0" i="0" dirty="0">
                <a:effectLst/>
                <a:latin typeface="+mj-lt"/>
              </a:rPr>
              <a:t>he Word LSTM tagger , the Character LSTM Tagger  </a:t>
            </a:r>
            <a:r>
              <a:rPr lang="en-US" sz="1600" dirty="0">
                <a:latin typeface="+mj-lt"/>
              </a:rPr>
              <a:t>and hidden states.</a:t>
            </a:r>
          </a:p>
          <a:p>
            <a:pPr marL="457200" indent="-457200" algn="l">
              <a:buFont typeface="+mj-lt"/>
              <a:buAutoNum type="arabicPeriod"/>
            </a:pPr>
            <a:r>
              <a:rPr lang="en-US" sz="1600" b="0" i="0" dirty="0">
                <a:effectLst/>
                <a:latin typeface="+mj-lt"/>
              </a:rPr>
              <a:t>Th</a:t>
            </a:r>
            <a:r>
              <a:rPr lang="en-US" sz="1600" dirty="0">
                <a:latin typeface="+mj-lt"/>
              </a:rPr>
              <a:t>e</a:t>
            </a:r>
            <a:r>
              <a:rPr lang="en-US" sz="1600" b="0" i="0" dirty="0">
                <a:effectLst/>
                <a:latin typeface="+mj-lt"/>
              </a:rPr>
              <a:t> LSTM takes in a sequence (words or characters), embeds the sequence into an embedding space (dimension of the space is a hyperparameter), and runs the LSTM model.</a:t>
            </a:r>
          </a:p>
          <a:p>
            <a:pPr marL="457200" indent="-457200" algn="l">
              <a:buFont typeface="+mj-lt"/>
              <a:buAutoNum type="arabicPeriod"/>
            </a:pPr>
            <a:r>
              <a:rPr lang="en-US" sz="1600" b="0" i="0" dirty="0">
                <a:effectLst/>
                <a:latin typeface="+mj-lt"/>
              </a:rPr>
              <a:t>In current model, first the word level LSTM will take in a sequence of words and convert them into the word embedding space. Similarly, it will take the words sequentially and run the character level LSTM model, which will first take in the sequence of characters in each word and project it in the character embedding space and then run the LSTM model and take its hidden state and feed it back to the word LSTM model.</a:t>
            </a:r>
          </a:p>
          <a:p>
            <a:pPr marL="457200" indent="-457200" algn="l">
              <a:buFont typeface="+mj-lt"/>
              <a:buAutoNum type="arabicPeriod"/>
            </a:pPr>
            <a:r>
              <a:rPr lang="en-US" sz="1600" b="0" i="0" dirty="0">
                <a:effectLst/>
                <a:latin typeface="+mj-lt"/>
              </a:rPr>
              <a:t>Using the character level hidden representation for every word as well as the word embedding, the word level model then runs LSTM on the sequence of words, and outputs the predictions for every tag.</a:t>
            </a:r>
            <a:endParaRPr lang="en-IN" sz="1600" dirty="0">
              <a:latin typeface="+mj-lt"/>
            </a:endParaRPr>
          </a:p>
        </p:txBody>
      </p:sp>
    </p:spTree>
    <p:extLst>
      <p:ext uri="{BB962C8B-B14F-4D97-AF65-F5344CB8AC3E}">
        <p14:creationId xmlns:p14="http://schemas.microsoft.com/office/powerpoint/2010/main" val="300568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1D68-75E2-43F5-8830-DF23E4DFBD1F}"/>
              </a:ext>
            </a:extLst>
          </p:cNvPr>
          <p:cNvSpPr>
            <a:spLocks noGrp="1"/>
          </p:cNvSpPr>
          <p:nvPr>
            <p:ph type="title"/>
          </p:nvPr>
        </p:nvSpPr>
        <p:spPr/>
        <p:txBody>
          <a:bodyPr/>
          <a:lstStyle/>
          <a:p>
            <a:r>
              <a:rPr lang="en-US" dirty="0"/>
              <a:t>Model layers and Parameters</a:t>
            </a:r>
            <a:endParaRPr lang="en-IN" dirty="0"/>
          </a:p>
        </p:txBody>
      </p:sp>
      <p:pic>
        <p:nvPicPr>
          <p:cNvPr id="4" name="Picture 3">
            <a:extLst>
              <a:ext uri="{FF2B5EF4-FFF2-40B4-BE49-F238E27FC236}">
                <a16:creationId xmlns:a16="http://schemas.microsoft.com/office/drawing/2014/main" id="{02768971-30BE-45F3-92BA-C05998030052}"/>
              </a:ext>
            </a:extLst>
          </p:cNvPr>
          <p:cNvPicPr>
            <a:picLocks noChangeAspect="1"/>
          </p:cNvPicPr>
          <p:nvPr/>
        </p:nvPicPr>
        <p:blipFill>
          <a:blip r:embed="rId2"/>
          <a:stretch>
            <a:fillRect/>
          </a:stretch>
        </p:blipFill>
        <p:spPr>
          <a:xfrm>
            <a:off x="657098" y="1993779"/>
            <a:ext cx="2927301" cy="4131813"/>
          </a:xfrm>
          <a:prstGeom prst="rect">
            <a:avLst/>
          </a:prstGeom>
          <a:ln>
            <a:solidFill>
              <a:schemeClr val="accent1"/>
            </a:solidFill>
          </a:ln>
        </p:spPr>
      </p:pic>
      <p:sp>
        <p:nvSpPr>
          <p:cNvPr id="5" name="TextBox 4">
            <a:extLst>
              <a:ext uri="{FF2B5EF4-FFF2-40B4-BE49-F238E27FC236}">
                <a16:creationId xmlns:a16="http://schemas.microsoft.com/office/drawing/2014/main" id="{E084CA88-F742-40EF-BDEB-7CCDBD24BEA5}"/>
              </a:ext>
            </a:extLst>
          </p:cNvPr>
          <p:cNvSpPr txBox="1"/>
          <p:nvPr/>
        </p:nvSpPr>
        <p:spPr>
          <a:xfrm>
            <a:off x="3906174" y="1902102"/>
            <a:ext cx="4172506" cy="1384995"/>
          </a:xfrm>
          <a:prstGeom prst="rect">
            <a:avLst/>
          </a:prstGeom>
          <a:noFill/>
          <a:ln>
            <a:solidFill>
              <a:schemeClr val="accent1"/>
            </a:solidFill>
          </a:ln>
        </p:spPr>
        <p:txBody>
          <a:bodyPr wrap="square" rtlCol="0">
            <a:spAutoFit/>
          </a:bodyPr>
          <a:lstStyle/>
          <a:p>
            <a:r>
              <a:rPr lang="en-IN" sz="1200" b="0" dirty="0">
                <a:solidFill>
                  <a:srgbClr val="000000"/>
                </a:solidFill>
                <a:effectLst/>
                <a:latin typeface="Courier New" panose="02070309020205020404" pitchFamily="49" charset="0"/>
              </a:rPr>
              <a:t>WORD_EMBEDDING_DIM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CHAR_EMBEDDING_DIM = </a:t>
            </a:r>
            <a:r>
              <a:rPr lang="en-IN" sz="1200" b="0" dirty="0">
                <a:solidFill>
                  <a:srgbClr val="09885A"/>
                </a:solidFill>
                <a:effectLst/>
                <a:latin typeface="Courier New" panose="02070309020205020404" pitchFamily="49" charset="0"/>
              </a:rPr>
              <a:t>128</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WORD_HIDDEN_DIM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CHAR_HIDDEN_DIM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EPOCHS = </a:t>
            </a:r>
            <a:r>
              <a:rPr lang="en-IN" sz="1200" b="0" dirty="0">
                <a:solidFill>
                  <a:srgbClr val="09885A"/>
                </a:solidFill>
                <a:effectLst/>
                <a:latin typeface="Courier New" panose="02070309020205020404" pitchFamily="49" charset="0"/>
              </a:rPr>
              <a:t>50</a:t>
            </a:r>
          </a:p>
          <a:p>
            <a:r>
              <a:rPr lang="en-IN" sz="1200" dirty="0">
                <a:solidFill>
                  <a:srgbClr val="000000"/>
                </a:solidFill>
                <a:latin typeface="Courier New" panose="02070309020205020404" pitchFamily="49" charset="0"/>
              </a:rPr>
              <a:t>Optimizer</a:t>
            </a:r>
            <a:r>
              <a:rPr lang="en-IN" sz="1200" b="0" dirty="0">
                <a:solidFill>
                  <a:srgbClr val="09885A"/>
                </a:solidFill>
                <a:effectLst/>
                <a:latin typeface="Courier New" panose="02070309020205020404" pitchFamily="49" charset="0"/>
              </a:rPr>
              <a:t> = Adam</a:t>
            </a:r>
          </a:p>
          <a:p>
            <a:r>
              <a:rPr lang="en-IN" sz="1200" dirty="0">
                <a:solidFill>
                  <a:srgbClr val="000000"/>
                </a:solidFill>
                <a:latin typeface="Courier New" panose="02070309020205020404" pitchFamily="49" charset="0"/>
              </a:rPr>
              <a:t>Loss</a:t>
            </a:r>
            <a:r>
              <a:rPr lang="en-IN" sz="1200" dirty="0">
                <a:solidFill>
                  <a:srgbClr val="09885A"/>
                </a:solidFill>
                <a:latin typeface="Courier New" panose="02070309020205020404" pitchFamily="49" charset="0"/>
              </a:rPr>
              <a:t> </a:t>
            </a:r>
            <a:r>
              <a:rPr lang="en-IN" sz="1200" dirty="0">
                <a:solidFill>
                  <a:srgbClr val="000000"/>
                </a:solidFill>
                <a:latin typeface="Courier New" panose="02070309020205020404" pitchFamily="49" charset="0"/>
              </a:rPr>
              <a:t>Function</a:t>
            </a:r>
            <a:r>
              <a:rPr lang="en-IN" sz="1200" dirty="0">
                <a:solidFill>
                  <a:srgbClr val="09885A"/>
                </a:solidFill>
                <a:latin typeface="Courier New" panose="02070309020205020404" pitchFamily="49" charset="0"/>
              </a:rPr>
              <a:t> = Negative log Likelihood</a:t>
            </a:r>
            <a:endParaRPr lang="en-IN" sz="1200" b="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3F0C0B67-5CBB-4801-90B9-13D4F29CD350}"/>
              </a:ext>
            </a:extLst>
          </p:cNvPr>
          <p:cNvSpPr txBox="1"/>
          <p:nvPr/>
        </p:nvSpPr>
        <p:spPr>
          <a:xfrm>
            <a:off x="6096000" y="3346882"/>
            <a:ext cx="2725445" cy="369332"/>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A77128B3-6398-4068-9E30-F9A53025325C}"/>
              </a:ext>
            </a:extLst>
          </p:cNvPr>
          <p:cNvPicPr>
            <a:picLocks noChangeAspect="1"/>
          </p:cNvPicPr>
          <p:nvPr/>
        </p:nvPicPr>
        <p:blipFill>
          <a:blip r:embed="rId3"/>
          <a:stretch>
            <a:fillRect/>
          </a:stretch>
        </p:blipFill>
        <p:spPr>
          <a:xfrm>
            <a:off x="3906173" y="4047648"/>
            <a:ext cx="7628727" cy="580147"/>
          </a:xfrm>
          <a:prstGeom prst="rect">
            <a:avLst/>
          </a:prstGeom>
          <a:ln>
            <a:solidFill>
              <a:schemeClr val="accent1"/>
            </a:solidFill>
          </a:ln>
        </p:spPr>
      </p:pic>
      <p:pic>
        <p:nvPicPr>
          <p:cNvPr id="10" name="Picture 9">
            <a:extLst>
              <a:ext uri="{FF2B5EF4-FFF2-40B4-BE49-F238E27FC236}">
                <a16:creationId xmlns:a16="http://schemas.microsoft.com/office/drawing/2014/main" id="{14B169F2-DD6C-4EBC-855F-BCD9632ACC1D}"/>
              </a:ext>
            </a:extLst>
          </p:cNvPr>
          <p:cNvPicPr>
            <a:picLocks noChangeAspect="1"/>
          </p:cNvPicPr>
          <p:nvPr/>
        </p:nvPicPr>
        <p:blipFill>
          <a:blip r:embed="rId4"/>
          <a:stretch>
            <a:fillRect/>
          </a:stretch>
        </p:blipFill>
        <p:spPr>
          <a:xfrm>
            <a:off x="3906174" y="3426559"/>
            <a:ext cx="7628728" cy="481627"/>
          </a:xfrm>
          <a:prstGeom prst="rect">
            <a:avLst/>
          </a:prstGeom>
          <a:ln>
            <a:solidFill>
              <a:schemeClr val="accent1"/>
            </a:solidFill>
          </a:ln>
        </p:spPr>
      </p:pic>
      <p:pic>
        <p:nvPicPr>
          <p:cNvPr id="12" name="Picture 11">
            <a:extLst>
              <a:ext uri="{FF2B5EF4-FFF2-40B4-BE49-F238E27FC236}">
                <a16:creationId xmlns:a16="http://schemas.microsoft.com/office/drawing/2014/main" id="{66FF5FEF-B462-48D3-AD53-BE6861B8F105}"/>
              </a:ext>
            </a:extLst>
          </p:cNvPr>
          <p:cNvPicPr>
            <a:picLocks noChangeAspect="1"/>
          </p:cNvPicPr>
          <p:nvPr/>
        </p:nvPicPr>
        <p:blipFill>
          <a:blip r:embed="rId5"/>
          <a:stretch>
            <a:fillRect/>
          </a:stretch>
        </p:blipFill>
        <p:spPr>
          <a:xfrm>
            <a:off x="3906173" y="4717436"/>
            <a:ext cx="4632164" cy="1501038"/>
          </a:xfrm>
          <a:prstGeom prst="rect">
            <a:avLst/>
          </a:prstGeom>
          <a:ln>
            <a:solidFill>
              <a:schemeClr val="accent1"/>
            </a:solidFill>
          </a:ln>
        </p:spPr>
      </p:pic>
    </p:spTree>
    <p:extLst>
      <p:ext uri="{BB962C8B-B14F-4D97-AF65-F5344CB8AC3E}">
        <p14:creationId xmlns:p14="http://schemas.microsoft.com/office/powerpoint/2010/main" val="370831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85A839-B6B4-4D6A-A52D-4AB4B08DF13D}"/>
              </a:ext>
            </a:extLst>
          </p:cNvPr>
          <p:cNvPicPr>
            <a:picLocks noChangeAspect="1"/>
          </p:cNvPicPr>
          <p:nvPr/>
        </p:nvPicPr>
        <p:blipFill>
          <a:blip r:embed="rId2"/>
          <a:stretch>
            <a:fillRect/>
          </a:stretch>
        </p:blipFill>
        <p:spPr>
          <a:xfrm>
            <a:off x="664816" y="1426556"/>
            <a:ext cx="3327415" cy="4508546"/>
          </a:xfrm>
          <a:prstGeom prst="rect">
            <a:avLst/>
          </a:prstGeom>
          <a:ln>
            <a:solidFill>
              <a:schemeClr val="accent1"/>
            </a:solidFill>
          </a:ln>
        </p:spPr>
      </p:pic>
      <p:pic>
        <p:nvPicPr>
          <p:cNvPr id="6" name="Picture 5">
            <a:extLst>
              <a:ext uri="{FF2B5EF4-FFF2-40B4-BE49-F238E27FC236}">
                <a16:creationId xmlns:a16="http://schemas.microsoft.com/office/drawing/2014/main" id="{B2EC2755-5812-47F3-9FA3-6D9D26C64078}"/>
              </a:ext>
            </a:extLst>
          </p:cNvPr>
          <p:cNvPicPr>
            <a:picLocks noChangeAspect="1"/>
          </p:cNvPicPr>
          <p:nvPr/>
        </p:nvPicPr>
        <p:blipFill>
          <a:blip r:embed="rId3"/>
          <a:stretch>
            <a:fillRect/>
          </a:stretch>
        </p:blipFill>
        <p:spPr>
          <a:xfrm>
            <a:off x="4253653" y="1426556"/>
            <a:ext cx="3413419" cy="4580631"/>
          </a:xfrm>
          <a:prstGeom prst="rect">
            <a:avLst/>
          </a:prstGeom>
          <a:ln>
            <a:solidFill>
              <a:schemeClr val="accent1"/>
            </a:solidFill>
          </a:ln>
        </p:spPr>
      </p:pic>
      <p:pic>
        <p:nvPicPr>
          <p:cNvPr id="8" name="Picture 7">
            <a:extLst>
              <a:ext uri="{FF2B5EF4-FFF2-40B4-BE49-F238E27FC236}">
                <a16:creationId xmlns:a16="http://schemas.microsoft.com/office/drawing/2014/main" id="{72075F59-52B6-4C4A-992B-BA5DD4C496B2}"/>
              </a:ext>
            </a:extLst>
          </p:cNvPr>
          <p:cNvPicPr>
            <a:picLocks noChangeAspect="1"/>
          </p:cNvPicPr>
          <p:nvPr/>
        </p:nvPicPr>
        <p:blipFill>
          <a:blip r:embed="rId4"/>
          <a:stretch>
            <a:fillRect/>
          </a:stretch>
        </p:blipFill>
        <p:spPr>
          <a:xfrm>
            <a:off x="8036003" y="1421871"/>
            <a:ext cx="3588836" cy="4664793"/>
          </a:xfrm>
          <a:prstGeom prst="rect">
            <a:avLst/>
          </a:prstGeom>
          <a:ln>
            <a:solidFill>
              <a:schemeClr val="accent1"/>
            </a:solidFill>
          </a:ln>
        </p:spPr>
      </p:pic>
      <p:sp>
        <p:nvSpPr>
          <p:cNvPr id="9" name="Title 1">
            <a:extLst>
              <a:ext uri="{FF2B5EF4-FFF2-40B4-BE49-F238E27FC236}">
                <a16:creationId xmlns:a16="http://schemas.microsoft.com/office/drawing/2014/main" id="{F86160FA-4186-4A5F-BD9A-3EDAF0B90443}"/>
              </a:ext>
            </a:extLst>
          </p:cNvPr>
          <p:cNvSpPr txBox="1">
            <a:spLocks/>
          </p:cNvSpPr>
          <p:nvPr/>
        </p:nvSpPr>
        <p:spPr>
          <a:xfrm>
            <a:off x="968208" y="226334"/>
            <a:ext cx="10058400" cy="543988"/>
          </a:xfrm>
          <a:prstGeom prst="rect">
            <a:avLst/>
          </a:prstGeom>
        </p:spPr>
        <p:txBody>
          <a:bodyPr vert="horz" lIns="91440" tIns="45720" rIns="91440" bIns="45720" rtlCol="0" anchor="b">
            <a:normAutofit fontScale="825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t>Hyper Parameter Tuning</a:t>
            </a:r>
            <a:endParaRPr lang="en-IN" b="1" dirty="0"/>
          </a:p>
        </p:txBody>
      </p:sp>
      <p:sp>
        <p:nvSpPr>
          <p:cNvPr id="10" name="TextBox 9">
            <a:extLst>
              <a:ext uri="{FF2B5EF4-FFF2-40B4-BE49-F238E27FC236}">
                <a16:creationId xmlns:a16="http://schemas.microsoft.com/office/drawing/2014/main" id="{10BF802A-9786-4511-B16A-90A2D3973DEB}"/>
              </a:ext>
            </a:extLst>
          </p:cNvPr>
          <p:cNvSpPr txBox="1"/>
          <p:nvPr/>
        </p:nvSpPr>
        <p:spPr>
          <a:xfrm>
            <a:off x="1050496" y="1052539"/>
            <a:ext cx="1748901" cy="369332"/>
          </a:xfrm>
          <a:prstGeom prst="rect">
            <a:avLst/>
          </a:prstGeom>
          <a:noFill/>
        </p:spPr>
        <p:txBody>
          <a:bodyPr wrap="square" rtlCol="0">
            <a:spAutoFit/>
          </a:bodyPr>
          <a:lstStyle/>
          <a:p>
            <a:r>
              <a:rPr lang="en-US" dirty="0"/>
              <a:t>ADAM Optimizer</a:t>
            </a:r>
            <a:endParaRPr lang="en-IN" dirty="0"/>
          </a:p>
        </p:txBody>
      </p:sp>
      <p:sp>
        <p:nvSpPr>
          <p:cNvPr id="11" name="TextBox 10">
            <a:extLst>
              <a:ext uri="{FF2B5EF4-FFF2-40B4-BE49-F238E27FC236}">
                <a16:creationId xmlns:a16="http://schemas.microsoft.com/office/drawing/2014/main" id="{0ABCE528-49DE-4740-9791-76A00A0943C4}"/>
              </a:ext>
            </a:extLst>
          </p:cNvPr>
          <p:cNvSpPr txBox="1"/>
          <p:nvPr/>
        </p:nvSpPr>
        <p:spPr>
          <a:xfrm>
            <a:off x="5069150" y="1052539"/>
            <a:ext cx="2086251" cy="369332"/>
          </a:xfrm>
          <a:prstGeom prst="rect">
            <a:avLst/>
          </a:prstGeom>
          <a:noFill/>
        </p:spPr>
        <p:txBody>
          <a:bodyPr wrap="square" rtlCol="0">
            <a:spAutoFit/>
          </a:bodyPr>
          <a:lstStyle/>
          <a:p>
            <a:r>
              <a:rPr lang="en-US" dirty="0"/>
              <a:t>RMSProp Optimizer</a:t>
            </a:r>
            <a:endParaRPr lang="en-IN" dirty="0"/>
          </a:p>
        </p:txBody>
      </p:sp>
      <p:sp>
        <p:nvSpPr>
          <p:cNvPr id="12" name="TextBox 11">
            <a:extLst>
              <a:ext uri="{FF2B5EF4-FFF2-40B4-BE49-F238E27FC236}">
                <a16:creationId xmlns:a16="http://schemas.microsoft.com/office/drawing/2014/main" id="{8F5F100D-52F5-402B-8078-BA3E2F73EFBC}"/>
              </a:ext>
            </a:extLst>
          </p:cNvPr>
          <p:cNvSpPr txBox="1"/>
          <p:nvPr/>
        </p:nvSpPr>
        <p:spPr>
          <a:xfrm>
            <a:off x="9100154" y="1052539"/>
            <a:ext cx="1748901" cy="369332"/>
          </a:xfrm>
          <a:prstGeom prst="rect">
            <a:avLst/>
          </a:prstGeom>
          <a:noFill/>
        </p:spPr>
        <p:txBody>
          <a:bodyPr wrap="square" rtlCol="0">
            <a:spAutoFit/>
          </a:bodyPr>
          <a:lstStyle/>
          <a:p>
            <a:r>
              <a:rPr lang="en-US" dirty="0"/>
              <a:t>SGD Optimizer</a:t>
            </a:r>
            <a:endParaRPr lang="en-IN" dirty="0"/>
          </a:p>
        </p:txBody>
      </p:sp>
    </p:spTree>
    <p:extLst>
      <p:ext uri="{BB962C8B-B14F-4D97-AF65-F5344CB8AC3E}">
        <p14:creationId xmlns:p14="http://schemas.microsoft.com/office/powerpoint/2010/main" val="290738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BCE5-E1BC-4B9C-BC5B-539A230C8496}"/>
              </a:ext>
            </a:extLst>
          </p:cNvPr>
          <p:cNvSpPr>
            <a:spLocks noGrp="1"/>
          </p:cNvSpPr>
          <p:nvPr>
            <p:ph type="title"/>
          </p:nvPr>
        </p:nvSpPr>
        <p:spPr/>
        <p:txBody>
          <a:bodyPr/>
          <a:lstStyle/>
          <a:p>
            <a:r>
              <a:rPr lang="en-US" dirty="0"/>
              <a:t>Validation test results</a:t>
            </a:r>
            <a:endParaRPr lang="en-IN" dirty="0"/>
          </a:p>
        </p:txBody>
      </p:sp>
      <p:pic>
        <p:nvPicPr>
          <p:cNvPr id="4" name="Picture 3">
            <a:extLst>
              <a:ext uri="{FF2B5EF4-FFF2-40B4-BE49-F238E27FC236}">
                <a16:creationId xmlns:a16="http://schemas.microsoft.com/office/drawing/2014/main" id="{AA231FB0-3A48-4ECC-9CFE-CC93FD9B47C8}"/>
              </a:ext>
            </a:extLst>
          </p:cNvPr>
          <p:cNvPicPr>
            <a:picLocks noChangeAspect="1"/>
          </p:cNvPicPr>
          <p:nvPr/>
        </p:nvPicPr>
        <p:blipFill>
          <a:blip r:embed="rId2"/>
          <a:stretch>
            <a:fillRect/>
          </a:stretch>
        </p:blipFill>
        <p:spPr>
          <a:xfrm>
            <a:off x="1097280" y="2651575"/>
            <a:ext cx="4552950" cy="1143000"/>
          </a:xfrm>
          <a:prstGeom prst="rect">
            <a:avLst/>
          </a:prstGeom>
          <a:ln>
            <a:solidFill>
              <a:schemeClr val="accent1"/>
            </a:solidFill>
          </a:ln>
        </p:spPr>
      </p:pic>
      <p:pic>
        <p:nvPicPr>
          <p:cNvPr id="8" name="Picture 7">
            <a:extLst>
              <a:ext uri="{FF2B5EF4-FFF2-40B4-BE49-F238E27FC236}">
                <a16:creationId xmlns:a16="http://schemas.microsoft.com/office/drawing/2014/main" id="{599B8172-36CC-480C-8F7A-881820574FCD}"/>
              </a:ext>
            </a:extLst>
          </p:cNvPr>
          <p:cNvPicPr>
            <a:picLocks noChangeAspect="1"/>
          </p:cNvPicPr>
          <p:nvPr/>
        </p:nvPicPr>
        <p:blipFill>
          <a:blip r:embed="rId3"/>
          <a:stretch>
            <a:fillRect/>
          </a:stretch>
        </p:blipFill>
        <p:spPr>
          <a:xfrm>
            <a:off x="3595835" y="4498574"/>
            <a:ext cx="4829175" cy="1181100"/>
          </a:xfrm>
          <a:prstGeom prst="rect">
            <a:avLst/>
          </a:prstGeom>
          <a:ln>
            <a:solidFill>
              <a:schemeClr val="accent1"/>
            </a:solidFill>
          </a:ln>
        </p:spPr>
      </p:pic>
      <p:pic>
        <p:nvPicPr>
          <p:cNvPr id="10" name="Picture 9">
            <a:extLst>
              <a:ext uri="{FF2B5EF4-FFF2-40B4-BE49-F238E27FC236}">
                <a16:creationId xmlns:a16="http://schemas.microsoft.com/office/drawing/2014/main" id="{1F158646-3E3B-4C8E-9788-062CAD247C24}"/>
              </a:ext>
            </a:extLst>
          </p:cNvPr>
          <p:cNvPicPr>
            <a:picLocks noChangeAspect="1"/>
          </p:cNvPicPr>
          <p:nvPr/>
        </p:nvPicPr>
        <p:blipFill>
          <a:blip r:embed="rId4"/>
          <a:stretch>
            <a:fillRect/>
          </a:stretch>
        </p:blipFill>
        <p:spPr>
          <a:xfrm>
            <a:off x="6445429" y="2686790"/>
            <a:ext cx="4600575" cy="1123950"/>
          </a:xfrm>
          <a:prstGeom prst="rect">
            <a:avLst/>
          </a:prstGeom>
          <a:ln>
            <a:solidFill>
              <a:schemeClr val="accent1"/>
            </a:solidFill>
          </a:ln>
        </p:spPr>
      </p:pic>
      <p:sp>
        <p:nvSpPr>
          <p:cNvPr id="11" name="TextBox 10">
            <a:extLst>
              <a:ext uri="{FF2B5EF4-FFF2-40B4-BE49-F238E27FC236}">
                <a16:creationId xmlns:a16="http://schemas.microsoft.com/office/drawing/2014/main" id="{8508C914-9526-4E8E-9CDF-BD9EA9EC88B6}"/>
              </a:ext>
            </a:extLst>
          </p:cNvPr>
          <p:cNvSpPr txBox="1"/>
          <p:nvPr/>
        </p:nvSpPr>
        <p:spPr>
          <a:xfrm>
            <a:off x="2284492" y="2254928"/>
            <a:ext cx="1748901" cy="369332"/>
          </a:xfrm>
          <a:prstGeom prst="rect">
            <a:avLst/>
          </a:prstGeom>
          <a:noFill/>
        </p:spPr>
        <p:txBody>
          <a:bodyPr wrap="square" rtlCol="0">
            <a:spAutoFit/>
          </a:bodyPr>
          <a:lstStyle/>
          <a:p>
            <a:r>
              <a:rPr lang="en-US" dirty="0"/>
              <a:t>ADAM Optimizer</a:t>
            </a:r>
            <a:endParaRPr lang="en-IN" dirty="0"/>
          </a:p>
        </p:txBody>
      </p:sp>
      <p:sp>
        <p:nvSpPr>
          <p:cNvPr id="12" name="TextBox 11">
            <a:extLst>
              <a:ext uri="{FF2B5EF4-FFF2-40B4-BE49-F238E27FC236}">
                <a16:creationId xmlns:a16="http://schemas.microsoft.com/office/drawing/2014/main" id="{FDD85AD4-21C3-4BDB-81B3-88DD690BE934}"/>
              </a:ext>
            </a:extLst>
          </p:cNvPr>
          <p:cNvSpPr txBox="1"/>
          <p:nvPr/>
        </p:nvSpPr>
        <p:spPr>
          <a:xfrm>
            <a:off x="4967296" y="4095404"/>
            <a:ext cx="2086251" cy="369332"/>
          </a:xfrm>
          <a:prstGeom prst="rect">
            <a:avLst/>
          </a:prstGeom>
          <a:noFill/>
        </p:spPr>
        <p:txBody>
          <a:bodyPr wrap="square" rtlCol="0">
            <a:spAutoFit/>
          </a:bodyPr>
          <a:lstStyle/>
          <a:p>
            <a:r>
              <a:rPr lang="en-US" dirty="0"/>
              <a:t>RMSProp Optimizer</a:t>
            </a:r>
            <a:endParaRPr lang="en-IN" dirty="0"/>
          </a:p>
        </p:txBody>
      </p:sp>
      <p:sp>
        <p:nvSpPr>
          <p:cNvPr id="13" name="TextBox 12">
            <a:extLst>
              <a:ext uri="{FF2B5EF4-FFF2-40B4-BE49-F238E27FC236}">
                <a16:creationId xmlns:a16="http://schemas.microsoft.com/office/drawing/2014/main" id="{7992B6D4-FB42-4340-9B52-179029A8BBA3}"/>
              </a:ext>
            </a:extLst>
          </p:cNvPr>
          <p:cNvSpPr txBox="1"/>
          <p:nvPr/>
        </p:nvSpPr>
        <p:spPr>
          <a:xfrm>
            <a:off x="8025956" y="2282243"/>
            <a:ext cx="1748901" cy="369332"/>
          </a:xfrm>
          <a:prstGeom prst="rect">
            <a:avLst/>
          </a:prstGeom>
          <a:noFill/>
        </p:spPr>
        <p:txBody>
          <a:bodyPr wrap="square" rtlCol="0">
            <a:spAutoFit/>
          </a:bodyPr>
          <a:lstStyle/>
          <a:p>
            <a:r>
              <a:rPr lang="en-US" dirty="0"/>
              <a:t>SGD Optimizer</a:t>
            </a:r>
            <a:endParaRPr lang="en-IN" dirty="0"/>
          </a:p>
        </p:txBody>
      </p:sp>
    </p:spTree>
    <p:extLst>
      <p:ext uri="{BB962C8B-B14F-4D97-AF65-F5344CB8AC3E}">
        <p14:creationId xmlns:p14="http://schemas.microsoft.com/office/powerpoint/2010/main" val="290010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E216-E578-40EB-B1B5-3D6DC6EAC426}"/>
              </a:ext>
            </a:extLst>
          </p:cNvPr>
          <p:cNvSpPr>
            <a:spLocks noGrp="1"/>
          </p:cNvSpPr>
          <p:nvPr>
            <p:ph type="title"/>
          </p:nvPr>
        </p:nvSpPr>
        <p:spPr/>
        <p:txBody>
          <a:bodyPr/>
          <a:lstStyle/>
          <a:p>
            <a:r>
              <a:rPr lang="en-US" dirty="0"/>
              <a:t>Final Accuracy and Loss</a:t>
            </a:r>
            <a:br>
              <a:rPr lang="en-US" dirty="0"/>
            </a:br>
            <a:r>
              <a:rPr lang="en-US" dirty="0"/>
              <a:t>Complete dataset</a:t>
            </a:r>
            <a:endParaRPr lang="en-IN" dirty="0"/>
          </a:p>
        </p:txBody>
      </p:sp>
      <p:pic>
        <p:nvPicPr>
          <p:cNvPr id="4" name="Picture 3">
            <a:extLst>
              <a:ext uri="{FF2B5EF4-FFF2-40B4-BE49-F238E27FC236}">
                <a16:creationId xmlns:a16="http://schemas.microsoft.com/office/drawing/2014/main" id="{858F5552-0B32-4E31-90B2-102D5ACDF57A}"/>
              </a:ext>
            </a:extLst>
          </p:cNvPr>
          <p:cNvPicPr>
            <a:picLocks noChangeAspect="1"/>
          </p:cNvPicPr>
          <p:nvPr/>
        </p:nvPicPr>
        <p:blipFill>
          <a:blip r:embed="rId2"/>
          <a:stretch>
            <a:fillRect/>
          </a:stretch>
        </p:blipFill>
        <p:spPr>
          <a:xfrm>
            <a:off x="554530" y="2506740"/>
            <a:ext cx="4886325" cy="3105150"/>
          </a:xfrm>
          <a:prstGeom prst="rect">
            <a:avLst/>
          </a:prstGeom>
        </p:spPr>
      </p:pic>
      <p:pic>
        <p:nvPicPr>
          <p:cNvPr id="8" name="Picture 7">
            <a:extLst>
              <a:ext uri="{FF2B5EF4-FFF2-40B4-BE49-F238E27FC236}">
                <a16:creationId xmlns:a16="http://schemas.microsoft.com/office/drawing/2014/main" id="{E9571317-C814-487F-BA63-D63C68AF3A6F}"/>
              </a:ext>
            </a:extLst>
          </p:cNvPr>
          <p:cNvPicPr>
            <a:picLocks noChangeAspect="1"/>
          </p:cNvPicPr>
          <p:nvPr/>
        </p:nvPicPr>
        <p:blipFill>
          <a:blip r:embed="rId3"/>
          <a:stretch>
            <a:fillRect/>
          </a:stretch>
        </p:blipFill>
        <p:spPr>
          <a:xfrm>
            <a:off x="6003015" y="2392440"/>
            <a:ext cx="4695825" cy="3219450"/>
          </a:xfrm>
          <a:prstGeom prst="rect">
            <a:avLst/>
          </a:prstGeom>
        </p:spPr>
      </p:pic>
    </p:spTree>
    <p:extLst>
      <p:ext uri="{BB962C8B-B14F-4D97-AF65-F5344CB8AC3E}">
        <p14:creationId xmlns:p14="http://schemas.microsoft.com/office/powerpoint/2010/main" val="259650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1BA6-13E4-4007-AADC-BCF209134799}"/>
              </a:ext>
            </a:extLst>
          </p:cNvPr>
          <p:cNvSpPr>
            <a:spLocks noGrp="1"/>
          </p:cNvSpPr>
          <p:nvPr>
            <p:ph type="title"/>
          </p:nvPr>
        </p:nvSpPr>
        <p:spPr/>
        <p:txBody>
          <a:bodyPr/>
          <a:lstStyle/>
          <a:p>
            <a:r>
              <a:rPr lang="en-US" dirty="0"/>
              <a:t>Final Test Data Results</a:t>
            </a:r>
            <a:endParaRPr lang="en-IN" dirty="0"/>
          </a:p>
        </p:txBody>
      </p:sp>
      <p:pic>
        <p:nvPicPr>
          <p:cNvPr id="7" name="Picture 6">
            <a:extLst>
              <a:ext uri="{FF2B5EF4-FFF2-40B4-BE49-F238E27FC236}">
                <a16:creationId xmlns:a16="http://schemas.microsoft.com/office/drawing/2014/main" id="{F65BE94A-EEE5-4352-8F81-2531F9A87776}"/>
              </a:ext>
            </a:extLst>
          </p:cNvPr>
          <p:cNvPicPr>
            <a:picLocks noChangeAspect="1"/>
          </p:cNvPicPr>
          <p:nvPr/>
        </p:nvPicPr>
        <p:blipFill>
          <a:blip r:embed="rId2"/>
          <a:stretch>
            <a:fillRect/>
          </a:stretch>
        </p:blipFill>
        <p:spPr>
          <a:xfrm>
            <a:off x="1097280" y="2252795"/>
            <a:ext cx="9481351" cy="1540190"/>
          </a:xfrm>
          <a:prstGeom prst="rect">
            <a:avLst/>
          </a:prstGeom>
          <a:ln>
            <a:solidFill>
              <a:schemeClr val="accent1"/>
            </a:solidFill>
          </a:ln>
        </p:spPr>
      </p:pic>
      <p:pic>
        <p:nvPicPr>
          <p:cNvPr id="9" name="Picture 8">
            <a:extLst>
              <a:ext uri="{FF2B5EF4-FFF2-40B4-BE49-F238E27FC236}">
                <a16:creationId xmlns:a16="http://schemas.microsoft.com/office/drawing/2014/main" id="{505B404A-DB4A-45A9-9845-1F6EBB39F4A5}"/>
              </a:ext>
            </a:extLst>
          </p:cNvPr>
          <p:cNvPicPr>
            <a:picLocks noChangeAspect="1"/>
          </p:cNvPicPr>
          <p:nvPr/>
        </p:nvPicPr>
        <p:blipFill>
          <a:blip r:embed="rId3"/>
          <a:stretch>
            <a:fillRect/>
          </a:stretch>
        </p:blipFill>
        <p:spPr>
          <a:xfrm>
            <a:off x="1097280" y="4016360"/>
            <a:ext cx="4873840" cy="1355110"/>
          </a:xfrm>
          <a:prstGeom prst="rect">
            <a:avLst/>
          </a:prstGeom>
          <a:ln>
            <a:solidFill>
              <a:schemeClr val="accent1"/>
            </a:solidFill>
          </a:ln>
        </p:spPr>
      </p:pic>
      <p:pic>
        <p:nvPicPr>
          <p:cNvPr id="4" name="Picture 3">
            <a:extLst>
              <a:ext uri="{FF2B5EF4-FFF2-40B4-BE49-F238E27FC236}">
                <a16:creationId xmlns:a16="http://schemas.microsoft.com/office/drawing/2014/main" id="{909991E3-5C18-44F7-AB1D-6900B66D3179}"/>
              </a:ext>
            </a:extLst>
          </p:cNvPr>
          <p:cNvPicPr>
            <a:picLocks noChangeAspect="1"/>
          </p:cNvPicPr>
          <p:nvPr/>
        </p:nvPicPr>
        <p:blipFill>
          <a:blip r:embed="rId4"/>
          <a:stretch>
            <a:fillRect/>
          </a:stretch>
        </p:blipFill>
        <p:spPr>
          <a:xfrm>
            <a:off x="1097280" y="4957069"/>
            <a:ext cx="2080926" cy="257434"/>
          </a:xfrm>
          <a:prstGeom prst="rect">
            <a:avLst/>
          </a:prstGeom>
        </p:spPr>
      </p:pic>
    </p:spTree>
    <p:extLst>
      <p:ext uri="{BB962C8B-B14F-4D97-AF65-F5344CB8AC3E}">
        <p14:creationId xmlns:p14="http://schemas.microsoft.com/office/powerpoint/2010/main" val="397518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4E10-F600-4C2F-B2BF-DD60778CF4FA}"/>
              </a:ext>
            </a:extLst>
          </p:cNvPr>
          <p:cNvSpPr>
            <a:spLocks noGrp="1"/>
          </p:cNvSpPr>
          <p:nvPr>
            <p:ph type="title"/>
          </p:nvPr>
        </p:nvSpPr>
        <p:spPr/>
        <p:txBody>
          <a:bodyPr/>
          <a:lstStyle/>
          <a:p>
            <a:r>
              <a:rPr lang="en-US" dirty="0"/>
              <a:t>Correct vs Wrong Prediction</a:t>
            </a:r>
            <a:endParaRPr lang="en-IN" dirty="0"/>
          </a:p>
        </p:txBody>
      </p:sp>
      <p:pic>
        <p:nvPicPr>
          <p:cNvPr id="5" name="Picture 4">
            <a:extLst>
              <a:ext uri="{FF2B5EF4-FFF2-40B4-BE49-F238E27FC236}">
                <a16:creationId xmlns:a16="http://schemas.microsoft.com/office/drawing/2014/main" id="{40B5B47E-4FEA-4D26-93E0-D9AD4FD4ABA1}"/>
              </a:ext>
            </a:extLst>
          </p:cNvPr>
          <p:cNvPicPr>
            <a:picLocks noChangeAspect="1"/>
          </p:cNvPicPr>
          <p:nvPr/>
        </p:nvPicPr>
        <p:blipFill>
          <a:blip r:embed="rId2"/>
          <a:stretch>
            <a:fillRect/>
          </a:stretch>
        </p:blipFill>
        <p:spPr>
          <a:xfrm>
            <a:off x="747020" y="1905707"/>
            <a:ext cx="4970200" cy="4210469"/>
          </a:xfrm>
          <a:prstGeom prst="rect">
            <a:avLst/>
          </a:prstGeom>
        </p:spPr>
      </p:pic>
      <p:pic>
        <p:nvPicPr>
          <p:cNvPr id="7" name="Picture 6">
            <a:extLst>
              <a:ext uri="{FF2B5EF4-FFF2-40B4-BE49-F238E27FC236}">
                <a16:creationId xmlns:a16="http://schemas.microsoft.com/office/drawing/2014/main" id="{0CAB4A6B-FFBC-4993-9861-CCCE2BE2D3EA}"/>
              </a:ext>
            </a:extLst>
          </p:cNvPr>
          <p:cNvPicPr>
            <a:picLocks noChangeAspect="1"/>
          </p:cNvPicPr>
          <p:nvPr/>
        </p:nvPicPr>
        <p:blipFill>
          <a:blip r:embed="rId3"/>
          <a:stretch>
            <a:fillRect/>
          </a:stretch>
        </p:blipFill>
        <p:spPr>
          <a:xfrm>
            <a:off x="6126480" y="1829635"/>
            <a:ext cx="5054863" cy="4362614"/>
          </a:xfrm>
          <a:prstGeom prst="rect">
            <a:avLst/>
          </a:prstGeom>
        </p:spPr>
      </p:pic>
    </p:spTree>
    <p:extLst>
      <p:ext uri="{BB962C8B-B14F-4D97-AF65-F5344CB8AC3E}">
        <p14:creationId xmlns:p14="http://schemas.microsoft.com/office/powerpoint/2010/main" val="196055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2A63E4-0A64-4C47-9D0C-998B38BFDAC9}"/>
              </a:ext>
            </a:extLst>
          </p:cNvPr>
          <p:cNvSpPr/>
          <p:nvPr/>
        </p:nvSpPr>
        <p:spPr>
          <a:xfrm>
            <a:off x="1125059" y="1704513"/>
            <a:ext cx="1054667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Object 3">
            <a:extLst>
              <a:ext uri="{FF2B5EF4-FFF2-40B4-BE49-F238E27FC236}">
                <a16:creationId xmlns:a16="http://schemas.microsoft.com/office/drawing/2014/main" id="{7AD579EF-8149-4183-AF86-4A8A75856EDD}"/>
              </a:ext>
            </a:extLst>
          </p:cNvPr>
          <p:cNvGraphicFramePr>
            <a:graphicFrameLocks noChangeAspect="1"/>
          </p:cNvGraphicFramePr>
          <p:nvPr>
            <p:extLst>
              <p:ext uri="{D42A27DB-BD31-4B8C-83A1-F6EECF244321}">
                <p14:modId xmlns:p14="http://schemas.microsoft.com/office/powerpoint/2010/main" val="2794141659"/>
              </p:ext>
            </p:extLst>
          </p:nvPr>
        </p:nvGraphicFramePr>
        <p:xfrm>
          <a:off x="224548" y="877610"/>
          <a:ext cx="11742904" cy="5292370"/>
        </p:xfrm>
        <a:graphic>
          <a:graphicData uri="http://schemas.openxmlformats.org/presentationml/2006/ole">
            <mc:AlternateContent xmlns:mc="http://schemas.openxmlformats.org/markup-compatibility/2006">
              <mc:Choice xmlns:v="urn:schemas-microsoft-com:vml" Requires="v">
                <p:oleObj name="Macro-Enabled Worksheet" r:id="rId2" imgW="12199797" imgH="5493894" progId="Excel.SheetMacroEnabled.12">
                  <p:embed/>
                </p:oleObj>
              </mc:Choice>
              <mc:Fallback>
                <p:oleObj name="Macro-Enabled Worksheet" r:id="rId2" imgW="12199797" imgH="5493894" progId="Excel.SheetMacroEnabled.12">
                  <p:embed/>
                  <p:pic>
                    <p:nvPicPr>
                      <p:cNvPr id="0" name=""/>
                      <p:cNvPicPr/>
                      <p:nvPr/>
                    </p:nvPicPr>
                    <p:blipFill>
                      <a:blip r:embed="rId3"/>
                      <a:stretch>
                        <a:fillRect/>
                      </a:stretch>
                    </p:blipFill>
                    <p:spPr>
                      <a:xfrm>
                        <a:off x="224548" y="877610"/>
                        <a:ext cx="11742904" cy="5292370"/>
                      </a:xfrm>
                      <a:prstGeom prst="rect">
                        <a:avLst/>
                      </a:prstGeom>
                      <a:ln>
                        <a:solidFill>
                          <a:schemeClr val="accent1"/>
                        </a:solidFill>
                      </a:ln>
                    </p:spPr>
                  </p:pic>
                </p:oleObj>
              </mc:Fallback>
            </mc:AlternateContent>
          </a:graphicData>
        </a:graphic>
      </p:graphicFrame>
      <p:sp>
        <p:nvSpPr>
          <p:cNvPr id="7" name="TextBox 6">
            <a:extLst>
              <a:ext uri="{FF2B5EF4-FFF2-40B4-BE49-F238E27FC236}">
                <a16:creationId xmlns:a16="http://schemas.microsoft.com/office/drawing/2014/main" id="{455F9C7D-2D37-44CE-9274-2CDE404DA1F1}"/>
              </a:ext>
            </a:extLst>
          </p:cNvPr>
          <p:cNvSpPr txBox="1"/>
          <p:nvPr/>
        </p:nvSpPr>
        <p:spPr>
          <a:xfrm>
            <a:off x="133165" y="164800"/>
            <a:ext cx="4882719" cy="523220"/>
          </a:xfrm>
          <a:prstGeom prst="rect">
            <a:avLst/>
          </a:prstGeom>
          <a:noFill/>
        </p:spPr>
        <p:txBody>
          <a:bodyPr wrap="square" rtlCol="0">
            <a:spAutoFit/>
          </a:bodyPr>
          <a:lstStyle/>
          <a:p>
            <a:r>
              <a:rPr lang="en-US" sz="1400" b="1" dirty="0"/>
              <a:t>Row -&gt; Actual</a:t>
            </a:r>
            <a:br>
              <a:rPr lang="en-US" sz="1400" b="1" dirty="0"/>
            </a:br>
            <a:r>
              <a:rPr lang="en-US" sz="1400" b="1" dirty="0"/>
              <a:t>Column -&gt; Predicted</a:t>
            </a:r>
            <a:endParaRPr lang="en-IN" sz="1400" b="1" dirty="0"/>
          </a:p>
        </p:txBody>
      </p:sp>
    </p:spTree>
    <p:extLst>
      <p:ext uri="{BB962C8B-B14F-4D97-AF65-F5344CB8AC3E}">
        <p14:creationId xmlns:p14="http://schemas.microsoft.com/office/powerpoint/2010/main" val="17018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F08E-B618-4C47-AA63-8E668135D48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0713831-1F14-44B2-BF17-903ACF1BEC74}"/>
              </a:ext>
            </a:extLst>
          </p:cNvPr>
          <p:cNvSpPr>
            <a:spLocks noGrp="1"/>
          </p:cNvSpPr>
          <p:nvPr>
            <p:ph idx="1"/>
          </p:nvPr>
        </p:nvSpPr>
        <p:spPr>
          <a:xfrm>
            <a:off x="1097280" y="2050742"/>
            <a:ext cx="10058400" cy="3818352"/>
          </a:xfrm>
        </p:spPr>
        <p:txBody>
          <a:bodyPr>
            <a:norm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POS tagging is the process of tagging the words with their categories that best suits the definition of the word as well as   the context of the sentence. It is often the first step for many NLP applications.</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Aim of the project is to create the Neural network based POS Tagger for Gujrati Language.</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In general and Gujrati Language in particular is not a very widely explored language in NLP Tasks. Also morphological complexity of the language makes it hard to develop NLP applications around it.</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 Previous Work has been done in the area of POS Tagging in Gujrati Language which uses different approaches like HMM (Hidden Markov Models) and CRF( Conditional Random Fields)</a:t>
            </a:r>
            <a:br>
              <a:rPr lang="en-US" sz="1600" b="0" i="0" u="none" strike="noStrike" dirty="0">
                <a:solidFill>
                  <a:srgbClr val="000000"/>
                </a:solidFill>
                <a:effectLst/>
                <a:latin typeface="+mj-lt"/>
              </a:rPr>
            </a:br>
            <a:endParaRPr lang="en-US" sz="1600" b="0" dirty="0">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Purpose of this Project also includes the comparisons between these classical approaches and Neural POS Tagger</a:t>
            </a:r>
          </a:p>
        </p:txBody>
      </p:sp>
    </p:spTree>
    <p:extLst>
      <p:ext uri="{BB962C8B-B14F-4D97-AF65-F5344CB8AC3E}">
        <p14:creationId xmlns:p14="http://schemas.microsoft.com/office/powerpoint/2010/main" val="8100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4592-A126-494B-B97B-FFA3A5AFDED6}"/>
              </a:ext>
            </a:extLst>
          </p:cNvPr>
          <p:cNvSpPr>
            <a:spLocks noGrp="1"/>
          </p:cNvSpPr>
          <p:nvPr>
            <p:ph type="title"/>
          </p:nvPr>
        </p:nvSpPr>
        <p:spPr/>
        <p:txBody>
          <a:bodyPr/>
          <a:lstStyle/>
          <a:p>
            <a:r>
              <a:rPr lang="en-US" dirty="0"/>
              <a:t>Dual Embedding + Bidirectional LSTM</a:t>
            </a:r>
            <a:endParaRPr lang="en-IN" dirty="0"/>
          </a:p>
        </p:txBody>
      </p:sp>
      <p:sp>
        <p:nvSpPr>
          <p:cNvPr id="3" name="Content Placeholder 2">
            <a:extLst>
              <a:ext uri="{FF2B5EF4-FFF2-40B4-BE49-F238E27FC236}">
                <a16:creationId xmlns:a16="http://schemas.microsoft.com/office/drawing/2014/main" id="{1BA5AE70-556D-49D8-B9AC-E532F3C52530}"/>
              </a:ext>
            </a:extLst>
          </p:cNvPr>
          <p:cNvSpPr>
            <a:spLocks noGrp="1"/>
          </p:cNvSpPr>
          <p:nvPr>
            <p:ph idx="1"/>
          </p:nvPr>
        </p:nvSpPr>
        <p:spPr/>
        <p:txBody>
          <a:bodyPr/>
          <a:lstStyle/>
          <a:p>
            <a:r>
              <a:rPr lang="en-US" b="0" i="0" dirty="0">
                <a:solidFill>
                  <a:srgbClr val="292929"/>
                </a:solidFill>
                <a:effectLst/>
                <a:latin typeface="charter"/>
              </a:rPr>
              <a:t>Bidirectional LSTM are just putting two independent LSTMs together. </a:t>
            </a:r>
          </a:p>
          <a:p>
            <a:r>
              <a:rPr lang="en-US" b="0" i="0" dirty="0">
                <a:solidFill>
                  <a:srgbClr val="292929"/>
                </a:solidFill>
                <a:effectLst/>
                <a:latin typeface="charter"/>
              </a:rPr>
              <a:t>This structure allows the networks to have both backward and forward information about the sequence at every time step</a:t>
            </a:r>
          </a:p>
          <a:p>
            <a:pPr marL="0" indent="0">
              <a:buNone/>
            </a:pPr>
            <a:r>
              <a:rPr lang="en-US" b="0" i="0" dirty="0">
                <a:solidFill>
                  <a:srgbClr val="292929"/>
                </a:solidFill>
                <a:effectLst/>
                <a:latin typeface="charter"/>
              </a:rPr>
              <a:t> Difference between unidirectional and Bidirectional LSTM is that in the LSTM that runs backward you preserve information from the future.</a:t>
            </a:r>
          </a:p>
          <a:p>
            <a:pPr marL="0" indent="0">
              <a:buNone/>
            </a:pPr>
            <a:r>
              <a:rPr lang="en-US" dirty="0">
                <a:solidFill>
                  <a:srgbClr val="292929"/>
                </a:solidFill>
                <a:latin typeface="charter"/>
              </a:rPr>
              <a:t>U</a:t>
            </a:r>
            <a:r>
              <a:rPr lang="en-US" b="0" i="0" dirty="0">
                <a:solidFill>
                  <a:srgbClr val="292929"/>
                </a:solidFill>
                <a:effectLst/>
                <a:latin typeface="charter"/>
              </a:rPr>
              <a:t>sing the two hidden states combined model is able to preserve information from both past and future at any point of time.</a:t>
            </a:r>
            <a:endParaRPr lang="en-IN" dirty="0"/>
          </a:p>
        </p:txBody>
      </p:sp>
    </p:spTree>
    <p:extLst>
      <p:ext uri="{BB962C8B-B14F-4D97-AF65-F5344CB8AC3E}">
        <p14:creationId xmlns:p14="http://schemas.microsoft.com/office/powerpoint/2010/main" val="281036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059F-83DB-4C35-B87B-A5FAF26DD8ED}"/>
              </a:ext>
            </a:extLst>
          </p:cNvPr>
          <p:cNvSpPr>
            <a:spLocks noGrp="1"/>
          </p:cNvSpPr>
          <p:nvPr>
            <p:ph type="title"/>
          </p:nvPr>
        </p:nvSpPr>
        <p:spPr/>
        <p:txBody>
          <a:bodyPr/>
          <a:lstStyle/>
          <a:p>
            <a:r>
              <a:rPr lang="en-US" dirty="0"/>
              <a:t>Model Details/Summary</a:t>
            </a:r>
            <a:endParaRPr lang="en-IN" dirty="0"/>
          </a:p>
        </p:txBody>
      </p:sp>
      <p:pic>
        <p:nvPicPr>
          <p:cNvPr id="5" name="Picture 4">
            <a:extLst>
              <a:ext uri="{FF2B5EF4-FFF2-40B4-BE49-F238E27FC236}">
                <a16:creationId xmlns:a16="http://schemas.microsoft.com/office/drawing/2014/main" id="{11C18912-0286-4B49-88AF-832D42C97472}"/>
              </a:ext>
            </a:extLst>
          </p:cNvPr>
          <p:cNvPicPr>
            <a:picLocks noChangeAspect="1"/>
          </p:cNvPicPr>
          <p:nvPr/>
        </p:nvPicPr>
        <p:blipFill>
          <a:blip r:embed="rId2"/>
          <a:stretch>
            <a:fillRect/>
          </a:stretch>
        </p:blipFill>
        <p:spPr>
          <a:xfrm>
            <a:off x="381739" y="4330066"/>
            <a:ext cx="6524625" cy="1581150"/>
          </a:xfrm>
          <a:prstGeom prst="rect">
            <a:avLst/>
          </a:prstGeom>
          <a:noFill/>
          <a:ln>
            <a:solidFill>
              <a:schemeClr val="accent1"/>
            </a:solidFill>
          </a:ln>
        </p:spPr>
      </p:pic>
      <p:sp>
        <p:nvSpPr>
          <p:cNvPr id="6" name="TextBox 5">
            <a:extLst>
              <a:ext uri="{FF2B5EF4-FFF2-40B4-BE49-F238E27FC236}">
                <a16:creationId xmlns:a16="http://schemas.microsoft.com/office/drawing/2014/main" id="{5282AF27-9BA6-48B2-8AA4-86E12D4DFC1E}"/>
              </a:ext>
            </a:extLst>
          </p:cNvPr>
          <p:cNvSpPr txBox="1"/>
          <p:nvPr/>
        </p:nvSpPr>
        <p:spPr>
          <a:xfrm>
            <a:off x="5353234" y="2204558"/>
            <a:ext cx="4172506" cy="1384995"/>
          </a:xfrm>
          <a:prstGeom prst="rect">
            <a:avLst/>
          </a:prstGeom>
          <a:noFill/>
          <a:ln>
            <a:solidFill>
              <a:schemeClr val="accent1"/>
            </a:solidFill>
          </a:ln>
        </p:spPr>
        <p:txBody>
          <a:bodyPr wrap="square" rtlCol="0">
            <a:spAutoFit/>
          </a:bodyPr>
          <a:lstStyle/>
          <a:p>
            <a:r>
              <a:rPr lang="en-IN" sz="1200" b="0" dirty="0">
                <a:solidFill>
                  <a:srgbClr val="000000"/>
                </a:solidFill>
                <a:effectLst/>
                <a:latin typeface="Courier New" panose="02070309020205020404" pitchFamily="49" charset="0"/>
              </a:rPr>
              <a:t>WORD_EMBEDDING_DIM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CHAR_EMBEDDING_DIM = </a:t>
            </a:r>
            <a:r>
              <a:rPr lang="en-IN" sz="1200" b="0" dirty="0">
                <a:solidFill>
                  <a:srgbClr val="09885A"/>
                </a:solidFill>
                <a:effectLst/>
                <a:latin typeface="Courier New" panose="02070309020205020404" pitchFamily="49" charset="0"/>
              </a:rPr>
              <a:t>128</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WORD_HIDDEN_DIM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CHAR_HIDDEN_DIM = </a:t>
            </a:r>
            <a:r>
              <a:rPr lang="en-IN" sz="1200" b="0" dirty="0">
                <a:solidFill>
                  <a:srgbClr val="09885A"/>
                </a:solidFill>
                <a:effectLst/>
                <a:latin typeface="Courier New" panose="02070309020205020404" pitchFamily="49" charset="0"/>
              </a:rPr>
              <a:t>1024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EPOCHS = </a:t>
            </a:r>
            <a:r>
              <a:rPr lang="en-IN" sz="1200" b="0" dirty="0">
                <a:solidFill>
                  <a:srgbClr val="09885A"/>
                </a:solidFill>
                <a:effectLst/>
                <a:latin typeface="Courier New" panose="02070309020205020404" pitchFamily="49" charset="0"/>
              </a:rPr>
              <a:t>50</a:t>
            </a:r>
          </a:p>
          <a:p>
            <a:r>
              <a:rPr lang="en-IN" sz="1200" dirty="0">
                <a:solidFill>
                  <a:srgbClr val="000000"/>
                </a:solidFill>
                <a:latin typeface="Courier New" panose="02070309020205020404" pitchFamily="49" charset="0"/>
              </a:rPr>
              <a:t>Optimizer</a:t>
            </a:r>
            <a:r>
              <a:rPr lang="en-IN" sz="1200" b="0" dirty="0">
                <a:solidFill>
                  <a:srgbClr val="09885A"/>
                </a:solidFill>
                <a:effectLst/>
                <a:latin typeface="Courier New" panose="02070309020205020404" pitchFamily="49" charset="0"/>
              </a:rPr>
              <a:t> = Adam</a:t>
            </a:r>
          </a:p>
          <a:p>
            <a:r>
              <a:rPr lang="en-IN" sz="1200" dirty="0">
                <a:solidFill>
                  <a:srgbClr val="000000"/>
                </a:solidFill>
                <a:latin typeface="Courier New" panose="02070309020205020404" pitchFamily="49" charset="0"/>
              </a:rPr>
              <a:t>Loss</a:t>
            </a:r>
            <a:r>
              <a:rPr lang="en-IN" sz="1200" dirty="0">
                <a:solidFill>
                  <a:srgbClr val="09885A"/>
                </a:solidFill>
                <a:latin typeface="Courier New" panose="02070309020205020404" pitchFamily="49" charset="0"/>
              </a:rPr>
              <a:t> </a:t>
            </a:r>
            <a:r>
              <a:rPr lang="en-IN" sz="1200" dirty="0">
                <a:solidFill>
                  <a:srgbClr val="000000"/>
                </a:solidFill>
                <a:latin typeface="Courier New" panose="02070309020205020404" pitchFamily="49" charset="0"/>
              </a:rPr>
              <a:t>Function</a:t>
            </a:r>
            <a:r>
              <a:rPr lang="en-IN" sz="1200" dirty="0">
                <a:solidFill>
                  <a:srgbClr val="09885A"/>
                </a:solidFill>
                <a:latin typeface="Courier New" panose="02070309020205020404" pitchFamily="49" charset="0"/>
              </a:rPr>
              <a:t> = Negative log Likelihood</a:t>
            </a:r>
            <a:endParaRPr lang="en-IN" sz="1200" b="0" dirty="0">
              <a:solidFill>
                <a:srgbClr val="000000"/>
              </a:solidFill>
              <a:effectLst/>
              <a:latin typeface="Courier New" panose="02070309020205020404" pitchFamily="49" charset="0"/>
            </a:endParaRPr>
          </a:p>
        </p:txBody>
      </p:sp>
      <p:pic>
        <p:nvPicPr>
          <p:cNvPr id="11" name="Picture 10">
            <a:extLst>
              <a:ext uri="{FF2B5EF4-FFF2-40B4-BE49-F238E27FC236}">
                <a16:creationId xmlns:a16="http://schemas.microsoft.com/office/drawing/2014/main" id="{2B8C6710-C591-4A8B-9E10-EB91B585E5A7}"/>
              </a:ext>
            </a:extLst>
          </p:cNvPr>
          <p:cNvPicPr>
            <a:picLocks noChangeAspect="1"/>
          </p:cNvPicPr>
          <p:nvPr/>
        </p:nvPicPr>
        <p:blipFill>
          <a:blip r:embed="rId3"/>
          <a:stretch>
            <a:fillRect/>
          </a:stretch>
        </p:blipFill>
        <p:spPr>
          <a:xfrm>
            <a:off x="381739" y="1902717"/>
            <a:ext cx="4260018" cy="2136624"/>
          </a:xfrm>
          <a:prstGeom prst="rect">
            <a:avLst/>
          </a:prstGeom>
          <a:noFill/>
          <a:ln>
            <a:solidFill>
              <a:schemeClr val="accent1"/>
            </a:solidFill>
          </a:ln>
        </p:spPr>
      </p:pic>
    </p:spTree>
    <p:extLst>
      <p:ext uri="{BB962C8B-B14F-4D97-AF65-F5344CB8AC3E}">
        <p14:creationId xmlns:p14="http://schemas.microsoft.com/office/powerpoint/2010/main" val="224145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57F0-6730-4F67-9BC4-C01F3BFEC4A3}"/>
              </a:ext>
            </a:extLst>
          </p:cNvPr>
          <p:cNvSpPr>
            <a:spLocks noGrp="1"/>
          </p:cNvSpPr>
          <p:nvPr>
            <p:ph type="title"/>
          </p:nvPr>
        </p:nvSpPr>
        <p:spPr>
          <a:xfrm>
            <a:off x="1097280" y="286604"/>
            <a:ext cx="10058400" cy="543988"/>
          </a:xfrm>
        </p:spPr>
        <p:txBody>
          <a:bodyPr>
            <a:normAutofit fontScale="90000"/>
          </a:bodyPr>
          <a:lstStyle/>
          <a:p>
            <a:pPr algn="ctr"/>
            <a:r>
              <a:rPr lang="en-US" b="1" dirty="0"/>
              <a:t>Hyper Parameter Tuning</a:t>
            </a:r>
            <a:endParaRPr lang="en-IN" b="1" dirty="0"/>
          </a:p>
        </p:txBody>
      </p:sp>
      <p:pic>
        <p:nvPicPr>
          <p:cNvPr id="13" name="Picture 12">
            <a:extLst>
              <a:ext uri="{FF2B5EF4-FFF2-40B4-BE49-F238E27FC236}">
                <a16:creationId xmlns:a16="http://schemas.microsoft.com/office/drawing/2014/main" id="{9AF56EC1-D330-4A4B-A779-1EEC58F694AE}"/>
              </a:ext>
            </a:extLst>
          </p:cNvPr>
          <p:cNvPicPr>
            <a:picLocks noChangeAspect="1"/>
          </p:cNvPicPr>
          <p:nvPr/>
        </p:nvPicPr>
        <p:blipFill>
          <a:blip r:embed="rId2"/>
          <a:stretch>
            <a:fillRect/>
          </a:stretch>
        </p:blipFill>
        <p:spPr>
          <a:xfrm>
            <a:off x="194672" y="1292230"/>
            <a:ext cx="3815656" cy="4753462"/>
          </a:xfrm>
          <a:prstGeom prst="rect">
            <a:avLst/>
          </a:prstGeom>
          <a:ln>
            <a:solidFill>
              <a:schemeClr val="accent1"/>
            </a:solidFill>
          </a:ln>
        </p:spPr>
      </p:pic>
      <p:pic>
        <p:nvPicPr>
          <p:cNvPr id="15" name="Picture 14">
            <a:extLst>
              <a:ext uri="{FF2B5EF4-FFF2-40B4-BE49-F238E27FC236}">
                <a16:creationId xmlns:a16="http://schemas.microsoft.com/office/drawing/2014/main" id="{81C37307-18DF-487B-8FB9-D11A82D3CDD5}"/>
              </a:ext>
            </a:extLst>
          </p:cNvPr>
          <p:cNvPicPr>
            <a:picLocks noChangeAspect="1"/>
          </p:cNvPicPr>
          <p:nvPr/>
        </p:nvPicPr>
        <p:blipFill>
          <a:blip r:embed="rId3"/>
          <a:stretch>
            <a:fillRect/>
          </a:stretch>
        </p:blipFill>
        <p:spPr>
          <a:xfrm>
            <a:off x="8434872" y="1292230"/>
            <a:ext cx="3434573" cy="4753462"/>
          </a:xfrm>
          <a:prstGeom prst="rect">
            <a:avLst/>
          </a:prstGeom>
          <a:ln>
            <a:solidFill>
              <a:schemeClr val="accent1"/>
            </a:solidFill>
          </a:ln>
        </p:spPr>
      </p:pic>
      <p:pic>
        <p:nvPicPr>
          <p:cNvPr id="9" name="Picture 8">
            <a:extLst>
              <a:ext uri="{FF2B5EF4-FFF2-40B4-BE49-F238E27FC236}">
                <a16:creationId xmlns:a16="http://schemas.microsoft.com/office/drawing/2014/main" id="{5A96FF73-92E9-40D1-9804-9C21A01E5C21}"/>
              </a:ext>
            </a:extLst>
          </p:cNvPr>
          <p:cNvPicPr>
            <a:picLocks noChangeAspect="1"/>
          </p:cNvPicPr>
          <p:nvPr/>
        </p:nvPicPr>
        <p:blipFill>
          <a:blip r:embed="rId4"/>
          <a:stretch>
            <a:fillRect/>
          </a:stretch>
        </p:blipFill>
        <p:spPr>
          <a:xfrm>
            <a:off x="4314772" y="1292230"/>
            <a:ext cx="3815656" cy="4753462"/>
          </a:xfrm>
          <a:prstGeom prst="rect">
            <a:avLst/>
          </a:prstGeom>
          <a:ln>
            <a:solidFill>
              <a:schemeClr val="accent1"/>
            </a:solidFill>
          </a:ln>
        </p:spPr>
      </p:pic>
      <p:sp>
        <p:nvSpPr>
          <p:cNvPr id="16" name="TextBox 15">
            <a:extLst>
              <a:ext uri="{FF2B5EF4-FFF2-40B4-BE49-F238E27FC236}">
                <a16:creationId xmlns:a16="http://schemas.microsoft.com/office/drawing/2014/main" id="{AE289806-0712-40B8-AE71-016BEE01AFF4}"/>
              </a:ext>
            </a:extLst>
          </p:cNvPr>
          <p:cNvSpPr txBox="1"/>
          <p:nvPr/>
        </p:nvSpPr>
        <p:spPr>
          <a:xfrm>
            <a:off x="1228049" y="922898"/>
            <a:ext cx="1748901" cy="369332"/>
          </a:xfrm>
          <a:prstGeom prst="rect">
            <a:avLst/>
          </a:prstGeom>
          <a:noFill/>
        </p:spPr>
        <p:txBody>
          <a:bodyPr wrap="square" rtlCol="0">
            <a:spAutoFit/>
          </a:bodyPr>
          <a:lstStyle/>
          <a:p>
            <a:r>
              <a:rPr lang="en-US" dirty="0"/>
              <a:t>ADAM Optimizer</a:t>
            </a:r>
            <a:endParaRPr lang="en-IN" dirty="0"/>
          </a:p>
        </p:txBody>
      </p:sp>
      <p:sp>
        <p:nvSpPr>
          <p:cNvPr id="17" name="TextBox 16">
            <a:extLst>
              <a:ext uri="{FF2B5EF4-FFF2-40B4-BE49-F238E27FC236}">
                <a16:creationId xmlns:a16="http://schemas.microsoft.com/office/drawing/2014/main" id="{96653855-755B-4710-B021-495A6F9F3568}"/>
              </a:ext>
            </a:extLst>
          </p:cNvPr>
          <p:cNvSpPr txBox="1"/>
          <p:nvPr/>
        </p:nvSpPr>
        <p:spPr>
          <a:xfrm>
            <a:off x="5246703" y="922898"/>
            <a:ext cx="2086251" cy="369332"/>
          </a:xfrm>
          <a:prstGeom prst="rect">
            <a:avLst/>
          </a:prstGeom>
          <a:noFill/>
        </p:spPr>
        <p:txBody>
          <a:bodyPr wrap="square" rtlCol="0">
            <a:spAutoFit/>
          </a:bodyPr>
          <a:lstStyle/>
          <a:p>
            <a:r>
              <a:rPr lang="en-US" dirty="0"/>
              <a:t>RMSProp Optimizer</a:t>
            </a:r>
            <a:endParaRPr lang="en-IN" dirty="0"/>
          </a:p>
        </p:txBody>
      </p:sp>
      <p:sp>
        <p:nvSpPr>
          <p:cNvPr id="18" name="TextBox 17">
            <a:extLst>
              <a:ext uri="{FF2B5EF4-FFF2-40B4-BE49-F238E27FC236}">
                <a16:creationId xmlns:a16="http://schemas.microsoft.com/office/drawing/2014/main" id="{E1D9726E-7C18-4A6D-BE78-63C00E83ED29}"/>
              </a:ext>
            </a:extLst>
          </p:cNvPr>
          <p:cNvSpPr txBox="1"/>
          <p:nvPr/>
        </p:nvSpPr>
        <p:spPr>
          <a:xfrm>
            <a:off x="9277707" y="922898"/>
            <a:ext cx="1748901" cy="369332"/>
          </a:xfrm>
          <a:prstGeom prst="rect">
            <a:avLst/>
          </a:prstGeom>
          <a:noFill/>
        </p:spPr>
        <p:txBody>
          <a:bodyPr wrap="square" rtlCol="0">
            <a:spAutoFit/>
          </a:bodyPr>
          <a:lstStyle/>
          <a:p>
            <a:r>
              <a:rPr lang="en-US" dirty="0"/>
              <a:t>SGD Optimizer</a:t>
            </a:r>
            <a:endParaRPr lang="en-IN" dirty="0"/>
          </a:p>
        </p:txBody>
      </p:sp>
    </p:spTree>
    <p:extLst>
      <p:ext uri="{BB962C8B-B14F-4D97-AF65-F5344CB8AC3E}">
        <p14:creationId xmlns:p14="http://schemas.microsoft.com/office/powerpoint/2010/main" val="174501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BCE5-E1BC-4B9C-BC5B-539A230C8496}"/>
              </a:ext>
            </a:extLst>
          </p:cNvPr>
          <p:cNvSpPr>
            <a:spLocks noGrp="1"/>
          </p:cNvSpPr>
          <p:nvPr>
            <p:ph type="title"/>
          </p:nvPr>
        </p:nvSpPr>
        <p:spPr/>
        <p:txBody>
          <a:bodyPr/>
          <a:lstStyle/>
          <a:p>
            <a:r>
              <a:rPr lang="en-US" dirty="0"/>
              <a:t>Test Set Results</a:t>
            </a:r>
            <a:endParaRPr lang="en-IN" dirty="0"/>
          </a:p>
        </p:txBody>
      </p:sp>
      <p:pic>
        <p:nvPicPr>
          <p:cNvPr id="4" name="Picture 3">
            <a:extLst>
              <a:ext uri="{FF2B5EF4-FFF2-40B4-BE49-F238E27FC236}">
                <a16:creationId xmlns:a16="http://schemas.microsoft.com/office/drawing/2014/main" id="{D0E8B2E8-E614-4531-BBB1-38371EC86D29}"/>
              </a:ext>
            </a:extLst>
          </p:cNvPr>
          <p:cNvPicPr>
            <a:picLocks noChangeAspect="1"/>
          </p:cNvPicPr>
          <p:nvPr/>
        </p:nvPicPr>
        <p:blipFill>
          <a:blip r:embed="rId2"/>
          <a:stretch>
            <a:fillRect/>
          </a:stretch>
        </p:blipFill>
        <p:spPr>
          <a:xfrm>
            <a:off x="3378693" y="4417826"/>
            <a:ext cx="4724400" cy="1066800"/>
          </a:xfrm>
          <a:prstGeom prst="rect">
            <a:avLst/>
          </a:prstGeom>
          <a:ln>
            <a:solidFill>
              <a:schemeClr val="accent1"/>
            </a:solidFill>
          </a:ln>
        </p:spPr>
      </p:pic>
      <p:pic>
        <p:nvPicPr>
          <p:cNvPr id="8" name="Picture 7">
            <a:extLst>
              <a:ext uri="{FF2B5EF4-FFF2-40B4-BE49-F238E27FC236}">
                <a16:creationId xmlns:a16="http://schemas.microsoft.com/office/drawing/2014/main" id="{9AAC31DE-7E85-4D6F-BE76-4F4D1D26BF00}"/>
              </a:ext>
            </a:extLst>
          </p:cNvPr>
          <p:cNvPicPr>
            <a:picLocks noChangeAspect="1"/>
          </p:cNvPicPr>
          <p:nvPr/>
        </p:nvPicPr>
        <p:blipFill>
          <a:blip r:embed="rId3"/>
          <a:stretch>
            <a:fillRect/>
          </a:stretch>
        </p:blipFill>
        <p:spPr>
          <a:xfrm>
            <a:off x="571592" y="2659510"/>
            <a:ext cx="4514850" cy="1133475"/>
          </a:xfrm>
          <a:prstGeom prst="rect">
            <a:avLst/>
          </a:prstGeom>
          <a:ln>
            <a:solidFill>
              <a:schemeClr val="accent1"/>
            </a:solidFill>
          </a:ln>
        </p:spPr>
      </p:pic>
      <p:pic>
        <p:nvPicPr>
          <p:cNvPr id="10" name="Picture 9">
            <a:extLst>
              <a:ext uri="{FF2B5EF4-FFF2-40B4-BE49-F238E27FC236}">
                <a16:creationId xmlns:a16="http://schemas.microsoft.com/office/drawing/2014/main" id="{69405DD9-089B-4960-8BA4-014BFEF74C86}"/>
              </a:ext>
            </a:extLst>
          </p:cNvPr>
          <p:cNvPicPr>
            <a:picLocks noChangeAspect="1"/>
          </p:cNvPicPr>
          <p:nvPr/>
        </p:nvPicPr>
        <p:blipFill>
          <a:blip r:embed="rId4"/>
          <a:stretch>
            <a:fillRect/>
          </a:stretch>
        </p:blipFill>
        <p:spPr>
          <a:xfrm>
            <a:off x="6950439" y="2659510"/>
            <a:ext cx="4400550" cy="1133475"/>
          </a:xfrm>
          <a:prstGeom prst="rect">
            <a:avLst/>
          </a:prstGeom>
          <a:ln>
            <a:solidFill>
              <a:schemeClr val="accent1"/>
            </a:solidFill>
          </a:ln>
        </p:spPr>
      </p:pic>
      <p:sp>
        <p:nvSpPr>
          <p:cNvPr id="11" name="TextBox 10">
            <a:extLst>
              <a:ext uri="{FF2B5EF4-FFF2-40B4-BE49-F238E27FC236}">
                <a16:creationId xmlns:a16="http://schemas.microsoft.com/office/drawing/2014/main" id="{3B050B62-A382-40C2-80FC-12DFE3FDA0C4}"/>
              </a:ext>
            </a:extLst>
          </p:cNvPr>
          <p:cNvSpPr txBox="1"/>
          <p:nvPr/>
        </p:nvSpPr>
        <p:spPr>
          <a:xfrm>
            <a:off x="1671932" y="2290178"/>
            <a:ext cx="1748901" cy="369332"/>
          </a:xfrm>
          <a:prstGeom prst="rect">
            <a:avLst/>
          </a:prstGeom>
          <a:noFill/>
        </p:spPr>
        <p:txBody>
          <a:bodyPr wrap="square" rtlCol="0">
            <a:spAutoFit/>
          </a:bodyPr>
          <a:lstStyle/>
          <a:p>
            <a:r>
              <a:rPr lang="en-US" dirty="0"/>
              <a:t>ADAM Optimizer</a:t>
            </a:r>
            <a:endParaRPr lang="en-IN" dirty="0"/>
          </a:p>
        </p:txBody>
      </p:sp>
      <p:sp>
        <p:nvSpPr>
          <p:cNvPr id="12" name="TextBox 11">
            <a:extLst>
              <a:ext uri="{FF2B5EF4-FFF2-40B4-BE49-F238E27FC236}">
                <a16:creationId xmlns:a16="http://schemas.microsoft.com/office/drawing/2014/main" id="{60A90897-E1A9-4BFA-BA02-77DE6BEDC39A}"/>
              </a:ext>
            </a:extLst>
          </p:cNvPr>
          <p:cNvSpPr txBox="1"/>
          <p:nvPr/>
        </p:nvSpPr>
        <p:spPr>
          <a:xfrm>
            <a:off x="4697767" y="4048494"/>
            <a:ext cx="2086251" cy="369332"/>
          </a:xfrm>
          <a:prstGeom prst="rect">
            <a:avLst/>
          </a:prstGeom>
          <a:noFill/>
        </p:spPr>
        <p:txBody>
          <a:bodyPr wrap="square" rtlCol="0">
            <a:spAutoFit/>
          </a:bodyPr>
          <a:lstStyle/>
          <a:p>
            <a:r>
              <a:rPr lang="en-US" dirty="0"/>
              <a:t>RMSProp Optimizer</a:t>
            </a:r>
            <a:endParaRPr lang="en-IN" dirty="0"/>
          </a:p>
        </p:txBody>
      </p:sp>
      <p:sp>
        <p:nvSpPr>
          <p:cNvPr id="13" name="TextBox 12">
            <a:extLst>
              <a:ext uri="{FF2B5EF4-FFF2-40B4-BE49-F238E27FC236}">
                <a16:creationId xmlns:a16="http://schemas.microsoft.com/office/drawing/2014/main" id="{9EDE5FC8-D6D5-466F-918B-63AAE43F877C}"/>
              </a:ext>
            </a:extLst>
          </p:cNvPr>
          <p:cNvSpPr txBox="1"/>
          <p:nvPr/>
        </p:nvSpPr>
        <p:spPr>
          <a:xfrm>
            <a:off x="8487594" y="2281039"/>
            <a:ext cx="1748901" cy="369332"/>
          </a:xfrm>
          <a:prstGeom prst="rect">
            <a:avLst/>
          </a:prstGeom>
          <a:noFill/>
        </p:spPr>
        <p:txBody>
          <a:bodyPr wrap="square" rtlCol="0">
            <a:spAutoFit/>
          </a:bodyPr>
          <a:lstStyle/>
          <a:p>
            <a:r>
              <a:rPr lang="en-US" dirty="0"/>
              <a:t>SGD Optimizer</a:t>
            </a:r>
            <a:endParaRPr lang="en-IN" dirty="0"/>
          </a:p>
        </p:txBody>
      </p:sp>
    </p:spTree>
    <p:extLst>
      <p:ext uri="{BB962C8B-B14F-4D97-AF65-F5344CB8AC3E}">
        <p14:creationId xmlns:p14="http://schemas.microsoft.com/office/powerpoint/2010/main" val="23348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E216-E578-40EB-B1B5-3D6DC6EAC426}"/>
              </a:ext>
            </a:extLst>
          </p:cNvPr>
          <p:cNvSpPr>
            <a:spLocks noGrp="1"/>
          </p:cNvSpPr>
          <p:nvPr>
            <p:ph type="title"/>
          </p:nvPr>
        </p:nvSpPr>
        <p:spPr/>
        <p:txBody>
          <a:bodyPr/>
          <a:lstStyle/>
          <a:p>
            <a:r>
              <a:rPr lang="en-US" dirty="0"/>
              <a:t>Final Accuracy and Loss</a:t>
            </a:r>
            <a:br>
              <a:rPr lang="en-US" dirty="0"/>
            </a:br>
            <a:r>
              <a:rPr lang="en-US" dirty="0"/>
              <a:t>Complete dataset</a:t>
            </a:r>
            <a:endParaRPr lang="en-IN" dirty="0"/>
          </a:p>
        </p:txBody>
      </p:sp>
      <p:pic>
        <p:nvPicPr>
          <p:cNvPr id="4" name="Picture 3">
            <a:extLst>
              <a:ext uri="{FF2B5EF4-FFF2-40B4-BE49-F238E27FC236}">
                <a16:creationId xmlns:a16="http://schemas.microsoft.com/office/drawing/2014/main" id="{31841F95-44D3-43DD-8C60-B120F367490B}"/>
              </a:ext>
            </a:extLst>
          </p:cNvPr>
          <p:cNvPicPr>
            <a:picLocks noChangeAspect="1"/>
          </p:cNvPicPr>
          <p:nvPr/>
        </p:nvPicPr>
        <p:blipFill>
          <a:blip r:embed="rId2"/>
          <a:stretch>
            <a:fillRect/>
          </a:stretch>
        </p:blipFill>
        <p:spPr>
          <a:xfrm>
            <a:off x="919809" y="2451298"/>
            <a:ext cx="4848225" cy="3105150"/>
          </a:xfrm>
          <a:prstGeom prst="rect">
            <a:avLst/>
          </a:prstGeom>
        </p:spPr>
      </p:pic>
      <p:pic>
        <p:nvPicPr>
          <p:cNvPr id="8" name="Picture 7">
            <a:extLst>
              <a:ext uri="{FF2B5EF4-FFF2-40B4-BE49-F238E27FC236}">
                <a16:creationId xmlns:a16="http://schemas.microsoft.com/office/drawing/2014/main" id="{FA5538DF-2D62-41C8-8EF8-7C11CDFDC936}"/>
              </a:ext>
            </a:extLst>
          </p:cNvPr>
          <p:cNvPicPr>
            <a:picLocks noChangeAspect="1"/>
          </p:cNvPicPr>
          <p:nvPr/>
        </p:nvPicPr>
        <p:blipFill>
          <a:blip r:embed="rId3"/>
          <a:stretch>
            <a:fillRect/>
          </a:stretch>
        </p:blipFill>
        <p:spPr>
          <a:xfrm>
            <a:off x="6193148" y="2238697"/>
            <a:ext cx="4762500" cy="3228975"/>
          </a:xfrm>
          <a:prstGeom prst="rect">
            <a:avLst/>
          </a:prstGeom>
        </p:spPr>
      </p:pic>
    </p:spTree>
    <p:extLst>
      <p:ext uri="{BB962C8B-B14F-4D97-AF65-F5344CB8AC3E}">
        <p14:creationId xmlns:p14="http://schemas.microsoft.com/office/powerpoint/2010/main" val="896243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6A2B-AD77-4827-B50E-09CD92F7B217}"/>
              </a:ext>
            </a:extLst>
          </p:cNvPr>
          <p:cNvSpPr>
            <a:spLocks noGrp="1"/>
          </p:cNvSpPr>
          <p:nvPr>
            <p:ph type="title"/>
          </p:nvPr>
        </p:nvSpPr>
        <p:spPr/>
        <p:txBody>
          <a:bodyPr/>
          <a:lstStyle/>
          <a:p>
            <a:r>
              <a:rPr lang="en-US" dirty="0"/>
              <a:t>Test set Results</a:t>
            </a:r>
            <a:br>
              <a:rPr lang="en-US" dirty="0"/>
            </a:br>
            <a:r>
              <a:rPr lang="en-US" dirty="0"/>
              <a:t>Complete dataset</a:t>
            </a:r>
            <a:endParaRPr lang="en-IN" dirty="0"/>
          </a:p>
        </p:txBody>
      </p:sp>
      <p:pic>
        <p:nvPicPr>
          <p:cNvPr id="6" name="Picture 5">
            <a:extLst>
              <a:ext uri="{FF2B5EF4-FFF2-40B4-BE49-F238E27FC236}">
                <a16:creationId xmlns:a16="http://schemas.microsoft.com/office/drawing/2014/main" id="{9A474980-4D3D-46A8-B2D1-2E09EAAEF174}"/>
              </a:ext>
            </a:extLst>
          </p:cNvPr>
          <p:cNvPicPr>
            <a:picLocks noChangeAspect="1"/>
          </p:cNvPicPr>
          <p:nvPr/>
        </p:nvPicPr>
        <p:blipFill>
          <a:blip r:embed="rId2"/>
          <a:stretch>
            <a:fillRect/>
          </a:stretch>
        </p:blipFill>
        <p:spPr>
          <a:xfrm>
            <a:off x="1240506" y="2407127"/>
            <a:ext cx="9481351" cy="1540190"/>
          </a:xfrm>
          <a:prstGeom prst="rect">
            <a:avLst/>
          </a:prstGeom>
          <a:ln>
            <a:solidFill>
              <a:schemeClr val="accent1"/>
            </a:solidFill>
          </a:ln>
        </p:spPr>
      </p:pic>
      <p:pic>
        <p:nvPicPr>
          <p:cNvPr id="8" name="Picture 7">
            <a:extLst>
              <a:ext uri="{FF2B5EF4-FFF2-40B4-BE49-F238E27FC236}">
                <a16:creationId xmlns:a16="http://schemas.microsoft.com/office/drawing/2014/main" id="{13586538-FDE1-48DB-AFE2-8AE76A9B52C1}"/>
              </a:ext>
            </a:extLst>
          </p:cNvPr>
          <p:cNvPicPr>
            <a:picLocks noChangeAspect="1"/>
          </p:cNvPicPr>
          <p:nvPr/>
        </p:nvPicPr>
        <p:blipFill>
          <a:blip r:embed="rId3"/>
          <a:stretch>
            <a:fillRect/>
          </a:stretch>
        </p:blipFill>
        <p:spPr>
          <a:xfrm>
            <a:off x="1240506" y="4208711"/>
            <a:ext cx="4724400" cy="1190625"/>
          </a:xfrm>
          <a:prstGeom prst="rect">
            <a:avLst/>
          </a:prstGeom>
          <a:ln>
            <a:solidFill>
              <a:schemeClr val="accent1"/>
            </a:solidFill>
          </a:ln>
        </p:spPr>
      </p:pic>
      <p:pic>
        <p:nvPicPr>
          <p:cNvPr id="4" name="Picture 3">
            <a:extLst>
              <a:ext uri="{FF2B5EF4-FFF2-40B4-BE49-F238E27FC236}">
                <a16:creationId xmlns:a16="http://schemas.microsoft.com/office/drawing/2014/main" id="{0C00BC2F-250E-4D03-8DE0-45504A691E4D}"/>
              </a:ext>
            </a:extLst>
          </p:cNvPr>
          <p:cNvPicPr>
            <a:picLocks noChangeAspect="1"/>
          </p:cNvPicPr>
          <p:nvPr/>
        </p:nvPicPr>
        <p:blipFill>
          <a:blip r:embed="rId4"/>
          <a:stretch>
            <a:fillRect/>
          </a:stretch>
        </p:blipFill>
        <p:spPr>
          <a:xfrm>
            <a:off x="1292884" y="5005572"/>
            <a:ext cx="1857375" cy="238125"/>
          </a:xfrm>
          <a:prstGeom prst="rect">
            <a:avLst/>
          </a:prstGeom>
        </p:spPr>
      </p:pic>
    </p:spTree>
    <p:extLst>
      <p:ext uri="{BB962C8B-B14F-4D97-AF65-F5344CB8AC3E}">
        <p14:creationId xmlns:p14="http://schemas.microsoft.com/office/powerpoint/2010/main" val="277136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CC1C-C688-47D0-913A-020FAE7A0BDF}"/>
              </a:ext>
            </a:extLst>
          </p:cNvPr>
          <p:cNvSpPr>
            <a:spLocks noGrp="1"/>
          </p:cNvSpPr>
          <p:nvPr>
            <p:ph type="title"/>
          </p:nvPr>
        </p:nvSpPr>
        <p:spPr/>
        <p:txBody>
          <a:bodyPr/>
          <a:lstStyle/>
          <a:p>
            <a:r>
              <a:rPr lang="en-US" dirty="0"/>
              <a:t>Correct vs Wrong prediction (Rmsprop)</a:t>
            </a:r>
            <a:endParaRPr lang="en-IN" dirty="0"/>
          </a:p>
        </p:txBody>
      </p:sp>
      <p:pic>
        <p:nvPicPr>
          <p:cNvPr id="11" name="Picture 10">
            <a:extLst>
              <a:ext uri="{FF2B5EF4-FFF2-40B4-BE49-F238E27FC236}">
                <a16:creationId xmlns:a16="http://schemas.microsoft.com/office/drawing/2014/main" id="{00385A98-1807-40EE-A700-3D33521A1C97}"/>
              </a:ext>
            </a:extLst>
          </p:cNvPr>
          <p:cNvPicPr>
            <a:picLocks noChangeAspect="1"/>
          </p:cNvPicPr>
          <p:nvPr/>
        </p:nvPicPr>
        <p:blipFill>
          <a:blip r:embed="rId2"/>
          <a:stretch>
            <a:fillRect/>
          </a:stretch>
        </p:blipFill>
        <p:spPr>
          <a:xfrm>
            <a:off x="963967" y="2089090"/>
            <a:ext cx="4602332" cy="3973525"/>
          </a:xfrm>
          <a:prstGeom prst="rect">
            <a:avLst/>
          </a:prstGeom>
        </p:spPr>
      </p:pic>
      <p:pic>
        <p:nvPicPr>
          <p:cNvPr id="13" name="Picture 12">
            <a:extLst>
              <a:ext uri="{FF2B5EF4-FFF2-40B4-BE49-F238E27FC236}">
                <a16:creationId xmlns:a16="http://schemas.microsoft.com/office/drawing/2014/main" id="{68037CF3-06FA-4896-A87B-469D797B4CF1}"/>
              </a:ext>
            </a:extLst>
          </p:cNvPr>
          <p:cNvPicPr>
            <a:picLocks noChangeAspect="1"/>
          </p:cNvPicPr>
          <p:nvPr/>
        </p:nvPicPr>
        <p:blipFill>
          <a:blip r:embed="rId3"/>
          <a:stretch>
            <a:fillRect/>
          </a:stretch>
        </p:blipFill>
        <p:spPr>
          <a:xfrm>
            <a:off x="6263152" y="2018068"/>
            <a:ext cx="4753989" cy="4216460"/>
          </a:xfrm>
          <a:prstGeom prst="rect">
            <a:avLst/>
          </a:prstGeom>
        </p:spPr>
      </p:pic>
    </p:spTree>
    <p:extLst>
      <p:ext uri="{BB962C8B-B14F-4D97-AF65-F5344CB8AC3E}">
        <p14:creationId xmlns:p14="http://schemas.microsoft.com/office/powerpoint/2010/main" val="3595521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6A39-B46E-4E27-A343-E9DB0DF53F75}"/>
              </a:ext>
            </a:extLst>
          </p:cNvPr>
          <p:cNvSpPr>
            <a:spLocks noGrp="1"/>
          </p:cNvSpPr>
          <p:nvPr>
            <p:ph type="title"/>
          </p:nvPr>
        </p:nvSpPr>
        <p:spPr/>
        <p:txBody>
          <a:bodyPr/>
          <a:lstStyle/>
          <a:p>
            <a:r>
              <a:rPr lang="en-US" dirty="0"/>
              <a:t>Error Analysis</a:t>
            </a:r>
            <a:endParaRPr lang="en-IN" dirty="0"/>
          </a:p>
        </p:txBody>
      </p:sp>
      <p:pic>
        <p:nvPicPr>
          <p:cNvPr id="4" name="Picture 3">
            <a:extLst>
              <a:ext uri="{FF2B5EF4-FFF2-40B4-BE49-F238E27FC236}">
                <a16:creationId xmlns:a16="http://schemas.microsoft.com/office/drawing/2014/main" id="{49EE033C-D363-4E8E-8F30-1F73119424D3}"/>
              </a:ext>
            </a:extLst>
          </p:cNvPr>
          <p:cNvPicPr>
            <a:picLocks noChangeAspect="1"/>
          </p:cNvPicPr>
          <p:nvPr/>
        </p:nvPicPr>
        <p:blipFill>
          <a:blip r:embed="rId2"/>
          <a:stretch>
            <a:fillRect/>
          </a:stretch>
        </p:blipFill>
        <p:spPr>
          <a:xfrm>
            <a:off x="1097286" y="1919960"/>
            <a:ext cx="1402885" cy="4194698"/>
          </a:xfrm>
          <a:prstGeom prst="rect">
            <a:avLst/>
          </a:prstGeom>
          <a:ln>
            <a:solidFill>
              <a:schemeClr val="accent1"/>
            </a:solidFill>
          </a:ln>
        </p:spPr>
      </p:pic>
      <p:pic>
        <p:nvPicPr>
          <p:cNvPr id="7" name="Picture 6">
            <a:extLst>
              <a:ext uri="{FF2B5EF4-FFF2-40B4-BE49-F238E27FC236}">
                <a16:creationId xmlns:a16="http://schemas.microsoft.com/office/drawing/2014/main" id="{D2E43073-50E9-4A10-95A8-D016567FB9C7}"/>
              </a:ext>
            </a:extLst>
          </p:cNvPr>
          <p:cNvPicPr>
            <a:picLocks noChangeAspect="1"/>
          </p:cNvPicPr>
          <p:nvPr/>
        </p:nvPicPr>
        <p:blipFill>
          <a:blip r:embed="rId3"/>
          <a:stretch>
            <a:fillRect/>
          </a:stretch>
        </p:blipFill>
        <p:spPr>
          <a:xfrm>
            <a:off x="3781568" y="1926455"/>
            <a:ext cx="1572718" cy="4194698"/>
          </a:xfrm>
          <a:prstGeom prst="rect">
            <a:avLst/>
          </a:prstGeom>
          <a:ln>
            <a:solidFill>
              <a:schemeClr val="accent1"/>
            </a:solidFill>
          </a:ln>
        </p:spPr>
      </p:pic>
      <p:pic>
        <p:nvPicPr>
          <p:cNvPr id="9" name="Picture 8">
            <a:extLst>
              <a:ext uri="{FF2B5EF4-FFF2-40B4-BE49-F238E27FC236}">
                <a16:creationId xmlns:a16="http://schemas.microsoft.com/office/drawing/2014/main" id="{4737AE77-8A96-4627-85A7-FEE48466D1AE}"/>
              </a:ext>
            </a:extLst>
          </p:cNvPr>
          <p:cNvPicPr>
            <a:picLocks noChangeAspect="1"/>
          </p:cNvPicPr>
          <p:nvPr/>
        </p:nvPicPr>
        <p:blipFill>
          <a:blip r:embed="rId4"/>
          <a:stretch>
            <a:fillRect/>
          </a:stretch>
        </p:blipFill>
        <p:spPr>
          <a:xfrm>
            <a:off x="6416654" y="1926455"/>
            <a:ext cx="1632819" cy="4194698"/>
          </a:xfrm>
          <a:prstGeom prst="rect">
            <a:avLst/>
          </a:prstGeom>
          <a:ln>
            <a:solidFill>
              <a:schemeClr val="accent1"/>
            </a:solidFill>
          </a:ln>
        </p:spPr>
      </p:pic>
      <p:pic>
        <p:nvPicPr>
          <p:cNvPr id="11" name="Picture 10">
            <a:extLst>
              <a:ext uri="{FF2B5EF4-FFF2-40B4-BE49-F238E27FC236}">
                <a16:creationId xmlns:a16="http://schemas.microsoft.com/office/drawing/2014/main" id="{316FC4E2-0541-4778-811D-1CD88907E2C5}"/>
              </a:ext>
            </a:extLst>
          </p:cNvPr>
          <p:cNvPicPr>
            <a:picLocks noChangeAspect="1"/>
          </p:cNvPicPr>
          <p:nvPr/>
        </p:nvPicPr>
        <p:blipFill>
          <a:blip r:embed="rId5"/>
          <a:stretch>
            <a:fillRect/>
          </a:stretch>
        </p:blipFill>
        <p:spPr>
          <a:xfrm>
            <a:off x="9097947" y="1919960"/>
            <a:ext cx="1402885" cy="4201193"/>
          </a:xfrm>
          <a:prstGeom prst="rect">
            <a:avLst/>
          </a:prstGeom>
          <a:ln>
            <a:solidFill>
              <a:schemeClr val="accent1"/>
            </a:solidFill>
          </a:ln>
        </p:spPr>
      </p:pic>
    </p:spTree>
    <p:extLst>
      <p:ext uri="{BB962C8B-B14F-4D97-AF65-F5344CB8AC3E}">
        <p14:creationId xmlns:p14="http://schemas.microsoft.com/office/powerpoint/2010/main" val="786260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CBDA-F47A-428D-8ED2-C19ADE518D6D}"/>
              </a:ext>
            </a:extLst>
          </p:cNvPr>
          <p:cNvSpPr>
            <a:spLocks noGrp="1"/>
          </p:cNvSpPr>
          <p:nvPr>
            <p:ph type="title"/>
          </p:nvPr>
        </p:nvSpPr>
        <p:spPr/>
        <p:txBody>
          <a:bodyPr/>
          <a:lstStyle/>
          <a:p>
            <a:r>
              <a:rPr lang="en-US" dirty="0"/>
              <a:t>Comparison Accuracy (Neural)</a:t>
            </a:r>
            <a:endParaRPr lang="en-IN" dirty="0"/>
          </a:p>
        </p:txBody>
      </p:sp>
      <p:pic>
        <p:nvPicPr>
          <p:cNvPr id="7" name="Picture 6">
            <a:extLst>
              <a:ext uri="{FF2B5EF4-FFF2-40B4-BE49-F238E27FC236}">
                <a16:creationId xmlns:a16="http://schemas.microsoft.com/office/drawing/2014/main" id="{E9B36603-4D34-4598-A906-5AEA4641C42D}"/>
              </a:ext>
            </a:extLst>
          </p:cNvPr>
          <p:cNvPicPr>
            <a:picLocks noChangeAspect="1"/>
          </p:cNvPicPr>
          <p:nvPr/>
        </p:nvPicPr>
        <p:blipFill>
          <a:blip r:embed="rId2"/>
          <a:stretch>
            <a:fillRect/>
          </a:stretch>
        </p:blipFill>
        <p:spPr>
          <a:xfrm>
            <a:off x="1221567" y="2013166"/>
            <a:ext cx="9934113" cy="4193068"/>
          </a:xfrm>
          <a:prstGeom prst="rect">
            <a:avLst/>
          </a:prstGeom>
        </p:spPr>
      </p:pic>
    </p:spTree>
    <p:extLst>
      <p:ext uri="{BB962C8B-B14F-4D97-AF65-F5344CB8AC3E}">
        <p14:creationId xmlns:p14="http://schemas.microsoft.com/office/powerpoint/2010/main" val="3362266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4E39-EB1C-4BE4-8491-207EB677876D}"/>
              </a:ext>
            </a:extLst>
          </p:cNvPr>
          <p:cNvSpPr>
            <a:spLocks noGrp="1"/>
          </p:cNvSpPr>
          <p:nvPr>
            <p:ph type="title"/>
          </p:nvPr>
        </p:nvSpPr>
        <p:spPr/>
        <p:txBody>
          <a:bodyPr/>
          <a:lstStyle/>
          <a:p>
            <a:r>
              <a:rPr lang="en-US" dirty="0"/>
              <a:t>Comparison F1 score (Neural)</a:t>
            </a:r>
            <a:endParaRPr lang="en-IN" dirty="0"/>
          </a:p>
        </p:txBody>
      </p:sp>
      <p:pic>
        <p:nvPicPr>
          <p:cNvPr id="7" name="Picture 6">
            <a:extLst>
              <a:ext uri="{FF2B5EF4-FFF2-40B4-BE49-F238E27FC236}">
                <a16:creationId xmlns:a16="http://schemas.microsoft.com/office/drawing/2014/main" id="{F8A833F8-80F0-4C51-8109-E30D093838E9}"/>
              </a:ext>
            </a:extLst>
          </p:cNvPr>
          <p:cNvPicPr>
            <a:picLocks noChangeAspect="1"/>
          </p:cNvPicPr>
          <p:nvPr/>
        </p:nvPicPr>
        <p:blipFill>
          <a:blip r:embed="rId2"/>
          <a:stretch>
            <a:fillRect/>
          </a:stretch>
        </p:blipFill>
        <p:spPr>
          <a:xfrm>
            <a:off x="1207363" y="1832364"/>
            <a:ext cx="10218198" cy="4397900"/>
          </a:xfrm>
          <a:prstGeom prst="rect">
            <a:avLst/>
          </a:prstGeom>
        </p:spPr>
      </p:pic>
    </p:spTree>
    <p:extLst>
      <p:ext uri="{BB962C8B-B14F-4D97-AF65-F5344CB8AC3E}">
        <p14:creationId xmlns:p14="http://schemas.microsoft.com/office/powerpoint/2010/main" val="135416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7FAE-5EFB-4238-8F46-1EB4D82985D2}"/>
              </a:ext>
            </a:extLst>
          </p:cNvPr>
          <p:cNvSpPr>
            <a:spLocks noGrp="1"/>
          </p:cNvSpPr>
          <p:nvPr>
            <p:ph type="title"/>
          </p:nvPr>
        </p:nvSpPr>
        <p:spPr/>
        <p:txBody>
          <a:bodyPr/>
          <a:lstStyle/>
          <a:p>
            <a:r>
              <a:rPr lang="en-US" dirty="0"/>
              <a:t>Project Timeline</a:t>
            </a:r>
            <a:endParaRPr lang="en-IN" dirty="0"/>
          </a:p>
        </p:txBody>
      </p:sp>
      <p:sp>
        <p:nvSpPr>
          <p:cNvPr id="6" name="Rectangle 5">
            <a:extLst>
              <a:ext uri="{FF2B5EF4-FFF2-40B4-BE49-F238E27FC236}">
                <a16:creationId xmlns:a16="http://schemas.microsoft.com/office/drawing/2014/main" id="{9BAA7637-159F-49BC-AAEA-65549825AC5B}"/>
              </a:ext>
            </a:extLst>
          </p:cNvPr>
          <p:cNvSpPr/>
          <p:nvPr/>
        </p:nvSpPr>
        <p:spPr>
          <a:xfrm>
            <a:off x="1024929" y="3870663"/>
            <a:ext cx="918838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E5896C28-10D7-4F72-8E21-E136509CD13E}"/>
              </a:ext>
            </a:extLst>
          </p:cNvPr>
          <p:cNvCxnSpPr/>
          <p:nvPr/>
        </p:nvCxnSpPr>
        <p:spPr>
          <a:xfrm>
            <a:off x="2560765" y="3934344"/>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CDA97E8-6723-40BD-A160-D0904604B0E4}"/>
              </a:ext>
            </a:extLst>
          </p:cNvPr>
          <p:cNvSpPr txBox="1"/>
          <p:nvPr/>
        </p:nvSpPr>
        <p:spPr>
          <a:xfrm>
            <a:off x="1664121" y="4359142"/>
            <a:ext cx="1793289" cy="430887"/>
          </a:xfrm>
          <a:prstGeom prst="rect">
            <a:avLst/>
          </a:prstGeom>
          <a:noFill/>
          <a:ln>
            <a:solidFill>
              <a:schemeClr val="bg1">
                <a:lumMod val="50000"/>
              </a:schemeClr>
            </a:solidFill>
          </a:ln>
        </p:spPr>
        <p:txBody>
          <a:bodyPr wrap="square" rtlCol="0">
            <a:spAutoFit/>
          </a:bodyPr>
          <a:lstStyle/>
          <a:p>
            <a:pPr algn="ctr"/>
            <a:r>
              <a:rPr lang="en-US" sz="1050" dirty="0"/>
              <a:t>Implementation HMM and CRF</a:t>
            </a:r>
            <a:endParaRPr lang="en-IN" sz="1050" dirty="0"/>
          </a:p>
        </p:txBody>
      </p:sp>
      <p:cxnSp>
        <p:nvCxnSpPr>
          <p:cNvPr id="10" name="Straight Arrow Connector 9">
            <a:extLst>
              <a:ext uri="{FF2B5EF4-FFF2-40B4-BE49-F238E27FC236}">
                <a16:creationId xmlns:a16="http://schemas.microsoft.com/office/drawing/2014/main" id="{8DB6EE8C-8DEA-4160-A23D-B9E9E28C72BF}"/>
              </a:ext>
            </a:extLst>
          </p:cNvPr>
          <p:cNvCxnSpPr>
            <a:cxnSpLocks/>
          </p:cNvCxnSpPr>
          <p:nvPr/>
        </p:nvCxnSpPr>
        <p:spPr>
          <a:xfrm flipV="1">
            <a:off x="3226591" y="3537263"/>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6DF4519-E83D-4876-90DB-5059529B43C4}"/>
              </a:ext>
            </a:extLst>
          </p:cNvPr>
          <p:cNvSpPr/>
          <p:nvPr/>
        </p:nvSpPr>
        <p:spPr>
          <a:xfrm>
            <a:off x="5183451" y="3605561"/>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F6798E2-DD90-48B4-9465-E1EC506D46DB}"/>
              </a:ext>
            </a:extLst>
          </p:cNvPr>
          <p:cNvSpPr txBox="1"/>
          <p:nvPr/>
        </p:nvSpPr>
        <p:spPr>
          <a:xfrm>
            <a:off x="4305891" y="2716967"/>
            <a:ext cx="1793289" cy="523220"/>
          </a:xfrm>
          <a:prstGeom prst="rect">
            <a:avLst/>
          </a:prstGeom>
          <a:noFill/>
          <a:ln>
            <a:solidFill>
              <a:schemeClr val="bg1">
                <a:lumMod val="50000"/>
              </a:schemeClr>
            </a:solidFill>
          </a:ln>
        </p:spPr>
        <p:txBody>
          <a:bodyPr wrap="square" rtlCol="0">
            <a:spAutoFit/>
          </a:bodyPr>
          <a:lstStyle/>
          <a:p>
            <a:pPr algn="ctr"/>
            <a:r>
              <a:rPr lang="en-US" sz="1400" dirty="0"/>
              <a:t>Mid-Evaluation</a:t>
            </a:r>
            <a:r>
              <a:rPr lang="en-IN" sz="1400" dirty="0"/>
              <a:t> / Interim Report</a:t>
            </a:r>
            <a:endParaRPr lang="en-US" sz="1400" dirty="0"/>
          </a:p>
        </p:txBody>
      </p:sp>
      <p:sp>
        <p:nvSpPr>
          <p:cNvPr id="19" name="TextBox 18">
            <a:extLst>
              <a:ext uri="{FF2B5EF4-FFF2-40B4-BE49-F238E27FC236}">
                <a16:creationId xmlns:a16="http://schemas.microsoft.com/office/drawing/2014/main" id="{2E1F6D25-1DEF-484F-B1DA-AF6DE1562309}"/>
              </a:ext>
            </a:extLst>
          </p:cNvPr>
          <p:cNvSpPr txBox="1"/>
          <p:nvPr/>
        </p:nvSpPr>
        <p:spPr>
          <a:xfrm>
            <a:off x="2329946" y="3077801"/>
            <a:ext cx="1793289" cy="430887"/>
          </a:xfrm>
          <a:prstGeom prst="rect">
            <a:avLst/>
          </a:prstGeom>
          <a:noFill/>
          <a:ln>
            <a:solidFill>
              <a:schemeClr val="bg1">
                <a:lumMod val="50000"/>
              </a:schemeClr>
            </a:solidFill>
          </a:ln>
        </p:spPr>
        <p:txBody>
          <a:bodyPr wrap="square" rtlCol="0">
            <a:spAutoFit/>
          </a:bodyPr>
          <a:lstStyle/>
          <a:p>
            <a:pPr algn="ctr"/>
            <a:r>
              <a:rPr lang="en-US" sz="1050" dirty="0"/>
              <a:t>Deciding Neural Arch. and experimental setup  </a:t>
            </a:r>
          </a:p>
        </p:txBody>
      </p:sp>
      <p:cxnSp>
        <p:nvCxnSpPr>
          <p:cNvPr id="20" name="Straight Arrow Connector 19">
            <a:extLst>
              <a:ext uri="{FF2B5EF4-FFF2-40B4-BE49-F238E27FC236}">
                <a16:creationId xmlns:a16="http://schemas.microsoft.com/office/drawing/2014/main" id="{5584239F-2D99-478D-B6DD-44CFB429B3F9}"/>
              </a:ext>
            </a:extLst>
          </p:cNvPr>
          <p:cNvCxnSpPr>
            <a:cxnSpLocks/>
            <a:stCxn id="14" idx="0"/>
            <a:endCxn id="16" idx="2"/>
          </p:cNvCxnSpPr>
          <p:nvPr/>
        </p:nvCxnSpPr>
        <p:spPr>
          <a:xfrm flipH="1" flipV="1">
            <a:off x="5202536"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7F58FC8-D64E-47CB-B000-C98FBD6DF768}"/>
              </a:ext>
            </a:extLst>
          </p:cNvPr>
          <p:cNvSpPr txBox="1"/>
          <p:nvPr/>
        </p:nvSpPr>
        <p:spPr>
          <a:xfrm>
            <a:off x="4332525" y="4156939"/>
            <a:ext cx="1793289" cy="307777"/>
          </a:xfrm>
          <a:prstGeom prst="rect">
            <a:avLst/>
          </a:prstGeom>
          <a:noFill/>
          <a:ln>
            <a:solidFill>
              <a:schemeClr val="bg1">
                <a:lumMod val="50000"/>
              </a:schemeClr>
            </a:solidFill>
          </a:ln>
        </p:spPr>
        <p:txBody>
          <a:bodyPr wrap="square" rtlCol="0">
            <a:spAutoFit/>
          </a:bodyPr>
          <a:lstStyle/>
          <a:p>
            <a:pPr algn="ctr"/>
            <a:r>
              <a:rPr lang="en-US" sz="1400" b="1" dirty="0"/>
              <a:t>25</a:t>
            </a:r>
            <a:r>
              <a:rPr lang="en-US" sz="1400" b="1" baseline="30000" dirty="0"/>
              <a:t>th</a:t>
            </a:r>
            <a:r>
              <a:rPr lang="en-US" sz="1400" b="1" dirty="0"/>
              <a:t> March 2021</a:t>
            </a:r>
          </a:p>
        </p:txBody>
      </p:sp>
      <p:cxnSp>
        <p:nvCxnSpPr>
          <p:cNvPr id="28" name="Straight Arrow Connector 27">
            <a:extLst>
              <a:ext uri="{FF2B5EF4-FFF2-40B4-BE49-F238E27FC236}">
                <a16:creationId xmlns:a16="http://schemas.microsoft.com/office/drawing/2014/main" id="{21656106-3418-404F-8C36-E232780B979E}"/>
              </a:ext>
            </a:extLst>
          </p:cNvPr>
          <p:cNvCxnSpPr/>
          <p:nvPr/>
        </p:nvCxnSpPr>
        <p:spPr>
          <a:xfrm>
            <a:off x="7178633" y="3925823"/>
            <a:ext cx="0" cy="42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7FFD5-1F14-49B8-9821-49523EA83006}"/>
              </a:ext>
            </a:extLst>
          </p:cNvPr>
          <p:cNvSpPr txBox="1"/>
          <p:nvPr/>
        </p:nvSpPr>
        <p:spPr>
          <a:xfrm>
            <a:off x="6281989" y="4350621"/>
            <a:ext cx="1793289" cy="415498"/>
          </a:xfrm>
          <a:prstGeom prst="rect">
            <a:avLst/>
          </a:prstGeom>
          <a:noFill/>
          <a:ln>
            <a:solidFill>
              <a:schemeClr val="bg1">
                <a:lumMod val="50000"/>
              </a:schemeClr>
            </a:solidFill>
          </a:ln>
        </p:spPr>
        <p:txBody>
          <a:bodyPr wrap="square" rtlCol="0">
            <a:spAutoFit/>
          </a:bodyPr>
          <a:lstStyle/>
          <a:p>
            <a:pPr algn="ctr"/>
            <a:r>
              <a:rPr lang="en-US" sz="1050" dirty="0"/>
              <a:t>Implementation of Neural POS Tagger</a:t>
            </a:r>
            <a:endParaRPr lang="en-IN" sz="1050" dirty="0"/>
          </a:p>
        </p:txBody>
      </p:sp>
      <p:cxnSp>
        <p:nvCxnSpPr>
          <p:cNvPr id="30" name="Straight Arrow Connector 29">
            <a:extLst>
              <a:ext uri="{FF2B5EF4-FFF2-40B4-BE49-F238E27FC236}">
                <a16:creationId xmlns:a16="http://schemas.microsoft.com/office/drawing/2014/main" id="{437AF18E-577D-4822-92D4-F7B530049E1B}"/>
              </a:ext>
            </a:extLst>
          </p:cNvPr>
          <p:cNvCxnSpPr>
            <a:cxnSpLocks/>
          </p:cNvCxnSpPr>
          <p:nvPr/>
        </p:nvCxnSpPr>
        <p:spPr>
          <a:xfrm flipV="1">
            <a:off x="8075124" y="3517396"/>
            <a:ext cx="0" cy="32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46B18F-3539-4393-8884-CD26BE8A9E11}"/>
              </a:ext>
            </a:extLst>
          </p:cNvPr>
          <p:cNvSpPr txBox="1"/>
          <p:nvPr/>
        </p:nvSpPr>
        <p:spPr>
          <a:xfrm>
            <a:off x="7178479" y="3057934"/>
            <a:ext cx="1793289" cy="415498"/>
          </a:xfrm>
          <a:prstGeom prst="rect">
            <a:avLst/>
          </a:prstGeom>
          <a:noFill/>
          <a:ln>
            <a:solidFill>
              <a:schemeClr val="bg1">
                <a:lumMod val="50000"/>
              </a:schemeClr>
            </a:solidFill>
          </a:ln>
        </p:spPr>
        <p:txBody>
          <a:bodyPr wrap="square" rtlCol="0">
            <a:spAutoFit/>
          </a:bodyPr>
          <a:lstStyle/>
          <a:p>
            <a:pPr algn="ctr"/>
            <a:r>
              <a:rPr lang="en-US" sz="1050" dirty="0"/>
              <a:t>Testing/Tuning and bug Fixing</a:t>
            </a:r>
          </a:p>
        </p:txBody>
      </p:sp>
      <p:sp>
        <p:nvSpPr>
          <p:cNvPr id="33" name="Rectangle 32">
            <a:extLst>
              <a:ext uri="{FF2B5EF4-FFF2-40B4-BE49-F238E27FC236}">
                <a16:creationId xmlns:a16="http://schemas.microsoft.com/office/drawing/2014/main" id="{27FA8C59-3F2B-49D4-BB66-0D0D3061EEA6}"/>
              </a:ext>
            </a:extLst>
          </p:cNvPr>
          <p:cNvSpPr/>
          <p:nvPr/>
        </p:nvSpPr>
        <p:spPr>
          <a:xfrm>
            <a:off x="10213317" y="363371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9EC1F655-DE9B-4036-A9AB-FC57C549F3C0}"/>
              </a:ext>
            </a:extLst>
          </p:cNvPr>
          <p:cNvCxnSpPr>
            <a:cxnSpLocks/>
          </p:cNvCxnSpPr>
          <p:nvPr/>
        </p:nvCxnSpPr>
        <p:spPr>
          <a:xfrm flipH="1" flipV="1">
            <a:off x="5202535" y="3240187"/>
            <a:ext cx="3775" cy="36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28BA83-E86D-46F1-86CC-769E0B7896DF}"/>
              </a:ext>
            </a:extLst>
          </p:cNvPr>
          <p:cNvSpPr txBox="1"/>
          <p:nvPr/>
        </p:nvSpPr>
        <p:spPr>
          <a:xfrm>
            <a:off x="9316672" y="2712225"/>
            <a:ext cx="1793289" cy="307777"/>
          </a:xfrm>
          <a:prstGeom prst="rect">
            <a:avLst/>
          </a:prstGeom>
          <a:noFill/>
          <a:ln>
            <a:solidFill>
              <a:schemeClr val="bg1">
                <a:lumMod val="50000"/>
              </a:schemeClr>
            </a:solidFill>
          </a:ln>
        </p:spPr>
        <p:txBody>
          <a:bodyPr wrap="square" rtlCol="0">
            <a:spAutoFit/>
          </a:bodyPr>
          <a:lstStyle/>
          <a:p>
            <a:pPr algn="ctr"/>
            <a:r>
              <a:rPr lang="en-US" sz="1400" dirty="0"/>
              <a:t>Final Report</a:t>
            </a:r>
          </a:p>
        </p:txBody>
      </p:sp>
      <p:cxnSp>
        <p:nvCxnSpPr>
          <p:cNvPr id="38" name="Straight Arrow Connector 37">
            <a:extLst>
              <a:ext uri="{FF2B5EF4-FFF2-40B4-BE49-F238E27FC236}">
                <a16:creationId xmlns:a16="http://schemas.microsoft.com/office/drawing/2014/main" id="{C9A2E6E9-C3F3-4BC5-80FC-077C350B195A}"/>
              </a:ext>
            </a:extLst>
          </p:cNvPr>
          <p:cNvCxnSpPr>
            <a:cxnSpLocks/>
            <a:endCxn id="37" idx="2"/>
          </p:cNvCxnSpPr>
          <p:nvPr/>
        </p:nvCxnSpPr>
        <p:spPr>
          <a:xfrm flipH="1" flipV="1">
            <a:off x="10213317" y="3020002"/>
            <a:ext cx="3776" cy="58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E5BFD8F-694B-468A-82BA-31BBFAE05D0A}"/>
              </a:ext>
            </a:extLst>
          </p:cNvPr>
          <p:cNvSpPr txBox="1"/>
          <p:nvPr/>
        </p:nvSpPr>
        <p:spPr>
          <a:xfrm>
            <a:off x="9362391" y="4205253"/>
            <a:ext cx="1793289" cy="307777"/>
          </a:xfrm>
          <a:prstGeom prst="rect">
            <a:avLst/>
          </a:prstGeom>
          <a:noFill/>
          <a:ln>
            <a:solidFill>
              <a:schemeClr val="bg1">
                <a:lumMod val="50000"/>
              </a:schemeClr>
            </a:solidFill>
          </a:ln>
        </p:spPr>
        <p:txBody>
          <a:bodyPr wrap="square" rtlCol="0">
            <a:spAutoFit/>
          </a:bodyPr>
          <a:lstStyle/>
          <a:p>
            <a:pPr algn="ctr"/>
            <a:r>
              <a:rPr lang="en-US" sz="1400" b="1" dirty="0"/>
              <a:t>25</a:t>
            </a:r>
            <a:r>
              <a:rPr lang="en-US" sz="1400" b="1" baseline="30000" dirty="0"/>
              <a:t>th</a:t>
            </a:r>
            <a:r>
              <a:rPr lang="en-US" sz="1400" b="1" dirty="0"/>
              <a:t> April 2021</a:t>
            </a:r>
          </a:p>
        </p:txBody>
      </p:sp>
      <p:sp>
        <p:nvSpPr>
          <p:cNvPr id="40" name="Rectangle 39">
            <a:extLst>
              <a:ext uri="{FF2B5EF4-FFF2-40B4-BE49-F238E27FC236}">
                <a16:creationId xmlns:a16="http://schemas.microsoft.com/office/drawing/2014/main" id="{DDA0B20A-C3D4-44A9-A831-1C5B5F2410FA}"/>
              </a:ext>
            </a:extLst>
          </p:cNvPr>
          <p:cNvSpPr/>
          <p:nvPr/>
        </p:nvSpPr>
        <p:spPr>
          <a:xfrm>
            <a:off x="979210" y="3635049"/>
            <a:ext cx="4571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696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F330-515F-48AD-A3C4-5DBF5AA57143}"/>
              </a:ext>
            </a:extLst>
          </p:cNvPr>
          <p:cNvSpPr>
            <a:spLocks noGrp="1"/>
          </p:cNvSpPr>
          <p:nvPr>
            <p:ph type="title"/>
          </p:nvPr>
        </p:nvSpPr>
        <p:spPr/>
        <p:txBody>
          <a:bodyPr/>
          <a:lstStyle/>
          <a:p>
            <a:r>
              <a:rPr lang="en-US" dirty="0"/>
              <a:t>Comparison Recall (Neural)</a:t>
            </a:r>
            <a:endParaRPr lang="en-IN" dirty="0"/>
          </a:p>
        </p:txBody>
      </p:sp>
      <p:pic>
        <p:nvPicPr>
          <p:cNvPr id="7" name="Picture 6">
            <a:extLst>
              <a:ext uri="{FF2B5EF4-FFF2-40B4-BE49-F238E27FC236}">
                <a16:creationId xmlns:a16="http://schemas.microsoft.com/office/drawing/2014/main" id="{DD1E1E48-5261-449C-BD9F-1B71481F9B2F}"/>
              </a:ext>
            </a:extLst>
          </p:cNvPr>
          <p:cNvPicPr>
            <a:picLocks noChangeAspect="1"/>
          </p:cNvPicPr>
          <p:nvPr/>
        </p:nvPicPr>
        <p:blipFill>
          <a:blip r:embed="rId2"/>
          <a:stretch>
            <a:fillRect/>
          </a:stretch>
        </p:blipFill>
        <p:spPr>
          <a:xfrm>
            <a:off x="1216241" y="1895292"/>
            <a:ext cx="10129421" cy="4208433"/>
          </a:xfrm>
          <a:prstGeom prst="rect">
            <a:avLst/>
          </a:prstGeom>
        </p:spPr>
      </p:pic>
    </p:spTree>
    <p:extLst>
      <p:ext uri="{BB962C8B-B14F-4D97-AF65-F5344CB8AC3E}">
        <p14:creationId xmlns:p14="http://schemas.microsoft.com/office/powerpoint/2010/main" val="2977049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20B0-2A11-44E9-BE49-7872CA0F4EFE}"/>
              </a:ext>
            </a:extLst>
          </p:cNvPr>
          <p:cNvSpPr>
            <a:spLocks noGrp="1"/>
          </p:cNvSpPr>
          <p:nvPr>
            <p:ph type="title"/>
          </p:nvPr>
        </p:nvSpPr>
        <p:spPr/>
        <p:txBody>
          <a:bodyPr/>
          <a:lstStyle/>
          <a:p>
            <a:r>
              <a:rPr lang="en-US" dirty="0"/>
              <a:t>Comparison Precision (Neural)</a:t>
            </a:r>
            <a:endParaRPr lang="en-IN" dirty="0"/>
          </a:p>
        </p:txBody>
      </p:sp>
      <p:pic>
        <p:nvPicPr>
          <p:cNvPr id="7" name="Picture 6">
            <a:extLst>
              <a:ext uri="{FF2B5EF4-FFF2-40B4-BE49-F238E27FC236}">
                <a16:creationId xmlns:a16="http://schemas.microsoft.com/office/drawing/2014/main" id="{CC1989F3-1169-44CF-8C16-5B53B346F24B}"/>
              </a:ext>
            </a:extLst>
          </p:cNvPr>
          <p:cNvPicPr>
            <a:picLocks noChangeAspect="1"/>
          </p:cNvPicPr>
          <p:nvPr/>
        </p:nvPicPr>
        <p:blipFill>
          <a:blip r:embed="rId2"/>
          <a:stretch>
            <a:fillRect/>
          </a:stretch>
        </p:blipFill>
        <p:spPr>
          <a:xfrm>
            <a:off x="1169486" y="1865497"/>
            <a:ext cx="10119360" cy="4226683"/>
          </a:xfrm>
          <a:prstGeom prst="rect">
            <a:avLst/>
          </a:prstGeom>
        </p:spPr>
      </p:pic>
    </p:spTree>
    <p:extLst>
      <p:ext uri="{BB962C8B-B14F-4D97-AF65-F5344CB8AC3E}">
        <p14:creationId xmlns:p14="http://schemas.microsoft.com/office/powerpoint/2010/main" val="3841791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8DBE-8555-4DF0-BC97-16263A5B33D4}"/>
              </a:ext>
            </a:extLst>
          </p:cNvPr>
          <p:cNvSpPr>
            <a:spLocks noGrp="1"/>
          </p:cNvSpPr>
          <p:nvPr>
            <p:ph type="title"/>
          </p:nvPr>
        </p:nvSpPr>
        <p:spPr/>
        <p:txBody>
          <a:bodyPr>
            <a:normAutofit/>
          </a:bodyPr>
          <a:lstStyle/>
          <a:p>
            <a:r>
              <a:rPr lang="en-US" dirty="0"/>
              <a:t>Accuracy (Neural vs Statistical) </a:t>
            </a:r>
            <a:br>
              <a:rPr lang="en-US" dirty="0"/>
            </a:br>
            <a:r>
              <a:rPr lang="en-US" dirty="0"/>
              <a:t>Test Data Set</a:t>
            </a:r>
            <a:endParaRPr lang="en-IN" dirty="0"/>
          </a:p>
        </p:txBody>
      </p:sp>
      <p:pic>
        <p:nvPicPr>
          <p:cNvPr id="7" name="Picture 6">
            <a:extLst>
              <a:ext uri="{FF2B5EF4-FFF2-40B4-BE49-F238E27FC236}">
                <a16:creationId xmlns:a16="http://schemas.microsoft.com/office/drawing/2014/main" id="{02C56D43-9427-4755-A7B4-9B9E03DBCEE4}"/>
              </a:ext>
            </a:extLst>
          </p:cNvPr>
          <p:cNvPicPr>
            <a:picLocks noChangeAspect="1"/>
          </p:cNvPicPr>
          <p:nvPr/>
        </p:nvPicPr>
        <p:blipFill>
          <a:blip r:embed="rId2"/>
          <a:stretch>
            <a:fillRect/>
          </a:stretch>
        </p:blipFill>
        <p:spPr>
          <a:xfrm>
            <a:off x="1186648" y="1828991"/>
            <a:ext cx="9818703" cy="4313718"/>
          </a:xfrm>
          <a:prstGeom prst="rect">
            <a:avLst/>
          </a:prstGeom>
        </p:spPr>
      </p:pic>
    </p:spTree>
    <p:extLst>
      <p:ext uri="{BB962C8B-B14F-4D97-AF65-F5344CB8AC3E}">
        <p14:creationId xmlns:p14="http://schemas.microsoft.com/office/powerpoint/2010/main" val="1601144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FDC6-5734-4021-8938-487F2C8CFBC2}"/>
              </a:ext>
            </a:extLst>
          </p:cNvPr>
          <p:cNvSpPr>
            <a:spLocks noGrp="1"/>
          </p:cNvSpPr>
          <p:nvPr>
            <p:ph type="title"/>
          </p:nvPr>
        </p:nvSpPr>
        <p:spPr/>
        <p:txBody>
          <a:bodyPr/>
          <a:lstStyle/>
          <a:p>
            <a:r>
              <a:rPr lang="en-US" dirty="0"/>
              <a:t>F1Score (Neural vs Statistical) </a:t>
            </a:r>
            <a:br>
              <a:rPr lang="en-US" dirty="0"/>
            </a:br>
            <a:r>
              <a:rPr lang="en-US" dirty="0"/>
              <a:t>Test Data Set</a:t>
            </a:r>
            <a:endParaRPr lang="en-IN" dirty="0"/>
          </a:p>
        </p:txBody>
      </p:sp>
      <p:pic>
        <p:nvPicPr>
          <p:cNvPr id="9" name="Picture 8">
            <a:extLst>
              <a:ext uri="{FF2B5EF4-FFF2-40B4-BE49-F238E27FC236}">
                <a16:creationId xmlns:a16="http://schemas.microsoft.com/office/drawing/2014/main" id="{77889A29-8D8B-4C48-8874-2B8B4BE6B9DE}"/>
              </a:ext>
            </a:extLst>
          </p:cNvPr>
          <p:cNvPicPr>
            <a:picLocks noChangeAspect="1"/>
          </p:cNvPicPr>
          <p:nvPr/>
        </p:nvPicPr>
        <p:blipFill>
          <a:blip r:embed="rId2"/>
          <a:stretch>
            <a:fillRect/>
          </a:stretch>
        </p:blipFill>
        <p:spPr>
          <a:xfrm>
            <a:off x="1106369" y="1882066"/>
            <a:ext cx="10067489" cy="4326462"/>
          </a:xfrm>
          <a:prstGeom prst="rect">
            <a:avLst/>
          </a:prstGeom>
        </p:spPr>
      </p:pic>
    </p:spTree>
    <p:extLst>
      <p:ext uri="{BB962C8B-B14F-4D97-AF65-F5344CB8AC3E}">
        <p14:creationId xmlns:p14="http://schemas.microsoft.com/office/powerpoint/2010/main" val="1794206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E92B-338F-4D51-93CF-1C807EA1D476}"/>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A573B77E-6FFD-4D37-86B8-EFFB3AA973F0}"/>
              </a:ext>
            </a:extLst>
          </p:cNvPr>
          <p:cNvSpPr>
            <a:spLocks noGrp="1"/>
          </p:cNvSpPr>
          <p:nvPr>
            <p:ph idx="1"/>
          </p:nvPr>
        </p:nvSpPr>
        <p:spPr/>
        <p:txBody>
          <a:bodyPr>
            <a:normAutofit/>
          </a:bodyPr>
          <a:lstStyle/>
          <a:p>
            <a:pPr marL="457200" indent="-457200">
              <a:buFont typeface="+mj-lt"/>
              <a:buAutoNum type="arabicPeriod"/>
            </a:pPr>
            <a:r>
              <a:rPr lang="en-US" dirty="0"/>
              <a:t>Classical POS Tagging. </a:t>
            </a:r>
          </a:p>
          <a:p>
            <a:pPr marL="749808" lvl="1" indent="-457200">
              <a:buFont typeface="+mj-lt"/>
              <a:buAutoNum type="arabicPeriod"/>
            </a:pPr>
            <a:r>
              <a:rPr lang="en-US" dirty="0"/>
              <a:t>HMM gives good results compare to the CRF for the given datasets.</a:t>
            </a:r>
          </a:p>
          <a:p>
            <a:pPr marL="749808" lvl="1" indent="-457200">
              <a:buFont typeface="+mj-lt"/>
              <a:buAutoNum type="arabicPeriod"/>
            </a:pPr>
            <a:r>
              <a:rPr lang="en-US" dirty="0"/>
              <a:t>Though there are various factors which affects the accuracy of CRF Model like Selection of feature functions and proper preprocessing of the corpus to get good quality features to train CRF in proper manner.</a:t>
            </a:r>
          </a:p>
          <a:p>
            <a:pPr marL="457200" indent="-457200">
              <a:buFont typeface="+mj-lt"/>
              <a:buAutoNum type="arabicPeriod"/>
            </a:pPr>
            <a:r>
              <a:rPr lang="en-US" dirty="0"/>
              <a:t>Neural Models </a:t>
            </a:r>
          </a:p>
          <a:p>
            <a:pPr marL="749808" lvl="1" indent="-457200">
              <a:buFont typeface="+mj-lt"/>
              <a:buAutoNum type="arabicPeriod"/>
            </a:pPr>
            <a:r>
              <a:rPr lang="en-US" dirty="0"/>
              <a:t>Neural Models Almost outperforms the classical methods.</a:t>
            </a:r>
          </a:p>
          <a:p>
            <a:pPr marL="749808" lvl="1" indent="-457200">
              <a:buFont typeface="+mj-lt"/>
              <a:buAutoNum type="arabicPeriod"/>
            </a:pPr>
            <a:r>
              <a:rPr lang="en-US" dirty="0" err="1"/>
              <a:t>BiLSTM</a:t>
            </a:r>
            <a:r>
              <a:rPr lang="en-US" dirty="0"/>
              <a:t> gives slightly batter results than LSTM , This is due to training of LSTM on both forward and backward  sequences of POS Tags , which gives batter context information compare to the unidirectional LSTM</a:t>
            </a:r>
          </a:p>
          <a:p>
            <a:pPr marL="0" indent="0">
              <a:buNone/>
            </a:pPr>
            <a:r>
              <a:rPr lang="en-US" dirty="0"/>
              <a:t>     </a:t>
            </a:r>
          </a:p>
          <a:p>
            <a:endParaRPr lang="en-IN" dirty="0"/>
          </a:p>
        </p:txBody>
      </p:sp>
    </p:spTree>
    <p:extLst>
      <p:ext uri="{BB962C8B-B14F-4D97-AF65-F5344CB8AC3E}">
        <p14:creationId xmlns:p14="http://schemas.microsoft.com/office/powerpoint/2010/main" val="1190755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84B2-FDC7-47E6-A541-C655A103F637}"/>
              </a:ext>
            </a:extLst>
          </p:cNvPr>
          <p:cNvSpPr>
            <a:spLocks noGrp="1"/>
          </p:cNvSpPr>
          <p:nvPr>
            <p:ph type="title"/>
          </p:nvPr>
        </p:nvSpPr>
        <p:spPr/>
        <p:txBody>
          <a:bodyPr/>
          <a:lstStyle/>
          <a:p>
            <a:r>
              <a:rPr lang="en-US" dirty="0"/>
              <a:t>Future work or possible improvements</a:t>
            </a:r>
            <a:endParaRPr lang="en-IN" dirty="0"/>
          </a:p>
        </p:txBody>
      </p:sp>
      <p:sp>
        <p:nvSpPr>
          <p:cNvPr id="3" name="Content Placeholder 2">
            <a:extLst>
              <a:ext uri="{FF2B5EF4-FFF2-40B4-BE49-F238E27FC236}">
                <a16:creationId xmlns:a16="http://schemas.microsoft.com/office/drawing/2014/main" id="{4F2054A0-A3C2-44F8-811F-55552475BA9F}"/>
              </a:ext>
            </a:extLst>
          </p:cNvPr>
          <p:cNvSpPr>
            <a:spLocks noGrp="1"/>
          </p:cNvSpPr>
          <p:nvPr>
            <p:ph idx="1"/>
          </p:nvPr>
        </p:nvSpPr>
        <p:spPr>
          <a:xfrm>
            <a:off x="1097280" y="2290438"/>
            <a:ext cx="10058400" cy="3578655"/>
          </a:xfrm>
        </p:spPr>
        <p:txBody>
          <a:bodyPr>
            <a:normAutofit/>
          </a:bodyPr>
          <a:lstStyle/>
          <a:p>
            <a:pPr marL="457200" indent="-457200">
              <a:buFont typeface="+mj-lt"/>
              <a:buAutoNum type="arabicPeriod"/>
            </a:pPr>
            <a:r>
              <a:rPr lang="en-US" sz="1600" dirty="0">
                <a:latin typeface="+mj-lt"/>
              </a:rPr>
              <a:t>Preprocessing of Text – Some proper text preprocessing techniques specific to the Gujarati language can be leveraged which can transform Guajarati text into easily processable input. Like proper stemming and Lemmatization. </a:t>
            </a:r>
          </a:p>
          <a:p>
            <a:pPr marL="457200" indent="-457200">
              <a:buFont typeface="+mj-lt"/>
              <a:buAutoNum type="arabicPeriod"/>
            </a:pPr>
            <a:r>
              <a:rPr lang="en-US" sz="1600" dirty="0">
                <a:latin typeface="+mj-lt"/>
              </a:rPr>
              <a:t>CRF Model can be improved by proper feature selection</a:t>
            </a:r>
          </a:p>
          <a:p>
            <a:pPr marL="457200" indent="-457200">
              <a:buFont typeface="+mj-lt"/>
              <a:buAutoNum type="arabicPeriod"/>
            </a:pPr>
            <a:r>
              <a:rPr lang="en-US" sz="1600" dirty="0">
                <a:latin typeface="+mj-lt"/>
              </a:rPr>
              <a:t>Neural Model performance can be enhanced By adding Attention mechanism with the LSTM architecture. Which may give good improvement in case of long sequences of Corpus text.</a:t>
            </a:r>
          </a:p>
          <a:p>
            <a:pPr marL="457200" indent="-457200">
              <a:buFont typeface="+mj-lt"/>
              <a:buAutoNum type="arabicPeriod"/>
            </a:pPr>
            <a:r>
              <a:rPr lang="en-US" sz="1600" dirty="0">
                <a:latin typeface="+mj-lt"/>
              </a:rPr>
              <a:t>Transformers can be experimented with the same data.   </a:t>
            </a:r>
            <a:endParaRPr lang="en-IN" sz="1600" dirty="0">
              <a:latin typeface="+mj-lt"/>
            </a:endParaRPr>
          </a:p>
        </p:txBody>
      </p:sp>
    </p:spTree>
    <p:extLst>
      <p:ext uri="{BB962C8B-B14F-4D97-AF65-F5344CB8AC3E}">
        <p14:creationId xmlns:p14="http://schemas.microsoft.com/office/powerpoint/2010/main" val="86821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04D-63DF-471F-9D80-687CEEBABBA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A665C4C4-675F-4767-8CEB-B084AC4B7A61}"/>
              </a:ext>
            </a:extLst>
          </p:cNvPr>
          <p:cNvSpPr>
            <a:spLocks noGrp="1"/>
          </p:cNvSpPr>
          <p:nvPr>
            <p:ph idx="1"/>
          </p:nvPr>
        </p:nvSpPr>
        <p:spPr/>
        <p:txBody>
          <a:bodyPr/>
          <a:lstStyle/>
          <a:p>
            <a:pPr marL="457200" indent="-457200">
              <a:buFont typeface="+mj-lt"/>
              <a:buAutoNum type="arabicPeriod"/>
            </a:pPr>
            <a:r>
              <a:rPr lang="en-US" sz="1600" dirty="0"/>
              <a:t>Implemented HMM and CRF as baseline model for POS Tagging over gujarati language.</a:t>
            </a:r>
          </a:p>
          <a:p>
            <a:pPr marL="457200" indent="-457200">
              <a:buFont typeface="+mj-lt"/>
              <a:buAutoNum type="arabicPeriod"/>
            </a:pPr>
            <a:r>
              <a:rPr lang="en-US" sz="1600" dirty="0"/>
              <a:t>For HMM, tried to optimize using Viterbi algorithm.</a:t>
            </a:r>
          </a:p>
          <a:p>
            <a:pPr marL="457200" indent="-457200">
              <a:buFont typeface="+mj-lt"/>
              <a:buAutoNum type="arabicPeriod"/>
            </a:pPr>
            <a:r>
              <a:rPr lang="en-US" sz="1600" dirty="0"/>
              <a:t>Used stemming techniques in CRF.</a:t>
            </a:r>
          </a:p>
          <a:p>
            <a:pPr marL="457200" indent="-457200">
              <a:buFont typeface="+mj-lt"/>
              <a:buAutoNum type="arabicPeriod"/>
            </a:pPr>
            <a:r>
              <a:rPr lang="en-US" sz="1600" dirty="0"/>
              <a:t>Build Dual LSTM POS-Tagger for gujarati language</a:t>
            </a:r>
          </a:p>
          <a:p>
            <a:pPr marL="457200" indent="-457200">
              <a:buFont typeface="+mj-lt"/>
              <a:buAutoNum type="arabicPeriod"/>
            </a:pPr>
            <a:r>
              <a:rPr lang="en-US" sz="1600" dirty="0"/>
              <a:t>Results Computed:</a:t>
            </a:r>
            <a:endParaRPr lang="en-IN" sz="1600" dirty="0"/>
          </a:p>
          <a:p>
            <a:pPr marL="544068" lvl="1" indent="-342900">
              <a:buFont typeface="+mj-lt"/>
              <a:buAutoNum type="arabicPeriod"/>
            </a:pPr>
            <a:r>
              <a:rPr lang="en-IN" sz="1600" dirty="0"/>
              <a:t>Accuracy and F1 Score comparison for all above models</a:t>
            </a:r>
          </a:p>
          <a:p>
            <a:pPr marL="544068" lvl="1" indent="-342900">
              <a:buFont typeface="+mj-lt"/>
              <a:buAutoNum type="arabicPeriod"/>
            </a:pPr>
            <a:r>
              <a:rPr lang="en-IN" sz="1600" dirty="0"/>
              <a:t>Error analysis</a:t>
            </a:r>
          </a:p>
          <a:p>
            <a:pPr marL="544068" lvl="1" indent="-342900">
              <a:buFont typeface="+mj-lt"/>
              <a:buAutoNum type="arabicPeriod"/>
            </a:pPr>
            <a:r>
              <a:rPr lang="en-IN" sz="1600" dirty="0"/>
              <a:t>Correct and Wrong prediction for each tag</a:t>
            </a:r>
          </a:p>
          <a:p>
            <a:pPr marL="201168" lvl="1" indent="0">
              <a:buNone/>
            </a:pPr>
            <a:endParaRPr lang="en-US" dirty="0"/>
          </a:p>
        </p:txBody>
      </p:sp>
    </p:spTree>
    <p:extLst>
      <p:ext uri="{BB962C8B-B14F-4D97-AF65-F5344CB8AC3E}">
        <p14:creationId xmlns:p14="http://schemas.microsoft.com/office/powerpoint/2010/main" val="141009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B99F-546E-4DFE-90A2-1A4D00C4AEC9}"/>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F51384FE-9F60-47D7-90BC-8249F79A1FBC}"/>
              </a:ext>
            </a:extLst>
          </p:cNvPr>
          <p:cNvSpPr>
            <a:spLocks noGrp="1"/>
          </p:cNvSpPr>
          <p:nvPr>
            <p:ph idx="1"/>
          </p:nvPr>
        </p:nvSpPr>
        <p:spPr>
          <a:xfrm>
            <a:off x="1097280" y="1845734"/>
            <a:ext cx="10058400" cy="3831166"/>
          </a:xfrm>
        </p:spPr>
        <p:txBody>
          <a:bodyPr>
            <a:no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Gujarati Monolingual Text Corpus ILCI-II</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30,000 sentences of general domain. </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333333"/>
                </a:solidFill>
                <a:effectLst/>
                <a:latin typeface="+mj-lt"/>
              </a:rPr>
              <a:t>The translated sentences have been POS tagged according to BIS (Bureau of Indian Standards) tag set.</a:t>
            </a:r>
            <a:br>
              <a:rPr lang="en-US" sz="1600" b="0" i="0" u="none" strike="noStrike" dirty="0">
                <a:solidFill>
                  <a:srgbClr val="333333"/>
                </a:solidFill>
                <a:effectLst/>
                <a:latin typeface="+mj-lt"/>
              </a:rPr>
            </a:br>
            <a:endParaRPr lang="en-US" sz="16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sng" strike="noStrike" dirty="0">
                <a:solidFill>
                  <a:srgbClr val="1155CC"/>
                </a:solidFill>
                <a:effectLst/>
                <a:latin typeface="+mj-lt"/>
                <a:hlinkClick r:id="rId2"/>
              </a:rPr>
              <a:t>https://www.ldcil.org/Download/Tagset/LDCIL/5Gujrati.pdf</a:t>
            </a:r>
            <a:br>
              <a:rPr lang="en-US" sz="1600" b="0" i="0" u="sng" strike="noStrike" dirty="0">
                <a:solidFill>
                  <a:srgbClr val="1155CC"/>
                </a:solidFill>
                <a:effectLst/>
                <a:latin typeface="+mj-lt"/>
              </a:rPr>
            </a:br>
            <a:endParaRPr lang="en-US" sz="1600" b="1"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mj-lt"/>
              </a:rPr>
              <a:t>It has eleven primary tags and similarly it divides in sub tags. Main classes of Tag-set are:</a:t>
            </a: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a:p>
            <a:pPr lvl="1"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mj-lt"/>
              </a:rPr>
              <a:t>Demonstrative (DM) , Post Position (PSP)</a:t>
            </a:r>
            <a:r>
              <a:rPr lang="en-US" sz="1600" dirty="0">
                <a:solidFill>
                  <a:srgbClr val="000000"/>
                </a:solidFill>
                <a:latin typeface="+mj-lt"/>
              </a:rPr>
              <a:t> , </a:t>
            </a:r>
            <a:r>
              <a:rPr lang="en-US" sz="1600" b="0" i="0" u="none" strike="noStrike" dirty="0">
                <a:solidFill>
                  <a:srgbClr val="000000"/>
                </a:solidFill>
                <a:effectLst/>
                <a:latin typeface="+mj-lt"/>
              </a:rPr>
              <a:t>Noun (NN)</a:t>
            </a:r>
            <a:br>
              <a:rPr lang="en-US" sz="1600" b="0" i="0" u="none" strike="noStrike" dirty="0">
                <a:solidFill>
                  <a:srgbClr val="000000"/>
                </a:solidFill>
                <a:effectLst/>
                <a:latin typeface="+mj-lt"/>
              </a:rPr>
            </a:br>
            <a:endParaRPr lang="en-US" sz="1600" dirty="0">
              <a:latin typeface="+mj-lt"/>
            </a:endParaRPr>
          </a:p>
          <a:p>
            <a:pPr lvl="1"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mj-lt"/>
              </a:rPr>
              <a:t>Adverb (RB)</a:t>
            </a:r>
            <a:r>
              <a:rPr lang="en-US" sz="1600" dirty="0">
                <a:solidFill>
                  <a:srgbClr val="000000"/>
                </a:solidFill>
                <a:latin typeface="+mj-lt"/>
              </a:rPr>
              <a:t> , </a:t>
            </a:r>
            <a:r>
              <a:rPr lang="fr-FR" sz="1600" b="0" i="0" u="none" strike="noStrike" dirty="0">
                <a:solidFill>
                  <a:srgbClr val="000000"/>
                </a:solidFill>
                <a:effectLst/>
                <a:latin typeface="+mj-lt"/>
              </a:rPr>
              <a:t>Verb (V) , Pronoun (PR)</a:t>
            </a:r>
            <a:br>
              <a:rPr lang="fr-FR" sz="1600" b="0" i="0" u="none" strike="noStrike" dirty="0">
                <a:solidFill>
                  <a:srgbClr val="000000"/>
                </a:solidFill>
                <a:effectLst/>
                <a:latin typeface="+mj-lt"/>
              </a:rPr>
            </a:br>
            <a:endParaRPr lang="fr-FR" sz="1600" dirty="0">
              <a:solidFill>
                <a:srgbClr val="000000"/>
              </a:solidFill>
              <a:latin typeface="+mj-lt"/>
            </a:endParaRPr>
          </a:p>
          <a:p>
            <a:pPr lvl="1" fontAlgn="base">
              <a:spcBef>
                <a:spcPts val="0"/>
              </a:spcBef>
              <a:spcAft>
                <a:spcPts val="0"/>
              </a:spcAft>
              <a:buFont typeface="Wingdings" panose="05000000000000000000" pitchFamily="2" charset="2"/>
              <a:buChar char="ü"/>
            </a:pPr>
            <a:r>
              <a:rPr lang="fr-FR" sz="1600" b="0" i="0" u="none" strike="noStrike" dirty="0">
                <a:solidFill>
                  <a:srgbClr val="000000"/>
                </a:solidFill>
                <a:effectLst/>
                <a:latin typeface="+mj-lt"/>
              </a:rPr>
              <a:t>Conjunction (CC)</a:t>
            </a:r>
            <a:r>
              <a:rPr lang="fr-FR" sz="1600" dirty="0">
                <a:solidFill>
                  <a:srgbClr val="000000"/>
                </a:solidFill>
                <a:latin typeface="+mj-lt"/>
              </a:rPr>
              <a:t> , </a:t>
            </a:r>
            <a:r>
              <a:rPr lang="fr-FR" sz="1600" b="0" i="0" u="none" strike="noStrike" dirty="0">
                <a:solidFill>
                  <a:srgbClr val="000000"/>
                </a:solidFill>
                <a:effectLst/>
                <a:latin typeface="+mj-lt"/>
              </a:rPr>
              <a:t>Particles (RP)</a:t>
            </a:r>
            <a:r>
              <a:rPr lang="fr-FR" sz="1600" dirty="0">
                <a:solidFill>
                  <a:srgbClr val="000000"/>
                </a:solidFill>
                <a:latin typeface="+mj-lt"/>
              </a:rPr>
              <a:t> , </a:t>
            </a:r>
            <a:r>
              <a:rPr lang="fr-FR" sz="1600" b="0" i="0" u="none" strike="noStrike" dirty="0">
                <a:solidFill>
                  <a:srgbClr val="000000"/>
                </a:solidFill>
                <a:effectLst/>
                <a:latin typeface="+mj-lt"/>
              </a:rPr>
              <a:t>Quantifier (QT)</a:t>
            </a:r>
            <a:br>
              <a:rPr lang="fr-FR" sz="1600" b="0" i="0" u="none" strike="noStrike" dirty="0">
                <a:solidFill>
                  <a:srgbClr val="000000"/>
                </a:solidFill>
                <a:effectLst/>
                <a:latin typeface="+mj-lt"/>
              </a:rPr>
            </a:br>
            <a:endParaRPr lang="fr-FR" sz="1600" dirty="0">
              <a:latin typeface="+mj-lt"/>
            </a:endParaRPr>
          </a:p>
          <a:p>
            <a:pPr lvl="1" fontAlgn="base">
              <a:spcBef>
                <a:spcPts val="0"/>
              </a:spcBef>
              <a:spcAft>
                <a:spcPts val="0"/>
              </a:spcAft>
              <a:buFont typeface="Wingdings" panose="05000000000000000000" pitchFamily="2" charset="2"/>
              <a:buChar char="ü"/>
            </a:pPr>
            <a:r>
              <a:rPr lang="fr-FR" sz="1600" b="0" i="0" u="none" strike="noStrike" dirty="0">
                <a:solidFill>
                  <a:srgbClr val="000000"/>
                </a:solidFill>
                <a:effectLst/>
                <a:latin typeface="+mj-lt"/>
              </a:rPr>
              <a:t>Adjective (JJ) , Residual(RD). </a:t>
            </a:r>
            <a:endParaRPr lang="fr-FR" sz="1600" b="0" dirty="0">
              <a:effectLst/>
              <a:latin typeface="+mj-lt"/>
            </a:endParaRPr>
          </a:p>
          <a:p>
            <a:pPr marL="0" indent="0" rtl="0" fontAlgn="base">
              <a:spcBef>
                <a:spcPts val="0"/>
              </a:spcBef>
              <a:spcAft>
                <a:spcPts val="0"/>
              </a:spcAft>
              <a:buNone/>
            </a:pPr>
            <a:br>
              <a:rPr lang="en-US" sz="1600" b="0" i="0" u="none" strike="noStrike" dirty="0">
                <a:solidFill>
                  <a:srgbClr val="000000"/>
                </a:solidFill>
                <a:effectLst/>
                <a:latin typeface="+mj-lt"/>
              </a:rPr>
            </a:br>
            <a:endParaRPr lang="en-US" sz="1600" b="0" i="0" u="none" strike="noStrike" dirty="0">
              <a:solidFill>
                <a:srgbClr val="000000"/>
              </a:solidFill>
              <a:effectLst/>
              <a:latin typeface="+mj-lt"/>
            </a:endParaRPr>
          </a:p>
        </p:txBody>
      </p:sp>
    </p:spTree>
    <p:extLst>
      <p:ext uri="{BB962C8B-B14F-4D97-AF65-F5344CB8AC3E}">
        <p14:creationId xmlns:p14="http://schemas.microsoft.com/office/powerpoint/2010/main" val="81883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2BA-E68E-4F61-A4FD-A9DD60107F54}"/>
              </a:ext>
            </a:extLst>
          </p:cNvPr>
          <p:cNvSpPr>
            <a:spLocks noGrp="1"/>
          </p:cNvSpPr>
          <p:nvPr>
            <p:ph type="title"/>
          </p:nvPr>
        </p:nvSpPr>
        <p:spPr/>
        <p:txBody>
          <a:bodyPr/>
          <a:lstStyle/>
          <a:p>
            <a:r>
              <a:rPr lang="en-US" dirty="0"/>
              <a:t>Data Set Details:</a:t>
            </a:r>
            <a:endParaRPr lang="en-IN" dirty="0"/>
          </a:p>
        </p:txBody>
      </p:sp>
      <p:sp>
        <p:nvSpPr>
          <p:cNvPr id="3" name="Content Placeholder 2">
            <a:extLst>
              <a:ext uri="{FF2B5EF4-FFF2-40B4-BE49-F238E27FC236}">
                <a16:creationId xmlns:a16="http://schemas.microsoft.com/office/drawing/2014/main" id="{8F3BFB3B-5023-4BD8-B111-2B3DFBF302E7}"/>
              </a:ext>
            </a:extLst>
          </p:cNvPr>
          <p:cNvSpPr>
            <a:spLocks noGrp="1"/>
          </p:cNvSpPr>
          <p:nvPr>
            <p:ph idx="1"/>
          </p:nvPr>
        </p:nvSpPr>
        <p:spPr/>
        <p:txBody>
          <a:bodyPr>
            <a:normAutofit/>
          </a:bodyPr>
          <a:lstStyle/>
          <a:p>
            <a:pPr marL="457200" indent="-457200">
              <a:buFont typeface="+mj-lt"/>
              <a:buAutoNum type="arabicPeriod"/>
            </a:pPr>
            <a:r>
              <a:rPr lang="en-US" sz="1600" b="0" i="0" dirty="0">
                <a:solidFill>
                  <a:srgbClr val="212121"/>
                </a:solidFill>
                <a:effectLst/>
                <a:latin typeface="Calibri Light" panose="020F0302020204030204" pitchFamily="34" charset="0"/>
                <a:cs typeface="Calibri Light" panose="020F0302020204030204" pitchFamily="34" charset="0"/>
              </a:rPr>
              <a:t>guj_art and culture_sample1.txt</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guj_economy_sample2.txt</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guj_entertainment_sample3.txt </a:t>
            </a: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guj_philosophy_sample4.txt</a:t>
            </a:r>
            <a:endParaRPr lang="en-IN" sz="1600" dirty="0">
              <a:solidFill>
                <a:srgbClr val="212121"/>
              </a:solidFill>
              <a:latin typeface="Calibri Light" panose="020F0302020204030204" pitchFamily="34" charset="0"/>
              <a:cs typeface="Calibri Light" panose="020F0302020204030204" pitchFamily="34" charset="0"/>
            </a:endParaRP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guj_religion_sample5.txt</a:t>
            </a:r>
            <a:endParaRPr lang="en-IN" sz="1600" dirty="0">
              <a:solidFill>
                <a:srgbClr val="212121"/>
              </a:solidFill>
              <a:latin typeface="Calibri Light" panose="020F0302020204030204" pitchFamily="34" charset="0"/>
              <a:cs typeface="Calibri Light" panose="020F0302020204030204" pitchFamily="34" charset="0"/>
            </a:endParaRPr>
          </a:p>
          <a:p>
            <a:pPr marL="457200" indent="-457200">
              <a:buFont typeface="+mj-lt"/>
              <a:buAutoNum type="arabicPeriod"/>
            </a:pPr>
            <a:r>
              <a:rPr lang="en-US" sz="1600" b="0" i="0" dirty="0">
                <a:solidFill>
                  <a:srgbClr val="212121"/>
                </a:solidFill>
                <a:effectLst/>
                <a:latin typeface="Calibri Light" panose="020F0302020204030204" pitchFamily="34" charset="0"/>
                <a:cs typeface="Calibri Light" panose="020F0302020204030204" pitchFamily="34" charset="0"/>
              </a:rPr>
              <a:t>guj_science and technology_sample6.txt</a:t>
            </a:r>
            <a:endParaRPr lang="en-IN" sz="1600" b="0" i="0" dirty="0">
              <a:solidFill>
                <a:srgbClr val="212121"/>
              </a:solidFill>
              <a:effectLst/>
              <a:latin typeface="Calibri Light" panose="020F0302020204030204" pitchFamily="34" charset="0"/>
              <a:cs typeface="Calibri Light" panose="020F0302020204030204" pitchFamily="34" charset="0"/>
            </a:endParaRPr>
          </a:p>
          <a:p>
            <a:pPr marL="457200" indent="-457200">
              <a:buFont typeface="+mj-lt"/>
              <a:buAutoNum type="arabicPeriod"/>
            </a:pPr>
            <a:r>
              <a:rPr lang="en-IN" sz="1600" b="0" i="0" dirty="0">
                <a:solidFill>
                  <a:srgbClr val="212121"/>
                </a:solidFill>
                <a:effectLst/>
                <a:latin typeface="Calibri Light" panose="020F0302020204030204" pitchFamily="34" charset="0"/>
                <a:cs typeface="Calibri Light" panose="020F0302020204030204" pitchFamily="34" charset="0"/>
              </a:rPr>
              <a:t>guj_sports_sample7.txt</a:t>
            </a:r>
          </a:p>
        </p:txBody>
      </p:sp>
    </p:spTree>
    <p:extLst>
      <p:ext uri="{BB962C8B-B14F-4D97-AF65-F5344CB8AC3E}">
        <p14:creationId xmlns:p14="http://schemas.microsoft.com/office/powerpoint/2010/main" val="364824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4783E-6EBA-4F30-92E5-034BD29A4786}"/>
              </a:ext>
            </a:extLst>
          </p:cNvPr>
          <p:cNvPicPr>
            <a:picLocks noChangeAspect="1"/>
          </p:cNvPicPr>
          <p:nvPr/>
        </p:nvPicPr>
        <p:blipFill>
          <a:blip r:embed="rId2"/>
          <a:stretch>
            <a:fillRect/>
          </a:stretch>
        </p:blipFill>
        <p:spPr>
          <a:xfrm>
            <a:off x="466272" y="3175490"/>
            <a:ext cx="5200641" cy="3047509"/>
          </a:xfrm>
          <a:prstGeom prst="rect">
            <a:avLst/>
          </a:prstGeom>
        </p:spPr>
      </p:pic>
      <p:pic>
        <p:nvPicPr>
          <p:cNvPr id="7" name="Picture 6">
            <a:extLst>
              <a:ext uri="{FF2B5EF4-FFF2-40B4-BE49-F238E27FC236}">
                <a16:creationId xmlns:a16="http://schemas.microsoft.com/office/drawing/2014/main" id="{8A335B34-9330-49A4-9636-629EA5061ABB}"/>
              </a:ext>
            </a:extLst>
          </p:cNvPr>
          <p:cNvPicPr>
            <a:picLocks noChangeAspect="1"/>
          </p:cNvPicPr>
          <p:nvPr/>
        </p:nvPicPr>
        <p:blipFill>
          <a:blip r:embed="rId3"/>
          <a:stretch>
            <a:fillRect/>
          </a:stretch>
        </p:blipFill>
        <p:spPr>
          <a:xfrm>
            <a:off x="6294267" y="18443"/>
            <a:ext cx="5200641" cy="3157047"/>
          </a:xfrm>
          <a:prstGeom prst="rect">
            <a:avLst/>
          </a:prstGeom>
        </p:spPr>
      </p:pic>
      <p:pic>
        <p:nvPicPr>
          <p:cNvPr id="9" name="Picture 8">
            <a:extLst>
              <a:ext uri="{FF2B5EF4-FFF2-40B4-BE49-F238E27FC236}">
                <a16:creationId xmlns:a16="http://schemas.microsoft.com/office/drawing/2014/main" id="{52933195-5060-497B-8D2A-F23094990A91}"/>
              </a:ext>
            </a:extLst>
          </p:cNvPr>
          <p:cNvPicPr>
            <a:picLocks noChangeAspect="1"/>
          </p:cNvPicPr>
          <p:nvPr/>
        </p:nvPicPr>
        <p:blipFill>
          <a:blip r:embed="rId4"/>
          <a:stretch>
            <a:fillRect/>
          </a:stretch>
        </p:blipFill>
        <p:spPr>
          <a:xfrm>
            <a:off x="466272" y="18443"/>
            <a:ext cx="5200641" cy="3108428"/>
          </a:xfrm>
          <a:prstGeom prst="rect">
            <a:avLst/>
          </a:prstGeom>
        </p:spPr>
      </p:pic>
      <p:pic>
        <p:nvPicPr>
          <p:cNvPr id="11" name="Picture 10">
            <a:extLst>
              <a:ext uri="{FF2B5EF4-FFF2-40B4-BE49-F238E27FC236}">
                <a16:creationId xmlns:a16="http://schemas.microsoft.com/office/drawing/2014/main" id="{D9173200-0EBC-4A04-9D8C-1B9B0D606976}"/>
              </a:ext>
            </a:extLst>
          </p:cNvPr>
          <p:cNvPicPr>
            <a:picLocks noChangeAspect="1"/>
          </p:cNvPicPr>
          <p:nvPr/>
        </p:nvPicPr>
        <p:blipFill>
          <a:blip r:embed="rId5"/>
          <a:stretch>
            <a:fillRect/>
          </a:stretch>
        </p:blipFill>
        <p:spPr>
          <a:xfrm>
            <a:off x="6360515" y="3126871"/>
            <a:ext cx="5200641" cy="3047510"/>
          </a:xfrm>
          <a:prstGeom prst="rect">
            <a:avLst/>
          </a:prstGeom>
        </p:spPr>
      </p:pic>
    </p:spTree>
    <p:extLst>
      <p:ext uri="{BB962C8B-B14F-4D97-AF65-F5344CB8AC3E}">
        <p14:creationId xmlns:p14="http://schemas.microsoft.com/office/powerpoint/2010/main" val="63005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FB911B-4D10-4F1F-B865-FA6B9094EC07}"/>
              </a:ext>
            </a:extLst>
          </p:cNvPr>
          <p:cNvPicPr>
            <a:picLocks noChangeAspect="1"/>
          </p:cNvPicPr>
          <p:nvPr/>
        </p:nvPicPr>
        <p:blipFill>
          <a:blip r:embed="rId2"/>
          <a:stretch>
            <a:fillRect/>
          </a:stretch>
        </p:blipFill>
        <p:spPr>
          <a:xfrm>
            <a:off x="320753" y="285258"/>
            <a:ext cx="5103504" cy="3072721"/>
          </a:xfrm>
          <a:prstGeom prst="rect">
            <a:avLst/>
          </a:prstGeom>
        </p:spPr>
      </p:pic>
      <p:pic>
        <p:nvPicPr>
          <p:cNvPr id="7" name="Picture 6">
            <a:extLst>
              <a:ext uri="{FF2B5EF4-FFF2-40B4-BE49-F238E27FC236}">
                <a16:creationId xmlns:a16="http://schemas.microsoft.com/office/drawing/2014/main" id="{492A339F-ECF4-435D-945E-6EC41C399614}"/>
              </a:ext>
            </a:extLst>
          </p:cNvPr>
          <p:cNvPicPr>
            <a:picLocks noChangeAspect="1"/>
          </p:cNvPicPr>
          <p:nvPr/>
        </p:nvPicPr>
        <p:blipFill>
          <a:blip r:embed="rId3"/>
          <a:stretch>
            <a:fillRect/>
          </a:stretch>
        </p:blipFill>
        <p:spPr>
          <a:xfrm>
            <a:off x="6095999" y="220786"/>
            <a:ext cx="5578413" cy="3341311"/>
          </a:xfrm>
          <a:prstGeom prst="rect">
            <a:avLst/>
          </a:prstGeom>
        </p:spPr>
      </p:pic>
      <p:pic>
        <p:nvPicPr>
          <p:cNvPr id="9" name="Picture 8">
            <a:extLst>
              <a:ext uri="{FF2B5EF4-FFF2-40B4-BE49-F238E27FC236}">
                <a16:creationId xmlns:a16="http://schemas.microsoft.com/office/drawing/2014/main" id="{9279E4FF-75FB-4B8A-AFC1-2E5F3AA7770F}"/>
              </a:ext>
            </a:extLst>
          </p:cNvPr>
          <p:cNvPicPr>
            <a:picLocks noChangeAspect="1"/>
          </p:cNvPicPr>
          <p:nvPr/>
        </p:nvPicPr>
        <p:blipFill>
          <a:blip r:embed="rId4"/>
          <a:stretch>
            <a:fillRect/>
          </a:stretch>
        </p:blipFill>
        <p:spPr>
          <a:xfrm>
            <a:off x="450033" y="3357979"/>
            <a:ext cx="4974224" cy="2961606"/>
          </a:xfrm>
          <a:prstGeom prst="rect">
            <a:avLst/>
          </a:prstGeom>
        </p:spPr>
      </p:pic>
    </p:spTree>
    <p:extLst>
      <p:ext uri="{BB962C8B-B14F-4D97-AF65-F5344CB8AC3E}">
        <p14:creationId xmlns:p14="http://schemas.microsoft.com/office/powerpoint/2010/main" val="100455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49BA-F417-4F84-B273-59C2F53916C2}"/>
              </a:ext>
            </a:extLst>
          </p:cNvPr>
          <p:cNvSpPr>
            <a:spLocks noGrp="1"/>
          </p:cNvSpPr>
          <p:nvPr>
            <p:ph type="title"/>
          </p:nvPr>
        </p:nvSpPr>
        <p:spPr>
          <a:xfrm>
            <a:off x="1097280" y="878889"/>
            <a:ext cx="10058400" cy="858471"/>
          </a:xfrm>
        </p:spPr>
        <p:txBody>
          <a:bodyPr/>
          <a:lstStyle/>
          <a:p>
            <a:r>
              <a:rPr lang="en-US" dirty="0"/>
              <a:t>Baseline Model</a:t>
            </a:r>
            <a:endParaRPr lang="en-IN" dirty="0"/>
          </a:p>
        </p:txBody>
      </p:sp>
      <p:sp>
        <p:nvSpPr>
          <p:cNvPr id="4" name="TextBox 3">
            <a:extLst>
              <a:ext uri="{FF2B5EF4-FFF2-40B4-BE49-F238E27FC236}">
                <a16:creationId xmlns:a16="http://schemas.microsoft.com/office/drawing/2014/main" id="{D5B09C97-A60B-44B6-9143-0E13F2ACECA4}"/>
              </a:ext>
            </a:extLst>
          </p:cNvPr>
          <p:cNvSpPr txBox="1"/>
          <p:nvPr/>
        </p:nvSpPr>
        <p:spPr>
          <a:xfrm>
            <a:off x="1097280" y="1909540"/>
            <a:ext cx="10413506" cy="1815882"/>
          </a:xfrm>
          <a:prstGeom prst="rect">
            <a:avLst/>
          </a:prstGeom>
          <a:noFill/>
        </p:spPr>
        <p:txBody>
          <a:bodyPr wrap="square" rtlCol="0">
            <a:spAutoFit/>
          </a:bodyPr>
          <a:lstStyle/>
          <a:p>
            <a:pPr rtl="0" fontAlgn="base">
              <a:spcBef>
                <a:spcPts val="0"/>
              </a:spcBef>
              <a:spcAft>
                <a:spcPts val="0"/>
              </a:spcAft>
            </a:pPr>
            <a:r>
              <a:rPr lang="en-US" sz="1400" b="1" i="0" u="none" strike="noStrike" dirty="0">
                <a:solidFill>
                  <a:srgbClr val="1155CC"/>
                </a:solidFill>
                <a:effectLst/>
                <a:latin typeface="+mj-lt"/>
                <a:hlinkClick r:id="rId2"/>
              </a:rPr>
              <a:t>1. Part-Of-Speech Tagging for Gujarati Using Conditional Random Fields ( Chirag Patel and Karthik </a:t>
            </a:r>
            <a:r>
              <a:rPr lang="en-US" sz="1400" b="1" i="0" u="none" strike="noStrike" dirty="0" err="1">
                <a:solidFill>
                  <a:srgbClr val="1155CC"/>
                </a:solidFill>
                <a:effectLst/>
                <a:latin typeface="+mj-lt"/>
                <a:hlinkClick r:id="rId2"/>
              </a:rPr>
              <a:t>Gali</a:t>
            </a:r>
            <a:r>
              <a:rPr lang="en-US" sz="1400" b="1" i="0" u="none" strike="noStrike" dirty="0">
                <a:solidFill>
                  <a:srgbClr val="1155CC"/>
                </a:solidFill>
                <a:effectLst/>
                <a:latin typeface="+mj-lt"/>
                <a:hlinkClick r:id="rId2"/>
              </a:rPr>
              <a:t> )</a:t>
            </a:r>
            <a:br>
              <a:rPr lang="en-US" sz="1400" b="1" dirty="0">
                <a:solidFill>
                  <a:srgbClr val="000000"/>
                </a:solidFill>
                <a:latin typeface="+mj-lt"/>
              </a:rPr>
            </a:br>
            <a:endParaRPr lang="en-US" sz="1400" b="1" dirty="0">
              <a:solidFill>
                <a:srgbClr val="000000"/>
              </a:solidFill>
              <a:latin typeface="+mj-lt"/>
            </a:endParaRPr>
          </a:p>
          <a:p>
            <a:pPr marL="742950" lvl="1" indent="-285750" fontAlgn="base">
              <a:buFont typeface="Wingdings" panose="05000000000000000000" pitchFamily="2" charset="2"/>
              <a:buChar char="§"/>
            </a:pPr>
            <a:r>
              <a:rPr lang="en-US" sz="1400" b="0" i="0" u="none" strike="noStrike" dirty="0">
                <a:solidFill>
                  <a:srgbClr val="000000"/>
                </a:solidFill>
                <a:effectLst/>
                <a:latin typeface="+mj-lt"/>
              </a:rPr>
              <a:t>This paper describes a CRF machine learning algorithm for Gujarati Part of Speech Tagging. </a:t>
            </a:r>
          </a:p>
          <a:p>
            <a:pPr lvl="1" fontAlgn="base"/>
            <a:endParaRPr lang="en-US" sz="1400" dirty="0">
              <a:latin typeface="+mj-lt"/>
            </a:endParaRPr>
          </a:p>
          <a:p>
            <a:pPr marL="742950" lvl="1" indent="-285750" fontAlgn="base">
              <a:buFont typeface="Wingdings" panose="05000000000000000000" pitchFamily="2" charset="2"/>
              <a:buChar char="§"/>
            </a:pPr>
            <a:r>
              <a:rPr lang="en-US" sz="1400" dirty="0">
                <a:latin typeface="+mj-lt"/>
              </a:rPr>
              <a:t>This CRF model when provided with good features gives accuracy much better than other models. </a:t>
            </a:r>
          </a:p>
          <a:p>
            <a:pPr lvl="1" fontAlgn="base"/>
            <a:r>
              <a:rPr lang="en-US" sz="1400" dirty="0">
                <a:latin typeface="+mj-lt"/>
              </a:rPr>
              <a:t>  </a:t>
            </a:r>
          </a:p>
          <a:p>
            <a:pPr marL="742950" lvl="1" indent="-285750" fontAlgn="base">
              <a:buFont typeface="Wingdings" panose="05000000000000000000" pitchFamily="2" charset="2"/>
              <a:buChar char="§"/>
            </a:pPr>
            <a:r>
              <a:rPr lang="en-US" sz="1400" dirty="0">
                <a:latin typeface="+mj-lt"/>
              </a:rPr>
              <a:t>The intuition presented in this paper is to convert the linguistic rules specific to Gujarati in to features which then provided to CRF. This method make use of advantages of both statistical and rule based approach.</a:t>
            </a:r>
            <a:endParaRPr lang="en-US" sz="1400" b="0" i="0" u="none" strike="noStrike" dirty="0">
              <a:solidFill>
                <a:srgbClr val="000000"/>
              </a:solidFill>
              <a:effectLst/>
              <a:latin typeface="+mj-lt"/>
            </a:endParaRPr>
          </a:p>
        </p:txBody>
      </p:sp>
      <p:sp>
        <p:nvSpPr>
          <p:cNvPr id="8" name="TextBox 7">
            <a:extLst>
              <a:ext uri="{FF2B5EF4-FFF2-40B4-BE49-F238E27FC236}">
                <a16:creationId xmlns:a16="http://schemas.microsoft.com/office/drawing/2014/main" id="{D40153C5-7392-4A21-93CF-ED3E8FE63874}"/>
              </a:ext>
            </a:extLst>
          </p:cNvPr>
          <p:cNvSpPr txBox="1"/>
          <p:nvPr/>
        </p:nvSpPr>
        <p:spPr>
          <a:xfrm>
            <a:off x="1097280" y="3826582"/>
            <a:ext cx="10843186" cy="2462213"/>
          </a:xfrm>
          <a:prstGeom prst="rect">
            <a:avLst/>
          </a:prstGeom>
          <a:noFill/>
        </p:spPr>
        <p:txBody>
          <a:bodyPr wrap="square">
            <a:spAutoFit/>
          </a:bodyPr>
          <a:lstStyle/>
          <a:p>
            <a:pPr rtl="0" fontAlgn="base">
              <a:spcBef>
                <a:spcPts val="0"/>
              </a:spcBef>
              <a:spcAft>
                <a:spcPts val="0"/>
              </a:spcAft>
            </a:pPr>
            <a:r>
              <a:rPr lang="en-US" sz="1400" dirty="0">
                <a:latin typeface="+mj-lt"/>
              </a:rPr>
              <a:t>2. </a:t>
            </a:r>
            <a:r>
              <a:rPr lang="en-US" sz="1400" b="1" i="0" u="none" strike="noStrike" dirty="0">
                <a:solidFill>
                  <a:srgbClr val="1155CC"/>
                </a:solidFill>
                <a:effectLst/>
                <a:latin typeface="+mj-lt"/>
                <a:hlinkClick r:id="rId3"/>
              </a:rPr>
              <a:t>A Statistical Method for Evaluating Performance of Part of Speech Tagger for Gujarati ( Pooja M. Bhatt, Amit Ganatra )</a:t>
            </a:r>
            <a:endParaRPr lang="en-US" sz="1400" b="1" i="0" u="none" strike="noStrike" dirty="0">
              <a:solidFill>
                <a:srgbClr val="1155CC"/>
              </a:solidFill>
              <a:effectLst/>
              <a:latin typeface="+mj-lt"/>
            </a:endParaRPr>
          </a:p>
          <a:p>
            <a:pPr rtl="0" fontAlgn="base">
              <a:spcBef>
                <a:spcPts val="0"/>
              </a:spcBef>
              <a:spcAft>
                <a:spcPts val="0"/>
              </a:spcAft>
            </a:pPr>
            <a:endParaRPr lang="en-US" sz="1400" b="1" dirty="0">
              <a:solidFill>
                <a:srgbClr val="000000"/>
              </a:solidFill>
              <a:latin typeface="+mj-lt"/>
            </a:endParaRPr>
          </a:p>
          <a:p>
            <a:pPr marL="285750" indent="-285750" fontAlgn="base">
              <a:buFont typeface="Wingdings" panose="05000000000000000000" pitchFamily="2" charset="2"/>
              <a:buChar char="§"/>
            </a:pPr>
            <a:r>
              <a:rPr lang="en-US" sz="1400" b="0" i="0" u="none" strike="noStrike" dirty="0">
                <a:solidFill>
                  <a:srgbClr val="000000"/>
                </a:solidFill>
                <a:effectLst/>
                <a:latin typeface="+mj-lt"/>
              </a:rPr>
              <a:t>This article p</a:t>
            </a:r>
            <a:r>
              <a:rPr lang="en-US" sz="1400" dirty="0">
                <a:solidFill>
                  <a:srgbClr val="000000"/>
                </a:solidFill>
                <a:latin typeface="+mj-lt"/>
              </a:rPr>
              <a:t>resents</a:t>
            </a:r>
            <a:r>
              <a:rPr lang="en-US" sz="1400" b="0" i="0" u="none" strike="noStrike" dirty="0">
                <a:solidFill>
                  <a:srgbClr val="000000"/>
                </a:solidFill>
                <a:effectLst/>
                <a:latin typeface="+mj-lt"/>
              </a:rPr>
              <a:t> POS tagging for Gujarati textual content the use of Hidden Markov Model. Using Gujarati text annotated corpus for training checking out statistics set are randomly separated. 80% accuracy is given by model. </a:t>
            </a:r>
            <a:r>
              <a:rPr lang="en-US" sz="1400" dirty="0">
                <a:solidFill>
                  <a:srgbClr val="000000"/>
                </a:solidFill>
                <a:latin typeface="+mj-lt"/>
              </a:rPr>
              <a:t>It discusses 2 approaches for POS tagging. </a:t>
            </a:r>
          </a:p>
          <a:p>
            <a:pPr rtl="0" fontAlgn="base">
              <a:spcBef>
                <a:spcPts val="0"/>
              </a:spcBef>
              <a:spcAft>
                <a:spcPts val="0"/>
              </a:spcAft>
            </a:pPr>
            <a:endParaRPr lang="en-US" sz="1400" dirty="0">
              <a:solidFill>
                <a:srgbClr val="000000"/>
              </a:solidFill>
              <a:latin typeface="+mj-lt"/>
            </a:endParaRPr>
          </a:p>
          <a:p>
            <a:pPr marL="285750" indent="-285750" rtl="0" fontAlgn="base">
              <a:spcBef>
                <a:spcPts val="0"/>
              </a:spcBef>
              <a:spcAft>
                <a:spcPts val="0"/>
              </a:spcAft>
              <a:buFont typeface="Wingdings" panose="05000000000000000000" pitchFamily="2" charset="2"/>
              <a:buChar char="§"/>
            </a:pPr>
            <a:r>
              <a:rPr lang="en-US" sz="1400" dirty="0">
                <a:solidFill>
                  <a:srgbClr val="000000"/>
                </a:solidFill>
                <a:latin typeface="+mj-lt"/>
              </a:rPr>
              <a:t>One is </a:t>
            </a:r>
            <a:r>
              <a:rPr lang="en-US" sz="1400" dirty="0">
                <a:latin typeface="+mj-lt"/>
              </a:rPr>
              <a:t>Supervised POS Tagging which requires tagged dataset this is used for studying details about rule sets, word-tag frequencies, tag gadgets,</a:t>
            </a:r>
            <a:br>
              <a:rPr lang="en-US" sz="1400" dirty="0">
                <a:latin typeface="+mj-lt"/>
              </a:rPr>
            </a:br>
            <a:r>
              <a:rPr lang="en-US" sz="1400" dirty="0">
                <a:latin typeface="+mj-lt"/>
              </a:rPr>
              <a:t>and so forth. The overall performance of supervised pos tagger fashions boom with enhancement of corpus’s length. </a:t>
            </a:r>
          </a:p>
          <a:p>
            <a:pPr marL="285750" indent="-285750" rtl="0" fontAlgn="base">
              <a:spcBef>
                <a:spcPts val="0"/>
              </a:spcBef>
              <a:spcAft>
                <a:spcPts val="0"/>
              </a:spcAft>
              <a:buFont typeface="Wingdings" panose="05000000000000000000" pitchFamily="2" charset="2"/>
              <a:buChar char="§"/>
            </a:pPr>
            <a:endParaRPr lang="en-US" sz="1400" dirty="0">
              <a:latin typeface="+mj-lt"/>
            </a:endParaRPr>
          </a:p>
          <a:p>
            <a:pPr marL="285750" indent="-285750" rtl="0" fontAlgn="base">
              <a:spcBef>
                <a:spcPts val="0"/>
              </a:spcBef>
              <a:spcAft>
                <a:spcPts val="0"/>
              </a:spcAft>
              <a:buFont typeface="Wingdings" panose="05000000000000000000" pitchFamily="2" charset="2"/>
              <a:buChar char="§"/>
            </a:pPr>
            <a:r>
              <a:rPr lang="en-US" sz="1400" dirty="0">
                <a:latin typeface="+mj-lt"/>
              </a:rPr>
              <a:t>Second is Unsupervised POS Tagging The Model does now not require tagged dataset. By applying computational techniques together with the transformation rules, Algorithm to generate tag clusters. </a:t>
            </a:r>
            <a:br>
              <a:rPr lang="en-US" sz="1400" b="0" i="0" u="none" strike="noStrike" dirty="0">
                <a:solidFill>
                  <a:srgbClr val="000000"/>
                </a:solidFill>
                <a:effectLst/>
                <a:latin typeface="+mj-lt"/>
              </a:rPr>
            </a:br>
            <a:endParaRPr lang="en-US" sz="1400" dirty="0">
              <a:solidFill>
                <a:srgbClr val="000000"/>
              </a:solidFill>
              <a:latin typeface="+mj-lt"/>
            </a:endParaRPr>
          </a:p>
        </p:txBody>
      </p:sp>
    </p:spTree>
    <p:extLst>
      <p:ext uri="{BB962C8B-B14F-4D97-AF65-F5344CB8AC3E}">
        <p14:creationId xmlns:p14="http://schemas.microsoft.com/office/powerpoint/2010/main" val="33367399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3467</TotalTime>
  <Words>2465</Words>
  <Application>Microsoft Office PowerPoint</Application>
  <PresentationFormat>Widescreen</PresentationFormat>
  <Paragraphs>234</Paragraphs>
  <Slides>46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Calibri</vt:lpstr>
      <vt:lpstr>Calibri Light</vt:lpstr>
      <vt:lpstr>charter</vt:lpstr>
      <vt:lpstr>Courier New</vt:lpstr>
      <vt:lpstr>Wingdings</vt:lpstr>
      <vt:lpstr>Retrospect</vt:lpstr>
      <vt:lpstr>Macro-Enabled Worksheet</vt:lpstr>
      <vt:lpstr>Neural POS Tagger</vt:lpstr>
      <vt:lpstr>PowerPoint Presentation</vt:lpstr>
      <vt:lpstr>Problem Statement</vt:lpstr>
      <vt:lpstr>Project Timeline</vt:lpstr>
      <vt:lpstr>Dataset</vt:lpstr>
      <vt:lpstr>Data Set Details:</vt:lpstr>
      <vt:lpstr>PowerPoint Presentation</vt:lpstr>
      <vt:lpstr>PowerPoint Presentation</vt:lpstr>
      <vt:lpstr>Baseline Model</vt:lpstr>
      <vt:lpstr>HMM Implementation + Viterbi</vt:lpstr>
      <vt:lpstr>CRF Implementation</vt:lpstr>
      <vt:lpstr>CRF Implementation </vt:lpstr>
      <vt:lpstr>Accuracy: HMM vs CRF</vt:lpstr>
      <vt:lpstr>F1-Score : HMM vs CRF</vt:lpstr>
      <vt:lpstr>Error Analysis HMM</vt:lpstr>
      <vt:lpstr>PowerPoint Presentation</vt:lpstr>
      <vt:lpstr>Neural based Model</vt:lpstr>
      <vt:lpstr>Neural based Model</vt:lpstr>
      <vt:lpstr>Embeddings</vt:lpstr>
      <vt:lpstr>PowerPoint Presentation</vt:lpstr>
      <vt:lpstr>LSTM Neural Model</vt:lpstr>
      <vt:lpstr>Dual Embedded LSTM PosTagger</vt:lpstr>
      <vt:lpstr>Model layers and Parameters</vt:lpstr>
      <vt:lpstr>PowerPoint Presentation</vt:lpstr>
      <vt:lpstr>Validation test results</vt:lpstr>
      <vt:lpstr>Final Accuracy and Loss Complete dataset</vt:lpstr>
      <vt:lpstr>Final Test Data Results</vt:lpstr>
      <vt:lpstr>Correct vs Wrong Prediction</vt:lpstr>
      <vt:lpstr>PowerPoint Presentation</vt:lpstr>
      <vt:lpstr>Dual Embedding + Bidirectional LSTM</vt:lpstr>
      <vt:lpstr>Model Details/Summary</vt:lpstr>
      <vt:lpstr>Hyper Parameter Tuning</vt:lpstr>
      <vt:lpstr>Test Set Results</vt:lpstr>
      <vt:lpstr>Final Accuracy and Loss Complete dataset</vt:lpstr>
      <vt:lpstr>Test set Results Complete dataset</vt:lpstr>
      <vt:lpstr>Correct vs Wrong prediction (Rmsprop)</vt:lpstr>
      <vt:lpstr>Error Analysis</vt:lpstr>
      <vt:lpstr>Comparison Accuracy (Neural)</vt:lpstr>
      <vt:lpstr>Comparison F1 score (Neural)</vt:lpstr>
      <vt:lpstr>Comparison Recall (Neural)</vt:lpstr>
      <vt:lpstr>Comparison Precision (Neural)</vt:lpstr>
      <vt:lpstr>Accuracy (Neural vs Statistical)  Test Data Set</vt:lpstr>
      <vt:lpstr>F1Score (Neural vs Statistical)  Test Data Set</vt:lpstr>
      <vt:lpstr>Observations</vt:lpstr>
      <vt:lpstr>Future work or possible improvements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POS Tagger</dc:title>
  <dc:creator>pratik tiwari</dc:creator>
  <cp:lastModifiedBy>pratik tiwari</cp:lastModifiedBy>
  <cp:revision>90</cp:revision>
  <dcterms:created xsi:type="dcterms:W3CDTF">2021-03-02T17:00:55Z</dcterms:created>
  <dcterms:modified xsi:type="dcterms:W3CDTF">2021-04-30T04:25:14Z</dcterms:modified>
</cp:coreProperties>
</file>