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0" r:id="rId5"/>
    <p:sldId id="257" r:id="rId6"/>
    <p:sldId id="258"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8890"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610"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025"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09750"/>
            <a:ext cx="4041775" cy="639762"/>
          </a:xfrm>
        </p:spPr>
        <p:txBody>
          <a:bodyPr anchor="ctr"/>
          <a:lstStyle>
            <a:lvl1pPr marL="73025"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61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305"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B6F15528-21DE-4FAA-801E-634DDDAF4B2B}"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panose="05000000000000000000"/>
        <a:buChar char=""/>
        <a:defRPr kumimoji="0"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5715000" cy="1862048"/>
          </a:xfrm>
          <a:prstGeom prst="rect">
            <a:avLst/>
          </a:prstGeom>
          <a:noFill/>
        </p:spPr>
        <p:txBody>
          <a:bodyPr wrap="square" rtlCol="0">
            <a:spAutoFit/>
          </a:bodyPr>
          <a:lstStyle/>
          <a:p>
            <a:pPr algn="ctr"/>
            <a:r>
              <a:rPr lang="en-US" sz="11500" u="sng" dirty="0" smtClean="0">
                <a:solidFill>
                  <a:schemeClr val="accent2">
                    <a:lumMod val="75000"/>
                  </a:schemeClr>
                </a:solidFill>
              </a:rPr>
              <a:t>QuiCare</a:t>
            </a:r>
            <a:endParaRPr lang="en-IN" sz="11500" u="sng" dirty="0">
              <a:solidFill>
                <a:schemeClr val="accent2">
                  <a:lumMod val="75000"/>
                </a:schemeClr>
              </a:solidFill>
            </a:endParaRPr>
          </a:p>
        </p:txBody>
      </p:sp>
      <p:sp>
        <p:nvSpPr>
          <p:cNvPr id="3" name="TextBox 2"/>
          <p:cNvSpPr txBox="1"/>
          <p:nvPr/>
        </p:nvSpPr>
        <p:spPr>
          <a:xfrm>
            <a:off x="381000" y="2286000"/>
            <a:ext cx="8763000" cy="2308324"/>
          </a:xfrm>
          <a:prstGeom prst="rect">
            <a:avLst/>
          </a:prstGeom>
          <a:noFill/>
        </p:spPr>
        <p:txBody>
          <a:bodyPr wrap="square" rtlCol="0">
            <a:spAutoFit/>
          </a:bodyPr>
          <a:lstStyle/>
          <a:p>
            <a:pPr algn="ctr"/>
            <a:r>
              <a:rPr lang="en-US" sz="4800" b="1" i="1" dirty="0" smtClean="0">
                <a:solidFill>
                  <a:schemeClr val="accent2">
                    <a:lumMod val="60000"/>
                    <a:lumOff val="40000"/>
                  </a:schemeClr>
                </a:solidFill>
              </a:rPr>
              <a:t>An  application  to facilitate the healthcare facilities and treatments.</a:t>
            </a:r>
            <a:endParaRPr lang="en-IN" sz="4800" b="1" i="1" dirty="0">
              <a:solidFill>
                <a:schemeClr val="accent2">
                  <a:lumMod val="60000"/>
                  <a:lumOff val="40000"/>
                </a:schemeClr>
              </a:solidFill>
            </a:endParaRPr>
          </a:p>
        </p:txBody>
      </p:sp>
      <p:sp>
        <p:nvSpPr>
          <p:cNvPr id="4" name="TextBox 3"/>
          <p:cNvSpPr txBox="1"/>
          <p:nvPr/>
        </p:nvSpPr>
        <p:spPr>
          <a:xfrm>
            <a:off x="1295400" y="5181600"/>
            <a:ext cx="7239000" cy="830997"/>
          </a:xfrm>
          <a:prstGeom prst="rect">
            <a:avLst/>
          </a:prstGeom>
          <a:noFill/>
        </p:spPr>
        <p:txBody>
          <a:bodyPr wrap="square" rtlCol="0">
            <a:spAutoFit/>
          </a:bodyPr>
          <a:lstStyle/>
          <a:p>
            <a:pPr algn="ctr"/>
            <a:r>
              <a:rPr lang="en-US" sz="4800" b="1" u="sng" dirty="0" smtClean="0">
                <a:solidFill>
                  <a:schemeClr val="tx1">
                    <a:lumMod val="50000"/>
                  </a:schemeClr>
                </a:solidFill>
                <a:latin typeface="Times New Roman" panose="02020603050405020304" pitchFamily="18" charset="0"/>
                <a:cs typeface="Times New Roman" panose="02020603050405020304" pitchFamily="18" charset="0"/>
              </a:rPr>
              <a:t>THEME: HEALTHCARE</a:t>
            </a:r>
            <a:endParaRPr lang="en-IN" sz="4800" b="1" u="sng" dirty="0">
              <a:solidFill>
                <a:schemeClr val="tx1">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819400"/>
            <a:ext cx="7467600" cy="3754874"/>
          </a:xfrm>
          <a:prstGeom prst="rect">
            <a:avLst/>
          </a:prstGeom>
        </p:spPr>
        <p:txBody>
          <a:bodyPr wrap="square">
            <a:spAutoFit/>
          </a:bodyPr>
          <a:lstStyle/>
          <a:p>
            <a:pPr algn="just">
              <a:buFont typeface="Wingdings" panose="05000000000000000000" pitchFamily="2" charset="2"/>
              <a:buChar char="§"/>
            </a:pPr>
            <a:r>
              <a:rPr lang="en-IN" sz="3400" dirty="0" smtClean="0">
                <a:solidFill>
                  <a:schemeClr val="tx1">
                    <a:lumMod val="75000"/>
                  </a:schemeClr>
                </a:solidFill>
                <a:latin typeface="Calibri" panose="020F0502020204030204" pitchFamily="34" charset="0"/>
                <a:cs typeface="Calibri" panose="020F0502020204030204" pitchFamily="34" charset="0"/>
              </a:rPr>
              <a:t>  The current death rate for India in 2019 is 7.273 deaths per 1000 people, a </a:t>
            </a:r>
            <a:r>
              <a:rPr lang="en-IN" sz="3400" b="1" i="1" u="sng" dirty="0" smtClean="0">
                <a:solidFill>
                  <a:schemeClr val="tx1">
                    <a:lumMod val="75000"/>
                  </a:schemeClr>
                </a:solidFill>
                <a:latin typeface="Calibri" panose="020F0502020204030204" pitchFamily="34" charset="0"/>
                <a:cs typeface="Calibri" panose="020F0502020204030204" pitchFamily="34" charset="0"/>
              </a:rPr>
              <a:t>0.5% increase</a:t>
            </a:r>
            <a:r>
              <a:rPr lang="en-IN" sz="3400" dirty="0" smtClean="0">
                <a:solidFill>
                  <a:schemeClr val="tx1">
                    <a:lumMod val="75000"/>
                  </a:schemeClr>
                </a:solidFill>
                <a:latin typeface="Calibri" panose="020F0502020204030204" pitchFamily="34" charset="0"/>
                <a:cs typeface="Calibri" panose="020F0502020204030204" pitchFamily="34" charset="0"/>
              </a:rPr>
              <a:t> from 2018.</a:t>
            </a:r>
            <a:endParaRPr lang="en-IN" sz="3400" dirty="0" smtClean="0">
              <a:solidFill>
                <a:schemeClr val="tx1">
                  <a:lumMod val="75000"/>
                </a:schemeClr>
              </a:solidFill>
              <a:latin typeface="Calibri" panose="020F0502020204030204" pitchFamily="34" charset="0"/>
              <a:cs typeface="Calibri" panose="020F0502020204030204" pitchFamily="34" charset="0"/>
            </a:endParaRPr>
          </a:p>
          <a:p>
            <a:pPr algn="just">
              <a:buFont typeface="Wingdings" panose="05000000000000000000" pitchFamily="2" charset="2"/>
              <a:buChar char="§"/>
            </a:pPr>
            <a:r>
              <a:rPr lang="en-IN" sz="3400" dirty="0" smtClean="0">
                <a:solidFill>
                  <a:schemeClr val="tx1">
                    <a:lumMod val="75000"/>
                  </a:schemeClr>
                </a:solidFill>
                <a:latin typeface="Calibri" panose="020F0502020204030204" pitchFamily="34" charset="0"/>
                <a:cs typeface="Calibri" panose="020F0502020204030204" pitchFamily="34" charset="0"/>
              </a:rPr>
              <a:t>  Health expenditure by the government stands at just 1.28 percent of GDP – insufficient to address India’s public health needs.</a:t>
            </a:r>
            <a:endParaRPr lang="en-IN" sz="3400" dirty="0">
              <a:solidFill>
                <a:schemeClr val="tx1">
                  <a:lumMod val="75000"/>
                </a:schemeClr>
              </a:solidFill>
              <a:latin typeface="Calibri" panose="020F0502020204030204" pitchFamily="34" charset="0"/>
              <a:cs typeface="Calibri" panose="020F0502020204030204" pitchFamily="34" charset="0"/>
            </a:endParaRPr>
          </a:p>
        </p:txBody>
      </p:sp>
      <p:sp>
        <p:nvSpPr>
          <p:cNvPr id="5" name="Rectangle 4"/>
          <p:cNvSpPr/>
          <p:nvPr/>
        </p:nvSpPr>
        <p:spPr>
          <a:xfrm>
            <a:off x="533400" y="152400"/>
            <a:ext cx="6019800" cy="2554545"/>
          </a:xfrm>
          <a:prstGeom prst="rect">
            <a:avLst/>
          </a:prstGeom>
        </p:spPr>
        <p:txBody>
          <a:bodyPr wrap="square">
            <a:spAutoFit/>
          </a:bodyPr>
          <a:lstStyle/>
          <a:p>
            <a:pPr algn="just"/>
            <a:r>
              <a:rPr lang="en-IN" sz="3200" b="1" dirty="0" smtClean="0">
                <a:solidFill>
                  <a:schemeClr val="tx1">
                    <a:lumMod val="75000"/>
                  </a:schemeClr>
                </a:solidFill>
                <a:latin typeface="Calibri" panose="020F0502020204030204" pitchFamily="34" charset="0"/>
                <a:cs typeface="Calibri" panose="020F0502020204030204" pitchFamily="34" charset="0"/>
              </a:rPr>
              <a:t>Over the last few decades, the advancement in medical technology has made it possible to cure diseases that were once considered incurable. </a:t>
            </a:r>
            <a:endParaRPr lang="en-IN" sz="3200" b="1" dirty="0" smtClean="0">
              <a:solidFill>
                <a:schemeClr val="tx1">
                  <a:lumMod val="7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179725"/>
            <a:ext cx="8763000" cy="4278094"/>
          </a:xfrm>
          <a:prstGeom prst="rect">
            <a:avLst/>
          </a:prstGeom>
          <a:noFill/>
        </p:spPr>
        <p:txBody>
          <a:bodyPr wrap="square" rtlCol="0">
            <a:spAutoFit/>
          </a:bodyPr>
          <a:lstStyle/>
          <a:p>
            <a:pPr algn="just"/>
            <a:r>
              <a:rPr lang="en-US" sz="3200" u="sng" dirty="0" smtClean="0">
                <a:solidFill>
                  <a:schemeClr val="tx2">
                    <a:lumMod val="75000"/>
                  </a:schemeClr>
                </a:solidFill>
                <a:latin typeface="Aharoni" pitchFamily="2" charset="-79"/>
                <a:cs typeface="Aharoni" pitchFamily="2" charset="-79"/>
              </a:rPr>
              <a:t>What could be the reason for this….????</a:t>
            </a:r>
            <a:endParaRPr lang="en-US" sz="3200" u="sng" dirty="0" smtClean="0">
              <a:solidFill>
                <a:schemeClr val="tx2">
                  <a:lumMod val="75000"/>
                </a:schemeClr>
              </a:solidFill>
              <a:latin typeface="Aharoni" pitchFamily="2" charset="-79"/>
              <a:cs typeface="Aharoni" pitchFamily="2" charset="-79"/>
            </a:endParaRPr>
          </a:p>
          <a:p>
            <a:endParaRPr lang="en-IN" sz="2400" dirty="0" smtClean="0">
              <a:solidFill>
                <a:schemeClr val="tx2">
                  <a:lumMod val="75000"/>
                </a:schemeClr>
              </a:solidFill>
              <a:latin typeface="Aharoni" pitchFamily="2" charset="-79"/>
              <a:cs typeface="Aharoni" pitchFamily="2" charset="-79"/>
            </a:endParaRPr>
          </a:p>
          <a:p>
            <a:pPr>
              <a:buFont typeface="Wingdings" panose="05000000000000000000" pitchFamily="2" charset="2"/>
              <a:buChar char="§"/>
            </a:pPr>
            <a:r>
              <a:rPr lang="en-IN" sz="2400" dirty="0" smtClean="0">
                <a:solidFill>
                  <a:schemeClr val="tx2">
                    <a:lumMod val="75000"/>
                  </a:schemeClr>
                </a:solidFill>
                <a:latin typeface="Aharoni" pitchFamily="2" charset="-79"/>
                <a:cs typeface="Aharoni" pitchFamily="2" charset="-79"/>
              </a:rPr>
              <a:t>   Indian healthcare delivery system is categorised into two major components - public and private. </a:t>
            </a:r>
            <a:endParaRPr lang="en-IN" sz="2400" dirty="0" smtClean="0">
              <a:solidFill>
                <a:schemeClr val="tx2">
                  <a:lumMod val="75000"/>
                </a:schemeClr>
              </a:solidFill>
              <a:latin typeface="Aharoni" pitchFamily="2" charset="-79"/>
              <a:cs typeface="Aharoni" pitchFamily="2" charset="-79"/>
            </a:endParaRPr>
          </a:p>
          <a:p>
            <a:pPr>
              <a:buFont typeface="Wingdings" panose="05000000000000000000" pitchFamily="2" charset="2"/>
              <a:buChar char="§"/>
            </a:pPr>
            <a:r>
              <a:rPr lang="en-IN" sz="2400" dirty="0" smtClean="0">
                <a:solidFill>
                  <a:schemeClr val="tx2">
                    <a:lumMod val="75000"/>
                  </a:schemeClr>
                </a:solidFill>
                <a:latin typeface="Aharoni" pitchFamily="2" charset="-79"/>
                <a:cs typeface="Aharoni" pitchFamily="2" charset="-79"/>
              </a:rPr>
              <a:t>   The Government, i.e. public healthcare system comprises limited secondary and tertiary care institutions in key cities and focuses on providing basic healthcare facilities in the form of primary healthcare centres (PHCs) in rural areas.</a:t>
            </a:r>
            <a:endParaRPr lang="en-IN" sz="2400" dirty="0" smtClean="0">
              <a:solidFill>
                <a:schemeClr val="tx2">
                  <a:lumMod val="75000"/>
                </a:schemeClr>
              </a:solidFill>
              <a:latin typeface="Aharoni" pitchFamily="2" charset="-79"/>
              <a:cs typeface="Aharoni" pitchFamily="2" charset="-79"/>
            </a:endParaRPr>
          </a:p>
          <a:p>
            <a:pPr>
              <a:buFont typeface="Wingdings" panose="05000000000000000000" pitchFamily="2" charset="2"/>
              <a:buChar char="§"/>
            </a:pPr>
            <a:r>
              <a:rPr lang="en-IN" sz="2400" dirty="0" smtClean="0">
                <a:solidFill>
                  <a:schemeClr val="tx2">
                    <a:lumMod val="75000"/>
                  </a:schemeClr>
                </a:solidFill>
                <a:latin typeface="Aharoni" pitchFamily="2" charset="-79"/>
                <a:cs typeface="Aharoni" pitchFamily="2" charset="-79"/>
              </a:rPr>
              <a:t>   The private sector provides majority of secondary, tertiary and quaternary care institutions with a major concentration in metros, tier I and tier II cities.</a:t>
            </a:r>
            <a:endParaRPr lang="en-IN" sz="2400" dirty="0">
              <a:solidFill>
                <a:schemeClr val="tx2">
                  <a:lumMod val="75000"/>
                </a:schemeClr>
              </a:solidFill>
              <a:latin typeface="Aharoni" pitchFamily="2" charset="-79"/>
              <a:cs typeface="Aharoni" pitchFamily="2" charset="-79"/>
            </a:endParaRPr>
          </a:p>
        </p:txBody>
      </p:sp>
      <p:sp>
        <p:nvSpPr>
          <p:cNvPr id="5" name="TextBox 4"/>
          <p:cNvSpPr txBox="1"/>
          <p:nvPr/>
        </p:nvSpPr>
        <p:spPr>
          <a:xfrm>
            <a:off x="381000" y="4572000"/>
            <a:ext cx="8686800" cy="1754326"/>
          </a:xfrm>
          <a:prstGeom prst="rect">
            <a:avLst/>
          </a:prstGeom>
          <a:noFill/>
        </p:spPr>
        <p:txBody>
          <a:bodyPr wrap="square" rtlCol="0">
            <a:spAutoFit/>
          </a:bodyPr>
          <a:lstStyle/>
          <a:p>
            <a:pPr algn="r"/>
            <a:r>
              <a:rPr lang="en-US" sz="2700" b="1" dirty="0" smtClean="0">
                <a:solidFill>
                  <a:schemeClr val="bg2">
                    <a:lumMod val="40000"/>
                    <a:lumOff val="60000"/>
                  </a:schemeClr>
                </a:solidFill>
              </a:rPr>
              <a:t>The advanced treatments obligatory for certain diseases are made obtainable in multispecialty hospitals in private sectors that  burdens cost; which isn’t within the means for a person from middle class background.</a:t>
            </a:r>
            <a:endParaRPr lang="en-US" sz="2700" b="1" dirty="0" smtClean="0">
              <a:solidFill>
                <a:schemeClr val="bg2">
                  <a:lumMod val="40000"/>
                  <a:lumOff val="6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304800"/>
            <a:ext cx="6629400" cy="646331"/>
          </a:xfrm>
          <a:prstGeom prst="rect">
            <a:avLst/>
          </a:prstGeom>
          <a:noFill/>
        </p:spPr>
        <p:txBody>
          <a:bodyPr wrap="square" rtlCol="0">
            <a:spAutoFit/>
          </a:bodyPr>
          <a:lstStyle/>
          <a:p>
            <a:pPr algn="ctr"/>
            <a:r>
              <a:rPr lang="en-US" sz="3600" b="1" dirty="0" smtClean="0">
                <a:solidFill>
                  <a:schemeClr val="accent6">
                    <a:lumMod val="75000"/>
                  </a:schemeClr>
                </a:solidFill>
                <a:latin typeface="Times New Roman" panose="02020603050405020304" pitchFamily="18" charset="0"/>
                <a:cs typeface="Times New Roman" panose="02020603050405020304" pitchFamily="18" charset="0"/>
              </a:rPr>
              <a:t>PROJECTED WAY OUT:</a:t>
            </a:r>
            <a:endParaRPr lang="en-IN" sz="36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209800" y="914400"/>
            <a:ext cx="5257800" cy="1569660"/>
          </a:xfrm>
          <a:prstGeom prst="rect">
            <a:avLst/>
          </a:prstGeom>
          <a:noFill/>
        </p:spPr>
        <p:txBody>
          <a:bodyPr wrap="square" rtlCol="0">
            <a:spAutoFit/>
          </a:bodyPr>
          <a:lstStyle/>
          <a:p>
            <a:pPr algn="ctr"/>
            <a:r>
              <a:rPr lang="en-US" sz="9600" u="sng" dirty="0" smtClean="0">
                <a:solidFill>
                  <a:schemeClr val="accent2">
                    <a:lumMod val="75000"/>
                  </a:schemeClr>
                </a:solidFill>
              </a:rPr>
              <a:t>QuiCare</a:t>
            </a:r>
            <a:endParaRPr lang="en-IN" u="sng" dirty="0"/>
          </a:p>
        </p:txBody>
      </p:sp>
      <p:pic>
        <p:nvPicPr>
          <p:cNvPr id="1026" name="Picture 2"/>
          <p:cNvPicPr>
            <a:picLocks noChangeAspect="1" noChangeArrowheads="1"/>
          </p:cNvPicPr>
          <p:nvPr/>
        </p:nvPicPr>
        <p:blipFill>
          <a:blip r:embed="rId1"/>
          <a:srcRect/>
          <a:stretch>
            <a:fillRect/>
          </a:stretch>
        </p:blipFill>
        <p:spPr bwMode="auto">
          <a:xfrm>
            <a:off x="914400" y="2667000"/>
            <a:ext cx="7831731" cy="3886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88880"/>
            <a:ext cx="8686800" cy="6494085"/>
          </a:xfrm>
          <a:prstGeom prst="rect">
            <a:avLst/>
          </a:prstGeom>
          <a:noFill/>
        </p:spPr>
        <p:txBody>
          <a:bodyPr wrap="square" rtlCol="0">
            <a:spAutoFit/>
          </a:bodyPr>
          <a:lstStyle/>
          <a:p>
            <a:pPr algn="just"/>
            <a:r>
              <a:rPr lang="en-IN" sz="3200" b="1" dirty="0" smtClean="0">
                <a:solidFill>
                  <a:schemeClr val="tx1">
                    <a:lumMod val="50000"/>
                  </a:schemeClr>
                </a:solidFill>
              </a:rPr>
              <a:t>In countries like USA, Centers for Medicare &amp; Medicaid Services (CMS) assigns a dollar value (cost required to cure the disease) to each disease enlisted in the ICD </a:t>
            </a:r>
            <a:r>
              <a:rPr lang="en-US" sz="3200" b="1" dirty="0" smtClean="0">
                <a:solidFill>
                  <a:schemeClr val="tx1">
                    <a:lumMod val="50000"/>
                  </a:schemeClr>
                </a:solidFill>
              </a:rPr>
              <a:t>(</a:t>
            </a:r>
            <a:r>
              <a:rPr lang="en-IN" sz="3200" b="1" dirty="0" smtClean="0">
                <a:solidFill>
                  <a:schemeClr val="tx1">
                    <a:lumMod val="50000"/>
                  </a:schemeClr>
                </a:solidFill>
              </a:rPr>
              <a:t>International Classification of Diseases) -10. </a:t>
            </a:r>
            <a:endParaRPr lang="en-IN" sz="3200" b="1" dirty="0" smtClean="0">
              <a:solidFill>
                <a:schemeClr val="tx1">
                  <a:lumMod val="50000"/>
                </a:schemeClr>
              </a:solidFill>
            </a:endParaRPr>
          </a:p>
          <a:p>
            <a:pPr algn="just"/>
            <a:r>
              <a:rPr lang="en-US" sz="3200" b="1" dirty="0" smtClean="0">
                <a:solidFill>
                  <a:schemeClr val="tx1">
                    <a:lumMod val="50000"/>
                  </a:schemeClr>
                </a:solidFill>
              </a:rPr>
              <a:t>Every ailment and the treatment associated  mentioned in the ICD has a particular code given to it. So when a person is diagnosed a particular illness he can provide the reference of these  codes and associated dollar value to claim the insurance and reimbursement from the concerned authorities.</a:t>
            </a:r>
            <a:endParaRPr lang="en-US" sz="3200" b="1" dirty="0" smtClean="0">
              <a:solidFill>
                <a:schemeClr val="tx1">
                  <a:lumMod val="50000"/>
                </a:schemeClr>
              </a:solidFill>
            </a:endParaRPr>
          </a:p>
          <a:p>
            <a:pPr algn="just"/>
            <a:r>
              <a:rPr lang="en-US" sz="3200" b="1" dirty="0" smtClean="0">
                <a:solidFill>
                  <a:schemeClr val="tx1">
                    <a:lumMod val="50000"/>
                  </a:schemeClr>
                </a:solidFill>
              </a:rPr>
              <a:t>This makes the cost of treatments uniform.</a:t>
            </a:r>
            <a:endParaRPr lang="en-US" sz="3200" b="1" dirty="0" smtClean="0">
              <a:solidFill>
                <a:schemeClr val="tx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381000" y="76200"/>
            <a:ext cx="5029200" cy="3725838"/>
          </a:xfrm>
          <a:prstGeom prst="rect">
            <a:avLst/>
          </a:prstGeom>
          <a:noFill/>
          <a:ln w="9525">
            <a:noFill/>
            <a:miter lim="800000"/>
            <a:headEnd/>
            <a:tailEnd/>
          </a:ln>
          <a:effectLst/>
        </p:spPr>
      </p:pic>
      <p:sp>
        <p:nvSpPr>
          <p:cNvPr id="5" name="TextBox 4"/>
          <p:cNvSpPr txBox="1"/>
          <p:nvPr/>
        </p:nvSpPr>
        <p:spPr>
          <a:xfrm>
            <a:off x="381000" y="3811012"/>
            <a:ext cx="8763000" cy="3046988"/>
          </a:xfrm>
          <a:prstGeom prst="rect">
            <a:avLst/>
          </a:prstGeom>
          <a:noFill/>
        </p:spPr>
        <p:txBody>
          <a:bodyPr wrap="square" rtlCol="0">
            <a:spAutoFit/>
          </a:bodyPr>
          <a:lstStyle/>
          <a:p>
            <a:r>
              <a:rPr lang="en-US" sz="2400" b="1" u="sng" dirty="0" smtClean="0">
                <a:solidFill>
                  <a:schemeClr val="accent6">
                    <a:lumMod val="40000"/>
                    <a:lumOff val="60000"/>
                  </a:schemeClr>
                </a:solidFill>
              </a:rPr>
              <a:t>ADVANTAGES:</a:t>
            </a:r>
            <a:endParaRPr lang="en-US" sz="2400" b="1" u="sng" dirty="0" smtClean="0">
              <a:solidFill>
                <a:schemeClr val="accent6">
                  <a:lumMod val="40000"/>
                  <a:lumOff val="60000"/>
                </a:schemeClr>
              </a:solidFill>
            </a:endParaRPr>
          </a:p>
          <a:p>
            <a:pPr algn="just">
              <a:buFont typeface="Arial" panose="020B0604020202020204" pitchFamily="34" charset="0"/>
              <a:buChar char="•"/>
            </a:pPr>
            <a:r>
              <a:rPr lang="en-US" sz="2400" dirty="0" smtClean="0">
                <a:solidFill>
                  <a:schemeClr val="accent6">
                    <a:lumMod val="40000"/>
                    <a:lumOff val="60000"/>
                  </a:schemeClr>
                </a:solidFill>
              </a:rPr>
              <a:t>   Poor  can also access extraordinary facilities for treatments without burdening himself with gigantic  medical bills.</a:t>
            </a:r>
            <a:endParaRPr lang="en-US" sz="2400" dirty="0" smtClean="0">
              <a:solidFill>
                <a:schemeClr val="accent6">
                  <a:lumMod val="40000"/>
                  <a:lumOff val="60000"/>
                </a:schemeClr>
              </a:solidFill>
            </a:endParaRPr>
          </a:p>
          <a:p>
            <a:pPr>
              <a:buFont typeface="Arial" panose="020B0604020202020204" pitchFamily="34" charset="0"/>
              <a:buChar char="•"/>
            </a:pPr>
            <a:r>
              <a:rPr lang="en-US" sz="2400" dirty="0" smtClean="0">
                <a:solidFill>
                  <a:schemeClr val="accent6">
                    <a:lumMod val="40000"/>
                    <a:lumOff val="60000"/>
                  </a:schemeClr>
                </a:solidFill>
              </a:rPr>
              <a:t>   Hospitals can provide the information about the cures provided by them to the government authorities to claim reimbursement on their side.</a:t>
            </a:r>
            <a:endParaRPr lang="en-US" sz="2400" dirty="0" smtClean="0">
              <a:solidFill>
                <a:schemeClr val="accent6">
                  <a:lumMod val="40000"/>
                  <a:lumOff val="60000"/>
                </a:schemeClr>
              </a:solidFill>
            </a:endParaRPr>
          </a:p>
          <a:p>
            <a:pPr>
              <a:buFont typeface="Arial" panose="020B0604020202020204" pitchFamily="34" charset="0"/>
              <a:buChar char="•"/>
            </a:pPr>
            <a:r>
              <a:rPr lang="en-US" sz="2400" dirty="0" smtClean="0">
                <a:solidFill>
                  <a:schemeClr val="accent6">
                    <a:lumMod val="40000"/>
                    <a:lumOff val="60000"/>
                  </a:schemeClr>
                </a:solidFill>
              </a:rPr>
              <a:t>    The barrier between public and private sector hospitals can be broken to take nation a step ahead in the field of medicine.</a:t>
            </a:r>
            <a:endParaRPr lang="en-US" sz="2400" dirty="0" smtClean="0">
              <a:solidFill>
                <a:schemeClr val="accent6">
                  <a:lumMod val="40000"/>
                  <a:lumOff val="60000"/>
                </a:schemeClr>
              </a:solidFill>
            </a:endParaRPr>
          </a:p>
        </p:txBody>
      </p:sp>
      <p:sp>
        <p:nvSpPr>
          <p:cNvPr id="6" name="Rectangle 5"/>
          <p:cNvSpPr/>
          <p:nvPr/>
        </p:nvSpPr>
        <p:spPr>
          <a:xfrm>
            <a:off x="5410200" y="76200"/>
            <a:ext cx="3657600" cy="3785652"/>
          </a:xfrm>
          <a:prstGeom prst="rect">
            <a:avLst/>
          </a:prstGeom>
        </p:spPr>
        <p:txBody>
          <a:bodyPr wrap="square">
            <a:spAutoFit/>
          </a:bodyPr>
          <a:lstStyle/>
          <a:p>
            <a:pPr algn="just"/>
            <a:r>
              <a:rPr lang="en-US" sz="2400" b="1" u="sng" dirty="0" smtClean="0">
                <a:solidFill>
                  <a:schemeClr val="accent4">
                    <a:lumMod val="40000"/>
                    <a:lumOff val="60000"/>
                  </a:schemeClr>
                </a:solidFill>
              </a:rPr>
              <a:t>WHAT QuiCare DOES:</a:t>
            </a:r>
            <a:endParaRPr lang="en-US" sz="2400" b="1" u="sng" dirty="0" smtClean="0">
              <a:solidFill>
                <a:schemeClr val="accent4">
                  <a:lumMod val="40000"/>
                  <a:lumOff val="60000"/>
                </a:schemeClr>
              </a:solidFill>
            </a:endParaRPr>
          </a:p>
          <a:p>
            <a:pPr algn="just"/>
            <a:r>
              <a:rPr lang="en-US" sz="2400" dirty="0" smtClean="0">
                <a:solidFill>
                  <a:schemeClr val="accent4">
                    <a:lumMod val="40000"/>
                    <a:lumOff val="60000"/>
                  </a:schemeClr>
                </a:solidFill>
              </a:rPr>
              <a:t>Implements the idea in the previous slide and standardizes the cost of cure to diseases and makes it affordable for everyone; also it can be collaborated with the initiatives of government that provide insurances to mass.</a:t>
            </a:r>
            <a:endParaRPr lang="en-US" sz="2400" dirty="0" smtClean="0">
              <a:solidFill>
                <a:schemeClr val="accent4">
                  <a:lumMod val="40000"/>
                  <a:lumOff val="6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152400"/>
            <a:ext cx="7620000" cy="1200329"/>
          </a:xfrm>
          <a:prstGeom prst="rect">
            <a:avLst/>
          </a:prstGeom>
          <a:noFill/>
        </p:spPr>
        <p:txBody>
          <a:bodyPr wrap="square" rtlCol="0">
            <a:spAutoFit/>
          </a:bodyPr>
          <a:lstStyle/>
          <a:p>
            <a:r>
              <a:rPr lang="en-US" sz="7200" b="1" u="sng" dirty="0" smtClean="0">
                <a:solidFill>
                  <a:schemeClr val="accent3">
                    <a:lumMod val="50000"/>
                  </a:schemeClr>
                </a:solidFill>
              </a:rPr>
              <a:t>Tech stack:</a:t>
            </a:r>
            <a:endParaRPr lang="en-IN" sz="7200" b="1" u="sng" dirty="0">
              <a:solidFill>
                <a:schemeClr val="accent3">
                  <a:lumMod val="50000"/>
                </a:schemeClr>
              </a:solidFill>
            </a:endParaRPr>
          </a:p>
        </p:txBody>
      </p:sp>
      <p:sp>
        <p:nvSpPr>
          <p:cNvPr id="3" name="TextBox 2"/>
          <p:cNvSpPr txBox="1"/>
          <p:nvPr/>
        </p:nvSpPr>
        <p:spPr>
          <a:xfrm>
            <a:off x="609600" y="1677650"/>
            <a:ext cx="6019800" cy="2799715"/>
          </a:xfrm>
          <a:prstGeom prst="rect">
            <a:avLst/>
          </a:prstGeom>
          <a:noFill/>
        </p:spPr>
        <p:txBody>
          <a:bodyPr wrap="square" rtlCol="0">
            <a:spAutoFit/>
          </a:bodyPr>
          <a:lstStyle/>
          <a:p>
            <a:r>
              <a:rPr lang="en-US" sz="4400" dirty="0" smtClean="0">
                <a:solidFill>
                  <a:schemeClr val="bg2">
                    <a:lumMod val="75000"/>
                  </a:schemeClr>
                </a:solidFill>
                <a:latin typeface="Comic Sans MS" panose="030F0702030302020204" pitchFamily="66" charset="0"/>
              </a:rPr>
              <a:t>Front end: HTML5, CSS</a:t>
            </a:r>
            <a:endParaRPr lang="en-US" sz="4400" dirty="0" smtClean="0">
              <a:solidFill>
                <a:schemeClr val="bg2">
                  <a:lumMod val="75000"/>
                </a:schemeClr>
              </a:solidFill>
              <a:latin typeface="Comic Sans MS" panose="030F0702030302020204" pitchFamily="66" charset="0"/>
            </a:endParaRPr>
          </a:p>
          <a:p>
            <a:r>
              <a:rPr lang="en-US" sz="4400" dirty="0" smtClean="0">
                <a:solidFill>
                  <a:schemeClr val="bg2">
                    <a:lumMod val="75000"/>
                  </a:schemeClr>
                </a:solidFill>
                <a:latin typeface="Comic Sans MS" panose="030F0702030302020204" pitchFamily="66" charset="0"/>
              </a:rPr>
              <a:t>Backend: </a:t>
            </a:r>
            <a:r>
              <a:rPr lang="en-IN" altLang="en-US" sz="4400" dirty="0" smtClean="0">
                <a:solidFill>
                  <a:schemeClr val="bg2">
                    <a:lumMod val="75000"/>
                  </a:schemeClr>
                </a:solidFill>
                <a:latin typeface="Comic Sans MS" panose="030F0702030302020204" pitchFamily="66" charset="0"/>
              </a:rPr>
              <a:t>golang ,</a:t>
            </a:r>
            <a:r>
              <a:rPr lang="en-US" sz="4400" dirty="0" err="1" smtClean="0">
                <a:solidFill>
                  <a:schemeClr val="bg2">
                    <a:lumMod val="75000"/>
                  </a:schemeClr>
                </a:solidFill>
                <a:latin typeface="Comic Sans MS" panose="030F0702030302020204" pitchFamily="66" charset="0"/>
              </a:rPr>
              <a:t>mongoDB</a:t>
            </a:r>
            <a:endParaRPr lang="en-IN" sz="4400" dirty="0">
              <a:solidFill>
                <a:schemeClr val="bg2">
                  <a:lumMod val="75000"/>
                </a:schemeClr>
              </a:solidFill>
              <a:latin typeface="Comic Sans MS" panose="030F0702030302020204" pitchFamily="66"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0</TotalTime>
  <Words>2488</Words>
  <Application>WPS Presentation</Application>
  <PresentationFormat>On-screen Show (4:3)</PresentationFormat>
  <Paragraphs>40</Paragraphs>
  <Slides>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SimSun</vt:lpstr>
      <vt:lpstr>Wingdings</vt:lpstr>
      <vt:lpstr>Wingdings</vt:lpstr>
      <vt:lpstr>Wingdings 2</vt:lpstr>
      <vt:lpstr>Wingdings 3</vt:lpstr>
      <vt:lpstr>Times New Roman</vt:lpstr>
      <vt:lpstr>Calibri</vt:lpstr>
      <vt:lpstr>Aharoni</vt:lpstr>
      <vt:lpstr>Segoe Print</vt:lpstr>
      <vt:lpstr>Comic Sans MS</vt:lpstr>
      <vt:lpstr>Corbel</vt:lpstr>
      <vt:lpstr>Microsoft YaHei</vt:lpstr>
      <vt:lpstr>Arial Unicode MS</vt:lpstr>
      <vt:lpstr>Consolas</vt:lpstr>
      <vt:lpstr>Wingdings</vt:lpstr>
      <vt:lpstr>Symbol</vt:lpstr>
      <vt:lpstr>Metro</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tirth</cp:lastModifiedBy>
  <cp:revision>24</cp:revision>
  <dcterms:created xsi:type="dcterms:W3CDTF">2006-08-16T00:00:00Z</dcterms:created>
  <dcterms:modified xsi:type="dcterms:W3CDTF">2019-11-03T14:16:04Z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