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1" r:id="rId2"/>
    <p:sldId id="262" r:id="rId3"/>
    <p:sldId id="263" r:id="rId4"/>
    <p:sldId id="257" r:id="rId5"/>
    <p:sldId id="258" r:id="rId6"/>
    <p:sldId id="259"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DA61B3-4918-4953-B545-EC3EE481ACFC}" type="doc">
      <dgm:prSet loTypeId="urn:microsoft.com/office/officeart/2008/layout/VerticalCurvedList" loCatId="list" qsTypeId="urn:microsoft.com/office/officeart/2005/8/quickstyle/simple1" qsCatId="simple" csTypeId="urn:microsoft.com/office/officeart/2005/8/colors/accent2_1" csCatId="accent2" phldr="1"/>
      <dgm:spPr/>
      <dgm:t>
        <a:bodyPr/>
        <a:lstStyle/>
        <a:p>
          <a:endParaRPr lang="en-US"/>
        </a:p>
      </dgm:t>
    </dgm:pt>
    <dgm:pt modelId="{1068E83A-5AFA-41EE-A2EC-BE888E98A344}">
      <dgm:prSet phldrT="[Text]" custT="1"/>
      <dgm:spPr/>
      <dgm:t>
        <a:bodyPr/>
        <a:lstStyle/>
        <a:p>
          <a:r>
            <a:rPr lang="en-US" sz="2000" dirty="0" smtClean="0">
              <a:latin typeface="Arial" panose="020B0604020202020204" pitchFamily="34" charset="0"/>
              <a:cs typeface="Arial" panose="020B0604020202020204" pitchFamily="34" charset="0"/>
            </a:rPr>
            <a:t>Cost Effectiveness</a:t>
          </a:r>
          <a:endParaRPr lang="en-US" sz="2000" dirty="0">
            <a:latin typeface="Arial" panose="020B0604020202020204" pitchFamily="34" charset="0"/>
            <a:cs typeface="Arial" panose="020B0604020202020204" pitchFamily="34" charset="0"/>
          </a:endParaRPr>
        </a:p>
      </dgm:t>
    </dgm:pt>
    <dgm:pt modelId="{1C0F0982-C7A0-4174-8BF3-5A93E271E9B5}" type="parTrans" cxnId="{55541258-77A8-4451-A780-B2DAF9B8CCE8}">
      <dgm:prSet/>
      <dgm:spPr/>
      <dgm:t>
        <a:bodyPr/>
        <a:lstStyle/>
        <a:p>
          <a:endParaRPr lang="en-US" sz="1600"/>
        </a:p>
      </dgm:t>
    </dgm:pt>
    <dgm:pt modelId="{1E6AB4C6-FDB3-402D-9FB2-468A466263ED}" type="sibTrans" cxnId="{55541258-77A8-4451-A780-B2DAF9B8CCE8}">
      <dgm:prSet/>
      <dgm:spPr/>
      <dgm:t>
        <a:bodyPr/>
        <a:lstStyle/>
        <a:p>
          <a:endParaRPr lang="en-US" sz="1600"/>
        </a:p>
      </dgm:t>
    </dgm:pt>
    <dgm:pt modelId="{D47F055E-35E7-47CB-8CF9-4E8557B363A4}">
      <dgm:prSet custT="1"/>
      <dgm:spPr/>
      <dgm:t>
        <a:bodyPr/>
        <a:lstStyle/>
        <a:p>
          <a:r>
            <a:rPr lang="en-US" sz="2000" dirty="0" smtClean="0">
              <a:latin typeface="Arial" panose="020B0604020202020204" pitchFamily="34" charset="0"/>
              <a:cs typeface="Arial" panose="020B0604020202020204" pitchFamily="34" charset="0"/>
            </a:rPr>
            <a:t>Migration with minimum resources and time</a:t>
          </a:r>
          <a:endParaRPr lang="en-US" sz="2000" dirty="0">
            <a:latin typeface="Arial" panose="020B0604020202020204" pitchFamily="34" charset="0"/>
            <a:cs typeface="Arial" panose="020B0604020202020204" pitchFamily="34" charset="0"/>
          </a:endParaRPr>
        </a:p>
      </dgm:t>
    </dgm:pt>
    <dgm:pt modelId="{DDB0AB33-E390-46FB-81A4-6C60788E4D5A}" type="parTrans" cxnId="{5F0AC9EC-FDD3-4F77-B70F-5E8FB62ADF80}">
      <dgm:prSet/>
      <dgm:spPr/>
      <dgm:t>
        <a:bodyPr/>
        <a:lstStyle/>
        <a:p>
          <a:endParaRPr lang="en-US" sz="1600"/>
        </a:p>
      </dgm:t>
    </dgm:pt>
    <dgm:pt modelId="{F011A8E7-5715-4FBF-9950-D30A74B6B256}" type="sibTrans" cxnId="{5F0AC9EC-FDD3-4F77-B70F-5E8FB62ADF80}">
      <dgm:prSet/>
      <dgm:spPr/>
      <dgm:t>
        <a:bodyPr/>
        <a:lstStyle/>
        <a:p>
          <a:endParaRPr lang="en-US" sz="1600"/>
        </a:p>
      </dgm:t>
    </dgm:pt>
    <dgm:pt modelId="{F47E6199-5611-4348-828F-2D3DEE1303F1}">
      <dgm:prSet custT="1"/>
      <dgm:spPr/>
      <dgm:t>
        <a:bodyPr/>
        <a:lstStyle/>
        <a:p>
          <a:r>
            <a:rPr lang="en-US" sz="2000" dirty="0" smtClean="0">
              <a:latin typeface="Arial" panose="020B0604020202020204" pitchFamily="34" charset="0"/>
              <a:cs typeface="Arial" panose="020B0604020202020204" pitchFamily="34" charset="0"/>
            </a:rPr>
            <a:t>Effective implementation with small team in minimum time</a:t>
          </a:r>
          <a:endParaRPr lang="en-US" sz="2000" dirty="0">
            <a:latin typeface="Arial" panose="020B0604020202020204" pitchFamily="34" charset="0"/>
            <a:cs typeface="Arial" panose="020B0604020202020204" pitchFamily="34" charset="0"/>
          </a:endParaRPr>
        </a:p>
      </dgm:t>
    </dgm:pt>
    <dgm:pt modelId="{9D0B6C36-7D75-454F-A2EB-8D4B84B107CE}" type="sibTrans" cxnId="{66BFD792-9B69-4394-8F0C-173A1DA1C0A0}">
      <dgm:prSet/>
      <dgm:spPr/>
      <dgm:t>
        <a:bodyPr/>
        <a:lstStyle/>
        <a:p>
          <a:endParaRPr lang="en-US" sz="1600"/>
        </a:p>
      </dgm:t>
    </dgm:pt>
    <dgm:pt modelId="{9A99AFA0-A992-480E-905D-7A3863BAF109}" type="parTrans" cxnId="{66BFD792-9B69-4394-8F0C-173A1DA1C0A0}">
      <dgm:prSet/>
      <dgm:spPr/>
      <dgm:t>
        <a:bodyPr/>
        <a:lstStyle/>
        <a:p>
          <a:endParaRPr lang="en-US" sz="1600"/>
        </a:p>
      </dgm:t>
    </dgm:pt>
    <dgm:pt modelId="{44EAA2E8-18D0-44FA-8BBA-EDABEC3A3EC7}">
      <dgm:prSet custT="1"/>
      <dgm:spPr/>
      <dgm:t>
        <a:bodyPr/>
        <a:lstStyle/>
        <a:p>
          <a:r>
            <a:rPr lang="en-US" sz="2000" dirty="0" smtClean="0">
              <a:latin typeface="Arial" panose="020B0604020202020204" pitchFamily="34" charset="0"/>
              <a:cs typeface="Arial" panose="020B0604020202020204" pitchFamily="34" charset="0"/>
            </a:rPr>
            <a:t>Zero Downtime and less test failures </a:t>
          </a:r>
          <a:endParaRPr lang="en-US" sz="2000" dirty="0">
            <a:latin typeface="Arial" panose="020B0604020202020204" pitchFamily="34" charset="0"/>
            <a:cs typeface="Arial" panose="020B0604020202020204" pitchFamily="34" charset="0"/>
          </a:endParaRPr>
        </a:p>
      </dgm:t>
    </dgm:pt>
    <dgm:pt modelId="{24378887-E308-467B-8389-FE7D5485E870}" type="parTrans" cxnId="{AAB51FA7-D10A-48D4-8B59-6307CB3F1BDC}">
      <dgm:prSet/>
      <dgm:spPr/>
      <dgm:t>
        <a:bodyPr/>
        <a:lstStyle/>
        <a:p>
          <a:endParaRPr lang="en-US"/>
        </a:p>
      </dgm:t>
    </dgm:pt>
    <dgm:pt modelId="{C89C7164-3570-4AB2-B7E5-098212F67F70}" type="sibTrans" cxnId="{AAB51FA7-D10A-48D4-8B59-6307CB3F1BDC}">
      <dgm:prSet/>
      <dgm:spPr/>
      <dgm:t>
        <a:bodyPr/>
        <a:lstStyle/>
        <a:p>
          <a:endParaRPr lang="en-US"/>
        </a:p>
      </dgm:t>
    </dgm:pt>
    <dgm:pt modelId="{2AE397B6-E609-40D7-B253-D17EC45935C6}" type="pres">
      <dgm:prSet presAssocID="{92DA61B3-4918-4953-B545-EC3EE481ACFC}" presName="Name0" presStyleCnt="0">
        <dgm:presLayoutVars>
          <dgm:chMax val="7"/>
          <dgm:chPref val="7"/>
          <dgm:dir/>
        </dgm:presLayoutVars>
      </dgm:prSet>
      <dgm:spPr/>
      <dgm:t>
        <a:bodyPr/>
        <a:lstStyle/>
        <a:p>
          <a:endParaRPr lang="en-US"/>
        </a:p>
      </dgm:t>
    </dgm:pt>
    <dgm:pt modelId="{D5C1F802-12E7-4963-824E-9C7FC740AFD3}" type="pres">
      <dgm:prSet presAssocID="{92DA61B3-4918-4953-B545-EC3EE481ACFC}" presName="Name1" presStyleCnt="0"/>
      <dgm:spPr/>
      <dgm:t>
        <a:bodyPr/>
        <a:lstStyle/>
        <a:p>
          <a:endParaRPr lang="en-US"/>
        </a:p>
      </dgm:t>
    </dgm:pt>
    <dgm:pt modelId="{9218104E-213B-4D3D-B2E4-14FBE3FC6BB9}" type="pres">
      <dgm:prSet presAssocID="{92DA61B3-4918-4953-B545-EC3EE481ACFC}" presName="cycle" presStyleCnt="0"/>
      <dgm:spPr/>
      <dgm:t>
        <a:bodyPr/>
        <a:lstStyle/>
        <a:p>
          <a:endParaRPr lang="en-US"/>
        </a:p>
      </dgm:t>
    </dgm:pt>
    <dgm:pt modelId="{05C84452-98D9-4D45-9666-8F940E4F893E}" type="pres">
      <dgm:prSet presAssocID="{92DA61B3-4918-4953-B545-EC3EE481ACFC}" presName="srcNode" presStyleLbl="node1" presStyleIdx="0" presStyleCnt="4"/>
      <dgm:spPr/>
      <dgm:t>
        <a:bodyPr/>
        <a:lstStyle/>
        <a:p>
          <a:endParaRPr lang="en-US"/>
        </a:p>
      </dgm:t>
    </dgm:pt>
    <dgm:pt modelId="{087F5533-E901-4F47-B015-656925CF62F2}" type="pres">
      <dgm:prSet presAssocID="{92DA61B3-4918-4953-B545-EC3EE481ACFC}" presName="conn" presStyleLbl="parChTrans1D2" presStyleIdx="0" presStyleCnt="1" custLinFactNeighborX="-205"/>
      <dgm:spPr/>
      <dgm:t>
        <a:bodyPr/>
        <a:lstStyle/>
        <a:p>
          <a:endParaRPr lang="en-US"/>
        </a:p>
      </dgm:t>
    </dgm:pt>
    <dgm:pt modelId="{43D9B10B-4ACF-4D70-97D3-3591E2CAC764}" type="pres">
      <dgm:prSet presAssocID="{92DA61B3-4918-4953-B545-EC3EE481ACFC}" presName="extraNode" presStyleLbl="node1" presStyleIdx="0" presStyleCnt="4"/>
      <dgm:spPr/>
      <dgm:t>
        <a:bodyPr/>
        <a:lstStyle/>
        <a:p>
          <a:endParaRPr lang="en-US"/>
        </a:p>
      </dgm:t>
    </dgm:pt>
    <dgm:pt modelId="{083BD227-3EC3-4520-BBA6-4458C165342A}" type="pres">
      <dgm:prSet presAssocID="{92DA61B3-4918-4953-B545-EC3EE481ACFC}" presName="dstNode" presStyleLbl="node1" presStyleIdx="0" presStyleCnt="4"/>
      <dgm:spPr/>
      <dgm:t>
        <a:bodyPr/>
        <a:lstStyle/>
        <a:p>
          <a:endParaRPr lang="en-US"/>
        </a:p>
      </dgm:t>
    </dgm:pt>
    <dgm:pt modelId="{05978925-D14D-49B6-B6FE-C00DCDD19C11}" type="pres">
      <dgm:prSet presAssocID="{1068E83A-5AFA-41EE-A2EC-BE888E98A344}" presName="text_1" presStyleLbl="node1" presStyleIdx="0" presStyleCnt="4">
        <dgm:presLayoutVars>
          <dgm:bulletEnabled val="1"/>
        </dgm:presLayoutVars>
      </dgm:prSet>
      <dgm:spPr/>
      <dgm:t>
        <a:bodyPr/>
        <a:lstStyle/>
        <a:p>
          <a:endParaRPr lang="en-US"/>
        </a:p>
      </dgm:t>
    </dgm:pt>
    <dgm:pt modelId="{47EABBDC-AA2C-439E-8120-47C450E32FF5}" type="pres">
      <dgm:prSet presAssocID="{1068E83A-5AFA-41EE-A2EC-BE888E98A344}" presName="accent_1" presStyleCnt="0"/>
      <dgm:spPr/>
    </dgm:pt>
    <dgm:pt modelId="{B5080B81-2EFD-4C67-A680-08202DD855BC}" type="pres">
      <dgm:prSet presAssocID="{1068E83A-5AFA-41EE-A2EC-BE888E98A344}" presName="accentRepeatNode" presStyleLbl="solidFgAcc1" presStyleIdx="0" presStyleCnt="4"/>
      <dgm:spPr/>
      <dgm:t>
        <a:bodyPr/>
        <a:lstStyle/>
        <a:p>
          <a:endParaRPr lang="en-US"/>
        </a:p>
      </dgm:t>
    </dgm:pt>
    <dgm:pt modelId="{5A14F6FC-7F22-4184-B454-476FF9DC6D86}" type="pres">
      <dgm:prSet presAssocID="{D47F055E-35E7-47CB-8CF9-4E8557B363A4}" presName="text_2" presStyleLbl="node1" presStyleIdx="1" presStyleCnt="4">
        <dgm:presLayoutVars>
          <dgm:bulletEnabled val="1"/>
        </dgm:presLayoutVars>
      </dgm:prSet>
      <dgm:spPr/>
      <dgm:t>
        <a:bodyPr/>
        <a:lstStyle/>
        <a:p>
          <a:endParaRPr lang="en-US"/>
        </a:p>
      </dgm:t>
    </dgm:pt>
    <dgm:pt modelId="{2E8C3814-A1CC-4412-B7C0-70B8755AB66E}" type="pres">
      <dgm:prSet presAssocID="{D47F055E-35E7-47CB-8CF9-4E8557B363A4}" presName="accent_2" presStyleCnt="0"/>
      <dgm:spPr/>
    </dgm:pt>
    <dgm:pt modelId="{E72C008A-B715-4D2B-8D97-7A91CA276602}" type="pres">
      <dgm:prSet presAssocID="{D47F055E-35E7-47CB-8CF9-4E8557B363A4}" presName="accentRepeatNode" presStyleLbl="solidFgAcc1" presStyleIdx="1" presStyleCnt="4"/>
      <dgm:spPr/>
      <dgm:t>
        <a:bodyPr/>
        <a:lstStyle/>
        <a:p>
          <a:endParaRPr lang="en-US"/>
        </a:p>
      </dgm:t>
    </dgm:pt>
    <dgm:pt modelId="{BDC0D975-7091-4CE3-8EB4-B0DF2B9DCB64}" type="pres">
      <dgm:prSet presAssocID="{44EAA2E8-18D0-44FA-8BBA-EDABEC3A3EC7}" presName="text_3" presStyleLbl="node1" presStyleIdx="2" presStyleCnt="4" custLinFactNeighborY="5562">
        <dgm:presLayoutVars>
          <dgm:bulletEnabled val="1"/>
        </dgm:presLayoutVars>
      </dgm:prSet>
      <dgm:spPr/>
      <dgm:t>
        <a:bodyPr/>
        <a:lstStyle/>
        <a:p>
          <a:endParaRPr lang="en-US"/>
        </a:p>
      </dgm:t>
    </dgm:pt>
    <dgm:pt modelId="{1CF1E58F-E819-46E9-974D-86CD7D902E5A}" type="pres">
      <dgm:prSet presAssocID="{44EAA2E8-18D0-44FA-8BBA-EDABEC3A3EC7}" presName="accent_3" presStyleCnt="0"/>
      <dgm:spPr/>
    </dgm:pt>
    <dgm:pt modelId="{1027AF58-71DB-45CF-9779-AD88DD8E17DA}" type="pres">
      <dgm:prSet presAssocID="{44EAA2E8-18D0-44FA-8BBA-EDABEC3A3EC7}" presName="accentRepeatNode" presStyleLbl="solidFgAcc1" presStyleIdx="2" presStyleCnt="4"/>
      <dgm:spPr/>
    </dgm:pt>
    <dgm:pt modelId="{DD5065D4-E17A-464A-83C9-99C4D16270AC}" type="pres">
      <dgm:prSet presAssocID="{F47E6199-5611-4348-828F-2D3DEE1303F1}" presName="text_4" presStyleLbl="node1" presStyleIdx="3" presStyleCnt="4">
        <dgm:presLayoutVars>
          <dgm:bulletEnabled val="1"/>
        </dgm:presLayoutVars>
      </dgm:prSet>
      <dgm:spPr/>
      <dgm:t>
        <a:bodyPr/>
        <a:lstStyle/>
        <a:p>
          <a:endParaRPr lang="en-US"/>
        </a:p>
      </dgm:t>
    </dgm:pt>
    <dgm:pt modelId="{0CE91FF4-654F-4AA8-94FB-F7DA7330004C}" type="pres">
      <dgm:prSet presAssocID="{F47E6199-5611-4348-828F-2D3DEE1303F1}" presName="accent_4" presStyleCnt="0"/>
      <dgm:spPr/>
    </dgm:pt>
    <dgm:pt modelId="{51ACD1B4-FF1E-4B1F-B333-47E5CF211B70}" type="pres">
      <dgm:prSet presAssocID="{F47E6199-5611-4348-828F-2D3DEE1303F1}" presName="accentRepeatNode" presStyleLbl="solidFgAcc1" presStyleIdx="3" presStyleCnt="4"/>
      <dgm:spPr/>
      <dgm:t>
        <a:bodyPr/>
        <a:lstStyle/>
        <a:p>
          <a:endParaRPr lang="en-US"/>
        </a:p>
      </dgm:t>
    </dgm:pt>
  </dgm:ptLst>
  <dgm:cxnLst>
    <dgm:cxn modelId="{66BFD792-9B69-4394-8F0C-173A1DA1C0A0}" srcId="{92DA61B3-4918-4953-B545-EC3EE481ACFC}" destId="{F47E6199-5611-4348-828F-2D3DEE1303F1}" srcOrd="3" destOrd="0" parTransId="{9A99AFA0-A992-480E-905D-7A3863BAF109}" sibTransId="{9D0B6C36-7D75-454F-A2EB-8D4B84B107CE}"/>
    <dgm:cxn modelId="{AAB51FA7-D10A-48D4-8B59-6307CB3F1BDC}" srcId="{92DA61B3-4918-4953-B545-EC3EE481ACFC}" destId="{44EAA2E8-18D0-44FA-8BBA-EDABEC3A3EC7}" srcOrd="2" destOrd="0" parTransId="{24378887-E308-467B-8389-FE7D5485E870}" sibTransId="{C89C7164-3570-4AB2-B7E5-098212F67F70}"/>
    <dgm:cxn modelId="{02B83277-D657-47F2-A0AE-20B0F334B019}" type="presOf" srcId="{D47F055E-35E7-47CB-8CF9-4E8557B363A4}" destId="{5A14F6FC-7F22-4184-B454-476FF9DC6D86}" srcOrd="0" destOrd="0" presId="urn:microsoft.com/office/officeart/2008/layout/VerticalCurvedList"/>
    <dgm:cxn modelId="{AE5FE9B3-142B-4B74-87BA-7DC3B21AE035}" type="presOf" srcId="{F47E6199-5611-4348-828F-2D3DEE1303F1}" destId="{DD5065D4-E17A-464A-83C9-99C4D16270AC}" srcOrd="0" destOrd="0" presId="urn:microsoft.com/office/officeart/2008/layout/VerticalCurvedList"/>
    <dgm:cxn modelId="{5D737992-B220-4B3E-9AF9-B4F96416376C}" type="presOf" srcId="{44EAA2E8-18D0-44FA-8BBA-EDABEC3A3EC7}" destId="{BDC0D975-7091-4CE3-8EB4-B0DF2B9DCB64}" srcOrd="0" destOrd="0" presId="urn:microsoft.com/office/officeart/2008/layout/VerticalCurvedList"/>
    <dgm:cxn modelId="{3BD3E276-F67F-46D0-8F8F-B05FEA0BCB6C}" type="presOf" srcId="{1E6AB4C6-FDB3-402D-9FB2-468A466263ED}" destId="{087F5533-E901-4F47-B015-656925CF62F2}" srcOrd="0" destOrd="0" presId="urn:microsoft.com/office/officeart/2008/layout/VerticalCurvedList"/>
    <dgm:cxn modelId="{AAA5CAAD-E4C4-441B-8468-FDCD97865925}" type="presOf" srcId="{92DA61B3-4918-4953-B545-EC3EE481ACFC}" destId="{2AE397B6-E609-40D7-B253-D17EC45935C6}" srcOrd="0" destOrd="0" presId="urn:microsoft.com/office/officeart/2008/layout/VerticalCurvedList"/>
    <dgm:cxn modelId="{55541258-77A8-4451-A780-B2DAF9B8CCE8}" srcId="{92DA61B3-4918-4953-B545-EC3EE481ACFC}" destId="{1068E83A-5AFA-41EE-A2EC-BE888E98A344}" srcOrd="0" destOrd="0" parTransId="{1C0F0982-C7A0-4174-8BF3-5A93E271E9B5}" sibTransId="{1E6AB4C6-FDB3-402D-9FB2-468A466263ED}"/>
    <dgm:cxn modelId="{5F0AC9EC-FDD3-4F77-B70F-5E8FB62ADF80}" srcId="{92DA61B3-4918-4953-B545-EC3EE481ACFC}" destId="{D47F055E-35E7-47CB-8CF9-4E8557B363A4}" srcOrd="1" destOrd="0" parTransId="{DDB0AB33-E390-46FB-81A4-6C60788E4D5A}" sibTransId="{F011A8E7-5715-4FBF-9950-D30A74B6B256}"/>
    <dgm:cxn modelId="{7495FF38-AF59-4E9A-9B01-DB3968A0B20D}" type="presOf" srcId="{1068E83A-5AFA-41EE-A2EC-BE888E98A344}" destId="{05978925-D14D-49B6-B6FE-C00DCDD19C11}" srcOrd="0" destOrd="0" presId="urn:microsoft.com/office/officeart/2008/layout/VerticalCurvedList"/>
    <dgm:cxn modelId="{9A3821AA-55E5-40D7-B835-FD6541991B74}" type="presParOf" srcId="{2AE397B6-E609-40D7-B253-D17EC45935C6}" destId="{D5C1F802-12E7-4963-824E-9C7FC740AFD3}" srcOrd="0" destOrd="0" presId="urn:microsoft.com/office/officeart/2008/layout/VerticalCurvedList"/>
    <dgm:cxn modelId="{9615676C-8B66-4108-8CF0-92C7CFC7F05D}" type="presParOf" srcId="{D5C1F802-12E7-4963-824E-9C7FC740AFD3}" destId="{9218104E-213B-4D3D-B2E4-14FBE3FC6BB9}" srcOrd="0" destOrd="0" presId="urn:microsoft.com/office/officeart/2008/layout/VerticalCurvedList"/>
    <dgm:cxn modelId="{7F530CA5-2DF3-40F2-8466-EE0552CC963A}" type="presParOf" srcId="{9218104E-213B-4D3D-B2E4-14FBE3FC6BB9}" destId="{05C84452-98D9-4D45-9666-8F940E4F893E}" srcOrd="0" destOrd="0" presId="urn:microsoft.com/office/officeart/2008/layout/VerticalCurvedList"/>
    <dgm:cxn modelId="{3D4FC6D4-EC3F-428B-BC32-8EDF8CABC98D}" type="presParOf" srcId="{9218104E-213B-4D3D-B2E4-14FBE3FC6BB9}" destId="{087F5533-E901-4F47-B015-656925CF62F2}" srcOrd="1" destOrd="0" presId="urn:microsoft.com/office/officeart/2008/layout/VerticalCurvedList"/>
    <dgm:cxn modelId="{3C37A827-98B0-450F-B199-AA8FFC751EE3}" type="presParOf" srcId="{9218104E-213B-4D3D-B2E4-14FBE3FC6BB9}" destId="{43D9B10B-4ACF-4D70-97D3-3591E2CAC764}" srcOrd="2" destOrd="0" presId="urn:microsoft.com/office/officeart/2008/layout/VerticalCurvedList"/>
    <dgm:cxn modelId="{2D60302D-DF08-4125-A9B7-73F68C519141}" type="presParOf" srcId="{9218104E-213B-4D3D-B2E4-14FBE3FC6BB9}" destId="{083BD227-3EC3-4520-BBA6-4458C165342A}" srcOrd="3" destOrd="0" presId="urn:microsoft.com/office/officeart/2008/layout/VerticalCurvedList"/>
    <dgm:cxn modelId="{C4640015-AF31-43F1-80B2-8A7EDFEB5F2B}" type="presParOf" srcId="{D5C1F802-12E7-4963-824E-9C7FC740AFD3}" destId="{05978925-D14D-49B6-B6FE-C00DCDD19C11}" srcOrd="1" destOrd="0" presId="urn:microsoft.com/office/officeart/2008/layout/VerticalCurvedList"/>
    <dgm:cxn modelId="{CFB3B5EB-E337-4A58-B64D-7DF63BE1EA9B}" type="presParOf" srcId="{D5C1F802-12E7-4963-824E-9C7FC740AFD3}" destId="{47EABBDC-AA2C-439E-8120-47C450E32FF5}" srcOrd="2" destOrd="0" presId="urn:microsoft.com/office/officeart/2008/layout/VerticalCurvedList"/>
    <dgm:cxn modelId="{CC32C298-4524-4740-BD2B-34E50E0C79CF}" type="presParOf" srcId="{47EABBDC-AA2C-439E-8120-47C450E32FF5}" destId="{B5080B81-2EFD-4C67-A680-08202DD855BC}" srcOrd="0" destOrd="0" presId="urn:microsoft.com/office/officeart/2008/layout/VerticalCurvedList"/>
    <dgm:cxn modelId="{EA9E1FEB-3B3D-4854-B466-483ED5AD938C}" type="presParOf" srcId="{D5C1F802-12E7-4963-824E-9C7FC740AFD3}" destId="{5A14F6FC-7F22-4184-B454-476FF9DC6D86}" srcOrd="3" destOrd="0" presId="urn:microsoft.com/office/officeart/2008/layout/VerticalCurvedList"/>
    <dgm:cxn modelId="{56D51E5D-7CE3-4FA7-9BE4-84AB9994522D}" type="presParOf" srcId="{D5C1F802-12E7-4963-824E-9C7FC740AFD3}" destId="{2E8C3814-A1CC-4412-B7C0-70B8755AB66E}" srcOrd="4" destOrd="0" presId="urn:microsoft.com/office/officeart/2008/layout/VerticalCurvedList"/>
    <dgm:cxn modelId="{3E2BC5DD-4B0E-4F64-8E5F-69D6F47E5430}" type="presParOf" srcId="{2E8C3814-A1CC-4412-B7C0-70B8755AB66E}" destId="{E72C008A-B715-4D2B-8D97-7A91CA276602}" srcOrd="0" destOrd="0" presId="urn:microsoft.com/office/officeart/2008/layout/VerticalCurvedList"/>
    <dgm:cxn modelId="{C20E1017-5436-4DF4-8859-A20C4B03BE66}" type="presParOf" srcId="{D5C1F802-12E7-4963-824E-9C7FC740AFD3}" destId="{BDC0D975-7091-4CE3-8EB4-B0DF2B9DCB64}" srcOrd="5" destOrd="0" presId="urn:microsoft.com/office/officeart/2008/layout/VerticalCurvedList"/>
    <dgm:cxn modelId="{57346F15-E905-4122-BB99-D40680CDACB0}" type="presParOf" srcId="{D5C1F802-12E7-4963-824E-9C7FC740AFD3}" destId="{1CF1E58F-E819-46E9-974D-86CD7D902E5A}" srcOrd="6" destOrd="0" presId="urn:microsoft.com/office/officeart/2008/layout/VerticalCurvedList"/>
    <dgm:cxn modelId="{7F84D583-CB45-482E-81C7-2159D7C02428}" type="presParOf" srcId="{1CF1E58F-E819-46E9-974D-86CD7D902E5A}" destId="{1027AF58-71DB-45CF-9779-AD88DD8E17DA}" srcOrd="0" destOrd="0" presId="urn:microsoft.com/office/officeart/2008/layout/VerticalCurvedList"/>
    <dgm:cxn modelId="{F2DC196B-FAF4-4D5D-B319-ADB9EEFF22D0}" type="presParOf" srcId="{D5C1F802-12E7-4963-824E-9C7FC740AFD3}" destId="{DD5065D4-E17A-464A-83C9-99C4D16270AC}" srcOrd="7" destOrd="0" presId="urn:microsoft.com/office/officeart/2008/layout/VerticalCurvedList"/>
    <dgm:cxn modelId="{9358D613-02DC-4695-8C5C-1D73232FBF5F}" type="presParOf" srcId="{D5C1F802-12E7-4963-824E-9C7FC740AFD3}" destId="{0CE91FF4-654F-4AA8-94FB-F7DA7330004C}" srcOrd="8" destOrd="0" presId="urn:microsoft.com/office/officeart/2008/layout/VerticalCurvedList"/>
    <dgm:cxn modelId="{29512C13-B1DC-4124-867D-A7E487650DB0}" type="presParOf" srcId="{0CE91FF4-654F-4AA8-94FB-F7DA7330004C}" destId="{51ACD1B4-FF1E-4B1F-B333-47E5CF211B7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7F5533-E901-4F47-B015-656925CF62F2}">
      <dsp:nvSpPr>
        <dsp:cNvPr id="0" name=""/>
        <dsp:cNvSpPr/>
      </dsp:nvSpPr>
      <dsp:spPr>
        <a:xfrm>
          <a:off x="-5577170" y="-853824"/>
          <a:ext cx="6640352" cy="6640352"/>
        </a:xfrm>
        <a:prstGeom prst="blockArc">
          <a:avLst>
            <a:gd name="adj1" fmla="val 18900000"/>
            <a:gd name="adj2" fmla="val 2700000"/>
            <a:gd name="adj3" fmla="val 325"/>
          </a:avLst>
        </a:prstGeom>
        <a:noFill/>
        <a:ln w="1587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978925-D14D-49B6-B6FE-C00DCDD19C11}">
      <dsp:nvSpPr>
        <dsp:cNvPr id="0" name=""/>
        <dsp:cNvSpPr/>
      </dsp:nvSpPr>
      <dsp:spPr>
        <a:xfrm>
          <a:off x="556559" y="379226"/>
          <a:ext cx="8524740" cy="758847"/>
        </a:xfrm>
        <a:prstGeom prst="rect">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2335"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Cost Effectiveness</a:t>
          </a:r>
          <a:endParaRPr lang="en-US" sz="2000" kern="1200" dirty="0">
            <a:latin typeface="Arial" panose="020B0604020202020204" pitchFamily="34" charset="0"/>
            <a:cs typeface="Arial" panose="020B0604020202020204" pitchFamily="34" charset="0"/>
          </a:endParaRPr>
        </a:p>
      </dsp:txBody>
      <dsp:txXfrm>
        <a:off x="556559" y="379226"/>
        <a:ext cx="8524740" cy="758847"/>
      </dsp:txXfrm>
    </dsp:sp>
    <dsp:sp modelId="{B5080B81-2EFD-4C67-A680-08202DD855BC}">
      <dsp:nvSpPr>
        <dsp:cNvPr id="0" name=""/>
        <dsp:cNvSpPr/>
      </dsp:nvSpPr>
      <dsp:spPr>
        <a:xfrm>
          <a:off x="82280" y="284370"/>
          <a:ext cx="948558" cy="948558"/>
        </a:xfrm>
        <a:prstGeom prst="ellipse">
          <a:avLst/>
        </a:prstGeom>
        <a:solidFill>
          <a:schemeClr val="lt1">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14F6FC-7F22-4184-B454-476FF9DC6D86}">
      <dsp:nvSpPr>
        <dsp:cNvPr id="0" name=""/>
        <dsp:cNvSpPr/>
      </dsp:nvSpPr>
      <dsp:spPr>
        <a:xfrm>
          <a:off x="991624" y="1517694"/>
          <a:ext cx="8089675" cy="758847"/>
        </a:xfrm>
        <a:prstGeom prst="rect">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2335"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Migration with minimum resources and time</a:t>
          </a:r>
          <a:endParaRPr lang="en-US" sz="2000" kern="1200" dirty="0">
            <a:latin typeface="Arial" panose="020B0604020202020204" pitchFamily="34" charset="0"/>
            <a:cs typeface="Arial" panose="020B0604020202020204" pitchFamily="34" charset="0"/>
          </a:endParaRPr>
        </a:p>
      </dsp:txBody>
      <dsp:txXfrm>
        <a:off x="991624" y="1517694"/>
        <a:ext cx="8089675" cy="758847"/>
      </dsp:txXfrm>
    </dsp:sp>
    <dsp:sp modelId="{E72C008A-B715-4D2B-8D97-7A91CA276602}">
      <dsp:nvSpPr>
        <dsp:cNvPr id="0" name=""/>
        <dsp:cNvSpPr/>
      </dsp:nvSpPr>
      <dsp:spPr>
        <a:xfrm>
          <a:off x="517344" y="1422838"/>
          <a:ext cx="948558" cy="948558"/>
        </a:xfrm>
        <a:prstGeom prst="ellipse">
          <a:avLst/>
        </a:prstGeom>
        <a:solidFill>
          <a:schemeClr val="lt1">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C0D975-7091-4CE3-8EB4-B0DF2B9DCB64}">
      <dsp:nvSpPr>
        <dsp:cNvPr id="0" name=""/>
        <dsp:cNvSpPr/>
      </dsp:nvSpPr>
      <dsp:spPr>
        <a:xfrm>
          <a:off x="991624" y="2698368"/>
          <a:ext cx="8089675" cy="758847"/>
        </a:xfrm>
        <a:prstGeom prst="rect">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2335"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Zero Downtime and less test failures </a:t>
          </a:r>
          <a:endParaRPr lang="en-US" sz="2000" kern="1200" dirty="0">
            <a:latin typeface="Arial" panose="020B0604020202020204" pitchFamily="34" charset="0"/>
            <a:cs typeface="Arial" panose="020B0604020202020204" pitchFamily="34" charset="0"/>
          </a:endParaRPr>
        </a:p>
      </dsp:txBody>
      <dsp:txXfrm>
        <a:off x="991624" y="2698368"/>
        <a:ext cx="8089675" cy="758847"/>
      </dsp:txXfrm>
    </dsp:sp>
    <dsp:sp modelId="{1027AF58-71DB-45CF-9779-AD88DD8E17DA}">
      <dsp:nvSpPr>
        <dsp:cNvPr id="0" name=""/>
        <dsp:cNvSpPr/>
      </dsp:nvSpPr>
      <dsp:spPr>
        <a:xfrm>
          <a:off x="517344" y="2561306"/>
          <a:ext cx="948558" cy="948558"/>
        </a:xfrm>
        <a:prstGeom prst="ellipse">
          <a:avLst/>
        </a:prstGeom>
        <a:solidFill>
          <a:schemeClr val="lt1">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5065D4-E17A-464A-83C9-99C4D16270AC}">
      <dsp:nvSpPr>
        <dsp:cNvPr id="0" name=""/>
        <dsp:cNvSpPr/>
      </dsp:nvSpPr>
      <dsp:spPr>
        <a:xfrm>
          <a:off x="556559" y="3794629"/>
          <a:ext cx="8524740" cy="758847"/>
        </a:xfrm>
        <a:prstGeom prst="rect">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2335"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Effective implementation with small team in minimum time</a:t>
          </a:r>
          <a:endParaRPr lang="en-US" sz="2000" kern="1200" dirty="0">
            <a:latin typeface="Arial" panose="020B0604020202020204" pitchFamily="34" charset="0"/>
            <a:cs typeface="Arial" panose="020B0604020202020204" pitchFamily="34" charset="0"/>
          </a:endParaRPr>
        </a:p>
      </dsp:txBody>
      <dsp:txXfrm>
        <a:off x="556559" y="3794629"/>
        <a:ext cx="8524740" cy="758847"/>
      </dsp:txXfrm>
    </dsp:sp>
    <dsp:sp modelId="{51ACD1B4-FF1E-4B1F-B333-47E5CF211B70}">
      <dsp:nvSpPr>
        <dsp:cNvPr id="0" name=""/>
        <dsp:cNvSpPr/>
      </dsp:nvSpPr>
      <dsp:spPr>
        <a:xfrm>
          <a:off x="82280" y="3699773"/>
          <a:ext cx="948558" cy="948558"/>
        </a:xfrm>
        <a:prstGeom prst="ellipse">
          <a:avLst/>
        </a:prstGeom>
        <a:solidFill>
          <a:schemeClr val="lt1">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ED64FB-3883-44F0-95ED-53AE02B9BBB2}" type="datetimeFigureOut">
              <a:rPr lang="en-US" smtClean="0"/>
              <a:t>6/21/2018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2A4ED-22BB-4D35-8020-3F23C94AE217}" type="slidenum">
              <a:rPr lang="en-US" smtClean="0"/>
              <a:t>‹#›</a:t>
            </a:fld>
            <a:endParaRPr lang="en-US"/>
          </a:p>
        </p:txBody>
      </p:sp>
    </p:spTree>
    <p:extLst>
      <p:ext uri="{BB962C8B-B14F-4D97-AF65-F5344CB8AC3E}">
        <p14:creationId xmlns:p14="http://schemas.microsoft.com/office/powerpoint/2010/main" val="1267570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086780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98102" y="8829967"/>
            <a:ext cx="2982119" cy="466433"/>
          </a:xfrm>
          <a:prstGeom prst="rect">
            <a:avLst/>
          </a:prstGeom>
        </p:spPr>
        <p:txBody>
          <a:bodyPr/>
          <a:lstStyle/>
          <a:p>
            <a:fld id="{A512AC41-734E-4659-8133-9C3FBBB6FF3A}"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851833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999167-C1B7-4865-8954-3052B351C6C0}" type="datetimeFigureOut">
              <a:rPr lang="en-US" smtClean="0"/>
              <a:t>6/21/2018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308868D-A2F2-4B61-B2FD-2D17D24DC950}" type="slidenum">
              <a:rPr lang="en-US" smtClean="0"/>
              <a:t>‹#›</a:t>
            </a:fld>
            <a:endParaRPr lang="en-US"/>
          </a:p>
        </p:txBody>
      </p:sp>
    </p:spTree>
    <p:extLst>
      <p:ext uri="{BB962C8B-B14F-4D97-AF65-F5344CB8AC3E}">
        <p14:creationId xmlns:p14="http://schemas.microsoft.com/office/powerpoint/2010/main" val="593381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999167-C1B7-4865-8954-3052B351C6C0}" type="datetimeFigureOut">
              <a:rPr lang="en-US" smtClean="0"/>
              <a:t>6/21/2018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08868D-A2F2-4B61-B2FD-2D17D24DC950}" type="slidenum">
              <a:rPr lang="en-US" smtClean="0"/>
              <a:t>‹#›</a:t>
            </a:fld>
            <a:endParaRPr lang="en-US"/>
          </a:p>
        </p:txBody>
      </p:sp>
    </p:spTree>
    <p:extLst>
      <p:ext uri="{BB962C8B-B14F-4D97-AF65-F5344CB8AC3E}">
        <p14:creationId xmlns:p14="http://schemas.microsoft.com/office/powerpoint/2010/main" val="3385678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999167-C1B7-4865-8954-3052B351C6C0}" type="datetimeFigureOut">
              <a:rPr lang="en-US" smtClean="0"/>
              <a:t>6/21/2018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08868D-A2F2-4B61-B2FD-2D17D24DC95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88208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7B999167-C1B7-4865-8954-3052B351C6C0}" type="datetimeFigureOut">
              <a:rPr lang="en-US" smtClean="0"/>
              <a:t>6/21/2018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08868D-A2F2-4B61-B2FD-2D17D24DC950}" type="slidenum">
              <a:rPr lang="en-US" smtClean="0"/>
              <a:t>‹#›</a:t>
            </a:fld>
            <a:endParaRPr lang="en-US"/>
          </a:p>
        </p:txBody>
      </p:sp>
    </p:spTree>
    <p:extLst>
      <p:ext uri="{BB962C8B-B14F-4D97-AF65-F5344CB8AC3E}">
        <p14:creationId xmlns:p14="http://schemas.microsoft.com/office/powerpoint/2010/main" val="2656357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7B999167-C1B7-4865-8954-3052B351C6C0}" type="datetimeFigureOut">
              <a:rPr lang="en-US" smtClean="0"/>
              <a:t>6/21/2018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08868D-A2F2-4B61-B2FD-2D17D24DC95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56447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7B999167-C1B7-4865-8954-3052B351C6C0}" type="datetimeFigureOut">
              <a:rPr lang="en-US" smtClean="0"/>
              <a:t>6/21/2018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08868D-A2F2-4B61-B2FD-2D17D24DC950}" type="slidenum">
              <a:rPr lang="en-US" smtClean="0"/>
              <a:t>‹#›</a:t>
            </a:fld>
            <a:endParaRPr lang="en-US"/>
          </a:p>
        </p:txBody>
      </p:sp>
    </p:spTree>
    <p:extLst>
      <p:ext uri="{BB962C8B-B14F-4D97-AF65-F5344CB8AC3E}">
        <p14:creationId xmlns:p14="http://schemas.microsoft.com/office/powerpoint/2010/main" val="2992276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999167-C1B7-4865-8954-3052B351C6C0}" type="datetimeFigureOut">
              <a:rPr lang="en-US" smtClean="0"/>
              <a:t>6/21/2018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08868D-A2F2-4B61-B2FD-2D17D24DC950}" type="slidenum">
              <a:rPr lang="en-US" smtClean="0"/>
              <a:t>‹#›</a:t>
            </a:fld>
            <a:endParaRPr lang="en-US"/>
          </a:p>
        </p:txBody>
      </p:sp>
    </p:spTree>
    <p:extLst>
      <p:ext uri="{BB962C8B-B14F-4D97-AF65-F5344CB8AC3E}">
        <p14:creationId xmlns:p14="http://schemas.microsoft.com/office/powerpoint/2010/main" val="213255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999167-C1B7-4865-8954-3052B351C6C0}" type="datetimeFigureOut">
              <a:rPr lang="en-US" smtClean="0"/>
              <a:t>6/21/2018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08868D-A2F2-4B61-B2FD-2D17D24DC950}" type="slidenum">
              <a:rPr lang="en-US" smtClean="0"/>
              <a:t>‹#›</a:t>
            </a:fld>
            <a:endParaRPr lang="en-US"/>
          </a:p>
        </p:txBody>
      </p:sp>
    </p:spTree>
    <p:extLst>
      <p:ext uri="{BB962C8B-B14F-4D97-AF65-F5344CB8AC3E}">
        <p14:creationId xmlns:p14="http://schemas.microsoft.com/office/powerpoint/2010/main" val="904989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9_Custom Layou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06" y="1017"/>
            <a:ext cx="12188388" cy="6855967"/>
          </a:xfrm>
          <a:prstGeom prst="rect">
            <a:avLst/>
          </a:prstGeom>
        </p:spPr>
      </p:pic>
      <p:sp>
        <p:nvSpPr>
          <p:cNvPr id="17" name="Picture Placeholder 8"/>
          <p:cNvSpPr>
            <a:spLocks noGrp="1"/>
          </p:cNvSpPr>
          <p:nvPr>
            <p:ph type="pic" sz="quarter" idx="11"/>
          </p:nvPr>
        </p:nvSpPr>
        <p:spPr>
          <a:xfrm>
            <a:off x="0" y="0"/>
            <a:ext cx="12192000" cy="6858000"/>
          </a:xfrm>
          <a:prstGeom prst="rect">
            <a:avLst/>
          </a:prstGeom>
        </p:spPr>
        <p:txBody>
          <a:bodyPr/>
          <a:lstStyle>
            <a:lvl1pPr algn="ctr">
              <a:defRPr sz="3200"/>
            </a:lvl1pPr>
          </a:lstStyle>
          <a:p>
            <a:endParaRPr lang="en-US" dirty="0"/>
          </a:p>
        </p:txBody>
      </p:sp>
      <p:sp>
        <p:nvSpPr>
          <p:cNvPr id="40" name="Shape 40"/>
          <p:cNvSpPr>
            <a:spLocks noGrp="1"/>
          </p:cNvSpPr>
          <p:nvPr>
            <p:ph type="title"/>
          </p:nvPr>
        </p:nvSpPr>
        <p:spPr>
          <a:xfrm>
            <a:off x="303880" y="2998871"/>
            <a:ext cx="5500573" cy="549680"/>
          </a:xfrm>
          <a:prstGeom prst="rect">
            <a:avLst/>
          </a:prstGeom>
        </p:spPr>
        <p:txBody>
          <a:bodyPr anchor="t">
            <a:noAutofit/>
          </a:bodyPr>
          <a:lstStyle>
            <a:lvl1pPr>
              <a:defRPr sz="3200">
                <a:solidFill>
                  <a:srgbClr val="0070C0"/>
                </a:solidFill>
              </a:defRPr>
            </a:lvl1pPr>
          </a:lstStyle>
          <a:p>
            <a:r>
              <a:rPr dirty="0"/>
              <a:t>Title Text</a:t>
            </a:r>
          </a:p>
        </p:txBody>
      </p:sp>
      <p:pic>
        <p:nvPicPr>
          <p:cNvPr id="7" name="image2.png" descr="Untitled-7.png"/>
          <p:cNvPicPr>
            <a:picLocks noChangeAspect="1"/>
          </p:cNvPicPr>
          <p:nvPr userDrawn="1"/>
        </p:nvPicPr>
        <p:blipFill>
          <a:blip r:embed="rId3">
            <a:extLst/>
          </a:blip>
          <a:stretch>
            <a:fillRect/>
          </a:stretch>
        </p:blipFill>
        <p:spPr>
          <a:xfrm>
            <a:off x="400153" y="6153896"/>
            <a:ext cx="912676" cy="435773"/>
          </a:xfrm>
          <a:prstGeom prst="rect">
            <a:avLst/>
          </a:prstGeom>
          <a:ln w="12700">
            <a:miter lim="400000"/>
          </a:ln>
        </p:spPr>
      </p:pic>
      <p:grpSp>
        <p:nvGrpSpPr>
          <p:cNvPr id="8" name="Group 7"/>
          <p:cNvGrpSpPr/>
          <p:nvPr userDrawn="1"/>
        </p:nvGrpSpPr>
        <p:grpSpPr>
          <a:xfrm>
            <a:off x="415746" y="3318233"/>
            <a:ext cx="520244" cy="649185"/>
            <a:chOff x="2522085" y="4009532"/>
            <a:chExt cx="390183" cy="486889"/>
          </a:xfrm>
        </p:grpSpPr>
        <p:sp>
          <p:nvSpPr>
            <p:cNvPr id="10" name="Oval 9"/>
            <p:cNvSpPr/>
            <p:nvPr/>
          </p:nvSpPr>
          <p:spPr>
            <a:xfrm>
              <a:off x="2522085"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sp>
          <p:nvSpPr>
            <p:cNvPr id="11" name="Oval 10"/>
            <p:cNvSpPr/>
            <p:nvPr/>
          </p:nvSpPr>
          <p:spPr>
            <a:xfrm>
              <a:off x="2680601"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p:cNvSpPr/>
            <p:nvPr/>
          </p:nvSpPr>
          <p:spPr>
            <a:xfrm>
              <a:off x="2839116"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grpSp>
      <p:sp>
        <p:nvSpPr>
          <p:cNvPr id="14" name="Text Placeholder 2"/>
          <p:cNvSpPr>
            <a:spLocks noGrp="1"/>
          </p:cNvSpPr>
          <p:nvPr>
            <p:ph type="body" idx="1"/>
          </p:nvPr>
        </p:nvSpPr>
        <p:spPr>
          <a:xfrm>
            <a:off x="271709" y="3779065"/>
            <a:ext cx="5532744" cy="420333"/>
          </a:xfrm>
          <a:prstGeom prst="rect">
            <a:avLst/>
          </a:prstGeom>
        </p:spPr>
        <p:txBody>
          <a:bodyPr anchor="t">
            <a:noAutofit/>
          </a:bodyPr>
          <a:lstStyle>
            <a:lvl1pPr marL="457189" indent="-457189">
              <a:buNone/>
              <a:defRPr kumimoji="0" lang="en-US" sz="2133"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smtClean="0"/>
              <a:t>Click to edit Master text styles</a:t>
            </a:r>
          </a:p>
        </p:txBody>
      </p:sp>
      <p:sp>
        <p:nvSpPr>
          <p:cNvPr id="15" name="Text Placeholder 2"/>
          <p:cNvSpPr>
            <a:spLocks noGrp="1"/>
          </p:cNvSpPr>
          <p:nvPr>
            <p:ph type="body" idx="10"/>
          </p:nvPr>
        </p:nvSpPr>
        <p:spPr>
          <a:xfrm>
            <a:off x="261550" y="4797751"/>
            <a:ext cx="4293517" cy="1042403"/>
          </a:xfrm>
          <a:prstGeom prst="rect">
            <a:avLst/>
          </a:prstGeom>
        </p:spPr>
        <p:txBody>
          <a:bodyPr anchor="t">
            <a:noAutofit/>
          </a:bodyPr>
          <a:lstStyle>
            <a:lvl1pPr marL="457189" indent="-457189">
              <a:buNone/>
              <a:defRPr kumimoji="0" lang="en-US" sz="1600"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smtClean="0"/>
              <a:t>Click to edit Master text styles</a:t>
            </a:r>
          </a:p>
        </p:txBody>
      </p:sp>
    </p:spTree>
    <p:extLst>
      <p:ext uri="{BB962C8B-B14F-4D97-AF65-F5344CB8AC3E}">
        <p14:creationId xmlns:p14="http://schemas.microsoft.com/office/powerpoint/2010/main" val="306987982"/>
      </p:ext>
    </p:extLst>
  </p:cSld>
  <p:clrMapOvr>
    <a:masterClrMapping/>
  </p:clrMapOvr>
  <p:transition spd="med"/>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2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Shape 40"/>
          <p:cNvSpPr>
            <a:spLocks noGrp="1"/>
          </p:cNvSpPr>
          <p:nvPr>
            <p:ph type="title"/>
          </p:nvPr>
        </p:nvSpPr>
        <p:spPr>
          <a:xfrm>
            <a:off x="315535" y="223212"/>
            <a:ext cx="11630733" cy="603981"/>
          </a:xfrm>
          <a:prstGeom prst="rect">
            <a:avLst/>
          </a:prstGeom>
        </p:spPr>
        <p:txBody>
          <a:bodyPr anchor="t">
            <a:noAutofit/>
          </a:bodyPr>
          <a:lstStyle>
            <a:lvl1pPr>
              <a:defRPr sz="2667">
                <a:solidFill>
                  <a:srgbClr val="0070C0"/>
                </a:solidFill>
              </a:defRPr>
            </a:lvl1pPr>
          </a:lstStyle>
          <a:p>
            <a:r>
              <a:rPr dirty="0"/>
              <a:t>Title Text</a:t>
            </a:r>
          </a:p>
        </p:txBody>
      </p:sp>
      <p:pic>
        <p:nvPicPr>
          <p:cNvPr id="14" name="image2.png" descr="Untitled-7.png"/>
          <p:cNvPicPr>
            <a:picLocks noChangeAspect="1"/>
          </p:cNvPicPr>
          <p:nvPr userDrawn="1"/>
        </p:nvPicPr>
        <p:blipFill>
          <a:blip r:embed="rId3">
            <a:extLst/>
          </a:blip>
          <a:stretch>
            <a:fillRect/>
          </a:stretch>
        </p:blipFill>
        <p:spPr>
          <a:xfrm>
            <a:off x="400154" y="6153896"/>
            <a:ext cx="912676" cy="435773"/>
          </a:xfrm>
          <a:prstGeom prst="rect">
            <a:avLst/>
          </a:prstGeom>
          <a:ln w="12700">
            <a:miter lim="400000"/>
          </a:ln>
        </p:spPr>
      </p:pic>
      <p:sp>
        <p:nvSpPr>
          <p:cNvPr id="12" name="Shape 42"/>
          <p:cNvSpPr>
            <a:spLocks noGrp="1"/>
          </p:cNvSpPr>
          <p:nvPr>
            <p:ph type="sldNum" sz="quarter" idx="2"/>
          </p:nvPr>
        </p:nvSpPr>
        <p:spPr>
          <a:xfrm>
            <a:off x="11254525" y="6340178"/>
            <a:ext cx="624383" cy="372535"/>
          </a:xfrm>
          <a:prstGeom prst="rect">
            <a:avLst/>
          </a:prstGeom>
        </p:spPr>
        <p:txBody>
          <a:bodyPr/>
          <a:lstStyle>
            <a:lvl1pPr algn="r">
              <a:defRPr sz="1333">
                <a:solidFill>
                  <a:schemeClr val="tx1">
                    <a:lumMod val="75000"/>
                    <a:lumOff val="25000"/>
                  </a:schemeClr>
                </a:solidFill>
                <a:latin typeface="Arial" panose="020B0604020202020204" pitchFamily="34" charset="0"/>
                <a:cs typeface="Arial" panose="020B0604020202020204" pitchFamily="34" charset="0"/>
              </a:defRPr>
            </a:lvl1pPr>
          </a:lstStyle>
          <a:p>
            <a:pPr defTabSz="914377"/>
            <a:fld id="{86CB4B4D-7CA3-9044-876B-883B54F8677D}" type="slidenum">
              <a:rPr lang="en-US" smtClean="0">
                <a:solidFill>
                  <a:srgbClr val="000000">
                    <a:lumMod val="75000"/>
                    <a:lumOff val="25000"/>
                  </a:srgbClr>
                </a:solidFill>
              </a:rPr>
              <a:pPr defTabSz="914377"/>
              <a:t>‹#›</a:t>
            </a:fld>
            <a:endParaRPr lang="en-US" dirty="0">
              <a:solidFill>
                <a:srgbClr val="000000">
                  <a:lumMod val="75000"/>
                  <a:lumOff val="25000"/>
                </a:srgbClr>
              </a:solidFill>
            </a:endParaRPr>
          </a:p>
        </p:txBody>
      </p:sp>
    </p:spTree>
    <p:extLst>
      <p:ext uri="{BB962C8B-B14F-4D97-AF65-F5344CB8AC3E}">
        <p14:creationId xmlns:p14="http://schemas.microsoft.com/office/powerpoint/2010/main" val="3688189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0" name="Shape 40"/>
          <p:cNvSpPr>
            <a:spLocks noGrp="1"/>
          </p:cNvSpPr>
          <p:nvPr>
            <p:ph type="title"/>
          </p:nvPr>
        </p:nvSpPr>
        <p:spPr>
          <a:xfrm>
            <a:off x="8280962" y="3986032"/>
            <a:ext cx="3867543" cy="1325035"/>
          </a:xfrm>
          <a:prstGeom prst="rect">
            <a:avLst/>
          </a:prstGeom>
        </p:spPr>
        <p:txBody>
          <a:bodyPr anchor="t">
            <a:noAutofit/>
          </a:bodyPr>
          <a:lstStyle>
            <a:lvl1pPr>
              <a:defRPr sz="2667">
                <a:solidFill>
                  <a:srgbClr val="0070C0"/>
                </a:solidFill>
              </a:defRPr>
            </a:lvl1pPr>
          </a:lstStyle>
          <a:p>
            <a:r>
              <a:rPr dirty="0"/>
              <a:t>Title Text</a:t>
            </a:r>
          </a:p>
        </p:txBody>
      </p:sp>
      <p:pic>
        <p:nvPicPr>
          <p:cNvPr id="16" name="image2.png" descr="Untitled-7.png"/>
          <p:cNvPicPr>
            <a:picLocks noChangeAspect="1"/>
          </p:cNvPicPr>
          <p:nvPr userDrawn="1"/>
        </p:nvPicPr>
        <p:blipFill>
          <a:blip r:embed="rId3">
            <a:extLst/>
          </a:blip>
          <a:stretch>
            <a:fillRect/>
          </a:stretch>
        </p:blipFill>
        <p:spPr>
          <a:xfrm>
            <a:off x="400154" y="6153896"/>
            <a:ext cx="912676" cy="435773"/>
          </a:xfrm>
          <a:prstGeom prst="rect">
            <a:avLst/>
          </a:prstGeom>
          <a:ln w="12700">
            <a:miter lim="400000"/>
          </a:ln>
        </p:spPr>
      </p:pic>
      <p:sp>
        <p:nvSpPr>
          <p:cNvPr id="7" name="Text Placeholder 2"/>
          <p:cNvSpPr txBox="1">
            <a:spLocks/>
          </p:cNvSpPr>
          <p:nvPr userDrawn="1"/>
        </p:nvSpPr>
        <p:spPr>
          <a:xfrm>
            <a:off x="2058616" y="6144928"/>
            <a:ext cx="9820291"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buClr>
                <a:srgbClr val="4F81BD"/>
              </a:buClr>
            </a:pPr>
            <a:r>
              <a:rPr lang="en-US" sz="667" dirty="0" smtClean="0">
                <a:solidFill>
                  <a:srgbClr val="A7A7A7">
                    <a:lumMod val="50000"/>
                  </a:srgbClr>
                </a:solidFill>
              </a:rPr>
              <a:t>© 2017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sp>
        <p:nvSpPr>
          <p:cNvPr id="15" name="Picture Placeholder 8"/>
          <p:cNvSpPr>
            <a:spLocks noGrp="1" noChangeAspect="1"/>
          </p:cNvSpPr>
          <p:nvPr>
            <p:ph type="pic" sz="quarter" idx="11"/>
          </p:nvPr>
        </p:nvSpPr>
        <p:spPr>
          <a:xfrm rot="21418073">
            <a:off x="-1167603" y="-2121285"/>
            <a:ext cx="8801513" cy="7723360"/>
          </a:xfrm>
          <a:prstGeom prst="roundRect">
            <a:avLst>
              <a:gd name="adj" fmla="val 5406"/>
            </a:avLst>
          </a:prstGeom>
        </p:spPr>
        <p:txBody>
          <a:bodyPr/>
          <a:lstStyle/>
          <a:p>
            <a:endParaRPr lang="en-US"/>
          </a:p>
        </p:txBody>
      </p:sp>
      <p:grpSp>
        <p:nvGrpSpPr>
          <p:cNvPr id="11" name="Group 10"/>
          <p:cNvGrpSpPr/>
          <p:nvPr userDrawn="1"/>
        </p:nvGrpSpPr>
        <p:grpSpPr>
          <a:xfrm>
            <a:off x="8391635" y="4306687"/>
            <a:ext cx="520340" cy="519350"/>
            <a:chOff x="2522085" y="4058257"/>
            <a:chExt cx="390183" cy="389441"/>
          </a:xfrm>
        </p:grpSpPr>
        <p:sp>
          <p:nvSpPr>
            <p:cNvPr id="17" name="Oval 16"/>
            <p:cNvSpPr/>
            <p:nvPr/>
          </p:nvSpPr>
          <p:spPr>
            <a:xfrm>
              <a:off x="2522085" y="4058257"/>
              <a:ext cx="73152" cy="389440"/>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endParaRPr lang="en-US" sz="1800" kern="1200"/>
            </a:p>
          </p:txBody>
        </p:sp>
        <p:sp>
          <p:nvSpPr>
            <p:cNvPr id="18" name="Oval 17"/>
            <p:cNvSpPr/>
            <p:nvPr/>
          </p:nvSpPr>
          <p:spPr>
            <a:xfrm>
              <a:off x="2680601" y="4058258"/>
              <a:ext cx="73152" cy="389440"/>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endParaRPr lang="en-US" sz="1800" kern="1200"/>
            </a:p>
          </p:txBody>
        </p:sp>
        <p:sp>
          <p:nvSpPr>
            <p:cNvPr id="19" name="Oval 18"/>
            <p:cNvSpPr/>
            <p:nvPr/>
          </p:nvSpPr>
          <p:spPr>
            <a:xfrm>
              <a:off x="2839116" y="4058258"/>
              <a:ext cx="73152" cy="389440"/>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endParaRPr lang="en-US" sz="1800" kern="1200"/>
            </a:p>
          </p:txBody>
        </p:sp>
      </p:grpSp>
    </p:spTree>
    <p:extLst>
      <p:ext uri="{BB962C8B-B14F-4D97-AF65-F5344CB8AC3E}">
        <p14:creationId xmlns:p14="http://schemas.microsoft.com/office/powerpoint/2010/main" val="667353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999167-C1B7-4865-8954-3052B351C6C0}" type="datetimeFigureOut">
              <a:rPr lang="en-US" smtClean="0"/>
              <a:t>6/21/2018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08868D-A2F2-4B61-B2FD-2D17D24DC950}" type="slidenum">
              <a:rPr lang="en-US" smtClean="0"/>
              <a:t>‹#›</a:t>
            </a:fld>
            <a:endParaRPr lang="en-US"/>
          </a:p>
        </p:txBody>
      </p:sp>
    </p:spTree>
    <p:extLst>
      <p:ext uri="{BB962C8B-B14F-4D97-AF65-F5344CB8AC3E}">
        <p14:creationId xmlns:p14="http://schemas.microsoft.com/office/powerpoint/2010/main" val="3671953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999167-C1B7-4865-8954-3052B351C6C0}" type="datetimeFigureOut">
              <a:rPr lang="en-US" smtClean="0"/>
              <a:t>6/21/2018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08868D-A2F2-4B61-B2FD-2D17D24DC950}" type="slidenum">
              <a:rPr lang="en-US" smtClean="0"/>
              <a:t>‹#›</a:t>
            </a:fld>
            <a:endParaRPr lang="en-US"/>
          </a:p>
        </p:txBody>
      </p:sp>
    </p:spTree>
    <p:extLst>
      <p:ext uri="{BB962C8B-B14F-4D97-AF65-F5344CB8AC3E}">
        <p14:creationId xmlns:p14="http://schemas.microsoft.com/office/powerpoint/2010/main" val="74813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999167-C1B7-4865-8954-3052B351C6C0}" type="datetimeFigureOut">
              <a:rPr lang="en-US" smtClean="0"/>
              <a:t>6/21/2018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308868D-A2F2-4B61-B2FD-2D17D24DC950}" type="slidenum">
              <a:rPr lang="en-US" smtClean="0"/>
              <a:t>‹#›</a:t>
            </a:fld>
            <a:endParaRPr lang="en-US"/>
          </a:p>
        </p:txBody>
      </p:sp>
    </p:spTree>
    <p:extLst>
      <p:ext uri="{BB962C8B-B14F-4D97-AF65-F5344CB8AC3E}">
        <p14:creationId xmlns:p14="http://schemas.microsoft.com/office/powerpoint/2010/main" val="1519194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999167-C1B7-4865-8954-3052B351C6C0}" type="datetimeFigureOut">
              <a:rPr lang="en-US" smtClean="0"/>
              <a:t>6/21/2018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308868D-A2F2-4B61-B2FD-2D17D24DC950}" type="slidenum">
              <a:rPr lang="en-US" smtClean="0"/>
              <a:t>‹#›</a:t>
            </a:fld>
            <a:endParaRPr lang="en-US"/>
          </a:p>
        </p:txBody>
      </p:sp>
    </p:spTree>
    <p:extLst>
      <p:ext uri="{BB962C8B-B14F-4D97-AF65-F5344CB8AC3E}">
        <p14:creationId xmlns:p14="http://schemas.microsoft.com/office/powerpoint/2010/main" val="3242834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999167-C1B7-4865-8954-3052B351C6C0}" type="datetimeFigureOut">
              <a:rPr lang="en-US" smtClean="0"/>
              <a:t>6/21/2018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308868D-A2F2-4B61-B2FD-2D17D24DC950}" type="slidenum">
              <a:rPr lang="en-US" smtClean="0"/>
              <a:t>‹#›</a:t>
            </a:fld>
            <a:endParaRPr lang="en-US"/>
          </a:p>
        </p:txBody>
      </p:sp>
    </p:spTree>
    <p:extLst>
      <p:ext uri="{BB962C8B-B14F-4D97-AF65-F5344CB8AC3E}">
        <p14:creationId xmlns:p14="http://schemas.microsoft.com/office/powerpoint/2010/main" val="3316787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999167-C1B7-4865-8954-3052B351C6C0}" type="datetimeFigureOut">
              <a:rPr lang="en-US" smtClean="0"/>
              <a:t>6/21/2018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308868D-A2F2-4B61-B2FD-2D17D24DC950}" type="slidenum">
              <a:rPr lang="en-US" smtClean="0"/>
              <a:t>‹#›</a:t>
            </a:fld>
            <a:endParaRPr lang="en-US"/>
          </a:p>
        </p:txBody>
      </p:sp>
    </p:spTree>
    <p:extLst>
      <p:ext uri="{BB962C8B-B14F-4D97-AF65-F5344CB8AC3E}">
        <p14:creationId xmlns:p14="http://schemas.microsoft.com/office/powerpoint/2010/main" val="1226509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B999167-C1B7-4865-8954-3052B351C6C0}" type="datetimeFigureOut">
              <a:rPr lang="en-US" smtClean="0"/>
              <a:t>6/21/2018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308868D-A2F2-4B61-B2FD-2D17D24DC950}" type="slidenum">
              <a:rPr lang="en-US" smtClean="0"/>
              <a:t>‹#›</a:t>
            </a:fld>
            <a:endParaRPr lang="en-US"/>
          </a:p>
        </p:txBody>
      </p:sp>
    </p:spTree>
    <p:extLst>
      <p:ext uri="{BB962C8B-B14F-4D97-AF65-F5344CB8AC3E}">
        <p14:creationId xmlns:p14="http://schemas.microsoft.com/office/powerpoint/2010/main" val="211515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B999167-C1B7-4865-8954-3052B351C6C0}" type="datetimeFigureOut">
              <a:rPr lang="en-US" smtClean="0"/>
              <a:t>6/21/2018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08868D-A2F2-4B61-B2FD-2D17D24DC950}" type="slidenum">
              <a:rPr lang="en-US" smtClean="0"/>
              <a:t>‹#›</a:t>
            </a:fld>
            <a:endParaRPr lang="en-US"/>
          </a:p>
        </p:txBody>
      </p:sp>
    </p:spTree>
    <p:extLst>
      <p:ext uri="{BB962C8B-B14F-4D97-AF65-F5344CB8AC3E}">
        <p14:creationId xmlns:p14="http://schemas.microsoft.com/office/powerpoint/2010/main" val="992361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B999167-C1B7-4865-8954-3052B351C6C0}" type="datetimeFigureOut">
              <a:rPr lang="en-US" smtClean="0"/>
              <a:t>6/21/2018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308868D-A2F2-4B61-B2FD-2D17D24DC950}" type="slidenum">
              <a:rPr lang="en-US" smtClean="0"/>
              <a:t>‹#›</a:t>
            </a:fld>
            <a:endParaRPr lang="en-US"/>
          </a:p>
        </p:txBody>
      </p:sp>
    </p:spTree>
    <p:extLst>
      <p:ext uri="{BB962C8B-B14F-4D97-AF65-F5344CB8AC3E}">
        <p14:creationId xmlns:p14="http://schemas.microsoft.com/office/powerpoint/2010/main" val="19480501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7.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t="11894" b="11894"/>
          <a:stretch/>
        </p:blipFill>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12" y="2033"/>
            <a:ext cx="12188388" cy="6855967"/>
          </a:xfrm>
          <a:prstGeom prst="rect">
            <a:avLst/>
          </a:prstGeom>
          <a:noFill/>
          <a:ln>
            <a:noFill/>
          </a:ln>
        </p:spPr>
      </p:pic>
      <p:sp>
        <p:nvSpPr>
          <p:cNvPr id="374" name="Shape 374"/>
          <p:cNvSpPr>
            <a:spLocks noGrp="1"/>
          </p:cNvSpPr>
          <p:nvPr>
            <p:ph type="title"/>
          </p:nvPr>
        </p:nvSpPr>
        <p:spPr>
          <a:xfrm>
            <a:off x="219760" y="2612297"/>
            <a:ext cx="4508357" cy="1246576"/>
          </a:xfrm>
        </p:spPr>
        <p:txBody>
          <a:bodyPr/>
          <a:lstStyle>
            <a:lvl1pPr>
              <a:defRPr sz="2500"/>
            </a:lvl1pPr>
          </a:lstStyle>
          <a:p>
            <a:r>
              <a:rPr lang="en-US" sz="2933" dirty="0" smtClean="0"/>
              <a:t>Docker and Kubernetes</a:t>
            </a:r>
            <a:br>
              <a:rPr lang="en-US" sz="2933" dirty="0" smtClean="0"/>
            </a:br>
            <a:r>
              <a:rPr lang="en-US" sz="2933" smtClean="0"/>
              <a:t>Use Cases</a:t>
            </a:r>
            <a:endParaRPr lang="en-US" sz="2933" dirty="0"/>
          </a:p>
        </p:txBody>
      </p:sp>
      <p:sp>
        <p:nvSpPr>
          <p:cNvPr id="4" name="Text Placeholder 3"/>
          <p:cNvSpPr>
            <a:spLocks noGrp="1"/>
          </p:cNvSpPr>
          <p:nvPr>
            <p:ph type="body" idx="10"/>
          </p:nvPr>
        </p:nvSpPr>
        <p:spPr>
          <a:xfrm>
            <a:off x="259285" y="5524251"/>
            <a:ext cx="3190568" cy="448919"/>
          </a:xfrm>
        </p:spPr>
        <p:txBody>
          <a:bodyPr/>
          <a:lstStyle/>
          <a:p>
            <a:pPr>
              <a:spcBef>
                <a:spcPts val="0"/>
              </a:spcBef>
            </a:pPr>
            <a:r>
              <a:rPr lang="en-US" dirty="0" smtClean="0"/>
              <a:t>Infosys Continuous Testing CoE</a:t>
            </a:r>
            <a:endParaRPr lang="en-US" dirty="0"/>
          </a:p>
        </p:txBody>
      </p:sp>
      <p:grpSp>
        <p:nvGrpSpPr>
          <p:cNvPr id="13" name="Group 12"/>
          <p:cNvGrpSpPr/>
          <p:nvPr/>
        </p:nvGrpSpPr>
        <p:grpSpPr>
          <a:xfrm>
            <a:off x="559225" y="4230437"/>
            <a:ext cx="520244" cy="184809"/>
            <a:chOff x="2522085" y="3993302"/>
            <a:chExt cx="390183" cy="519349"/>
          </a:xfrm>
        </p:grpSpPr>
        <p:sp>
          <p:nvSpPr>
            <p:cNvPr id="14" name="Oval 13"/>
            <p:cNvSpPr/>
            <p:nvPr/>
          </p:nvSpPr>
          <p:spPr>
            <a:xfrm>
              <a:off x="2522085" y="3993302"/>
              <a:ext cx="73152" cy="51934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defTabSz="609585" hangingPunct="0"/>
              <a:endParaRPr lang="en-US" sz="2400">
                <a:solidFill>
                  <a:srgbClr val="000000"/>
                </a:solidFill>
                <a:sym typeface="Calibri"/>
              </a:endParaRPr>
            </a:p>
          </p:txBody>
        </p:sp>
        <p:sp>
          <p:nvSpPr>
            <p:cNvPr id="20" name="Oval 19"/>
            <p:cNvSpPr/>
            <p:nvPr/>
          </p:nvSpPr>
          <p:spPr>
            <a:xfrm>
              <a:off x="2680601" y="3993302"/>
              <a:ext cx="73152" cy="51934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defTabSz="609585" hangingPunct="0"/>
              <a:endParaRPr lang="en-US" sz="2400">
                <a:solidFill>
                  <a:srgbClr val="000000"/>
                </a:solidFill>
                <a:sym typeface="Calibri"/>
              </a:endParaRPr>
            </a:p>
          </p:txBody>
        </p:sp>
        <p:sp>
          <p:nvSpPr>
            <p:cNvPr id="21" name="Oval 20"/>
            <p:cNvSpPr/>
            <p:nvPr/>
          </p:nvSpPr>
          <p:spPr>
            <a:xfrm>
              <a:off x="2839116" y="3993302"/>
              <a:ext cx="73152" cy="51934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defTabSz="609585" hangingPunct="0"/>
              <a:endParaRPr lang="en-US" sz="2400">
                <a:solidFill>
                  <a:srgbClr val="000000"/>
                </a:solidFill>
                <a:sym typeface="Calibri"/>
              </a:endParaRPr>
            </a:p>
          </p:txBody>
        </p:sp>
      </p:grpSp>
      <p:pic>
        <p:nvPicPr>
          <p:cNvPr id="15" name="image2.png" descr="Untitled-7.png"/>
          <p:cNvPicPr>
            <a:picLocks noChangeAspect="1"/>
          </p:cNvPicPr>
          <p:nvPr/>
        </p:nvPicPr>
        <p:blipFill>
          <a:blip r:embed="rId5">
            <a:extLst/>
          </a:blip>
          <a:stretch>
            <a:fillRect/>
          </a:stretch>
        </p:blipFill>
        <p:spPr>
          <a:xfrm>
            <a:off x="400153" y="6153896"/>
            <a:ext cx="912676" cy="435773"/>
          </a:xfrm>
          <a:prstGeom prst="rect">
            <a:avLst/>
          </a:prstGeom>
          <a:ln w="12700">
            <a:miter lim="400000"/>
          </a:ln>
        </p:spPr>
      </p:pic>
      <p:sp>
        <p:nvSpPr>
          <p:cNvPr id="17" name="Text Placeholder 3"/>
          <p:cNvSpPr>
            <a:spLocks noGrp="1"/>
          </p:cNvSpPr>
          <p:nvPr>
            <p:ph type="body" idx="10"/>
          </p:nvPr>
        </p:nvSpPr>
        <p:spPr>
          <a:xfrm>
            <a:off x="287093" y="5014585"/>
            <a:ext cx="1517691" cy="448919"/>
          </a:xfrm>
        </p:spPr>
        <p:txBody>
          <a:bodyPr/>
          <a:lstStyle/>
          <a:p>
            <a:pPr>
              <a:spcBef>
                <a:spcPts val="0"/>
              </a:spcBef>
            </a:pPr>
            <a:r>
              <a:rPr lang="en-US" i="1" dirty="0" smtClean="0">
                <a:solidFill>
                  <a:srgbClr val="0C77C3"/>
                </a:solidFill>
              </a:rPr>
              <a:t>Presented by:</a:t>
            </a:r>
            <a:endParaRPr lang="en-US" i="1" dirty="0">
              <a:solidFill>
                <a:srgbClr val="0C77C3"/>
              </a:solidFill>
            </a:endParaRPr>
          </a:p>
        </p:txBody>
      </p:sp>
    </p:spTree>
    <p:extLst>
      <p:ext uri="{BB962C8B-B14F-4D97-AF65-F5344CB8AC3E}">
        <p14:creationId xmlns:p14="http://schemas.microsoft.com/office/powerpoint/2010/main" val="848681820"/>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1"/>
          <p:cNvSpPr txBox="1">
            <a:spLocks/>
          </p:cNvSpPr>
          <p:nvPr/>
        </p:nvSpPr>
        <p:spPr>
          <a:xfrm>
            <a:off x="233939" y="240145"/>
            <a:ext cx="11729463" cy="485459"/>
          </a:xfrm>
          <a:prstGeom prst="rect">
            <a:avLst/>
          </a:prstGeom>
        </p:spPr>
        <p:txBody>
          <a:bodyPr vert="horz" lIns="91440" tIns="45720" rIns="91440" bIns="45720" rtlCol="0" anchor="t">
            <a:noAutofit/>
          </a:bodyPr>
          <a:lstStyle>
            <a:defPPr>
              <a:defRPr lang="en-US"/>
            </a:defPPr>
            <a:lvl1pPr>
              <a:spcBef>
                <a:spcPct val="0"/>
              </a:spcBef>
              <a:buNone/>
              <a:defRPr sz="2800" b="1">
                <a:solidFill>
                  <a:srgbClr val="0282D6"/>
                </a:solidFill>
                <a:latin typeface="Segoe UI" panose="020B0502040204020203" pitchFamily="34" charset="0"/>
                <a:ea typeface="+mj-ea"/>
                <a:cs typeface="Segoe UI" panose="020B0502040204020203" pitchFamily="34" charset="0"/>
              </a:defRPr>
            </a:lvl1pPr>
          </a:lstStyle>
          <a:p>
            <a:pPr defTabSz="914377"/>
            <a:endParaRPr lang="en-US" sz="3733" dirty="0">
              <a:solidFill>
                <a:srgbClr val="4F81BD"/>
              </a:solidFill>
              <a:latin typeface="Arial" pitchFamily="34" charset="0"/>
              <a:cs typeface="Arial" pitchFamily="34" charset="0"/>
            </a:endParaRPr>
          </a:p>
        </p:txBody>
      </p:sp>
      <p:sp>
        <p:nvSpPr>
          <p:cNvPr id="5" name="Title 4"/>
          <p:cNvSpPr>
            <a:spLocks noGrp="1"/>
          </p:cNvSpPr>
          <p:nvPr>
            <p:ph type="title"/>
          </p:nvPr>
        </p:nvSpPr>
        <p:spPr>
          <a:xfrm>
            <a:off x="312676" y="224163"/>
            <a:ext cx="11630733" cy="603981"/>
          </a:xfrm>
        </p:spPr>
        <p:txBody>
          <a:bodyPr/>
          <a:lstStyle/>
          <a:p>
            <a:r>
              <a:rPr lang="en-US" dirty="0" smtClean="0"/>
              <a:t>Use Cases</a:t>
            </a:r>
            <a:br>
              <a:rPr lang="en-US" dirty="0" smtClean="0"/>
            </a:br>
            <a:endParaRPr lang="en-US" dirty="0"/>
          </a:p>
        </p:txBody>
      </p:sp>
      <p:graphicFrame>
        <p:nvGraphicFramePr>
          <p:cNvPr id="23" name="Diagram 22"/>
          <p:cNvGraphicFramePr/>
          <p:nvPr>
            <p:extLst>
              <p:ext uri="{D42A27DB-BD31-4B8C-83A1-F6EECF244321}">
                <p14:modId xmlns:p14="http://schemas.microsoft.com/office/powerpoint/2010/main" val="1545111896"/>
              </p:ext>
            </p:extLst>
          </p:nvPr>
        </p:nvGraphicFramePr>
        <p:xfrm>
          <a:off x="622049" y="952571"/>
          <a:ext cx="9150207" cy="49327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p:cNvGrpSpPr/>
          <p:nvPr/>
        </p:nvGrpSpPr>
        <p:grpSpPr>
          <a:xfrm>
            <a:off x="426957" y="813455"/>
            <a:ext cx="390183" cy="73152"/>
            <a:chOff x="2522085" y="4216400"/>
            <a:chExt cx="390183" cy="73152"/>
          </a:xfrm>
        </p:grpSpPr>
        <p:sp>
          <p:nvSpPr>
            <p:cNvPr id="11" name="Oval 10"/>
            <p:cNvSpPr/>
            <p:nvPr/>
          </p:nvSpPr>
          <p:spPr>
            <a:xfrm>
              <a:off x="2522085"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endParaRPr lang="en-US"/>
            </a:p>
          </p:txBody>
        </p:sp>
        <p:sp>
          <p:nvSpPr>
            <p:cNvPr id="12" name="Oval 11"/>
            <p:cNvSpPr/>
            <p:nvPr/>
          </p:nvSpPr>
          <p:spPr>
            <a:xfrm>
              <a:off x="268060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endParaRPr lang="en-US"/>
            </a:p>
          </p:txBody>
        </p:sp>
        <p:sp>
          <p:nvSpPr>
            <p:cNvPr id="13" name="Oval 12"/>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endParaRPr lang="en-US"/>
            </a:p>
          </p:txBody>
        </p:sp>
      </p:grpSp>
    </p:spTree>
    <p:extLst>
      <p:ext uri="{BB962C8B-B14F-4D97-AF65-F5344CB8AC3E}">
        <p14:creationId xmlns:p14="http://schemas.microsoft.com/office/powerpoint/2010/main" val="3416606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1432" y="2966412"/>
            <a:ext cx="5405997" cy="1540274"/>
          </a:xfrm>
        </p:spPr>
        <p:txBody>
          <a:bodyPr/>
          <a:lstStyle/>
          <a:p>
            <a:r>
              <a:rPr lang="en-US" sz="7200" dirty="0" smtClean="0">
                <a:latin typeface="Arial" panose="020B0604020202020204" pitchFamily="34" charset="0"/>
                <a:cs typeface="Arial" panose="020B0604020202020204" pitchFamily="34" charset="0"/>
              </a:rPr>
              <a:t>Use Cases</a:t>
            </a:r>
            <a:endParaRPr lang="en-US" sz="7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5912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C</a:t>
            </a:r>
            <a:r>
              <a:rPr lang="en-US" dirty="0" smtClean="0">
                <a:latin typeface="Arial" panose="020B0604020202020204" pitchFamily="34" charset="0"/>
                <a:cs typeface="Arial" panose="020B0604020202020204" pitchFamily="34" charset="0"/>
              </a:rPr>
              <a:t>ost effectiveness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4294967295"/>
          </p:nvPr>
        </p:nvSpPr>
        <p:spPr>
          <a:xfrm>
            <a:off x="353009" y="827192"/>
            <a:ext cx="11593259" cy="5919971"/>
          </a:xfrm>
          <a:scene3d>
            <a:camera prst="perspectiveFront"/>
            <a:lightRig rig="threePt" dir="t"/>
          </a:scene3d>
        </p:spPr>
        <p:txBody>
          <a:bodyPr>
            <a:normAutofit/>
          </a:bodyPr>
          <a:lstStyle/>
          <a:p>
            <a:pPr marL="0" indent="0">
              <a:buNone/>
            </a:pPr>
            <a:r>
              <a:rPr lang="en-US" sz="2200" b="1" dirty="0" smtClean="0">
                <a:latin typeface="Arial" panose="020B0604020202020204" pitchFamily="34" charset="0"/>
                <a:cs typeface="Arial" panose="020B0604020202020204" pitchFamily="34" charset="0"/>
              </a:rPr>
              <a:t>Scenario 1 </a:t>
            </a:r>
            <a:r>
              <a:rPr lang="en-US" sz="2000" dirty="0" smtClean="0">
                <a:latin typeface="Arial" panose="020B0604020202020204" pitchFamily="34" charset="0"/>
                <a:cs typeface="Arial" panose="020B0604020202020204" pitchFamily="34" charset="0"/>
              </a:rPr>
              <a:t>: We have to host 100 applications to run in different environment.</a:t>
            </a:r>
          </a:p>
          <a:p>
            <a:pPr marL="0" indent="0">
              <a:buNone/>
            </a:pPr>
            <a:endParaRPr lang="en-US" sz="1500" b="1" dirty="0" smtClean="0">
              <a:latin typeface="Arial" panose="020B0604020202020204" pitchFamily="34" charset="0"/>
              <a:cs typeface="Arial" panose="020B0604020202020204" pitchFamily="34" charset="0"/>
            </a:endParaRPr>
          </a:p>
          <a:p>
            <a:pPr marL="0" indent="0">
              <a:buNone/>
            </a:pPr>
            <a:endParaRPr lang="en-US" sz="1500" b="1" dirty="0">
              <a:latin typeface="Arial" panose="020B0604020202020204" pitchFamily="34" charset="0"/>
              <a:cs typeface="Arial" panose="020B0604020202020204" pitchFamily="34" charset="0"/>
            </a:endParaRPr>
          </a:p>
          <a:p>
            <a:pPr marL="0" indent="0">
              <a:buNone/>
            </a:pPr>
            <a:endParaRPr lang="en-US" sz="1500" b="1" dirty="0" smtClean="0">
              <a:latin typeface="Arial" panose="020B0604020202020204" pitchFamily="34" charset="0"/>
              <a:cs typeface="Arial" panose="020B0604020202020204" pitchFamily="34" charset="0"/>
            </a:endParaRPr>
          </a:p>
          <a:p>
            <a:pPr marL="0" indent="0">
              <a:buNone/>
            </a:pPr>
            <a:r>
              <a:rPr lang="en-US" sz="1500" b="1" dirty="0" smtClean="0">
                <a:latin typeface="Arial" panose="020B0604020202020204" pitchFamily="34" charset="0"/>
                <a:cs typeface="Arial" panose="020B0604020202020204" pitchFamily="34" charset="0"/>
              </a:rPr>
              <a:t>Challenges: </a:t>
            </a:r>
          </a:p>
          <a:p>
            <a:pPr>
              <a:buFont typeface="Wingdings" panose="05000000000000000000" pitchFamily="2" charset="2"/>
              <a:buChar char="q"/>
            </a:pPr>
            <a:r>
              <a:rPr lang="en-US" sz="1500" dirty="0">
                <a:latin typeface="Arial" panose="020B0604020202020204" pitchFamily="34" charset="0"/>
                <a:cs typeface="Arial" panose="020B0604020202020204" pitchFamily="34" charset="0"/>
              </a:rPr>
              <a:t>T</a:t>
            </a:r>
            <a:r>
              <a:rPr lang="en-US" sz="1500" dirty="0" smtClean="0">
                <a:latin typeface="Arial" panose="020B0604020202020204" pitchFamily="34" charset="0"/>
                <a:cs typeface="Arial" panose="020B0604020202020204" pitchFamily="34" charset="0"/>
              </a:rPr>
              <a:t>o setup 100 applications, we have to configure 50 servers in daytime and 1 server in night time as per traffic or test case.</a:t>
            </a:r>
          </a:p>
          <a:p>
            <a:pPr>
              <a:buFont typeface="Wingdings" panose="05000000000000000000" pitchFamily="2" charset="2"/>
              <a:buChar char="q"/>
            </a:pPr>
            <a:r>
              <a:rPr lang="en-US" sz="1500" dirty="0" smtClean="0">
                <a:latin typeface="Arial" panose="020B0604020202020204" pitchFamily="34" charset="0"/>
                <a:cs typeface="Arial" panose="020B0604020202020204" pitchFamily="34" charset="0"/>
              </a:rPr>
              <a:t>Which includes different machines for QA, staging and deployment team. </a:t>
            </a:r>
          </a:p>
          <a:p>
            <a:pPr>
              <a:buFont typeface="Wingdings" panose="05000000000000000000" pitchFamily="2" charset="2"/>
              <a:buChar char="q"/>
            </a:pPr>
            <a:r>
              <a:rPr lang="en-US" sz="1500" dirty="0" smtClean="0">
                <a:latin typeface="Arial" panose="020B0604020202020204" pitchFamily="34" charset="0"/>
                <a:cs typeface="Arial" panose="020B0604020202020204" pitchFamily="34" charset="0"/>
              </a:rPr>
              <a:t>Hence, we have to pay for -</a:t>
            </a:r>
          </a:p>
          <a:p>
            <a:pPr lvl="1">
              <a:buFont typeface="+mj-lt"/>
              <a:buAutoNum type="arabicPeriod"/>
            </a:pPr>
            <a:r>
              <a:rPr lang="en-US" sz="1500" dirty="0" smtClean="0">
                <a:latin typeface="Arial" panose="020B0604020202020204" pitchFamily="34" charset="0"/>
                <a:cs typeface="Arial" panose="020B0604020202020204" pitchFamily="34" charset="0"/>
              </a:rPr>
              <a:t>50 servers </a:t>
            </a:r>
          </a:p>
          <a:p>
            <a:pPr lvl="1">
              <a:buFont typeface="+mj-lt"/>
              <a:buAutoNum type="arabicPeriod"/>
            </a:pPr>
            <a:r>
              <a:rPr lang="en-US" sz="1500" dirty="0" smtClean="0">
                <a:latin typeface="Arial" panose="020B0604020202020204" pitchFamily="34" charset="0"/>
                <a:cs typeface="Arial" panose="020B0604020202020204" pitchFamily="34" charset="0"/>
              </a:rPr>
              <a:t>Orchestration/Load balancer.</a:t>
            </a:r>
            <a:endParaRPr lang="en-US" sz="1500" dirty="0">
              <a:latin typeface="Arial" panose="020B0604020202020204" pitchFamily="34" charset="0"/>
              <a:cs typeface="Arial" panose="020B0604020202020204" pitchFamily="34" charset="0"/>
            </a:endParaRPr>
          </a:p>
          <a:p>
            <a:pPr marL="0" indent="0">
              <a:buNone/>
            </a:pPr>
            <a:r>
              <a:rPr lang="en-US" sz="1500" b="1" dirty="0" smtClean="0">
                <a:latin typeface="Arial" panose="020B0604020202020204" pitchFamily="34" charset="0"/>
                <a:cs typeface="Arial" panose="020B0604020202020204" pitchFamily="34" charset="0"/>
              </a:rPr>
              <a:t>Problem Solving :</a:t>
            </a:r>
          </a:p>
          <a:p>
            <a:pPr>
              <a:buFont typeface="Wingdings" panose="05000000000000000000" pitchFamily="2" charset="2"/>
              <a:buChar char="q"/>
            </a:pPr>
            <a:r>
              <a:rPr lang="en-US" sz="1500" dirty="0" smtClean="0">
                <a:latin typeface="Arial" panose="020B0604020202020204" pitchFamily="34" charset="0"/>
                <a:cs typeface="Arial" panose="020B0604020202020204" pitchFamily="34" charset="0"/>
              </a:rPr>
              <a:t>It involves only 5-6 servers cost for applications, as many container for different environment can be spin up within a server. </a:t>
            </a:r>
          </a:p>
          <a:p>
            <a:pPr>
              <a:buFont typeface="Wingdings" panose="05000000000000000000" pitchFamily="2" charset="2"/>
              <a:buChar char="q"/>
            </a:pPr>
            <a:r>
              <a:rPr lang="en-US" sz="1500" dirty="0" smtClean="0">
                <a:latin typeface="Arial" panose="020B0604020202020204" pitchFamily="34" charset="0"/>
                <a:cs typeface="Arial" panose="020B0604020202020204" pitchFamily="34" charset="0"/>
              </a:rPr>
              <a:t>Orchestration of </a:t>
            </a:r>
            <a:r>
              <a:rPr lang="en-US" sz="1500" dirty="0">
                <a:latin typeface="Arial" panose="020B0604020202020204" pitchFamily="34" charset="0"/>
                <a:cs typeface="Arial" panose="020B0604020202020204" pitchFamily="34" charset="0"/>
              </a:rPr>
              <a:t>server &amp; </a:t>
            </a:r>
            <a:r>
              <a:rPr lang="en-US" sz="1500" dirty="0" smtClean="0">
                <a:latin typeface="Arial" panose="020B0604020202020204" pitchFamily="34" charset="0"/>
                <a:cs typeface="Arial" panose="020B0604020202020204" pitchFamily="34" charset="0"/>
              </a:rPr>
              <a:t>container is done automatically by kubernetes. Hence, load balancer cost is neglected.</a:t>
            </a:r>
            <a:endParaRPr lang="en-US" sz="15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1500" dirty="0" smtClean="0">
                <a:latin typeface="Arial" panose="020B0604020202020204" pitchFamily="34" charset="0"/>
                <a:cs typeface="Arial" panose="020B0604020202020204" pitchFamily="34" charset="0"/>
              </a:rPr>
              <a:t>We can spin 1 </a:t>
            </a:r>
            <a:r>
              <a:rPr lang="en-US" sz="1500" dirty="0">
                <a:latin typeface="Arial" panose="020B0604020202020204" pitchFamily="34" charset="0"/>
                <a:cs typeface="Arial" panose="020B0604020202020204" pitchFamily="34" charset="0"/>
              </a:rPr>
              <a:t>container at night and 5 container at day </a:t>
            </a:r>
            <a:r>
              <a:rPr lang="en-US" sz="1500" dirty="0" smtClean="0">
                <a:latin typeface="Arial" panose="020B0604020202020204" pitchFamily="34" charset="0"/>
                <a:cs typeface="Arial" panose="020B0604020202020204" pitchFamily="34" charset="0"/>
              </a:rPr>
              <a:t>time.</a:t>
            </a:r>
          </a:p>
          <a:p>
            <a:pPr>
              <a:buFont typeface="Wingdings" panose="05000000000000000000" pitchFamily="2" charset="2"/>
              <a:buChar char="q"/>
            </a:pPr>
            <a:r>
              <a:rPr lang="en-US" sz="1500" dirty="0" smtClean="0">
                <a:latin typeface="Arial" panose="020B0604020202020204" pitchFamily="34" charset="0"/>
                <a:cs typeface="Arial" panose="020B0604020202020204" pitchFamily="34" charset="0"/>
              </a:rPr>
              <a:t>So we need to pay for 5-6 server cost only.</a:t>
            </a:r>
          </a:p>
          <a:p>
            <a:pPr marL="0" indent="0">
              <a:buNone/>
            </a:pPr>
            <a:r>
              <a:rPr lang="en-US" sz="1500" dirty="0" smtClean="0">
                <a:latin typeface="Arial" panose="020B0604020202020204" pitchFamily="34" charset="0"/>
                <a:cs typeface="Arial" panose="020B0604020202020204" pitchFamily="34" charset="0"/>
              </a:rPr>
              <a:t> </a:t>
            </a:r>
            <a:endParaRPr lang="en-US" sz="15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50307540"/>
              </p:ext>
            </p:extLst>
          </p:nvPr>
        </p:nvGraphicFramePr>
        <p:xfrm>
          <a:off x="471055" y="1288467"/>
          <a:ext cx="5537202" cy="914400"/>
        </p:xfrm>
        <a:graphic>
          <a:graphicData uri="http://schemas.openxmlformats.org/drawingml/2006/table">
            <a:tbl>
              <a:tblPr firstRow="1" bandRow="1">
                <a:tableStyleId>{5C22544A-7EE6-4342-B048-85BDC9FD1C3A}</a:tableStyleId>
              </a:tblPr>
              <a:tblGrid>
                <a:gridCol w="2768601">
                  <a:extLst>
                    <a:ext uri="{9D8B030D-6E8A-4147-A177-3AD203B41FA5}">
                      <a16:colId xmlns:a16="http://schemas.microsoft.com/office/drawing/2014/main" val="517567522"/>
                    </a:ext>
                  </a:extLst>
                </a:gridCol>
                <a:gridCol w="2768601">
                  <a:extLst>
                    <a:ext uri="{9D8B030D-6E8A-4147-A177-3AD203B41FA5}">
                      <a16:colId xmlns:a16="http://schemas.microsoft.com/office/drawing/2014/main" val="1952403641"/>
                    </a:ext>
                  </a:extLst>
                </a:gridCol>
              </a:tblGrid>
              <a:tr h="244764">
                <a:tc>
                  <a:txBody>
                    <a:bodyPr/>
                    <a:lstStyle/>
                    <a:p>
                      <a:r>
                        <a:rPr lang="en-US" sz="1400" dirty="0" smtClean="0"/>
                        <a:t> Traditional</a:t>
                      </a:r>
                      <a:endParaRPr lang="en-US" sz="1400" dirty="0"/>
                    </a:p>
                  </a:txBody>
                  <a:tcPr/>
                </a:tc>
                <a:tc>
                  <a:txBody>
                    <a:bodyPr/>
                    <a:lstStyle/>
                    <a:p>
                      <a:r>
                        <a:rPr lang="en-US" sz="1400" dirty="0" smtClean="0"/>
                        <a:t>Docker </a:t>
                      </a:r>
                      <a:r>
                        <a:rPr lang="en-US" sz="1400" dirty="0" err="1" smtClean="0"/>
                        <a:t>Kuberenetes</a:t>
                      </a:r>
                      <a:endParaRPr lang="en-US" sz="1400" dirty="0"/>
                    </a:p>
                  </a:txBody>
                  <a:tcPr/>
                </a:tc>
                <a:extLst>
                  <a:ext uri="{0D108BD9-81ED-4DB2-BD59-A6C34878D82A}">
                    <a16:rowId xmlns:a16="http://schemas.microsoft.com/office/drawing/2014/main" val="2009066864"/>
                  </a:ext>
                </a:extLst>
              </a:tr>
              <a:tr h="244764">
                <a:tc>
                  <a:txBody>
                    <a:bodyPr/>
                    <a:lstStyle/>
                    <a:p>
                      <a:r>
                        <a:rPr lang="en-US" sz="1400" dirty="0" smtClean="0"/>
                        <a:t>Pay for 50 servers </a:t>
                      </a:r>
                    </a:p>
                  </a:txBody>
                  <a:tcPr/>
                </a:tc>
                <a:tc>
                  <a:txBody>
                    <a:bodyPr/>
                    <a:lstStyle/>
                    <a:p>
                      <a:r>
                        <a:rPr lang="en-US" sz="1400" dirty="0" smtClean="0"/>
                        <a:t>Pay for only 5-6 server</a:t>
                      </a:r>
                      <a:endParaRPr lang="en-US" sz="1400" dirty="0"/>
                    </a:p>
                  </a:txBody>
                  <a:tcPr/>
                </a:tc>
                <a:extLst>
                  <a:ext uri="{0D108BD9-81ED-4DB2-BD59-A6C34878D82A}">
                    <a16:rowId xmlns:a16="http://schemas.microsoft.com/office/drawing/2014/main" val="3267771334"/>
                  </a:ext>
                </a:extLst>
              </a:tr>
              <a:tr h="244764">
                <a:tc>
                  <a:txBody>
                    <a:bodyPr/>
                    <a:lstStyle/>
                    <a:p>
                      <a:r>
                        <a:rPr lang="en-US" sz="1400" dirty="0" smtClean="0"/>
                        <a:t>Load Balancing</a:t>
                      </a:r>
                    </a:p>
                  </a:txBody>
                  <a:tcPr/>
                </a:tc>
                <a:tc>
                  <a:txBody>
                    <a:bodyPr/>
                    <a:lstStyle/>
                    <a:p>
                      <a:r>
                        <a:rPr lang="en-US" sz="1400" dirty="0" smtClean="0"/>
                        <a:t>No cost</a:t>
                      </a:r>
                      <a:endParaRPr lang="en-US" sz="1400" dirty="0"/>
                    </a:p>
                  </a:txBody>
                  <a:tcPr/>
                </a:tc>
                <a:extLst>
                  <a:ext uri="{0D108BD9-81ED-4DB2-BD59-A6C34878D82A}">
                    <a16:rowId xmlns:a16="http://schemas.microsoft.com/office/drawing/2014/main" val="2146018552"/>
                  </a:ext>
                </a:extLst>
              </a:tr>
            </a:tbl>
          </a:graphicData>
        </a:graphic>
      </p:graphicFrame>
    </p:spTree>
    <p:extLst>
      <p:ext uri="{BB962C8B-B14F-4D97-AF65-F5344CB8AC3E}">
        <p14:creationId xmlns:p14="http://schemas.microsoft.com/office/powerpoint/2010/main" val="3495693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536" y="223212"/>
            <a:ext cx="9381460" cy="603981"/>
          </a:xfrm>
        </p:spPr>
        <p:txBody>
          <a:bodyPr/>
          <a:lstStyle/>
          <a:p>
            <a:r>
              <a:rPr lang="en-US" dirty="0" smtClean="0">
                <a:latin typeface="Arial" panose="020B0604020202020204" pitchFamily="34" charset="0"/>
                <a:cs typeface="Arial" panose="020B0604020202020204" pitchFamily="34" charset="0"/>
              </a:rPr>
              <a:t>Migration with minimum resources and time.</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4294967295"/>
          </p:nvPr>
        </p:nvSpPr>
        <p:spPr>
          <a:xfrm>
            <a:off x="315535" y="827193"/>
            <a:ext cx="11294573" cy="5795280"/>
          </a:xfrm>
          <a:scene3d>
            <a:camera prst="obliqueTopLeft"/>
            <a:lightRig rig="threePt" dir="t"/>
          </a:scene3d>
        </p:spPr>
        <p:txBody>
          <a:bodyPr>
            <a:normAutofit lnSpcReduction="10000"/>
          </a:bodyPr>
          <a:lstStyle/>
          <a:p>
            <a:pPr marL="0" indent="0">
              <a:buNone/>
            </a:pPr>
            <a:r>
              <a:rPr lang="en-US" sz="2200" b="1" dirty="0" smtClean="0">
                <a:latin typeface="Arial" panose="020B0604020202020204" pitchFamily="34" charset="0"/>
                <a:cs typeface="Arial" panose="020B0604020202020204" pitchFamily="34" charset="0"/>
              </a:rPr>
              <a:t>Scenario 2 :  </a:t>
            </a:r>
            <a:r>
              <a:rPr lang="en-US" sz="2000" dirty="0" smtClean="0">
                <a:latin typeface="Arial" panose="020B0604020202020204" pitchFamily="34" charset="0"/>
                <a:cs typeface="Arial" panose="020B0604020202020204" pitchFamily="34" charset="0"/>
              </a:rPr>
              <a:t>Team have </a:t>
            </a:r>
            <a:r>
              <a:rPr lang="en-US" sz="2000" dirty="0">
                <a:latin typeface="Arial" panose="020B0604020202020204" pitchFamily="34" charset="0"/>
                <a:cs typeface="Arial" panose="020B0604020202020204" pitchFamily="34" charset="0"/>
              </a:rPr>
              <a:t>to migrate from 5 windows server to L</a:t>
            </a:r>
            <a:r>
              <a:rPr lang="en-US" sz="2000" dirty="0" smtClean="0">
                <a:latin typeface="Arial" panose="020B0604020202020204" pitchFamily="34" charset="0"/>
                <a:cs typeface="Arial" panose="020B0604020202020204" pitchFamily="34" charset="0"/>
              </a:rPr>
              <a:t>inux servers.</a:t>
            </a: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b="1" dirty="0" smtClean="0">
              <a:latin typeface="Arial" panose="020B0604020202020204" pitchFamily="34" charset="0"/>
              <a:cs typeface="Arial" panose="020B0604020202020204" pitchFamily="34" charset="0"/>
            </a:endParaRPr>
          </a:p>
          <a:p>
            <a:pPr marL="0" indent="0">
              <a:buNone/>
            </a:pPr>
            <a:endParaRPr lang="en-US" b="1" dirty="0" smtClean="0">
              <a:latin typeface="Arial" panose="020B0604020202020204" pitchFamily="34" charset="0"/>
              <a:cs typeface="Arial" panose="020B0604020202020204" pitchFamily="34" charset="0"/>
            </a:endParaRPr>
          </a:p>
          <a:p>
            <a:pPr marL="0" indent="0">
              <a:buNone/>
            </a:pPr>
            <a:r>
              <a:rPr lang="en-US" sz="1600" b="1" dirty="0" smtClean="0">
                <a:latin typeface="Arial" panose="020B0604020202020204" pitchFamily="34" charset="0"/>
                <a:cs typeface="Arial" panose="020B0604020202020204" pitchFamily="34" charset="0"/>
              </a:rPr>
              <a:t>Challenges:</a:t>
            </a:r>
          </a:p>
          <a:p>
            <a:pPr>
              <a:buFont typeface="Wingdings" panose="05000000000000000000" pitchFamily="2" charset="2"/>
              <a:buChar char="q"/>
            </a:pPr>
            <a:r>
              <a:rPr lang="en-US" sz="1600" dirty="0" smtClean="0">
                <a:latin typeface="Arial" panose="020B0604020202020204" pitchFamily="34" charset="0"/>
                <a:cs typeface="Arial" panose="020B0604020202020204" pitchFamily="34" charset="0"/>
              </a:rPr>
              <a:t>Need to consider OS version &amp; machine configuration and environment variables for new servers.</a:t>
            </a:r>
          </a:p>
          <a:p>
            <a:pPr>
              <a:buFont typeface="Wingdings" panose="05000000000000000000" pitchFamily="2" charset="2"/>
              <a:buChar char="q"/>
            </a:pPr>
            <a:r>
              <a:rPr lang="en-US" sz="1600" dirty="0" smtClean="0">
                <a:latin typeface="Arial" panose="020B0604020202020204" pitchFamily="34" charset="0"/>
                <a:cs typeface="Arial" panose="020B0604020202020204" pitchFamily="34" charset="0"/>
              </a:rPr>
              <a:t>Need </a:t>
            </a:r>
            <a:r>
              <a:rPr lang="en-US" sz="1600" dirty="0">
                <a:latin typeface="Arial" panose="020B0604020202020204" pitchFamily="34" charset="0"/>
                <a:cs typeface="Arial" panose="020B0604020202020204" pitchFamily="34" charset="0"/>
              </a:rPr>
              <a:t>to make changes in </a:t>
            </a:r>
            <a:r>
              <a:rPr lang="en-US" sz="1600" dirty="0" smtClean="0">
                <a:latin typeface="Arial" panose="020B0604020202020204" pitchFamily="34" charset="0"/>
                <a:cs typeface="Arial" panose="020B0604020202020204" pitchFamily="34" charset="0"/>
              </a:rPr>
              <a:t>configuration script </a:t>
            </a:r>
            <a:r>
              <a:rPr lang="en-US" sz="1600" dirty="0">
                <a:latin typeface="Arial" panose="020B0604020202020204" pitchFamily="34" charset="0"/>
                <a:cs typeface="Arial" panose="020B0604020202020204" pitchFamily="34" charset="0"/>
              </a:rPr>
              <a:t>like </a:t>
            </a:r>
            <a:r>
              <a:rPr lang="en-US" sz="1600" dirty="0" smtClean="0">
                <a:latin typeface="Arial" panose="020B0604020202020204" pitchFamily="34" charset="0"/>
                <a:cs typeface="Arial" panose="020B0604020202020204" pitchFamily="34" charset="0"/>
              </a:rPr>
              <a:t>ansible, </a:t>
            </a:r>
            <a:r>
              <a:rPr lang="en-US" sz="1600" dirty="0">
                <a:latin typeface="Arial" panose="020B0604020202020204" pitchFamily="34" charset="0"/>
                <a:cs typeface="Arial" panose="020B0604020202020204" pitchFamily="34" charset="0"/>
              </a:rPr>
              <a:t>chef, </a:t>
            </a:r>
            <a:r>
              <a:rPr lang="en-US" sz="1600" dirty="0" smtClean="0">
                <a:latin typeface="Arial" panose="020B0604020202020204" pitchFamily="34" charset="0"/>
                <a:cs typeface="Arial" panose="020B0604020202020204" pitchFamily="34" charset="0"/>
              </a:rPr>
              <a:t>puppet to </a:t>
            </a:r>
            <a:r>
              <a:rPr lang="en-US" sz="1600" dirty="0">
                <a:latin typeface="Arial" panose="020B0604020202020204" pitchFamily="34" charset="0"/>
                <a:cs typeface="Arial" panose="020B0604020202020204" pitchFamily="34" charset="0"/>
              </a:rPr>
              <a:t>create the testing environment such as OS and the application dependencies(like Java, maven, </a:t>
            </a:r>
            <a:r>
              <a:rPr lang="en-US" sz="1600" dirty="0" smtClean="0">
                <a:latin typeface="Arial" panose="020B0604020202020204" pitchFamily="34" charset="0"/>
                <a:cs typeface="Arial" panose="020B0604020202020204" pitchFamily="34" charset="0"/>
              </a:rPr>
              <a:t>etc.)  </a:t>
            </a:r>
            <a:r>
              <a:rPr lang="en-US" sz="1600" dirty="0">
                <a:latin typeface="Arial" panose="020B0604020202020204" pitchFamily="34" charset="0"/>
                <a:cs typeface="Arial" panose="020B0604020202020204" pitchFamily="34" charset="0"/>
              </a:rPr>
              <a:t>in each VM which takes more time .</a:t>
            </a:r>
          </a:p>
          <a:p>
            <a:pPr>
              <a:buFont typeface="Wingdings" panose="05000000000000000000" pitchFamily="2" charset="2"/>
              <a:buChar char="q"/>
            </a:pPr>
            <a:r>
              <a:rPr lang="en-US" sz="1600" dirty="0" smtClean="0">
                <a:latin typeface="Arial" panose="020B0604020202020204" pitchFamily="34" charset="0"/>
                <a:cs typeface="Arial" panose="020B0604020202020204" pitchFamily="34" charset="0"/>
              </a:rPr>
              <a:t>Migration </a:t>
            </a:r>
            <a:r>
              <a:rPr lang="en-US" sz="1600" dirty="0">
                <a:latin typeface="Arial" panose="020B0604020202020204" pitchFamily="34" charset="0"/>
                <a:cs typeface="Arial" panose="020B0604020202020204" pitchFamily="34" charset="0"/>
              </a:rPr>
              <a:t>and </a:t>
            </a:r>
            <a:r>
              <a:rPr lang="en-US" sz="1600" dirty="0" smtClean="0">
                <a:latin typeface="Arial" panose="020B0604020202020204" pitchFamily="34" charset="0"/>
                <a:cs typeface="Arial" panose="020B0604020202020204" pitchFamily="34" charset="0"/>
              </a:rPr>
              <a:t>deployment of </a:t>
            </a:r>
            <a:r>
              <a:rPr lang="en-US" sz="1600" dirty="0">
                <a:latin typeface="Arial" panose="020B0604020202020204" pitchFamily="34" charset="0"/>
                <a:cs typeface="Arial" panose="020B0604020202020204" pitchFamily="34" charset="0"/>
              </a:rPr>
              <a:t>new servers will take </a:t>
            </a:r>
            <a:r>
              <a:rPr lang="en-US" sz="1600" dirty="0" smtClean="0">
                <a:latin typeface="Arial" panose="020B0604020202020204" pitchFamily="34" charset="0"/>
                <a:cs typeface="Arial" panose="020B0604020202020204" pitchFamily="34" charset="0"/>
              </a:rPr>
              <a:t>more </a:t>
            </a:r>
            <a:r>
              <a:rPr lang="en-US" sz="1600" dirty="0">
                <a:latin typeface="Arial" panose="020B0604020202020204" pitchFamily="34" charset="0"/>
                <a:cs typeface="Arial" panose="020B0604020202020204" pitchFamily="34" charset="0"/>
              </a:rPr>
              <a:t>time and </a:t>
            </a:r>
            <a:r>
              <a:rPr lang="en-US" sz="1600" dirty="0" smtClean="0">
                <a:latin typeface="Arial" panose="020B0604020202020204" pitchFamily="34" charset="0"/>
                <a:cs typeface="Arial" panose="020B0604020202020204" pitchFamily="34" charset="0"/>
              </a:rPr>
              <a:t>resources.</a:t>
            </a:r>
          </a:p>
          <a:p>
            <a:pPr>
              <a:buFont typeface="Wingdings" panose="05000000000000000000" pitchFamily="2" charset="2"/>
              <a:buChar char="q"/>
            </a:pPr>
            <a:endParaRPr lang="en-US" sz="1600" dirty="0" smtClean="0">
              <a:latin typeface="Arial" panose="020B0604020202020204" pitchFamily="34" charset="0"/>
              <a:cs typeface="Arial" panose="020B0604020202020204" pitchFamily="34" charset="0"/>
            </a:endParaRPr>
          </a:p>
          <a:p>
            <a:pPr marL="0" indent="0">
              <a:buNone/>
            </a:pPr>
            <a:r>
              <a:rPr lang="en-US" sz="1600" b="1" dirty="0" smtClean="0">
                <a:latin typeface="Arial" panose="020B0604020202020204" pitchFamily="34" charset="0"/>
                <a:cs typeface="Arial" panose="020B0604020202020204" pitchFamily="34" charset="0"/>
              </a:rPr>
              <a:t>Problem Solving:</a:t>
            </a:r>
          </a:p>
          <a:p>
            <a:pPr>
              <a:buFont typeface="Wingdings" panose="05000000000000000000" pitchFamily="2" charset="2"/>
              <a:buChar char="q"/>
            </a:pPr>
            <a:r>
              <a:rPr lang="en-US" sz="1600" dirty="0" smtClean="0">
                <a:latin typeface="Arial" panose="020B0604020202020204" pitchFamily="34" charset="0"/>
                <a:cs typeface="Arial" panose="020B0604020202020204" pitchFamily="34" charset="0"/>
              </a:rPr>
              <a:t>In </a:t>
            </a:r>
            <a:r>
              <a:rPr lang="en-US" sz="1600" dirty="0">
                <a:latin typeface="Arial" panose="020B0604020202020204" pitchFamily="34" charset="0"/>
                <a:cs typeface="Arial" panose="020B0604020202020204" pitchFamily="34" charset="0"/>
              </a:rPr>
              <a:t>docker, we will pull images and </a:t>
            </a:r>
            <a:r>
              <a:rPr lang="en-US" sz="1600" dirty="0" smtClean="0">
                <a:latin typeface="Arial" panose="020B0604020202020204" pitchFamily="34" charset="0"/>
                <a:cs typeface="Arial" panose="020B0604020202020204" pitchFamily="34" charset="0"/>
              </a:rPr>
              <a:t>are ready </a:t>
            </a:r>
            <a:r>
              <a:rPr lang="en-US" sz="1600" dirty="0">
                <a:latin typeface="Arial" panose="020B0604020202020204" pitchFamily="34" charset="0"/>
                <a:cs typeface="Arial" panose="020B0604020202020204" pitchFamily="34" charset="0"/>
              </a:rPr>
              <a:t>to run in new servers in fraction of </a:t>
            </a:r>
            <a:r>
              <a:rPr lang="en-US" sz="1600" dirty="0" smtClean="0">
                <a:latin typeface="Arial" panose="020B0604020202020204" pitchFamily="34" charset="0"/>
                <a:cs typeface="Arial" panose="020B0604020202020204" pitchFamily="34" charset="0"/>
              </a:rPr>
              <a:t>seconds.</a:t>
            </a:r>
          </a:p>
          <a:p>
            <a:pPr>
              <a:buFont typeface="Wingdings" panose="05000000000000000000" pitchFamily="2" charset="2"/>
              <a:buChar char="q"/>
            </a:pPr>
            <a:r>
              <a:rPr lang="en-US" sz="1600" dirty="0" smtClean="0">
                <a:latin typeface="Arial" panose="020B0604020202020204" pitchFamily="34" charset="0"/>
                <a:cs typeface="Arial" panose="020B0604020202020204" pitchFamily="34" charset="0"/>
              </a:rPr>
              <a:t>Less </a:t>
            </a:r>
            <a:r>
              <a:rPr lang="en-US" sz="1600" dirty="0">
                <a:latin typeface="Arial" panose="020B0604020202020204" pitchFamily="34" charset="0"/>
                <a:cs typeface="Arial" panose="020B0604020202020204" pitchFamily="34" charset="0"/>
              </a:rPr>
              <a:t>time and </a:t>
            </a:r>
            <a:r>
              <a:rPr lang="en-US" sz="1600" dirty="0" smtClean="0">
                <a:latin typeface="Arial" panose="020B0604020202020204" pitchFamily="34" charset="0"/>
                <a:cs typeface="Arial" panose="020B0604020202020204" pitchFamily="34" charset="0"/>
              </a:rPr>
              <a:t>resources needed</a:t>
            </a:r>
            <a:r>
              <a:rPr lang="en-US" sz="1600" dirty="0">
                <a:latin typeface="Arial" panose="020B0604020202020204" pitchFamily="34" charset="0"/>
                <a:cs typeface="Arial" panose="020B0604020202020204" pitchFamily="34" charset="0"/>
              </a:rPr>
              <a:t>. Multiple version of applications can be setup in one machine efficiently</a:t>
            </a:r>
            <a:r>
              <a:rPr lang="en-US" sz="1600" dirty="0" smtClean="0">
                <a:latin typeface="Arial" panose="020B0604020202020204" pitchFamily="34" charset="0"/>
                <a:cs typeface="Arial" panose="020B0604020202020204" pitchFamily="34" charset="0"/>
              </a:rPr>
              <a:t>.</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Docker image is already packaged with its dependencies. Hence, we can use those images and spin up the container </a:t>
            </a:r>
            <a:r>
              <a:rPr lang="en-US" sz="1600" dirty="0" smtClean="0">
                <a:latin typeface="Arial" panose="020B0604020202020204" pitchFamily="34" charset="0"/>
                <a:cs typeface="Arial" panose="020B0604020202020204" pitchFamily="34" charset="0"/>
              </a:rPr>
              <a:t>needed for </a:t>
            </a:r>
            <a:r>
              <a:rPr lang="en-US" sz="1600" dirty="0">
                <a:latin typeface="Arial" panose="020B0604020202020204" pitchFamily="34" charset="0"/>
                <a:cs typeface="Arial" panose="020B0604020202020204" pitchFamily="34" charset="0"/>
              </a:rPr>
              <a:t>testing application in a server independent of its OS.</a:t>
            </a:r>
          </a:p>
          <a:p>
            <a:pPr>
              <a:buFont typeface="Wingdings" panose="05000000000000000000" pitchFamily="2" charset="2"/>
              <a:buChar char="q"/>
            </a:pP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1600" dirty="0" smtClean="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68091772"/>
              </p:ext>
            </p:extLst>
          </p:nvPr>
        </p:nvGraphicFramePr>
        <p:xfrm>
          <a:off x="392700" y="1318297"/>
          <a:ext cx="9227131" cy="1437166"/>
        </p:xfrm>
        <a:graphic>
          <a:graphicData uri="http://schemas.openxmlformats.org/drawingml/2006/table">
            <a:tbl>
              <a:tblPr firstRow="1" bandRow="1">
                <a:tableStyleId>{5C22544A-7EE6-4342-B048-85BDC9FD1C3A}</a:tableStyleId>
              </a:tblPr>
              <a:tblGrid>
                <a:gridCol w="4207009">
                  <a:extLst>
                    <a:ext uri="{9D8B030D-6E8A-4147-A177-3AD203B41FA5}">
                      <a16:colId xmlns:a16="http://schemas.microsoft.com/office/drawing/2014/main" val="2619717724"/>
                    </a:ext>
                  </a:extLst>
                </a:gridCol>
                <a:gridCol w="5020122">
                  <a:extLst>
                    <a:ext uri="{9D8B030D-6E8A-4147-A177-3AD203B41FA5}">
                      <a16:colId xmlns:a16="http://schemas.microsoft.com/office/drawing/2014/main" val="1946177323"/>
                    </a:ext>
                  </a:extLst>
                </a:gridCol>
              </a:tblGrid>
              <a:tr h="302654">
                <a:tc>
                  <a:txBody>
                    <a:bodyPr/>
                    <a:lstStyle/>
                    <a:p>
                      <a:r>
                        <a:rPr lang="en-US" sz="1400" dirty="0" smtClean="0"/>
                        <a:t> Traditional</a:t>
                      </a:r>
                      <a:endParaRPr lang="en-US" sz="1400" dirty="0"/>
                    </a:p>
                  </a:txBody>
                  <a:tcPr/>
                </a:tc>
                <a:tc>
                  <a:txBody>
                    <a:bodyPr/>
                    <a:lstStyle/>
                    <a:p>
                      <a:r>
                        <a:rPr lang="en-US" sz="1400" dirty="0" smtClean="0"/>
                        <a:t>Docker </a:t>
                      </a:r>
                      <a:r>
                        <a:rPr lang="en-US" sz="1400" dirty="0" err="1" smtClean="0"/>
                        <a:t>Kuberenetes</a:t>
                      </a:r>
                      <a:endParaRPr lang="en-US" sz="1400" dirty="0"/>
                    </a:p>
                  </a:txBody>
                  <a:tcPr/>
                </a:tc>
                <a:extLst>
                  <a:ext uri="{0D108BD9-81ED-4DB2-BD59-A6C34878D82A}">
                    <a16:rowId xmlns:a16="http://schemas.microsoft.com/office/drawing/2014/main" val="1407212539"/>
                  </a:ext>
                </a:extLst>
              </a:tr>
              <a:tr h="302654">
                <a:tc>
                  <a:txBody>
                    <a:bodyPr/>
                    <a:lstStyle/>
                    <a:p>
                      <a:r>
                        <a:rPr lang="en-US" sz="1400" dirty="0" smtClean="0"/>
                        <a:t>Depends on OS compatibility</a:t>
                      </a:r>
                    </a:p>
                  </a:txBody>
                  <a:tcPr/>
                </a:tc>
                <a:tc>
                  <a:txBody>
                    <a:bodyPr/>
                    <a:lstStyle/>
                    <a:p>
                      <a:r>
                        <a:rPr lang="en-US" sz="1400" dirty="0" smtClean="0"/>
                        <a:t>No OS dependency</a:t>
                      </a:r>
                      <a:endParaRPr lang="en-US" sz="1400" dirty="0"/>
                    </a:p>
                  </a:txBody>
                  <a:tcPr/>
                </a:tc>
                <a:extLst>
                  <a:ext uri="{0D108BD9-81ED-4DB2-BD59-A6C34878D82A}">
                    <a16:rowId xmlns:a16="http://schemas.microsoft.com/office/drawing/2014/main" val="1052225993"/>
                  </a:ext>
                </a:extLst>
              </a:tr>
              <a:tr h="302654">
                <a:tc>
                  <a:txBody>
                    <a:bodyPr/>
                    <a:lstStyle/>
                    <a:p>
                      <a:r>
                        <a:rPr lang="en-US" sz="1400" dirty="0" smtClean="0"/>
                        <a:t>Configuration and deployment efforts</a:t>
                      </a:r>
                    </a:p>
                  </a:txBody>
                  <a:tcPr/>
                </a:tc>
                <a:tc>
                  <a:txBody>
                    <a:bodyPr/>
                    <a:lstStyle/>
                    <a:p>
                      <a:r>
                        <a:rPr lang="en-US" sz="1400" dirty="0" smtClean="0"/>
                        <a:t>No changes</a:t>
                      </a:r>
                      <a:endParaRPr lang="en-US" sz="1400" dirty="0"/>
                    </a:p>
                  </a:txBody>
                  <a:tcPr/>
                </a:tc>
                <a:extLst>
                  <a:ext uri="{0D108BD9-81ED-4DB2-BD59-A6C34878D82A}">
                    <a16:rowId xmlns:a16="http://schemas.microsoft.com/office/drawing/2014/main" val="4091561502"/>
                  </a:ext>
                </a:extLst>
              </a:tr>
              <a:tr h="522766">
                <a:tc>
                  <a:txBody>
                    <a:bodyPr/>
                    <a:lstStyle/>
                    <a:p>
                      <a:r>
                        <a:rPr lang="en-US" sz="1400" kern="1200" dirty="0" smtClean="0">
                          <a:solidFill>
                            <a:schemeClr val="dk1"/>
                          </a:solidFill>
                          <a:latin typeface="+mn-lt"/>
                          <a:ea typeface="+mn-ea"/>
                          <a:cs typeface="+mn-cs"/>
                        </a:rPr>
                        <a:t>More resources and Time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Limit resource consumption. Run on new servers in fraction of seconds</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4125691367"/>
                  </a:ext>
                </a:extLst>
              </a:tr>
            </a:tbl>
          </a:graphicData>
        </a:graphic>
      </p:graphicFrame>
    </p:spTree>
    <p:extLst>
      <p:ext uri="{BB962C8B-B14F-4D97-AF65-F5344CB8AC3E}">
        <p14:creationId xmlns:p14="http://schemas.microsoft.com/office/powerpoint/2010/main" val="2258446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Zero Environment Downtime and less test failures.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4294967295"/>
          </p:nvPr>
        </p:nvSpPr>
        <p:spPr>
          <a:xfrm>
            <a:off x="315535" y="827193"/>
            <a:ext cx="11630733" cy="5728352"/>
          </a:xfrm>
          <a:scene3d>
            <a:camera prst="obliqueTopLeft"/>
            <a:lightRig rig="threePt" dir="t"/>
          </a:scene3d>
        </p:spPr>
        <p:txBody>
          <a:bodyPr>
            <a:normAutofit/>
          </a:bodyPr>
          <a:lstStyle/>
          <a:p>
            <a:pPr marL="0" indent="0">
              <a:buNone/>
            </a:pPr>
            <a:r>
              <a:rPr lang="en-US" sz="2200" b="1" dirty="0" smtClean="0">
                <a:latin typeface="Arial" panose="020B0604020202020204" pitchFamily="34" charset="0"/>
                <a:cs typeface="Arial" panose="020B0604020202020204" pitchFamily="34" charset="0"/>
              </a:rPr>
              <a:t>Scenario 3 </a:t>
            </a:r>
            <a:r>
              <a:rPr lang="en-US" sz="2000" b="1"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5000+ test cases executed overnight takes around 13 </a:t>
            </a:r>
            <a:r>
              <a:rPr lang="en-US" sz="2000" dirty="0" smtClean="0">
                <a:latin typeface="Arial" panose="020B0604020202020204" pitchFamily="34" charset="0"/>
                <a:cs typeface="Arial" panose="020B0604020202020204" pitchFamily="34" charset="0"/>
              </a:rPr>
              <a:t>hours in static VMs.</a:t>
            </a: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b="1" dirty="0" smtClean="0">
              <a:latin typeface="Arial" panose="020B0604020202020204" pitchFamily="34" charset="0"/>
              <a:cs typeface="Arial" panose="020B0604020202020204" pitchFamily="34" charset="0"/>
            </a:endParaRPr>
          </a:p>
          <a:p>
            <a:pPr marL="0" indent="0">
              <a:buNone/>
            </a:pPr>
            <a:endParaRPr lang="en-US" b="1" dirty="0" smtClean="0">
              <a:latin typeface="Arial" panose="020B0604020202020204" pitchFamily="34" charset="0"/>
              <a:cs typeface="Arial" panose="020B0604020202020204" pitchFamily="34" charset="0"/>
            </a:endParaRPr>
          </a:p>
          <a:p>
            <a:pPr marL="0" indent="0">
              <a:buNone/>
            </a:pPr>
            <a:r>
              <a:rPr lang="en-US" b="1" dirty="0" smtClean="0">
                <a:latin typeface="Arial" panose="020B0604020202020204" pitchFamily="34" charset="0"/>
                <a:cs typeface="Arial" panose="020B0604020202020204" pitchFamily="34" charset="0"/>
              </a:rPr>
              <a:t>Challenges : </a:t>
            </a:r>
          </a:p>
          <a:p>
            <a:pPr>
              <a:buFont typeface="Wingdings" panose="05000000000000000000" pitchFamily="2" charset="2"/>
              <a:buChar char="q"/>
            </a:pPr>
            <a:r>
              <a:rPr lang="en-US" dirty="0" smtClean="0">
                <a:latin typeface="Arial" panose="020B0604020202020204" pitchFamily="34" charset="0"/>
                <a:cs typeface="Arial" panose="020B0604020202020204" pitchFamily="34" charset="0"/>
              </a:rPr>
              <a:t>5000+ test cases executed overnight takes around 13 hours..</a:t>
            </a:r>
          </a:p>
          <a:p>
            <a:pPr>
              <a:buFont typeface="Wingdings" panose="05000000000000000000" pitchFamily="2" charset="2"/>
              <a:buChar char="q"/>
            </a:pPr>
            <a:r>
              <a:rPr lang="en-US" dirty="0" smtClean="0">
                <a:latin typeface="Arial" panose="020B0604020202020204" pitchFamily="34" charset="0"/>
                <a:cs typeface="Arial" panose="020B0604020202020204" pitchFamily="34" charset="0"/>
              </a:rPr>
              <a:t>Application </a:t>
            </a:r>
            <a:r>
              <a:rPr lang="en-US" dirty="0">
                <a:latin typeface="Arial" panose="020B0604020202020204" pitchFamily="34" charset="0"/>
                <a:cs typeface="Arial" panose="020B0604020202020204" pitchFamily="34" charset="0"/>
              </a:rPr>
              <a:t>and environment are not stable </a:t>
            </a:r>
            <a:r>
              <a:rPr lang="en-US" dirty="0" smtClean="0">
                <a:latin typeface="Arial" panose="020B0604020202020204" pitchFamily="34" charset="0"/>
                <a:cs typeface="Arial" panose="020B0604020202020204" pitchFamily="34" charset="0"/>
              </a:rPr>
              <a:t>and </a:t>
            </a:r>
            <a:r>
              <a:rPr lang="en-US" dirty="0">
                <a:latin typeface="Arial" panose="020B0604020202020204" pitchFamily="34" charset="0"/>
                <a:cs typeface="Arial" panose="020B0604020202020204" pitchFamily="34" charset="0"/>
              </a:rPr>
              <a:t>face challenges while running </a:t>
            </a:r>
            <a:r>
              <a:rPr lang="en-US" dirty="0" smtClean="0">
                <a:latin typeface="Arial" panose="020B0604020202020204" pitchFamily="34" charset="0"/>
                <a:cs typeface="Arial" panose="020B0604020202020204" pitchFamily="34" charset="0"/>
              </a:rPr>
              <a:t>all </a:t>
            </a:r>
            <a:r>
              <a:rPr lang="en-US" dirty="0">
                <a:latin typeface="Arial" panose="020B0604020202020204" pitchFamily="34" charset="0"/>
                <a:cs typeface="Arial" panose="020B0604020202020204" pitchFamily="34" charset="0"/>
              </a:rPr>
              <a:t>test </a:t>
            </a:r>
            <a:r>
              <a:rPr lang="en-US" dirty="0" smtClean="0">
                <a:latin typeface="Arial" panose="020B0604020202020204" pitchFamily="34" charset="0"/>
                <a:cs typeface="Arial" panose="020B0604020202020204" pitchFamily="34" charset="0"/>
              </a:rPr>
              <a:t>cases which </a:t>
            </a:r>
            <a:r>
              <a:rPr lang="en-US" dirty="0">
                <a:latin typeface="Arial" panose="020B0604020202020204" pitchFamily="34" charset="0"/>
                <a:cs typeface="Arial" panose="020B0604020202020204" pitchFamily="34" charset="0"/>
              </a:rPr>
              <a:t>fails </a:t>
            </a:r>
            <a:r>
              <a:rPr lang="en-US" dirty="0" smtClean="0">
                <a:latin typeface="Arial" panose="020B0604020202020204" pitchFamily="34" charset="0"/>
                <a:cs typeface="Arial" panose="020B0604020202020204" pitchFamily="34" charset="0"/>
              </a:rPr>
              <a:t>sometimes.</a:t>
            </a:r>
          </a:p>
          <a:p>
            <a:pPr>
              <a:buFont typeface="Wingdings" panose="05000000000000000000" pitchFamily="2" charset="2"/>
              <a:buChar char="q"/>
            </a:pPr>
            <a:r>
              <a:rPr lang="en-US" dirty="0" smtClean="0">
                <a:latin typeface="Arial" panose="020B0604020202020204" pitchFamily="34" charset="0"/>
                <a:cs typeface="Arial" panose="020B0604020202020204" pitchFamily="34" charset="0"/>
              </a:rPr>
              <a:t>If </a:t>
            </a:r>
            <a:r>
              <a:rPr lang="en-US" dirty="0">
                <a:latin typeface="Arial" panose="020B0604020202020204" pitchFamily="34" charset="0"/>
                <a:cs typeface="Arial" panose="020B0604020202020204" pitchFamily="34" charset="0"/>
              </a:rPr>
              <a:t>any VM fails, then test cases will not get </a:t>
            </a:r>
            <a:r>
              <a:rPr lang="en-US" dirty="0" smtClean="0">
                <a:latin typeface="Arial" panose="020B0604020202020204" pitchFamily="34" charset="0"/>
                <a:cs typeface="Arial" panose="020B0604020202020204" pitchFamily="34" charset="0"/>
              </a:rPr>
              <a:t>executed and re-execution of test scripts needed.</a:t>
            </a:r>
          </a:p>
          <a:p>
            <a:pPr marL="0" indent="0">
              <a:buNone/>
            </a:pPr>
            <a:endParaRPr lang="en-US" dirty="0">
              <a:latin typeface="Arial" panose="020B0604020202020204" pitchFamily="34" charset="0"/>
              <a:cs typeface="Arial" panose="020B0604020202020204" pitchFamily="34" charset="0"/>
            </a:endParaRPr>
          </a:p>
          <a:p>
            <a:pPr marL="0" indent="0">
              <a:buNone/>
            </a:pPr>
            <a:r>
              <a:rPr lang="en-US" b="1" dirty="0" smtClean="0">
                <a:latin typeface="Arial" panose="020B0604020202020204" pitchFamily="34" charset="0"/>
                <a:cs typeface="Arial" panose="020B0604020202020204" pitchFamily="34" charset="0"/>
              </a:rPr>
              <a:t>Problem Solving: </a:t>
            </a:r>
            <a:endParaRPr lang="en-US" dirty="0"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US" dirty="0" smtClean="0">
                <a:latin typeface="Arial" panose="020B0604020202020204" pitchFamily="34" charset="0"/>
                <a:cs typeface="Arial" panose="020B0604020202020204" pitchFamily="34" charset="0"/>
              </a:rPr>
              <a:t>Kubernetes will make sure that application/test cases is always running as it has self healing feature. Hence, no </a:t>
            </a:r>
            <a:r>
              <a:rPr lang="en-US" smtClean="0">
                <a:latin typeface="Arial" panose="020B0604020202020204" pitchFamily="34" charset="0"/>
                <a:cs typeface="Arial" panose="020B0604020202020204" pitchFamily="34" charset="0"/>
              </a:rPr>
              <a:t>test </a:t>
            </a:r>
            <a:r>
              <a:rPr lang="en-US" smtClean="0">
                <a:latin typeface="Arial" panose="020B0604020202020204" pitchFamily="34" charset="0"/>
                <a:cs typeface="Arial" panose="020B0604020202020204" pitchFamily="34" charset="0"/>
              </a:rPr>
              <a:t>execution </a:t>
            </a:r>
            <a:r>
              <a:rPr lang="en-US" dirty="0" smtClean="0">
                <a:latin typeface="Arial" panose="020B0604020202020204" pitchFamily="34" charset="0"/>
                <a:cs typeface="Arial" panose="020B0604020202020204" pitchFamily="34" charset="0"/>
              </a:rPr>
              <a:t>failures because of downtime.</a:t>
            </a:r>
          </a:p>
          <a:p>
            <a:pPr>
              <a:buFont typeface="Wingdings" panose="05000000000000000000" pitchFamily="2" charset="2"/>
              <a:buChar char="Ø"/>
            </a:pP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328853019"/>
              </p:ext>
            </p:extLst>
          </p:nvPr>
        </p:nvGraphicFramePr>
        <p:xfrm>
          <a:off x="452581" y="1371676"/>
          <a:ext cx="5891948" cy="1188720"/>
        </p:xfrm>
        <a:graphic>
          <a:graphicData uri="http://schemas.openxmlformats.org/drawingml/2006/table">
            <a:tbl>
              <a:tblPr firstRow="1" bandRow="1">
                <a:tableStyleId>{5C22544A-7EE6-4342-B048-85BDC9FD1C3A}</a:tableStyleId>
              </a:tblPr>
              <a:tblGrid>
                <a:gridCol w="2945974">
                  <a:extLst>
                    <a:ext uri="{9D8B030D-6E8A-4147-A177-3AD203B41FA5}">
                      <a16:colId xmlns:a16="http://schemas.microsoft.com/office/drawing/2014/main" val="3458437778"/>
                    </a:ext>
                  </a:extLst>
                </a:gridCol>
                <a:gridCol w="2945974">
                  <a:extLst>
                    <a:ext uri="{9D8B030D-6E8A-4147-A177-3AD203B41FA5}">
                      <a16:colId xmlns:a16="http://schemas.microsoft.com/office/drawing/2014/main" val="1921263181"/>
                    </a:ext>
                  </a:extLst>
                </a:gridCol>
              </a:tblGrid>
              <a:tr h="271778">
                <a:tc>
                  <a:txBody>
                    <a:bodyPr/>
                    <a:lstStyle/>
                    <a:p>
                      <a:r>
                        <a:rPr lang="en-US" dirty="0" smtClean="0"/>
                        <a:t>Traditional</a:t>
                      </a:r>
                      <a:endParaRPr lang="en-US" dirty="0"/>
                    </a:p>
                  </a:txBody>
                  <a:tcPr/>
                </a:tc>
                <a:tc>
                  <a:txBody>
                    <a:bodyPr/>
                    <a:lstStyle/>
                    <a:p>
                      <a:r>
                        <a:rPr lang="en-US" dirty="0" smtClean="0"/>
                        <a:t>Docker Kubernetes</a:t>
                      </a:r>
                      <a:endParaRPr lang="en-US" dirty="0"/>
                    </a:p>
                  </a:txBody>
                  <a:tcPr/>
                </a:tc>
                <a:extLst>
                  <a:ext uri="{0D108BD9-81ED-4DB2-BD59-A6C34878D82A}">
                    <a16:rowId xmlns:a16="http://schemas.microsoft.com/office/drawing/2014/main" val="2584400245"/>
                  </a:ext>
                </a:extLst>
              </a:tr>
              <a:tr h="275553">
                <a:tc>
                  <a:txBody>
                    <a:bodyPr/>
                    <a:lstStyle/>
                    <a:p>
                      <a:r>
                        <a:rPr lang="en-US" sz="1400" dirty="0" smtClean="0"/>
                        <a:t>Static VMs</a:t>
                      </a:r>
                      <a:endParaRPr lang="en-US" sz="1400" dirty="0"/>
                    </a:p>
                  </a:txBody>
                  <a:tcPr/>
                </a:tc>
                <a:tc>
                  <a:txBody>
                    <a:bodyPr/>
                    <a:lstStyle/>
                    <a:p>
                      <a:r>
                        <a:rPr lang="en-US" sz="1400" dirty="0" smtClean="0"/>
                        <a:t>Orchestrated Containers</a:t>
                      </a:r>
                      <a:endParaRPr lang="en-US" sz="1400" dirty="0"/>
                    </a:p>
                  </a:txBody>
                  <a:tcPr/>
                </a:tc>
                <a:extLst>
                  <a:ext uri="{0D108BD9-81ED-4DB2-BD59-A6C34878D82A}">
                    <a16:rowId xmlns:a16="http://schemas.microsoft.com/office/drawing/2014/main" val="3685659782"/>
                  </a:ext>
                </a:extLst>
              </a:tr>
              <a:tr h="2755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smtClean="0"/>
                        <a:t>Test </a:t>
                      </a:r>
                      <a:r>
                        <a:rPr lang="en-US" sz="1400" dirty="0" smtClean="0"/>
                        <a:t>execution failures </a:t>
                      </a:r>
                      <a:r>
                        <a:rPr lang="en-US" sz="1400" dirty="0" smtClean="0"/>
                        <a:t>with Environment</a:t>
                      </a:r>
                      <a:r>
                        <a:rPr lang="en-US" sz="1400" baseline="0" dirty="0" smtClean="0"/>
                        <a:t> downtime</a:t>
                      </a:r>
                      <a:endParaRPr lang="en-US" sz="1400" dirty="0" smtClean="0"/>
                    </a:p>
                  </a:txBody>
                  <a:tcPr/>
                </a:tc>
                <a:tc>
                  <a:txBody>
                    <a:bodyPr/>
                    <a:lstStyle/>
                    <a:p>
                      <a:r>
                        <a:rPr lang="en-US" sz="1400" kern="1200" dirty="0" smtClean="0">
                          <a:solidFill>
                            <a:schemeClr val="dk1"/>
                          </a:solidFill>
                          <a:latin typeface="+mn-lt"/>
                          <a:ea typeface="+mn-ea"/>
                          <a:cs typeface="+mn-cs"/>
                        </a:rPr>
                        <a:t>No test execution </a:t>
                      </a:r>
                      <a:r>
                        <a:rPr lang="en-US" sz="1400" kern="1200" dirty="0" smtClean="0">
                          <a:solidFill>
                            <a:schemeClr val="dk1"/>
                          </a:solidFill>
                          <a:latin typeface="+mn-lt"/>
                          <a:ea typeface="+mn-ea"/>
                          <a:cs typeface="+mn-cs"/>
                        </a:rPr>
                        <a:t>failures - zero downtime</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2680298692"/>
                  </a:ext>
                </a:extLst>
              </a:tr>
            </a:tbl>
          </a:graphicData>
        </a:graphic>
      </p:graphicFrame>
    </p:spTree>
    <p:extLst>
      <p:ext uri="{BB962C8B-B14F-4D97-AF65-F5344CB8AC3E}">
        <p14:creationId xmlns:p14="http://schemas.microsoft.com/office/powerpoint/2010/main" val="1299802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E</a:t>
            </a:r>
            <a:r>
              <a:rPr lang="en-US" dirty="0" smtClean="0">
                <a:latin typeface="Arial" panose="020B0604020202020204" pitchFamily="34" charset="0"/>
                <a:cs typeface="Arial" panose="020B0604020202020204" pitchFamily="34" charset="0"/>
              </a:rPr>
              <a:t>ffective implementation with small team in minimum time</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4294967295"/>
          </p:nvPr>
        </p:nvSpPr>
        <p:spPr>
          <a:xfrm>
            <a:off x="315535" y="827193"/>
            <a:ext cx="11358439" cy="5429916"/>
          </a:xfrm>
          <a:scene3d>
            <a:camera prst="obliqueTopLeft"/>
            <a:lightRig rig="threePt" dir="t"/>
          </a:scene3d>
        </p:spPr>
        <p:txBody>
          <a:bodyPr>
            <a:normAutofit/>
          </a:bodyPr>
          <a:lstStyle/>
          <a:p>
            <a:pPr marL="0" indent="0">
              <a:buNone/>
            </a:pPr>
            <a:r>
              <a:rPr lang="en-US" sz="2000" b="1" dirty="0" smtClean="0">
                <a:latin typeface="Arial" panose="020B0604020202020204" pitchFamily="34" charset="0"/>
                <a:cs typeface="Arial" panose="020B0604020202020204" pitchFamily="34" charset="0"/>
              </a:rPr>
              <a:t>Scenario 4: </a:t>
            </a:r>
            <a:r>
              <a:rPr lang="en-US" sz="2000" dirty="0" smtClean="0">
                <a:latin typeface="Arial" panose="020B0604020202020204" pitchFamily="34" charset="0"/>
                <a:cs typeface="Arial" panose="020B0604020202020204" pitchFamily="34" charset="0"/>
              </a:rPr>
              <a:t>Configure environment for testing applications with selenium grid in VMs.</a:t>
            </a:r>
          </a:p>
          <a:p>
            <a:pPr marL="0" indent="0">
              <a:buNone/>
            </a:pPr>
            <a:endParaRPr lang="en-US" dirty="0" smtClean="0">
              <a:latin typeface="Arial" panose="020B0604020202020204" pitchFamily="34" charset="0"/>
              <a:cs typeface="Arial" panose="020B0604020202020204" pitchFamily="34" charset="0"/>
            </a:endParaRPr>
          </a:p>
          <a:p>
            <a:pPr marL="0" indent="0">
              <a:buNone/>
            </a:pPr>
            <a:r>
              <a:rPr lang="en-US" b="1" dirty="0" smtClean="0">
                <a:latin typeface="Arial" panose="020B0604020202020204" pitchFamily="34" charset="0"/>
                <a:cs typeface="Arial" panose="020B0604020202020204" pitchFamily="34" charset="0"/>
              </a:rPr>
              <a:t>Challenges : </a:t>
            </a:r>
          </a:p>
          <a:p>
            <a:pPr>
              <a:buFont typeface="Wingdings" panose="05000000000000000000" pitchFamily="2" charset="2"/>
              <a:buChar char="q"/>
            </a:pPr>
            <a:r>
              <a:rPr lang="en-US" dirty="0" smtClean="0">
                <a:latin typeface="Arial" panose="020B0604020202020204" pitchFamily="34" charset="0"/>
                <a:cs typeface="Arial" panose="020B0604020202020204" pitchFamily="34" charset="0"/>
              </a:rPr>
              <a:t>Team has to work on configuration from scratch for particular component setup</a:t>
            </a:r>
          </a:p>
          <a:p>
            <a:pPr>
              <a:buFont typeface="Wingdings" panose="05000000000000000000" pitchFamily="2" charset="2"/>
              <a:buChar char="q"/>
            </a:pPr>
            <a:r>
              <a:rPr lang="en-US" dirty="0" smtClean="0">
                <a:latin typeface="Arial" panose="020B0604020202020204" pitchFamily="34" charset="0"/>
                <a:cs typeface="Arial" panose="020B0604020202020204" pitchFamily="34" charset="0"/>
              </a:rPr>
              <a:t>Tightly coupled applications and for new changes need to execute whole environment setup.</a:t>
            </a: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0" indent="0">
              <a:buNone/>
            </a:pPr>
            <a:r>
              <a:rPr lang="en-US" b="1" dirty="0">
                <a:latin typeface="Arial" panose="020B0604020202020204" pitchFamily="34" charset="0"/>
                <a:cs typeface="Arial" panose="020B0604020202020204" pitchFamily="34" charset="0"/>
              </a:rPr>
              <a:t>Problem Solving</a:t>
            </a:r>
            <a:r>
              <a:rPr lang="en-US" b="1" dirty="0" smtClean="0">
                <a:latin typeface="Arial" panose="020B0604020202020204" pitchFamily="34" charset="0"/>
                <a:cs typeface="Arial" panose="020B0604020202020204" pitchFamily="34" charset="0"/>
              </a:rPr>
              <a:t>:</a:t>
            </a:r>
          </a:p>
          <a:p>
            <a:pPr>
              <a:buFont typeface="Wingdings" panose="05000000000000000000" pitchFamily="2" charset="2"/>
              <a:buChar char="q"/>
            </a:pPr>
            <a:r>
              <a:rPr lang="en-US" dirty="0">
                <a:latin typeface="Arial" panose="020B0604020202020204" pitchFamily="34" charset="0"/>
                <a:cs typeface="Arial" panose="020B0604020202020204" pitchFamily="34" charset="0"/>
              </a:rPr>
              <a:t>D</a:t>
            </a:r>
            <a:r>
              <a:rPr lang="en-US" dirty="0" smtClean="0">
                <a:latin typeface="Arial" panose="020B0604020202020204" pitchFamily="34" charset="0"/>
                <a:cs typeface="Arial" panose="020B0604020202020204" pitchFamily="34" charset="0"/>
              </a:rPr>
              <a:t>ecoupled </a:t>
            </a:r>
            <a:r>
              <a:rPr lang="en-US" dirty="0">
                <a:latin typeface="Arial" panose="020B0604020202020204" pitchFamily="34" charset="0"/>
                <a:cs typeface="Arial" panose="020B0604020202020204" pitchFamily="34" charset="0"/>
              </a:rPr>
              <a:t>applications with clear separation of roles</a:t>
            </a:r>
            <a:r>
              <a:rPr lang="en-US" dirty="0" smtClean="0">
                <a:latin typeface="Arial" panose="020B0604020202020204" pitchFamily="34" charset="0"/>
                <a:cs typeface="Arial" panose="020B0604020202020204" pitchFamily="34" charset="0"/>
              </a:rPr>
              <a:t>.</a:t>
            </a:r>
          </a:p>
          <a:p>
            <a:pPr>
              <a:buFont typeface="Wingdings" panose="05000000000000000000" pitchFamily="2" charset="2"/>
              <a:buChar char="q"/>
            </a:pPr>
            <a:r>
              <a:rPr lang="en-US" dirty="0" smtClean="0">
                <a:latin typeface="Arial" panose="020B0604020202020204" pitchFamily="34" charset="0"/>
                <a:cs typeface="Arial" panose="020B0604020202020204" pitchFamily="34" charset="0"/>
              </a:rPr>
              <a:t>Reusability of already developed components.</a:t>
            </a:r>
          </a:p>
          <a:p>
            <a:pPr>
              <a:buFont typeface="Wingdings" panose="05000000000000000000" pitchFamily="2" charset="2"/>
              <a:buChar char="q"/>
            </a:pPr>
            <a:r>
              <a:rPr lang="en-US" dirty="0" smtClean="0">
                <a:latin typeface="Arial" panose="020B0604020202020204" pitchFamily="34" charset="0"/>
                <a:cs typeface="Arial" panose="020B0604020202020204" pitchFamily="34" charset="0"/>
              </a:rPr>
              <a:t>Multiple version of application can run in one VM.</a:t>
            </a:r>
          </a:p>
          <a:p>
            <a:pPr>
              <a:buFont typeface="Wingdings" panose="05000000000000000000" pitchFamily="2" charset="2"/>
              <a:buChar char="q"/>
            </a:pPr>
            <a:r>
              <a:rPr lang="en-US" dirty="0">
                <a:latin typeface="Arial" panose="020B0604020202020204" pitchFamily="34" charset="0"/>
                <a:cs typeface="Arial" panose="020B0604020202020204" pitchFamily="34" charset="0"/>
              </a:rPr>
              <a:t>Small team is enough as fault tolerance is handled</a:t>
            </a:r>
            <a:r>
              <a:rPr lang="en-US" dirty="0" smtClean="0">
                <a:latin typeface="Arial" panose="020B0604020202020204" pitchFamily="34" charset="0"/>
                <a:cs typeface="Arial" panose="020B0604020202020204" pitchFamily="34" charset="0"/>
              </a:rPr>
              <a:t>.</a:t>
            </a:r>
          </a:p>
          <a:p>
            <a:pPr>
              <a:buFont typeface="Wingdings" panose="05000000000000000000" pitchFamily="2" charset="2"/>
              <a:buChar char="q"/>
            </a:pPr>
            <a:r>
              <a:rPr lang="en-US" dirty="0">
                <a:latin typeface="Arial" panose="020B0604020202020204" pitchFamily="34" charset="0"/>
                <a:cs typeface="Arial" panose="020B0604020202020204" pitchFamily="34" charset="0"/>
              </a:rPr>
              <a:t>No need to worry about the version of the programming language, dependencies management, database version, or server configuration since all of that is unified in Docker.</a:t>
            </a:r>
          </a:p>
          <a:p>
            <a:pPr>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smtClean="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smtClean="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1709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pic>
        <p:nvPicPr>
          <p:cNvPr id="4" name="Picture Placeholder 3"/>
          <p:cNvPicPr>
            <a:picLocks noGrp="1" noChangeAspect="1"/>
          </p:cNvPicPr>
          <p:nvPr>
            <p:ph type="pic" sz="quarter" idx="11"/>
          </p:nvPr>
        </p:nvPicPr>
        <p:blipFill rotWithShape="1">
          <a:blip r:embed="rId2" cstate="print">
            <a:extLst>
              <a:ext uri="{28A0092B-C50C-407E-A947-70E740481C1C}">
                <a14:useLocalDpi xmlns:a14="http://schemas.microsoft.com/office/drawing/2010/main" val="0"/>
              </a:ext>
            </a:extLst>
          </a:blip>
          <a:srcRect l="12008" r="12008"/>
          <a:stretch/>
        </p:blipFill>
        <p:spPr/>
      </p:pic>
      <p:pic>
        <p:nvPicPr>
          <p:cNvPr id="5" name="image2.png" descr="Untitled-7.png"/>
          <p:cNvPicPr>
            <a:picLocks noChangeAspect="1"/>
          </p:cNvPicPr>
          <p:nvPr/>
        </p:nvPicPr>
        <p:blipFill>
          <a:blip r:embed="rId3">
            <a:extLst/>
          </a:blip>
          <a:stretch>
            <a:fillRect/>
          </a:stretch>
        </p:blipFill>
        <p:spPr>
          <a:xfrm>
            <a:off x="400153" y="6266006"/>
            <a:ext cx="912676" cy="435773"/>
          </a:xfrm>
          <a:prstGeom prst="rect">
            <a:avLst/>
          </a:prstGeom>
          <a:ln w="12700">
            <a:miter lim="400000"/>
          </a:ln>
        </p:spPr>
      </p:pic>
    </p:spTree>
    <p:extLst>
      <p:ext uri="{BB962C8B-B14F-4D97-AF65-F5344CB8AC3E}">
        <p14:creationId xmlns:p14="http://schemas.microsoft.com/office/powerpoint/2010/main" val="3240327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292</TotalTime>
  <Words>637</Words>
  <Application>Microsoft Office PowerPoint</Application>
  <PresentationFormat>Widescreen</PresentationFormat>
  <Paragraphs>96</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Wingdings</vt:lpstr>
      <vt:lpstr>Wingdings 3</vt:lpstr>
      <vt:lpstr>Wisp</vt:lpstr>
      <vt:lpstr>Docker and Kubernetes Use Cases</vt:lpstr>
      <vt:lpstr>Use Cases </vt:lpstr>
      <vt:lpstr>Use Cases</vt:lpstr>
      <vt:lpstr>Cost effectiveness</vt:lpstr>
      <vt:lpstr>Migration with minimum resources and time.</vt:lpstr>
      <vt:lpstr>Zero Environment Downtime and less test failures.</vt:lpstr>
      <vt:lpstr>Effective implementation with small team in minimum time</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of using docker and kubernetes</dc:title>
  <dc:creator>Pramila .</dc:creator>
  <cp:lastModifiedBy>Sonal Bagdiya</cp:lastModifiedBy>
  <cp:revision>48</cp:revision>
  <dcterms:created xsi:type="dcterms:W3CDTF">2018-06-11T04:58:03Z</dcterms:created>
  <dcterms:modified xsi:type="dcterms:W3CDTF">2018-06-21T04:47:35Z</dcterms:modified>
</cp:coreProperties>
</file>