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Helvetica Neue Light"/>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Light-regular.fntdata"/><Relationship Id="rId22" Type="http://schemas.openxmlformats.org/officeDocument/2006/relationships/font" Target="fonts/HelveticaNeueLight-italic.fntdata"/><Relationship Id="rId21" Type="http://schemas.openxmlformats.org/officeDocument/2006/relationships/font" Target="fonts/HelveticaNeueLight-bold.fntdata"/><Relationship Id="rId24" Type="http://schemas.openxmlformats.org/officeDocument/2006/relationships/font" Target="fonts/OpenSans-regular.fntdata"/><Relationship Id="rId23" Type="http://schemas.openxmlformats.org/officeDocument/2006/relationships/font" Target="fonts/HelveticaNeueLigh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Open Sans"/>
                <a:ea typeface="Open Sans"/>
                <a:cs typeface="Open Sans"/>
                <a:sym typeface="Open Sans"/>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Open Sans"/>
                <a:ea typeface="Open Sans"/>
                <a:cs typeface="Open Sans"/>
                <a:sym typeface="Open Sans"/>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Open Sans"/>
                <a:ea typeface="Open Sans"/>
                <a:cs typeface="Open Sans"/>
                <a:sym typeface="Open Sans"/>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Open Sans"/>
                <a:ea typeface="Open Sans"/>
                <a:cs typeface="Open Sans"/>
                <a:sym typeface="Open Sans"/>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Open Sans"/>
                <a:ea typeface="Open Sans"/>
                <a:cs typeface="Open Sans"/>
                <a:sym typeface="Open Sans"/>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Open Sans"/>
                <a:ea typeface="Open Sans"/>
                <a:cs typeface="Open Sans"/>
                <a:sym typeface="Open Sans"/>
              </a:rPr>
              <a:t>‹#›</a:t>
            </a:fld>
            <a:endParaRPr b="0" i="0" sz="1200" u="none" cap="none" strike="noStrike">
              <a:solidFill>
                <a:schemeClr val="dk1"/>
              </a:solidFill>
              <a:latin typeface="Open Sans"/>
              <a:ea typeface="Open Sans"/>
              <a:cs typeface="Open Sans"/>
              <a:sym typeface="Open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Open Sans"/>
                <a:ea typeface="Open Sans"/>
                <a:cs typeface="Open Sans"/>
                <a:sym typeface="Open Sans"/>
              </a:rPr>
              <a:t>‹#›</a:t>
            </a:fld>
            <a:endParaRPr b="0" i="0" sz="1200" u="none" cap="none" strike="noStrike">
              <a:solidFill>
                <a:schemeClr val="dk1"/>
              </a:solidFill>
              <a:latin typeface="Open Sans"/>
              <a:ea typeface="Open Sans"/>
              <a:cs typeface="Open Sans"/>
              <a:sym typeface="Open Sans"/>
            </a:endParaRPr>
          </a:p>
        </p:txBody>
      </p:sp>
      <p:sp>
        <p:nvSpPr>
          <p:cNvPr id="45" name="Google Shape;4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 name="Google Shape;46;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360"/>
              </a:spcBef>
              <a:spcAft>
                <a:spcPts val="0"/>
              </a:spcAft>
              <a:buClr>
                <a:srgbClr val="000000"/>
              </a:buClr>
              <a:buSzPts val="1400"/>
              <a:buFont typeface="Arial"/>
              <a:buNone/>
            </a:pPr>
            <a:r>
              <a:t/>
            </a:r>
            <a:endParaRPr b="0" i="0" sz="1200" u="none" cap="none" strike="noStrike">
              <a:solidFill>
                <a:schemeClr val="dk1"/>
              </a:solidFill>
              <a:latin typeface="Open Sans"/>
              <a:ea typeface="Open Sans"/>
              <a:cs typeface="Open Sans"/>
              <a:sym typeface="Open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d16e82ea0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d16e82ea09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3" name="Google Shape;123;g2d16e82ea09_0_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2d17e4efe36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2d17e4efe36_0_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 name="Google Shape;56;g2d17e4efe36_0_6: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d17e4efe36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d17e4efe36_0_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3" name="Google Shape;63;g2d17e4efe36_0_12: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17e4efe36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17e4efe36_0_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1" name="Google Shape;71;g2d17e4efe36_0_18: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8f5b966a17_5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8f5b966a17_5_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2" name="Google Shape;82;g28f5b966a17_5_1: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8f5b966a17_5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8f5b966a17_5_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0" name="Google Shape;90;g28f5b966a17_5_8: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d17e4efe36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d17e4efe36_0_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The idea of fairness for us was </a:t>
            </a:r>
            <a:r>
              <a:rPr lang="en-US"/>
              <a:t>towards children under the age of 21. We planned to ensure fairness in terms of not giving adult movie recommendations to children. We implemented this by filtering our dataset in turn removing the instance of any underaged child watching an adult movie.We have also added a check on recommendation to validate if any movie recommended to an underaged child is adult rated. Our design improvement goal would be to add monitoring on the unfair recommendations towards children to improve the model and limit such responses. This would increase the trust of parents and adults in the recommendation system and there would be no negative impact on children. For now we have hardcoded the replacement of the adult-rated movie to a famous movie but would intend to set the recommendation to the next non-adult movie in line after selecting a given set of movies. </a:t>
            </a:r>
            <a:endParaRPr/>
          </a:p>
        </p:txBody>
      </p:sp>
      <p:sp>
        <p:nvSpPr>
          <p:cNvPr id="99" name="Google Shape;99;g2d17e4efe36_0_24: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8f5b966a17_4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8f5b966a17_4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8" name="Google Shape;108;g28f5b966a17_4_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8f5b966a17_15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8f5b966a17_15_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6" name="Google Shape;116;g28f5b966a17_15_3: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5" name="Shape 15"/>
        <p:cNvGrpSpPr/>
        <p:nvPr/>
      </p:nvGrpSpPr>
      <p:grpSpPr>
        <a:xfrm>
          <a:off x="0" y="0"/>
          <a:ext cx="0" cy="0"/>
          <a:chOff x="0" y="0"/>
          <a:chExt cx="0" cy="0"/>
        </a:xfrm>
      </p:grpSpPr>
      <p:sp>
        <p:nvSpPr>
          <p:cNvPr id="16" name="Google Shape;16;p2"/>
          <p:cNvSpPr/>
          <p:nvPr/>
        </p:nvSpPr>
        <p:spPr>
          <a:xfrm>
            <a:off x="0" y="0"/>
            <a:ext cx="9144000" cy="5143500"/>
          </a:xfrm>
          <a:prstGeom prst="rect">
            <a:avLst/>
          </a:prstGeom>
          <a:solidFill>
            <a:srgbClr val="BB00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Open Sans"/>
              <a:ea typeface="Open Sans"/>
              <a:cs typeface="Open Sans"/>
              <a:sym typeface="Open Sans"/>
            </a:endParaRPr>
          </a:p>
        </p:txBody>
      </p:sp>
      <p:pic>
        <p:nvPicPr>
          <p:cNvPr id="17" name="Google Shape;17;p2"/>
          <p:cNvPicPr preferRelativeResize="0"/>
          <p:nvPr/>
        </p:nvPicPr>
        <p:blipFill rotWithShape="1">
          <a:blip r:embed="rId2">
            <a:alphaModFix/>
          </a:blip>
          <a:srcRect b="0" l="0" r="0" t="0"/>
          <a:stretch/>
        </p:blipFill>
        <p:spPr>
          <a:xfrm>
            <a:off x="2209800" y="895350"/>
            <a:ext cx="3429000" cy="306388"/>
          </a:xfrm>
          <a:prstGeom prst="rect">
            <a:avLst/>
          </a:prstGeom>
          <a:noFill/>
          <a:ln>
            <a:noFill/>
          </a:ln>
        </p:spPr>
      </p:pic>
      <p:pic>
        <p:nvPicPr>
          <p:cNvPr descr="_Plaid-Digital_FINAL-NEW.png" id="18" name="Google Shape;18;p2"/>
          <p:cNvPicPr preferRelativeResize="0"/>
          <p:nvPr/>
        </p:nvPicPr>
        <p:blipFill rotWithShape="1">
          <a:blip r:embed="rId3">
            <a:alphaModFix/>
          </a:blip>
          <a:srcRect b="1988" l="84736" r="4770" t="23988"/>
          <a:stretch/>
        </p:blipFill>
        <p:spPr>
          <a:xfrm>
            <a:off x="457200" y="0"/>
            <a:ext cx="790575" cy="5143500"/>
          </a:xfrm>
          <a:prstGeom prst="rect">
            <a:avLst/>
          </a:prstGeom>
          <a:noFill/>
          <a:ln>
            <a:noFill/>
          </a:ln>
        </p:spPr>
      </p:pic>
      <p:sp>
        <p:nvSpPr>
          <p:cNvPr id="19" name="Google Shape;19;p2"/>
          <p:cNvSpPr/>
          <p:nvPr/>
        </p:nvSpPr>
        <p:spPr>
          <a:xfrm>
            <a:off x="0" y="0"/>
            <a:ext cx="9144000" cy="5143500"/>
          </a:xfrm>
          <a:prstGeom prst="rect">
            <a:avLst/>
          </a:prstGeom>
          <a:solidFill>
            <a:srgbClr val="BB00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Open Sans"/>
              <a:ea typeface="Open Sans"/>
              <a:cs typeface="Open Sans"/>
              <a:sym typeface="Open Sans"/>
            </a:endParaRPr>
          </a:p>
        </p:txBody>
      </p:sp>
      <p:pic>
        <p:nvPicPr>
          <p:cNvPr id="20" name="Google Shape;20;p2"/>
          <p:cNvPicPr preferRelativeResize="0"/>
          <p:nvPr/>
        </p:nvPicPr>
        <p:blipFill rotWithShape="1">
          <a:blip r:embed="rId2">
            <a:alphaModFix/>
          </a:blip>
          <a:srcRect b="0" l="0" r="0" t="0"/>
          <a:stretch/>
        </p:blipFill>
        <p:spPr>
          <a:xfrm>
            <a:off x="2209800" y="895350"/>
            <a:ext cx="3429000" cy="306388"/>
          </a:xfrm>
          <a:prstGeom prst="rect">
            <a:avLst/>
          </a:prstGeom>
          <a:noFill/>
          <a:ln>
            <a:noFill/>
          </a:ln>
        </p:spPr>
      </p:pic>
      <p:pic>
        <p:nvPicPr>
          <p:cNvPr descr="_Plaid-Digital_FINAL-NEW.png" id="21" name="Google Shape;21;p2"/>
          <p:cNvPicPr preferRelativeResize="0"/>
          <p:nvPr/>
        </p:nvPicPr>
        <p:blipFill rotWithShape="1">
          <a:blip r:embed="rId3">
            <a:alphaModFix/>
          </a:blip>
          <a:srcRect b="1988" l="84736" r="4770" t="23988"/>
          <a:stretch/>
        </p:blipFill>
        <p:spPr>
          <a:xfrm>
            <a:off x="457200" y="0"/>
            <a:ext cx="790575"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2" name="Shape 22"/>
        <p:cNvGrpSpPr/>
        <p:nvPr/>
      </p:nvGrpSpPr>
      <p:grpSpPr>
        <a:xfrm>
          <a:off x="0" y="0"/>
          <a:ext cx="0" cy="0"/>
          <a:chOff x="0" y="0"/>
          <a:chExt cx="0" cy="0"/>
        </a:xfrm>
      </p:grpSpPr>
      <p:sp>
        <p:nvSpPr>
          <p:cNvPr id="23" name="Google Shape;23;p3"/>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5pPr>
            <a:lvl6pPr lvl="5"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p:cSld name="1 Column">
    <p:spTree>
      <p:nvGrpSpPr>
        <p:cNvPr id="24" name="Shape 24"/>
        <p:cNvGrpSpPr/>
        <p:nvPr/>
      </p:nvGrpSpPr>
      <p:grpSpPr>
        <a:xfrm>
          <a:off x="0" y="0"/>
          <a:ext cx="0" cy="0"/>
          <a:chOff x="0" y="0"/>
          <a:chExt cx="0" cy="0"/>
        </a:xfrm>
      </p:grpSpPr>
      <p:sp>
        <p:nvSpPr>
          <p:cNvPr id="25" name="Google Shape;25;p4"/>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5pPr>
            <a:lvl6pPr lvl="5"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9pPr>
          </a:lstStyle>
          <a:p/>
        </p:txBody>
      </p:sp>
      <p:sp>
        <p:nvSpPr>
          <p:cNvPr id="26" name="Google Shape;26;p4"/>
          <p:cNvSpPr txBox="1"/>
          <p:nvPr>
            <p:ph idx="1" type="body"/>
          </p:nvPr>
        </p:nvSpPr>
        <p:spPr>
          <a:xfrm>
            <a:off x="457200" y="1200150"/>
            <a:ext cx="8229600" cy="3429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p:cSld name="2 Column">
    <p:spTree>
      <p:nvGrpSpPr>
        <p:cNvPr id="27" name="Shape 27"/>
        <p:cNvGrpSpPr/>
        <p:nvPr/>
      </p:nvGrpSpPr>
      <p:grpSpPr>
        <a:xfrm>
          <a:off x="0" y="0"/>
          <a:ext cx="0" cy="0"/>
          <a:chOff x="0" y="0"/>
          <a:chExt cx="0" cy="0"/>
        </a:xfrm>
      </p:grpSpPr>
      <p:sp>
        <p:nvSpPr>
          <p:cNvPr id="28" name="Google Shape;28;p5"/>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5pPr>
            <a:lvl6pPr lvl="5"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9pPr>
          </a:lstStyle>
          <a:p/>
        </p:txBody>
      </p:sp>
      <p:sp>
        <p:nvSpPr>
          <p:cNvPr id="29" name="Google Shape;29;p5"/>
          <p:cNvSpPr txBox="1"/>
          <p:nvPr>
            <p:ph idx="1" type="body"/>
          </p:nvPr>
        </p:nvSpPr>
        <p:spPr>
          <a:xfrm>
            <a:off x="457200" y="1200150"/>
            <a:ext cx="3962400" cy="3429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0" name="Google Shape;30;p5"/>
          <p:cNvSpPr txBox="1"/>
          <p:nvPr>
            <p:ph idx="2" type="body"/>
          </p:nvPr>
        </p:nvSpPr>
        <p:spPr>
          <a:xfrm>
            <a:off x="4727448" y="1212300"/>
            <a:ext cx="3959352" cy="3429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31" name="Shape 31"/>
        <p:cNvGrpSpPr/>
        <p:nvPr/>
      </p:nvGrpSpPr>
      <p:grpSpPr>
        <a:xfrm>
          <a:off x="0" y="0"/>
          <a:ext cx="0" cy="0"/>
          <a:chOff x="0" y="0"/>
          <a:chExt cx="0" cy="0"/>
        </a:xfrm>
      </p:grpSpPr>
      <p:sp>
        <p:nvSpPr>
          <p:cNvPr id="32" name="Google Shape;32;p6"/>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5pPr>
            <a:lvl6pPr lvl="5"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9pPr>
          </a:lstStyle>
          <a:p/>
        </p:txBody>
      </p:sp>
      <p:sp>
        <p:nvSpPr>
          <p:cNvPr id="33" name="Google Shape;33;p6"/>
          <p:cNvSpPr txBox="1"/>
          <p:nvPr>
            <p:ph idx="1" type="body"/>
          </p:nvPr>
        </p:nvSpPr>
        <p:spPr>
          <a:xfrm>
            <a:off x="457200" y="1200150"/>
            <a:ext cx="2590800" cy="3429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4" name="Google Shape;34;p6"/>
          <p:cNvSpPr txBox="1"/>
          <p:nvPr>
            <p:ph idx="2" type="body"/>
          </p:nvPr>
        </p:nvSpPr>
        <p:spPr>
          <a:xfrm>
            <a:off x="3276600" y="1200150"/>
            <a:ext cx="2590800" cy="3429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5" name="Google Shape;35;p6"/>
          <p:cNvSpPr txBox="1"/>
          <p:nvPr>
            <p:ph idx="3" type="body"/>
          </p:nvPr>
        </p:nvSpPr>
        <p:spPr>
          <a:xfrm>
            <a:off x="6096000" y="1200150"/>
            <a:ext cx="2590800" cy="3429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Column">
  <p:cSld name="4 Column">
    <p:spTree>
      <p:nvGrpSpPr>
        <p:cNvPr id="36" name="Shape 36"/>
        <p:cNvGrpSpPr/>
        <p:nvPr/>
      </p:nvGrpSpPr>
      <p:grpSpPr>
        <a:xfrm>
          <a:off x="0" y="0"/>
          <a:ext cx="0" cy="0"/>
          <a:chOff x="0" y="0"/>
          <a:chExt cx="0" cy="0"/>
        </a:xfrm>
      </p:grpSpPr>
      <p:sp>
        <p:nvSpPr>
          <p:cNvPr id="37" name="Google Shape;37;p7"/>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5pPr>
            <a:lvl6pPr lvl="5"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9pPr>
          </a:lstStyle>
          <a:p/>
        </p:txBody>
      </p:sp>
      <p:sp>
        <p:nvSpPr>
          <p:cNvPr id="38" name="Google Shape;38;p7"/>
          <p:cNvSpPr txBox="1"/>
          <p:nvPr>
            <p:ph idx="1" type="body"/>
          </p:nvPr>
        </p:nvSpPr>
        <p:spPr>
          <a:xfrm>
            <a:off x="457200" y="1200150"/>
            <a:ext cx="1905000" cy="3429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9" name="Google Shape;39;p7"/>
          <p:cNvSpPr txBox="1"/>
          <p:nvPr>
            <p:ph idx="2" type="body"/>
          </p:nvPr>
        </p:nvSpPr>
        <p:spPr>
          <a:xfrm>
            <a:off x="2565400" y="1200150"/>
            <a:ext cx="1905000" cy="3429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0" name="Google Shape;40;p7"/>
          <p:cNvSpPr txBox="1"/>
          <p:nvPr>
            <p:ph idx="3" type="body"/>
          </p:nvPr>
        </p:nvSpPr>
        <p:spPr>
          <a:xfrm>
            <a:off x="4673600" y="1200150"/>
            <a:ext cx="1905000" cy="3429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1" name="Google Shape;41;p7"/>
          <p:cNvSpPr txBox="1"/>
          <p:nvPr>
            <p:ph idx="4" type="body"/>
          </p:nvPr>
        </p:nvSpPr>
        <p:spPr>
          <a:xfrm>
            <a:off x="6781800" y="1200150"/>
            <a:ext cx="1905000" cy="3429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2" name="Shape 4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10" Type="http://schemas.openxmlformats.org/officeDocument/2006/relationships/theme" Target="../theme/theme1.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_Plaid-Digital_FINAL-NEW.png" id="10" name="Google Shape;10;p1"/>
          <p:cNvPicPr preferRelativeResize="0"/>
          <p:nvPr/>
        </p:nvPicPr>
        <p:blipFill rotWithShape="1">
          <a:blip r:embed="rId1">
            <a:alphaModFix/>
          </a:blip>
          <a:srcRect b="2893" l="59550" r="39888" t="20874"/>
          <a:stretch/>
        </p:blipFill>
        <p:spPr>
          <a:xfrm rot="5400000">
            <a:off x="3798887" y="1046163"/>
            <a:ext cx="60325" cy="7658100"/>
          </a:xfrm>
          <a:prstGeom prst="rect">
            <a:avLst/>
          </a:prstGeom>
          <a:noFill/>
          <a:ln>
            <a:noFill/>
          </a:ln>
        </p:spPr>
      </p:pic>
      <p:pic>
        <p:nvPicPr>
          <p:cNvPr descr="_Plaid-Digital_FINAL-NEW.png" id="11" name="Google Shape;11;p1"/>
          <p:cNvPicPr preferRelativeResize="0"/>
          <p:nvPr/>
        </p:nvPicPr>
        <p:blipFill rotWithShape="1">
          <a:blip r:embed="rId1">
            <a:alphaModFix/>
          </a:blip>
          <a:srcRect b="2893" l="59550" r="39888" t="20874"/>
          <a:stretch/>
        </p:blipFill>
        <p:spPr>
          <a:xfrm rot="5400000">
            <a:off x="3798887" y="1046163"/>
            <a:ext cx="60325" cy="7658100"/>
          </a:xfrm>
          <a:prstGeom prst="rect">
            <a:avLst/>
          </a:prstGeom>
          <a:noFill/>
          <a:ln>
            <a:noFill/>
          </a:ln>
        </p:spPr>
      </p:pic>
      <p:sp>
        <p:nvSpPr>
          <p:cNvPr id="12" name="Google Shape;12;p1"/>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5pPr>
            <a:lvl6pPr lvl="5"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9pPr>
          </a:lstStyle>
          <a:p/>
        </p:txBody>
      </p:sp>
      <p:sp>
        <p:nvSpPr>
          <p:cNvPr id="13" name="Google Shape;13;p1"/>
          <p:cNvSpPr txBox="1"/>
          <p:nvPr>
            <p:ph idx="1" type="body"/>
          </p:nvPr>
        </p:nvSpPr>
        <p:spPr>
          <a:xfrm>
            <a:off x="457200" y="1200150"/>
            <a:ext cx="8229600" cy="3505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id="14" name="Google Shape;14;p1"/>
          <p:cNvPicPr preferRelativeResize="0"/>
          <p:nvPr/>
        </p:nvPicPr>
        <p:blipFill rotWithShape="1">
          <a:blip r:embed="rId2">
            <a:alphaModFix/>
          </a:blip>
          <a:srcRect b="0" l="0" r="0" t="0"/>
          <a:stretch/>
        </p:blipFill>
        <p:spPr>
          <a:xfrm>
            <a:off x="7772400" y="4248150"/>
            <a:ext cx="1154590" cy="73639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cxnSp>
        <p:nvCxnSpPr>
          <p:cNvPr id="48" name="Google Shape;48;p9"/>
          <p:cNvCxnSpPr/>
          <p:nvPr/>
        </p:nvCxnSpPr>
        <p:spPr>
          <a:xfrm>
            <a:off x="2209800" y="3486150"/>
            <a:ext cx="5486400" cy="0"/>
          </a:xfrm>
          <a:prstGeom prst="straightConnector1">
            <a:avLst/>
          </a:prstGeom>
          <a:noFill/>
          <a:ln cap="flat" cmpd="sng" w="9525">
            <a:solidFill>
              <a:srgbClr val="FFFFFF"/>
            </a:solidFill>
            <a:prstDash val="solid"/>
            <a:round/>
            <a:headEnd len="sm" w="sm" type="none"/>
            <a:tailEnd len="sm" w="sm" type="none"/>
          </a:ln>
        </p:spPr>
      </p:cxnSp>
      <p:sp>
        <p:nvSpPr>
          <p:cNvPr id="49" name="Google Shape;49;p9"/>
          <p:cNvSpPr txBox="1"/>
          <p:nvPr/>
        </p:nvSpPr>
        <p:spPr>
          <a:xfrm>
            <a:off x="2171700" y="1400450"/>
            <a:ext cx="5181600" cy="1371600"/>
          </a:xfrm>
          <a:prstGeom prst="rect">
            <a:avLst/>
          </a:prstGeom>
          <a:noFill/>
          <a:ln>
            <a:noFill/>
          </a:ln>
        </p:spPr>
        <p:txBody>
          <a:bodyPr anchorCtr="0" anchor="t" bIns="45700" lIns="91425" spcFirstLastPara="1" rIns="91425" wrap="square" tIns="45700">
            <a:noAutofit/>
          </a:bodyPr>
          <a:lstStyle/>
          <a:p>
            <a:pPr indent="-3175" lvl="0" marL="3175" marR="0" rtl="0" algn="l">
              <a:lnSpc>
                <a:spcPct val="100000"/>
              </a:lnSpc>
              <a:spcBef>
                <a:spcPts val="0"/>
              </a:spcBef>
              <a:spcAft>
                <a:spcPts val="0"/>
              </a:spcAft>
              <a:buClr>
                <a:srgbClr val="000000"/>
              </a:buClr>
              <a:buSzPts val="4000"/>
              <a:buFont typeface="Arial"/>
              <a:buNone/>
            </a:pPr>
            <a:r>
              <a:rPr lang="en-US" sz="4000">
                <a:solidFill>
                  <a:schemeClr val="lt1"/>
                </a:solidFill>
                <a:latin typeface="Open Sans"/>
                <a:ea typeface="Open Sans"/>
                <a:cs typeface="Open Sans"/>
                <a:sym typeface="Open Sans"/>
              </a:rPr>
              <a:t>Team 05</a:t>
            </a:r>
            <a:endParaRPr b="0" i="0" sz="4000" u="none" cap="none" strike="noStrike">
              <a:solidFill>
                <a:schemeClr val="lt1"/>
              </a:solidFill>
              <a:latin typeface="Open Sans"/>
              <a:ea typeface="Open Sans"/>
              <a:cs typeface="Open Sans"/>
              <a:sym typeface="Open Sans"/>
            </a:endParaRPr>
          </a:p>
        </p:txBody>
      </p:sp>
      <p:sp>
        <p:nvSpPr>
          <p:cNvPr id="50" name="Google Shape;50;p9"/>
          <p:cNvSpPr txBox="1"/>
          <p:nvPr/>
        </p:nvSpPr>
        <p:spPr>
          <a:xfrm>
            <a:off x="2133600" y="3638550"/>
            <a:ext cx="5257800" cy="685800"/>
          </a:xfrm>
          <a:prstGeom prst="rect">
            <a:avLst/>
          </a:prstGeom>
          <a:noFill/>
          <a:ln>
            <a:noFill/>
          </a:ln>
        </p:spPr>
        <p:txBody>
          <a:bodyPr anchorCtr="0" anchor="t" bIns="45700" lIns="91425" spcFirstLastPara="1" rIns="91425" wrap="square" tIns="45700">
            <a:noAutofit/>
          </a:bodyPr>
          <a:lstStyle/>
          <a:p>
            <a:pPr indent="-3175" lvl="0" marL="3175" marR="0" rtl="0" algn="l">
              <a:lnSpc>
                <a:spcPct val="100000"/>
              </a:lnSpc>
              <a:spcBef>
                <a:spcPts val="320"/>
              </a:spcBef>
              <a:spcAft>
                <a:spcPts val="0"/>
              </a:spcAft>
              <a:buClr>
                <a:srgbClr val="000000"/>
              </a:buClr>
              <a:buSzPts val="16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9"/>
          <p:cNvSpPr txBox="1"/>
          <p:nvPr/>
        </p:nvSpPr>
        <p:spPr>
          <a:xfrm>
            <a:off x="2209800" y="3781350"/>
            <a:ext cx="5486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Open Sans"/>
                <a:ea typeface="Open Sans"/>
                <a:cs typeface="Open Sans"/>
                <a:sym typeface="Open Sans"/>
              </a:rPr>
              <a:t>Khushi Bhuwania	 					Piyush Talreja</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US">
                <a:solidFill>
                  <a:schemeClr val="lt1"/>
                </a:solidFill>
                <a:latin typeface="Open Sans"/>
                <a:ea typeface="Open Sans"/>
                <a:cs typeface="Open Sans"/>
                <a:sym typeface="Open Sans"/>
              </a:rPr>
              <a:t>          </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US">
                <a:solidFill>
                  <a:schemeClr val="lt1"/>
                </a:solidFill>
                <a:latin typeface="Open Sans"/>
                <a:ea typeface="Open Sans"/>
                <a:cs typeface="Open Sans"/>
                <a:sym typeface="Open Sans"/>
              </a:rPr>
              <a:t>Tian Xie	  							Tirth Parekh </a:t>
            </a:r>
            <a:br>
              <a:rPr lang="en-US">
                <a:solidFill>
                  <a:schemeClr val="lt1"/>
                </a:solidFill>
                <a:latin typeface="Open Sans"/>
                <a:ea typeface="Open Sans"/>
                <a:cs typeface="Open Sans"/>
                <a:sym typeface="Open Sans"/>
              </a:rPr>
            </a:br>
            <a:r>
              <a:rPr lang="en-US">
                <a:solidFill>
                  <a:schemeClr val="lt1"/>
                </a:solidFill>
                <a:latin typeface="Open Sans"/>
                <a:ea typeface="Open Sans"/>
                <a:cs typeface="Open Sans"/>
                <a:sym typeface="Open Sans"/>
              </a:rPr>
              <a:t>				      Varsha Reddy</a:t>
            </a:r>
            <a:endParaRPr>
              <a:solidFill>
                <a:schemeClr val="lt1"/>
              </a:solidFill>
              <a:latin typeface="Open Sans"/>
              <a:ea typeface="Open Sans"/>
              <a:cs typeface="Open Sans"/>
              <a:sym typeface="Open Sans"/>
            </a:endParaRPr>
          </a:p>
        </p:txBody>
      </p:sp>
      <p:sp>
        <p:nvSpPr>
          <p:cNvPr id="52" name="Google Shape;52;p9"/>
          <p:cNvSpPr txBox="1"/>
          <p:nvPr/>
        </p:nvSpPr>
        <p:spPr>
          <a:xfrm>
            <a:off x="2171700" y="2379450"/>
            <a:ext cx="56466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5000">
                <a:solidFill>
                  <a:schemeClr val="lt1"/>
                </a:solidFill>
                <a:latin typeface="Open Sans"/>
                <a:ea typeface="Open Sans"/>
                <a:cs typeface="Open Sans"/>
                <a:sym typeface="Open Sans"/>
              </a:rPr>
              <a:t>WESTWORLD</a:t>
            </a:r>
            <a:endParaRPr sz="5000">
              <a:solidFill>
                <a:schemeClr val="lt1"/>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nvSpPr>
        <p:spPr>
          <a:xfrm>
            <a:off x="2351725" y="1657200"/>
            <a:ext cx="39609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5000">
                <a:solidFill>
                  <a:schemeClr val="accent1"/>
                </a:solidFill>
                <a:latin typeface="Open Sans"/>
                <a:ea typeface="Open Sans"/>
                <a:cs typeface="Open Sans"/>
                <a:sym typeface="Open Sans"/>
              </a:rPr>
              <a:t>THANK YOU!</a:t>
            </a:r>
            <a:endParaRPr sz="5000">
              <a:solidFill>
                <a:schemeClr val="accent1"/>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0"/>
          <p:cNvSpPr txBox="1"/>
          <p:nvPr>
            <p:ph type="title"/>
          </p:nvPr>
        </p:nvSpPr>
        <p:spPr>
          <a:xfrm>
            <a:off x="457200" y="361950"/>
            <a:ext cx="8229600" cy="6096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Clr>
                <a:schemeClr val="dk1"/>
              </a:buClr>
              <a:buSzPts val="1100"/>
              <a:buFont typeface="Arial"/>
              <a:buNone/>
            </a:pPr>
            <a:r>
              <a:rPr lang="en-US"/>
              <a:t>Milestone: 1</a:t>
            </a:r>
            <a:endParaRPr/>
          </a:p>
          <a:p>
            <a:pPr indent="0" lvl="0" marL="0" rtl="0" algn="l">
              <a:spcBef>
                <a:spcPts val="0"/>
              </a:spcBef>
              <a:spcAft>
                <a:spcPts val="0"/>
              </a:spcAft>
              <a:buNone/>
            </a:pPr>
            <a:r>
              <a:t/>
            </a:r>
            <a:endParaRPr/>
          </a:p>
        </p:txBody>
      </p:sp>
      <p:sp>
        <p:nvSpPr>
          <p:cNvPr id="59" name="Google Shape;59;p10"/>
          <p:cNvSpPr txBox="1"/>
          <p:nvPr>
            <p:ph idx="1" type="body"/>
          </p:nvPr>
        </p:nvSpPr>
        <p:spPr>
          <a:xfrm>
            <a:off x="457200" y="886175"/>
            <a:ext cx="8229600" cy="3743100"/>
          </a:xfrm>
          <a:prstGeom prst="rect">
            <a:avLst/>
          </a:prstGeom>
        </p:spPr>
        <p:txBody>
          <a:bodyPr anchorCtr="0" anchor="t" bIns="45700" lIns="91425" spcFirstLastPara="1" rIns="91425" wrap="square" tIns="45700">
            <a:noAutofit/>
          </a:bodyPr>
          <a:lstStyle/>
          <a:p>
            <a:pPr indent="-317500" lvl="0" marL="457200" rtl="0" algn="l">
              <a:spcBef>
                <a:spcPts val="600"/>
              </a:spcBef>
              <a:spcAft>
                <a:spcPts val="0"/>
              </a:spcAft>
              <a:buSzPts val="1400"/>
              <a:buChar char="●"/>
            </a:pPr>
            <a:r>
              <a:rPr lang="en-US"/>
              <a:t>Main takeaways/learnings : collecting data, building ML models, building inference service, </a:t>
            </a:r>
            <a:r>
              <a:rPr lang="en-US"/>
              <a:t>teamwork.</a:t>
            </a:r>
            <a:endParaRPr/>
          </a:p>
          <a:p>
            <a:pPr indent="-317500" lvl="0" marL="457200" rtl="0" algn="l">
              <a:spcBef>
                <a:spcPts val="0"/>
              </a:spcBef>
              <a:spcAft>
                <a:spcPts val="0"/>
              </a:spcAft>
              <a:buSzPts val="1400"/>
              <a:buChar char="●"/>
            </a:pPr>
            <a:r>
              <a:rPr lang="en-US"/>
              <a:t>Design choices in the milestone : </a:t>
            </a:r>
            <a:endParaRPr/>
          </a:p>
          <a:p>
            <a:pPr indent="0" lvl="0" marL="457200" rtl="0" algn="l">
              <a:spcBef>
                <a:spcPts val="600"/>
              </a:spcBef>
              <a:spcAft>
                <a:spcPts val="0"/>
              </a:spcAft>
              <a:buNone/>
            </a:pPr>
            <a:r>
              <a:rPr lang="en-US"/>
              <a:t>1. </a:t>
            </a:r>
            <a:r>
              <a:rPr lang="en-US"/>
              <a:t>What data features  do we use and store. We had to keep in </a:t>
            </a:r>
            <a:r>
              <a:rPr lang="en-US"/>
              <a:t>mind</a:t>
            </a:r>
            <a:r>
              <a:rPr lang="en-US"/>
              <a:t> the storage and also what features are important for the model. We ended up  storing </a:t>
            </a:r>
            <a:r>
              <a:rPr lang="en-US"/>
              <a:t>features</a:t>
            </a:r>
            <a:r>
              <a:rPr lang="en-US"/>
              <a:t> user_id, movie_id, rating, gender, age and occupation. We used 30M log entries for </a:t>
            </a:r>
            <a:r>
              <a:rPr lang="en-US"/>
              <a:t>initial</a:t>
            </a:r>
            <a:r>
              <a:rPr lang="en-US"/>
              <a:t> model. How we split the data for training and validation. Assumption was that the data is sequential in the kafka pipeline. </a:t>
            </a:r>
            <a:endParaRPr/>
          </a:p>
          <a:p>
            <a:pPr indent="0" lvl="0" marL="457200" rtl="0" algn="l">
              <a:spcBef>
                <a:spcPts val="600"/>
              </a:spcBef>
              <a:spcAft>
                <a:spcPts val="0"/>
              </a:spcAft>
              <a:buNone/>
            </a:pPr>
            <a:r>
              <a:rPr lang="en-US"/>
              <a:t> 2. Learned about various recommendation algorithms.  Tried </a:t>
            </a:r>
            <a:r>
              <a:rPr lang="en-US"/>
              <a:t>Collaborative</a:t>
            </a:r>
            <a:r>
              <a:rPr lang="en-US"/>
              <a:t> filtering (user and item) and SVD. We went on with SVD based model as it performed better, had lower inference cost, fast training time and smaller model size. </a:t>
            </a:r>
            <a:endParaRPr/>
          </a:p>
          <a:p>
            <a:pPr indent="0" lvl="0" marL="457200" rtl="0" algn="l">
              <a:spcBef>
                <a:spcPts val="600"/>
              </a:spcBef>
              <a:spcAft>
                <a:spcPts val="0"/>
              </a:spcAft>
              <a:buNone/>
            </a:pPr>
            <a:r>
              <a:rPr lang="en-US"/>
              <a:t>3. Team work:  </a:t>
            </a:r>
            <a:r>
              <a:rPr lang="en-US"/>
              <a:t>Learned</a:t>
            </a:r>
            <a:r>
              <a:rPr lang="en-US"/>
              <a:t> about each other  expertise and decided on  where and when meetings will be held and what mode of communication will be used in the future. </a:t>
            </a:r>
            <a:endParaRPr/>
          </a:p>
          <a:p>
            <a:pPr indent="0" lvl="0" marL="0" rtl="0" algn="l">
              <a:spcBef>
                <a:spcPts val="600"/>
              </a:spcBef>
              <a:spcAft>
                <a:spcPts val="0"/>
              </a:spcAft>
              <a:buNone/>
            </a:pPr>
            <a:r>
              <a:rPr lang="en-US"/>
              <a:t>What  would we have done better? - Explore various other recommendations algorithms and stored </a:t>
            </a:r>
            <a:r>
              <a:rPr lang="en-US"/>
              <a:t>data</a:t>
            </a:r>
            <a:r>
              <a:rPr lang="en-US"/>
              <a:t> in databases instead of files. This would have made things easier in the future.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1"/>
          <p:cNvSpPr txBox="1"/>
          <p:nvPr>
            <p:ph type="title"/>
          </p:nvPr>
        </p:nvSpPr>
        <p:spPr>
          <a:xfrm>
            <a:off x="457200" y="161300"/>
            <a:ext cx="82296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Milestone 2 </a:t>
            </a:r>
            <a:endParaRPr/>
          </a:p>
        </p:txBody>
      </p:sp>
      <p:sp>
        <p:nvSpPr>
          <p:cNvPr id="66" name="Google Shape;66;p11"/>
          <p:cNvSpPr txBox="1"/>
          <p:nvPr>
            <p:ph idx="1" type="body"/>
          </p:nvPr>
        </p:nvSpPr>
        <p:spPr>
          <a:xfrm>
            <a:off x="292925" y="646200"/>
            <a:ext cx="5556900" cy="41649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Main takeaways: </a:t>
            </a:r>
            <a:endParaRPr/>
          </a:p>
          <a:p>
            <a:pPr indent="-317500" lvl="0" marL="457200" rtl="0" algn="l">
              <a:spcBef>
                <a:spcPts val="360"/>
              </a:spcBef>
              <a:spcAft>
                <a:spcPts val="0"/>
              </a:spcAft>
              <a:buSzPts val="1400"/>
              <a:buChar char="●"/>
            </a:pPr>
            <a:r>
              <a:rPr lang="en-US"/>
              <a:t>Importance of CI/CD pipeline, testing, evaluation, software quality, system availability and stability</a:t>
            </a:r>
            <a:br>
              <a:rPr lang="en-US"/>
            </a:br>
            <a:endParaRPr/>
          </a:p>
          <a:p>
            <a:pPr indent="0" lvl="0" marL="0" rtl="0" algn="l">
              <a:spcBef>
                <a:spcPts val="360"/>
              </a:spcBef>
              <a:spcAft>
                <a:spcPts val="0"/>
              </a:spcAft>
              <a:buNone/>
            </a:pPr>
            <a:r>
              <a:rPr lang="en-US"/>
              <a:t>Design choices:</a:t>
            </a:r>
            <a:endParaRPr/>
          </a:p>
          <a:p>
            <a:pPr indent="-317500" lvl="0" marL="457200" rtl="0" algn="l">
              <a:spcBef>
                <a:spcPts val="600"/>
              </a:spcBef>
              <a:spcAft>
                <a:spcPts val="0"/>
              </a:spcAft>
              <a:buSzPts val="1400"/>
              <a:buChar char="●"/>
            </a:pPr>
            <a:r>
              <a:rPr lang="en-US"/>
              <a:t>Post every commit, Jenkins pipeline was </a:t>
            </a:r>
            <a:r>
              <a:rPr lang="en-US"/>
              <a:t>auto triggered</a:t>
            </a:r>
            <a:r>
              <a:rPr lang="en-US"/>
              <a:t>, built and test cases were run to ensure sanity</a:t>
            </a:r>
            <a:br>
              <a:rPr lang="en-US"/>
            </a:br>
            <a:endParaRPr/>
          </a:p>
          <a:p>
            <a:pPr indent="-317500" lvl="0" marL="457200" rtl="0" algn="l">
              <a:spcBef>
                <a:spcPts val="0"/>
              </a:spcBef>
              <a:spcAft>
                <a:spcPts val="0"/>
              </a:spcAft>
              <a:buSzPts val="1400"/>
              <a:buChar char="●"/>
            </a:pPr>
            <a:r>
              <a:rPr lang="en-US"/>
              <a:t>Since we used a microservices architecture, our Jenkins pipeline was configured to deploy the said service</a:t>
            </a:r>
            <a:br>
              <a:rPr lang="en-US"/>
            </a:br>
            <a:endParaRPr/>
          </a:p>
          <a:p>
            <a:pPr indent="-317500" lvl="0" marL="457200" rtl="0" algn="l">
              <a:spcBef>
                <a:spcPts val="0"/>
              </a:spcBef>
              <a:spcAft>
                <a:spcPts val="0"/>
              </a:spcAft>
              <a:buSzPts val="1400"/>
              <a:buChar char="●"/>
            </a:pPr>
            <a:r>
              <a:rPr lang="en-US"/>
              <a:t>Our pipeline also automated the model updates, training model on latest data once a day</a:t>
            </a:r>
            <a:br>
              <a:rPr lang="en-US"/>
            </a:br>
            <a:endParaRPr/>
          </a:p>
          <a:p>
            <a:pPr indent="0" lvl="0" marL="0" rtl="0" algn="l">
              <a:spcBef>
                <a:spcPts val="600"/>
              </a:spcBef>
              <a:spcAft>
                <a:spcPts val="0"/>
              </a:spcAft>
              <a:buNone/>
            </a:pPr>
            <a:r>
              <a:rPr lang="en-US"/>
              <a:t>Could have done better:</a:t>
            </a:r>
            <a:endParaRPr/>
          </a:p>
          <a:p>
            <a:pPr indent="-317500" lvl="0" marL="457200" rtl="0" algn="l">
              <a:spcBef>
                <a:spcPts val="600"/>
              </a:spcBef>
              <a:spcAft>
                <a:spcPts val="0"/>
              </a:spcAft>
              <a:buSzPts val="1400"/>
              <a:buChar char="●"/>
            </a:pPr>
            <a:r>
              <a:rPr lang="en-US"/>
              <a:t>Include a rollback step in the pipeline to move back to an older version of the code with just one click</a:t>
            </a:r>
            <a:endParaRPr/>
          </a:p>
        </p:txBody>
      </p:sp>
      <p:pic>
        <p:nvPicPr>
          <p:cNvPr id="67" name="Google Shape;67;p11"/>
          <p:cNvPicPr preferRelativeResize="0"/>
          <p:nvPr/>
        </p:nvPicPr>
        <p:blipFill rotWithShape="1">
          <a:blip r:embed="rId3">
            <a:alphaModFix/>
          </a:blip>
          <a:srcRect b="0" l="23582" r="0" t="0"/>
          <a:stretch/>
        </p:blipFill>
        <p:spPr>
          <a:xfrm>
            <a:off x="5849825" y="1516113"/>
            <a:ext cx="3130024" cy="2111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2"/>
          <p:cNvSpPr txBox="1"/>
          <p:nvPr>
            <p:ph type="title"/>
          </p:nvPr>
        </p:nvSpPr>
        <p:spPr>
          <a:xfrm>
            <a:off x="457200" y="361950"/>
            <a:ext cx="82296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Milestone 3</a:t>
            </a:r>
            <a:endParaRPr/>
          </a:p>
        </p:txBody>
      </p:sp>
      <p:sp>
        <p:nvSpPr>
          <p:cNvPr id="74" name="Google Shape;74;p12"/>
          <p:cNvSpPr txBox="1"/>
          <p:nvPr/>
        </p:nvSpPr>
        <p:spPr>
          <a:xfrm>
            <a:off x="536375" y="9189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5" name="Google Shape;75;p12"/>
          <p:cNvSpPr txBox="1"/>
          <p:nvPr>
            <p:ph type="title"/>
          </p:nvPr>
        </p:nvSpPr>
        <p:spPr>
          <a:xfrm>
            <a:off x="457200" y="918950"/>
            <a:ext cx="8229600" cy="400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0" lang="en-US" sz="1800"/>
              <a:t>Problems with Local Deployment</a:t>
            </a:r>
            <a:endParaRPr b="0" sz="1800"/>
          </a:p>
        </p:txBody>
      </p:sp>
      <p:sp>
        <p:nvSpPr>
          <p:cNvPr id="76" name="Google Shape;76;p12"/>
          <p:cNvSpPr txBox="1"/>
          <p:nvPr/>
        </p:nvSpPr>
        <p:spPr>
          <a:xfrm>
            <a:off x="378225" y="1319150"/>
            <a:ext cx="5253600" cy="27399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600"/>
              </a:spcBef>
              <a:spcAft>
                <a:spcPts val="0"/>
              </a:spcAft>
              <a:buClr>
                <a:schemeClr val="dk1"/>
              </a:buClr>
              <a:buSzPts val="1400"/>
              <a:buFont typeface="Open Sans"/>
              <a:buChar char="●"/>
            </a:pPr>
            <a:r>
              <a:rPr b="1" lang="en-US">
                <a:solidFill>
                  <a:schemeClr val="dk1"/>
                </a:solidFill>
                <a:latin typeface="Open Sans"/>
                <a:ea typeface="Open Sans"/>
                <a:cs typeface="Open Sans"/>
                <a:sym typeface="Open Sans"/>
              </a:rPr>
              <a:t>Resource Limitations</a:t>
            </a:r>
            <a:endParaRPr b="1">
              <a:solidFill>
                <a:schemeClr val="dk1"/>
              </a:solidFill>
              <a:latin typeface="Open Sans"/>
              <a:ea typeface="Open Sans"/>
              <a:cs typeface="Open Sans"/>
              <a:sym typeface="Open Sans"/>
            </a:endParaRPr>
          </a:p>
          <a:p>
            <a:pPr indent="-317500" lvl="1" marL="914400" rtl="0" algn="l">
              <a:lnSpc>
                <a:spcPct val="150000"/>
              </a:lnSpc>
              <a:spcBef>
                <a:spcPts val="0"/>
              </a:spcBef>
              <a:spcAft>
                <a:spcPts val="0"/>
              </a:spcAft>
              <a:buClr>
                <a:schemeClr val="dk1"/>
              </a:buClr>
              <a:buSzPts val="1400"/>
              <a:buFont typeface="Open Sans"/>
              <a:buChar char="○"/>
            </a:pPr>
            <a:r>
              <a:rPr lang="en-US">
                <a:solidFill>
                  <a:schemeClr val="dk1"/>
                </a:solidFill>
                <a:latin typeface="Open Sans"/>
                <a:ea typeface="Open Sans"/>
                <a:cs typeface="Open Sans"/>
                <a:sym typeface="Open Sans"/>
              </a:rPr>
              <a:t>Limited CPU (utilization was above </a:t>
            </a:r>
            <a:r>
              <a:rPr b="1" lang="en-US">
                <a:solidFill>
                  <a:schemeClr val="dk1"/>
                </a:solidFill>
                <a:latin typeface="Open Sans"/>
                <a:ea typeface="Open Sans"/>
                <a:cs typeface="Open Sans"/>
                <a:sym typeface="Open Sans"/>
              </a:rPr>
              <a:t>95%</a:t>
            </a:r>
            <a:r>
              <a:rPr lang="en-US">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317500" lvl="1" marL="914400" rtl="0" algn="l">
              <a:lnSpc>
                <a:spcPct val="150000"/>
              </a:lnSpc>
              <a:spcBef>
                <a:spcPts val="0"/>
              </a:spcBef>
              <a:spcAft>
                <a:spcPts val="0"/>
              </a:spcAft>
              <a:buClr>
                <a:schemeClr val="dk1"/>
              </a:buClr>
              <a:buSzPts val="1400"/>
              <a:buFont typeface="Open Sans"/>
              <a:buChar char="○"/>
            </a:pPr>
            <a:r>
              <a:rPr lang="en-US">
                <a:solidFill>
                  <a:schemeClr val="dk1"/>
                </a:solidFill>
                <a:latin typeface="Open Sans"/>
                <a:ea typeface="Open Sans"/>
                <a:cs typeface="Open Sans"/>
                <a:sym typeface="Open Sans"/>
              </a:rPr>
              <a:t>Storage</a:t>
            </a:r>
            <a:endParaRPr>
              <a:solidFill>
                <a:schemeClr val="dk1"/>
              </a:solidFill>
              <a:latin typeface="Open Sans"/>
              <a:ea typeface="Open Sans"/>
              <a:cs typeface="Open Sans"/>
              <a:sym typeface="Open Sans"/>
            </a:endParaRPr>
          </a:p>
          <a:p>
            <a:pPr indent="-317500" lvl="0" marL="457200" rtl="0" algn="l">
              <a:lnSpc>
                <a:spcPct val="150000"/>
              </a:lnSpc>
              <a:spcBef>
                <a:spcPts val="0"/>
              </a:spcBef>
              <a:spcAft>
                <a:spcPts val="0"/>
              </a:spcAft>
              <a:buClr>
                <a:srgbClr val="0D0D0D"/>
              </a:buClr>
              <a:buSzPts val="1400"/>
              <a:buFont typeface="Open Sans"/>
              <a:buChar char="●"/>
            </a:pPr>
            <a:r>
              <a:rPr b="1" lang="en-US">
                <a:solidFill>
                  <a:srgbClr val="0D0D0D"/>
                </a:solidFill>
                <a:highlight>
                  <a:srgbClr val="FFFFFF"/>
                </a:highlight>
                <a:latin typeface="Open Sans"/>
                <a:ea typeface="Open Sans"/>
                <a:cs typeface="Open Sans"/>
                <a:sym typeface="Open Sans"/>
              </a:rPr>
              <a:t>Maintenance Overhead</a:t>
            </a:r>
            <a:endParaRPr b="1">
              <a:solidFill>
                <a:srgbClr val="0D0D0D"/>
              </a:solidFill>
              <a:highlight>
                <a:srgbClr val="FFFFFF"/>
              </a:highlight>
              <a:latin typeface="Open Sans"/>
              <a:ea typeface="Open Sans"/>
              <a:cs typeface="Open Sans"/>
              <a:sym typeface="Open Sans"/>
            </a:endParaRPr>
          </a:p>
          <a:p>
            <a:pPr indent="-317500" lvl="1" marL="914400" rtl="0" algn="l">
              <a:lnSpc>
                <a:spcPct val="150000"/>
              </a:lnSpc>
              <a:spcBef>
                <a:spcPts val="0"/>
              </a:spcBef>
              <a:spcAft>
                <a:spcPts val="0"/>
              </a:spcAft>
              <a:buClr>
                <a:srgbClr val="0D0D0D"/>
              </a:buClr>
              <a:buSzPts val="1400"/>
              <a:buFont typeface="Open Sans"/>
              <a:buChar char="○"/>
            </a:pPr>
            <a:r>
              <a:rPr lang="en-US">
                <a:solidFill>
                  <a:srgbClr val="0D0D0D"/>
                </a:solidFill>
                <a:highlight>
                  <a:srgbClr val="FFFFFF"/>
                </a:highlight>
                <a:latin typeface="Open Sans"/>
                <a:ea typeface="Open Sans"/>
                <a:cs typeface="Open Sans"/>
                <a:sym typeface="Open Sans"/>
              </a:rPr>
              <a:t>Manual efforts (model updates, model switching)</a:t>
            </a:r>
            <a:endParaRPr>
              <a:solidFill>
                <a:srgbClr val="0D0D0D"/>
              </a:solidFill>
              <a:highlight>
                <a:srgbClr val="FFFFFF"/>
              </a:highlight>
              <a:latin typeface="Open Sans"/>
              <a:ea typeface="Open Sans"/>
              <a:cs typeface="Open Sans"/>
              <a:sym typeface="Open Sans"/>
            </a:endParaRPr>
          </a:p>
          <a:p>
            <a:pPr indent="-317500" lvl="0" marL="457200" rtl="0" algn="l">
              <a:lnSpc>
                <a:spcPct val="150000"/>
              </a:lnSpc>
              <a:spcBef>
                <a:spcPts val="0"/>
              </a:spcBef>
              <a:spcAft>
                <a:spcPts val="0"/>
              </a:spcAft>
              <a:buClr>
                <a:srgbClr val="0D0D0D"/>
              </a:buClr>
              <a:buSzPts val="1400"/>
              <a:buFont typeface="Open Sans"/>
              <a:buChar char="●"/>
            </a:pPr>
            <a:r>
              <a:rPr b="1" lang="en-US">
                <a:solidFill>
                  <a:srgbClr val="0D0D0D"/>
                </a:solidFill>
                <a:highlight>
                  <a:srgbClr val="FFFFFF"/>
                </a:highlight>
                <a:latin typeface="Open Sans"/>
                <a:ea typeface="Open Sans"/>
                <a:cs typeface="Open Sans"/>
                <a:sym typeface="Open Sans"/>
              </a:rPr>
              <a:t>Availability Concerns</a:t>
            </a:r>
            <a:endParaRPr b="1">
              <a:solidFill>
                <a:srgbClr val="0D0D0D"/>
              </a:solidFill>
              <a:highlight>
                <a:srgbClr val="FFFFFF"/>
              </a:highlight>
              <a:latin typeface="Open Sans"/>
              <a:ea typeface="Open Sans"/>
              <a:cs typeface="Open Sans"/>
              <a:sym typeface="Open Sans"/>
            </a:endParaRPr>
          </a:p>
          <a:p>
            <a:pPr indent="-317500" lvl="1" marL="914400" rtl="0" algn="l">
              <a:lnSpc>
                <a:spcPct val="150000"/>
              </a:lnSpc>
              <a:spcBef>
                <a:spcPts val="0"/>
              </a:spcBef>
              <a:spcAft>
                <a:spcPts val="0"/>
              </a:spcAft>
              <a:buClr>
                <a:srgbClr val="0D0D0D"/>
              </a:buClr>
              <a:buSzPts val="1400"/>
              <a:buFont typeface="Open Sans"/>
              <a:buChar char="○"/>
            </a:pPr>
            <a:r>
              <a:rPr lang="en-US">
                <a:solidFill>
                  <a:srgbClr val="0D0D0D"/>
                </a:solidFill>
                <a:highlight>
                  <a:srgbClr val="FFFFFF"/>
                </a:highlight>
                <a:latin typeface="Open Sans"/>
                <a:ea typeface="Open Sans"/>
                <a:cs typeface="Open Sans"/>
                <a:sym typeface="Open Sans"/>
              </a:rPr>
              <a:t>Not scalable</a:t>
            </a:r>
            <a:endParaRPr>
              <a:solidFill>
                <a:srgbClr val="0D0D0D"/>
              </a:solidFill>
              <a:highlight>
                <a:srgbClr val="FFFFFF"/>
              </a:highlight>
              <a:latin typeface="Open Sans"/>
              <a:ea typeface="Open Sans"/>
              <a:cs typeface="Open Sans"/>
              <a:sym typeface="Open Sans"/>
            </a:endParaRPr>
          </a:p>
          <a:p>
            <a:pPr indent="0" lvl="0" marL="914400" rtl="0" algn="l">
              <a:lnSpc>
                <a:spcPct val="150000"/>
              </a:lnSpc>
              <a:spcBef>
                <a:spcPts val="600"/>
              </a:spcBef>
              <a:spcAft>
                <a:spcPts val="0"/>
              </a:spcAft>
              <a:buNone/>
            </a:pPr>
            <a:r>
              <a:t/>
            </a:r>
            <a:endParaRPr>
              <a:solidFill>
                <a:srgbClr val="0D0D0D"/>
              </a:solidFill>
              <a:highlight>
                <a:srgbClr val="FFFFFF"/>
              </a:highlight>
              <a:latin typeface="Open Sans"/>
              <a:ea typeface="Open Sans"/>
              <a:cs typeface="Open Sans"/>
              <a:sym typeface="Open Sans"/>
            </a:endParaRPr>
          </a:p>
        </p:txBody>
      </p:sp>
      <p:pic>
        <p:nvPicPr>
          <p:cNvPr id="77" name="Google Shape;77;p12"/>
          <p:cNvPicPr preferRelativeResize="0"/>
          <p:nvPr/>
        </p:nvPicPr>
        <p:blipFill>
          <a:blip r:embed="rId3">
            <a:alphaModFix/>
          </a:blip>
          <a:stretch>
            <a:fillRect/>
          </a:stretch>
        </p:blipFill>
        <p:spPr>
          <a:xfrm>
            <a:off x="5791100" y="615125"/>
            <a:ext cx="2862973" cy="3519548"/>
          </a:xfrm>
          <a:prstGeom prst="rect">
            <a:avLst/>
          </a:prstGeom>
          <a:noFill/>
          <a:ln>
            <a:noFill/>
          </a:ln>
        </p:spPr>
      </p:pic>
      <p:sp>
        <p:nvSpPr>
          <p:cNvPr id="78" name="Google Shape;78;p12"/>
          <p:cNvSpPr txBox="1"/>
          <p:nvPr>
            <p:ph type="title"/>
          </p:nvPr>
        </p:nvSpPr>
        <p:spPr>
          <a:xfrm>
            <a:off x="536375" y="4000650"/>
            <a:ext cx="82296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BB0027"/>
                </a:solidFill>
              </a:rPr>
              <a:t>Solution?</a:t>
            </a:r>
            <a:endParaRPr>
              <a:solidFill>
                <a:srgbClr val="BB0027"/>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title"/>
          </p:nvPr>
        </p:nvSpPr>
        <p:spPr>
          <a:xfrm>
            <a:off x="132525" y="238175"/>
            <a:ext cx="82296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Deployed Inference Service on Cloud </a:t>
            </a:r>
            <a:endParaRPr/>
          </a:p>
        </p:txBody>
      </p:sp>
      <p:pic>
        <p:nvPicPr>
          <p:cNvPr id="85" name="Google Shape;85;p13"/>
          <p:cNvPicPr preferRelativeResize="0"/>
          <p:nvPr/>
        </p:nvPicPr>
        <p:blipFill>
          <a:blip r:embed="rId3">
            <a:alphaModFix/>
          </a:blip>
          <a:stretch>
            <a:fillRect/>
          </a:stretch>
        </p:blipFill>
        <p:spPr>
          <a:xfrm>
            <a:off x="132525" y="777187"/>
            <a:ext cx="4116299" cy="3105525"/>
          </a:xfrm>
          <a:prstGeom prst="rect">
            <a:avLst/>
          </a:prstGeom>
          <a:noFill/>
          <a:ln>
            <a:noFill/>
          </a:ln>
        </p:spPr>
      </p:pic>
      <p:sp>
        <p:nvSpPr>
          <p:cNvPr id="86" name="Google Shape;86;p13"/>
          <p:cNvSpPr txBox="1"/>
          <p:nvPr/>
        </p:nvSpPr>
        <p:spPr>
          <a:xfrm>
            <a:off x="4180825" y="777175"/>
            <a:ext cx="5004900" cy="3955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600"/>
              </a:spcBef>
              <a:spcAft>
                <a:spcPts val="0"/>
              </a:spcAft>
              <a:buClr>
                <a:schemeClr val="dk1"/>
              </a:buClr>
              <a:buSzPts val="1400"/>
              <a:buFont typeface="Open Sans"/>
              <a:buChar char="●"/>
            </a:pPr>
            <a:r>
              <a:rPr b="1" lang="en-US">
                <a:solidFill>
                  <a:schemeClr val="dk1"/>
                </a:solidFill>
                <a:latin typeface="Open Sans"/>
                <a:ea typeface="Open Sans"/>
                <a:cs typeface="Open Sans"/>
                <a:sym typeface="Open Sans"/>
              </a:rPr>
              <a:t>Scalability</a:t>
            </a:r>
            <a:endParaRPr b="1">
              <a:solidFill>
                <a:schemeClr val="dk1"/>
              </a:solidFill>
              <a:latin typeface="Open Sans"/>
              <a:ea typeface="Open Sans"/>
              <a:cs typeface="Open Sans"/>
              <a:sym typeface="Open Sans"/>
            </a:endParaRPr>
          </a:p>
          <a:p>
            <a:pPr indent="-317500" lvl="1" marL="914400" rtl="0" algn="just">
              <a:lnSpc>
                <a:spcPct val="150000"/>
              </a:lnSpc>
              <a:spcBef>
                <a:spcPts val="0"/>
              </a:spcBef>
              <a:spcAft>
                <a:spcPts val="0"/>
              </a:spcAft>
              <a:buClr>
                <a:schemeClr val="dk1"/>
              </a:buClr>
              <a:buSzPts val="1400"/>
              <a:buFont typeface="Open Sans"/>
              <a:buChar char="○"/>
            </a:pPr>
            <a:r>
              <a:rPr lang="en-US">
                <a:solidFill>
                  <a:schemeClr val="dk1"/>
                </a:solidFill>
                <a:latin typeface="Open Sans"/>
                <a:ea typeface="Open Sans"/>
                <a:cs typeface="Open Sans"/>
                <a:sym typeface="Open Sans"/>
              </a:rPr>
              <a:t>Deployed our service across 2 nodes</a:t>
            </a:r>
            <a:endParaRPr>
              <a:solidFill>
                <a:schemeClr val="dk1"/>
              </a:solidFill>
              <a:latin typeface="Open Sans"/>
              <a:ea typeface="Open Sans"/>
              <a:cs typeface="Open Sans"/>
              <a:sym typeface="Open Sans"/>
            </a:endParaRPr>
          </a:p>
          <a:p>
            <a:pPr indent="-317500" lvl="1" marL="914400" rtl="0" algn="just">
              <a:lnSpc>
                <a:spcPct val="150000"/>
              </a:lnSpc>
              <a:spcBef>
                <a:spcPts val="0"/>
              </a:spcBef>
              <a:spcAft>
                <a:spcPts val="0"/>
              </a:spcAft>
              <a:buClr>
                <a:schemeClr val="dk1"/>
              </a:buClr>
              <a:buSzPts val="1400"/>
              <a:buFont typeface="Open Sans"/>
              <a:buChar char="○"/>
            </a:pPr>
            <a:r>
              <a:rPr lang="en-US">
                <a:solidFill>
                  <a:schemeClr val="dk1"/>
                </a:solidFill>
                <a:latin typeface="Open Sans"/>
                <a:ea typeface="Open Sans"/>
                <a:cs typeface="Open Sans"/>
                <a:sym typeface="Open Sans"/>
              </a:rPr>
              <a:t>Each node was configured to host </a:t>
            </a:r>
            <a:br>
              <a:rPr lang="en-US">
                <a:solidFill>
                  <a:schemeClr val="dk1"/>
                </a:solidFill>
                <a:latin typeface="Open Sans"/>
                <a:ea typeface="Open Sans"/>
                <a:cs typeface="Open Sans"/>
                <a:sym typeface="Open Sans"/>
              </a:rPr>
            </a:br>
            <a:r>
              <a:rPr lang="en-US">
                <a:solidFill>
                  <a:schemeClr val="dk1"/>
                </a:solidFill>
                <a:latin typeface="Open Sans"/>
                <a:ea typeface="Open Sans"/>
                <a:cs typeface="Open Sans"/>
                <a:sym typeface="Open Sans"/>
              </a:rPr>
              <a:t>multiple pods</a:t>
            </a:r>
            <a:endParaRPr>
              <a:solidFill>
                <a:schemeClr val="dk1"/>
              </a:solidFill>
              <a:latin typeface="Open Sans"/>
              <a:ea typeface="Open Sans"/>
              <a:cs typeface="Open Sans"/>
              <a:sym typeface="Open Sans"/>
            </a:endParaRPr>
          </a:p>
          <a:p>
            <a:pPr indent="-317500" lvl="1" marL="914400" rtl="0" algn="just">
              <a:lnSpc>
                <a:spcPct val="150000"/>
              </a:lnSpc>
              <a:spcBef>
                <a:spcPts val="0"/>
              </a:spcBef>
              <a:spcAft>
                <a:spcPts val="0"/>
              </a:spcAft>
              <a:buClr>
                <a:schemeClr val="dk1"/>
              </a:buClr>
              <a:buSzPts val="1400"/>
              <a:buFont typeface="Open Sans"/>
              <a:buChar char="○"/>
            </a:pPr>
            <a:r>
              <a:rPr lang="en-US">
                <a:solidFill>
                  <a:schemeClr val="dk1"/>
                </a:solidFill>
                <a:latin typeface="Open Sans"/>
                <a:ea typeface="Open Sans"/>
                <a:cs typeface="Open Sans"/>
                <a:sym typeface="Open Sans"/>
              </a:rPr>
              <a:t>Load balancer to evenly distribute load.</a:t>
            </a:r>
            <a:endParaRPr>
              <a:solidFill>
                <a:schemeClr val="dk1"/>
              </a:solidFill>
              <a:latin typeface="Open Sans"/>
              <a:ea typeface="Open Sans"/>
              <a:cs typeface="Open Sans"/>
              <a:sym typeface="Open Sans"/>
            </a:endParaRPr>
          </a:p>
          <a:p>
            <a:pPr indent="-317500" lvl="0" marL="457200" rtl="0" algn="l">
              <a:lnSpc>
                <a:spcPct val="150000"/>
              </a:lnSpc>
              <a:spcBef>
                <a:spcPts val="0"/>
              </a:spcBef>
              <a:spcAft>
                <a:spcPts val="0"/>
              </a:spcAft>
              <a:buClr>
                <a:srgbClr val="0D0D0D"/>
              </a:buClr>
              <a:buSzPts val="1400"/>
              <a:buFont typeface="Open Sans"/>
              <a:buChar char="●"/>
            </a:pPr>
            <a:r>
              <a:rPr b="1" lang="en-US">
                <a:solidFill>
                  <a:schemeClr val="dk1"/>
                </a:solidFill>
                <a:latin typeface="Open Sans"/>
                <a:ea typeface="Open Sans"/>
                <a:cs typeface="Open Sans"/>
                <a:sym typeface="Open Sans"/>
              </a:rPr>
              <a:t>Zero-Downtime Deployment</a:t>
            </a:r>
            <a:r>
              <a:rPr lang="en-US">
                <a:solidFill>
                  <a:srgbClr val="0D0D0D"/>
                </a:solidFill>
                <a:highlight>
                  <a:srgbClr val="FFFFFF"/>
                </a:highlight>
                <a:latin typeface="Open Sans"/>
                <a:ea typeface="Open Sans"/>
                <a:cs typeface="Open Sans"/>
                <a:sym typeface="Open Sans"/>
              </a:rPr>
              <a:t>s</a:t>
            </a:r>
            <a:endParaRPr>
              <a:solidFill>
                <a:srgbClr val="0D0D0D"/>
              </a:solidFill>
              <a:highlight>
                <a:srgbClr val="FFFFFF"/>
              </a:highlight>
              <a:latin typeface="Open Sans"/>
              <a:ea typeface="Open Sans"/>
              <a:cs typeface="Open Sans"/>
              <a:sym typeface="Open Sans"/>
            </a:endParaRPr>
          </a:p>
          <a:p>
            <a:pPr indent="-317500" lvl="1" marL="914400" rtl="0" algn="just">
              <a:lnSpc>
                <a:spcPct val="150000"/>
              </a:lnSpc>
              <a:spcBef>
                <a:spcPts val="0"/>
              </a:spcBef>
              <a:spcAft>
                <a:spcPts val="0"/>
              </a:spcAft>
              <a:buClr>
                <a:srgbClr val="0D0D0D"/>
              </a:buClr>
              <a:buSzPts val="1400"/>
              <a:buFont typeface="Open Sans"/>
              <a:buChar char="○"/>
            </a:pPr>
            <a:r>
              <a:rPr lang="en-US">
                <a:solidFill>
                  <a:schemeClr val="dk1"/>
                </a:solidFill>
                <a:latin typeface="Open Sans"/>
                <a:ea typeface="Open Sans"/>
                <a:cs typeface="Open Sans"/>
                <a:sym typeface="Open Sans"/>
              </a:rPr>
              <a:t>Utilizing </a:t>
            </a:r>
            <a:r>
              <a:rPr i="1" lang="en-US">
                <a:solidFill>
                  <a:srgbClr val="BB0027"/>
                </a:solidFill>
                <a:latin typeface="Open Sans"/>
                <a:ea typeface="Open Sans"/>
                <a:cs typeface="Open Sans"/>
                <a:sym typeface="Open Sans"/>
              </a:rPr>
              <a:t>Kubernetes</a:t>
            </a:r>
            <a:r>
              <a:rPr lang="en-US">
                <a:solidFill>
                  <a:schemeClr val="dk1"/>
                </a:solidFill>
                <a:latin typeface="Open Sans"/>
                <a:ea typeface="Open Sans"/>
                <a:cs typeface="Open Sans"/>
                <a:sym typeface="Open Sans"/>
              </a:rPr>
              <a:t> for zero downtime</a:t>
            </a:r>
            <a:endParaRPr>
              <a:solidFill>
                <a:schemeClr val="dk1"/>
              </a:solidFill>
              <a:latin typeface="Open Sans"/>
              <a:ea typeface="Open Sans"/>
              <a:cs typeface="Open Sans"/>
              <a:sym typeface="Open Sans"/>
            </a:endParaRPr>
          </a:p>
          <a:p>
            <a:pPr indent="-317500" lvl="1" marL="914400" rtl="0" algn="just">
              <a:lnSpc>
                <a:spcPct val="150000"/>
              </a:lnSpc>
              <a:spcBef>
                <a:spcPts val="0"/>
              </a:spcBef>
              <a:spcAft>
                <a:spcPts val="0"/>
              </a:spcAft>
              <a:buClr>
                <a:schemeClr val="dk1"/>
              </a:buClr>
              <a:buSzPts val="1400"/>
              <a:buFont typeface="Open Sans"/>
              <a:buChar char="○"/>
            </a:pPr>
            <a:r>
              <a:rPr lang="en-US">
                <a:solidFill>
                  <a:schemeClr val="dk1"/>
                </a:solidFill>
                <a:latin typeface="Open Sans"/>
                <a:ea typeface="Open Sans"/>
                <a:cs typeface="Open Sans"/>
                <a:sym typeface="Open Sans"/>
              </a:rPr>
              <a:t>Enabled us to maintain uninterrupted service availability even during updates, with the </a:t>
            </a:r>
            <a:r>
              <a:rPr i="1" lang="en-US">
                <a:solidFill>
                  <a:srgbClr val="BB0027"/>
                </a:solidFill>
                <a:latin typeface="Open Sans"/>
                <a:ea typeface="Open Sans"/>
                <a:cs typeface="Open Sans"/>
                <a:sym typeface="Open Sans"/>
              </a:rPr>
              <a:t>ability to roll back</a:t>
            </a:r>
            <a:r>
              <a:rPr lang="en-US">
                <a:solidFill>
                  <a:schemeClr val="dk1"/>
                </a:solidFill>
                <a:latin typeface="Open Sans"/>
                <a:ea typeface="Open Sans"/>
                <a:cs typeface="Open Sans"/>
                <a:sym typeface="Open Sans"/>
              </a:rPr>
              <a:t> instantly to a stable release if necessary</a:t>
            </a:r>
            <a:r>
              <a:rPr lang="en-US" sz="1200">
                <a:solidFill>
                  <a:srgbClr val="0D0D0D"/>
                </a:solidFill>
                <a:highlight>
                  <a:srgbClr val="FFFFFF"/>
                </a:highlight>
                <a:latin typeface="Roboto"/>
                <a:ea typeface="Roboto"/>
                <a:cs typeface="Roboto"/>
                <a:sym typeface="Roboto"/>
              </a:rPr>
              <a:t>.</a:t>
            </a:r>
            <a:endParaRPr>
              <a:solidFill>
                <a:schemeClr val="dk1"/>
              </a:solidFill>
              <a:latin typeface="Open Sans"/>
              <a:ea typeface="Open Sans"/>
              <a:cs typeface="Open Sans"/>
              <a:sym typeface="Open Sans"/>
            </a:endParaRPr>
          </a:p>
          <a:p>
            <a:pPr indent="-317500" lvl="0" marL="457200" rtl="0" algn="l">
              <a:lnSpc>
                <a:spcPct val="150000"/>
              </a:lnSpc>
              <a:spcBef>
                <a:spcPts val="0"/>
              </a:spcBef>
              <a:spcAft>
                <a:spcPts val="0"/>
              </a:spcAft>
              <a:buClr>
                <a:schemeClr val="accent3"/>
              </a:buClr>
              <a:buSzPts val="1400"/>
              <a:buFont typeface="Open Sans"/>
              <a:buChar char="●"/>
            </a:pPr>
            <a:r>
              <a:rPr b="1" lang="en-US">
                <a:solidFill>
                  <a:schemeClr val="accent3"/>
                </a:solidFill>
                <a:latin typeface="Open Sans"/>
                <a:ea typeface="Open Sans"/>
                <a:cs typeface="Open Sans"/>
                <a:sym typeface="Open Sans"/>
              </a:rPr>
              <a:t>Availability: 99.8%</a:t>
            </a:r>
            <a:endParaRPr>
              <a:solidFill>
                <a:schemeClr val="accent3"/>
              </a:solidFill>
              <a:highlight>
                <a:srgbClr val="FFFFFF"/>
              </a:highlight>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457200" y="361950"/>
            <a:ext cx="82296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Monitoring</a:t>
            </a:r>
            <a:endParaRPr/>
          </a:p>
        </p:txBody>
      </p:sp>
      <p:pic>
        <p:nvPicPr>
          <p:cNvPr id="93" name="Google Shape;93;p14"/>
          <p:cNvPicPr preferRelativeResize="0"/>
          <p:nvPr/>
        </p:nvPicPr>
        <p:blipFill>
          <a:blip r:embed="rId3">
            <a:alphaModFix/>
          </a:blip>
          <a:stretch>
            <a:fillRect/>
          </a:stretch>
        </p:blipFill>
        <p:spPr>
          <a:xfrm>
            <a:off x="304800" y="1041425"/>
            <a:ext cx="4143074" cy="421725"/>
          </a:xfrm>
          <a:prstGeom prst="rect">
            <a:avLst/>
          </a:prstGeom>
          <a:noFill/>
          <a:ln>
            <a:noFill/>
          </a:ln>
        </p:spPr>
      </p:pic>
      <p:pic>
        <p:nvPicPr>
          <p:cNvPr id="94" name="Google Shape;94;p14"/>
          <p:cNvPicPr preferRelativeResize="0"/>
          <p:nvPr/>
        </p:nvPicPr>
        <p:blipFill>
          <a:blip r:embed="rId4">
            <a:alphaModFix/>
          </a:blip>
          <a:stretch>
            <a:fillRect/>
          </a:stretch>
        </p:blipFill>
        <p:spPr>
          <a:xfrm>
            <a:off x="338075" y="1463150"/>
            <a:ext cx="4109801" cy="3175325"/>
          </a:xfrm>
          <a:prstGeom prst="rect">
            <a:avLst/>
          </a:prstGeom>
          <a:noFill/>
          <a:ln>
            <a:noFill/>
          </a:ln>
        </p:spPr>
      </p:pic>
      <p:sp>
        <p:nvSpPr>
          <p:cNvPr id="95" name="Google Shape;95;p14"/>
          <p:cNvSpPr txBox="1"/>
          <p:nvPr/>
        </p:nvSpPr>
        <p:spPr>
          <a:xfrm>
            <a:off x="4516650" y="1463150"/>
            <a:ext cx="50049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600"/>
              </a:spcBef>
              <a:spcAft>
                <a:spcPts val="0"/>
              </a:spcAft>
              <a:buClr>
                <a:schemeClr val="dk1"/>
              </a:buClr>
              <a:buSzPts val="1400"/>
              <a:buFont typeface="Open Sans"/>
              <a:buChar char="●"/>
            </a:pPr>
            <a:r>
              <a:rPr b="1" lang="en-US">
                <a:solidFill>
                  <a:schemeClr val="dk1"/>
                </a:solidFill>
                <a:latin typeface="Open Sans"/>
                <a:ea typeface="Open Sans"/>
                <a:cs typeface="Open Sans"/>
                <a:sym typeface="Open Sans"/>
              </a:rPr>
              <a:t>Decided to set up telegram bot</a:t>
            </a:r>
            <a:endParaRPr b="1">
              <a:solidFill>
                <a:schemeClr val="dk1"/>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457200" y="361950"/>
            <a:ext cx="82296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Milestone 4 - Fairness</a:t>
            </a:r>
            <a:endParaRPr/>
          </a:p>
        </p:txBody>
      </p:sp>
      <p:sp>
        <p:nvSpPr>
          <p:cNvPr id="102" name="Google Shape;102;p15"/>
          <p:cNvSpPr txBox="1"/>
          <p:nvPr>
            <p:ph idx="1" type="body"/>
          </p:nvPr>
        </p:nvSpPr>
        <p:spPr>
          <a:xfrm>
            <a:off x="274800" y="857250"/>
            <a:ext cx="8229600" cy="3429000"/>
          </a:xfrm>
          <a:prstGeom prst="rect">
            <a:avLst/>
          </a:prstGeom>
        </p:spPr>
        <p:txBody>
          <a:bodyPr anchorCtr="0" anchor="t" bIns="45700" lIns="91425" spcFirstLastPara="1" rIns="91425" wrap="square" tIns="45700">
            <a:noAutofit/>
          </a:bodyPr>
          <a:lstStyle/>
          <a:p>
            <a:pPr indent="-323850" lvl="0" marL="457200" rtl="0" algn="l">
              <a:lnSpc>
                <a:spcPct val="115000"/>
              </a:lnSpc>
              <a:spcBef>
                <a:spcPts val="0"/>
              </a:spcBef>
              <a:spcAft>
                <a:spcPts val="0"/>
              </a:spcAft>
              <a:buClr>
                <a:srgbClr val="0D0D0D"/>
              </a:buClr>
              <a:buSzPts val="1500"/>
              <a:buFont typeface="Roboto"/>
              <a:buChar char="●"/>
            </a:pPr>
            <a:r>
              <a:rPr lang="en-US" sz="1500">
                <a:solidFill>
                  <a:srgbClr val="0D0D0D"/>
                </a:solidFill>
                <a:highlight>
                  <a:srgbClr val="FFFFFF"/>
                </a:highlight>
                <a:latin typeface="Roboto"/>
                <a:ea typeface="Roboto"/>
                <a:cs typeface="Roboto"/>
                <a:sym typeface="Roboto"/>
              </a:rPr>
              <a:t>Fairness Focus</a:t>
            </a:r>
            <a:endParaRPr sz="1500">
              <a:solidFill>
                <a:srgbClr val="0D0D0D"/>
              </a:solidFill>
              <a:highlight>
                <a:srgbClr val="FFFFFF"/>
              </a:highlight>
              <a:latin typeface="Roboto"/>
              <a:ea typeface="Roboto"/>
              <a:cs typeface="Roboto"/>
              <a:sym typeface="Roboto"/>
            </a:endParaRPr>
          </a:p>
          <a:p>
            <a:pPr indent="-323850" lvl="1" marL="914400" rtl="0" algn="l">
              <a:lnSpc>
                <a:spcPct val="115000"/>
              </a:lnSpc>
              <a:spcBef>
                <a:spcPts val="0"/>
              </a:spcBef>
              <a:spcAft>
                <a:spcPts val="0"/>
              </a:spcAft>
              <a:buClr>
                <a:srgbClr val="0D0D0D"/>
              </a:buClr>
              <a:buSzPts val="1500"/>
              <a:buFont typeface="Roboto"/>
              <a:buChar char="○"/>
            </a:pPr>
            <a:r>
              <a:rPr lang="en-US" sz="1500">
                <a:solidFill>
                  <a:srgbClr val="0D0D0D"/>
                </a:solidFill>
                <a:highlight>
                  <a:srgbClr val="FFFFFF"/>
                </a:highlight>
                <a:latin typeface="Roboto"/>
                <a:ea typeface="Roboto"/>
                <a:cs typeface="Roboto"/>
                <a:sym typeface="Roboto"/>
              </a:rPr>
              <a:t>Prevent adult movie recommendations to children under 21.</a:t>
            </a:r>
            <a:endParaRPr sz="1500">
              <a:solidFill>
                <a:srgbClr val="0D0D0D"/>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rgbClr val="0D0D0D"/>
              </a:buClr>
              <a:buSzPts val="1500"/>
              <a:buFont typeface="Roboto"/>
              <a:buChar char="●"/>
            </a:pPr>
            <a:r>
              <a:rPr lang="en-US" sz="1500">
                <a:solidFill>
                  <a:srgbClr val="0D0D0D"/>
                </a:solidFill>
                <a:highlight>
                  <a:srgbClr val="FFFFFF"/>
                </a:highlight>
                <a:latin typeface="Roboto"/>
                <a:ea typeface="Roboto"/>
                <a:cs typeface="Roboto"/>
                <a:sym typeface="Roboto"/>
              </a:rPr>
              <a:t>Dataset Filtering</a:t>
            </a:r>
            <a:endParaRPr sz="1500">
              <a:solidFill>
                <a:srgbClr val="0D0D0D"/>
              </a:solidFill>
              <a:highlight>
                <a:srgbClr val="FFFFFF"/>
              </a:highlight>
              <a:latin typeface="Roboto"/>
              <a:ea typeface="Roboto"/>
              <a:cs typeface="Roboto"/>
              <a:sym typeface="Roboto"/>
            </a:endParaRPr>
          </a:p>
          <a:p>
            <a:pPr indent="-323850" lvl="1" marL="914400" rtl="0" algn="l">
              <a:lnSpc>
                <a:spcPct val="115000"/>
              </a:lnSpc>
              <a:spcBef>
                <a:spcPts val="0"/>
              </a:spcBef>
              <a:spcAft>
                <a:spcPts val="0"/>
              </a:spcAft>
              <a:buClr>
                <a:srgbClr val="0D0D0D"/>
              </a:buClr>
              <a:buSzPts val="1500"/>
              <a:buFont typeface="Roboto"/>
              <a:buChar char="○"/>
            </a:pPr>
            <a:r>
              <a:rPr lang="en-US" sz="1500">
                <a:solidFill>
                  <a:srgbClr val="0D0D0D"/>
                </a:solidFill>
                <a:highlight>
                  <a:srgbClr val="FFFFFF"/>
                </a:highlight>
                <a:latin typeface="Roboto"/>
                <a:ea typeface="Roboto"/>
                <a:cs typeface="Roboto"/>
                <a:sym typeface="Roboto"/>
              </a:rPr>
              <a:t>Exclude underage viewers of adult-rated movies.</a:t>
            </a:r>
            <a:endParaRPr sz="1500">
              <a:solidFill>
                <a:srgbClr val="0D0D0D"/>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rgbClr val="0D0D0D"/>
              </a:buClr>
              <a:buSzPts val="1500"/>
              <a:buFont typeface="Roboto"/>
              <a:buChar char="●"/>
            </a:pPr>
            <a:r>
              <a:rPr lang="en-US" sz="1500">
                <a:solidFill>
                  <a:srgbClr val="0D0D0D"/>
                </a:solidFill>
                <a:highlight>
                  <a:srgbClr val="FFFFFF"/>
                </a:highlight>
                <a:latin typeface="Roboto"/>
                <a:ea typeface="Roboto"/>
                <a:cs typeface="Roboto"/>
                <a:sym typeface="Roboto"/>
              </a:rPr>
              <a:t>Validation Checks</a:t>
            </a:r>
            <a:endParaRPr sz="1500">
              <a:solidFill>
                <a:srgbClr val="0D0D0D"/>
              </a:solidFill>
              <a:highlight>
                <a:srgbClr val="FFFFFF"/>
              </a:highlight>
              <a:latin typeface="Roboto"/>
              <a:ea typeface="Roboto"/>
              <a:cs typeface="Roboto"/>
              <a:sym typeface="Roboto"/>
            </a:endParaRPr>
          </a:p>
          <a:p>
            <a:pPr indent="-323850" lvl="1" marL="914400" rtl="0" algn="l">
              <a:lnSpc>
                <a:spcPct val="115000"/>
              </a:lnSpc>
              <a:spcBef>
                <a:spcPts val="0"/>
              </a:spcBef>
              <a:spcAft>
                <a:spcPts val="0"/>
              </a:spcAft>
              <a:buClr>
                <a:srgbClr val="0D0D0D"/>
              </a:buClr>
              <a:buSzPts val="1500"/>
              <a:buFont typeface="Roboto"/>
              <a:buChar char="○"/>
            </a:pPr>
            <a:r>
              <a:rPr lang="en-US" sz="1500">
                <a:solidFill>
                  <a:srgbClr val="0D0D0D"/>
                </a:solidFill>
                <a:highlight>
                  <a:srgbClr val="FFFFFF"/>
                </a:highlight>
                <a:latin typeface="Roboto"/>
                <a:ea typeface="Roboto"/>
                <a:cs typeface="Roboto"/>
                <a:sym typeface="Roboto"/>
              </a:rPr>
              <a:t>Ensure recommendations for children are age-appropriate.</a:t>
            </a:r>
            <a:endParaRPr sz="1500">
              <a:solidFill>
                <a:srgbClr val="0D0D0D"/>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rgbClr val="0D0D0D"/>
              </a:buClr>
              <a:buSzPts val="1500"/>
              <a:buFont typeface="Roboto"/>
              <a:buChar char="●"/>
            </a:pPr>
            <a:r>
              <a:rPr lang="en-US" sz="1500">
                <a:solidFill>
                  <a:srgbClr val="0D0D0D"/>
                </a:solidFill>
                <a:highlight>
                  <a:srgbClr val="FFFFFF"/>
                </a:highlight>
                <a:latin typeface="Roboto"/>
                <a:ea typeface="Roboto"/>
                <a:cs typeface="Roboto"/>
                <a:sym typeface="Roboto"/>
              </a:rPr>
              <a:t>Design Improvements</a:t>
            </a:r>
            <a:endParaRPr sz="1500">
              <a:solidFill>
                <a:srgbClr val="0D0D0D"/>
              </a:solidFill>
              <a:highlight>
                <a:srgbClr val="FFFFFF"/>
              </a:highlight>
              <a:latin typeface="Roboto"/>
              <a:ea typeface="Roboto"/>
              <a:cs typeface="Roboto"/>
              <a:sym typeface="Roboto"/>
            </a:endParaRPr>
          </a:p>
          <a:p>
            <a:pPr indent="-323850" lvl="1" marL="914400" rtl="0" algn="l">
              <a:lnSpc>
                <a:spcPct val="115000"/>
              </a:lnSpc>
              <a:spcBef>
                <a:spcPts val="0"/>
              </a:spcBef>
              <a:spcAft>
                <a:spcPts val="0"/>
              </a:spcAft>
              <a:buClr>
                <a:srgbClr val="0D0D0D"/>
              </a:buClr>
              <a:buSzPts val="1500"/>
              <a:buFont typeface="Roboto"/>
              <a:buChar char="○"/>
            </a:pPr>
            <a:r>
              <a:rPr lang="en-US" sz="1500">
                <a:solidFill>
                  <a:srgbClr val="0D0D0D"/>
                </a:solidFill>
                <a:highlight>
                  <a:srgbClr val="FFFFFF"/>
                </a:highlight>
                <a:latin typeface="Roboto"/>
                <a:ea typeface="Roboto"/>
                <a:cs typeface="Roboto"/>
                <a:sym typeface="Roboto"/>
              </a:rPr>
              <a:t>Monitor and refine model to reduce unfair recommendations.</a:t>
            </a:r>
            <a:endParaRPr sz="1500">
              <a:solidFill>
                <a:srgbClr val="0D0D0D"/>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rgbClr val="0D0D0D"/>
              </a:buClr>
              <a:buSzPts val="1500"/>
              <a:buFont typeface="Roboto"/>
              <a:buChar char="●"/>
            </a:pPr>
            <a:r>
              <a:rPr lang="en-US" sz="1500">
                <a:solidFill>
                  <a:srgbClr val="0D0D0D"/>
                </a:solidFill>
                <a:highlight>
                  <a:srgbClr val="FFFFFF"/>
                </a:highlight>
                <a:latin typeface="Roboto"/>
                <a:ea typeface="Roboto"/>
                <a:cs typeface="Roboto"/>
                <a:sym typeface="Roboto"/>
              </a:rPr>
              <a:t>Handling Exceptions</a:t>
            </a:r>
            <a:endParaRPr sz="1500">
              <a:solidFill>
                <a:srgbClr val="0D0D0D"/>
              </a:solidFill>
              <a:highlight>
                <a:srgbClr val="FFFFFF"/>
              </a:highlight>
              <a:latin typeface="Roboto"/>
              <a:ea typeface="Roboto"/>
              <a:cs typeface="Roboto"/>
              <a:sym typeface="Roboto"/>
            </a:endParaRPr>
          </a:p>
          <a:p>
            <a:pPr indent="-323850" lvl="1" marL="914400" rtl="0" algn="l">
              <a:lnSpc>
                <a:spcPct val="115000"/>
              </a:lnSpc>
              <a:spcBef>
                <a:spcPts val="0"/>
              </a:spcBef>
              <a:spcAft>
                <a:spcPts val="0"/>
              </a:spcAft>
              <a:buClr>
                <a:srgbClr val="0D0D0D"/>
              </a:buClr>
              <a:buSzPts val="1500"/>
              <a:buFont typeface="Roboto"/>
              <a:buChar char="○"/>
            </a:pPr>
            <a:r>
              <a:rPr lang="en-US" sz="1500">
                <a:solidFill>
                  <a:srgbClr val="0D0D0D"/>
                </a:solidFill>
                <a:highlight>
                  <a:srgbClr val="FFFFFF"/>
                </a:highlight>
                <a:latin typeface="Roboto"/>
                <a:ea typeface="Roboto"/>
                <a:cs typeface="Roboto"/>
                <a:sym typeface="Roboto"/>
              </a:rPr>
              <a:t>Automatically replace adult movies with suitable alternatives for underage viewers.</a:t>
            </a:r>
            <a:endParaRPr/>
          </a:p>
        </p:txBody>
      </p:sp>
      <p:pic>
        <p:nvPicPr>
          <p:cNvPr id="103" name="Google Shape;103;p15"/>
          <p:cNvPicPr preferRelativeResize="0"/>
          <p:nvPr/>
        </p:nvPicPr>
        <p:blipFill rotWithShape="1">
          <a:blip r:embed="rId3">
            <a:alphaModFix/>
          </a:blip>
          <a:srcRect b="17627" l="0" r="68153" t="0"/>
          <a:stretch/>
        </p:blipFill>
        <p:spPr>
          <a:xfrm>
            <a:off x="8025563" y="134663"/>
            <a:ext cx="910000" cy="949350"/>
          </a:xfrm>
          <a:prstGeom prst="rect">
            <a:avLst/>
          </a:prstGeom>
          <a:noFill/>
          <a:ln>
            <a:noFill/>
          </a:ln>
        </p:spPr>
      </p:pic>
      <p:pic>
        <p:nvPicPr>
          <p:cNvPr id="104" name="Google Shape;104;p15"/>
          <p:cNvPicPr preferRelativeResize="0"/>
          <p:nvPr/>
        </p:nvPicPr>
        <p:blipFill>
          <a:blip r:embed="rId4">
            <a:alphaModFix/>
          </a:blip>
          <a:stretch>
            <a:fillRect/>
          </a:stretch>
        </p:blipFill>
        <p:spPr>
          <a:xfrm>
            <a:off x="0" y="3581900"/>
            <a:ext cx="1201249" cy="1201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457200" y="361950"/>
            <a:ext cx="82296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Milestone 4 – Security</a:t>
            </a:r>
            <a:endParaRPr/>
          </a:p>
        </p:txBody>
      </p:sp>
      <p:sp>
        <p:nvSpPr>
          <p:cNvPr id="111" name="Google Shape;111;p16"/>
          <p:cNvSpPr txBox="1"/>
          <p:nvPr>
            <p:ph idx="1" type="body"/>
          </p:nvPr>
        </p:nvSpPr>
        <p:spPr>
          <a:xfrm>
            <a:off x="457200" y="1200150"/>
            <a:ext cx="8229600" cy="3429000"/>
          </a:xfrm>
          <a:prstGeom prst="rect">
            <a:avLst/>
          </a:prstGeom>
        </p:spPr>
        <p:txBody>
          <a:bodyPr anchorCtr="0" anchor="t" bIns="45700" lIns="91425" spcFirstLastPara="1" rIns="91425" wrap="square" tIns="45700">
            <a:noAutofit/>
          </a:bodyPr>
          <a:lstStyle/>
          <a:p>
            <a:pPr indent="-317500" lvl="0" marL="457200" rtl="0" algn="l">
              <a:spcBef>
                <a:spcPts val="600"/>
              </a:spcBef>
              <a:spcAft>
                <a:spcPts val="0"/>
              </a:spcAft>
              <a:buSzPts val="1400"/>
              <a:buAutoNum type="arabicPeriod"/>
            </a:pPr>
            <a:r>
              <a:rPr b="1" lang="en-US"/>
              <a:t>STRIDE</a:t>
            </a:r>
            <a:r>
              <a:rPr lang="en-US"/>
              <a:t> threat modeling</a:t>
            </a:r>
            <a:br>
              <a:rPr lang="en-US"/>
            </a:br>
            <a:endParaRPr/>
          </a:p>
          <a:p>
            <a:pPr indent="-317500" lvl="0" marL="457200" rtl="0" algn="l">
              <a:spcBef>
                <a:spcPts val="0"/>
              </a:spcBef>
              <a:spcAft>
                <a:spcPts val="0"/>
              </a:spcAft>
              <a:buSzPts val="1400"/>
              <a:buAutoNum type="arabicPeriod"/>
            </a:pPr>
            <a:r>
              <a:rPr lang="en-US"/>
              <a:t>Security Issue 1: Dos</a:t>
            </a:r>
            <a:endParaRPr/>
          </a:p>
          <a:p>
            <a:pPr indent="-326390" lvl="1" marL="914400" rtl="0" algn="l">
              <a:spcBef>
                <a:spcPts val="0"/>
              </a:spcBef>
              <a:spcAft>
                <a:spcPts val="0"/>
              </a:spcAft>
              <a:buSzPts val="1540"/>
              <a:buAutoNum type="alphaLcPeriod"/>
            </a:pPr>
            <a:r>
              <a:rPr lang="en-US"/>
              <a:t>attackers send thousands of simultaneous requests to recommendation API</a:t>
            </a:r>
            <a:endParaRPr/>
          </a:p>
          <a:p>
            <a:pPr indent="-326390" lvl="1" marL="914400" rtl="0" algn="l">
              <a:spcBef>
                <a:spcPts val="0"/>
              </a:spcBef>
              <a:spcAft>
                <a:spcPts val="0"/>
              </a:spcAft>
              <a:buSzPts val="1540"/>
              <a:buAutoNum type="alphaLcPeriod"/>
            </a:pPr>
            <a:r>
              <a:rPr lang="en-US"/>
              <a:t>retrieve user request frequency from Kafka stream log</a:t>
            </a:r>
            <a:endParaRPr/>
          </a:p>
          <a:p>
            <a:pPr indent="-326390" lvl="1" marL="914400" rtl="0" algn="l">
              <a:spcBef>
                <a:spcPts val="0"/>
              </a:spcBef>
              <a:spcAft>
                <a:spcPts val="0"/>
              </a:spcAft>
              <a:buSzPts val="1540"/>
              <a:buAutoNum type="alphaLcPeriod"/>
            </a:pPr>
            <a:r>
              <a:rPr lang="en-US"/>
              <a:t>introduce a rate limiter, 60 requests per minute for each client</a:t>
            </a:r>
            <a:br>
              <a:rPr lang="en-US"/>
            </a:br>
            <a:r>
              <a:rPr lang="en-US"/>
              <a:t> </a:t>
            </a:r>
            <a:endParaRPr/>
          </a:p>
          <a:p>
            <a:pPr indent="-317500" lvl="0" marL="457200" rtl="0" algn="l">
              <a:spcBef>
                <a:spcPts val="0"/>
              </a:spcBef>
              <a:spcAft>
                <a:spcPts val="0"/>
              </a:spcAft>
              <a:buSzPts val="1400"/>
              <a:buAutoNum type="arabicPeriod"/>
            </a:pPr>
            <a:r>
              <a:rPr lang="en-US"/>
              <a:t>Security Issue 2: Review Bomb </a:t>
            </a:r>
            <a:endParaRPr/>
          </a:p>
          <a:p>
            <a:pPr indent="-326390" lvl="1" marL="914400" rtl="0" algn="l">
              <a:spcBef>
                <a:spcPts val="0"/>
              </a:spcBef>
              <a:spcAft>
                <a:spcPts val="0"/>
              </a:spcAft>
              <a:buSzPts val="1540"/>
              <a:buAutoNum type="alphaLcPeriod"/>
            </a:pPr>
            <a:r>
              <a:rPr lang="en-US"/>
              <a:t>large number of users deliberately post negative reviews or low ratings for a particular movie to manipulate its perceived popularity</a:t>
            </a:r>
            <a:endParaRPr/>
          </a:p>
          <a:p>
            <a:pPr indent="-326390" lvl="1" marL="914400" rtl="0" algn="l">
              <a:spcBef>
                <a:spcPts val="0"/>
              </a:spcBef>
              <a:spcAft>
                <a:spcPts val="0"/>
              </a:spcAft>
              <a:buSzPts val="1540"/>
              <a:buAutoNum type="alphaLcPeriod"/>
            </a:pPr>
            <a:r>
              <a:rPr lang="en-US"/>
              <a:t>monitor the `/rate` requests, detecting abnormal ratings for a certain movie</a:t>
            </a:r>
            <a:endParaRPr/>
          </a:p>
          <a:p>
            <a:pPr indent="-326390" lvl="1" marL="914400" rtl="0" algn="l">
              <a:spcBef>
                <a:spcPts val="0"/>
              </a:spcBef>
              <a:spcAft>
                <a:spcPts val="0"/>
              </a:spcAft>
              <a:buSzPts val="1540"/>
              <a:buAutoNum type="alphaLcPeriod"/>
            </a:pPr>
            <a:r>
              <a:rPr lang="en-US"/>
              <a:t>Ratings and users involved during a review bomb will not be included in future model training</a:t>
            </a:r>
            <a:endParaRPr/>
          </a:p>
        </p:txBody>
      </p:sp>
      <p:pic>
        <p:nvPicPr>
          <p:cNvPr id="112" name="Google Shape;112;p16"/>
          <p:cNvPicPr preferRelativeResize="0"/>
          <p:nvPr/>
        </p:nvPicPr>
        <p:blipFill>
          <a:blip r:embed="rId3">
            <a:alphaModFix/>
          </a:blip>
          <a:stretch>
            <a:fillRect/>
          </a:stretch>
        </p:blipFill>
        <p:spPr>
          <a:xfrm>
            <a:off x="7038700" y="158375"/>
            <a:ext cx="1648100" cy="1551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457200" y="361950"/>
            <a:ext cx="82296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Collaboration</a:t>
            </a:r>
            <a:endParaRPr/>
          </a:p>
        </p:txBody>
      </p:sp>
      <p:sp>
        <p:nvSpPr>
          <p:cNvPr id="119" name="Google Shape;119;p17"/>
          <p:cNvSpPr txBox="1"/>
          <p:nvPr>
            <p:ph idx="1" type="body"/>
          </p:nvPr>
        </p:nvSpPr>
        <p:spPr>
          <a:xfrm>
            <a:off x="457200" y="1200150"/>
            <a:ext cx="8229600" cy="3429000"/>
          </a:xfrm>
          <a:prstGeom prst="rect">
            <a:avLst/>
          </a:prstGeom>
        </p:spPr>
        <p:txBody>
          <a:bodyPr anchorCtr="0" anchor="t" bIns="45700" lIns="91425" spcFirstLastPara="1" rIns="91425" wrap="square" tIns="45700">
            <a:noAutofit/>
          </a:bodyPr>
          <a:lstStyle/>
          <a:p>
            <a:pPr indent="-317500" lvl="0" marL="457200" rtl="0" algn="l">
              <a:lnSpc>
                <a:spcPct val="200000"/>
              </a:lnSpc>
              <a:spcBef>
                <a:spcPts val="600"/>
              </a:spcBef>
              <a:spcAft>
                <a:spcPts val="0"/>
              </a:spcAft>
              <a:buSzPts val="1400"/>
              <a:buChar char="●"/>
            </a:pPr>
            <a:r>
              <a:rPr lang="en-US"/>
              <a:t>Bi-weekly meetings (Hybrid mode)</a:t>
            </a:r>
            <a:endParaRPr/>
          </a:p>
          <a:p>
            <a:pPr indent="-317500" lvl="0" marL="457200" rtl="0" algn="l">
              <a:lnSpc>
                <a:spcPct val="200000"/>
              </a:lnSpc>
              <a:spcBef>
                <a:spcPts val="0"/>
              </a:spcBef>
              <a:spcAft>
                <a:spcPts val="0"/>
              </a:spcAft>
              <a:buSzPts val="1400"/>
              <a:buChar char="●"/>
            </a:pPr>
            <a:r>
              <a:rPr lang="en-US"/>
              <a:t>Assigned tasks based on the strengths</a:t>
            </a:r>
            <a:endParaRPr/>
          </a:p>
          <a:p>
            <a:pPr indent="-317500" lvl="0" marL="457200" rtl="0" algn="l">
              <a:lnSpc>
                <a:spcPct val="200000"/>
              </a:lnSpc>
              <a:spcBef>
                <a:spcPts val="0"/>
              </a:spcBef>
              <a:spcAft>
                <a:spcPts val="0"/>
              </a:spcAft>
              <a:buSzPts val="1400"/>
              <a:buChar char="●"/>
            </a:pPr>
            <a:r>
              <a:rPr lang="en-US"/>
              <a:t>Openly communicated when stuck on a task for long time</a:t>
            </a:r>
            <a:endParaRPr/>
          </a:p>
          <a:p>
            <a:pPr indent="-317500" lvl="0" marL="457200" rtl="0" algn="l">
              <a:lnSpc>
                <a:spcPct val="200000"/>
              </a:lnSpc>
              <a:spcBef>
                <a:spcPts val="0"/>
              </a:spcBef>
              <a:spcAft>
                <a:spcPts val="0"/>
              </a:spcAft>
              <a:buSzPts val="1400"/>
              <a:buChar char="●"/>
            </a:pPr>
            <a:r>
              <a:rPr lang="en-US"/>
              <a:t>Sometimes we didn’t plan things well in advance, so sometimes we had to overload as we came closer to deadlines</a:t>
            </a:r>
            <a:endParaRPr/>
          </a:p>
          <a:p>
            <a:pPr indent="-317500" lvl="0" marL="457200" rtl="0" algn="l">
              <a:lnSpc>
                <a:spcPct val="200000"/>
              </a:lnSpc>
              <a:spcBef>
                <a:spcPts val="0"/>
              </a:spcBef>
              <a:spcAft>
                <a:spcPts val="0"/>
              </a:spcAft>
              <a:buSzPts val="1400"/>
              <a:buChar char="●"/>
            </a:pPr>
            <a:r>
              <a:rPr lang="en-US"/>
              <a:t>Last minute submissions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MU PPT Theme">
  <a:themeElements>
    <a:clrScheme name="Custom 1">
      <a:dk1>
        <a:srgbClr val="000000"/>
      </a:dk1>
      <a:lt1>
        <a:srgbClr val="FFFFFF"/>
      </a:lt1>
      <a:dk2>
        <a:srgbClr val="75787B"/>
      </a:dk2>
      <a:lt2>
        <a:srgbClr val="C8C9C7"/>
      </a:lt2>
      <a:accent1>
        <a:srgbClr val="BB0000"/>
      </a:accent1>
      <a:accent2>
        <a:srgbClr val="75787B"/>
      </a:accent2>
      <a:accent3>
        <a:srgbClr val="00833C"/>
      </a:accent3>
      <a:accent4>
        <a:srgbClr val="F2A900"/>
      </a:accent4>
      <a:accent5>
        <a:srgbClr val="002C71"/>
      </a:accent5>
      <a:accent6>
        <a:srgbClr val="C8C9C7"/>
      </a:accent6>
      <a:hlink>
        <a:srgbClr val="BB0000"/>
      </a:hlink>
      <a:folHlink>
        <a:srgbClr val="82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