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99DB4F-43A7-4DAB-953D-C8D507792E57}" v="409" dt="2023-12-02T19:24:44.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48995-763A-4571-9E0B-EDE7BE46C32D}" type="doc">
      <dgm:prSet loTypeId="urn:microsoft.com/office/officeart/2018/2/layout/IconCircleList" loCatId="icon" qsTypeId="urn:microsoft.com/office/officeart/2005/8/quickstyle/simple4" qsCatId="simple" csTypeId="urn:microsoft.com/office/officeart/2005/8/colors/colorful1" csCatId="colorful" phldr="1"/>
      <dgm:spPr/>
      <dgm:t>
        <a:bodyPr/>
        <a:lstStyle/>
        <a:p>
          <a:endParaRPr lang="en-US"/>
        </a:p>
      </dgm:t>
    </dgm:pt>
    <dgm:pt modelId="{5863D1CA-0E7B-4C58-BA7C-BB3B101F9112}">
      <dgm:prSet/>
      <dgm:spPr/>
      <dgm:t>
        <a:bodyPr/>
        <a:lstStyle/>
        <a:p>
          <a:pPr>
            <a:lnSpc>
              <a:spcPct val="100000"/>
            </a:lnSpc>
          </a:pPr>
          <a:r>
            <a:rPr lang="en-US" b="1"/>
            <a:t>Data Management</a:t>
          </a:r>
          <a:r>
            <a:rPr lang="en-US"/>
            <a:t>: Handling large volumes of data efficiently for training and inference.</a:t>
          </a:r>
        </a:p>
      </dgm:t>
    </dgm:pt>
    <dgm:pt modelId="{DA5A1574-8456-46B7-B7C4-C2BDA890D45F}" type="parTrans" cxnId="{3499BA86-D6C6-46B4-9449-68FB4CEBDC9C}">
      <dgm:prSet/>
      <dgm:spPr/>
      <dgm:t>
        <a:bodyPr/>
        <a:lstStyle/>
        <a:p>
          <a:endParaRPr lang="en-US"/>
        </a:p>
      </dgm:t>
    </dgm:pt>
    <dgm:pt modelId="{0F420DF8-6F3A-4282-A488-38CB5B321524}" type="sibTrans" cxnId="{3499BA86-D6C6-46B4-9449-68FB4CEBDC9C}">
      <dgm:prSet/>
      <dgm:spPr/>
      <dgm:t>
        <a:bodyPr/>
        <a:lstStyle/>
        <a:p>
          <a:pPr>
            <a:lnSpc>
              <a:spcPct val="100000"/>
            </a:lnSpc>
          </a:pPr>
          <a:endParaRPr lang="en-US"/>
        </a:p>
      </dgm:t>
    </dgm:pt>
    <dgm:pt modelId="{CDAE1552-9E9F-404C-84A2-59EC02821D55}">
      <dgm:prSet/>
      <dgm:spPr/>
      <dgm:t>
        <a:bodyPr/>
        <a:lstStyle/>
        <a:p>
          <a:pPr>
            <a:lnSpc>
              <a:spcPct val="100000"/>
            </a:lnSpc>
          </a:pPr>
          <a:r>
            <a:rPr lang="en-US" b="1"/>
            <a:t>Infrastructure Scalability</a:t>
          </a:r>
          <a:r>
            <a:rPr lang="en-US"/>
            <a:t>: Scaling computational infrastructure to meet the demands of deep learning models.</a:t>
          </a:r>
        </a:p>
      </dgm:t>
    </dgm:pt>
    <dgm:pt modelId="{56ADDCEB-E9D6-4254-A076-B7C3AF8FF0E4}" type="parTrans" cxnId="{F18432C9-0251-4196-A0B5-740A401E0882}">
      <dgm:prSet/>
      <dgm:spPr/>
      <dgm:t>
        <a:bodyPr/>
        <a:lstStyle/>
        <a:p>
          <a:endParaRPr lang="en-US"/>
        </a:p>
      </dgm:t>
    </dgm:pt>
    <dgm:pt modelId="{AA40CDF5-1822-4BB8-BAB0-31310A19A977}" type="sibTrans" cxnId="{F18432C9-0251-4196-A0B5-740A401E0882}">
      <dgm:prSet/>
      <dgm:spPr/>
      <dgm:t>
        <a:bodyPr/>
        <a:lstStyle/>
        <a:p>
          <a:pPr>
            <a:lnSpc>
              <a:spcPct val="100000"/>
            </a:lnSpc>
          </a:pPr>
          <a:endParaRPr lang="en-US"/>
        </a:p>
      </dgm:t>
    </dgm:pt>
    <dgm:pt modelId="{C3A6CD3B-5C07-4B15-8D7E-FD5208E2DA8F}">
      <dgm:prSet/>
      <dgm:spPr/>
      <dgm:t>
        <a:bodyPr/>
        <a:lstStyle/>
        <a:p>
          <a:pPr>
            <a:lnSpc>
              <a:spcPct val="100000"/>
            </a:lnSpc>
          </a:pPr>
          <a:r>
            <a:rPr lang="en-US" b="1"/>
            <a:t>Model Deployment and Monitoring</a:t>
          </a:r>
          <a:r>
            <a:rPr lang="en-US"/>
            <a:t>: Ensuring reliable and performant deployment and monitoring of deep learning models in production.</a:t>
          </a:r>
        </a:p>
      </dgm:t>
    </dgm:pt>
    <dgm:pt modelId="{6A03E3F3-1DB2-4FD3-BE26-9EE95B3AB4EB}" type="parTrans" cxnId="{402E13DC-001E-4576-BE0A-6DE43E0C2D78}">
      <dgm:prSet/>
      <dgm:spPr/>
      <dgm:t>
        <a:bodyPr/>
        <a:lstStyle/>
        <a:p>
          <a:endParaRPr lang="en-US"/>
        </a:p>
      </dgm:t>
    </dgm:pt>
    <dgm:pt modelId="{A55D7223-1C02-445C-8FBE-C649EEC2143F}" type="sibTrans" cxnId="{402E13DC-001E-4576-BE0A-6DE43E0C2D78}">
      <dgm:prSet/>
      <dgm:spPr/>
      <dgm:t>
        <a:bodyPr/>
        <a:lstStyle/>
        <a:p>
          <a:pPr>
            <a:lnSpc>
              <a:spcPct val="100000"/>
            </a:lnSpc>
          </a:pPr>
          <a:endParaRPr lang="en-US"/>
        </a:p>
      </dgm:t>
    </dgm:pt>
    <dgm:pt modelId="{DF058D62-E122-49F3-A9C0-0BFC408517E3}">
      <dgm:prSet/>
      <dgm:spPr/>
      <dgm:t>
        <a:bodyPr/>
        <a:lstStyle/>
        <a:p>
          <a:pPr>
            <a:lnSpc>
              <a:spcPct val="100000"/>
            </a:lnSpc>
          </a:pPr>
          <a:r>
            <a:rPr lang="en-US" b="1"/>
            <a:t>Resource Optimization</a:t>
          </a:r>
          <a:r>
            <a:rPr lang="en-US"/>
            <a:t>: Efficiently utilizing computational resources while minimizing costs.</a:t>
          </a:r>
        </a:p>
      </dgm:t>
    </dgm:pt>
    <dgm:pt modelId="{0353BC02-E05C-46DE-9DE8-D5EB21EBED0D}" type="parTrans" cxnId="{87F96A22-001A-4309-8308-E29A1162D6C9}">
      <dgm:prSet/>
      <dgm:spPr/>
      <dgm:t>
        <a:bodyPr/>
        <a:lstStyle/>
        <a:p>
          <a:endParaRPr lang="en-US"/>
        </a:p>
      </dgm:t>
    </dgm:pt>
    <dgm:pt modelId="{A9BA176C-555F-431F-980A-AD8CD34C416D}" type="sibTrans" cxnId="{87F96A22-001A-4309-8308-E29A1162D6C9}">
      <dgm:prSet/>
      <dgm:spPr/>
      <dgm:t>
        <a:bodyPr/>
        <a:lstStyle/>
        <a:p>
          <a:pPr>
            <a:lnSpc>
              <a:spcPct val="100000"/>
            </a:lnSpc>
          </a:pPr>
          <a:endParaRPr lang="en-US"/>
        </a:p>
      </dgm:t>
    </dgm:pt>
    <dgm:pt modelId="{1FA71E62-FFAA-49A9-A8B5-337239C5A738}">
      <dgm:prSet/>
      <dgm:spPr/>
      <dgm:t>
        <a:bodyPr/>
        <a:lstStyle/>
        <a:p>
          <a:pPr>
            <a:lnSpc>
              <a:spcPct val="100000"/>
            </a:lnSpc>
          </a:pPr>
          <a:r>
            <a:rPr lang="en-US" b="1"/>
            <a:t>Versioning and Reproducibility</a:t>
          </a:r>
          <a:r>
            <a:rPr lang="en-US"/>
            <a:t>: Managing model, dataset, and experiment versions and ensuring reproducibility across environments.</a:t>
          </a:r>
        </a:p>
      </dgm:t>
    </dgm:pt>
    <dgm:pt modelId="{796FF549-6810-4577-AD65-DCDCD1410888}" type="parTrans" cxnId="{81655524-4575-4E6C-9B12-98622FA62208}">
      <dgm:prSet/>
      <dgm:spPr/>
      <dgm:t>
        <a:bodyPr/>
        <a:lstStyle/>
        <a:p>
          <a:endParaRPr lang="en-US"/>
        </a:p>
      </dgm:t>
    </dgm:pt>
    <dgm:pt modelId="{00E7F306-C624-481D-870B-BB9E82E75B38}" type="sibTrans" cxnId="{81655524-4575-4E6C-9B12-98622FA62208}">
      <dgm:prSet/>
      <dgm:spPr/>
      <dgm:t>
        <a:bodyPr/>
        <a:lstStyle/>
        <a:p>
          <a:pPr>
            <a:lnSpc>
              <a:spcPct val="100000"/>
            </a:lnSpc>
          </a:pPr>
          <a:endParaRPr lang="en-US"/>
        </a:p>
      </dgm:t>
    </dgm:pt>
    <dgm:pt modelId="{B5FAF321-944C-4665-A7C5-AA71EAD798F0}">
      <dgm:prSet/>
      <dgm:spPr/>
      <dgm:t>
        <a:bodyPr/>
        <a:lstStyle/>
        <a:p>
          <a:pPr>
            <a:lnSpc>
              <a:spcPct val="100000"/>
            </a:lnSpc>
          </a:pPr>
          <a:r>
            <a:rPr lang="en-US" b="1"/>
            <a:t>Pipeline Orchestration</a:t>
          </a:r>
          <a:r>
            <a:rPr lang="en-US"/>
            <a:t>: Orchestrating complex data pipelines for training, evaluation, and inference with reliability and fault tolerance.</a:t>
          </a:r>
        </a:p>
      </dgm:t>
    </dgm:pt>
    <dgm:pt modelId="{8A731841-172B-4C9E-8A64-8C719C51EA9E}" type="parTrans" cxnId="{38E6C5BD-CD1E-402D-9BB1-98D2478F94DE}">
      <dgm:prSet/>
      <dgm:spPr/>
      <dgm:t>
        <a:bodyPr/>
        <a:lstStyle/>
        <a:p>
          <a:endParaRPr lang="en-US"/>
        </a:p>
      </dgm:t>
    </dgm:pt>
    <dgm:pt modelId="{BC68DB83-3915-4A31-AC81-4B09F5066386}" type="sibTrans" cxnId="{38E6C5BD-CD1E-402D-9BB1-98D2478F94DE}">
      <dgm:prSet/>
      <dgm:spPr/>
      <dgm:t>
        <a:bodyPr/>
        <a:lstStyle/>
        <a:p>
          <a:endParaRPr lang="en-US"/>
        </a:p>
      </dgm:t>
    </dgm:pt>
    <dgm:pt modelId="{D8D381CC-3E13-41ED-A1F0-626BAF1D7074}" type="pres">
      <dgm:prSet presAssocID="{90A48995-763A-4571-9E0B-EDE7BE46C32D}" presName="root" presStyleCnt="0">
        <dgm:presLayoutVars>
          <dgm:dir/>
          <dgm:resizeHandles val="exact"/>
        </dgm:presLayoutVars>
      </dgm:prSet>
      <dgm:spPr/>
    </dgm:pt>
    <dgm:pt modelId="{6294DA42-5006-4E97-888D-FE8279160EFF}" type="pres">
      <dgm:prSet presAssocID="{90A48995-763A-4571-9E0B-EDE7BE46C32D}" presName="container" presStyleCnt="0">
        <dgm:presLayoutVars>
          <dgm:dir/>
          <dgm:resizeHandles val="exact"/>
        </dgm:presLayoutVars>
      </dgm:prSet>
      <dgm:spPr/>
    </dgm:pt>
    <dgm:pt modelId="{1263D4AE-5ED3-4F00-8765-AE3FD3B81DA2}" type="pres">
      <dgm:prSet presAssocID="{5863D1CA-0E7B-4C58-BA7C-BB3B101F9112}" presName="compNode" presStyleCnt="0"/>
      <dgm:spPr/>
    </dgm:pt>
    <dgm:pt modelId="{C83C15C6-595B-4046-8E68-DD48A60DB600}" type="pres">
      <dgm:prSet presAssocID="{5863D1CA-0E7B-4C58-BA7C-BB3B101F9112}" presName="iconBgRect" presStyleLbl="bgShp" presStyleIdx="0" presStyleCnt="6"/>
      <dgm:spPr/>
    </dgm:pt>
    <dgm:pt modelId="{F1D75D01-C7AC-48A3-9AC7-A2D463170B6E}" type="pres">
      <dgm:prSet presAssocID="{5863D1CA-0E7B-4C58-BA7C-BB3B101F911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46DCD90C-F773-4AE2-B6AE-4B8D0F7E7249}" type="pres">
      <dgm:prSet presAssocID="{5863D1CA-0E7B-4C58-BA7C-BB3B101F9112}" presName="spaceRect" presStyleCnt="0"/>
      <dgm:spPr/>
    </dgm:pt>
    <dgm:pt modelId="{97D53732-3129-4406-834E-EF0285808D31}" type="pres">
      <dgm:prSet presAssocID="{5863D1CA-0E7B-4C58-BA7C-BB3B101F9112}" presName="textRect" presStyleLbl="revTx" presStyleIdx="0" presStyleCnt="6">
        <dgm:presLayoutVars>
          <dgm:chMax val="1"/>
          <dgm:chPref val="1"/>
        </dgm:presLayoutVars>
      </dgm:prSet>
      <dgm:spPr/>
    </dgm:pt>
    <dgm:pt modelId="{FABD7CB5-64B0-4025-8E50-9404D61C94F0}" type="pres">
      <dgm:prSet presAssocID="{0F420DF8-6F3A-4282-A488-38CB5B321524}" presName="sibTrans" presStyleLbl="sibTrans2D1" presStyleIdx="0" presStyleCnt="0"/>
      <dgm:spPr/>
    </dgm:pt>
    <dgm:pt modelId="{AA467F7E-4362-43A3-94A8-E4DFF22E07D0}" type="pres">
      <dgm:prSet presAssocID="{CDAE1552-9E9F-404C-84A2-59EC02821D55}" presName="compNode" presStyleCnt="0"/>
      <dgm:spPr/>
    </dgm:pt>
    <dgm:pt modelId="{05B154F2-E6D3-49CC-9F06-BF9DB79254F1}" type="pres">
      <dgm:prSet presAssocID="{CDAE1552-9E9F-404C-84A2-59EC02821D55}" presName="iconBgRect" presStyleLbl="bgShp" presStyleIdx="1" presStyleCnt="6"/>
      <dgm:spPr/>
    </dgm:pt>
    <dgm:pt modelId="{2102A91A-2DD7-4771-B2AE-604DD8FF2023}" type="pres">
      <dgm:prSet presAssocID="{CDAE1552-9E9F-404C-84A2-59EC02821D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03A17044-B99F-47AC-825C-6E06C5044352}" type="pres">
      <dgm:prSet presAssocID="{CDAE1552-9E9F-404C-84A2-59EC02821D55}" presName="spaceRect" presStyleCnt="0"/>
      <dgm:spPr/>
    </dgm:pt>
    <dgm:pt modelId="{D3372542-27CA-4C78-8A26-542B3AA72C9B}" type="pres">
      <dgm:prSet presAssocID="{CDAE1552-9E9F-404C-84A2-59EC02821D55}" presName="textRect" presStyleLbl="revTx" presStyleIdx="1" presStyleCnt="6">
        <dgm:presLayoutVars>
          <dgm:chMax val="1"/>
          <dgm:chPref val="1"/>
        </dgm:presLayoutVars>
      </dgm:prSet>
      <dgm:spPr/>
    </dgm:pt>
    <dgm:pt modelId="{7CCDC4CB-E978-4F10-8087-E541EDA771FA}" type="pres">
      <dgm:prSet presAssocID="{AA40CDF5-1822-4BB8-BAB0-31310A19A977}" presName="sibTrans" presStyleLbl="sibTrans2D1" presStyleIdx="0" presStyleCnt="0"/>
      <dgm:spPr/>
    </dgm:pt>
    <dgm:pt modelId="{96E9FFAE-68D6-4C99-9547-ECE2961671DA}" type="pres">
      <dgm:prSet presAssocID="{C3A6CD3B-5C07-4B15-8D7E-FD5208E2DA8F}" presName="compNode" presStyleCnt="0"/>
      <dgm:spPr/>
    </dgm:pt>
    <dgm:pt modelId="{16D24473-B7A4-490A-BE5C-6D6EEC1528B1}" type="pres">
      <dgm:prSet presAssocID="{C3A6CD3B-5C07-4B15-8D7E-FD5208E2DA8F}" presName="iconBgRect" presStyleLbl="bgShp" presStyleIdx="2" presStyleCnt="6"/>
      <dgm:spPr/>
    </dgm:pt>
    <dgm:pt modelId="{2539239E-CDDC-44E3-A48A-E3C7941B7543}" type="pres">
      <dgm:prSet presAssocID="{C3A6CD3B-5C07-4B15-8D7E-FD5208E2DA8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AF28013-EF29-4DB7-A4A4-AD52B84A683D}" type="pres">
      <dgm:prSet presAssocID="{C3A6CD3B-5C07-4B15-8D7E-FD5208E2DA8F}" presName="spaceRect" presStyleCnt="0"/>
      <dgm:spPr/>
    </dgm:pt>
    <dgm:pt modelId="{345A14AF-0B01-4339-B102-4C79CD1316EC}" type="pres">
      <dgm:prSet presAssocID="{C3A6CD3B-5C07-4B15-8D7E-FD5208E2DA8F}" presName="textRect" presStyleLbl="revTx" presStyleIdx="2" presStyleCnt="6">
        <dgm:presLayoutVars>
          <dgm:chMax val="1"/>
          <dgm:chPref val="1"/>
        </dgm:presLayoutVars>
      </dgm:prSet>
      <dgm:spPr/>
    </dgm:pt>
    <dgm:pt modelId="{CDA96331-004A-47BC-9959-143900A5886D}" type="pres">
      <dgm:prSet presAssocID="{A55D7223-1C02-445C-8FBE-C649EEC2143F}" presName="sibTrans" presStyleLbl="sibTrans2D1" presStyleIdx="0" presStyleCnt="0"/>
      <dgm:spPr/>
    </dgm:pt>
    <dgm:pt modelId="{C3D51064-FD80-4A6D-94B5-2AC9242D0BEF}" type="pres">
      <dgm:prSet presAssocID="{DF058D62-E122-49F3-A9C0-0BFC408517E3}" presName="compNode" presStyleCnt="0"/>
      <dgm:spPr/>
    </dgm:pt>
    <dgm:pt modelId="{698F6B65-AEB4-4E28-B1C0-437025614FB7}" type="pres">
      <dgm:prSet presAssocID="{DF058D62-E122-49F3-A9C0-0BFC408517E3}" presName="iconBgRect" presStyleLbl="bgShp" presStyleIdx="3" presStyleCnt="6"/>
      <dgm:spPr/>
    </dgm:pt>
    <dgm:pt modelId="{F9E5A55B-2D28-41CF-955B-3D2137E0C6FB}" type="pres">
      <dgm:prSet presAssocID="{DF058D62-E122-49F3-A9C0-0BFC408517E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45C11BC7-90DC-49E6-8603-E18E63D8AE81}" type="pres">
      <dgm:prSet presAssocID="{DF058D62-E122-49F3-A9C0-0BFC408517E3}" presName="spaceRect" presStyleCnt="0"/>
      <dgm:spPr/>
    </dgm:pt>
    <dgm:pt modelId="{10CC2506-1D52-42CA-A91B-1C75BF21F58A}" type="pres">
      <dgm:prSet presAssocID="{DF058D62-E122-49F3-A9C0-0BFC408517E3}" presName="textRect" presStyleLbl="revTx" presStyleIdx="3" presStyleCnt="6">
        <dgm:presLayoutVars>
          <dgm:chMax val="1"/>
          <dgm:chPref val="1"/>
        </dgm:presLayoutVars>
      </dgm:prSet>
      <dgm:spPr/>
    </dgm:pt>
    <dgm:pt modelId="{38AF91C0-0917-43AC-92A3-2EDC73B0F65F}" type="pres">
      <dgm:prSet presAssocID="{A9BA176C-555F-431F-980A-AD8CD34C416D}" presName="sibTrans" presStyleLbl="sibTrans2D1" presStyleIdx="0" presStyleCnt="0"/>
      <dgm:spPr/>
    </dgm:pt>
    <dgm:pt modelId="{7DA46DB6-00D5-4448-9CB7-26F4CA7A4A36}" type="pres">
      <dgm:prSet presAssocID="{1FA71E62-FFAA-49A9-A8B5-337239C5A738}" presName="compNode" presStyleCnt="0"/>
      <dgm:spPr/>
    </dgm:pt>
    <dgm:pt modelId="{D163FF55-47E2-42E1-B87D-3856B17F49E6}" type="pres">
      <dgm:prSet presAssocID="{1FA71E62-FFAA-49A9-A8B5-337239C5A738}" presName="iconBgRect" presStyleLbl="bgShp" presStyleIdx="4" presStyleCnt="6"/>
      <dgm:spPr/>
    </dgm:pt>
    <dgm:pt modelId="{A495DA44-B53C-482F-BBE4-22D09C201664}" type="pres">
      <dgm:prSet presAssocID="{1FA71E62-FFAA-49A9-A8B5-337239C5A73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02DF4770-3F1C-440B-8886-D33710CBFBBD}" type="pres">
      <dgm:prSet presAssocID="{1FA71E62-FFAA-49A9-A8B5-337239C5A738}" presName="spaceRect" presStyleCnt="0"/>
      <dgm:spPr/>
    </dgm:pt>
    <dgm:pt modelId="{0E02445B-907B-4C94-894B-5E92513D46AD}" type="pres">
      <dgm:prSet presAssocID="{1FA71E62-FFAA-49A9-A8B5-337239C5A738}" presName="textRect" presStyleLbl="revTx" presStyleIdx="4" presStyleCnt="6">
        <dgm:presLayoutVars>
          <dgm:chMax val="1"/>
          <dgm:chPref val="1"/>
        </dgm:presLayoutVars>
      </dgm:prSet>
      <dgm:spPr/>
    </dgm:pt>
    <dgm:pt modelId="{D95A4ADF-F1C8-4336-BA3E-8ADB55C25612}" type="pres">
      <dgm:prSet presAssocID="{00E7F306-C624-481D-870B-BB9E82E75B38}" presName="sibTrans" presStyleLbl="sibTrans2D1" presStyleIdx="0" presStyleCnt="0"/>
      <dgm:spPr/>
    </dgm:pt>
    <dgm:pt modelId="{AB672BD4-AF2B-4F76-94F8-9B7B1CC6BF29}" type="pres">
      <dgm:prSet presAssocID="{B5FAF321-944C-4665-A7C5-AA71EAD798F0}" presName="compNode" presStyleCnt="0"/>
      <dgm:spPr/>
    </dgm:pt>
    <dgm:pt modelId="{614A907B-8139-4495-A346-5B005CEEAD5B}" type="pres">
      <dgm:prSet presAssocID="{B5FAF321-944C-4665-A7C5-AA71EAD798F0}" presName="iconBgRect" presStyleLbl="bgShp" presStyleIdx="5" presStyleCnt="6"/>
      <dgm:spPr/>
    </dgm:pt>
    <dgm:pt modelId="{0BA6DBE6-35DE-432C-855E-8A16B5E5B3DD}" type="pres">
      <dgm:prSet presAssocID="{B5FAF321-944C-4665-A7C5-AA71EAD798F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isconnected"/>
        </a:ext>
      </dgm:extLst>
    </dgm:pt>
    <dgm:pt modelId="{B815D92F-F6AD-431C-902A-D956C274BEE4}" type="pres">
      <dgm:prSet presAssocID="{B5FAF321-944C-4665-A7C5-AA71EAD798F0}" presName="spaceRect" presStyleCnt="0"/>
      <dgm:spPr/>
    </dgm:pt>
    <dgm:pt modelId="{7243C620-F882-4FA0-AD54-3EE4A7B42AA5}" type="pres">
      <dgm:prSet presAssocID="{B5FAF321-944C-4665-A7C5-AA71EAD798F0}" presName="textRect" presStyleLbl="revTx" presStyleIdx="5" presStyleCnt="6">
        <dgm:presLayoutVars>
          <dgm:chMax val="1"/>
          <dgm:chPref val="1"/>
        </dgm:presLayoutVars>
      </dgm:prSet>
      <dgm:spPr/>
    </dgm:pt>
  </dgm:ptLst>
  <dgm:cxnLst>
    <dgm:cxn modelId="{E33C3F1B-4E91-4179-8E1D-BB8260415EAB}" type="presOf" srcId="{1FA71E62-FFAA-49A9-A8B5-337239C5A738}" destId="{0E02445B-907B-4C94-894B-5E92513D46AD}" srcOrd="0" destOrd="0" presId="urn:microsoft.com/office/officeart/2018/2/layout/IconCircleList"/>
    <dgm:cxn modelId="{87F96A22-001A-4309-8308-E29A1162D6C9}" srcId="{90A48995-763A-4571-9E0B-EDE7BE46C32D}" destId="{DF058D62-E122-49F3-A9C0-0BFC408517E3}" srcOrd="3" destOrd="0" parTransId="{0353BC02-E05C-46DE-9DE8-D5EB21EBED0D}" sibTransId="{A9BA176C-555F-431F-980A-AD8CD34C416D}"/>
    <dgm:cxn modelId="{09B03424-DFE2-4772-81AC-CA6DAB961694}" type="presOf" srcId="{0F420DF8-6F3A-4282-A488-38CB5B321524}" destId="{FABD7CB5-64B0-4025-8E50-9404D61C94F0}" srcOrd="0" destOrd="0" presId="urn:microsoft.com/office/officeart/2018/2/layout/IconCircleList"/>
    <dgm:cxn modelId="{81655524-4575-4E6C-9B12-98622FA62208}" srcId="{90A48995-763A-4571-9E0B-EDE7BE46C32D}" destId="{1FA71E62-FFAA-49A9-A8B5-337239C5A738}" srcOrd="4" destOrd="0" parTransId="{796FF549-6810-4577-AD65-DCDCD1410888}" sibTransId="{00E7F306-C624-481D-870B-BB9E82E75B38}"/>
    <dgm:cxn modelId="{FC3F463C-5BD5-4D58-B190-89AD832A1E44}" type="presOf" srcId="{A55D7223-1C02-445C-8FBE-C649EEC2143F}" destId="{CDA96331-004A-47BC-9959-143900A5886D}" srcOrd="0" destOrd="0" presId="urn:microsoft.com/office/officeart/2018/2/layout/IconCircleList"/>
    <dgm:cxn modelId="{841BBD3E-E876-4863-A50B-FADD3AFF117A}" type="presOf" srcId="{DF058D62-E122-49F3-A9C0-0BFC408517E3}" destId="{10CC2506-1D52-42CA-A91B-1C75BF21F58A}" srcOrd="0" destOrd="0" presId="urn:microsoft.com/office/officeart/2018/2/layout/IconCircleList"/>
    <dgm:cxn modelId="{A1F80F50-A00A-4F6B-9D94-4EEBFBB545EB}" type="presOf" srcId="{90A48995-763A-4571-9E0B-EDE7BE46C32D}" destId="{D8D381CC-3E13-41ED-A1F0-626BAF1D7074}" srcOrd="0" destOrd="0" presId="urn:microsoft.com/office/officeart/2018/2/layout/IconCircleList"/>
    <dgm:cxn modelId="{B77CB17D-1175-4023-A7E5-97F4352054AE}" type="presOf" srcId="{AA40CDF5-1822-4BB8-BAB0-31310A19A977}" destId="{7CCDC4CB-E978-4F10-8087-E541EDA771FA}" srcOrd="0" destOrd="0" presId="urn:microsoft.com/office/officeart/2018/2/layout/IconCircleList"/>
    <dgm:cxn modelId="{86CBB280-5145-46E4-897C-EE81536E3344}" type="presOf" srcId="{00E7F306-C624-481D-870B-BB9E82E75B38}" destId="{D95A4ADF-F1C8-4336-BA3E-8ADB55C25612}" srcOrd="0" destOrd="0" presId="urn:microsoft.com/office/officeart/2018/2/layout/IconCircleList"/>
    <dgm:cxn modelId="{3499BA86-D6C6-46B4-9449-68FB4CEBDC9C}" srcId="{90A48995-763A-4571-9E0B-EDE7BE46C32D}" destId="{5863D1CA-0E7B-4C58-BA7C-BB3B101F9112}" srcOrd="0" destOrd="0" parTransId="{DA5A1574-8456-46B7-B7C4-C2BDA890D45F}" sibTransId="{0F420DF8-6F3A-4282-A488-38CB5B321524}"/>
    <dgm:cxn modelId="{A590048E-D59E-4D22-8885-ED7BE921A1B5}" type="presOf" srcId="{5863D1CA-0E7B-4C58-BA7C-BB3B101F9112}" destId="{97D53732-3129-4406-834E-EF0285808D31}" srcOrd="0" destOrd="0" presId="urn:microsoft.com/office/officeart/2018/2/layout/IconCircleList"/>
    <dgm:cxn modelId="{74D9D78F-24AC-4015-A02E-8BD61080139C}" type="presOf" srcId="{CDAE1552-9E9F-404C-84A2-59EC02821D55}" destId="{D3372542-27CA-4C78-8A26-542B3AA72C9B}" srcOrd="0" destOrd="0" presId="urn:microsoft.com/office/officeart/2018/2/layout/IconCircleList"/>
    <dgm:cxn modelId="{5804AA92-5301-494B-B9A3-0F2A2514B71F}" type="presOf" srcId="{B5FAF321-944C-4665-A7C5-AA71EAD798F0}" destId="{7243C620-F882-4FA0-AD54-3EE4A7B42AA5}" srcOrd="0" destOrd="0" presId="urn:microsoft.com/office/officeart/2018/2/layout/IconCircleList"/>
    <dgm:cxn modelId="{5F881BB8-9EAC-466F-8677-AA9C0FD12770}" type="presOf" srcId="{A9BA176C-555F-431F-980A-AD8CD34C416D}" destId="{38AF91C0-0917-43AC-92A3-2EDC73B0F65F}" srcOrd="0" destOrd="0" presId="urn:microsoft.com/office/officeart/2018/2/layout/IconCircleList"/>
    <dgm:cxn modelId="{38E6C5BD-CD1E-402D-9BB1-98D2478F94DE}" srcId="{90A48995-763A-4571-9E0B-EDE7BE46C32D}" destId="{B5FAF321-944C-4665-A7C5-AA71EAD798F0}" srcOrd="5" destOrd="0" parTransId="{8A731841-172B-4C9E-8A64-8C719C51EA9E}" sibTransId="{BC68DB83-3915-4A31-AC81-4B09F5066386}"/>
    <dgm:cxn modelId="{F18432C9-0251-4196-A0B5-740A401E0882}" srcId="{90A48995-763A-4571-9E0B-EDE7BE46C32D}" destId="{CDAE1552-9E9F-404C-84A2-59EC02821D55}" srcOrd="1" destOrd="0" parTransId="{56ADDCEB-E9D6-4254-A076-B7C3AF8FF0E4}" sibTransId="{AA40CDF5-1822-4BB8-BAB0-31310A19A977}"/>
    <dgm:cxn modelId="{402E13DC-001E-4576-BE0A-6DE43E0C2D78}" srcId="{90A48995-763A-4571-9E0B-EDE7BE46C32D}" destId="{C3A6CD3B-5C07-4B15-8D7E-FD5208E2DA8F}" srcOrd="2" destOrd="0" parTransId="{6A03E3F3-1DB2-4FD3-BE26-9EE95B3AB4EB}" sibTransId="{A55D7223-1C02-445C-8FBE-C649EEC2143F}"/>
    <dgm:cxn modelId="{753B27EA-9875-4A19-97BB-D76CD7734373}" type="presOf" srcId="{C3A6CD3B-5C07-4B15-8D7E-FD5208E2DA8F}" destId="{345A14AF-0B01-4339-B102-4C79CD1316EC}" srcOrd="0" destOrd="0" presId="urn:microsoft.com/office/officeart/2018/2/layout/IconCircleList"/>
    <dgm:cxn modelId="{4C44531E-B023-4DE5-8627-97C6D1D0B135}" type="presParOf" srcId="{D8D381CC-3E13-41ED-A1F0-626BAF1D7074}" destId="{6294DA42-5006-4E97-888D-FE8279160EFF}" srcOrd="0" destOrd="0" presId="urn:microsoft.com/office/officeart/2018/2/layout/IconCircleList"/>
    <dgm:cxn modelId="{65D65CFF-DFC0-4608-91C4-866E35F97442}" type="presParOf" srcId="{6294DA42-5006-4E97-888D-FE8279160EFF}" destId="{1263D4AE-5ED3-4F00-8765-AE3FD3B81DA2}" srcOrd="0" destOrd="0" presId="urn:microsoft.com/office/officeart/2018/2/layout/IconCircleList"/>
    <dgm:cxn modelId="{4C3B3035-6303-430C-ACA8-60247DA6A7AD}" type="presParOf" srcId="{1263D4AE-5ED3-4F00-8765-AE3FD3B81DA2}" destId="{C83C15C6-595B-4046-8E68-DD48A60DB600}" srcOrd="0" destOrd="0" presId="urn:microsoft.com/office/officeart/2018/2/layout/IconCircleList"/>
    <dgm:cxn modelId="{2E31B855-42C2-4C63-85E4-1FE2D02DA0BC}" type="presParOf" srcId="{1263D4AE-5ED3-4F00-8765-AE3FD3B81DA2}" destId="{F1D75D01-C7AC-48A3-9AC7-A2D463170B6E}" srcOrd="1" destOrd="0" presId="urn:microsoft.com/office/officeart/2018/2/layout/IconCircleList"/>
    <dgm:cxn modelId="{7C9E8BD0-E91F-4880-B250-1FFBADDDE0CA}" type="presParOf" srcId="{1263D4AE-5ED3-4F00-8765-AE3FD3B81DA2}" destId="{46DCD90C-F773-4AE2-B6AE-4B8D0F7E7249}" srcOrd="2" destOrd="0" presId="urn:microsoft.com/office/officeart/2018/2/layout/IconCircleList"/>
    <dgm:cxn modelId="{E88AE4E0-A00E-4A05-92A5-FFD793A48545}" type="presParOf" srcId="{1263D4AE-5ED3-4F00-8765-AE3FD3B81DA2}" destId="{97D53732-3129-4406-834E-EF0285808D31}" srcOrd="3" destOrd="0" presId="urn:microsoft.com/office/officeart/2018/2/layout/IconCircleList"/>
    <dgm:cxn modelId="{DD239E93-6970-4904-8AF4-B0425E10B5C6}" type="presParOf" srcId="{6294DA42-5006-4E97-888D-FE8279160EFF}" destId="{FABD7CB5-64B0-4025-8E50-9404D61C94F0}" srcOrd="1" destOrd="0" presId="urn:microsoft.com/office/officeart/2018/2/layout/IconCircleList"/>
    <dgm:cxn modelId="{D032D089-6CBB-4610-95E3-6E64523D6903}" type="presParOf" srcId="{6294DA42-5006-4E97-888D-FE8279160EFF}" destId="{AA467F7E-4362-43A3-94A8-E4DFF22E07D0}" srcOrd="2" destOrd="0" presId="urn:microsoft.com/office/officeart/2018/2/layout/IconCircleList"/>
    <dgm:cxn modelId="{4C936977-DAAF-461B-87E8-87B8739C5858}" type="presParOf" srcId="{AA467F7E-4362-43A3-94A8-E4DFF22E07D0}" destId="{05B154F2-E6D3-49CC-9F06-BF9DB79254F1}" srcOrd="0" destOrd="0" presId="urn:microsoft.com/office/officeart/2018/2/layout/IconCircleList"/>
    <dgm:cxn modelId="{2C6031E7-2811-4CBC-A3AF-C4A200E5904E}" type="presParOf" srcId="{AA467F7E-4362-43A3-94A8-E4DFF22E07D0}" destId="{2102A91A-2DD7-4771-B2AE-604DD8FF2023}" srcOrd="1" destOrd="0" presId="urn:microsoft.com/office/officeart/2018/2/layout/IconCircleList"/>
    <dgm:cxn modelId="{42204446-C745-4043-9545-DEAFD13BEF53}" type="presParOf" srcId="{AA467F7E-4362-43A3-94A8-E4DFF22E07D0}" destId="{03A17044-B99F-47AC-825C-6E06C5044352}" srcOrd="2" destOrd="0" presId="urn:microsoft.com/office/officeart/2018/2/layout/IconCircleList"/>
    <dgm:cxn modelId="{616E5B14-0AA6-47AF-B22F-45FA42062C02}" type="presParOf" srcId="{AA467F7E-4362-43A3-94A8-E4DFF22E07D0}" destId="{D3372542-27CA-4C78-8A26-542B3AA72C9B}" srcOrd="3" destOrd="0" presId="urn:microsoft.com/office/officeart/2018/2/layout/IconCircleList"/>
    <dgm:cxn modelId="{5E978D98-1B0C-4346-A54D-0F80D8AC4E85}" type="presParOf" srcId="{6294DA42-5006-4E97-888D-FE8279160EFF}" destId="{7CCDC4CB-E978-4F10-8087-E541EDA771FA}" srcOrd="3" destOrd="0" presId="urn:microsoft.com/office/officeart/2018/2/layout/IconCircleList"/>
    <dgm:cxn modelId="{8DF240DD-A055-4F03-957C-D780835AC259}" type="presParOf" srcId="{6294DA42-5006-4E97-888D-FE8279160EFF}" destId="{96E9FFAE-68D6-4C99-9547-ECE2961671DA}" srcOrd="4" destOrd="0" presId="urn:microsoft.com/office/officeart/2018/2/layout/IconCircleList"/>
    <dgm:cxn modelId="{813F7E7A-1B27-4019-B902-DBAA708145B6}" type="presParOf" srcId="{96E9FFAE-68D6-4C99-9547-ECE2961671DA}" destId="{16D24473-B7A4-490A-BE5C-6D6EEC1528B1}" srcOrd="0" destOrd="0" presId="urn:microsoft.com/office/officeart/2018/2/layout/IconCircleList"/>
    <dgm:cxn modelId="{99B39CC6-3371-4F09-A8EB-256A76E9C5FC}" type="presParOf" srcId="{96E9FFAE-68D6-4C99-9547-ECE2961671DA}" destId="{2539239E-CDDC-44E3-A48A-E3C7941B7543}" srcOrd="1" destOrd="0" presId="urn:microsoft.com/office/officeart/2018/2/layout/IconCircleList"/>
    <dgm:cxn modelId="{40B86C79-1584-468E-A534-4EFC81D82D1B}" type="presParOf" srcId="{96E9FFAE-68D6-4C99-9547-ECE2961671DA}" destId="{2AF28013-EF29-4DB7-A4A4-AD52B84A683D}" srcOrd="2" destOrd="0" presId="urn:microsoft.com/office/officeart/2018/2/layout/IconCircleList"/>
    <dgm:cxn modelId="{20AF0820-7781-4D9C-AB0A-96D479CBED94}" type="presParOf" srcId="{96E9FFAE-68D6-4C99-9547-ECE2961671DA}" destId="{345A14AF-0B01-4339-B102-4C79CD1316EC}" srcOrd="3" destOrd="0" presId="urn:microsoft.com/office/officeart/2018/2/layout/IconCircleList"/>
    <dgm:cxn modelId="{E3B9597B-1987-4655-9119-1FBA9848207C}" type="presParOf" srcId="{6294DA42-5006-4E97-888D-FE8279160EFF}" destId="{CDA96331-004A-47BC-9959-143900A5886D}" srcOrd="5" destOrd="0" presId="urn:microsoft.com/office/officeart/2018/2/layout/IconCircleList"/>
    <dgm:cxn modelId="{C10829A0-1DEE-4929-B879-6CBF5A9E22CA}" type="presParOf" srcId="{6294DA42-5006-4E97-888D-FE8279160EFF}" destId="{C3D51064-FD80-4A6D-94B5-2AC9242D0BEF}" srcOrd="6" destOrd="0" presId="urn:microsoft.com/office/officeart/2018/2/layout/IconCircleList"/>
    <dgm:cxn modelId="{6C0B3C47-FF60-4640-88E0-DF0936E2F8F6}" type="presParOf" srcId="{C3D51064-FD80-4A6D-94B5-2AC9242D0BEF}" destId="{698F6B65-AEB4-4E28-B1C0-437025614FB7}" srcOrd="0" destOrd="0" presId="urn:microsoft.com/office/officeart/2018/2/layout/IconCircleList"/>
    <dgm:cxn modelId="{AD1A7FBE-AD75-4C3B-A87A-3C304B765F3C}" type="presParOf" srcId="{C3D51064-FD80-4A6D-94B5-2AC9242D0BEF}" destId="{F9E5A55B-2D28-41CF-955B-3D2137E0C6FB}" srcOrd="1" destOrd="0" presId="urn:microsoft.com/office/officeart/2018/2/layout/IconCircleList"/>
    <dgm:cxn modelId="{3E25F91E-976C-4D93-A84E-0C1F77F19BE6}" type="presParOf" srcId="{C3D51064-FD80-4A6D-94B5-2AC9242D0BEF}" destId="{45C11BC7-90DC-49E6-8603-E18E63D8AE81}" srcOrd="2" destOrd="0" presId="urn:microsoft.com/office/officeart/2018/2/layout/IconCircleList"/>
    <dgm:cxn modelId="{C7D06190-CAA7-46B3-A7AF-469711AAB810}" type="presParOf" srcId="{C3D51064-FD80-4A6D-94B5-2AC9242D0BEF}" destId="{10CC2506-1D52-42CA-A91B-1C75BF21F58A}" srcOrd="3" destOrd="0" presId="urn:microsoft.com/office/officeart/2018/2/layout/IconCircleList"/>
    <dgm:cxn modelId="{CDDF992D-3616-4FE5-88FD-FBD8D9E42483}" type="presParOf" srcId="{6294DA42-5006-4E97-888D-FE8279160EFF}" destId="{38AF91C0-0917-43AC-92A3-2EDC73B0F65F}" srcOrd="7" destOrd="0" presId="urn:microsoft.com/office/officeart/2018/2/layout/IconCircleList"/>
    <dgm:cxn modelId="{9B2570BE-345E-458E-B578-DB87D189CF68}" type="presParOf" srcId="{6294DA42-5006-4E97-888D-FE8279160EFF}" destId="{7DA46DB6-00D5-4448-9CB7-26F4CA7A4A36}" srcOrd="8" destOrd="0" presId="urn:microsoft.com/office/officeart/2018/2/layout/IconCircleList"/>
    <dgm:cxn modelId="{2BE14C83-8FDC-439A-97B4-E21019F027E9}" type="presParOf" srcId="{7DA46DB6-00D5-4448-9CB7-26F4CA7A4A36}" destId="{D163FF55-47E2-42E1-B87D-3856B17F49E6}" srcOrd="0" destOrd="0" presId="urn:microsoft.com/office/officeart/2018/2/layout/IconCircleList"/>
    <dgm:cxn modelId="{EFF18F77-54BF-4B52-9AE2-F8BA8EA255B3}" type="presParOf" srcId="{7DA46DB6-00D5-4448-9CB7-26F4CA7A4A36}" destId="{A495DA44-B53C-482F-BBE4-22D09C201664}" srcOrd="1" destOrd="0" presId="urn:microsoft.com/office/officeart/2018/2/layout/IconCircleList"/>
    <dgm:cxn modelId="{F9769D1D-0E1C-4010-B2EC-B42628CF4B18}" type="presParOf" srcId="{7DA46DB6-00D5-4448-9CB7-26F4CA7A4A36}" destId="{02DF4770-3F1C-440B-8886-D33710CBFBBD}" srcOrd="2" destOrd="0" presId="urn:microsoft.com/office/officeart/2018/2/layout/IconCircleList"/>
    <dgm:cxn modelId="{B7121E26-B445-4804-B078-47367379ABDC}" type="presParOf" srcId="{7DA46DB6-00D5-4448-9CB7-26F4CA7A4A36}" destId="{0E02445B-907B-4C94-894B-5E92513D46AD}" srcOrd="3" destOrd="0" presId="urn:microsoft.com/office/officeart/2018/2/layout/IconCircleList"/>
    <dgm:cxn modelId="{1CE19C20-40EE-477E-95A6-CE8A7A249233}" type="presParOf" srcId="{6294DA42-5006-4E97-888D-FE8279160EFF}" destId="{D95A4ADF-F1C8-4336-BA3E-8ADB55C25612}" srcOrd="9" destOrd="0" presId="urn:microsoft.com/office/officeart/2018/2/layout/IconCircleList"/>
    <dgm:cxn modelId="{2D1CA532-7432-4ADE-8DEC-ACC4BA66A78A}" type="presParOf" srcId="{6294DA42-5006-4E97-888D-FE8279160EFF}" destId="{AB672BD4-AF2B-4F76-94F8-9B7B1CC6BF29}" srcOrd="10" destOrd="0" presId="urn:microsoft.com/office/officeart/2018/2/layout/IconCircleList"/>
    <dgm:cxn modelId="{AD93D6E7-60F9-401F-894B-4BCF901A65FA}" type="presParOf" srcId="{AB672BD4-AF2B-4F76-94F8-9B7B1CC6BF29}" destId="{614A907B-8139-4495-A346-5B005CEEAD5B}" srcOrd="0" destOrd="0" presId="urn:microsoft.com/office/officeart/2018/2/layout/IconCircleList"/>
    <dgm:cxn modelId="{6127A41D-2F45-4A8D-8556-A6907DDDD9EE}" type="presParOf" srcId="{AB672BD4-AF2B-4F76-94F8-9B7B1CC6BF29}" destId="{0BA6DBE6-35DE-432C-855E-8A16B5E5B3DD}" srcOrd="1" destOrd="0" presId="urn:microsoft.com/office/officeart/2018/2/layout/IconCircleList"/>
    <dgm:cxn modelId="{FE2ECFE9-B36B-4422-ACB7-A8CA77F0D4B5}" type="presParOf" srcId="{AB672BD4-AF2B-4F76-94F8-9B7B1CC6BF29}" destId="{B815D92F-F6AD-431C-902A-D956C274BEE4}" srcOrd="2" destOrd="0" presId="urn:microsoft.com/office/officeart/2018/2/layout/IconCircleList"/>
    <dgm:cxn modelId="{ACD8EB05-F764-471F-A243-7BE2C747EE4D}" type="presParOf" srcId="{AB672BD4-AF2B-4F76-94F8-9B7B1CC6BF29}" destId="{7243C620-F882-4FA0-AD54-3EE4A7B42AA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86843E-1B68-4C54-90FE-1170F175AE1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05545B1-9EE2-491C-97F0-D6DEF8089269}">
      <dgm:prSet/>
      <dgm:spPr/>
      <dgm:t>
        <a:bodyPr/>
        <a:lstStyle/>
        <a:p>
          <a:r>
            <a:rPr lang="en-US" b="1"/>
            <a:t>Data Management</a:t>
          </a:r>
          <a:r>
            <a:rPr lang="en-US"/>
            <a:t>: Utilizes secure and compliant data storage and processing systems to manage medical images while ensuring patient privacy and regulatory compliance.</a:t>
          </a:r>
        </a:p>
      </dgm:t>
    </dgm:pt>
    <dgm:pt modelId="{D55B9E78-DEBE-4855-B64E-2DC8257C60C6}" type="parTrans" cxnId="{D824742A-E2D7-445C-A58D-25ADF6F30A76}">
      <dgm:prSet/>
      <dgm:spPr/>
      <dgm:t>
        <a:bodyPr/>
        <a:lstStyle/>
        <a:p>
          <a:endParaRPr lang="en-US"/>
        </a:p>
      </dgm:t>
    </dgm:pt>
    <dgm:pt modelId="{C860620D-C61B-4667-BA9F-82B07EA0C1B8}" type="sibTrans" cxnId="{D824742A-E2D7-445C-A58D-25ADF6F30A76}">
      <dgm:prSet/>
      <dgm:spPr/>
      <dgm:t>
        <a:bodyPr/>
        <a:lstStyle/>
        <a:p>
          <a:endParaRPr lang="en-US"/>
        </a:p>
      </dgm:t>
    </dgm:pt>
    <dgm:pt modelId="{CBB1809A-F0BD-498B-AB1E-779A6C2691E1}">
      <dgm:prSet/>
      <dgm:spPr/>
      <dgm:t>
        <a:bodyPr/>
        <a:lstStyle/>
        <a:p>
          <a:r>
            <a:rPr lang="en-US" b="1"/>
            <a:t>Infrastructure Scalability</a:t>
          </a:r>
          <a:r>
            <a:rPr lang="en-US"/>
            <a:t>: Implements scalable GPU clusters and cloud-based solutions for efficient processing of medical images and deep learning model training.</a:t>
          </a:r>
        </a:p>
      </dgm:t>
    </dgm:pt>
    <dgm:pt modelId="{4DACAC93-71FD-40C1-AC85-65CFD49D2F74}" type="parTrans" cxnId="{2C316CEA-2F44-46F3-AE43-16B8268B63C8}">
      <dgm:prSet/>
      <dgm:spPr/>
      <dgm:t>
        <a:bodyPr/>
        <a:lstStyle/>
        <a:p>
          <a:endParaRPr lang="en-US"/>
        </a:p>
      </dgm:t>
    </dgm:pt>
    <dgm:pt modelId="{0DBCDDF5-076B-435A-89B3-5BFA5C874BE4}" type="sibTrans" cxnId="{2C316CEA-2F44-46F3-AE43-16B8268B63C8}">
      <dgm:prSet/>
      <dgm:spPr/>
      <dgm:t>
        <a:bodyPr/>
        <a:lstStyle/>
        <a:p>
          <a:endParaRPr lang="en-US"/>
        </a:p>
      </dgm:t>
    </dgm:pt>
    <dgm:pt modelId="{6CD0426B-B810-4FCF-9339-697A9B54E8D4}">
      <dgm:prSet/>
      <dgm:spPr/>
      <dgm:t>
        <a:bodyPr/>
        <a:lstStyle/>
        <a:p>
          <a:r>
            <a:rPr lang="en-US" b="1"/>
            <a:t>Model Deployment and Monitoring</a:t>
          </a:r>
          <a:r>
            <a:rPr lang="en-US"/>
            <a:t>: Develops a robust deployment pipeline for deploying and monitoring deep learning models in a healthcare environment, integrating with existing clinical workflows.</a:t>
          </a:r>
        </a:p>
      </dgm:t>
    </dgm:pt>
    <dgm:pt modelId="{E0407C39-EA89-422C-AF9E-AD69342B79E1}" type="parTrans" cxnId="{C004E5F2-F0CC-4119-9C6C-33E8F673681B}">
      <dgm:prSet/>
      <dgm:spPr/>
      <dgm:t>
        <a:bodyPr/>
        <a:lstStyle/>
        <a:p>
          <a:endParaRPr lang="en-US"/>
        </a:p>
      </dgm:t>
    </dgm:pt>
    <dgm:pt modelId="{503F8B59-EBA3-488D-95C9-3E6D60F14050}" type="sibTrans" cxnId="{C004E5F2-F0CC-4119-9C6C-33E8F673681B}">
      <dgm:prSet/>
      <dgm:spPr/>
      <dgm:t>
        <a:bodyPr/>
        <a:lstStyle/>
        <a:p>
          <a:endParaRPr lang="en-US"/>
        </a:p>
      </dgm:t>
    </dgm:pt>
    <dgm:pt modelId="{0B83A510-E13F-4B3A-97F4-5944607C8C7E}">
      <dgm:prSet/>
      <dgm:spPr/>
      <dgm:t>
        <a:bodyPr/>
        <a:lstStyle/>
        <a:p>
          <a:r>
            <a:rPr lang="en-US" b="1"/>
            <a:t>Resource Optimization</a:t>
          </a:r>
          <a:r>
            <a:rPr lang="en-US"/>
            <a:t>: Optimizes neural network architectures and inference algorithms to ensure efficient use of computational resources while maintaining high accuracy in medical image analysis.</a:t>
          </a:r>
        </a:p>
      </dgm:t>
    </dgm:pt>
    <dgm:pt modelId="{C0F4D515-9603-4998-B717-0728B71EAD49}" type="parTrans" cxnId="{569F2D56-C0E9-4F47-9066-846697555817}">
      <dgm:prSet/>
      <dgm:spPr/>
      <dgm:t>
        <a:bodyPr/>
        <a:lstStyle/>
        <a:p>
          <a:endParaRPr lang="en-US"/>
        </a:p>
      </dgm:t>
    </dgm:pt>
    <dgm:pt modelId="{B96B9F1E-C046-4CDB-9745-4A1CA6496470}" type="sibTrans" cxnId="{569F2D56-C0E9-4F47-9066-846697555817}">
      <dgm:prSet/>
      <dgm:spPr/>
      <dgm:t>
        <a:bodyPr/>
        <a:lstStyle/>
        <a:p>
          <a:endParaRPr lang="en-US"/>
        </a:p>
      </dgm:t>
    </dgm:pt>
    <dgm:pt modelId="{87C6CEE7-697A-4842-BAD4-25BA5DA999ED}">
      <dgm:prSet/>
      <dgm:spPr/>
      <dgm:t>
        <a:bodyPr/>
        <a:lstStyle/>
        <a:p>
          <a:r>
            <a:rPr lang="en-US" b="1"/>
            <a:t>Versioning and Reproducibility</a:t>
          </a:r>
          <a:r>
            <a:rPr lang="en-US"/>
            <a:t>: Adopts version control systems and data management practices to ensure reproducibility and consistency in medical image analysis, facilitating collaboration and research.</a:t>
          </a:r>
        </a:p>
      </dgm:t>
    </dgm:pt>
    <dgm:pt modelId="{FF6D2CC8-0C39-4907-800C-683ABE6B86D6}" type="parTrans" cxnId="{250BE78D-21AC-4CA2-B725-F91531E6112E}">
      <dgm:prSet/>
      <dgm:spPr/>
      <dgm:t>
        <a:bodyPr/>
        <a:lstStyle/>
        <a:p>
          <a:endParaRPr lang="en-US"/>
        </a:p>
      </dgm:t>
    </dgm:pt>
    <dgm:pt modelId="{8CDA16C7-1DAD-48FB-9C70-92051461B325}" type="sibTrans" cxnId="{250BE78D-21AC-4CA2-B725-F91531E6112E}">
      <dgm:prSet/>
      <dgm:spPr/>
      <dgm:t>
        <a:bodyPr/>
        <a:lstStyle/>
        <a:p>
          <a:endParaRPr lang="en-US"/>
        </a:p>
      </dgm:t>
    </dgm:pt>
    <dgm:pt modelId="{25B7246D-E0E9-4E31-8589-86C9E46BBB80}">
      <dgm:prSet/>
      <dgm:spPr/>
      <dgm:t>
        <a:bodyPr/>
        <a:lstStyle/>
        <a:p>
          <a:r>
            <a:rPr lang="en-US" b="1"/>
            <a:t>Pipeline Orchestration</a:t>
          </a:r>
          <a:r>
            <a:rPr lang="en-US"/>
            <a:t>: Implements automated pipeline orchestration for continuous model training, validation, and deployment, integrating with healthcare information systems.</a:t>
          </a:r>
        </a:p>
      </dgm:t>
    </dgm:pt>
    <dgm:pt modelId="{0B62B9D7-F694-410D-B05D-B2C298E8681D}" type="parTrans" cxnId="{A869C569-7A3C-4198-A625-552BD4DC1FD4}">
      <dgm:prSet/>
      <dgm:spPr/>
      <dgm:t>
        <a:bodyPr/>
        <a:lstStyle/>
        <a:p>
          <a:endParaRPr lang="en-US"/>
        </a:p>
      </dgm:t>
    </dgm:pt>
    <dgm:pt modelId="{0BB74DC5-F961-42CE-A327-72E7FFF2C926}" type="sibTrans" cxnId="{A869C569-7A3C-4198-A625-552BD4DC1FD4}">
      <dgm:prSet/>
      <dgm:spPr/>
      <dgm:t>
        <a:bodyPr/>
        <a:lstStyle/>
        <a:p>
          <a:endParaRPr lang="en-US"/>
        </a:p>
      </dgm:t>
    </dgm:pt>
    <dgm:pt modelId="{612C2196-3DC7-4FF3-8801-F25E5E6ADF86}" type="pres">
      <dgm:prSet presAssocID="{6686843E-1B68-4C54-90FE-1170F175AE19}" presName="linear" presStyleCnt="0">
        <dgm:presLayoutVars>
          <dgm:animLvl val="lvl"/>
          <dgm:resizeHandles val="exact"/>
        </dgm:presLayoutVars>
      </dgm:prSet>
      <dgm:spPr/>
    </dgm:pt>
    <dgm:pt modelId="{D411F3FE-2EB0-4958-8CCD-4EF1431FFA15}" type="pres">
      <dgm:prSet presAssocID="{305545B1-9EE2-491C-97F0-D6DEF8089269}" presName="parentText" presStyleLbl="node1" presStyleIdx="0" presStyleCnt="6">
        <dgm:presLayoutVars>
          <dgm:chMax val="0"/>
          <dgm:bulletEnabled val="1"/>
        </dgm:presLayoutVars>
      </dgm:prSet>
      <dgm:spPr/>
    </dgm:pt>
    <dgm:pt modelId="{CDCB4A38-A414-48CD-9773-C1D65F77BDEA}" type="pres">
      <dgm:prSet presAssocID="{C860620D-C61B-4667-BA9F-82B07EA0C1B8}" presName="spacer" presStyleCnt="0"/>
      <dgm:spPr/>
    </dgm:pt>
    <dgm:pt modelId="{82F2678B-A737-479A-B7FF-DB04151B4D99}" type="pres">
      <dgm:prSet presAssocID="{CBB1809A-F0BD-498B-AB1E-779A6C2691E1}" presName="parentText" presStyleLbl="node1" presStyleIdx="1" presStyleCnt="6">
        <dgm:presLayoutVars>
          <dgm:chMax val="0"/>
          <dgm:bulletEnabled val="1"/>
        </dgm:presLayoutVars>
      </dgm:prSet>
      <dgm:spPr/>
    </dgm:pt>
    <dgm:pt modelId="{13438F4C-5C0F-407A-BC93-2DE251C47602}" type="pres">
      <dgm:prSet presAssocID="{0DBCDDF5-076B-435A-89B3-5BFA5C874BE4}" presName="spacer" presStyleCnt="0"/>
      <dgm:spPr/>
    </dgm:pt>
    <dgm:pt modelId="{200E2DA9-7522-48C2-9F21-6582680D9A53}" type="pres">
      <dgm:prSet presAssocID="{6CD0426B-B810-4FCF-9339-697A9B54E8D4}" presName="parentText" presStyleLbl="node1" presStyleIdx="2" presStyleCnt="6">
        <dgm:presLayoutVars>
          <dgm:chMax val="0"/>
          <dgm:bulletEnabled val="1"/>
        </dgm:presLayoutVars>
      </dgm:prSet>
      <dgm:spPr/>
    </dgm:pt>
    <dgm:pt modelId="{C91562FA-F692-4F8C-A8EE-18B41AD5C73F}" type="pres">
      <dgm:prSet presAssocID="{503F8B59-EBA3-488D-95C9-3E6D60F14050}" presName="spacer" presStyleCnt="0"/>
      <dgm:spPr/>
    </dgm:pt>
    <dgm:pt modelId="{8F23B824-9869-427B-A64C-A4B9A6FBE0F2}" type="pres">
      <dgm:prSet presAssocID="{0B83A510-E13F-4B3A-97F4-5944607C8C7E}" presName="parentText" presStyleLbl="node1" presStyleIdx="3" presStyleCnt="6">
        <dgm:presLayoutVars>
          <dgm:chMax val="0"/>
          <dgm:bulletEnabled val="1"/>
        </dgm:presLayoutVars>
      </dgm:prSet>
      <dgm:spPr/>
    </dgm:pt>
    <dgm:pt modelId="{B31BD117-0442-4864-8E4A-12431293F342}" type="pres">
      <dgm:prSet presAssocID="{B96B9F1E-C046-4CDB-9745-4A1CA6496470}" presName="spacer" presStyleCnt="0"/>
      <dgm:spPr/>
    </dgm:pt>
    <dgm:pt modelId="{793A9000-0BD2-45E4-8119-71396D581BE8}" type="pres">
      <dgm:prSet presAssocID="{87C6CEE7-697A-4842-BAD4-25BA5DA999ED}" presName="parentText" presStyleLbl="node1" presStyleIdx="4" presStyleCnt="6">
        <dgm:presLayoutVars>
          <dgm:chMax val="0"/>
          <dgm:bulletEnabled val="1"/>
        </dgm:presLayoutVars>
      </dgm:prSet>
      <dgm:spPr/>
    </dgm:pt>
    <dgm:pt modelId="{92CAACD1-375C-4310-B943-C7160F4A04A7}" type="pres">
      <dgm:prSet presAssocID="{8CDA16C7-1DAD-48FB-9C70-92051461B325}" presName="spacer" presStyleCnt="0"/>
      <dgm:spPr/>
    </dgm:pt>
    <dgm:pt modelId="{FD8C3C26-0311-42EE-BBD0-56B30D8708AB}" type="pres">
      <dgm:prSet presAssocID="{25B7246D-E0E9-4E31-8589-86C9E46BBB80}" presName="parentText" presStyleLbl="node1" presStyleIdx="5" presStyleCnt="6">
        <dgm:presLayoutVars>
          <dgm:chMax val="0"/>
          <dgm:bulletEnabled val="1"/>
        </dgm:presLayoutVars>
      </dgm:prSet>
      <dgm:spPr/>
    </dgm:pt>
  </dgm:ptLst>
  <dgm:cxnLst>
    <dgm:cxn modelId="{D824742A-E2D7-445C-A58D-25ADF6F30A76}" srcId="{6686843E-1B68-4C54-90FE-1170F175AE19}" destId="{305545B1-9EE2-491C-97F0-D6DEF8089269}" srcOrd="0" destOrd="0" parTransId="{D55B9E78-DEBE-4855-B64E-2DC8257C60C6}" sibTransId="{C860620D-C61B-4667-BA9F-82B07EA0C1B8}"/>
    <dgm:cxn modelId="{E1A58A2C-5F39-4D52-B558-EB297B3873D8}" type="presOf" srcId="{CBB1809A-F0BD-498B-AB1E-779A6C2691E1}" destId="{82F2678B-A737-479A-B7FF-DB04151B4D99}" srcOrd="0" destOrd="0" presId="urn:microsoft.com/office/officeart/2005/8/layout/vList2"/>
    <dgm:cxn modelId="{D4766B3D-3BA7-4EA9-A3F0-0C1137C5FEE0}" type="presOf" srcId="{87C6CEE7-697A-4842-BAD4-25BA5DA999ED}" destId="{793A9000-0BD2-45E4-8119-71396D581BE8}" srcOrd="0" destOrd="0" presId="urn:microsoft.com/office/officeart/2005/8/layout/vList2"/>
    <dgm:cxn modelId="{B22F9468-7BE2-48F0-BDEF-2E7F5691B15D}" type="presOf" srcId="{25B7246D-E0E9-4E31-8589-86C9E46BBB80}" destId="{FD8C3C26-0311-42EE-BBD0-56B30D8708AB}" srcOrd="0" destOrd="0" presId="urn:microsoft.com/office/officeart/2005/8/layout/vList2"/>
    <dgm:cxn modelId="{A869C569-7A3C-4198-A625-552BD4DC1FD4}" srcId="{6686843E-1B68-4C54-90FE-1170F175AE19}" destId="{25B7246D-E0E9-4E31-8589-86C9E46BBB80}" srcOrd="5" destOrd="0" parTransId="{0B62B9D7-F694-410D-B05D-B2C298E8681D}" sibTransId="{0BB74DC5-F961-42CE-A327-72E7FFF2C926}"/>
    <dgm:cxn modelId="{569F2D56-C0E9-4F47-9066-846697555817}" srcId="{6686843E-1B68-4C54-90FE-1170F175AE19}" destId="{0B83A510-E13F-4B3A-97F4-5944607C8C7E}" srcOrd="3" destOrd="0" parTransId="{C0F4D515-9603-4998-B717-0728B71EAD49}" sibTransId="{B96B9F1E-C046-4CDB-9745-4A1CA6496470}"/>
    <dgm:cxn modelId="{B1F20B58-82A0-4ED6-AF07-154EBD3F4B70}" type="presOf" srcId="{6CD0426B-B810-4FCF-9339-697A9B54E8D4}" destId="{200E2DA9-7522-48C2-9F21-6582680D9A53}" srcOrd="0" destOrd="0" presId="urn:microsoft.com/office/officeart/2005/8/layout/vList2"/>
    <dgm:cxn modelId="{1A8E207D-B43D-44AF-8564-0486B64F56E9}" type="presOf" srcId="{0B83A510-E13F-4B3A-97F4-5944607C8C7E}" destId="{8F23B824-9869-427B-A64C-A4B9A6FBE0F2}" srcOrd="0" destOrd="0" presId="urn:microsoft.com/office/officeart/2005/8/layout/vList2"/>
    <dgm:cxn modelId="{250BE78D-21AC-4CA2-B725-F91531E6112E}" srcId="{6686843E-1B68-4C54-90FE-1170F175AE19}" destId="{87C6CEE7-697A-4842-BAD4-25BA5DA999ED}" srcOrd="4" destOrd="0" parTransId="{FF6D2CC8-0C39-4907-800C-683ABE6B86D6}" sibTransId="{8CDA16C7-1DAD-48FB-9C70-92051461B325}"/>
    <dgm:cxn modelId="{968F8CC1-BB6A-4A54-8173-CC1342162305}" type="presOf" srcId="{305545B1-9EE2-491C-97F0-D6DEF8089269}" destId="{D411F3FE-2EB0-4958-8CCD-4EF1431FFA15}" srcOrd="0" destOrd="0" presId="urn:microsoft.com/office/officeart/2005/8/layout/vList2"/>
    <dgm:cxn modelId="{FFF65AD8-0966-4799-A9F4-E2727A9EDD59}" type="presOf" srcId="{6686843E-1B68-4C54-90FE-1170F175AE19}" destId="{612C2196-3DC7-4FF3-8801-F25E5E6ADF86}" srcOrd="0" destOrd="0" presId="urn:microsoft.com/office/officeart/2005/8/layout/vList2"/>
    <dgm:cxn modelId="{2C316CEA-2F44-46F3-AE43-16B8268B63C8}" srcId="{6686843E-1B68-4C54-90FE-1170F175AE19}" destId="{CBB1809A-F0BD-498B-AB1E-779A6C2691E1}" srcOrd="1" destOrd="0" parTransId="{4DACAC93-71FD-40C1-AC85-65CFD49D2F74}" sibTransId="{0DBCDDF5-076B-435A-89B3-5BFA5C874BE4}"/>
    <dgm:cxn modelId="{C004E5F2-F0CC-4119-9C6C-33E8F673681B}" srcId="{6686843E-1B68-4C54-90FE-1170F175AE19}" destId="{6CD0426B-B810-4FCF-9339-697A9B54E8D4}" srcOrd="2" destOrd="0" parTransId="{E0407C39-EA89-422C-AF9E-AD69342B79E1}" sibTransId="{503F8B59-EBA3-488D-95C9-3E6D60F14050}"/>
    <dgm:cxn modelId="{CA1B0FCD-E804-4FE5-ADD8-34C8C77761BF}" type="presParOf" srcId="{612C2196-3DC7-4FF3-8801-F25E5E6ADF86}" destId="{D411F3FE-2EB0-4958-8CCD-4EF1431FFA15}" srcOrd="0" destOrd="0" presId="urn:microsoft.com/office/officeart/2005/8/layout/vList2"/>
    <dgm:cxn modelId="{C06EC00D-8884-4818-9698-615F61F202EF}" type="presParOf" srcId="{612C2196-3DC7-4FF3-8801-F25E5E6ADF86}" destId="{CDCB4A38-A414-48CD-9773-C1D65F77BDEA}" srcOrd="1" destOrd="0" presId="urn:microsoft.com/office/officeart/2005/8/layout/vList2"/>
    <dgm:cxn modelId="{1B5ABF68-8742-4720-8DFF-130FCA85FDC8}" type="presParOf" srcId="{612C2196-3DC7-4FF3-8801-F25E5E6ADF86}" destId="{82F2678B-A737-479A-B7FF-DB04151B4D99}" srcOrd="2" destOrd="0" presId="urn:microsoft.com/office/officeart/2005/8/layout/vList2"/>
    <dgm:cxn modelId="{68F1076B-B82F-42A4-ADEB-5AA22653834C}" type="presParOf" srcId="{612C2196-3DC7-4FF3-8801-F25E5E6ADF86}" destId="{13438F4C-5C0F-407A-BC93-2DE251C47602}" srcOrd="3" destOrd="0" presId="urn:microsoft.com/office/officeart/2005/8/layout/vList2"/>
    <dgm:cxn modelId="{1C55AF69-7351-4A7C-B616-E05E1315AC12}" type="presParOf" srcId="{612C2196-3DC7-4FF3-8801-F25E5E6ADF86}" destId="{200E2DA9-7522-48C2-9F21-6582680D9A53}" srcOrd="4" destOrd="0" presId="urn:microsoft.com/office/officeart/2005/8/layout/vList2"/>
    <dgm:cxn modelId="{D3F2AF7F-72B9-414E-B25A-C65D03632281}" type="presParOf" srcId="{612C2196-3DC7-4FF3-8801-F25E5E6ADF86}" destId="{C91562FA-F692-4F8C-A8EE-18B41AD5C73F}" srcOrd="5" destOrd="0" presId="urn:microsoft.com/office/officeart/2005/8/layout/vList2"/>
    <dgm:cxn modelId="{33291886-0316-4925-B1E0-60B2EED20BE4}" type="presParOf" srcId="{612C2196-3DC7-4FF3-8801-F25E5E6ADF86}" destId="{8F23B824-9869-427B-A64C-A4B9A6FBE0F2}" srcOrd="6" destOrd="0" presId="urn:microsoft.com/office/officeart/2005/8/layout/vList2"/>
    <dgm:cxn modelId="{B78C148E-4E3E-4AFC-9BA2-2FCF418D16A7}" type="presParOf" srcId="{612C2196-3DC7-4FF3-8801-F25E5E6ADF86}" destId="{B31BD117-0442-4864-8E4A-12431293F342}" srcOrd="7" destOrd="0" presId="urn:microsoft.com/office/officeart/2005/8/layout/vList2"/>
    <dgm:cxn modelId="{66759C1C-9E2F-4A86-A8E7-F21592F61C23}" type="presParOf" srcId="{612C2196-3DC7-4FF3-8801-F25E5E6ADF86}" destId="{793A9000-0BD2-45E4-8119-71396D581BE8}" srcOrd="8" destOrd="0" presId="urn:microsoft.com/office/officeart/2005/8/layout/vList2"/>
    <dgm:cxn modelId="{FC2AE11E-9486-4E5C-AA4C-02E92B50A506}" type="presParOf" srcId="{612C2196-3DC7-4FF3-8801-F25E5E6ADF86}" destId="{92CAACD1-375C-4310-B943-C7160F4A04A7}" srcOrd="9" destOrd="0" presId="urn:microsoft.com/office/officeart/2005/8/layout/vList2"/>
    <dgm:cxn modelId="{C6044884-E036-488F-8408-DAE57EB4BF4A}" type="presParOf" srcId="{612C2196-3DC7-4FF3-8801-F25E5E6ADF86}" destId="{FD8C3C26-0311-42EE-BBD0-56B30D8708AB}"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C15C6-595B-4046-8E68-DD48A60DB600}">
      <dsp:nvSpPr>
        <dsp:cNvPr id="0" name=""/>
        <dsp:cNvSpPr/>
      </dsp:nvSpPr>
      <dsp:spPr>
        <a:xfrm>
          <a:off x="1072" y="157424"/>
          <a:ext cx="962864" cy="9628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1D75D01-C7AC-48A3-9AC7-A2D463170B6E}">
      <dsp:nvSpPr>
        <dsp:cNvPr id="0" name=""/>
        <dsp:cNvSpPr/>
      </dsp:nvSpPr>
      <dsp:spPr>
        <a:xfrm>
          <a:off x="203273" y="359625"/>
          <a:ext cx="558461" cy="5584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7D53732-3129-4406-834E-EF0285808D31}">
      <dsp:nvSpPr>
        <dsp:cNvPr id="0" name=""/>
        <dsp:cNvSpPr/>
      </dsp:nvSpPr>
      <dsp:spPr>
        <a:xfrm>
          <a:off x="1170265" y="157424"/>
          <a:ext cx="2269610" cy="9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Data Management</a:t>
          </a:r>
          <a:r>
            <a:rPr lang="en-US" sz="1100" kern="1200"/>
            <a:t>: Handling large volumes of data efficiently for training and inference.</a:t>
          </a:r>
        </a:p>
      </dsp:txBody>
      <dsp:txXfrm>
        <a:off x="1170265" y="157424"/>
        <a:ext cx="2269610" cy="962864"/>
      </dsp:txXfrm>
    </dsp:sp>
    <dsp:sp modelId="{05B154F2-E6D3-49CC-9F06-BF9DB79254F1}">
      <dsp:nvSpPr>
        <dsp:cNvPr id="0" name=""/>
        <dsp:cNvSpPr/>
      </dsp:nvSpPr>
      <dsp:spPr>
        <a:xfrm>
          <a:off x="3835337" y="157424"/>
          <a:ext cx="962864" cy="9628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102A91A-2DD7-4771-B2AE-604DD8FF2023}">
      <dsp:nvSpPr>
        <dsp:cNvPr id="0" name=""/>
        <dsp:cNvSpPr/>
      </dsp:nvSpPr>
      <dsp:spPr>
        <a:xfrm>
          <a:off x="4037539" y="359625"/>
          <a:ext cx="558461" cy="5584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3372542-27CA-4C78-8A26-542B3AA72C9B}">
      <dsp:nvSpPr>
        <dsp:cNvPr id="0" name=""/>
        <dsp:cNvSpPr/>
      </dsp:nvSpPr>
      <dsp:spPr>
        <a:xfrm>
          <a:off x="5004530" y="157424"/>
          <a:ext cx="2269610" cy="9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Infrastructure Scalability</a:t>
          </a:r>
          <a:r>
            <a:rPr lang="en-US" sz="1100" kern="1200"/>
            <a:t>: Scaling computational infrastructure to meet the demands of deep learning models.</a:t>
          </a:r>
        </a:p>
      </dsp:txBody>
      <dsp:txXfrm>
        <a:off x="5004530" y="157424"/>
        <a:ext cx="2269610" cy="962864"/>
      </dsp:txXfrm>
    </dsp:sp>
    <dsp:sp modelId="{16D24473-B7A4-490A-BE5C-6D6EEC1528B1}">
      <dsp:nvSpPr>
        <dsp:cNvPr id="0" name=""/>
        <dsp:cNvSpPr/>
      </dsp:nvSpPr>
      <dsp:spPr>
        <a:xfrm>
          <a:off x="1072" y="1945418"/>
          <a:ext cx="962864" cy="9628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539239E-CDDC-44E3-A48A-E3C7941B7543}">
      <dsp:nvSpPr>
        <dsp:cNvPr id="0" name=""/>
        <dsp:cNvSpPr/>
      </dsp:nvSpPr>
      <dsp:spPr>
        <a:xfrm>
          <a:off x="203273" y="2147620"/>
          <a:ext cx="558461" cy="5584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45A14AF-0B01-4339-B102-4C79CD1316EC}">
      <dsp:nvSpPr>
        <dsp:cNvPr id="0" name=""/>
        <dsp:cNvSpPr/>
      </dsp:nvSpPr>
      <dsp:spPr>
        <a:xfrm>
          <a:off x="1170265" y="1945418"/>
          <a:ext cx="2269610" cy="9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Model Deployment and Monitoring</a:t>
          </a:r>
          <a:r>
            <a:rPr lang="en-US" sz="1100" kern="1200"/>
            <a:t>: Ensuring reliable and performant deployment and monitoring of deep learning models in production.</a:t>
          </a:r>
        </a:p>
      </dsp:txBody>
      <dsp:txXfrm>
        <a:off x="1170265" y="1945418"/>
        <a:ext cx="2269610" cy="962864"/>
      </dsp:txXfrm>
    </dsp:sp>
    <dsp:sp modelId="{698F6B65-AEB4-4E28-B1C0-437025614FB7}">
      <dsp:nvSpPr>
        <dsp:cNvPr id="0" name=""/>
        <dsp:cNvSpPr/>
      </dsp:nvSpPr>
      <dsp:spPr>
        <a:xfrm>
          <a:off x="3835337" y="1945418"/>
          <a:ext cx="962864" cy="9628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9E5A55B-2D28-41CF-955B-3D2137E0C6FB}">
      <dsp:nvSpPr>
        <dsp:cNvPr id="0" name=""/>
        <dsp:cNvSpPr/>
      </dsp:nvSpPr>
      <dsp:spPr>
        <a:xfrm>
          <a:off x="4037539" y="2147620"/>
          <a:ext cx="558461" cy="5584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0CC2506-1D52-42CA-A91B-1C75BF21F58A}">
      <dsp:nvSpPr>
        <dsp:cNvPr id="0" name=""/>
        <dsp:cNvSpPr/>
      </dsp:nvSpPr>
      <dsp:spPr>
        <a:xfrm>
          <a:off x="5004530" y="1945418"/>
          <a:ext cx="2269610" cy="9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Resource Optimization</a:t>
          </a:r>
          <a:r>
            <a:rPr lang="en-US" sz="1100" kern="1200"/>
            <a:t>: Efficiently utilizing computational resources while minimizing costs.</a:t>
          </a:r>
        </a:p>
      </dsp:txBody>
      <dsp:txXfrm>
        <a:off x="5004530" y="1945418"/>
        <a:ext cx="2269610" cy="962864"/>
      </dsp:txXfrm>
    </dsp:sp>
    <dsp:sp modelId="{D163FF55-47E2-42E1-B87D-3856B17F49E6}">
      <dsp:nvSpPr>
        <dsp:cNvPr id="0" name=""/>
        <dsp:cNvSpPr/>
      </dsp:nvSpPr>
      <dsp:spPr>
        <a:xfrm>
          <a:off x="1072" y="3733412"/>
          <a:ext cx="962864" cy="9628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495DA44-B53C-482F-BBE4-22D09C201664}">
      <dsp:nvSpPr>
        <dsp:cNvPr id="0" name=""/>
        <dsp:cNvSpPr/>
      </dsp:nvSpPr>
      <dsp:spPr>
        <a:xfrm>
          <a:off x="203273" y="3935614"/>
          <a:ext cx="558461" cy="5584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02445B-907B-4C94-894B-5E92513D46AD}">
      <dsp:nvSpPr>
        <dsp:cNvPr id="0" name=""/>
        <dsp:cNvSpPr/>
      </dsp:nvSpPr>
      <dsp:spPr>
        <a:xfrm>
          <a:off x="1170265" y="3733412"/>
          <a:ext cx="2269610" cy="9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Versioning and Reproducibility</a:t>
          </a:r>
          <a:r>
            <a:rPr lang="en-US" sz="1100" kern="1200"/>
            <a:t>: Managing model, dataset, and experiment versions and ensuring reproducibility across environments.</a:t>
          </a:r>
        </a:p>
      </dsp:txBody>
      <dsp:txXfrm>
        <a:off x="1170265" y="3733412"/>
        <a:ext cx="2269610" cy="962864"/>
      </dsp:txXfrm>
    </dsp:sp>
    <dsp:sp modelId="{614A907B-8139-4495-A346-5B005CEEAD5B}">
      <dsp:nvSpPr>
        <dsp:cNvPr id="0" name=""/>
        <dsp:cNvSpPr/>
      </dsp:nvSpPr>
      <dsp:spPr>
        <a:xfrm>
          <a:off x="3835337" y="3733412"/>
          <a:ext cx="962864" cy="9628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BA6DBE6-35DE-432C-855E-8A16B5E5B3DD}">
      <dsp:nvSpPr>
        <dsp:cNvPr id="0" name=""/>
        <dsp:cNvSpPr/>
      </dsp:nvSpPr>
      <dsp:spPr>
        <a:xfrm>
          <a:off x="4037539" y="3935614"/>
          <a:ext cx="558461" cy="5584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243C620-F882-4FA0-AD54-3EE4A7B42AA5}">
      <dsp:nvSpPr>
        <dsp:cNvPr id="0" name=""/>
        <dsp:cNvSpPr/>
      </dsp:nvSpPr>
      <dsp:spPr>
        <a:xfrm>
          <a:off x="5004530" y="3733412"/>
          <a:ext cx="2269610" cy="9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Pipeline Orchestration</a:t>
          </a:r>
          <a:r>
            <a:rPr lang="en-US" sz="1100" kern="1200"/>
            <a:t>: Orchestrating complex data pipelines for training, evaluation, and inference with reliability and fault tolerance.</a:t>
          </a:r>
        </a:p>
      </dsp:txBody>
      <dsp:txXfrm>
        <a:off x="5004530" y="3733412"/>
        <a:ext cx="2269610" cy="962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F3FE-2EB0-4958-8CCD-4EF1431FFA15}">
      <dsp:nvSpPr>
        <dsp:cNvPr id="0" name=""/>
        <dsp:cNvSpPr/>
      </dsp:nvSpPr>
      <dsp:spPr>
        <a:xfrm>
          <a:off x="0" y="65963"/>
          <a:ext cx="7375043" cy="71106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Data Management</a:t>
          </a:r>
          <a:r>
            <a:rPr lang="en-US" sz="1300" kern="1200"/>
            <a:t>: Utilizes secure and compliant data storage and processing systems to manage medical images while ensuring patient privacy and regulatory compliance.</a:t>
          </a:r>
        </a:p>
      </dsp:txBody>
      <dsp:txXfrm>
        <a:off x="34711" y="100674"/>
        <a:ext cx="7305621" cy="641645"/>
      </dsp:txXfrm>
    </dsp:sp>
    <dsp:sp modelId="{82F2678B-A737-479A-B7FF-DB04151B4D99}">
      <dsp:nvSpPr>
        <dsp:cNvPr id="0" name=""/>
        <dsp:cNvSpPr/>
      </dsp:nvSpPr>
      <dsp:spPr>
        <a:xfrm>
          <a:off x="0" y="814470"/>
          <a:ext cx="7375043" cy="711067"/>
        </a:xfrm>
        <a:prstGeom prst="roundRect">
          <a:avLst/>
        </a:prstGeom>
        <a:solidFill>
          <a:schemeClr val="accent2">
            <a:hueOff val="-780672"/>
            <a:satOff val="10940"/>
            <a:lumOff val="-3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Infrastructure Scalability</a:t>
          </a:r>
          <a:r>
            <a:rPr lang="en-US" sz="1300" kern="1200"/>
            <a:t>: Implements scalable GPU clusters and cloud-based solutions for efficient processing of medical images and deep learning model training.</a:t>
          </a:r>
        </a:p>
      </dsp:txBody>
      <dsp:txXfrm>
        <a:off x="34711" y="849181"/>
        <a:ext cx="7305621" cy="641645"/>
      </dsp:txXfrm>
    </dsp:sp>
    <dsp:sp modelId="{200E2DA9-7522-48C2-9F21-6582680D9A53}">
      <dsp:nvSpPr>
        <dsp:cNvPr id="0" name=""/>
        <dsp:cNvSpPr/>
      </dsp:nvSpPr>
      <dsp:spPr>
        <a:xfrm>
          <a:off x="0" y="1562978"/>
          <a:ext cx="7375043" cy="711067"/>
        </a:xfrm>
        <a:prstGeom prst="roundRect">
          <a:avLst/>
        </a:prstGeom>
        <a:solidFill>
          <a:schemeClr val="accent2">
            <a:hueOff val="-1561344"/>
            <a:satOff val="21880"/>
            <a:lumOff val="-6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Model Deployment and Monitoring</a:t>
          </a:r>
          <a:r>
            <a:rPr lang="en-US" sz="1300" kern="1200"/>
            <a:t>: Develops a robust deployment pipeline for deploying and monitoring deep learning models in a healthcare environment, integrating with existing clinical workflows.</a:t>
          </a:r>
        </a:p>
      </dsp:txBody>
      <dsp:txXfrm>
        <a:off x="34711" y="1597689"/>
        <a:ext cx="7305621" cy="641645"/>
      </dsp:txXfrm>
    </dsp:sp>
    <dsp:sp modelId="{8F23B824-9869-427B-A64C-A4B9A6FBE0F2}">
      <dsp:nvSpPr>
        <dsp:cNvPr id="0" name=""/>
        <dsp:cNvSpPr/>
      </dsp:nvSpPr>
      <dsp:spPr>
        <a:xfrm>
          <a:off x="0" y="2311486"/>
          <a:ext cx="7375043" cy="711067"/>
        </a:xfrm>
        <a:prstGeom prst="roundRect">
          <a:avLst/>
        </a:prstGeom>
        <a:solidFill>
          <a:schemeClr val="accent2">
            <a:hueOff val="-2342017"/>
            <a:satOff val="32820"/>
            <a:lumOff val="-9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Resource Optimization</a:t>
          </a:r>
          <a:r>
            <a:rPr lang="en-US" sz="1300" kern="1200"/>
            <a:t>: Optimizes neural network architectures and inference algorithms to ensure efficient use of computational resources while maintaining high accuracy in medical image analysis.</a:t>
          </a:r>
        </a:p>
      </dsp:txBody>
      <dsp:txXfrm>
        <a:off x="34711" y="2346197"/>
        <a:ext cx="7305621" cy="641645"/>
      </dsp:txXfrm>
    </dsp:sp>
    <dsp:sp modelId="{793A9000-0BD2-45E4-8119-71396D581BE8}">
      <dsp:nvSpPr>
        <dsp:cNvPr id="0" name=""/>
        <dsp:cNvSpPr/>
      </dsp:nvSpPr>
      <dsp:spPr>
        <a:xfrm>
          <a:off x="0" y="3059993"/>
          <a:ext cx="7375043" cy="711067"/>
        </a:xfrm>
        <a:prstGeom prst="roundRect">
          <a:avLst/>
        </a:prstGeom>
        <a:solidFill>
          <a:schemeClr val="accent2">
            <a:hueOff val="-3122689"/>
            <a:satOff val="43760"/>
            <a:lumOff val="-12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Versioning and Reproducibility</a:t>
          </a:r>
          <a:r>
            <a:rPr lang="en-US" sz="1300" kern="1200"/>
            <a:t>: Adopts version control systems and data management practices to ensure reproducibility and consistency in medical image analysis, facilitating collaboration and research.</a:t>
          </a:r>
        </a:p>
      </dsp:txBody>
      <dsp:txXfrm>
        <a:off x="34711" y="3094704"/>
        <a:ext cx="7305621" cy="641645"/>
      </dsp:txXfrm>
    </dsp:sp>
    <dsp:sp modelId="{FD8C3C26-0311-42EE-BBD0-56B30D8708AB}">
      <dsp:nvSpPr>
        <dsp:cNvPr id="0" name=""/>
        <dsp:cNvSpPr/>
      </dsp:nvSpPr>
      <dsp:spPr>
        <a:xfrm>
          <a:off x="0" y="3808501"/>
          <a:ext cx="7375043" cy="711067"/>
        </a:xfrm>
        <a:prstGeom prst="roundRect">
          <a:avLst/>
        </a:prstGeom>
        <a:solidFill>
          <a:schemeClr val="accent2">
            <a:hueOff val="-3903361"/>
            <a:satOff val="54700"/>
            <a:lumOff val="-1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Pipeline Orchestration</a:t>
          </a:r>
          <a:r>
            <a:rPr lang="en-US" sz="1300" kern="1200"/>
            <a:t>: Implements automated pipeline orchestration for continuous model training, validation, and deployment, integrating with healthcare information systems.</a:t>
          </a:r>
        </a:p>
      </dsp:txBody>
      <dsp:txXfrm>
        <a:off x="34711" y="3843212"/>
        <a:ext cx="7305621" cy="64164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12/2/2023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dirty="0"/>
              <a:t>20012531031_Tirth Shah</a:t>
            </a:r>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93272459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20012531031_Tirth Shah</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6553945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20012531031_Tirth Shah</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064477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20012531031_Tirth Shah</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814235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20012531031_Tirth Shah</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7253950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12/2/2023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dirty="0"/>
              <a:t>20012531031_Tirth Shah</a:t>
            </a:r>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59353662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20012531031_Tirth Shah</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803607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20012531031_Tirth Shah</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61062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20012531031_Tirth Shah</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9696460"/>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20012531031_Tirth Shah</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211989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20012531031_Tirth Shah</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2392865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12/2/2023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dirty="0"/>
              <a:t>20012531031_Tirth Shah</a:t>
            </a:r>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07105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scherlund.blogspot.com/2018/10/what-is-deep-learning-ai-simple-guide.html"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leadershipfreak.wordpress.com/2012/05/16/how-to-face-the-challenges-of-leadership/" TargetMode="External"/><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scherlund.blogspot.com/2019/07/applying-devops-in-data-science-and.html" TargetMode="External"/><Relationship Id="rId7" Type="http://schemas.openxmlformats.org/officeDocument/2006/relationships/diagramColors" Target="../diagrams/colors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82616" y="1517904"/>
            <a:ext cx="4579288" cy="2796945"/>
          </a:xfrm>
        </p:spPr>
        <p:txBody>
          <a:bodyPr>
            <a:normAutofit/>
          </a:bodyPr>
          <a:lstStyle/>
          <a:p>
            <a:pPr algn="l"/>
            <a:r>
              <a:rPr lang="en-US" sz="4200">
                <a:ea typeface="+mj-lt"/>
                <a:cs typeface="+mj-lt"/>
              </a:rPr>
              <a:t>Aim: Case study of Deep Learning Operations (DLOPs) </a:t>
            </a:r>
            <a:endParaRPr lang="en-US" sz="4200"/>
          </a:p>
        </p:txBody>
      </p:sp>
      <p:sp>
        <p:nvSpPr>
          <p:cNvPr id="3" name="Subtitle 2"/>
          <p:cNvSpPr>
            <a:spLocks noGrp="1"/>
          </p:cNvSpPr>
          <p:nvPr>
            <p:ph type="subTitle" idx="1"/>
          </p:nvPr>
        </p:nvSpPr>
        <p:spPr>
          <a:xfrm>
            <a:off x="6082616" y="4570807"/>
            <a:ext cx="4579288" cy="942889"/>
          </a:xfrm>
        </p:spPr>
        <p:txBody>
          <a:bodyPr vert="horz" lIns="91440" tIns="45720" rIns="91440" bIns="45720" rtlCol="0">
            <a:normAutofit/>
          </a:bodyPr>
          <a:lstStyle/>
          <a:p>
            <a:pPr algn="l"/>
            <a:r>
              <a:rPr lang="en-US">
                <a:latin typeface="Calibri"/>
                <a:cs typeface="Calibri" panose="020F0502020204030204"/>
              </a:rPr>
              <a:t>Created By : Tirth Shah</a:t>
            </a:r>
            <a:br>
              <a:rPr lang="en-US">
                <a:latin typeface="Calibri"/>
                <a:cs typeface="Calibri" panose="020F0502020204030204"/>
              </a:rPr>
            </a:br>
            <a:r>
              <a:rPr lang="en-US">
                <a:latin typeface="Calibri"/>
                <a:cs typeface="Calibri" panose="020F0502020204030204"/>
              </a:rPr>
              <a:t>Enroll : 20012531031</a:t>
            </a:r>
          </a:p>
          <a:p>
            <a:pPr algn="l"/>
            <a:endParaRPr lang="en-US">
              <a:cs typeface="Calibri" panose="020F0502020204030204"/>
            </a:endParaRPr>
          </a:p>
        </p:txBody>
      </p:sp>
      <p:pic>
        <p:nvPicPr>
          <p:cNvPr id="4" name="Picture 3">
            <a:extLst>
              <a:ext uri="{FF2B5EF4-FFF2-40B4-BE49-F238E27FC236}">
                <a16:creationId xmlns:a16="http://schemas.microsoft.com/office/drawing/2014/main" id="{BFACB4B3-6EFB-CFBB-BB0E-014CCD830B8C}"/>
              </a:ext>
            </a:extLst>
          </p:cNvPr>
          <p:cNvPicPr>
            <a:picLocks noChangeAspect="1"/>
          </p:cNvPicPr>
          <p:nvPr/>
        </p:nvPicPr>
        <p:blipFill rotWithShape="1">
          <a:blip r:embed="rId2"/>
          <a:srcRect l="14422" r="14185" b="1"/>
          <a:stretch/>
        </p:blipFill>
        <p:spPr>
          <a:xfrm>
            <a:off x="20" y="758953"/>
            <a:ext cx="5327883" cy="5335854"/>
          </a:xfrm>
          <a:prstGeom prst="rect">
            <a:avLst/>
          </a:prstGeom>
        </p:spPr>
      </p:pic>
      <p:sp>
        <p:nvSpPr>
          <p:cNvPr id="5" name="Footer Placeholder 4">
            <a:extLst>
              <a:ext uri="{FF2B5EF4-FFF2-40B4-BE49-F238E27FC236}">
                <a16:creationId xmlns:a16="http://schemas.microsoft.com/office/drawing/2014/main" id="{9BD53FB0-A08E-A6CA-2210-D4B587EB6BDA}"/>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55C5B-6B45-79ED-AB9D-6FFD8DDFAB9A}"/>
              </a:ext>
            </a:extLst>
          </p:cNvPr>
          <p:cNvSpPr>
            <a:spLocks noGrp="1"/>
          </p:cNvSpPr>
          <p:nvPr>
            <p:ph type="title"/>
          </p:nvPr>
        </p:nvSpPr>
        <p:spPr>
          <a:xfrm>
            <a:off x="5431940" y="1517650"/>
            <a:ext cx="5998059" cy="1344613"/>
          </a:xfrm>
        </p:spPr>
        <p:txBody>
          <a:bodyPr>
            <a:normAutofit/>
          </a:bodyPr>
          <a:lstStyle/>
          <a:p>
            <a:r>
              <a:rPr lang="en-US" dirty="0">
                <a:ea typeface="+mj-lt"/>
                <a:cs typeface="+mj-lt"/>
              </a:rPr>
              <a:t>Introduction to DLOPs</a:t>
            </a:r>
            <a:endParaRPr lang="en-US" dirty="0"/>
          </a:p>
        </p:txBody>
      </p:sp>
      <p:pic>
        <p:nvPicPr>
          <p:cNvPr id="14" name="Picture 13" descr="Abstract blurred public library with bookshelves">
            <a:extLst>
              <a:ext uri="{FF2B5EF4-FFF2-40B4-BE49-F238E27FC236}">
                <a16:creationId xmlns:a16="http://schemas.microsoft.com/office/drawing/2014/main" id="{D2218B9F-324E-D07C-FA7B-B260F9E79FF7}"/>
              </a:ext>
            </a:extLst>
          </p:cNvPr>
          <p:cNvPicPr>
            <a:picLocks noChangeAspect="1"/>
          </p:cNvPicPr>
          <p:nvPr/>
        </p:nvPicPr>
        <p:blipFill rotWithShape="1">
          <a:blip r:embed="rId2"/>
          <a:srcRect l="5677" r="27592" b="-8"/>
          <a:stretch/>
        </p:blipFill>
        <p:spPr>
          <a:xfrm>
            <a:off x="762000" y="1863143"/>
            <a:ext cx="3892291" cy="3893710"/>
          </a:xfrm>
          <a:prstGeom prst="rect">
            <a:avLst/>
          </a:prstGeom>
        </p:spPr>
      </p:pic>
      <p:sp>
        <p:nvSpPr>
          <p:cNvPr id="3" name="Content Placeholder 2">
            <a:extLst>
              <a:ext uri="{FF2B5EF4-FFF2-40B4-BE49-F238E27FC236}">
                <a16:creationId xmlns:a16="http://schemas.microsoft.com/office/drawing/2014/main" id="{3B343E1B-F896-DA0F-87BB-4DA90B5DAB4A}"/>
              </a:ext>
            </a:extLst>
          </p:cNvPr>
          <p:cNvSpPr>
            <a:spLocks noGrp="1"/>
          </p:cNvSpPr>
          <p:nvPr>
            <p:ph idx="1"/>
          </p:nvPr>
        </p:nvSpPr>
        <p:spPr>
          <a:xfrm>
            <a:off x="5431940" y="2970213"/>
            <a:ext cx="5998059" cy="3125787"/>
          </a:xfrm>
        </p:spPr>
        <p:txBody>
          <a:bodyPr vert="horz" lIns="91440" tIns="45720" rIns="91440" bIns="45720" rtlCol="0">
            <a:normAutofit/>
          </a:bodyPr>
          <a:lstStyle/>
          <a:p>
            <a:pPr>
              <a:lnSpc>
                <a:spcPct val="95000"/>
              </a:lnSpc>
            </a:pPr>
            <a:r>
              <a:rPr lang="en-US" sz="1800">
                <a:ea typeface="+mn-lt"/>
                <a:cs typeface="+mn-lt"/>
              </a:rPr>
              <a:t>Deep Learning Operations (DLOPs) is a specialized field dedicated to the management and optimization of data pipelines and workflows for deep learning operations. As organizations continue to rely on deep learning for critical business functions, the significance of DLOPs cannot be overstated. Effective DLOPs play a pivotal role in enabling organizations to enhance their deep learning performance, reduce costs, and increase overall efficiency.</a:t>
            </a:r>
            <a:endParaRPr lang="en-US" sz="1800"/>
          </a:p>
        </p:txBody>
      </p:sp>
      <p:pic>
        <p:nvPicPr>
          <p:cNvPr id="4" name="Picture 3" descr="A close-up of a computer screen&#10;&#10;Description automatically generated">
            <a:extLst>
              <a:ext uri="{FF2B5EF4-FFF2-40B4-BE49-F238E27FC236}">
                <a16:creationId xmlns:a16="http://schemas.microsoft.com/office/drawing/2014/main" id="{F96FA737-42F0-D0C1-AD25-995ACF7948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0261" y="1865124"/>
            <a:ext cx="4728883" cy="3891803"/>
          </a:xfrm>
          <a:prstGeom prst="rect">
            <a:avLst/>
          </a:prstGeom>
        </p:spPr>
      </p:pic>
      <p:sp>
        <p:nvSpPr>
          <p:cNvPr id="7" name="Footer Placeholder 6">
            <a:extLst>
              <a:ext uri="{FF2B5EF4-FFF2-40B4-BE49-F238E27FC236}">
                <a16:creationId xmlns:a16="http://schemas.microsoft.com/office/drawing/2014/main" id="{E3E350FB-C301-AA23-D69B-0BD3FA3C8E44}"/>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118409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226AE-5018-2B28-9EC2-FAA7F9732421}"/>
              </a:ext>
            </a:extLst>
          </p:cNvPr>
          <p:cNvSpPr>
            <a:spLocks noGrp="1"/>
          </p:cNvSpPr>
          <p:nvPr>
            <p:ph type="title"/>
          </p:nvPr>
        </p:nvSpPr>
        <p:spPr>
          <a:xfrm>
            <a:off x="763348" y="1013227"/>
            <a:ext cx="5998059" cy="689937"/>
          </a:xfrm>
        </p:spPr>
        <p:txBody>
          <a:bodyPr>
            <a:normAutofit fontScale="90000"/>
          </a:bodyPr>
          <a:lstStyle/>
          <a:p>
            <a:r>
              <a:rPr lang="en-US" dirty="0">
                <a:cs typeface="Aharoni"/>
              </a:rPr>
              <a:t>Challenges</a:t>
            </a:r>
            <a:endParaRPr lang="en-US" dirty="0"/>
          </a:p>
        </p:txBody>
      </p:sp>
      <p:pic>
        <p:nvPicPr>
          <p:cNvPr id="14" name="Picture 13" descr="A yellow sign with black text&#10;&#10;Description automatically generated">
            <a:extLst>
              <a:ext uri="{FF2B5EF4-FFF2-40B4-BE49-F238E27FC236}">
                <a16:creationId xmlns:a16="http://schemas.microsoft.com/office/drawing/2014/main" id="{BB161959-1BD6-0215-AC75-5F4E39522AF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2000" y="2749349"/>
            <a:ext cx="3892291" cy="2271552"/>
          </a:xfrm>
          <a:prstGeom prst="rect">
            <a:avLst/>
          </a:prstGeom>
        </p:spPr>
      </p:pic>
      <p:graphicFrame>
        <p:nvGraphicFramePr>
          <p:cNvPr id="11" name="Content Placeholder 2">
            <a:extLst>
              <a:ext uri="{FF2B5EF4-FFF2-40B4-BE49-F238E27FC236}">
                <a16:creationId xmlns:a16="http://schemas.microsoft.com/office/drawing/2014/main" id="{D039190D-5439-7A62-C7EF-762BAB68579B}"/>
              </a:ext>
            </a:extLst>
          </p:cNvPr>
          <p:cNvGraphicFramePr>
            <a:graphicFrameLocks noGrp="1"/>
          </p:cNvGraphicFramePr>
          <p:nvPr>
            <p:ph idx="1"/>
            <p:extLst>
              <p:ext uri="{D42A27DB-BD31-4B8C-83A1-F6EECF244321}">
                <p14:modId xmlns:p14="http://schemas.microsoft.com/office/powerpoint/2010/main" val="3774282902"/>
              </p:ext>
            </p:extLst>
          </p:nvPr>
        </p:nvGraphicFramePr>
        <p:xfrm>
          <a:off x="4787997" y="1510607"/>
          <a:ext cx="7275213" cy="4853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6" name="Footer Placeholder 195">
            <a:extLst>
              <a:ext uri="{FF2B5EF4-FFF2-40B4-BE49-F238E27FC236}">
                <a16:creationId xmlns:a16="http://schemas.microsoft.com/office/drawing/2014/main" id="{AEB7E6D6-4AD9-BB17-A103-B398B952BE33}"/>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76066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FFFFD-2AE4-903D-5192-35D498A23882}"/>
              </a:ext>
            </a:extLst>
          </p:cNvPr>
          <p:cNvSpPr>
            <a:spLocks noGrp="1"/>
          </p:cNvSpPr>
          <p:nvPr>
            <p:ph type="title"/>
          </p:nvPr>
        </p:nvSpPr>
        <p:spPr>
          <a:xfrm>
            <a:off x="4606944" y="670044"/>
            <a:ext cx="5250030" cy="1345115"/>
          </a:xfrm>
        </p:spPr>
        <p:txBody>
          <a:bodyPr vert="horz" lIns="91440" tIns="45720" rIns="91440" bIns="45720" rtlCol="0">
            <a:normAutofit/>
          </a:bodyPr>
          <a:lstStyle/>
          <a:p>
            <a:r>
              <a:rPr lang="en-US"/>
              <a:t>DataOps Implementation</a:t>
            </a:r>
          </a:p>
        </p:txBody>
      </p:sp>
      <p:pic>
        <p:nvPicPr>
          <p:cNvPr id="12" name="Picture 11" descr="A person touching a screen&#10;&#10;Description automatically generated">
            <a:extLst>
              <a:ext uri="{FF2B5EF4-FFF2-40B4-BE49-F238E27FC236}">
                <a16:creationId xmlns:a16="http://schemas.microsoft.com/office/drawing/2014/main" id="{59977866-4A12-9E8D-4E1F-8D1E99354C9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2057" r="19307" b="-2"/>
          <a:stretch/>
        </p:blipFill>
        <p:spPr>
          <a:xfrm>
            <a:off x="762000" y="758952"/>
            <a:ext cx="3890922" cy="5340096"/>
          </a:xfrm>
          <a:prstGeom prst="rect">
            <a:avLst/>
          </a:prstGeom>
        </p:spPr>
      </p:pic>
      <p:graphicFrame>
        <p:nvGraphicFramePr>
          <p:cNvPr id="31" name="TextBox 19">
            <a:extLst>
              <a:ext uri="{FF2B5EF4-FFF2-40B4-BE49-F238E27FC236}">
                <a16:creationId xmlns:a16="http://schemas.microsoft.com/office/drawing/2014/main" id="{596377E1-0DF7-28A9-E6EC-4CB753F70533}"/>
              </a:ext>
            </a:extLst>
          </p:cNvPr>
          <p:cNvGraphicFramePr/>
          <p:nvPr>
            <p:extLst>
              <p:ext uri="{D42A27DB-BD31-4B8C-83A1-F6EECF244321}">
                <p14:modId xmlns:p14="http://schemas.microsoft.com/office/powerpoint/2010/main" val="231790081"/>
              </p:ext>
            </p:extLst>
          </p:nvPr>
        </p:nvGraphicFramePr>
        <p:xfrm>
          <a:off x="4703536" y="1896983"/>
          <a:ext cx="7375043" cy="4585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0" name="Footer Placeholder 109">
            <a:extLst>
              <a:ext uri="{FF2B5EF4-FFF2-40B4-BE49-F238E27FC236}">
                <a16:creationId xmlns:a16="http://schemas.microsoft.com/office/drawing/2014/main" id="{F33A5BC8-F976-819C-7ABF-06DAED772175}"/>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955640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25461A-6A05-6265-9FA0-C0C93C97B34F}"/>
              </a:ext>
            </a:extLst>
          </p:cNvPr>
          <p:cNvSpPr>
            <a:spLocks noGrp="1"/>
          </p:cNvSpPr>
          <p:nvPr>
            <p:ph type="title"/>
          </p:nvPr>
        </p:nvSpPr>
        <p:spPr>
          <a:xfrm>
            <a:off x="762000" y="1517903"/>
            <a:ext cx="9899904" cy="1345115"/>
          </a:xfrm>
        </p:spPr>
        <p:txBody>
          <a:bodyPr>
            <a:normAutofit/>
          </a:bodyPr>
          <a:lstStyle/>
          <a:p>
            <a:r>
              <a:rPr lang="en-US" dirty="0">
                <a:cs typeface="Aharoni"/>
              </a:rPr>
              <a:t>Results </a:t>
            </a:r>
            <a:endParaRPr lang="en-US" dirty="0"/>
          </a:p>
        </p:txBody>
      </p:sp>
      <p:sp>
        <p:nvSpPr>
          <p:cNvPr id="3" name="Content Placeholder 2">
            <a:extLst>
              <a:ext uri="{FF2B5EF4-FFF2-40B4-BE49-F238E27FC236}">
                <a16:creationId xmlns:a16="http://schemas.microsoft.com/office/drawing/2014/main" id="{9B43EED3-A623-8E99-5329-523273E002EF}"/>
              </a:ext>
            </a:extLst>
          </p:cNvPr>
          <p:cNvSpPr>
            <a:spLocks noGrp="1"/>
          </p:cNvSpPr>
          <p:nvPr>
            <p:ph idx="1"/>
          </p:nvPr>
        </p:nvSpPr>
        <p:spPr>
          <a:xfrm>
            <a:off x="354170" y="2369208"/>
            <a:ext cx="10737029" cy="3737523"/>
          </a:xfrm>
        </p:spPr>
        <p:txBody>
          <a:bodyPr vert="horz" lIns="91440" tIns="45720" rIns="91440" bIns="45720" rtlCol="0" anchor="t">
            <a:noAutofit/>
          </a:bodyPr>
          <a:lstStyle/>
          <a:p>
            <a:pPr marL="0" indent="0" algn="just">
              <a:lnSpc>
                <a:spcPct val="95000"/>
              </a:lnSpc>
              <a:buNone/>
            </a:pPr>
            <a:r>
              <a:rPr lang="en-US" sz="1800" dirty="0">
                <a:ea typeface="+mn-lt"/>
                <a:cs typeface="+mn-lt"/>
              </a:rPr>
              <a:t> By effectively managing and optimizing deep learning operations, the healthcare organization achieves the following outcomes:</a:t>
            </a:r>
            <a:endParaRPr lang="en-US" sz="1800" dirty="0"/>
          </a:p>
          <a:p>
            <a:pPr algn="just">
              <a:lnSpc>
                <a:spcPct val="95000"/>
              </a:lnSpc>
            </a:pPr>
            <a:r>
              <a:rPr lang="en-US" sz="1800" dirty="0">
                <a:ea typeface="+mn-lt"/>
                <a:cs typeface="+mn-lt"/>
              </a:rPr>
              <a:t>Improved accuracy and efficiency in medical image analysis, leading to more accurate diagnoses and treatment planning.</a:t>
            </a:r>
            <a:endParaRPr lang="en-US" sz="1800" dirty="0"/>
          </a:p>
          <a:p>
            <a:pPr algn="just">
              <a:lnSpc>
                <a:spcPct val="95000"/>
              </a:lnSpc>
            </a:pPr>
            <a:r>
              <a:rPr lang="en-US" sz="1800" dirty="0">
                <a:ea typeface="+mn-lt"/>
                <a:cs typeface="+mn-lt"/>
              </a:rPr>
              <a:t>Reduced processing time for medical image analysis, enabling faster clinical decision-making.</a:t>
            </a:r>
            <a:endParaRPr lang="en-US" sz="1800" dirty="0"/>
          </a:p>
          <a:p>
            <a:pPr algn="just">
              <a:lnSpc>
                <a:spcPct val="95000"/>
              </a:lnSpc>
            </a:pPr>
            <a:r>
              <a:rPr lang="en-US" sz="1800" dirty="0">
                <a:ea typeface="+mn-lt"/>
                <a:cs typeface="+mn-lt"/>
              </a:rPr>
              <a:t>Enhanced compliance with data privacy and regulatory requirements in healthcare imaging analysis.</a:t>
            </a:r>
            <a:endParaRPr lang="en-US" sz="1800" dirty="0"/>
          </a:p>
          <a:p>
            <a:pPr algn="just">
              <a:lnSpc>
                <a:spcPct val="95000"/>
              </a:lnSpc>
            </a:pPr>
            <a:r>
              <a:rPr lang="en-US" sz="1800" dirty="0">
                <a:ea typeface="+mn-lt"/>
                <a:cs typeface="+mn-lt"/>
              </a:rPr>
              <a:t>Streamlined deployment and integration of deep learning models into clinical workflows, improving the overall quality of patient care.</a:t>
            </a:r>
            <a:endParaRPr lang="en-US" sz="1800" dirty="0"/>
          </a:p>
          <a:p>
            <a:pPr marL="0" indent="0" algn="just">
              <a:lnSpc>
                <a:spcPct val="95000"/>
              </a:lnSpc>
              <a:buNone/>
            </a:pPr>
            <a:r>
              <a:rPr lang="en-US" sz="1800" dirty="0">
                <a:ea typeface="+mn-lt"/>
                <a:cs typeface="+mn-lt"/>
              </a:rPr>
              <a:t>This case study demonstrates how Deep Learning Operations (DLOPs) can be applied to address the complex challenges of managing and optimizing deep learning in real-world healthcare applications, leading to significant improvements in diagnostic accuracy, operational efficiency, and patient care.</a:t>
            </a:r>
            <a:endParaRPr lang="en-US" sz="1800" dirty="0"/>
          </a:p>
          <a:p>
            <a:pPr algn="just">
              <a:lnSpc>
                <a:spcPct val="95000"/>
              </a:lnSpc>
            </a:pPr>
            <a:endParaRPr lang="en-US" sz="1800" dirty="0"/>
          </a:p>
        </p:txBody>
      </p:sp>
      <p:sp>
        <p:nvSpPr>
          <p:cNvPr id="7" name="Footer Placeholder 6">
            <a:extLst>
              <a:ext uri="{FF2B5EF4-FFF2-40B4-BE49-F238E27FC236}">
                <a16:creationId xmlns:a16="http://schemas.microsoft.com/office/drawing/2014/main" id="{2556AC45-5172-B994-C755-E3ECFE71BF0D}"/>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62652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1B8518-FDBE-52AA-BEB6-EEB6FB898123}"/>
              </a:ext>
            </a:extLst>
          </p:cNvPr>
          <p:cNvSpPr>
            <a:spLocks noGrp="1"/>
          </p:cNvSpPr>
          <p:nvPr>
            <p:ph type="body" idx="1"/>
          </p:nvPr>
        </p:nvSpPr>
        <p:spPr>
          <a:xfrm>
            <a:off x="1453510" y="1677946"/>
            <a:ext cx="4269862" cy="305519"/>
          </a:xfrm>
        </p:spPr>
        <p:txBody>
          <a:bodyPr>
            <a:noAutofit/>
          </a:bodyPr>
          <a:lstStyle/>
          <a:p>
            <a:r>
              <a:rPr lang="en-US" sz="2000" dirty="0">
                <a:solidFill>
                  <a:srgbClr val="1E1F2A"/>
                </a:solidFill>
                <a:ea typeface="+mn-lt"/>
                <a:cs typeface="+mn-lt"/>
              </a:rPr>
              <a:t>Tools</a:t>
            </a:r>
            <a:endParaRPr lang="en-US" sz="2000" dirty="0"/>
          </a:p>
        </p:txBody>
      </p:sp>
      <p:sp>
        <p:nvSpPr>
          <p:cNvPr id="3" name="Content Placeholder 2">
            <a:extLst>
              <a:ext uri="{FF2B5EF4-FFF2-40B4-BE49-F238E27FC236}">
                <a16:creationId xmlns:a16="http://schemas.microsoft.com/office/drawing/2014/main" id="{D579D5A6-B8E9-36AD-648C-DA652FC94BC8}"/>
              </a:ext>
            </a:extLst>
          </p:cNvPr>
          <p:cNvSpPr>
            <a:spLocks noGrp="1"/>
          </p:cNvSpPr>
          <p:nvPr>
            <p:ph sz="half" idx="2"/>
          </p:nvPr>
        </p:nvSpPr>
        <p:spPr>
          <a:xfrm>
            <a:off x="1099341" y="2185381"/>
            <a:ext cx="5149917" cy="3919982"/>
          </a:xfrm>
        </p:spPr>
        <p:txBody>
          <a:bodyPr vert="horz" lIns="91440" tIns="45720" rIns="91440" bIns="45720" rtlCol="0" anchor="t">
            <a:noAutofit/>
          </a:bodyPr>
          <a:lstStyle/>
          <a:p>
            <a:r>
              <a:rPr lang="en-US" sz="1400" b="1" dirty="0">
                <a:ea typeface="+mn-lt"/>
                <a:cs typeface="+mn-lt"/>
              </a:rPr>
              <a:t>TensorFlow and </a:t>
            </a:r>
            <a:r>
              <a:rPr lang="en-US" sz="1400" b="1" err="1">
                <a:ea typeface="+mn-lt"/>
                <a:cs typeface="+mn-lt"/>
              </a:rPr>
              <a:t>Keras</a:t>
            </a:r>
            <a:r>
              <a:rPr lang="en-US" sz="1400" dirty="0">
                <a:ea typeface="+mn-lt"/>
                <a:cs typeface="+mn-lt"/>
              </a:rPr>
              <a:t>: These deep learning frameworks are used for building and training neural network models tailored for medical image analysis tasks. Their flexibility and extensive community support make them ideal for developing custom deep learning solutions in healthcare imaging.</a:t>
            </a:r>
            <a:endParaRPr lang="en-US" sz="1400"/>
          </a:p>
          <a:p>
            <a:r>
              <a:rPr lang="en-US" sz="1400" b="1" dirty="0">
                <a:ea typeface="+mn-lt"/>
                <a:cs typeface="+mn-lt"/>
              </a:rPr>
              <a:t>Docker</a:t>
            </a:r>
            <a:r>
              <a:rPr lang="en-US" sz="1400" dirty="0">
                <a:ea typeface="+mn-lt"/>
                <a:cs typeface="+mn-lt"/>
              </a:rPr>
              <a:t>: Docker is employed for containerizing the deep learning applications, ensuring consistent deployment across different environments and facilitating reproducibility in healthcare imaging analysis.</a:t>
            </a:r>
            <a:endParaRPr lang="en-US" sz="1400"/>
          </a:p>
          <a:p>
            <a:r>
              <a:rPr lang="en-US" sz="1400" b="1" dirty="0">
                <a:ea typeface="+mn-lt"/>
                <a:cs typeface="+mn-lt"/>
              </a:rPr>
              <a:t>Git and GitLab</a:t>
            </a:r>
            <a:r>
              <a:rPr lang="en-US" sz="1400" dirty="0">
                <a:ea typeface="+mn-lt"/>
                <a:cs typeface="+mn-lt"/>
              </a:rPr>
              <a:t>: Version control systems such as Git and GitLab are utilized for managing code, models, and datasets, enabling versioning, collaboration, and reproducibility in the development and deployment of deep learning models for medical image analysis.</a:t>
            </a:r>
            <a:endParaRPr lang="en-US" sz="1400"/>
          </a:p>
          <a:p>
            <a:endParaRPr lang="en-US" sz="2800" dirty="0"/>
          </a:p>
        </p:txBody>
      </p:sp>
      <p:sp>
        <p:nvSpPr>
          <p:cNvPr id="4" name="Text Placeholder 3">
            <a:extLst>
              <a:ext uri="{FF2B5EF4-FFF2-40B4-BE49-F238E27FC236}">
                <a16:creationId xmlns:a16="http://schemas.microsoft.com/office/drawing/2014/main" id="{877B6C6D-A116-3A1A-D93E-D12A738EFDAD}"/>
              </a:ext>
            </a:extLst>
          </p:cNvPr>
          <p:cNvSpPr>
            <a:spLocks noGrp="1"/>
          </p:cNvSpPr>
          <p:nvPr>
            <p:ph type="body" sz="quarter" idx="3"/>
          </p:nvPr>
        </p:nvSpPr>
        <p:spPr>
          <a:xfrm>
            <a:off x="6744623" y="1763805"/>
            <a:ext cx="3507862" cy="219660"/>
          </a:xfrm>
        </p:spPr>
        <p:txBody>
          <a:bodyPr>
            <a:noAutofit/>
          </a:bodyPr>
          <a:lstStyle/>
          <a:p>
            <a:r>
              <a:rPr lang="en-US" dirty="0"/>
              <a:t>Techniques</a:t>
            </a:r>
          </a:p>
        </p:txBody>
      </p:sp>
      <p:sp>
        <p:nvSpPr>
          <p:cNvPr id="5" name="Content Placeholder 4">
            <a:extLst>
              <a:ext uri="{FF2B5EF4-FFF2-40B4-BE49-F238E27FC236}">
                <a16:creationId xmlns:a16="http://schemas.microsoft.com/office/drawing/2014/main" id="{4E062633-218B-152F-A63B-A5644C709DE6}"/>
              </a:ext>
            </a:extLst>
          </p:cNvPr>
          <p:cNvSpPr>
            <a:spLocks noGrp="1"/>
          </p:cNvSpPr>
          <p:nvPr>
            <p:ph sz="quarter" idx="4"/>
          </p:nvPr>
        </p:nvSpPr>
        <p:spPr>
          <a:xfrm>
            <a:off x="6293862" y="2185381"/>
            <a:ext cx="4924537" cy="4027306"/>
          </a:xfrm>
        </p:spPr>
        <p:txBody>
          <a:bodyPr vert="horz" lIns="91440" tIns="45720" rIns="91440" bIns="45720" rtlCol="0" anchor="t">
            <a:normAutofit/>
          </a:bodyPr>
          <a:lstStyle/>
          <a:p>
            <a:r>
              <a:rPr lang="en-US" sz="1400" b="1" dirty="0">
                <a:ea typeface="+mn-lt"/>
                <a:cs typeface="+mn-lt"/>
              </a:rPr>
              <a:t>Transfer Learning</a:t>
            </a:r>
            <a:r>
              <a:rPr lang="en-US" sz="1400" dirty="0">
                <a:ea typeface="+mn-lt"/>
                <a:cs typeface="+mn-lt"/>
              </a:rPr>
              <a:t>: The technique of transfer learning is applied to leverage pre-trained deep learning models and adapt them for medical image analysis, enabling the efficient utilization of existing model architectures and learned features for specific healthcare imaging tasks.</a:t>
            </a:r>
            <a:endParaRPr lang="en-US" sz="1400" dirty="0"/>
          </a:p>
          <a:p>
            <a:r>
              <a:rPr lang="en-US" sz="1400" b="1" dirty="0">
                <a:ea typeface="+mn-lt"/>
                <a:cs typeface="+mn-lt"/>
              </a:rPr>
              <a:t>Continuous Integration/Continuous Deployment (CI/CD)</a:t>
            </a:r>
            <a:r>
              <a:rPr lang="en-US" sz="1400" dirty="0">
                <a:ea typeface="+mn-lt"/>
                <a:cs typeface="+mn-lt"/>
              </a:rPr>
              <a:t>: Automated CI/CD pipelines are implemented for model training, validation, and deployment, ensuring rapid and reliable updates to deep learning models in clinical settings, thereby streamlining the deployment process and ensuring model reliability.</a:t>
            </a:r>
            <a:endParaRPr lang="en-US" sz="1400" dirty="0"/>
          </a:p>
          <a:p>
            <a:endParaRPr lang="en-US" sz="2800" dirty="0"/>
          </a:p>
        </p:txBody>
      </p:sp>
      <p:sp>
        <p:nvSpPr>
          <p:cNvPr id="6" name="Title 5">
            <a:extLst>
              <a:ext uri="{FF2B5EF4-FFF2-40B4-BE49-F238E27FC236}">
                <a16:creationId xmlns:a16="http://schemas.microsoft.com/office/drawing/2014/main" id="{13803FC4-D3F4-2E88-662F-2F06BA96A55B}"/>
              </a:ext>
            </a:extLst>
          </p:cNvPr>
          <p:cNvSpPr>
            <a:spLocks noGrp="1"/>
          </p:cNvSpPr>
          <p:nvPr>
            <p:ph type="title"/>
          </p:nvPr>
        </p:nvSpPr>
        <p:spPr>
          <a:xfrm>
            <a:off x="884693" y="863228"/>
            <a:ext cx="5859887" cy="732422"/>
          </a:xfrm>
        </p:spPr>
        <p:txBody>
          <a:bodyPr/>
          <a:lstStyle/>
          <a:p>
            <a:r>
              <a:rPr lang="en-US" dirty="0">
                <a:cs typeface="Aharoni"/>
              </a:rPr>
              <a:t>Tools and Technique</a:t>
            </a:r>
            <a:endParaRPr lang="en-US" dirty="0"/>
          </a:p>
        </p:txBody>
      </p:sp>
      <p:sp>
        <p:nvSpPr>
          <p:cNvPr id="25" name="Footer Placeholder 24">
            <a:extLst>
              <a:ext uri="{FF2B5EF4-FFF2-40B4-BE49-F238E27FC236}">
                <a16:creationId xmlns:a16="http://schemas.microsoft.com/office/drawing/2014/main" id="{E71A6EC5-31B5-29AE-8CC9-C6ED50A2E452}"/>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320141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3B1339-289B-F04A-CA85-6177D911497E}"/>
              </a:ext>
            </a:extLst>
          </p:cNvPr>
          <p:cNvSpPr>
            <a:spLocks noGrp="1"/>
          </p:cNvSpPr>
          <p:nvPr>
            <p:ph type="title"/>
          </p:nvPr>
        </p:nvSpPr>
        <p:spPr>
          <a:xfrm>
            <a:off x="708338" y="541255"/>
            <a:ext cx="9899904" cy="1345115"/>
          </a:xfrm>
        </p:spPr>
        <p:txBody>
          <a:bodyPr>
            <a:normAutofit/>
          </a:bodyPr>
          <a:lstStyle/>
          <a:p>
            <a:r>
              <a:rPr lang="en-US" dirty="0">
                <a:cs typeface="Aharoni"/>
              </a:rPr>
              <a:t>Benefits of DLOPS</a:t>
            </a:r>
            <a:endParaRPr lang="en-US" dirty="0"/>
          </a:p>
        </p:txBody>
      </p:sp>
      <p:sp>
        <p:nvSpPr>
          <p:cNvPr id="3" name="Content Placeholder 2">
            <a:extLst>
              <a:ext uri="{FF2B5EF4-FFF2-40B4-BE49-F238E27FC236}">
                <a16:creationId xmlns:a16="http://schemas.microsoft.com/office/drawing/2014/main" id="{3AA3F5D1-50EF-EBEA-2556-9F0CAA7AA43C}"/>
              </a:ext>
            </a:extLst>
          </p:cNvPr>
          <p:cNvSpPr>
            <a:spLocks noGrp="1"/>
          </p:cNvSpPr>
          <p:nvPr>
            <p:ph idx="1"/>
          </p:nvPr>
        </p:nvSpPr>
        <p:spPr>
          <a:xfrm>
            <a:off x="386366" y="1768194"/>
            <a:ext cx="10393594" cy="3984368"/>
          </a:xfrm>
        </p:spPr>
        <p:txBody>
          <a:bodyPr vert="horz" lIns="91440" tIns="45720" rIns="91440" bIns="45720" rtlCol="0" anchor="t">
            <a:noAutofit/>
          </a:bodyPr>
          <a:lstStyle/>
          <a:p>
            <a:pPr algn="just">
              <a:lnSpc>
                <a:spcPct val="95000"/>
              </a:lnSpc>
            </a:pPr>
            <a:r>
              <a:rPr lang="en-US" sz="1600" b="1" dirty="0">
                <a:ea typeface="+mn-lt"/>
                <a:cs typeface="+mn-lt"/>
              </a:rPr>
              <a:t>Improved Model Performance</a:t>
            </a:r>
            <a:r>
              <a:rPr lang="en-US" sz="1600" dirty="0">
                <a:ea typeface="+mn-lt"/>
                <a:cs typeface="+mn-lt"/>
              </a:rPr>
              <a:t>: DLOPs lead to enhanced model performance and accuracy in applications such as image recognition and predictive analytics.</a:t>
            </a:r>
            <a:endParaRPr lang="en-US" sz="1600" dirty="0"/>
          </a:p>
          <a:p>
            <a:pPr algn="just">
              <a:lnSpc>
                <a:spcPct val="95000"/>
              </a:lnSpc>
            </a:pPr>
            <a:r>
              <a:rPr lang="en-US" sz="1600" b="1" dirty="0">
                <a:ea typeface="+mn-lt"/>
                <a:cs typeface="+mn-lt"/>
              </a:rPr>
              <a:t>Cost Reduction</a:t>
            </a:r>
            <a:r>
              <a:rPr lang="en-US" sz="1600" dirty="0">
                <a:ea typeface="+mn-lt"/>
                <a:cs typeface="+mn-lt"/>
              </a:rPr>
              <a:t>: DLOPs optimize resource utilization, resulting in reduced operational costs for infrastructure and computational resources.</a:t>
            </a:r>
            <a:endParaRPr lang="en-US" sz="1600" dirty="0"/>
          </a:p>
          <a:p>
            <a:pPr algn="just">
              <a:lnSpc>
                <a:spcPct val="95000"/>
              </a:lnSpc>
            </a:pPr>
            <a:r>
              <a:rPr lang="en-US" sz="1600" b="1" dirty="0">
                <a:ea typeface="+mn-lt"/>
                <a:cs typeface="+mn-lt"/>
              </a:rPr>
              <a:t>Enhanced Efficiency</a:t>
            </a:r>
            <a:r>
              <a:rPr lang="en-US" sz="1600" dirty="0">
                <a:ea typeface="+mn-lt"/>
                <a:cs typeface="+mn-lt"/>
              </a:rPr>
              <a:t>: DLOPs streamline workflows, leading to increased operational efficiency and faster insights.</a:t>
            </a:r>
            <a:endParaRPr lang="en-US" sz="1600" dirty="0"/>
          </a:p>
          <a:p>
            <a:pPr algn="just">
              <a:lnSpc>
                <a:spcPct val="95000"/>
              </a:lnSpc>
            </a:pPr>
            <a:r>
              <a:rPr lang="en-US" sz="1600" b="1" dirty="0">
                <a:ea typeface="+mn-lt"/>
                <a:cs typeface="+mn-lt"/>
              </a:rPr>
              <a:t>Scalability</a:t>
            </a:r>
            <a:r>
              <a:rPr lang="en-US" sz="1600" dirty="0">
                <a:ea typeface="+mn-lt"/>
                <a:cs typeface="+mn-lt"/>
              </a:rPr>
              <a:t>: DLOPs enable organizations to handle large volumes of data and adapt to changing business needs.</a:t>
            </a:r>
            <a:endParaRPr lang="en-US" sz="1600" dirty="0"/>
          </a:p>
          <a:p>
            <a:pPr algn="just">
              <a:lnSpc>
                <a:spcPct val="95000"/>
              </a:lnSpc>
            </a:pPr>
            <a:r>
              <a:rPr lang="en-US" sz="1600" b="1" dirty="0">
                <a:ea typeface="+mn-lt"/>
                <a:cs typeface="+mn-lt"/>
              </a:rPr>
              <a:t>Reproducibility and Collaboration</a:t>
            </a:r>
            <a:r>
              <a:rPr lang="en-US" sz="1600" dirty="0">
                <a:ea typeface="+mn-lt"/>
                <a:cs typeface="+mn-lt"/>
              </a:rPr>
              <a:t>: DLOPs promote reproducibility and collaboration through version control and standardized workflows.</a:t>
            </a:r>
            <a:endParaRPr lang="en-US" sz="1600" dirty="0"/>
          </a:p>
          <a:p>
            <a:pPr algn="just">
              <a:lnSpc>
                <a:spcPct val="95000"/>
              </a:lnSpc>
            </a:pPr>
            <a:r>
              <a:rPr lang="en-US" sz="1600" b="1" dirty="0">
                <a:ea typeface="+mn-lt"/>
                <a:cs typeface="+mn-lt"/>
              </a:rPr>
              <a:t>Optimized Resource Utilization</a:t>
            </a:r>
            <a:r>
              <a:rPr lang="en-US" sz="1600" dirty="0">
                <a:ea typeface="+mn-lt"/>
                <a:cs typeface="+mn-lt"/>
              </a:rPr>
              <a:t>: DLOPs techniques optimize computational resources, improving performance and reducing wastage.</a:t>
            </a:r>
            <a:endParaRPr lang="en-US" sz="1600" dirty="0"/>
          </a:p>
          <a:p>
            <a:pPr algn="just">
              <a:lnSpc>
                <a:spcPct val="95000"/>
              </a:lnSpc>
            </a:pPr>
            <a:r>
              <a:rPr lang="en-US" sz="1600" b="1" dirty="0">
                <a:ea typeface="+mn-lt"/>
                <a:cs typeface="+mn-lt"/>
              </a:rPr>
              <a:t>Compliance and Security</a:t>
            </a:r>
            <a:r>
              <a:rPr lang="en-US" sz="1600" dirty="0">
                <a:ea typeface="+mn-lt"/>
                <a:cs typeface="+mn-lt"/>
              </a:rPr>
              <a:t>: DLOPs ensure compliance with data privacy regulations and provide secure processes for managing sensitive data.</a:t>
            </a:r>
            <a:endParaRPr lang="en-US" sz="1600" dirty="0"/>
          </a:p>
          <a:p>
            <a:pPr algn="just">
              <a:lnSpc>
                <a:spcPct val="95000"/>
              </a:lnSpc>
            </a:pPr>
            <a:endParaRPr lang="en-US" sz="1600" dirty="0"/>
          </a:p>
        </p:txBody>
      </p:sp>
      <p:sp>
        <p:nvSpPr>
          <p:cNvPr id="16" name="Footer Placeholder 15">
            <a:extLst>
              <a:ext uri="{FF2B5EF4-FFF2-40B4-BE49-F238E27FC236}">
                <a16:creationId xmlns:a16="http://schemas.microsoft.com/office/drawing/2014/main" id="{5F37967D-D4BA-A948-A573-A5769F189A72}"/>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54602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Freeform: Shape 43">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550288-FEB0-8162-CF97-FEC0C5B9D302}"/>
              </a:ext>
            </a:extLst>
          </p:cNvPr>
          <p:cNvSpPr>
            <a:spLocks noGrp="1"/>
          </p:cNvSpPr>
          <p:nvPr>
            <p:ph type="title"/>
          </p:nvPr>
        </p:nvSpPr>
        <p:spPr>
          <a:xfrm>
            <a:off x="6096000" y="1517650"/>
            <a:ext cx="4565650" cy="1344613"/>
          </a:xfrm>
        </p:spPr>
        <p:txBody>
          <a:bodyPr vert="horz" lIns="91440" tIns="45720" rIns="91440" bIns="45720" rtlCol="0" anchor="t">
            <a:normAutofit/>
          </a:bodyPr>
          <a:lstStyle/>
          <a:p>
            <a:r>
              <a:rPr lang="en-US" kern="1200" spc="-50" baseline="0" dirty="0">
                <a:solidFill>
                  <a:schemeClr val="tx1"/>
                </a:solidFill>
                <a:latin typeface="+mj-lt"/>
                <a:ea typeface="+mj-ea"/>
                <a:cs typeface="+mj-cs"/>
              </a:rPr>
              <a:t>Conclusion </a:t>
            </a:r>
          </a:p>
        </p:txBody>
      </p:sp>
      <p:pic>
        <p:nvPicPr>
          <p:cNvPr id="19" name="Picture 18" descr="Light bulb on yellow background with sketched light beams and cord">
            <a:extLst>
              <a:ext uri="{FF2B5EF4-FFF2-40B4-BE49-F238E27FC236}">
                <a16:creationId xmlns:a16="http://schemas.microsoft.com/office/drawing/2014/main" id="{560FC535-892C-B2A5-A51C-FA64BF2CFA6E}"/>
              </a:ext>
            </a:extLst>
          </p:cNvPr>
          <p:cNvPicPr>
            <a:picLocks noChangeAspect="1"/>
          </p:cNvPicPr>
          <p:nvPr/>
        </p:nvPicPr>
        <p:blipFill rotWithShape="1">
          <a:blip r:embed="rId2"/>
          <a:srcRect l="49924" r="5215"/>
          <a:stretch/>
        </p:blipFill>
        <p:spPr>
          <a:xfrm>
            <a:off x="1095196" y="758953"/>
            <a:ext cx="3892223" cy="5335854"/>
          </a:xfrm>
          <a:prstGeom prst="rect">
            <a:avLst/>
          </a:prstGeom>
        </p:spPr>
      </p:pic>
      <p:sp>
        <p:nvSpPr>
          <p:cNvPr id="4" name="TextBox 3">
            <a:extLst>
              <a:ext uri="{FF2B5EF4-FFF2-40B4-BE49-F238E27FC236}">
                <a16:creationId xmlns:a16="http://schemas.microsoft.com/office/drawing/2014/main" id="{D1F40FD9-647E-046C-CC7D-D43280A473F6}"/>
              </a:ext>
            </a:extLst>
          </p:cNvPr>
          <p:cNvSpPr txBox="1"/>
          <p:nvPr/>
        </p:nvSpPr>
        <p:spPr>
          <a:xfrm>
            <a:off x="5355463" y="2347734"/>
            <a:ext cx="5960862" cy="356581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gn="just">
              <a:lnSpc>
                <a:spcPct val="95000"/>
              </a:lnSpc>
              <a:spcAft>
                <a:spcPts val="600"/>
              </a:spcAft>
            </a:pPr>
            <a:r>
              <a:rPr lang="en-US" dirty="0"/>
              <a:t>In summary, Deep Learning Operations (DLOPs) are crucial for organizations leveraging deep learning technologies. DLOPs offer benefits such as improved model performance, cost reduction, enhanced efficiency, scalability, reproducibility, optimized resource utilization, and compliance with data privacy regulations. These advantages highlight the significance of DLOPs in maximizing the potential of deep learning, leading to enhanced performance, reduced operational costs, and streamlined workflows. As deep learning continues to be integral to various industries, robust DLOPs strategies are essential for organizations aiming to drive innovation and derive maximum value from their deep learning initiatives.</a:t>
            </a:r>
          </a:p>
        </p:txBody>
      </p:sp>
      <p:sp>
        <p:nvSpPr>
          <p:cNvPr id="6" name="Footer Placeholder 5">
            <a:extLst>
              <a:ext uri="{FF2B5EF4-FFF2-40B4-BE49-F238E27FC236}">
                <a16:creationId xmlns:a16="http://schemas.microsoft.com/office/drawing/2014/main" id="{B21E033F-77BA-3184-D7D3-80DD69E0F263}"/>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378483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CB87A-C7D1-8A02-73B1-A2C4F60281BA}"/>
              </a:ext>
            </a:extLst>
          </p:cNvPr>
          <p:cNvSpPr>
            <a:spLocks noGrp="1"/>
          </p:cNvSpPr>
          <p:nvPr>
            <p:ph type="title"/>
          </p:nvPr>
        </p:nvSpPr>
        <p:spPr>
          <a:xfrm>
            <a:off x="5411874" y="1517903"/>
            <a:ext cx="5250030" cy="1345115"/>
          </a:xfrm>
        </p:spPr>
        <p:txBody>
          <a:bodyPr vert="horz" lIns="91440" tIns="45720" rIns="91440" bIns="45720" rtlCol="0" anchor="t">
            <a:normAutofit/>
          </a:bodyPr>
          <a:lstStyle/>
          <a:p>
            <a:pPr>
              <a:lnSpc>
                <a:spcPct val="95000"/>
              </a:lnSpc>
            </a:pPr>
            <a:r>
              <a:rPr lang="en-US" sz="4200" kern="1200" spc="-50" baseline="0">
                <a:solidFill>
                  <a:schemeClr val="tx1"/>
                </a:solidFill>
                <a:latin typeface="+mj-lt"/>
                <a:ea typeface="+mj-ea"/>
                <a:cs typeface="+mj-cs"/>
              </a:rPr>
              <a:t>Q &amp; A</a:t>
            </a:r>
          </a:p>
        </p:txBody>
      </p:sp>
      <p:pic>
        <p:nvPicPr>
          <p:cNvPr id="5" name="Content Placeholder 4" descr="Several hands raised and ready to answer a question">
            <a:extLst>
              <a:ext uri="{FF2B5EF4-FFF2-40B4-BE49-F238E27FC236}">
                <a16:creationId xmlns:a16="http://schemas.microsoft.com/office/drawing/2014/main" id="{1E178C81-5455-E881-9F23-E1246C1E7CB4}"/>
              </a:ext>
            </a:extLst>
          </p:cNvPr>
          <p:cNvPicPr>
            <a:picLocks noGrp="1" noChangeAspect="1"/>
          </p:cNvPicPr>
          <p:nvPr>
            <p:ph idx="1"/>
          </p:nvPr>
        </p:nvPicPr>
        <p:blipFill>
          <a:blip r:embed="rId2"/>
          <a:stretch>
            <a:fillRect/>
          </a:stretch>
        </p:blipFill>
        <p:spPr>
          <a:xfrm>
            <a:off x="1524000" y="2384722"/>
            <a:ext cx="3128922" cy="2088555"/>
          </a:xfrm>
          <a:prstGeom prst="rect">
            <a:avLst/>
          </a:prstGeom>
        </p:spPr>
      </p:pic>
      <p:sp>
        <p:nvSpPr>
          <p:cNvPr id="4" name="Text Placeholder 3">
            <a:extLst>
              <a:ext uri="{FF2B5EF4-FFF2-40B4-BE49-F238E27FC236}">
                <a16:creationId xmlns:a16="http://schemas.microsoft.com/office/drawing/2014/main" id="{D0B8BDA0-9564-0397-8511-CF53206DF318}"/>
              </a:ext>
            </a:extLst>
          </p:cNvPr>
          <p:cNvSpPr>
            <a:spLocks noGrp="1"/>
          </p:cNvSpPr>
          <p:nvPr>
            <p:ph type="body" sz="half" idx="2"/>
          </p:nvPr>
        </p:nvSpPr>
        <p:spPr>
          <a:xfrm>
            <a:off x="5411874" y="2970222"/>
            <a:ext cx="5250030" cy="2610771"/>
          </a:xfrm>
        </p:spPr>
        <p:txBody>
          <a:bodyPr vert="horz" lIns="91440" tIns="45720" rIns="91440" bIns="45720" rtlCol="0">
            <a:normAutofit/>
          </a:bodyPr>
          <a:lstStyle/>
          <a:p>
            <a:r>
              <a:rPr lang="en-US" b="1"/>
              <a:t>We welcome your questions, thoughts, and discussions on today's topic. This is an opportunity to engage, share insights, and explore new perspectives. Let's open the floor!</a:t>
            </a:r>
            <a:endParaRPr lang="en-US"/>
          </a:p>
          <a:p>
            <a:endParaRPr lang="en-US" b="1"/>
          </a:p>
        </p:txBody>
      </p:sp>
      <p:sp>
        <p:nvSpPr>
          <p:cNvPr id="6" name="Footer Placeholder 5">
            <a:extLst>
              <a:ext uri="{FF2B5EF4-FFF2-40B4-BE49-F238E27FC236}">
                <a16:creationId xmlns:a16="http://schemas.microsoft.com/office/drawing/2014/main" id="{C55F459F-61CF-FE99-88F1-62B6975E5394}"/>
              </a:ext>
            </a:extLst>
          </p:cNvPr>
          <p:cNvSpPr>
            <a:spLocks noGrp="1"/>
          </p:cNvSpPr>
          <p:nvPr>
            <p:ph type="ftr" sz="quarter" idx="11"/>
          </p:nvPr>
        </p:nvSpPr>
        <p:spPr/>
        <p:txBody>
          <a:bodyPr/>
          <a:lstStyle/>
          <a:p>
            <a:r>
              <a:rPr lang="en-US"/>
              <a:t>20012531031_Tirth Shah</a:t>
            </a:r>
          </a:p>
        </p:txBody>
      </p:sp>
    </p:spTree>
    <p:extLst>
      <p:ext uri="{BB962C8B-B14F-4D97-AF65-F5344CB8AC3E}">
        <p14:creationId xmlns:p14="http://schemas.microsoft.com/office/powerpoint/2010/main" val="1150593750"/>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PrismaticVTI</vt:lpstr>
      <vt:lpstr>Aim: Case study of Deep Learning Operations (DLOPs) </vt:lpstr>
      <vt:lpstr>Introduction to DLOPs</vt:lpstr>
      <vt:lpstr>Challenges</vt:lpstr>
      <vt:lpstr>DataOps Implementation</vt:lpstr>
      <vt:lpstr>Results </vt:lpstr>
      <vt:lpstr>Tools and Technique</vt:lpstr>
      <vt:lpstr>Benefits of DLOPS</vt:lpstr>
      <vt:lpstr>Conclusion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169</cp:revision>
  <dcterms:created xsi:type="dcterms:W3CDTF">2023-12-02T16:40:26Z</dcterms:created>
  <dcterms:modified xsi:type="dcterms:W3CDTF">2023-12-02T19:25:00Z</dcterms:modified>
</cp:coreProperties>
</file>