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41"/>
  </p:notesMasterIdLst>
  <p:sldIdLst>
    <p:sldId id="256" r:id="rId2"/>
    <p:sldId id="296" r:id="rId3"/>
    <p:sldId id="301" r:id="rId4"/>
    <p:sldId id="302" r:id="rId5"/>
    <p:sldId id="258" r:id="rId6"/>
    <p:sldId id="259" r:id="rId7"/>
    <p:sldId id="260" r:id="rId8"/>
    <p:sldId id="261" r:id="rId9"/>
    <p:sldId id="264" r:id="rId10"/>
    <p:sldId id="265" r:id="rId11"/>
    <p:sldId id="266" r:id="rId12"/>
    <p:sldId id="267" r:id="rId13"/>
    <p:sldId id="268" r:id="rId14"/>
    <p:sldId id="270" r:id="rId15"/>
    <p:sldId id="274" r:id="rId16"/>
    <p:sldId id="280" r:id="rId17"/>
    <p:sldId id="281" r:id="rId18"/>
    <p:sldId id="282" r:id="rId19"/>
    <p:sldId id="297" r:id="rId20"/>
    <p:sldId id="284" r:id="rId21"/>
    <p:sldId id="288" r:id="rId22"/>
    <p:sldId id="289" r:id="rId23"/>
    <p:sldId id="291" r:id="rId24"/>
    <p:sldId id="290" r:id="rId25"/>
    <p:sldId id="293" r:id="rId26"/>
    <p:sldId id="300" r:id="rId27"/>
    <p:sldId id="303" r:id="rId28"/>
    <p:sldId id="298" r:id="rId29"/>
    <p:sldId id="304" r:id="rId30"/>
    <p:sldId id="305" r:id="rId31"/>
    <p:sldId id="306" r:id="rId32"/>
    <p:sldId id="307" r:id="rId33"/>
    <p:sldId id="308" r:id="rId34"/>
    <p:sldId id="309" r:id="rId35"/>
    <p:sldId id="310" r:id="rId36"/>
    <p:sldId id="311" r:id="rId37"/>
    <p:sldId id="312" r:id="rId38"/>
    <p:sldId id="313" r:id="rId39"/>
    <p:sldId id="314" r:id="rId40"/>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69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FCDD2A8-00E1-4759-B12E-EA7C802DE139}" type="datetimeFigureOut">
              <a:rPr lang="en-IN" smtClean="0"/>
              <a:t>06-03-2021</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E9BFC787-B505-41CE-B563-82EC1E2AE127}" type="slidenum">
              <a:rPr lang="en-IN" smtClean="0"/>
              <a:t>‹#›</a:t>
            </a:fld>
            <a:endParaRPr lang="en-IN"/>
          </a:p>
        </p:txBody>
      </p:sp>
    </p:spTree>
    <p:extLst>
      <p:ext uri="{BB962C8B-B14F-4D97-AF65-F5344CB8AC3E}">
        <p14:creationId xmlns:p14="http://schemas.microsoft.com/office/powerpoint/2010/main" val="47109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9BFC787-B505-41CE-B563-82EC1E2AE127}" type="slidenum">
              <a:rPr lang="en-IN" smtClean="0"/>
              <a:t>26</a:t>
            </a:fld>
            <a:endParaRPr lang="en-IN"/>
          </a:p>
        </p:txBody>
      </p:sp>
    </p:spTree>
    <p:extLst>
      <p:ext uri="{BB962C8B-B14F-4D97-AF65-F5344CB8AC3E}">
        <p14:creationId xmlns:p14="http://schemas.microsoft.com/office/powerpoint/2010/main" val="2380135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18222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92736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25133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59079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18209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87416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128391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66761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073404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71399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3/6/2021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9430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3/6/2021</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19136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3/6/2021</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25020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3/6/2021</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41879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3/6/2021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93166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3/6/2021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11269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3/6/2021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370090012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6.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 Id="rId4" Type="http://schemas.openxmlformats.org/officeDocument/2006/relationships/image" Target="../media/image5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2.png"/><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2251" y="1192076"/>
            <a:ext cx="8061959" cy="1542415"/>
          </a:xfrm>
          <a:prstGeom prst="rect">
            <a:avLst/>
          </a:prstGeom>
        </p:spPr>
        <p:style>
          <a:lnRef idx="0">
            <a:scrgbClr r="0" g="0" b="0"/>
          </a:lnRef>
          <a:fillRef idx="1001">
            <a:schemeClr val="lt1"/>
          </a:fillRef>
          <a:effectRef idx="0">
            <a:scrgbClr r="0" g="0" b="0"/>
          </a:effectRef>
          <a:fontRef idx="major"/>
        </p:style>
        <p:txBody>
          <a:bodyPr vert="horz" wrap="square" lIns="0" tIns="327025" rIns="0" bIns="0" rtlCol="0">
            <a:spAutoFit/>
          </a:bodyPr>
          <a:lstStyle/>
          <a:p>
            <a:pPr marL="514984" algn="ctr">
              <a:lnSpc>
                <a:spcPct val="100000"/>
              </a:lnSpc>
              <a:spcBef>
                <a:spcPts val="2575"/>
              </a:spcBef>
            </a:pPr>
            <a:r>
              <a:rPr sz="5400" spc="-5" dirty="0"/>
              <a:t>Sentiment</a:t>
            </a:r>
            <a:r>
              <a:rPr sz="5400" spc="-335" dirty="0"/>
              <a:t> </a:t>
            </a:r>
            <a:r>
              <a:rPr sz="5400" spc="-5" dirty="0"/>
              <a:t>Analysis</a:t>
            </a:r>
            <a:endParaRPr sz="5400" dirty="0"/>
          </a:p>
          <a:p>
            <a:pPr marL="12700">
              <a:lnSpc>
                <a:spcPct val="100000"/>
              </a:lnSpc>
              <a:spcBef>
                <a:spcPts val="825"/>
              </a:spcBef>
            </a:pPr>
            <a:r>
              <a:rPr sz="1800" b="0" spc="-5" dirty="0">
                <a:solidFill>
                  <a:srgbClr val="7E7E7E"/>
                </a:solidFill>
                <a:latin typeface="Trebuchet MS"/>
                <a:cs typeface="Trebuchet MS"/>
              </a:rPr>
              <a:t>Using machines to analyze </a:t>
            </a:r>
            <a:r>
              <a:rPr sz="1800" b="0" dirty="0">
                <a:solidFill>
                  <a:srgbClr val="7E7E7E"/>
                </a:solidFill>
                <a:latin typeface="Trebuchet MS"/>
                <a:cs typeface="Trebuchet MS"/>
              </a:rPr>
              <a:t>big </a:t>
            </a:r>
            <a:r>
              <a:rPr sz="1800" b="0" spc="-5" dirty="0">
                <a:solidFill>
                  <a:srgbClr val="7E7E7E"/>
                </a:solidFill>
                <a:latin typeface="Trebuchet MS"/>
                <a:cs typeface="Trebuchet MS"/>
              </a:rPr>
              <a:t>data and produce incites for business</a:t>
            </a:r>
            <a:r>
              <a:rPr sz="1800" b="0" spc="-55" dirty="0">
                <a:solidFill>
                  <a:srgbClr val="7E7E7E"/>
                </a:solidFill>
                <a:latin typeface="Trebuchet MS"/>
                <a:cs typeface="Trebuchet MS"/>
              </a:rPr>
              <a:t> </a:t>
            </a:r>
            <a:r>
              <a:rPr sz="1800" b="0" spc="-5" dirty="0">
                <a:solidFill>
                  <a:srgbClr val="7E7E7E"/>
                </a:solidFill>
                <a:latin typeface="Trebuchet MS"/>
                <a:cs typeface="Trebuchet MS"/>
              </a:rPr>
              <a:t>decisions.</a:t>
            </a:r>
            <a:endParaRPr sz="1800" dirty="0">
              <a:latin typeface="Trebuchet MS"/>
              <a:cs typeface="Trebuchet MS"/>
            </a:endParaRPr>
          </a:p>
        </p:txBody>
      </p:sp>
      <p:sp>
        <p:nvSpPr>
          <p:cNvPr id="4" name="object 4"/>
          <p:cNvSpPr/>
          <p:nvPr/>
        </p:nvSpPr>
        <p:spPr>
          <a:xfrm>
            <a:off x="1845564" y="3136392"/>
            <a:ext cx="6673596" cy="35433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80142" y="757226"/>
            <a:ext cx="4165741" cy="47732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41832" y="1057655"/>
            <a:ext cx="3421379" cy="1011936"/>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3762755" y="1057655"/>
            <a:ext cx="768096" cy="1011936"/>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756310" y="629158"/>
            <a:ext cx="4208780" cy="1122680"/>
          </a:xfrm>
          <a:prstGeom prst="rect">
            <a:avLst/>
          </a:prstGeom>
        </p:spPr>
        <p:style>
          <a:lnRef idx="0">
            <a:scrgbClr r="0" g="0" b="0"/>
          </a:lnRef>
          <a:fillRef idx="1001">
            <a:schemeClr val="lt1"/>
          </a:fillRef>
          <a:effectRef idx="0">
            <a:scrgbClr r="0" g="0" b="0"/>
          </a:effectRef>
          <a:fontRef idx="major"/>
        </p:style>
        <p:txBody>
          <a:bodyPr vert="horz" wrap="square" lIns="0" tIns="12700" rIns="0" bIns="0" rtlCol="0">
            <a:spAutoFit/>
          </a:bodyPr>
          <a:lstStyle/>
          <a:p>
            <a:pPr marL="469900" marR="5080" indent="-457200">
              <a:lnSpc>
                <a:spcPct val="100000"/>
              </a:lnSpc>
              <a:spcBef>
                <a:spcPts val="100"/>
              </a:spcBef>
            </a:pPr>
            <a:r>
              <a:rPr spc="-5" dirty="0"/>
              <a:t>Sentiment</a:t>
            </a:r>
            <a:r>
              <a:rPr spc="-270" dirty="0"/>
              <a:t> </a:t>
            </a:r>
            <a:r>
              <a:rPr spc="-5" dirty="0"/>
              <a:t>Analysis:  </a:t>
            </a:r>
            <a:r>
              <a:rPr dirty="0"/>
              <a:t>How it</a:t>
            </a:r>
            <a:r>
              <a:rPr spc="-30" dirty="0"/>
              <a:t> </a:t>
            </a:r>
            <a:r>
              <a:rPr spc="-15" dirty="0"/>
              <a:t>Works-</a:t>
            </a:r>
          </a:p>
        </p:txBody>
      </p:sp>
      <p:sp>
        <p:nvSpPr>
          <p:cNvPr id="6" name="object 6"/>
          <p:cNvSpPr txBox="1"/>
          <p:nvPr/>
        </p:nvSpPr>
        <p:spPr>
          <a:xfrm>
            <a:off x="756310" y="2588463"/>
            <a:ext cx="8049259" cy="2546985"/>
          </a:xfrm>
          <a:prstGeom prst="rect">
            <a:avLst/>
          </a:prstGeom>
        </p:spPr>
        <p:txBody>
          <a:bodyPr vert="horz" wrap="square" lIns="0" tIns="12700" rIns="0" bIns="0" rtlCol="0">
            <a:spAutoFit/>
          </a:bodyPr>
          <a:lstStyle/>
          <a:p>
            <a:pPr marL="355600" indent="-342900">
              <a:lnSpc>
                <a:spcPct val="100000"/>
              </a:lnSpc>
              <a:spcBef>
                <a:spcPts val="100"/>
              </a:spcBef>
              <a:buClr>
                <a:srgbClr val="EB3C9F"/>
              </a:buClr>
              <a:buSzPct val="80555"/>
              <a:buFont typeface="Wingdings 3"/>
              <a:buChar char=""/>
              <a:tabLst>
                <a:tab pos="354965" algn="l"/>
                <a:tab pos="355600" algn="l"/>
              </a:tabLst>
            </a:pPr>
            <a:r>
              <a:rPr sz="1800" b="1" spc="-5" dirty="0">
                <a:solidFill>
                  <a:srgbClr val="404040"/>
                </a:solidFill>
                <a:latin typeface="Trebuchet MS"/>
                <a:cs typeface="Trebuchet MS"/>
              </a:rPr>
              <a:t>Data</a:t>
            </a:r>
            <a:r>
              <a:rPr sz="1800" b="1" dirty="0">
                <a:solidFill>
                  <a:srgbClr val="404040"/>
                </a:solidFill>
                <a:latin typeface="Trebuchet MS"/>
                <a:cs typeface="Trebuchet MS"/>
              </a:rPr>
              <a:t> </a:t>
            </a:r>
            <a:r>
              <a:rPr sz="1800" b="1" spc="-5" dirty="0">
                <a:solidFill>
                  <a:srgbClr val="404040"/>
                </a:solidFill>
                <a:latin typeface="Trebuchet MS"/>
                <a:cs typeface="Trebuchet MS"/>
              </a:rPr>
              <a:t>Collection</a:t>
            </a:r>
            <a:endParaRPr sz="1800">
              <a:latin typeface="Trebuchet MS"/>
              <a:cs typeface="Trebuchet MS"/>
            </a:endParaRPr>
          </a:p>
          <a:p>
            <a:pPr>
              <a:lnSpc>
                <a:spcPct val="100000"/>
              </a:lnSpc>
              <a:buClr>
                <a:srgbClr val="EB3C9F"/>
              </a:buClr>
              <a:buFont typeface="Wingdings 3"/>
              <a:buChar char=""/>
            </a:pPr>
            <a:endParaRPr sz="2100">
              <a:latin typeface="Trebuchet MS"/>
              <a:cs typeface="Trebuchet MS"/>
            </a:endParaRPr>
          </a:p>
          <a:p>
            <a:pPr marL="756285" marR="354330" lvl="1" indent="-287020">
              <a:lnSpc>
                <a:spcPct val="100000"/>
              </a:lnSpc>
              <a:spcBef>
                <a:spcPts val="1725"/>
              </a:spcBef>
              <a:buClr>
                <a:srgbClr val="EB3C9F"/>
              </a:buClr>
              <a:buSzPct val="78125"/>
              <a:buFont typeface="Wingdings 3"/>
              <a:buChar char=""/>
              <a:tabLst>
                <a:tab pos="756285" algn="l"/>
                <a:tab pos="756920" algn="l"/>
              </a:tabLst>
            </a:pPr>
            <a:r>
              <a:rPr sz="1600" spc="-5" dirty="0">
                <a:solidFill>
                  <a:srgbClr val="404040"/>
                </a:solidFill>
                <a:latin typeface="Trebuchet MS"/>
                <a:cs typeface="Trebuchet MS"/>
              </a:rPr>
              <a:t>Public sentiments from </a:t>
            </a:r>
            <a:r>
              <a:rPr sz="1600" spc="-10" dirty="0">
                <a:solidFill>
                  <a:srgbClr val="404040"/>
                </a:solidFill>
                <a:latin typeface="Trebuchet MS"/>
                <a:cs typeface="Trebuchet MS"/>
              </a:rPr>
              <a:t>consumers </a:t>
            </a:r>
            <a:r>
              <a:rPr sz="1600" spc="-5" dirty="0">
                <a:solidFill>
                  <a:srgbClr val="404040"/>
                </a:solidFill>
                <a:latin typeface="Trebuchet MS"/>
                <a:cs typeface="Trebuchet MS"/>
              </a:rPr>
              <a:t>expressed </a:t>
            </a:r>
            <a:r>
              <a:rPr sz="1600" spc="-10" dirty="0">
                <a:solidFill>
                  <a:srgbClr val="404040"/>
                </a:solidFill>
                <a:latin typeface="Trebuchet MS"/>
                <a:cs typeface="Trebuchet MS"/>
              </a:rPr>
              <a:t>on public </a:t>
            </a:r>
            <a:r>
              <a:rPr sz="1600" spc="-5" dirty="0">
                <a:solidFill>
                  <a:srgbClr val="404040"/>
                </a:solidFill>
                <a:latin typeface="Trebuchet MS"/>
                <a:cs typeface="Trebuchet MS"/>
              </a:rPr>
              <a:t>forums and </a:t>
            </a:r>
            <a:r>
              <a:rPr sz="1600" spc="-10" dirty="0">
                <a:solidFill>
                  <a:srgbClr val="404040"/>
                </a:solidFill>
                <a:latin typeface="Trebuchet MS"/>
                <a:cs typeface="Trebuchet MS"/>
              </a:rPr>
              <a:t>on </a:t>
            </a:r>
            <a:r>
              <a:rPr sz="1600" spc="-5" dirty="0">
                <a:solidFill>
                  <a:srgbClr val="404040"/>
                </a:solidFill>
                <a:latin typeface="Trebuchet MS"/>
                <a:cs typeface="Trebuchet MS"/>
              </a:rPr>
              <a:t>social  network are</a:t>
            </a:r>
            <a:r>
              <a:rPr sz="1600" spc="30" dirty="0">
                <a:solidFill>
                  <a:srgbClr val="404040"/>
                </a:solidFill>
                <a:latin typeface="Trebuchet MS"/>
                <a:cs typeface="Trebuchet MS"/>
              </a:rPr>
              <a:t> </a:t>
            </a:r>
            <a:r>
              <a:rPr sz="1600" spc="-5" dirty="0">
                <a:solidFill>
                  <a:srgbClr val="404040"/>
                </a:solidFill>
                <a:latin typeface="Trebuchet MS"/>
                <a:cs typeface="Trebuchet MS"/>
              </a:rPr>
              <a:t>collected</a:t>
            </a:r>
            <a:endParaRPr sz="1600">
              <a:latin typeface="Trebuchet MS"/>
              <a:cs typeface="Trebuchet MS"/>
            </a:endParaRPr>
          </a:p>
          <a:p>
            <a:pPr lvl="1">
              <a:lnSpc>
                <a:spcPct val="100000"/>
              </a:lnSpc>
              <a:buClr>
                <a:srgbClr val="EB3C9F"/>
              </a:buClr>
              <a:buFont typeface="Wingdings 3"/>
              <a:buChar char=""/>
            </a:pPr>
            <a:endParaRPr sz="1800">
              <a:latin typeface="Trebuchet MS"/>
              <a:cs typeface="Trebuchet MS"/>
            </a:endParaRPr>
          </a:p>
          <a:p>
            <a:pPr lvl="1">
              <a:lnSpc>
                <a:spcPct val="100000"/>
              </a:lnSpc>
              <a:spcBef>
                <a:spcPts val="35"/>
              </a:spcBef>
              <a:buClr>
                <a:srgbClr val="EB3C9F"/>
              </a:buClr>
              <a:buFont typeface="Wingdings 3"/>
              <a:buChar char=""/>
            </a:pPr>
            <a:endParaRPr sz="1550">
              <a:latin typeface="Trebuchet MS"/>
              <a:cs typeface="Trebuchet MS"/>
            </a:endParaRPr>
          </a:p>
          <a:p>
            <a:pPr marL="756285" marR="5080" lvl="1" indent="-287020">
              <a:lnSpc>
                <a:spcPct val="100000"/>
              </a:lnSpc>
              <a:buClr>
                <a:srgbClr val="EB3C9F"/>
              </a:buClr>
              <a:buSzPct val="78125"/>
              <a:buFont typeface="Wingdings 3"/>
              <a:buChar char=""/>
              <a:tabLst>
                <a:tab pos="756285" algn="l"/>
                <a:tab pos="756920" algn="l"/>
              </a:tabLst>
            </a:pPr>
            <a:r>
              <a:rPr sz="1600" spc="-5" dirty="0">
                <a:solidFill>
                  <a:srgbClr val="404040"/>
                </a:solidFill>
                <a:latin typeface="Trebuchet MS"/>
                <a:cs typeface="Trebuchet MS"/>
              </a:rPr>
              <a:t>Opinions and feelings are expressed in different </a:t>
            </a:r>
            <a:r>
              <a:rPr sz="1600" spc="-55" dirty="0">
                <a:solidFill>
                  <a:srgbClr val="404040"/>
                </a:solidFill>
                <a:latin typeface="Trebuchet MS"/>
                <a:cs typeface="Trebuchet MS"/>
              </a:rPr>
              <a:t>way, </a:t>
            </a:r>
            <a:r>
              <a:rPr sz="1600" spc="-5" dirty="0">
                <a:solidFill>
                  <a:srgbClr val="404040"/>
                </a:solidFill>
                <a:latin typeface="Trebuchet MS"/>
                <a:cs typeface="Trebuchet MS"/>
              </a:rPr>
              <a:t>with different </a:t>
            </a:r>
            <a:r>
              <a:rPr sz="1600" spc="-25" dirty="0">
                <a:solidFill>
                  <a:srgbClr val="404040"/>
                </a:solidFill>
                <a:latin typeface="Trebuchet MS"/>
                <a:cs typeface="Trebuchet MS"/>
              </a:rPr>
              <a:t>vocabulary,  </a:t>
            </a:r>
            <a:r>
              <a:rPr sz="1600" spc="-5" dirty="0">
                <a:solidFill>
                  <a:srgbClr val="404040"/>
                </a:solidFill>
                <a:latin typeface="Trebuchet MS"/>
                <a:cs typeface="Trebuchet MS"/>
              </a:rPr>
              <a:t>context of writing, usage of short forms and slang, makes data huge and  disorganized</a:t>
            </a:r>
            <a:endParaRPr sz="160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80142" y="757226"/>
            <a:ext cx="4165741" cy="47732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41832" y="1057655"/>
            <a:ext cx="3421379" cy="1011936"/>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3762755" y="1057655"/>
            <a:ext cx="768096" cy="1011936"/>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756310" y="629158"/>
            <a:ext cx="4208780" cy="1122680"/>
          </a:xfrm>
          <a:prstGeom prst="rect">
            <a:avLst/>
          </a:prstGeom>
        </p:spPr>
        <p:style>
          <a:lnRef idx="0">
            <a:scrgbClr r="0" g="0" b="0"/>
          </a:lnRef>
          <a:fillRef idx="1001">
            <a:schemeClr val="lt1"/>
          </a:fillRef>
          <a:effectRef idx="0">
            <a:scrgbClr r="0" g="0" b="0"/>
          </a:effectRef>
          <a:fontRef idx="major"/>
        </p:style>
        <p:txBody>
          <a:bodyPr vert="horz" wrap="square" lIns="0" tIns="12700" rIns="0" bIns="0" rtlCol="0">
            <a:spAutoFit/>
          </a:bodyPr>
          <a:lstStyle/>
          <a:p>
            <a:pPr marL="469900" marR="5080" indent="-457200">
              <a:lnSpc>
                <a:spcPct val="100000"/>
              </a:lnSpc>
              <a:spcBef>
                <a:spcPts val="100"/>
              </a:spcBef>
            </a:pPr>
            <a:r>
              <a:rPr spc="-5" dirty="0"/>
              <a:t>Sentiment</a:t>
            </a:r>
            <a:r>
              <a:rPr spc="-270" dirty="0"/>
              <a:t> </a:t>
            </a:r>
            <a:r>
              <a:rPr spc="-5" dirty="0"/>
              <a:t>Analysis:  </a:t>
            </a:r>
            <a:r>
              <a:rPr dirty="0"/>
              <a:t>How it</a:t>
            </a:r>
            <a:r>
              <a:rPr spc="-30" dirty="0"/>
              <a:t> </a:t>
            </a:r>
            <a:r>
              <a:rPr spc="-15" dirty="0"/>
              <a:t>Works-</a:t>
            </a:r>
          </a:p>
        </p:txBody>
      </p:sp>
      <p:sp>
        <p:nvSpPr>
          <p:cNvPr id="6" name="object 6"/>
          <p:cNvSpPr txBox="1"/>
          <p:nvPr/>
        </p:nvSpPr>
        <p:spPr>
          <a:xfrm>
            <a:off x="756310" y="2588463"/>
            <a:ext cx="7799070" cy="3360420"/>
          </a:xfrm>
          <a:prstGeom prst="rect">
            <a:avLst/>
          </a:prstGeom>
        </p:spPr>
        <p:txBody>
          <a:bodyPr vert="horz" wrap="square" lIns="0" tIns="12700" rIns="0" bIns="0" rtlCol="0">
            <a:spAutoFit/>
          </a:bodyPr>
          <a:lstStyle/>
          <a:p>
            <a:pPr marL="355600" indent="-342900">
              <a:lnSpc>
                <a:spcPct val="100000"/>
              </a:lnSpc>
              <a:spcBef>
                <a:spcPts val="100"/>
              </a:spcBef>
              <a:buClr>
                <a:srgbClr val="EB3C9F"/>
              </a:buClr>
              <a:buSzPct val="80555"/>
              <a:buFont typeface="Wingdings 3"/>
              <a:buChar char=""/>
              <a:tabLst>
                <a:tab pos="354965" algn="l"/>
                <a:tab pos="355600" algn="l"/>
              </a:tabLst>
            </a:pPr>
            <a:r>
              <a:rPr sz="1800" b="1" spc="-5" dirty="0">
                <a:solidFill>
                  <a:srgbClr val="404040"/>
                </a:solidFill>
                <a:latin typeface="Trebuchet MS"/>
                <a:cs typeface="Trebuchet MS"/>
              </a:rPr>
              <a:t>Analyze</a:t>
            </a:r>
            <a:r>
              <a:rPr sz="1800" b="1" spc="-15" dirty="0">
                <a:solidFill>
                  <a:srgbClr val="404040"/>
                </a:solidFill>
                <a:latin typeface="Trebuchet MS"/>
                <a:cs typeface="Trebuchet MS"/>
              </a:rPr>
              <a:t> </a:t>
            </a:r>
            <a:r>
              <a:rPr sz="1800" b="1" spc="-5" dirty="0">
                <a:solidFill>
                  <a:srgbClr val="404040"/>
                </a:solidFill>
                <a:latin typeface="Trebuchet MS"/>
                <a:cs typeface="Trebuchet MS"/>
              </a:rPr>
              <a:t>Data</a:t>
            </a:r>
            <a:endParaRPr sz="1800">
              <a:latin typeface="Trebuchet MS"/>
              <a:cs typeface="Trebuchet MS"/>
            </a:endParaRPr>
          </a:p>
          <a:p>
            <a:pPr>
              <a:lnSpc>
                <a:spcPct val="100000"/>
              </a:lnSpc>
              <a:buClr>
                <a:srgbClr val="EB3C9F"/>
              </a:buClr>
              <a:buFont typeface="Wingdings 3"/>
              <a:buChar char=""/>
            </a:pPr>
            <a:endParaRPr sz="2100">
              <a:latin typeface="Trebuchet MS"/>
              <a:cs typeface="Trebuchet MS"/>
            </a:endParaRPr>
          </a:p>
          <a:p>
            <a:pPr marL="756285" lvl="1" indent="-287020">
              <a:lnSpc>
                <a:spcPct val="100000"/>
              </a:lnSpc>
              <a:spcBef>
                <a:spcPts val="1725"/>
              </a:spcBef>
              <a:buClr>
                <a:srgbClr val="EB3C9F"/>
              </a:buClr>
              <a:buSzPct val="78125"/>
              <a:buFont typeface="Wingdings 3"/>
              <a:buChar char=""/>
              <a:tabLst>
                <a:tab pos="756285" algn="l"/>
                <a:tab pos="756920" algn="l"/>
              </a:tabLst>
            </a:pPr>
            <a:r>
              <a:rPr sz="1600" b="1" spc="-55" dirty="0">
                <a:solidFill>
                  <a:srgbClr val="404040"/>
                </a:solidFill>
                <a:latin typeface="Trebuchet MS"/>
                <a:cs typeface="Trebuchet MS"/>
              </a:rPr>
              <a:t>Text</a:t>
            </a:r>
            <a:r>
              <a:rPr sz="1600" b="1" spc="30" dirty="0">
                <a:solidFill>
                  <a:srgbClr val="404040"/>
                </a:solidFill>
                <a:latin typeface="Trebuchet MS"/>
                <a:cs typeface="Trebuchet MS"/>
              </a:rPr>
              <a:t> </a:t>
            </a:r>
            <a:r>
              <a:rPr sz="1600" b="1" spc="-10" dirty="0">
                <a:solidFill>
                  <a:srgbClr val="404040"/>
                </a:solidFill>
                <a:latin typeface="Trebuchet MS"/>
                <a:cs typeface="Trebuchet MS"/>
              </a:rPr>
              <a:t>Preparation</a:t>
            </a:r>
            <a:endParaRPr sz="1600">
              <a:latin typeface="Trebuchet MS"/>
              <a:cs typeface="Trebuchet MS"/>
            </a:endParaRPr>
          </a:p>
          <a:p>
            <a:pPr marL="1155065" lvl="2" indent="-229235">
              <a:lnSpc>
                <a:spcPct val="100000"/>
              </a:lnSpc>
              <a:spcBef>
                <a:spcPts val="1015"/>
              </a:spcBef>
              <a:buClr>
                <a:srgbClr val="EB3C9F"/>
              </a:buClr>
              <a:buSzPct val="78571"/>
              <a:buFont typeface="Wingdings 3"/>
              <a:buChar char=""/>
              <a:tabLst>
                <a:tab pos="1155700" algn="l"/>
              </a:tabLst>
            </a:pPr>
            <a:r>
              <a:rPr sz="1400" spc="-5" dirty="0">
                <a:solidFill>
                  <a:srgbClr val="404040"/>
                </a:solidFill>
                <a:latin typeface="Trebuchet MS"/>
                <a:cs typeface="Trebuchet MS"/>
              </a:rPr>
              <a:t>Data is extracted and filtered before</a:t>
            </a:r>
            <a:r>
              <a:rPr sz="1400" spc="-35" dirty="0">
                <a:solidFill>
                  <a:srgbClr val="404040"/>
                </a:solidFill>
                <a:latin typeface="Trebuchet MS"/>
                <a:cs typeface="Trebuchet MS"/>
              </a:rPr>
              <a:t> </a:t>
            </a:r>
            <a:r>
              <a:rPr sz="1400" spc="-5" dirty="0">
                <a:solidFill>
                  <a:srgbClr val="404040"/>
                </a:solidFill>
                <a:latin typeface="Trebuchet MS"/>
                <a:cs typeface="Trebuchet MS"/>
              </a:rPr>
              <a:t>analysis</a:t>
            </a:r>
            <a:endParaRPr sz="1400">
              <a:latin typeface="Trebuchet MS"/>
              <a:cs typeface="Trebuchet MS"/>
            </a:endParaRPr>
          </a:p>
          <a:p>
            <a:pPr marL="1155065" lvl="2" indent="-229235">
              <a:lnSpc>
                <a:spcPct val="100000"/>
              </a:lnSpc>
              <a:spcBef>
                <a:spcPts val="994"/>
              </a:spcBef>
              <a:buClr>
                <a:srgbClr val="EB3C9F"/>
              </a:buClr>
              <a:buSzPct val="78571"/>
              <a:buFont typeface="Wingdings 3"/>
              <a:buChar char=""/>
              <a:tabLst>
                <a:tab pos="1155700" algn="l"/>
              </a:tabLst>
            </a:pPr>
            <a:r>
              <a:rPr sz="1400" spc="-5" dirty="0">
                <a:solidFill>
                  <a:srgbClr val="404040"/>
                </a:solidFill>
                <a:latin typeface="Trebuchet MS"/>
                <a:cs typeface="Trebuchet MS"/>
              </a:rPr>
              <a:t>Non-textual content and content is identified and eliminated if it is</a:t>
            </a:r>
            <a:r>
              <a:rPr sz="1400" spc="-95" dirty="0">
                <a:solidFill>
                  <a:srgbClr val="404040"/>
                </a:solidFill>
                <a:latin typeface="Trebuchet MS"/>
                <a:cs typeface="Trebuchet MS"/>
              </a:rPr>
              <a:t> </a:t>
            </a:r>
            <a:r>
              <a:rPr sz="1400" spc="-5" dirty="0">
                <a:solidFill>
                  <a:srgbClr val="404040"/>
                </a:solidFill>
                <a:latin typeface="Trebuchet MS"/>
                <a:cs typeface="Trebuchet MS"/>
              </a:rPr>
              <a:t>irrelevant</a:t>
            </a:r>
            <a:endParaRPr sz="1400">
              <a:latin typeface="Trebuchet MS"/>
              <a:cs typeface="Trebuchet MS"/>
            </a:endParaRPr>
          </a:p>
          <a:p>
            <a:pPr lvl="2">
              <a:lnSpc>
                <a:spcPct val="100000"/>
              </a:lnSpc>
              <a:buClr>
                <a:srgbClr val="EB3C9F"/>
              </a:buClr>
              <a:buFont typeface="Wingdings 3"/>
              <a:buChar char=""/>
            </a:pPr>
            <a:endParaRPr sz="1600">
              <a:latin typeface="Trebuchet MS"/>
              <a:cs typeface="Trebuchet MS"/>
            </a:endParaRPr>
          </a:p>
          <a:p>
            <a:pPr lvl="2">
              <a:lnSpc>
                <a:spcPct val="100000"/>
              </a:lnSpc>
              <a:spcBef>
                <a:spcPts val="20"/>
              </a:spcBef>
              <a:buClr>
                <a:srgbClr val="EB3C9F"/>
              </a:buClr>
              <a:buFont typeface="Wingdings 3"/>
              <a:buChar char=""/>
            </a:pPr>
            <a:endParaRPr sz="1550">
              <a:latin typeface="Trebuchet MS"/>
              <a:cs typeface="Trebuchet MS"/>
            </a:endParaRPr>
          </a:p>
          <a:p>
            <a:pPr marL="756285" lvl="1" indent="-287020">
              <a:lnSpc>
                <a:spcPct val="100000"/>
              </a:lnSpc>
              <a:spcBef>
                <a:spcPts val="5"/>
              </a:spcBef>
              <a:buClr>
                <a:srgbClr val="EB3C9F"/>
              </a:buClr>
              <a:buSzPct val="78125"/>
              <a:buFont typeface="Wingdings 3"/>
              <a:buChar char=""/>
              <a:tabLst>
                <a:tab pos="756285" algn="l"/>
                <a:tab pos="756920" algn="l"/>
              </a:tabLst>
            </a:pPr>
            <a:r>
              <a:rPr sz="1600" b="1" spc="-10" dirty="0">
                <a:solidFill>
                  <a:srgbClr val="404040"/>
                </a:solidFill>
                <a:latin typeface="Trebuchet MS"/>
                <a:cs typeface="Trebuchet MS"/>
              </a:rPr>
              <a:t>Sentiment</a:t>
            </a:r>
            <a:r>
              <a:rPr sz="1600" b="1" spc="30" dirty="0">
                <a:solidFill>
                  <a:srgbClr val="404040"/>
                </a:solidFill>
                <a:latin typeface="Trebuchet MS"/>
                <a:cs typeface="Trebuchet MS"/>
              </a:rPr>
              <a:t> </a:t>
            </a:r>
            <a:r>
              <a:rPr sz="1600" b="1" spc="-10" dirty="0">
                <a:solidFill>
                  <a:srgbClr val="404040"/>
                </a:solidFill>
                <a:latin typeface="Trebuchet MS"/>
                <a:cs typeface="Trebuchet MS"/>
              </a:rPr>
              <a:t>Detection</a:t>
            </a:r>
            <a:endParaRPr sz="1600">
              <a:latin typeface="Trebuchet MS"/>
              <a:cs typeface="Trebuchet MS"/>
            </a:endParaRPr>
          </a:p>
          <a:p>
            <a:pPr marL="1155065" lvl="2" indent="-229235">
              <a:lnSpc>
                <a:spcPct val="100000"/>
              </a:lnSpc>
              <a:spcBef>
                <a:spcPts val="1000"/>
              </a:spcBef>
              <a:buClr>
                <a:srgbClr val="EB3C9F"/>
              </a:buClr>
              <a:buSzPct val="78571"/>
              <a:buFont typeface="Wingdings 3"/>
              <a:buChar char=""/>
              <a:tabLst>
                <a:tab pos="1155700" algn="l"/>
              </a:tabLst>
            </a:pPr>
            <a:r>
              <a:rPr sz="1400" dirty="0">
                <a:solidFill>
                  <a:srgbClr val="404040"/>
                </a:solidFill>
                <a:latin typeface="Trebuchet MS"/>
                <a:cs typeface="Trebuchet MS"/>
              </a:rPr>
              <a:t>Each </a:t>
            </a:r>
            <a:r>
              <a:rPr sz="1400" spc="-5" dirty="0">
                <a:solidFill>
                  <a:srgbClr val="404040"/>
                </a:solidFill>
                <a:latin typeface="Trebuchet MS"/>
                <a:cs typeface="Trebuchet MS"/>
              </a:rPr>
              <a:t>sentence and opinion is examined </a:t>
            </a:r>
            <a:r>
              <a:rPr sz="1400" dirty="0">
                <a:solidFill>
                  <a:srgbClr val="404040"/>
                </a:solidFill>
                <a:latin typeface="Trebuchet MS"/>
                <a:cs typeface="Trebuchet MS"/>
              </a:rPr>
              <a:t>for</a:t>
            </a:r>
            <a:r>
              <a:rPr sz="1400" spc="-80" dirty="0">
                <a:solidFill>
                  <a:srgbClr val="404040"/>
                </a:solidFill>
                <a:latin typeface="Trebuchet MS"/>
                <a:cs typeface="Trebuchet MS"/>
              </a:rPr>
              <a:t> </a:t>
            </a:r>
            <a:r>
              <a:rPr sz="1400" spc="-5" dirty="0">
                <a:solidFill>
                  <a:srgbClr val="404040"/>
                </a:solidFill>
                <a:latin typeface="Trebuchet MS"/>
                <a:cs typeface="Trebuchet MS"/>
              </a:rPr>
              <a:t>subjectivity</a:t>
            </a:r>
            <a:endParaRPr sz="1400">
              <a:latin typeface="Trebuchet MS"/>
              <a:cs typeface="Trebuchet MS"/>
            </a:endParaRPr>
          </a:p>
          <a:p>
            <a:pPr marL="1155065" marR="5080" lvl="2" indent="-228600">
              <a:lnSpc>
                <a:spcPct val="100000"/>
              </a:lnSpc>
              <a:spcBef>
                <a:spcPts val="1000"/>
              </a:spcBef>
              <a:buClr>
                <a:srgbClr val="EB3C9F"/>
              </a:buClr>
              <a:buSzPct val="78571"/>
              <a:buFont typeface="Wingdings 3"/>
              <a:buChar char=""/>
              <a:tabLst>
                <a:tab pos="1155700" algn="l"/>
              </a:tabLst>
            </a:pPr>
            <a:r>
              <a:rPr sz="1400" dirty="0">
                <a:solidFill>
                  <a:srgbClr val="404040"/>
                </a:solidFill>
                <a:latin typeface="Trebuchet MS"/>
                <a:cs typeface="Trebuchet MS"/>
              </a:rPr>
              <a:t>Sentences </a:t>
            </a:r>
            <a:r>
              <a:rPr sz="1400" spc="-5" dirty="0">
                <a:solidFill>
                  <a:srgbClr val="404040"/>
                </a:solidFill>
                <a:latin typeface="Trebuchet MS"/>
                <a:cs typeface="Trebuchet MS"/>
              </a:rPr>
              <a:t>with subjective expressions are retained and </a:t>
            </a:r>
            <a:r>
              <a:rPr sz="1400" dirty="0">
                <a:solidFill>
                  <a:srgbClr val="404040"/>
                </a:solidFill>
                <a:latin typeface="Trebuchet MS"/>
                <a:cs typeface="Trebuchet MS"/>
              </a:rPr>
              <a:t>ones </a:t>
            </a:r>
            <a:r>
              <a:rPr sz="1400" spc="-5" dirty="0">
                <a:solidFill>
                  <a:srgbClr val="404040"/>
                </a:solidFill>
                <a:latin typeface="Trebuchet MS"/>
                <a:cs typeface="Trebuchet MS"/>
              </a:rPr>
              <a:t>that </a:t>
            </a:r>
            <a:r>
              <a:rPr sz="1400" dirty="0">
                <a:solidFill>
                  <a:srgbClr val="404040"/>
                </a:solidFill>
                <a:latin typeface="Trebuchet MS"/>
                <a:cs typeface="Trebuchet MS"/>
              </a:rPr>
              <a:t>convey objective  </a:t>
            </a:r>
            <a:r>
              <a:rPr sz="1400" spc="-5" dirty="0">
                <a:solidFill>
                  <a:srgbClr val="404040"/>
                </a:solidFill>
                <a:latin typeface="Trebuchet MS"/>
                <a:cs typeface="Trebuchet MS"/>
              </a:rPr>
              <a:t>expressions are</a:t>
            </a:r>
            <a:r>
              <a:rPr sz="1400" spc="-25" dirty="0">
                <a:solidFill>
                  <a:srgbClr val="404040"/>
                </a:solidFill>
                <a:latin typeface="Trebuchet MS"/>
                <a:cs typeface="Trebuchet MS"/>
              </a:rPr>
              <a:t> </a:t>
            </a:r>
            <a:r>
              <a:rPr sz="1400" spc="-5" dirty="0">
                <a:solidFill>
                  <a:srgbClr val="404040"/>
                </a:solidFill>
                <a:latin typeface="Trebuchet MS"/>
                <a:cs typeface="Trebuchet MS"/>
              </a:rPr>
              <a:t>discarded</a:t>
            </a:r>
            <a:endParaRPr sz="14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80142" y="757226"/>
            <a:ext cx="4165741" cy="47732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41832" y="1057655"/>
            <a:ext cx="3421379" cy="1011936"/>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3762755" y="1057655"/>
            <a:ext cx="768096" cy="1011936"/>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756310" y="629158"/>
            <a:ext cx="4208780" cy="1122680"/>
          </a:xfrm>
          <a:prstGeom prst="rect">
            <a:avLst/>
          </a:prstGeom>
        </p:spPr>
        <p:style>
          <a:lnRef idx="0">
            <a:scrgbClr r="0" g="0" b="0"/>
          </a:lnRef>
          <a:fillRef idx="1001">
            <a:schemeClr val="lt1"/>
          </a:fillRef>
          <a:effectRef idx="0">
            <a:scrgbClr r="0" g="0" b="0"/>
          </a:effectRef>
          <a:fontRef idx="major"/>
        </p:style>
        <p:txBody>
          <a:bodyPr vert="horz" wrap="square" lIns="0" tIns="12700" rIns="0" bIns="0" rtlCol="0">
            <a:spAutoFit/>
          </a:bodyPr>
          <a:lstStyle/>
          <a:p>
            <a:pPr marL="469900" marR="5080" indent="-457200">
              <a:lnSpc>
                <a:spcPct val="100000"/>
              </a:lnSpc>
              <a:spcBef>
                <a:spcPts val="100"/>
              </a:spcBef>
            </a:pPr>
            <a:r>
              <a:rPr spc="-5" dirty="0"/>
              <a:t>Sentiment</a:t>
            </a:r>
            <a:r>
              <a:rPr spc="-270" dirty="0"/>
              <a:t> </a:t>
            </a:r>
            <a:r>
              <a:rPr spc="-5" dirty="0"/>
              <a:t>Analysis:  </a:t>
            </a:r>
            <a:r>
              <a:rPr dirty="0"/>
              <a:t>How it</a:t>
            </a:r>
            <a:r>
              <a:rPr spc="-30" dirty="0"/>
              <a:t> </a:t>
            </a:r>
            <a:r>
              <a:rPr spc="-15" dirty="0"/>
              <a:t>Works-</a:t>
            </a:r>
          </a:p>
        </p:txBody>
      </p:sp>
      <p:sp>
        <p:nvSpPr>
          <p:cNvPr id="6" name="object 6"/>
          <p:cNvSpPr txBox="1"/>
          <p:nvPr/>
        </p:nvSpPr>
        <p:spPr>
          <a:xfrm>
            <a:off x="756310" y="2533903"/>
            <a:ext cx="7885430" cy="3373754"/>
          </a:xfrm>
          <a:prstGeom prst="rect">
            <a:avLst/>
          </a:prstGeom>
        </p:spPr>
        <p:txBody>
          <a:bodyPr vert="horz" wrap="square" lIns="0" tIns="12700" rIns="0" bIns="0" rtlCol="0">
            <a:spAutoFit/>
          </a:bodyPr>
          <a:lstStyle/>
          <a:p>
            <a:pPr marL="355600" indent="-342900">
              <a:lnSpc>
                <a:spcPct val="100000"/>
              </a:lnSpc>
              <a:spcBef>
                <a:spcPts val="100"/>
              </a:spcBef>
              <a:buClr>
                <a:srgbClr val="EB3C9F"/>
              </a:buClr>
              <a:buSzPct val="80555"/>
              <a:buFont typeface="Wingdings 3"/>
              <a:buChar char=""/>
              <a:tabLst>
                <a:tab pos="354965" algn="l"/>
                <a:tab pos="355600" algn="l"/>
              </a:tabLst>
            </a:pPr>
            <a:r>
              <a:rPr sz="1800" b="1" dirty="0">
                <a:solidFill>
                  <a:srgbClr val="404040"/>
                </a:solidFill>
                <a:latin typeface="Trebuchet MS"/>
                <a:cs typeface="Trebuchet MS"/>
              </a:rPr>
              <a:t>Indexing </a:t>
            </a:r>
            <a:r>
              <a:rPr sz="1800" b="1" spc="-5" dirty="0">
                <a:solidFill>
                  <a:srgbClr val="404040"/>
                </a:solidFill>
                <a:latin typeface="Trebuchet MS"/>
                <a:cs typeface="Trebuchet MS"/>
              </a:rPr>
              <a:t>(Sentiment</a:t>
            </a:r>
            <a:r>
              <a:rPr sz="1800" b="1" spc="-15" dirty="0">
                <a:solidFill>
                  <a:srgbClr val="404040"/>
                </a:solidFill>
                <a:latin typeface="Trebuchet MS"/>
                <a:cs typeface="Trebuchet MS"/>
              </a:rPr>
              <a:t> </a:t>
            </a:r>
            <a:r>
              <a:rPr sz="1800" b="1" spc="-5" dirty="0">
                <a:solidFill>
                  <a:srgbClr val="404040"/>
                </a:solidFill>
                <a:latin typeface="Trebuchet MS"/>
                <a:cs typeface="Trebuchet MS"/>
              </a:rPr>
              <a:t>Classification)</a:t>
            </a:r>
            <a:endParaRPr sz="1800">
              <a:latin typeface="Trebuchet MS"/>
              <a:cs typeface="Trebuchet MS"/>
            </a:endParaRPr>
          </a:p>
          <a:p>
            <a:pPr>
              <a:lnSpc>
                <a:spcPct val="100000"/>
              </a:lnSpc>
              <a:buClr>
                <a:srgbClr val="EB3C9F"/>
              </a:buClr>
              <a:buFont typeface="Wingdings 3"/>
              <a:buChar char=""/>
            </a:pPr>
            <a:endParaRPr sz="2100">
              <a:latin typeface="Trebuchet MS"/>
              <a:cs typeface="Trebuchet MS"/>
            </a:endParaRPr>
          </a:p>
          <a:p>
            <a:pPr marL="756285" lvl="1" indent="-287020">
              <a:lnSpc>
                <a:spcPct val="100000"/>
              </a:lnSpc>
              <a:spcBef>
                <a:spcPts val="1315"/>
              </a:spcBef>
              <a:buClr>
                <a:srgbClr val="EB3C9F"/>
              </a:buClr>
              <a:buSzPct val="78125"/>
              <a:buFont typeface="Wingdings 3"/>
              <a:buChar char=""/>
              <a:tabLst>
                <a:tab pos="756285" algn="l"/>
                <a:tab pos="756920" algn="l"/>
              </a:tabLst>
            </a:pPr>
            <a:r>
              <a:rPr sz="1600" spc="-5" dirty="0">
                <a:solidFill>
                  <a:srgbClr val="404040"/>
                </a:solidFill>
                <a:latin typeface="Trebuchet MS"/>
                <a:cs typeface="Trebuchet MS"/>
              </a:rPr>
              <a:t>Sentiments </a:t>
            </a:r>
            <a:r>
              <a:rPr sz="1600" spc="-10" dirty="0">
                <a:solidFill>
                  <a:srgbClr val="404040"/>
                </a:solidFill>
                <a:latin typeface="Trebuchet MS"/>
                <a:cs typeface="Trebuchet MS"/>
              </a:rPr>
              <a:t>can </a:t>
            </a:r>
            <a:r>
              <a:rPr sz="1600" spc="-5" dirty="0">
                <a:solidFill>
                  <a:srgbClr val="404040"/>
                </a:solidFill>
                <a:latin typeface="Trebuchet MS"/>
                <a:cs typeface="Trebuchet MS"/>
              </a:rPr>
              <a:t>be </a:t>
            </a:r>
            <a:r>
              <a:rPr sz="1600" spc="-10" dirty="0">
                <a:solidFill>
                  <a:srgbClr val="404040"/>
                </a:solidFill>
                <a:latin typeface="Trebuchet MS"/>
                <a:cs typeface="Trebuchet MS"/>
              </a:rPr>
              <a:t>broadly </a:t>
            </a:r>
            <a:r>
              <a:rPr sz="1600" spc="-5" dirty="0">
                <a:solidFill>
                  <a:srgbClr val="404040"/>
                </a:solidFill>
                <a:latin typeface="Trebuchet MS"/>
                <a:cs typeface="Trebuchet MS"/>
              </a:rPr>
              <a:t>classified into </a:t>
            </a:r>
            <a:r>
              <a:rPr sz="1600" spc="-10" dirty="0">
                <a:solidFill>
                  <a:srgbClr val="404040"/>
                </a:solidFill>
                <a:latin typeface="Trebuchet MS"/>
                <a:cs typeface="Trebuchet MS"/>
              </a:rPr>
              <a:t>two </a:t>
            </a:r>
            <a:r>
              <a:rPr sz="1600" spc="-5" dirty="0">
                <a:solidFill>
                  <a:srgbClr val="404040"/>
                </a:solidFill>
                <a:latin typeface="Trebuchet MS"/>
                <a:cs typeface="Trebuchet MS"/>
              </a:rPr>
              <a:t>groups, positive and</a:t>
            </a:r>
            <a:r>
              <a:rPr sz="1600" spc="195" dirty="0">
                <a:solidFill>
                  <a:srgbClr val="404040"/>
                </a:solidFill>
                <a:latin typeface="Trebuchet MS"/>
                <a:cs typeface="Trebuchet MS"/>
              </a:rPr>
              <a:t> </a:t>
            </a:r>
            <a:r>
              <a:rPr sz="1600" spc="-5" dirty="0">
                <a:solidFill>
                  <a:srgbClr val="404040"/>
                </a:solidFill>
                <a:latin typeface="Trebuchet MS"/>
                <a:cs typeface="Trebuchet MS"/>
              </a:rPr>
              <a:t>negative</a:t>
            </a:r>
            <a:endParaRPr sz="1600">
              <a:latin typeface="Trebuchet MS"/>
              <a:cs typeface="Trebuchet MS"/>
            </a:endParaRPr>
          </a:p>
          <a:p>
            <a:pPr marL="756285" marR="5080" lvl="1" indent="-287020">
              <a:lnSpc>
                <a:spcPts val="1730"/>
              </a:lnSpc>
              <a:spcBef>
                <a:spcPts val="1030"/>
              </a:spcBef>
              <a:buClr>
                <a:srgbClr val="EB3C9F"/>
              </a:buClr>
              <a:buSzPct val="78125"/>
              <a:buFont typeface="Wingdings 3"/>
              <a:buChar char=""/>
              <a:tabLst>
                <a:tab pos="756285" algn="l"/>
                <a:tab pos="756920" algn="l"/>
              </a:tabLst>
            </a:pPr>
            <a:r>
              <a:rPr sz="1600" spc="-5" dirty="0">
                <a:solidFill>
                  <a:srgbClr val="404040"/>
                </a:solidFill>
                <a:latin typeface="Trebuchet MS"/>
                <a:cs typeface="Trebuchet MS"/>
              </a:rPr>
              <a:t>Each subjective sentence is classified into positive, negative, good, </a:t>
            </a:r>
            <a:r>
              <a:rPr sz="1600" spc="-10" dirty="0">
                <a:solidFill>
                  <a:srgbClr val="404040"/>
                </a:solidFill>
                <a:latin typeface="Trebuchet MS"/>
                <a:cs typeface="Trebuchet MS"/>
              </a:rPr>
              <a:t>bad, </a:t>
            </a:r>
            <a:r>
              <a:rPr sz="1600" spc="-5" dirty="0">
                <a:solidFill>
                  <a:srgbClr val="404040"/>
                </a:solidFill>
                <a:latin typeface="Trebuchet MS"/>
                <a:cs typeface="Trebuchet MS"/>
              </a:rPr>
              <a:t>like,  </a:t>
            </a:r>
            <a:r>
              <a:rPr sz="1600" spc="-10" dirty="0">
                <a:solidFill>
                  <a:srgbClr val="404040"/>
                </a:solidFill>
                <a:latin typeface="Trebuchet MS"/>
                <a:cs typeface="Trebuchet MS"/>
              </a:rPr>
              <a:t>dislike</a:t>
            </a:r>
            <a:endParaRPr sz="1600">
              <a:latin typeface="Trebuchet MS"/>
              <a:cs typeface="Trebuchet MS"/>
            </a:endParaRPr>
          </a:p>
          <a:p>
            <a:pPr lvl="1">
              <a:lnSpc>
                <a:spcPct val="100000"/>
              </a:lnSpc>
              <a:buClr>
                <a:srgbClr val="EB3C9F"/>
              </a:buClr>
              <a:buFont typeface="Wingdings 3"/>
              <a:buChar char=""/>
            </a:pPr>
            <a:endParaRPr sz="1800">
              <a:latin typeface="Trebuchet MS"/>
              <a:cs typeface="Trebuchet MS"/>
            </a:endParaRPr>
          </a:p>
          <a:p>
            <a:pPr marL="355600" indent="-342900">
              <a:lnSpc>
                <a:spcPct val="100000"/>
              </a:lnSpc>
              <a:spcBef>
                <a:spcPts val="1610"/>
              </a:spcBef>
              <a:buClr>
                <a:srgbClr val="EB3C9F"/>
              </a:buClr>
              <a:buSzPct val="80555"/>
              <a:buFont typeface="Wingdings 3"/>
              <a:buChar char=""/>
              <a:tabLst>
                <a:tab pos="354965" algn="l"/>
                <a:tab pos="355600" algn="l"/>
              </a:tabLst>
            </a:pPr>
            <a:r>
              <a:rPr sz="1800" b="1" spc="-5" dirty="0">
                <a:solidFill>
                  <a:srgbClr val="404040"/>
                </a:solidFill>
                <a:latin typeface="Trebuchet MS"/>
                <a:cs typeface="Trebuchet MS"/>
              </a:rPr>
              <a:t>Delivery (Presentation </a:t>
            </a:r>
            <a:r>
              <a:rPr sz="1800" b="1" dirty="0">
                <a:solidFill>
                  <a:srgbClr val="404040"/>
                </a:solidFill>
                <a:latin typeface="Trebuchet MS"/>
                <a:cs typeface="Trebuchet MS"/>
              </a:rPr>
              <a:t>of</a:t>
            </a:r>
            <a:r>
              <a:rPr sz="1800" b="1" spc="15" dirty="0">
                <a:solidFill>
                  <a:srgbClr val="404040"/>
                </a:solidFill>
                <a:latin typeface="Trebuchet MS"/>
                <a:cs typeface="Trebuchet MS"/>
              </a:rPr>
              <a:t> </a:t>
            </a:r>
            <a:r>
              <a:rPr sz="1800" b="1" spc="-5" dirty="0">
                <a:solidFill>
                  <a:srgbClr val="404040"/>
                </a:solidFill>
                <a:latin typeface="Trebuchet MS"/>
                <a:cs typeface="Trebuchet MS"/>
              </a:rPr>
              <a:t>Output)</a:t>
            </a:r>
            <a:endParaRPr sz="1800">
              <a:latin typeface="Trebuchet MS"/>
              <a:cs typeface="Trebuchet MS"/>
            </a:endParaRPr>
          </a:p>
          <a:p>
            <a:pPr>
              <a:lnSpc>
                <a:spcPct val="100000"/>
              </a:lnSpc>
              <a:spcBef>
                <a:spcPts val="50"/>
              </a:spcBef>
              <a:buClr>
                <a:srgbClr val="EB3C9F"/>
              </a:buClr>
              <a:buFont typeface="Wingdings 3"/>
              <a:buChar char=""/>
            </a:pPr>
            <a:endParaRPr sz="3000">
              <a:latin typeface="Trebuchet MS"/>
              <a:cs typeface="Trebuchet MS"/>
            </a:endParaRPr>
          </a:p>
          <a:p>
            <a:pPr marL="756285" lvl="1" indent="-287020">
              <a:lnSpc>
                <a:spcPct val="100000"/>
              </a:lnSpc>
              <a:spcBef>
                <a:spcPts val="5"/>
              </a:spcBef>
              <a:buClr>
                <a:srgbClr val="EB3C9F"/>
              </a:buClr>
              <a:buSzPct val="78125"/>
              <a:buFont typeface="Wingdings 3"/>
              <a:buChar char=""/>
              <a:tabLst>
                <a:tab pos="756285" algn="l"/>
                <a:tab pos="756920" algn="l"/>
              </a:tabLst>
            </a:pPr>
            <a:r>
              <a:rPr sz="1600" spc="-5" dirty="0">
                <a:solidFill>
                  <a:srgbClr val="404040"/>
                </a:solidFill>
                <a:latin typeface="Trebuchet MS"/>
                <a:cs typeface="Trebuchet MS"/>
              </a:rPr>
              <a:t>The result of converted unstructured text into meaningful</a:t>
            </a:r>
            <a:r>
              <a:rPr sz="1600" spc="114" dirty="0">
                <a:solidFill>
                  <a:srgbClr val="404040"/>
                </a:solidFill>
                <a:latin typeface="Trebuchet MS"/>
                <a:cs typeface="Trebuchet MS"/>
              </a:rPr>
              <a:t> </a:t>
            </a:r>
            <a:r>
              <a:rPr sz="1600" spc="-5" dirty="0">
                <a:solidFill>
                  <a:srgbClr val="404040"/>
                </a:solidFill>
                <a:latin typeface="Trebuchet MS"/>
                <a:cs typeface="Trebuchet MS"/>
              </a:rPr>
              <a:t>information</a:t>
            </a:r>
            <a:endParaRPr sz="1600">
              <a:latin typeface="Trebuchet MS"/>
              <a:cs typeface="Trebuchet MS"/>
            </a:endParaRPr>
          </a:p>
          <a:p>
            <a:pPr marL="756285" lvl="1" indent="-287020">
              <a:lnSpc>
                <a:spcPct val="100000"/>
              </a:lnSpc>
              <a:spcBef>
                <a:spcPts val="800"/>
              </a:spcBef>
              <a:buClr>
                <a:srgbClr val="EB3C9F"/>
              </a:buClr>
              <a:buSzPct val="78125"/>
              <a:buFont typeface="Wingdings 3"/>
              <a:buChar char=""/>
              <a:tabLst>
                <a:tab pos="756285" algn="l"/>
                <a:tab pos="756920" algn="l"/>
              </a:tabLst>
            </a:pPr>
            <a:r>
              <a:rPr sz="1600" spc="-10" dirty="0">
                <a:solidFill>
                  <a:srgbClr val="404040"/>
                </a:solidFill>
                <a:latin typeface="Trebuchet MS"/>
                <a:cs typeface="Trebuchet MS"/>
              </a:rPr>
              <a:t>Usually displayed </a:t>
            </a:r>
            <a:r>
              <a:rPr sz="1600" spc="-5" dirty="0">
                <a:solidFill>
                  <a:srgbClr val="404040"/>
                </a:solidFill>
                <a:latin typeface="Trebuchet MS"/>
                <a:cs typeface="Trebuchet MS"/>
              </a:rPr>
              <a:t>as graphs </a:t>
            </a:r>
            <a:r>
              <a:rPr sz="1600" spc="-10" dirty="0">
                <a:solidFill>
                  <a:srgbClr val="404040"/>
                </a:solidFill>
                <a:latin typeface="Trebuchet MS"/>
                <a:cs typeface="Trebuchet MS"/>
              </a:rPr>
              <a:t>for </a:t>
            </a:r>
            <a:r>
              <a:rPr sz="1600" spc="-5" dirty="0">
                <a:solidFill>
                  <a:srgbClr val="404040"/>
                </a:solidFill>
                <a:latin typeface="Trebuchet MS"/>
                <a:cs typeface="Trebuchet MS"/>
              </a:rPr>
              <a:t>easy</a:t>
            </a:r>
            <a:r>
              <a:rPr sz="1600" spc="85" dirty="0">
                <a:solidFill>
                  <a:srgbClr val="404040"/>
                </a:solidFill>
                <a:latin typeface="Trebuchet MS"/>
                <a:cs typeface="Trebuchet MS"/>
              </a:rPr>
              <a:t> </a:t>
            </a:r>
            <a:r>
              <a:rPr sz="1600" spc="-5" dirty="0">
                <a:solidFill>
                  <a:srgbClr val="404040"/>
                </a:solidFill>
                <a:latin typeface="Trebuchet MS"/>
                <a:cs typeface="Trebuchet MS"/>
              </a:rPr>
              <a:t>interpretation</a:t>
            </a:r>
            <a:endParaRPr sz="1600">
              <a:latin typeface="Trebuchet MS"/>
              <a:cs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80142" y="757226"/>
            <a:ext cx="4165741" cy="47732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41832" y="1057655"/>
            <a:ext cx="3421379" cy="1011936"/>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3762755" y="1057655"/>
            <a:ext cx="768096" cy="1011936"/>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756310" y="629158"/>
            <a:ext cx="4208780" cy="1122680"/>
          </a:xfrm>
          <a:prstGeom prst="rect">
            <a:avLst/>
          </a:prstGeom>
        </p:spPr>
        <p:style>
          <a:lnRef idx="0">
            <a:scrgbClr r="0" g="0" b="0"/>
          </a:lnRef>
          <a:fillRef idx="1001">
            <a:schemeClr val="lt1"/>
          </a:fillRef>
          <a:effectRef idx="0">
            <a:scrgbClr r="0" g="0" b="0"/>
          </a:effectRef>
          <a:fontRef idx="major"/>
        </p:style>
        <p:txBody>
          <a:bodyPr vert="horz" wrap="square" lIns="0" tIns="12700" rIns="0" bIns="0" rtlCol="0">
            <a:spAutoFit/>
          </a:bodyPr>
          <a:lstStyle/>
          <a:p>
            <a:pPr marL="469900" marR="5080" indent="-457200">
              <a:lnSpc>
                <a:spcPct val="100000"/>
              </a:lnSpc>
              <a:spcBef>
                <a:spcPts val="100"/>
              </a:spcBef>
            </a:pPr>
            <a:r>
              <a:rPr spc="-5" dirty="0"/>
              <a:t>Sentiment</a:t>
            </a:r>
            <a:r>
              <a:rPr spc="-270" dirty="0"/>
              <a:t> </a:t>
            </a:r>
            <a:r>
              <a:rPr spc="-5" dirty="0"/>
              <a:t>Analysis:  </a:t>
            </a:r>
            <a:r>
              <a:rPr dirty="0"/>
              <a:t>How it</a:t>
            </a:r>
            <a:r>
              <a:rPr spc="-30" dirty="0"/>
              <a:t> </a:t>
            </a:r>
            <a:r>
              <a:rPr spc="-15" dirty="0"/>
              <a:t>Works-</a:t>
            </a:r>
          </a:p>
        </p:txBody>
      </p:sp>
      <p:sp>
        <p:nvSpPr>
          <p:cNvPr id="6" name="object 6"/>
          <p:cNvSpPr/>
          <p:nvPr/>
        </p:nvSpPr>
        <p:spPr>
          <a:xfrm>
            <a:off x="673608" y="2156460"/>
            <a:ext cx="8604504" cy="3889248"/>
          </a:xfrm>
          <a:prstGeom prst="rect">
            <a:avLst/>
          </a:prstGeom>
          <a:blipFill>
            <a:blip r:embed="rId5" cstate="print"/>
            <a:stretch>
              <a:fillRect/>
            </a:stretch>
          </a:blipFill>
        </p:spPr>
        <p:txBody>
          <a:bodyPr wrap="square" lIns="0" tIns="0" rIns="0" bIns="0" rtlCol="0"/>
          <a:lstStyle/>
          <a:p>
            <a:endParaRPr/>
          </a:p>
        </p:txBody>
      </p:sp>
      <p:sp>
        <p:nvSpPr>
          <p:cNvPr id="7" name="object 7"/>
          <p:cNvSpPr txBox="1"/>
          <p:nvPr/>
        </p:nvSpPr>
        <p:spPr>
          <a:xfrm>
            <a:off x="1974595" y="2313254"/>
            <a:ext cx="5998845" cy="697230"/>
          </a:xfrm>
          <a:prstGeom prst="rect">
            <a:avLst/>
          </a:prstGeom>
        </p:spPr>
        <p:txBody>
          <a:bodyPr vert="horz" wrap="square" lIns="0" tIns="13335" rIns="0" bIns="0" rtlCol="0">
            <a:spAutoFit/>
          </a:bodyPr>
          <a:lstStyle/>
          <a:p>
            <a:pPr marL="405765" indent="-393700">
              <a:lnSpc>
                <a:spcPct val="100000"/>
              </a:lnSpc>
              <a:spcBef>
                <a:spcPts val="105"/>
              </a:spcBef>
              <a:buClr>
                <a:srgbClr val="F495CA"/>
              </a:buClr>
              <a:buSzPct val="77272"/>
              <a:buFont typeface="Wingdings 3"/>
              <a:buChar char=""/>
              <a:tabLst>
                <a:tab pos="406400" algn="l"/>
              </a:tabLst>
            </a:pPr>
            <a:r>
              <a:rPr sz="4400" dirty="0">
                <a:latin typeface="Trebuchet MS"/>
                <a:cs typeface="Trebuchet MS"/>
              </a:rPr>
              <a:t>In </a:t>
            </a:r>
            <a:r>
              <a:rPr sz="4400" spc="-5" dirty="0">
                <a:latin typeface="Trebuchet MS"/>
                <a:cs typeface="Trebuchet MS"/>
              </a:rPr>
              <a:t>the </a:t>
            </a:r>
            <a:r>
              <a:rPr sz="4400" dirty="0">
                <a:latin typeface="Trebuchet MS"/>
                <a:cs typeface="Trebuchet MS"/>
              </a:rPr>
              <a:t>Simplest</a:t>
            </a:r>
            <a:r>
              <a:rPr sz="4400" spc="-165" dirty="0">
                <a:latin typeface="Trebuchet MS"/>
                <a:cs typeface="Trebuchet MS"/>
              </a:rPr>
              <a:t> </a:t>
            </a:r>
            <a:r>
              <a:rPr sz="4400" spc="-95" dirty="0">
                <a:latin typeface="Trebuchet MS"/>
                <a:cs typeface="Trebuchet MS"/>
              </a:rPr>
              <a:t>Terms:</a:t>
            </a:r>
            <a:endParaRPr sz="4400" dirty="0">
              <a:latin typeface="Trebuchet MS"/>
              <a:cs typeface="Trebuchet MS"/>
            </a:endParaRPr>
          </a:p>
        </p:txBody>
      </p:sp>
      <p:sp>
        <p:nvSpPr>
          <p:cNvPr id="8" name="object 8"/>
          <p:cNvSpPr/>
          <p:nvPr/>
        </p:nvSpPr>
        <p:spPr>
          <a:xfrm>
            <a:off x="891539" y="3683508"/>
            <a:ext cx="4048125" cy="2194560"/>
          </a:xfrm>
          <a:custGeom>
            <a:avLst/>
            <a:gdLst/>
            <a:ahLst/>
            <a:cxnLst/>
            <a:rect l="l" t="t" r="r" b="b"/>
            <a:pathLst>
              <a:path w="4048125" h="2194560">
                <a:moveTo>
                  <a:pt x="3817366" y="0"/>
                </a:moveTo>
                <a:lnTo>
                  <a:pt x="230428" y="0"/>
                </a:lnTo>
                <a:lnTo>
                  <a:pt x="183988" y="4679"/>
                </a:lnTo>
                <a:lnTo>
                  <a:pt x="140733" y="18101"/>
                </a:lnTo>
                <a:lnTo>
                  <a:pt x="101591" y="39339"/>
                </a:lnTo>
                <a:lnTo>
                  <a:pt x="67489" y="67468"/>
                </a:lnTo>
                <a:lnTo>
                  <a:pt x="39352" y="101562"/>
                </a:lnTo>
                <a:lnTo>
                  <a:pt x="18107" y="140696"/>
                </a:lnTo>
                <a:lnTo>
                  <a:pt x="4681" y="183943"/>
                </a:lnTo>
                <a:lnTo>
                  <a:pt x="0" y="230378"/>
                </a:lnTo>
                <a:lnTo>
                  <a:pt x="0" y="1964131"/>
                </a:lnTo>
                <a:lnTo>
                  <a:pt x="4681" y="2010571"/>
                </a:lnTo>
                <a:lnTo>
                  <a:pt x="18107" y="2053826"/>
                </a:lnTo>
                <a:lnTo>
                  <a:pt x="39352" y="2092968"/>
                </a:lnTo>
                <a:lnTo>
                  <a:pt x="67489" y="2127070"/>
                </a:lnTo>
                <a:lnTo>
                  <a:pt x="101591" y="2155207"/>
                </a:lnTo>
                <a:lnTo>
                  <a:pt x="140733" y="2176452"/>
                </a:lnTo>
                <a:lnTo>
                  <a:pt x="183988" y="2189878"/>
                </a:lnTo>
                <a:lnTo>
                  <a:pt x="230428" y="2194560"/>
                </a:lnTo>
                <a:lnTo>
                  <a:pt x="3817366" y="2194560"/>
                </a:lnTo>
                <a:lnTo>
                  <a:pt x="3863800" y="2189878"/>
                </a:lnTo>
                <a:lnTo>
                  <a:pt x="3907047" y="2176452"/>
                </a:lnTo>
                <a:lnTo>
                  <a:pt x="3946181" y="2155207"/>
                </a:lnTo>
                <a:lnTo>
                  <a:pt x="3980275" y="2127070"/>
                </a:lnTo>
                <a:lnTo>
                  <a:pt x="4008404" y="2092968"/>
                </a:lnTo>
                <a:lnTo>
                  <a:pt x="4029642" y="2053826"/>
                </a:lnTo>
                <a:lnTo>
                  <a:pt x="4043064" y="2010571"/>
                </a:lnTo>
                <a:lnTo>
                  <a:pt x="4047744" y="1964131"/>
                </a:lnTo>
                <a:lnTo>
                  <a:pt x="4047744" y="230378"/>
                </a:lnTo>
                <a:lnTo>
                  <a:pt x="4043064" y="183943"/>
                </a:lnTo>
                <a:lnTo>
                  <a:pt x="4029642" y="140696"/>
                </a:lnTo>
                <a:lnTo>
                  <a:pt x="4008404" y="101562"/>
                </a:lnTo>
                <a:lnTo>
                  <a:pt x="3980275" y="67468"/>
                </a:lnTo>
                <a:lnTo>
                  <a:pt x="3946181" y="39339"/>
                </a:lnTo>
                <a:lnTo>
                  <a:pt x="3907047" y="18101"/>
                </a:lnTo>
                <a:lnTo>
                  <a:pt x="3863800" y="4679"/>
                </a:lnTo>
                <a:lnTo>
                  <a:pt x="3817366" y="0"/>
                </a:lnTo>
                <a:close/>
              </a:path>
            </a:pathLst>
          </a:custGeom>
          <a:solidFill>
            <a:srgbClr val="FFFFFF">
              <a:alpha val="90194"/>
            </a:srgbClr>
          </a:solidFill>
        </p:spPr>
        <p:txBody>
          <a:bodyPr wrap="square" lIns="0" tIns="0" rIns="0" bIns="0" rtlCol="0"/>
          <a:lstStyle/>
          <a:p>
            <a:endParaRPr/>
          </a:p>
        </p:txBody>
      </p:sp>
      <p:sp>
        <p:nvSpPr>
          <p:cNvPr id="9" name="object 9"/>
          <p:cNvSpPr/>
          <p:nvPr/>
        </p:nvSpPr>
        <p:spPr>
          <a:xfrm>
            <a:off x="891539" y="3683508"/>
            <a:ext cx="4048125" cy="2194560"/>
          </a:xfrm>
          <a:custGeom>
            <a:avLst/>
            <a:gdLst/>
            <a:ahLst/>
            <a:cxnLst/>
            <a:rect l="l" t="t" r="r" b="b"/>
            <a:pathLst>
              <a:path w="4048125" h="2194560">
                <a:moveTo>
                  <a:pt x="0" y="230378"/>
                </a:moveTo>
                <a:lnTo>
                  <a:pt x="4681" y="183943"/>
                </a:lnTo>
                <a:lnTo>
                  <a:pt x="18107" y="140696"/>
                </a:lnTo>
                <a:lnTo>
                  <a:pt x="39352" y="101562"/>
                </a:lnTo>
                <a:lnTo>
                  <a:pt x="67489" y="67468"/>
                </a:lnTo>
                <a:lnTo>
                  <a:pt x="101591" y="39339"/>
                </a:lnTo>
                <a:lnTo>
                  <a:pt x="140733" y="18101"/>
                </a:lnTo>
                <a:lnTo>
                  <a:pt x="183988" y="4679"/>
                </a:lnTo>
                <a:lnTo>
                  <a:pt x="230428" y="0"/>
                </a:lnTo>
                <a:lnTo>
                  <a:pt x="3817366" y="0"/>
                </a:lnTo>
                <a:lnTo>
                  <a:pt x="3863800" y="4679"/>
                </a:lnTo>
                <a:lnTo>
                  <a:pt x="3907047" y="18101"/>
                </a:lnTo>
                <a:lnTo>
                  <a:pt x="3946181" y="39339"/>
                </a:lnTo>
                <a:lnTo>
                  <a:pt x="3980275" y="67468"/>
                </a:lnTo>
                <a:lnTo>
                  <a:pt x="4008404" y="101562"/>
                </a:lnTo>
                <a:lnTo>
                  <a:pt x="4029642" y="140696"/>
                </a:lnTo>
                <a:lnTo>
                  <a:pt x="4043064" y="183943"/>
                </a:lnTo>
                <a:lnTo>
                  <a:pt x="4047744" y="230378"/>
                </a:lnTo>
                <a:lnTo>
                  <a:pt x="4047744" y="1964131"/>
                </a:lnTo>
                <a:lnTo>
                  <a:pt x="4043064" y="2010571"/>
                </a:lnTo>
                <a:lnTo>
                  <a:pt x="4029642" y="2053826"/>
                </a:lnTo>
                <a:lnTo>
                  <a:pt x="4008404" y="2092968"/>
                </a:lnTo>
                <a:lnTo>
                  <a:pt x="3980275" y="2127070"/>
                </a:lnTo>
                <a:lnTo>
                  <a:pt x="3946181" y="2155207"/>
                </a:lnTo>
                <a:lnTo>
                  <a:pt x="3907047" y="2176452"/>
                </a:lnTo>
                <a:lnTo>
                  <a:pt x="3863800" y="2189878"/>
                </a:lnTo>
                <a:lnTo>
                  <a:pt x="3817366" y="2194560"/>
                </a:lnTo>
                <a:lnTo>
                  <a:pt x="230428" y="2194560"/>
                </a:lnTo>
                <a:lnTo>
                  <a:pt x="183988" y="2189878"/>
                </a:lnTo>
                <a:lnTo>
                  <a:pt x="140733" y="2176452"/>
                </a:lnTo>
                <a:lnTo>
                  <a:pt x="101591" y="2155207"/>
                </a:lnTo>
                <a:lnTo>
                  <a:pt x="67489" y="2127070"/>
                </a:lnTo>
                <a:lnTo>
                  <a:pt x="39352" y="2092968"/>
                </a:lnTo>
                <a:lnTo>
                  <a:pt x="18107" y="2053826"/>
                </a:lnTo>
                <a:lnTo>
                  <a:pt x="4681" y="2010571"/>
                </a:lnTo>
                <a:lnTo>
                  <a:pt x="0" y="1964131"/>
                </a:lnTo>
                <a:lnTo>
                  <a:pt x="0" y="230378"/>
                </a:lnTo>
                <a:close/>
              </a:path>
            </a:pathLst>
          </a:custGeom>
          <a:ln w="12192">
            <a:solidFill>
              <a:srgbClr val="F1AC18"/>
            </a:solidFill>
          </a:ln>
        </p:spPr>
        <p:txBody>
          <a:bodyPr wrap="square" lIns="0" tIns="0" rIns="0" bIns="0" rtlCol="0"/>
          <a:lstStyle/>
          <a:p>
            <a:endParaRPr/>
          </a:p>
        </p:txBody>
      </p:sp>
      <p:sp>
        <p:nvSpPr>
          <p:cNvPr id="10" name="object 10"/>
          <p:cNvSpPr txBox="1"/>
          <p:nvPr/>
        </p:nvSpPr>
        <p:spPr>
          <a:xfrm>
            <a:off x="1128471" y="4191761"/>
            <a:ext cx="3572510" cy="1128395"/>
          </a:xfrm>
          <a:prstGeom prst="rect">
            <a:avLst/>
          </a:prstGeom>
        </p:spPr>
        <p:txBody>
          <a:bodyPr vert="horz" wrap="square" lIns="0" tIns="52069" rIns="0" bIns="0" rtlCol="0">
            <a:spAutoFit/>
          </a:bodyPr>
          <a:lstStyle/>
          <a:p>
            <a:pPr marL="12700" marR="5080" indent="635" algn="ctr">
              <a:lnSpc>
                <a:spcPct val="87200"/>
              </a:lnSpc>
              <a:spcBef>
                <a:spcPts val="409"/>
              </a:spcBef>
            </a:pPr>
            <a:r>
              <a:rPr sz="2000" dirty="0">
                <a:latin typeface="Trebuchet MS"/>
                <a:cs typeface="Trebuchet MS"/>
              </a:rPr>
              <a:t>Algorithms scan </a:t>
            </a:r>
            <a:r>
              <a:rPr sz="2000" spc="-5" dirty="0">
                <a:latin typeface="Trebuchet MS"/>
                <a:cs typeface="Trebuchet MS"/>
              </a:rPr>
              <a:t>keywords to  categorize </a:t>
            </a:r>
            <a:r>
              <a:rPr sz="2000" dirty="0">
                <a:latin typeface="Trebuchet MS"/>
                <a:cs typeface="Trebuchet MS"/>
              </a:rPr>
              <a:t>a </a:t>
            </a:r>
            <a:r>
              <a:rPr sz="2000" spc="-5" dirty="0">
                <a:latin typeface="Trebuchet MS"/>
                <a:cs typeface="Trebuchet MS"/>
              </a:rPr>
              <a:t>statement as  negative </a:t>
            </a:r>
            <a:r>
              <a:rPr sz="2000" dirty="0">
                <a:latin typeface="Trebuchet MS"/>
                <a:cs typeface="Trebuchet MS"/>
              </a:rPr>
              <a:t>or positive based on</a:t>
            </a:r>
            <a:r>
              <a:rPr sz="2000" spc="-135" dirty="0">
                <a:latin typeface="Trebuchet MS"/>
                <a:cs typeface="Trebuchet MS"/>
              </a:rPr>
              <a:t> </a:t>
            </a:r>
            <a:r>
              <a:rPr sz="2000" dirty="0">
                <a:latin typeface="Trebuchet MS"/>
                <a:cs typeface="Trebuchet MS"/>
              </a:rPr>
              <a:t>a  simple </a:t>
            </a:r>
            <a:r>
              <a:rPr sz="2000" spc="-5" dirty="0">
                <a:latin typeface="Trebuchet MS"/>
                <a:cs typeface="Trebuchet MS"/>
              </a:rPr>
              <a:t>binary</a:t>
            </a:r>
            <a:r>
              <a:rPr sz="2000" spc="-45" dirty="0">
                <a:latin typeface="Trebuchet MS"/>
                <a:cs typeface="Trebuchet MS"/>
              </a:rPr>
              <a:t> </a:t>
            </a:r>
            <a:r>
              <a:rPr sz="2000" spc="-5" dirty="0">
                <a:latin typeface="Trebuchet MS"/>
                <a:cs typeface="Trebuchet MS"/>
              </a:rPr>
              <a:t>analysis</a:t>
            </a:r>
            <a:endParaRPr sz="2000">
              <a:latin typeface="Trebuchet MS"/>
              <a:cs typeface="Trebuchet MS"/>
            </a:endParaRPr>
          </a:p>
        </p:txBody>
      </p:sp>
      <p:sp>
        <p:nvSpPr>
          <p:cNvPr id="11" name="object 11"/>
          <p:cNvSpPr/>
          <p:nvPr/>
        </p:nvSpPr>
        <p:spPr>
          <a:xfrm>
            <a:off x="5003291" y="3683508"/>
            <a:ext cx="4048125" cy="2194560"/>
          </a:xfrm>
          <a:custGeom>
            <a:avLst/>
            <a:gdLst/>
            <a:ahLst/>
            <a:cxnLst/>
            <a:rect l="l" t="t" r="r" b="b"/>
            <a:pathLst>
              <a:path w="4048125" h="2194560">
                <a:moveTo>
                  <a:pt x="3817366" y="0"/>
                </a:moveTo>
                <a:lnTo>
                  <a:pt x="230378" y="0"/>
                </a:lnTo>
                <a:lnTo>
                  <a:pt x="183943" y="4679"/>
                </a:lnTo>
                <a:lnTo>
                  <a:pt x="140696" y="18101"/>
                </a:lnTo>
                <a:lnTo>
                  <a:pt x="101562" y="39339"/>
                </a:lnTo>
                <a:lnTo>
                  <a:pt x="67468" y="67468"/>
                </a:lnTo>
                <a:lnTo>
                  <a:pt x="39339" y="101562"/>
                </a:lnTo>
                <a:lnTo>
                  <a:pt x="18101" y="140696"/>
                </a:lnTo>
                <a:lnTo>
                  <a:pt x="4679" y="183943"/>
                </a:lnTo>
                <a:lnTo>
                  <a:pt x="0" y="230378"/>
                </a:lnTo>
                <a:lnTo>
                  <a:pt x="0" y="1964131"/>
                </a:lnTo>
                <a:lnTo>
                  <a:pt x="4679" y="2010571"/>
                </a:lnTo>
                <a:lnTo>
                  <a:pt x="18101" y="2053826"/>
                </a:lnTo>
                <a:lnTo>
                  <a:pt x="39339" y="2092968"/>
                </a:lnTo>
                <a:lnTo>
                  <a:pt x="67468" y="2127070"/>
                </a:lnTo>
                <a:lnTo>
                  <a:pt x="101562" y="2155207"/>
                </a:lnTo>
                <a:lnTo>
                  <a:pt x="140696" y="2176452"/>
                </a:lnTo>
                <a:lnTo>
                  <a:pt x="183943" y="2189878"/>
                </a:lnTo>
                <a:lnTo>
                  <a:pt x="230378" y="2194560"/>
                </a:lnTo>
                <a:lnTo>
                  <a:pt x="3817366" y="2194560"/>
                </a:lnTo>
                <a:lnTo>
                  <a:pt x="3863800" y="2189878"/>
                </a:lnTo>
                <a:lnTo>
                  <a:pt x="3907047" y="2176452"/>
                </a:lnTo>
                <a:lnTo>
                  <a:pt x="3946181" y="2155207"/>
                </a:lnTo>
                <a:lnTo>
                  <a:pt x="3980275" y="2127070"/>
                </a:lnTo>
                <a:lnTo>
                  <a:pt x="4008404" y="2092968"/>
                </a:lnTo>
                <a:lnTo>
                  <a:pt x="4029642" y="2053826"/>
                </a:lnTo>
                <a:lnTo>
                  <a:pt x="4043064" y="2010571"/>
                </a:lnTo>
                <a:lnTo>
                  <a:pt x="4047743" y="1964131"/>
                </a:lnTo>
                <a:lnTo>
                  <a:pt x="4047743" y="230378"/>
                </a:lnTo>
                <a:lnTo>
                  <a:pt x="4043064" y="183943"/>
                </a:lnTo>
                <a:lnTo>
                  <a:pt x="4029642" y="140696"/>
                </a:lnTo>
                <a:lnTo>
                  <a:pt x="4008404" y="101562"/>
                </a:lnTo>
                <a:lnTo>
                  <a:pt x="3980275" y="67468"/>
                </a:lnTo>
                <a:lnTo>
                  <a:pt x="3946181" y="39339"/>
                </a:lnTo>
                <a:lnTo>
                  <a:pt x="3907047" y="18101"/>
                </a:lnTo>
                <a:lnTo>
                  <a:pt x="3863800" y="4679"/>
                </a:lnTo>
                <a:lnTo>
                  <a:pt x="3817366" y="0"/>
                </a:lnTo>
                <a:close/>
              </a:path>
            </a:pathLst>
          </a:custGeom>
          <a:solidFill>
            <a:srgbClr val="FFFFFF">
              <a:alpha val="90194"/>
            </a:srgbClr>
          </a:solidFill>
        </p:spPr>
        <p:txBody>
          <a:bodyPr wrap="square" lIns="0" tIns="0" rIns="0" bIns="0" rtlCol="0"/>
          <a:lstStyle/>
          <a:p>
            <a:endParaRPr/>
          </a:p>
        </p:txBody>
      </p:sp>
      <p:sp>
        <p:nvSpPr>
          <p:cNvPr id="12" name="object 12"/>
          <p:cNvSpPr/>
          <p:nvPr/>
        </p:nvSpPr>
        <p:spPr>
          <a:xfrm>
            <a:off x="5003291" y="3683508"/>
            <a:ext cx="4048125" cy="2194560"/>
          </a:xfrm>
          <a:custGeom>
            <a:avLst/>
            <a:gdLst/>
            <a:ahLst/>
            <a:cxnLst/>
            <a:rect l="l" t="t" r="r" b="b"/>
            <a:pathLst>
              <a:path w="4048125" h="2194560">
                <a:moveTo>
                  <a:pt x="0" y="230378"/>
                </a:moveTo>
                <a:lnTo>
                  <a:pt x="4679" y="183943"/>
                </a:lnTo>
                <a:lnTo>
                  <a:pt x="18101" y="140696"/>
                </a:lnTo>
                <a:lnTo>
                  <a:pt x="39339" y="101562"/>
                </a:lnTo>
                <a:lnTo>
                  <a:pt x="67468" y="67468"/>
                </a:lnTo>
                <a:lnTo>
                  <a:pt x="101562" y="39339"/>
                </a:lnTo>
                <a:lnTo>
                  <a:pt x="140696" y="18101"/>
                </a:lnTo>
                <a:lnTo>
                  <a:pt x="183943" y="4679"/>
                </a:lnTo>
                <a:lnTo>
                  <a:pt x="230378" y="0"/>
                </a:lnTo>
                <a:lnTo>
                  <a:pt x="3817366" y="0"/>
                </a:lnTo>
                <a:lnTo>
                  <a:pt x="3863800" y="4679"/>
                </a:lnTo>
                <a:lnTo>
                  <a:pt x="3907047" y="18101"/>
                </a:lnTo>
                <a:lnTo>
                  <a:pt x="3946181" y="39339"/>
                </a:lnTo>
                <a:lnTo>
                  <a:pt x="3980275" y="67468"/>
                </a:lnTo>
                <a:lnTo>
                  <a:pt x="4008404" y="101562"/>
                </a:lnTo>
                <a:lnTo>
                  <a:pt x="4029642" y="140696"/>
                </a:lnTo>
                <a:lnTo>
                  <a:pt x="4043064" y="183943"/>
                </a:lnTo>
                <a:lnTo>
                  <a:pt x="4047743" y="230378"/>
                </a:lnTo>
                <a:lnTo>
                  <a:pt x="4047743" y="1964131"/>
                </a:lnTo>
                <a:lnTo>
                  <a:pt x="4043064" y="2010571"/>
                </a:lnTo>
                <a:lnTo>
                  <a:pt x="4029642" y="2053826"/>
                </a:lnTo>
                <a:lnTo>
                  <a:pt x="4008404" y="2092968"/>
                </a:lnTo>
                <a:lnTo>
                  <a:pt x="3980275" y="2127070"/>
                </a:lnTo>
                <a:lnTo>
                  <a:pt x="3946181" y="2155207"/>
                </a:lnTo>
                <a:lnTo>
                  <a:pt x="3907047" y="2176452"/>
                </a:lnTo>
                <a:lnTo>
                  <a:pt x="3863800" y="2189878"/>
                </a:lnTo>
                <a:lnTo>
                  <a:pt x="3817366" y="2194560"/>
                </a:lnTo>
                <a:lnTo>
                  <a:pt x="230378" y="2194560"/>
                </a:lnTo>
                <a:lnTo>
                  <a:pt x="183943" y="2189878"/>
                </a:lnTo>
                <a:lnTo>
                  <a:pt x="140696" y="2176452"/>
                </a:lnTo>
                <a:lnTo>
                  <a:pt x="101562" y="2155207"/>
                </a:lnTo>
                <a:lnTo>
                  <a:pt x="67468" y="2127070"/>
                </a:lnTo>
                <a:lnTo>
                  <a:pt x="39339" y="2092968"/>
                </a:lnTo>
                <a:lnTo>
                  <a:pt x="18101" y="2053826"/>
                </a:lnTo>
                <a:lnTo>
                  <a:pt x="4679" y="2010571"/>
                </a:lnTo>
                <a:lnTo>
                  <a:pt x="0" y="1964131"/>
                </a:lnTo>
                <a:lnTo>
                  <a:pt x="0" y="230378"/>
                </a:lnTo>
                <a:close/>
              </a:path>
            </a:pathLst>
          </a:custGeom>
          <a:ln w="12192">
            <a:solidFill>
              <a:srgbClr val="BB80DF"/>
            </a:solidFill>
          </a:ln>
        </p:spPr>
        <p:txBody>
          <a:bodyPr wrap="square" lIns="0" tIns="0" rIns="0" bIns="0" rtlCol="0"/>
          <a:lstStyle/>
          <a:p>
            <a:endParaRPr/>
          </a:p>
        </p:txBody>
      </p:sp>
      <p:sp>
        <p:nvSpPr>
          <p:cNvPr id="13" name="object 13"/>
          <p:cNvSpPr txBox="1"/>
          <p:nvPr/>
        </p:nvSpPr>
        <p:spPr>
          <a:xfrm>
            <a:off x="5748020" y="4457191"/>
            <a:ext cx="2558415" cy="596265"/>
          </a:xfrm>
          <a:prstGeom prst="rect">
            <a:avLst/>
          </a:prstGeom>
        </p:spPr>
        <p:txBody>
          <a:bodyPr vert="horz" wrap="square" lIns="0" tIns="54610" rIns="0" bIns="0" rtlCol="0">
            <a:spAutoFit/>
          </a:bodyPr>
          <a:lstStyle/>
          <a:p>
            <a:pPr marL="238125" marR="5080" indent="-226060">
              <a:lnSpc>
                <a:spcPts val="2090"/>
              </a:lnSpc>
              <a:spcBef>
                <a:spcPts val="430"/>
              </a:spcBef>
            </a:pPr>
            <a:r>
              <a:rPr sz="2000" spc="-5" dirty="0">
                <a:latin typeface="Trebuchet MS"/>
                <a:cs typeface="Trebuchet MS"/>
              </a:rPr>
              <a:t>Ex: “enjoyed” </a:t>
            </a:r>
            <a:r>
              <a:rPr sz="2000" dirty="0">
                <a:latin typeface="Trebuchet MS"/>
                <a:cs typeface="Trebuchet MS"/>
              </a:rPr>
              <a:t>=</a:t>
            </a:r>
            <a:r>
              <a:rPr sz="2000" spc="-80" dirty="0">
                <a:latin typeface="Trebuchet MS"/>
                <a:cs typeface="Trebuchet MS"/>
              </a:rPr>
              <a:t> </a:t>
            </a:r>
            <a:r>
              <a:rPr sz="2000" dirty="0">
                <a:latin typeface="Trebuchet MS"/>
                <a:cs typeface="Trebuchet MS"/>
              </a:rPr>
              <a:t>good,  </a:t>
            </a:r>
            <a:r>
              <a:rPr sz="2000" spc="-5" dirty="0">
                <a:latin typeface="Trebuchet MS"/>
                <a:cs typeface="Trebuchet MS"/>
              </a:rPr>
              <a:t>“miserable” </a:t>
            </a:r>
            <a:r>
              <a:rPr sz="2000" dirty="0">
                <a:latin typeface="Trebuchet MS"/>
                <a:cs typeface="Trebuchet MS"/>
              </a:rPr>
              <a:t>=</a:t>
            </a:r>
            <a:r>
              <a:rPr sz="2000" spc="-65" dirty="0">
                <a:latin typeface="Trebuchet MS"/>
                <a:cs typeface="Trebuchet MS"/>
              </a:rPr>
              <a:t> </a:t>
            </a:r>
            <a:r>
              <a:rPr sz="2000" spc="-5" dirty="0">
                <a:latin typeface="Trebuchet MS"/>
                <a:cs typeface="Trebuchet MS"/>
              </a:rPr>
              <a:t>bad</a:t>
            </a:r>
            <a:endParaRPr sz="2000">
              <a:latin typeface="Trebuchet MS"/>
              <a:cs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80142" y="757226"/>
            <a:ext cx="4165741" cy="47732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41832" y="1057655"/>
            <a:ext cx="4358640" cy="1011936"/>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700015" y="1057655"/>
            <a:ext cx="768096" cy="1011936"/>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756310" y="629158"/>
            <a:ext cx="4409440" cy="1122680"/>
          </a:xfrm>
          <a:prstGeom prst="rect">
            <a:avLst/>
          </a:prstGeom>
        </p:spPr>
        <p:style>
          <a:lnRef idx="0">
            <a:scrgbClr r="0" g="0" b="0"/>
          </a:lnRef>
          <a:fillRef idx="1001">
            <a:schemeClr val="lt1"/>
          </a:fillRef>
          <a:effectRef idx="0">
            <a:scrgbClr r="0" g="0" b="0"/>
          </a:effectRef>
          <a:fontRef idx="major"/>
        </p:style>
        <p:txBody>
          <a:bodyPr vert="horz" wrap="square" lIns="0" tIns="12700" rIns="0" bIns="0" rtlCol="0">
            <a:spAutoFit/>
          </a:bodyPr>
          <a:lstStyle/>
          <a:p>
            <a:pPr marL="469900" marR="5080" indent="-457200">
              <a:lnSpc>
                <a:spcPct val="100000"/>
              </a:lnSpc>
              <a:spcBef>
                <a:spcPts val="100"/>
              </a:spcBef>
            </a:pPr>
            <a:r>
              <a:rPr spc="-5" dirty="0"/>
              <a:t>Sentiment Analysis:  Machine</a:t>
            </a:r>
            <a:r>
              <a:rPr spc="-70" dirty="0"/>
              <a:t> </a:t>
            </a:r>
            <a:r>
              <a:rPr dirty="0"/>
              <a:t>Learning-</a:t>
            </a:r>
          </a:p>
        </p:txBody>
      </p:sp>
      <p:sp>
        <p:nvSpPr>
          <p:cNvPr id="6" name="object 6"/>
          <p:cNvSpPr txBox="1"/>
          <p:nvPr/>
        </p:nvSpPr>
        <p:spPr>
          <a:xfrm>
            <a:off x="756310" y="2588463"/>
            <a:ext cx="7844155" cy="2131353"/>
          </a:xfrm>
          <a:prstGeom prst="rect">
            <a:avLst/>
          </a:prstGeom>
        </p:spPr>
        <p:txBody>
          <a:bodyPr vert="horz" wrap="square" lIns="0" tIns="12700" rIns="0" bIns="0" rtlCol="0">
            <a:spAutoFit/>
          </a:bodyPr>
          <a:lstStyle/>
          <a:p>
            <a:pPr marL="355600" indent="-342900">
              <a:lnSpc>
                <a:spcPct val="100000"/>
              </a:lnSpc>
              <a:spcBef>
                <a:spcPts val="100"/>
              </a:spcBef>
              <a:buClr>
                <a:srgbClr val="EB3C9F"/>
              </a:buClr>
              <a:buSzPct val="80555"/>
              <a:buFont typeface="Wingdings 3"/>
              <a:buChar char=""/>
              <a:tabLst>
                <a:tab pos="354965" algn="l"/>
                <a:tab pos="355600" algn="l"/>
              </a:tabLst>
            </a:pPr>
            <a:r>
              <a:rPr sz="1800" spc="-5" dirty="0">
                <a:solidFill>
                  <a:srgbClr val="404040"/>
                </a:solidFill>
                <a:latin typeface="Trebuchet MS"/>
                <a:cs typeface="Trebuchet MS"/>
              </a:rPr>
              <a:t>In order </a:t>
            </a:r>
            <a:r>
              <a:rPr sz="1800" spc="-10" dirty="0">
                <a:solidFill>
                  <a:srgbClr val="404040"/>
                </a:solidFill>
                <a:latin typeface="Trebuchet MS"/>
                <a:cs typeface="Trebuchet MS"/>
              </a:rPr>
              <a:t>for </a:t>
            </a:r>
            <a:r>
              <a:rPr sz="1800" spc="-5" dirty="0">
                <a:solidFill>
                  <a:srgbClr val="404040"/>
                </a:solidFill>
                <a:latin typeface="Trebuchet MS"/>
                <a:cs typeface="Trebuchet MS"/>
              </a:rPr>
              <a:t>computers to identify the meaning of words code need to</a:t>
            </a:r>
            <a:r>
              <a:rPr sz="1800" spc="10" dirty="0">
                <a:solidFill>
                  <a:srgbClr val="404040"/>
                </a:solidFill>
                <a:latin typeface="Trebuchet MS"/>
                <a:cs typeface="Trebuchet MS"/>
              </a:rPr>
              <a:t> </a:t>
            </a:r>
            <a:r>
              <a:rPr sz="1800" spc="-5" dirty="0">
                <a:solidFill>
                  <a:srgbClr val="404040"/>
                </a:solidFill>
                <a:latin typeface="Trebuchet MS"/>
                <a:cs typeface="Trebuchet MS"/>
              </a:rPr>
              <a:t>be</a:t>
            </a:r>
            <a:endParaRPr sz="1800" dirty="0">
              <a:latin typeface="Trebuchet MS"/>
              <a:cs typeface="Trebuchet MS"/>
            </a:endParaRPr>
          </a:p>
          <a:p>
            <a:pPr marL="355600">
              <a:lnSpc>
                <a:spcPct val="100000"/>
              </a:lnSpc>
              <a:spcBef>
                <a:spcPts val="5"/>
              </a:spcBef>
            </a:pPr>
            <a:r>
              <a:rPr sz="1800" spc="-5" dirty="0">
                <a:solidFill>
                  <a:srgbClr val="404040"/>
                </a:solidFill>
                <a:latin typeface="Trebuchet MS"/>
                <a:cs typeface="Trebuchet MS"/>
              </a:rPr>
              <a:t>written-</a:t>
            </a:r>
            <a:r>
              <a:rPr sz="1800" spc="-95" dirty="0">
                <a:solidFill>
                  <a:srgbClr val="404040"/>
                </a:solidFill>
                <a:latin typeface="Trebuchet MS"/>
                <a:cs typeface="Trebuchet MS"/>
              </a:rPr>
              <a:t> </a:t>
            </a:r>
            <a:r>
              <a:rPr sz="1800" spc="-5" dirty="0">
                <a:solidFill>
                  <a:srgbClr val="404040"/>
                </a:solidFill>
                <a:latin typeface="Trebuchet MS"/>
                <a:cs typeface="Trebuchet MS"/>
              </a:rPr>
              <a:t>Algorithms</a:t>
            </a:r>
            <a:endParaRPr sz="1800" dirty="0">
              <a:latin typeface="Trebuchet MS"/>
              <a:cs typeface="Trebuchet MS"/>
            </a:endParaRPr>
          </a:p>
          <a:p>
            <a:pPr marL="469265" lvl="1">
              <a:lnSpc>
                <a:spcPct val="100000"/>
              </a:lnSpc>
              <a:spcBef>
                <a:spcPts val="1720"/>
              </a:spcBef>
              <a:buClr>
                <a:srgbClr val="EB3C9F"/>
              </a:buClr>
              <a:buSzPct val="78125"/>
              <a:tabLst>
                <a:tab pos="756285" algn="l"/>
                <a:tab pos="756920" algn="l"/>
              </a:tabLst>
            </a:pPr>
            <a:endParaRPr sz="1600" dirty="0">
              <a:latin typeface="Trebuchet MS"/>
              <a:cs typeface="Trebuchet MS"/>
            </a:endParaRPr>
          </a:p>
          <a:p>
            <a:pPr lvl="1">
              <a:lnSpc>
                <a:spcPct val="100000"/>
              </a:lnSpc>
              <a:buClr>
                <a:srgbClr val="EB3C9F"/>
              </a:buClr>
              <a:buFont typeface="Wingdings 3"/>
              <a:buChar char=""/>
            </a:pPr>
            <a:endParaRPr sz="1800" dirty="0">
              <a:latin typeface="Trebuchet MS"/>
              <a:cs typeface="Trebuchet MS"/>
            </a:endParaRPr>
          </a:p>
          <a:p>
            <a:pPr lvl="1">
              <a:lnSpc>
                <a:spcPct val="100000"/>
              </a:lnSpc>
              <a:spcBef>
                <a:spcPts val="35"/>
              </a:spcBef>
              <a:buClr>
                <a:srgbClr val="EB3C9F"/>
              </a:buClr>
              <a:buFont typeface="Wingdings 3"/>
              <a:buChar char=""/>
            </a:pPr>
            <a:endParaRPr sz="1750" dirty="0">
              <a:latin typeface="Trebuchet MS"/>
              <a:cs typeface="Trebuchet MS"/>
            </a:endParaRPr>
          </a:p>
          <a:p>
            <a:pPr marL="355600" marR="123189" indent="-342900">
              <a:lnSpc>
                <a:spcPct val="100000"/>
              </a:lnSpc>
              <a:buClr>
                <a:srgbClr val="EB3C9F"/>
              </a:buClr>
              <a:buSzPct val="80555"/>
              <a:buFont typeface="Wingdings 3"/>
              <a:buChar char=""/>
              <a:tabLst>
                <a:tab pos="354965" algn="l"/>
                <a:tab pos="355600" algn="l"/>
              </a:tabLst>
            </a:pPr>
            <a:r>
              <a:rPr sz="1800" spc="-5" dirty="0">
                <a:solidFill>
                  <a:srgbClr val="404040"/>
                </a:solidFill>
                <a:latin typeface="Trebuchet MS"/>
                <a:cs typeface="Trebuchet MS"/>
              </a:rPr>
              <a:t>Algorithms </a:t>
            </a:r>
            <a:r>
              <a:rPr sz="1800" dirty="0">
                <a:solidFill>
                  <a:srgbClr val="404040"/>
                </a:solidFill>
                <a:latin typeface="Trebuchet MS"/>
                <a:cs typeface="Trebuchet MS"/>
              </a:rPr>
              <a:t>learn </a:t>
            </a:r>
            <a:r>
              <a:rPr sz="1800" spc="-5" dirty="0">
                <a:solidFill>
                  <a:srgbClr val="404040"/>
                </a:solidFill>
                <a:latin typeface="Trebuchet MS"/>
                <a:cs typeface="Trebuchet MS"/>
              </a:rPr>
              <a:t>to classify </a:t>
            </a:r>
            <a:r>
              <a:rPr sz="1800" dirty="0">
                <a:solidFill>
                  <a:srgbClr val="404040"/>
                </a:solidFill>
                <a:latin typeface="Trebuchet MS"/>
                <a:cs typeface="Trebuchet MS"/>
              </a:rPr>
              <a:t>a </a:t>
            </a:r>
            <a:r>
              <a:rPr sz="1800" spc="-5" dirty="0">
                <a:solidFill>
                  <a:srgbClr val="404040"/>
                </a:solidFill>
                <a:latin typeface="Trebuchet MS"/>
                <a:cs typeface="Trebuchet MS"/>
              </a:rPr>
              <a:t>sentence or phrase as positive </a:t>
            </a:r>
            <a:r>
              <a:rPr sz="1800" dirty="0">
                <a:solidFill>
                  <a:srgbClr val="404040"/>
                </a:solidFill>
                <a:latin typeface="Trebuchet MS"/>
                <a:cs typeface="Trebuchet MS"/>
              </a:rPr>
              <a:t>or </a:t>
            </a:r>
            <a:r>
              <a:rPr sz="1800" spc="-5" dirty="0">
                <a:solidFill>
                  <a:srgbClr val="404040"/>
                </a:solidFill>
                <a:latin typeface="Trebuchet MS"/>
                <a:cs typeface="Trebuchet MS"/>
              </a:rPr>
              <a:t>negative  </a:t>
            </a:r>
            <a:r>
              <a:rPr sz="1800" spc="-10" dirty="0">
                <a:solidFill>
                  <a:srgbClr val="404040"/>
                </a:solidFill>
                <a:latin typeface="Trebuchet MS"/>
                <a:cs typeface="Trebuchet MS"/>
              </a:rPr>
              <a:t>through</a:t>
            </a:r>
            <a:r>
              <a:rPr sz="1800" spc="10" dirty="0">
                <a:solidFill>
                  <a:srgbClr val="404040"/>
                </a:solidFill>
                <a:latin typeface="Trebuchet MS"/>
                <a:cs typeface="Trebuchet MS"/>
              </a:rPr>
              <a:t> </a:t>
            </a:r>
            <a:r>
              <a:rPr sz="1800" spc="-5" dirty="0">
                <a:solidFill>
                  <a:srgbClr val="404040"/>
                </a:solidFill>
                <a:latin typeface="Trebuchet MS"/>
                <a:cs typeface="Trebuchet MS"/>
              </a:rPr>
              <a:t>training</a:t>
            </a:r>
            <a:endParaRPr sz="1800" dirty="0">
              <a:latin typeface="Trebuchet MS"/>
              <a:cs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80142" y="757226"/>
            <a:ext cx="4165741" cy="477328"/>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756311" y="629158"/>
            <a:ext cx="7473290" cy="1120820"/>
          </a:xfrm>
          <a:prstGeom prst="rect">
            <a:avLst/>
          </a:prstGeom>
        </p:spPr>
        <p:style>
          <a:lnRef idx="0">
            <a:scrgbClr r="0" g="0" b="0"/>
          </a:lnRef>
          <a:fillRef idx="1001">
            <a:schemeClr val="lt1"/>
          </a:fillRef>
          <a:effectRef idx="0">
            <a:scrgbClr r="0" g="0" b="0"/>
          </a:effectRef>
          <a:fontRef idx="major"/>
        </p:style>
        <p:txBody>
          <a:bodyPr vert="horz" wrap="square" lIns="0" tIns="12700" rIns="0" bIns="0" rtlCol="0">
            <a:spAutoFit/>
          </a:bodyPr>
          <a:lstStyle/>
          <a:p>
            <a:pPr marL="469900" marR="5080" indent="-457200">
              <a:lnSpc>
                <a:spcPct val="100000"/>
              </a:lnSpc>
              <a:spcBef>
                <a:spcPts val="100"/>
              </a:spcBef>
            </a:pPr>
            <a:r>
              <a:rPr spc="-5" dirty="0"/>
              <a:t>Sentiment Analysis:  </a:t>
            </a:r>
            <a:br>
              <a:rPr lang="en-IN" spc="-5" dirty="0"/>
            </a:br>
            <a:r>
              <a:rPr spc="-5" dirty="0"/>
              <a:t>Machine </a:t>
            </a:r>
            <a:r>
              <a:rPr dirty="0"/>
              <a:t>Learning-</a:t>
            </a:r>
            <a:r>
              <a:rPr spc="-130" dirty="0"/>
              <a:t> </a:t>
            </a:r>
            <a:r>
              <a:rPr spc="-55" dirty="0"/>
              <a:t>Types</a:t>
            </a:r>
          </a:p>
        </p:txBody>
      </p:sp>
      <p:sp>
        <p:nvSpPr>
          <p:cNvPr id="29" name="Text Placeholder 28">
            <a:extLst>
              <a:ext uri="{FF2B5EF4-FFF2-40B4-BE49-F238E27FC236}">
                <a16:creationId xmlns:a16="http://schemas.microsoft.com/office/drawing/2014/main" id="{01BF96F0-F553-479E-BB2B-10DACC4DA674}"/>
              </a:ext>
            </a:extLst>
          </p:cNvPr>
          <p:cNvSpPr>
            <a:spLocks noGrp="1"/>
          </p:cNvSpPr>
          <p:nvPr>
            <p:ph idx="1"/>
          </p:nvPr>
        </p:nvSpPr>
        <p:spPr>
          <a:xfrm>
            <a:off x="756310" y="2533903"/>
            <a:ext cx="10679379" cy="1292662"/>
          </a:xfrm>
        </p:spPr>
        <p:txBody>
          <a:bodyPr>
            <a:normAutofit fontScale="85000" lnSpcReduction="20000"/>
          </a:bodyPr>
          <a:lstStyle/>
          <a:p>
            <a:r>
              <a:rPr lang="en-IN" sz="2800" dirty="0">
                <a:latin typeface="Trebuchet MS" panose="020B0603020202020204" pitchFamily="34" charset="0"/>
              </a:rPr>
              <a:t>Supervised Machine Learning</a:t>
            </a:r>
          </a:p>
          <a:p>
            <a:endParaRPr lang="en-IN" sz="2800" dirty="0">
              <a:latin typeface="Trebuchet MS" panose="020B0603020202020204" pitchFamily="34" charset="0"/>
            </a:endParaRPr>
          </a:p>
          <a:p>
            <a:r>
              <a:rPr lang="en-IN" sz="2800" dirty="0">
                <a:latin typeface="Trebuchet MS" panose="020B0603020202020204" pitchFamily="34" charset="0"/>
              </a:rPr>
              <a:t>Unsupervised Machine Learning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80142" y="757226"/>
            <a:ext cx="4165741" cy="47732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41832" y="1057655"/>
            <a:ext cx="2602992" cy="1011936"/>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2944367" y="1057655"/>
            <a:ext cx="768095" cy="1011936"/>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3112007" y="1057655"/>
            <a:ext cx="5129784" cy="1011936"/>
          </a:xfrm>
          <a:prstGeom prst="rect">
            <a:avLst/>
          </a:prstGeom>
          <a:blipFill>
            <a:blip r:embed="rId5"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756310" y="629158"/>
            <a:ext cx="7181850" cy="1122680"/>
          </a:xfrm>
          <a:prstGeom prst="rect">
            <a:avLst/>
          </a:prstGeom>
        </p:spPr>
        <p:style>
          <a:lnRef idx="0">
            <a:scrgbClr r="0" g="0" b="0"/>
          </a:lnRef>
          <a:fillRef idx="1001">
            <a:schemeClr val="lt1"/>
          </a:fillRef>
          <a:effectRef idx="0">
            <a:scrgbClr r="0" g="0" b="0"/>
          </a:effectRef>
          <a:fontRef idx="major"/>
        </p:style>
        <p:txBody>
          <a:bodyPr vert="horz" wrap="square" lIns="0" tIns="12700" rIns="0" bIns="0" rtlCol="0">
            <a:spAutoFit/>
          </a:bodyPr>
          <a:lstStyle/>
          <a:p>
            <a:pPr marL="12700">
              <a:lnSpc>
                <a:spcPct val="100000"/>
              </a:lnSpc>
              <a:spcBef>
                <a:spcPts val="100"/>
              </a:spcBef>
            </a:pPr>
            <a:r>
              <a:rPr spc="-5" dirty="0"/>
              <a:t>Sentiment</a:t>
            </a:r>
            <a:r>
              <a:rPr spc="-185" dirty="0"/>
              <a:t> </a:t>
            </a:r>
            <a:r>
              <a:rPr spc="-5" dirty="0"/>
              <a:t>Analysis:</a:t>
            </a:r>
          </a:p>
          <a:p>
            <a:pPr marL="469900">
              <a:lnSpc>
                <a:spcPct val="100000"/>
              </a:lnSpc>
            </a:pPr>
            <a:r>
              <a:rPr spc="-5" dirty="0"/>
              <a:t>Language-Independent</a:t>
            </a:r>
            <a:r>
              <a:rPr spc="-220" dirty="0"/>
              <a:t> </a:t>
            </a:r>
            <a:r>
              <a:rPr spc="-5" dirty="0"/>
              <a:t>Analysis</a:t>
            </a:r>
          </a:p>
        </p:txBody>
      </p:sp>
      <p:sp>
        <p:nvSpPr>
          <p:cNvPr id="7" name="object 7"/>
          <p:cNvSpPr txBox="1"/>
          <p:nvPr/>
        </p:nvSpPr>
        <p:spPr>
          <a:xfrm>
            <a:off x="756310" y="2588463"/>
            <a:ext cx="8114030" cy="2922905"/>
          </a:xfrm>
          <a:prstGeom prst="rect">
            <a:avLst/>
          </a:prstGeom>
        </p:spPr>
        <p:txBody>
          <a:bodyPr vert="horz" wrap="square" lIns="0" tIns="12700" rIns="0" bIns="0" rtlCol="0">
            <a:spAutoFit/>
          </a:bodyPr>
          <a:lstStyle/>
          <a:p>
            <a:pPr marL="355600" indent="-342900">
              <a:lnSpc>
                <a:spcPct val="100000"/>
              </a:lnSpc>
              <a:spcBef>
                <a:spcPts val="100"/>
              </a:spcBef>
              <a:buClr>
                <a:srgbClr val="EB3C9F"/>
              </a:buClr>
              <a:buSzPct val="80555"/>
              <a:buFont typeface="Wingdings 3"/>
              <a:buChar char=""/>
              <a:tabLst>
                <a:tab pos="354965" algn="l"/>
                <a:tab pos="355600" algn="l"/>
              </a:tabLst>
            </a:pPr>
            <a:r>
              <a:rPr sz="1800" spc="-45" dirty="0">
                <a:solidFill>
                  <a:srgbClr val="404040"/>
                </a:solidFill>
                <a:latin typeface="Trebuchet MS"/>
                <a:cs typeface="Trebuchet MS"/>
              </a:rPr>
              <a:t>Twitter </a:t>
            </a:r>
            <a:r>
              <a:rPr sz="1800" spc="-5" dirty="0">
                <a:solidFill>
                  <a:srgbClr val="404040"/>
                </a:solidFill>
                <a:latin typeface="Trebuchet MS"/>
                <a:cs typeface="Trebuchet MS"/>
              </a:rPr>
              <a:t>receives </a:t>
            </a:r>
            <a:r>
              <a:rPr sz="1800" spc="-10" dirty="0">
                <a:solidFill>
                  <a:srgbClr val="404040"/>
                </a:solidFill>
                <a:latin typeface="Trebuchet MS"/>
                <a:cs typeface="Trebuchet MS"/>
              </a:rPr>
              <a:t>over </a:t>
            </a:r>
            <a:r>
              <a:rPr sz="1800" spc="-5" dirty="0">
                <a:solidFill>
                  <a:srgbClr val="404040"/>
                </a:solidFill>
                <a:latin typeface="Trebuchet MS"/>
                <a:cs typeface="Trebuchet MS"/>
              </a:rPr>
              <a:t>400 Million tweets </a:t>
            </a:r>
            <a:r>
              <a:rPr sz="1800" dirty="0">
                <a:solidFill>
                  <a:srgbClr val="404040"/>
                </a:solidFill>
                <a:latin typeface="Trebuchet MS"/>
                <a:cs typeface="Trebuchet MS"/>
              </a:rPr>
              <a:t>a</a:t>
            </a:r>
            <a:r>
              <a:rPr sz="1800" spc="70" dirty="0">
                <a:solidFill>
                  <a:srgbClr val="404040"/>
                </a:solidFill>
                <a:latin typeface="Trebuchet MS"/>
                <a:cs typeface="Trebuchet MS"/>
              </a:rPr>
              <a:t> </a:t>
            </a:r>
            <a:r>
              <a:rPr sz="1800" spc="-5" dirty="0">
                <a:solidFill>
                  <a:srgbClr val="404040"/>
                </a:solidFill>
                <a:latin typeface="Trebuchet MS"/>
                <a:cs typeface="Trebuchet MS"/>
              </a:rPr>
              <a:t>day</a:t>
            </a:r>
            <a:endParaRPr sz="1800">
              <a:latin typeface="Trebuchet MS"/>
              <a:cs typeface="Trebuchet MS"/>
            </a:endParaRPr>
          </a:p>
          <a:p>
            <a:pPr>
              <a:lnSpc>
                <a:spcPct val="100000"/>
              </a:lnSpc>
              <a:buClr>
                <a:srgbClr val="EB3C9F"/>
              </a:buClr>
              <a:buFont typeface="Wingdings 3"/>
              <a:buChar char=""/>
            </a:pPr>
            <a:endParaRPr sz="2100">
              <a:latin typeface="Trebuchet MS"/>
              <a:cs typeface="Trebuchet MS"/>
            </a:endParaRPr>
          </a:p>
          <a:p>
            <a:pPr marL="756285" lvl="1" indent="-287020">
              <a:lnSpc>
                <a:spcPct val="100000"/>
              </a:lnSpc>
              <a:spcBef>
                <a:spcPts val="1725"/>
              </a:spcBef>
              <a:buClr>
                <a:srgbClr val="EB3C9F"/>
              </a:buClr>
              <a:buSzPct val="78125"/>
              <a:buFont typeface="Wingdings 3"/>
              <a:buChar char=""/>
              <a:tabLst>
                <a:tab pos="756285" algn="l"/>
                <a:tab pos="756920" algn="l"/>
              </a:tabLst>
            </a:pPr>
            <a:r>
              <a:rPr sz="1600" spc="-10" dirty="0">
                <a:solidFill>
                  <a:srgbClr val="404040"/>
                </a:solidFill>
                <a:latin typeface="Trebuchet MS"/>
                <a:cs typeface="Trebuchet MS"/>
              </a:rPr>
              <a:t>Less </a:t>
            </a:r>
            <a:r>
              <a:rPr sz="1600" spc="-5" dirty="0">
                <a:solidFill>
                  <a:srgbClr val="404040"/>
                </a:solidFill>
                <a:latin typeface="Trebuchet MS"/>
                <a:cs typeface="Trebuchet MS"/>
              </a:rPr>
              <a:t>than 40% of tweets are in</a:t>
            </a:r>
            <a:r>
              <a:rPr sz="1600" spc="80" dirty="0">
                <a:solidFill>
                  <a:srgbClr val="404040"/>
                </a:solidFill>
                <a:latin typeface="Trebuchet MS"/>
                <a:cs typeface="Trebuchet MS"/>
              </a:rPr>
              <a:t> </a:t>
            </a:r>
            <a:r>
              <a:rPr sz="1600" spc="-5" dirty="0">
                <a:solidFill>
                  <a:srgbClr val="404040"/>
                </a:solidFill>
                <a:latin typeface="Trebuchet MS"/>
                <a:cs typeface="Trebuchet MS"/>
              </a:rPr>
              <a:t>English</a:t>
            </a:r>
            <a:endParaRPr sz="1600">
              <a:latin typeface="Trebuchet MS"/>
              <a:cs typeface="Trebuchet MS"/>
            </a:endParaRPr>
          </a:p>
          <a:p>
            <a:pPr lvl="1">
              <a:lnSpc>
                <a:spcPct val="100000"/>
              </a:lnSpc>
              <a:buClr>
                <a:srgbClr val="EB3C9F"/>
              </a:buClr>
              <a:buFont typeface="Wingdings 3"/>
              <a:buChar char=""/>
            </a:pPr>
            <a:endParaRPr sz="1800">
              <a:latin typeface="Trebuchet MS"/>
              <a:cs typeface="Trebuchet MS"/>
            </a:endParaRPr>
          </a:p>
          <a:p>
            <a:pPr lvl="1">
              <a:lnSpc>
                <a:spcPct val="100000"/>
              </a:lnSpc>
              <a:spcBef>
                <a:spcPts val="35"/>
              </a:spcBef>
              <a:buClr>
                <a:srgbClr val="EB3C9F"/>
              </a:buClr>
              <a:buFont typeface="Wingdings 3"/>
              <a:buChar char=""/>
            </a:pPr>
            <a:endParaRPr sz="1750">
              <a:latin typeface="Trebuchet MS"/>
              <a:cs typeface="Trebuchet MS"/>
            </a:endParaRPr>
          </a:p>
          <a:p>
            <a:pPr marL="355600" indent="-342900">
              <a:lnSpc>
                <a:spcPct val="100000"/>
              </a:lnSpc>
              <a:buClr>
                <a:srgbClr val="EB3C9F"/>
              </a:buClr>
              <a:buSzPct val="80555"/>
              <a:buFont typeface="Wingdings 3"/>
              <a:buChar char=""/>
              <a:tabLst>
                <a:tab pos="354965" algn="l"/>
                <a:tab pos="355600" algn="l"/>
              </a:tabLst>
            </a:pPr>
            <a:r>
              <a:rPr sz="1800" dirty="0">
                <a:solidFill>
                  <a:srgbClr val="404040"/>
                </a:solidFill>
                <a:latin typeface="Trebuchet MS"/>
                <a:cs typeface="Trebuchet MS"/>
              </a:rPr>
              <a:t>One </a:t>
            </a:r>
            <a:r>
              <a:rPr sz="1800" spc="-5" dirty="0">
                <a:solidFill>
                  <a:srgbClr val="404040"/>
                </a:solidFill>
                <a:latin typeface="Trebuchet MS"/>
                <a:cs typeface="Trebuchet MS"/>
              </a:rPr>
              <a:t>method is to use language independent indicators to create positive or</a:t>
            </a:r>
            <a:endParaRPr sz="1800">
              <a:latin typeface="Trebuchet MS"/>
              <a:cs typeface="Trebuchet MS"/>
            </a:endParaRPr>
          </a:p>
          <a:p>
            <a:pPr marL="355600">
              <a:lnSpc>
                <a:spcPct val="100000"/>
              </a:lnSpc>
            </a:pPr>
            <a:r>
              <a:rPr sz="1800" spc="-5" dirty="0">
                <a:solidFill>
                  <a:srgbClr val="404040"/>
                </a:solidFill>
                <a:latin typeface="Trebuchet MS"/>
                <a:cs typeface="Trebuchet MS"/>
              </a:rPr>
              <a:t>negative</a:t>
            </a:r>
            <a:r>
              <a:rPr sz="1800" spc="10" dirty="0">
                <a:solidFill>
                  <a:srgbClr val="404040"/>
                </a:solidFill>
                <a:latin typeface="Trebuchet MS"/>
                <a:cs typeface="Trebuchet MS"/>
              </a:rPr>
              <a:t> </a:t>
            </a:r>
            <a:r>
              <a:rPr sz="1800" spc="-5" dirty="0">
                <a:solidFill>
                  <a:srgbClr val="404040"/>
                </a:solidFill>
                <a:latin typeface="Trebuchet MS"/>
                <a:cs typeface="Trebuchet MS"/>
              </a:rPr>
              <a:t>classifiers</a:t>
            </a:r>
            <a:endParaRPr sz="1800">
              <a:latin typeface="Trebuchet MS"/>
              <a:cs typeface="Trebuchet MS"/>
            </a:endParaRPr>
          </a:p>
          <a:p>
            <a:pPr>
              <a:lnSpc>
                <a:spcPct val="100000"/>
              </a:lnSpc>
            </a:pPr>
            <a:endParaRPr sz="2100">
              <a:latin typeface="Trebuchet MS"/>
              <a:cs typeface="Trebuchet MS"/>
            </a:endParaRPr>
          </a:p>
          <a:p>
            <a:pPr marL="756285" lvl="1" indent="-287020">
              <a:lnSpc>
                <a:spcPct val="100000"/>
              </a:lnSpc>
              <a:spcBef>
                <a:spcPts val="1735"/>
              </a:spcBef>
              <a:buClr>
                <a:srgbClr val="EB3C9F"/>
              </a:buClr>
              <a:buSzPct val="78125"/>
              <a:buFont typeface="Wingdings 3"/>
              <a:buChar char=""/>
              <a:tabLst>
                <a:tab pos="756285" algn="l"/>
                <a:tab pos="756920" algn="l"/>
              </a:tabLst>
            </a:pPr>
            <a:r>
              <a:rPr sz="1600" spc="-5" dirty="0">
                <a:solidFill>
                  <a:srgbClr val="404040"/>
                </a:solidFill>
                <a:latin typeface="Trebuchet MS"/>
                <a:cs typeface="Trebuchet MS"/>
              </a:rPr>
              <a:t>Ex:</a:t>
            </a:r>
            <a:r>
              <a:rPr sz="1600" spc="5" dirty="0">
                <a:solidFill>
                  <a:srgbClr val="404040"/>
                </a:solidFill>
                <a:latin typeface="Trebuchet MS"/>
                <a:cs typeface="Trebuchet MS"/>
              </a:rPr>
              <a:t> </a:t>
            </a:r>
            <a:r>
              <a:rPr sz="1600" spc="-10" dirty="0">
                <a:solidFill>
                  <a:srgbClr val="404040"/>
                </a:solidFill>
                <a:latin typeface="Trebuchet MS"/>
                <a:cs typeface="Trebuchet MS"/>
              </a:rPr>
              <a:t>Emoticons</a:t>
            </a:r>
            <a:endParaRPr sz="1600">
              <a:latin typeface="Trebuchet MS"/>
              <a:cs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6310" y="629158"/>
            <a:ext cx="8235290" cy="566822"/>
          </a:xfrm>
          <a:prstGeom prst="rect">
            <a:avLst/>
          </a:prstGeom>
        </p:spPr>
        <p:txBody>
          <a:bodyPr vert="horz" wrap="square" lIns="0" tIns="12700" rIns="0" bIns="0" rtlCol="0">
            <a:spAutoFit/>
          </a:bodyPr>
          <a:lstStyle/>
          <a:p>
            <a:pPr marL="12700">
              <a:lnSpc>
                <a:spcPct val="100000"/>
              </a:lnSpc>
              <a:spcBef>
                <a:spcPts val="100"/>
              </a:spcBef>
            </a:pPr>
            <a:r>
              <a:rPr lang="en-IN" spc="-5" dirty="0"/>
              <a:t>Process Flow Diagram:</a:t>
            </a:r>
            <a:endParaRPr spc="-5" dirty="0"/>
          </a:p>
        </p:txBody>
      </p:sp>
      <p:sp>
        <p:nvSpPr>
          <p:cNvPr id="7" name="object 7"/>
          <p:cNvSpPr/>
          <p:nvPr/>
        </p:nvSpPr>
        <p:spPr>
          <a:xfrm>
            <a:off x="675131" y="1926335"/>
            <a:ext cx="3084575" cy="4570476"/>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1030325" y="4408678"/>
            <a:ext cx="2373630" cy="480695"/>
          </a:xfrm>
          <a:prstGeom prst="rect">
            <a:avLst/>
          </a:prstGeom>
        </p:spPr>
        <p:txBody>
          <a:bodyPr vert="horz" wrap="square" lIns="0" tIns="45719" rIns="0" bIns="0" rtlCol="0">
            <a:spAutoFit/>
          </a:bodyPr>
          <a:lstStyle/>
          <a:p>
            <a:pPr marL="142240" marR="5080" indent="-130175">
              <a:lnSpc>
                <a:spcPts val="1670"/>
              </a:lnSpc>
              <a:spcBef>
                <a:spcPts val="359"/>
              </a:spcBef>
            </a:pPr>
            <a:r>
              <a:rPr sz="1600" b="1" spc="-10" dirty="0">
                <a:latin typeface="Trebuchet MS"/>
                <a:cs typeface="Trebuchet MS"/>
              </a:rPr>
              <a:t>Sentiment </a:t>
            </a:r>
            <a:r>
              <a:rPr sz="1600" b="1" spc="-5" dirty="0">
                <a:latin typeface="Trebuchet MS"/>
                <a:cs typeface="Trebuchet MS"/>
              </a:rPr>
              <a:t>indicators are  assigned to</a:t>
            </a:r>
            <a:r>
              <a:rPr sz="1600" b="1" spc="-30" dirty="0">
                <a:latin typeface="Trebuchet MS"/>
                <a:cs typeface="Trebuchet MS"/>
              </a:rPr>
              <a:t> </a:t>
            </a:r>
            <a:r>
              <a:rPr sz="1600" b="1" spc="-5" dirty="0">
                <a:latin typeface="Trebuchet MS"/>
                <a:cs typeface="Trebuchet MS"/>
              </a:rPr>
              <a:t>emoticons</a:t>
            </a:r>
            <a:endParaRPr sz="1600">
              <a:latin typeface="Trebuchet MS"/>
              <a:cs typeface="Trebuchet MS"/>
            </a:endParaRPr>
          </a:p>
        </p:txBody>
      </p:sp>
      <p:sp>
        <p:nvSpPr>
          <p:cNvPr id="9" name="object 9"/>
          <p:cNvSpPr/>
          <p:nvPr/>
        </p:nvSpPr>
        <p:spPr>
          <a:xfrm>
            <a:off x="1348739" y="2095500"/>
            <a:ext cx="1737360" cy="1737360"/>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348739" y="2095500"/>
            <a:ext cx="1737360" cy="1737360"/>
          </a:xfrm>
          <a:custGeom>
            <a:avLst/>
            <a:gdLst/>
            <a:ahLst/>
            <a:cxnLst/>
            <a:rect l="l" t="t" r="r" b="b"/>
            <a:pathLst>
              <a:path w="1737360" h="1737360">
                <a:moveTo>
                  <a:pt x="0" y="289560"/>
                </a:moveTo>
                <a:lnTo>
                  <a:pt x="3790" y="242598"/>
                </a:lnTo>
                <a:lnTo>
                  <a:pt x="14764" y="198046"/>
                </a:lnTo>
                <a:lnTo>
                  <a:pt x="32325" y="156502"/>
                </a:lnTo>
                <a:lnTo>
                  <a:pt x="55875" y="118561"/>
                </a:lnTo>
                <a:lnTo>
                  <a:pt x="84820" y="84820"/>
                </a:lnTo>
                <a:lnTo>
                  <a:pt x="118561" y="55875"/>
                </a:lnTo>
                <a:lnTo>
                  <a:pt x="156502" y="32325"/>
                </a:lnTo>
                <a:lnTo>
                  <a:pt x="198046" y="14764"/>
                </a:lnTo>
                <a:lnTo>
                  <a:pt x="242598" y="3790"/>
                </a:lnTo>
                <a:lnTo>
                  <a:pt x="289559" y="0"/>
                </a:lnTo>
                <a:lnTo>
                  <a:pt x="1447799" y="0"/>
                </a:lnTo>
                <a:lnTo>
                  <a:pt x="1494761" y="3790"/>
                </a:lnTo>
                <a:lnTo>
                  <a:pt x="1539313" y="14764"/>
                </a:lnTo>
                <a:lnTo>
                  <a:pt x="1580857" y="32325"/>
                </a:lnTo>
                <a:lnTo>
                  <a:pt x="1618798" y="55875"/>
                </a:lnTo>
                <a:lnTo>
                  <a:pt x="1652539" y="84820"/>
                </a:lnTo>
                <a:lnTo>
                  <a:pt x="1681484" y="118561"/>
                </a:lnTo>
                <a:lnTo>
                  <a:pt x="1705034" y="156502"/>
                </a:lnTo>
                <a:lnTo>
                  <a:pt x="1722595" y="198046"/>
                </a:lnTo>
                <a:lnTo>
                  <a:pt x="1733569" y="242598"/>
                </a:lnTo>
                <a:lnTo>
                  <a:pt x="1737360" y="289560"/>
                </a:lnTo>
                <a:lnTo>
                  <a:pt x="1737360" y="1447800"/>
                </a:lnTo>
                <a:lnTo>
                  <a:pt x="1733569" y="1494761"/>
                </a:lnTo>
                <a:lnTo>
                  <a:pt x="1722595" y="1539313"/>
                </a:lnTo>
                <a:lnTo>
                  <a:pt x="1705034" y="1580857"/>
                </a:lnTo>
                <a:lnTo>
                  <a:pt x="1681484" y="1618798"/>
                </a:lnTo>
                <a:lnTo>
                  <a:pt x="1652539" y="1652539"/>
                </a:lnTo>
                <a:lnTo>
                  <a:pt x="1618798" y="1681484"/>
                </a:lnTo>
                <a:lnTo>
                  <a:pt x="1580857" y="1705034"/>
                </a:lnTo>
                <a:lnTo>
                  <a:pt x="1539313" y="1722595"/>
                </a:lnTo>
                <a:lnTo>
                  <a:pt x="1494761" y="1733569"/>
                </a:lnTo>
                <a:lnTo>
                  <a:pt x="1447799" y="1737360"/>
                </a:lnTo>
                <a:lnTo>
                  <a:pt x="289559" y="1737360"/>
                </a:lnTo>
                <a:lnTo>
                  <a:pt x="242598" y="1733569"/>
                </a:lnTo>
                <a:lnTo>
                  <a:pt x="198046" y="1722595"/>
                </a:lnTo>
                <a:lnTo>
                  <a:pt x="156502" y="1705034"/>
                </a:lnTo>
                <a:lnTo>
                  <a:pt x="118561" y="1681484"/>
                </a:lnTo>
                <a:lnTo>
                  <a:pt x="84820" y="1652539"/>
                </a:lnTo>
                <a:lnTo>
                  <a:pt x="55875" y="1618798"/>
                </a:lnTo>
                <a:lnTo>
                  <a:pt x="32325" y="1580857"/>
                </a:lnTo>
                <a:lnTo>
                  <a:pt x="14764" y="1539313"/>
                </a:lnTo>
                <a:lnTo>
                  <a:pt x="3790" y="1494761"/>
                </a:lnTo>
                <a:lnTo>
                  <a:pt x="0" y="1447800"/>
                </a:lnTo>
                <a:lnTo>
                  <a:pt x="0" y="289560"/>
                </a:lnTo>
                <a:close/>
              </a:path>
            </a:pathLst>
          </a:custGeom>
          <a:ln w="12192">
            <a:solidFill>
              <a:srgbClr val="FFFFFF"/>
            </a:solidFill>
          </a:ln>
        </p:spPr>
        <p:txBody>
          <a:bodyPr wrap="square" lIns="0" tIns="0" rIns="0" bIns="0" rtlCol="0"/>
          <a:lstStyle/>
          <a:p>
            <a:endParaRPr/>
          </a:p>
        </p:txBody>
      </p:sp>
      <p:sp>
        <p:nvSpPr>
          <p:cNvPr id="11" name="object 11"/>
          <p:cNvSpPr/>
          <p:nvPr/>
        </p:nvSpPr>
        <p:spPr>
          <a:xfrm>
            <a:off x="3843528" y="1926335"/>
            <a:ext cx="3084576" cy="4570476"/>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4094479" y="4408678"/>
            <a:ext cx="2583815" cy="480695"/>
          </a:xfrm>
          <a:prstGeom prst="rect">
            <a:avLst/>
          </a:prstGeom>
        </p:spPr>
        <p:txBody>
          <a:bodyPr vert="horz" wrap="square" lIns="0" tIns="45719" rIns="0" bIns="0" rtlCol="0">
            <a:spAutoFit/>
          </a:bodyPr>
          <a:lstStyle/>
          <a:p>
            <a:pPr marL="259079" marR="5080" indent="-247015">
              <a:lnSpc>
                <a:spcPts val="1670"/>
              </a:lnSpc>
              <a:spcBef>
                <a:spcPts val="359"/>
              </a:spcBef>
            </a:pPr>
            <a:r>
              <a:rPr sz="1600" b="1" spc="-30" dirty="0">
                <a:latin typeface="Trebuchet MS"/>
                <a:cs typeface="Trebuchet MS"/>
              </a:rPr>
              <a:t>Tweets </a:t>
            </a:r>
            <a:r>
              <a:rPr sz="1600" b="1" spc="-5" dirty="0">
                <a:latin typeface="Trebuchet MS"/>
                <a:cs typeface="Trebuchet MS"/>
              </a:rPr>
              <a:t>with emoticons are  </a:t>
            </a:r>
            <a:r>
              <a:rPr sz="1600" b="1" spc="-10" dirty="0">
                <a:latin typeface="Trebuchet MS"/>
                <a:cs typeface="Trebuchet MS"/>
              </a:rPr>
              <a:t>read </a:t>
            </a:r>
            <a:r>
              <a:rPr sz="1600" b="1" spc="-5" dirty="0">
                <a:latin typeface="Trebuchet MS"/>
                <a:cs typeface="Trebuchet MS"/>
              </a:rPr>
              <a:t>by the algorithm</a:t>
            </a:r>
            <a:endParaRPr sz="1600">
              <a:latin typeface="Trebuchet MS"/>
              <a:cs typeface="Trebuchet MS"/>
            </a:endParaRPr>
          </a:p>
        </p:txBody>
      </p:sp>
      <p:sp>
        <p:nvSpPr>
          <p:cNvPr id="13" name="object 13"/>
          <p:cNvSpPr/>
          <p:nvPr/>
        </p:nvSpPr>
        <p:spPr>
          <a:xfrm>
            <a:off x="4151376" y="2141220"/>
            <a:ext cx="2468879" cy="1645919"/>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4151376" y="2141220"/>
            <a:ext cx="2468880" cy="1645920"/>
          </a:xfrm>
          <a:custGeom>
            <a:avLst/>
            <a:gdLst/>
            <a:ahLst/>
            <a:cxnLst/>
            <a:rect l="l" t="t" r="r" b="b"/>
            <a:pathLst>
              <a:path w="2468879" h="1645920">
                <a:moveTo>
                  <a:pt x="0" y="274319"/>
                </a:moveTo>
                <a:lnTo>
                  <a:pt x="4419" y="225008"/>
                </a:lnTo>
                <a:lnTo>
                  <a:pt x="17161" y="178597"/>
                </a:lnTo>
                <a:lnTo>
                  <a:pt x="37450" y="135861"/>
                </a:lnTo>
                <a:lnTo>
                  <a:pt x="64513" y="97575"/>
                </a:lnTo>
                <a:lnTo>
                  <a:pt x="97575" y="64513"/>
                </a:lnTo>
                <a:lnTo>
                  <a:pt x="135861" y="37450"/>
                </a:lnTo>
                <a:lnTo>
                  <a:pt x="178597" y="17161"/>
                </a:lnTo>
                <a:lnTo>
                  <a:pt x="225008" y="4419"/>
                </a:lnTo>
                <a:lnTo>
                  <a:pt x="274320" y="0"/>
                </a:lnTo>
                <a:lnTo>
                  <a:pt x="2194560" y="0"/>
                </a:lnTo>
                <a:lnTo>
                  <a:pt x="2243871" y="4419"/>
                </a:lnTo>
                <a:lnTo>
                  <a:pt x="2290282" y="17161"/>
                </a:lnTo>
                <a:lnTo>
                  <a:pt x="2333018" y="37450"/>
                </a:lnTo>
                <a:lnTo>
                  <a:pt x="2371304" y="64513"/>
                </a:lnTo>
                <a:lnTo>
                  <a:pt x="2404366" y="97575"/>
                </a:lnTo>
                <a:lnTo>
                  <a:pt x="2431429" y="135861"/>
                </a:lnTo>
                <a:lnTo>
                  <a:pt x="2451718" y="178597"/>
                </a:lnTo>
                <a:lnTo>
                  <a:pt x="2464460" y="225008"/>
                </a:lnTo>
                <a:lnTo>
                  <a:pt x="2468879" y="274319"/>
                </a:lnTo>
                <a:lnTo>
                  <a:pt x="2468879" y="1371600"/>
                </a:lnTo>
                <a:lnTo>
                  <a:pt x="2464460" y="1420911"/>
                </a:lnTo>
                <a:lnTo>
                  <a:pt x="2451718" y="1467322"/>
                </a:lnTo>
                <a:lnTo>
                  <a:pt x="2431429" y="1510058"/>
                </a:lnTo>
                <a:lnTo>
                  <a:pt x="2404366" y="1548344"/>
                </a:lnTo>
                <a:lnTo>
                  <a:pt x="2371304" y="1581406"/>
                </a:lnTo>
                <a:lnTo>
                  <a:pt x="2333018" y="1608469"/>
                </a:lnTo>
                <a:lnTo>
                  <a:pt x="2290282" y="1628758"/>
                </a:lnTo>
                <a:lnTo>
                  <a:pt x="2243871" y="1641500"/>
                </a:lnTo>
                <a:lnTo>
                  <a:pt x="2194560" y="1645919"/>
                </a:lnTo>
                <a:lnTo>
                  <a:pt x="274320" y="1645919"/>
                </a:lnTo>
                <a:lnTo>
                  <a:pt x="225008" y="1641500"/>
                </a:lnTo>
                <a:lnTo>
                  <a:pt x="178597" y="1628758"/>
                </a:lnTo>
                <a:lnTo>
                  <a:pt x="135861" y="1608469"/>
                </a:lnTo>
                <a:lnTo>
                  <a:pt x="97575" y="1581406"/>
                </a:lnTo>
                <a:lnTo>
                  <a:pt x="64513" y="1548344"/>
                </a:lnTo>
                <a:lnTo>
                  <a:pt x="37450" y="1510058"/>
                </a:lnTo>
                <a:lnTo>
                  <a:pt x="17161" y="1467322"/>
                </a:lnTo>
                <a:lnTo>
                  <a:pt x="4419" y="1420911"/>
                </a:lnTo>
                <a:lnTo>
                  <a:pt x="0" y="1371600"/>
                </a:lnTo>
                <a:lnTo>
                  <a:pt x="0" y="274319"/>
                </a:lnTo>
                <a:close/>
              </a:path>
            </a:pathLst>
          </a:custGeom>
          <a:ln w="12191">
            <a:solidFill>
              <a:srgbClr val="FFFFFF"/>
            </a:solidFill>
          </a:ln>
        </p:spPr>
        <p:txBody>
          <a:bodyPr wrap="square" lIns="0" tIns="0" rIns="0" bIns="0" rtlCol="0"/>
          <a:lstStyle/>
          <a:p>
            <a:endParaRPr/>
          </a:p>
        </p:txBody>
      </p:sp>
      <p:sp>
        <p:nvSpPr>
          <p:cNvPr id="15" name="object 15"/>
          <p:cNvSpPr/>
          <p:nvPr/>
        </p:nvSpPr>
        <p:spPr>
          <a:xfrm>
            <a:off x="7013447" y="1926335"/>
            <a:ext cx="3083052" cy="4570476"/>
          </a:xfrm>
          <a:prstGeom prst="rect">
            <a:avLst/>
          </a:prstGeom>
          <a:blipFill>
            <a:blip r:embed="rId6" cstate="print"/>
            <a:stretch>
              <a:fillRect/>
            </a:stretch>
          </a:blipFill>
        </p:spPr>
        <p:txBody>
          <a:bodyPr wrap="square" lIns="0" tIns="0" rIns="0" bIns="0" rtlCol="0"/>
          <a:lstStyle/>
          <a:p>
            <a:endParaRPr/>
          </a:p>
        </p:txBody>
      </p:sp>
      <p:sp>
        <p:nvSpPr>
          <p:cNvPr id="16" name="object 16"/>
          <p:cNvSpPr txBox="1"/>
          <p:nvPr/>
        </p:nvSpPr>
        <p:spPr>
          <a:xfrm>
            <a:off x="7519543" y="4408678"/>
            <a:ext cx="2070100" cy="480695"/>
          </a:xfrm>
          <a:prstGeom prst="rect">
            <a:avLst/>
          </a:prstGeom>
        </p:spPr>
        <p:txBody>
          <a:bodyPr vert="horz" wrap="square" lIns="0" tIns="45719" rIns="0" bIns="0" rtlCol="0">
            <a:spAutoFit/>
          </a:bodyPr>
          <a:lstStyle/>
          <a:p>
            <a:pPr marL="94615" marR="5080" indent="-82550">
              <a:lnSpc>
                <a:spcPts val="1670"/>
              </a:lnSpc>
              <a:spcBef>
                <a:spcPts val="359"/>
              </a:spcBef>
            </a:pPr>
            <a:r>
              <a:rPr sz="1600" b="1" spc="-30" dirty="0">
                <a:latin typeface="Trebuchet MS"/>
                <a:cs typeface="Trebuchet MS"/>
              </a:rPr>
              <a:t>Tweets </a:t>
            </a:r>
            <a:r>
              <a:rPr sz="1600" b="1" spc="-5" dirty="0">
                <a:latin typeface="Trebuchet MS"/>
                <a:cs typeface="Trebuchet MS"/>
              </a:rPr>
              <a:t>get </a:t>
            </a:r>
            <a:r>
              <a:rPr sz="1600" b="1" spc="-10" dirty="0">
                <a:latin typeface="Trebuchet MS"/>
                <a:cs typeface="Trebuchet MS"/>
              </a:rPr>
              <a:t>labeled </a:t>
            </a:r>
            <a:r>
              <a:rPr sz="1600" b="1" spc="-5" dirty="0">
                <a:latin typeface="Trebuchet MS"/>
                <a:cs typeface="Trebuchet MS"/>
              </a:rPr>
              <a:t>as  </a:t>
            </a:r>
            <a:r>
              <a:rPr sz="1600" b="1" spc="-10" dirty="0">
                <a:latin typeface="Trebuchet MS"/>
                <a:cs typeface="Trebuchet MS"/>
              </a:rPr>
              <a:t>positive </a:t>
            </a:r>
            <a:r>
              <a:rPr sz="1600" b="1" spc="-5" dirty="0">
                <a:latin typeface="Trebuchet MS"/>
                <a:cs typeface="Trebuchet MS"/>
              </a:rPr>
              <a:t>or negative</a:t>
            </a:r>
            <a:endParaRPr sz="1600">
              <a:latin typeface="Trebuchet MS"/>
              <a:cs typeface="Trebuchet MS"/>
            </a:endParaRPr>
          </a:p>
        </p:txBody>
      </p:sp>
      <p:sp>
        <p:nvSpPr>
          <p:cNvPr id="17" name="object 17"/>
          <p:cNvSpPr/>
          <p:nvPr/>
        </p:nvSpPr>
        <p:spPr>
          <a:xfrm>
            <a:off x="7170419" y="2125979"/>
            <a:ext cx="2103120" cy="822960"/>
          </a:xfrm>
          <a:prstGeom prst="rect">
            <a:avLst/>
          </a:prstGeom>
          <a:blipFill>
            <a:blip r:embed="rId7" cstate="print"/>
            <a:stretch>
              <a:fillRect/>
            </a:stretch>
          </a:blipFill>
        </p:spPr>
        <p:txBody>
          <a:bodyPr wrap="square" lIns="0" tIns="0" rIns="0" bIns="0" rtlCol="0"/>
          <a:lstStyle/>
          <a:p>
            <a:endParaRPr/>
          </a:p>
        </p:txBody>
      </p:sp>
      <p:sp>
        <p:nvSpPr>
          <p:cNvPr id="18" name="object 18"/>
          <p:cNvSpPr/>
          <p:nvPr/>
        </p:nvSpPr>
        <p:spPr>
          <a:xfrm>
            <a:off x="7170419" y="2125979"/>
            <a:ext cx="2103120" cy="822960"/>
          </a:xfrm>
          <a:custGeom>
            <a:avLst/>
            <a:gdLst/>
            <a:ahLst/>
            <a:cxnLst/>
            <a:rect l="l" t="t" r="r" b="b"/>
            <a:pathLst>
              <a:path w="2103120" h="822960">
                <a:moveTo>
                  <a:pt x="0" y="137160"/>
                </a:moveTo>
                <a:lnTo>
                  <a:pt x="6998" y="93829"/>
                </a:lnTo>
                <a:lnTo>
                  <a:pt x="26481" y="56180"/>
                </a:lnTo>
                <a:lnTo>
                  <a:pt x="56180" y="26481"/>
                </a:lnTo>
                <a:lnTo>
                  <a:pt x="93829" y="6998"/>
                </a:lnTo>
                <a:lnTo>
                  <a:pt x="137159" y="0"/>
                </a:lnTo>
                <a:lnTo>
                  <a:pt x="1965959" y="0"/>
                </a:lnTo>
                <a:lnTo>
                  <a:pt x="2009290" y="6998"/>
                </a:lnTo>
                <a:lnTo>
                  <a:pt x="2046939" y="26481"/>
                </a:lnTo>
                <a:lnTo>
                  <a:pt x="2076638" y="56180"/>
                </a:lnTo>
                <a:lnTo>
                  <a:pt x="2096121" y="93829"/>
                </a:lnTo>
                <a:lnTo>
                  <a:pt x="2103120" y="137160"/>
                </a:lnTo>
                <a:lnTo>
                  <a:pt x="2103120" y="685800"/>
                </a:lnTo>
                <a:lnTo>
                  <a:pt x="2096121" y="729130"/>
                </a:lnTo>
                <a:lnTo>
                  <a:pt x="2076638" y="766779"/>
                </a:lnTo>
                <a:lnTo>
                  <a:pt x="2046939" y="796478"/>
                </a:lnTo>
                <a:lnTo>
                  <a:pt x="2009290" y="815961"/>
                </a:lnTo>
                <a:lnTo>
                  <a:pt x="1965959" y="822960"/>
                </a:lnTo>
                <a:lnTo>
                  <a:pt x="137159" y="822960"/>
                </a:lnTo>
                <a:lnTo>
                  <a:pt x="93829" y="815961"/>
                </a:lnTo>
                <a:lnTo>
                  <a:pt x="56180" y="796478"/>
                </a:lnTo>
                <a:lnTo>
                  <a:pt x="26481" y="766779"/>
                </a:lnTo>
                <a:lnTo>
                  <a:pt x="6998" y="729130"/>
                </a:lnTo>
                <a:lnTo>
                  <a:pt x="0" y="685800"/>
                </a:lnTo>
                <a:lnTo>
                  <a:pt x="0" y="137160"/>
                </a:lnTo>
                <a:close/>
              </a:path>
            </a:pathLst>
          </a:custGeom>
          <a:ln w="12192">
            <a:solidFill>
              <a:srgbClr val="FFFFFF"/>
            </a:solidFill>
          </a:ln>
        </p:spPr>
        <p:txBody>
          <a:bodyPr wrap="square" lIns="0" tIns="0" rIns="0" bIns="0" rtlCol="0"/>
          <a:lstStyle/>
          <a:p>
            <a:endParaRPr/>
          </a:p>
        </p:txBody>
      </p:sp>
      <p:sp>
        <p:nvSpPr>
          <p:cNvPr id="19" name="object 19"/>
          <p:cNvSpPr/>
          <p:nvPr/>
        </p:nvSpPr>
        <p:spPr>
          <a:xfrm>
            <a:off x="1034796" y="5561076"/>
            <a:ext cx="8695944" cy="722376"/>
          </a:xfrm>
          <a:prstGeom prst="rect">
            <a:avLst/>
          </a:prstGeom>
          <a:blipFill>
            <a:blip r:embed="rId8" cstate="print"/>
            <a:stretch>
              <a:fillRect/>
            </a:stretch>
          </a:blipFill>
        </p:spPr>
        <p:txBody>
          <a:bodyPr wrap="square" lIns="0" tIns="0" rIns="0" bIns="0" rtlCol="0"/>
          <a:lstStyle/>
          <a:p>
            <a:endParaRPr/>
          </a:p>
        </p:txBody>
      </p:sp>
      <p:sp>
        <p:nvSpPr>
          <p:cNvPr id="22" name="object 22"/>
          <p:cNvSpPr/>
          <p:nvPr/>
        </p:nvSpPr>
        <p:spPr>
          <a:xfrm>
            <a:off x="7879080" y="2926079"/>
            <a:ext cx="2103120" cy="822960"/>
          </a:xfrm>
          <a:prstGeom prst="rect">
            <a:avLst/>
          </a:prstGeom>
          <a:blipFill>
            <a:blip r:embed="rId9" cstate="print"/>
            <a:stretch>
              <a:fillRect/>
            </a:stretch>
          </a:blipFill>
        </p:spPr>
        <p:txBody>
          <a:bodyPr wrap="square" lIns="0" tIns="0" rIns="0" bIns="0" rtlCol="0"/>
          <a:lstStyle/>
          <a:p>
            <a:endParaRPr/>
          </a:p>
        </p:txBody>
      </p:sp>
      <p:sp>
        <p:nvSpPr>
          <p:cNvPr id="23" name="object 23"/>
          <p:cNvSpPr/>
          <p:nvPr/>
        </p:nvSpPr>
        <p:spPr>
          <a:xfrm>
            <a:off x="7879080" y="2926079"/>
            <a:ext cx="2103120" cy="822960"/>
          </a:xfrm>
          <a:custGeom>
            <a:avLst/>
            <a:gdLst/>
            <a:ahLst/>
            <a:cxnLst/>
            <a:rect l="l" t="t" r="r" b="b"/>
            <a:pathLst>
              <a:path w="2103120" h="822960">
                <a:moveTo>
                  <a:pt x="0" y="137160"/>
                </a:moveTo>
                <a:lnTo>
                  <a:pt x="6998" y="93829"/>
                </a:lnTo>
                <a:lnTo>
                  <a:pt x="26481" y="56180"/>
                </a:lnTo>
                <a:lnTo>
                  <a:pt x="56180" y="26481"/>
                </a:lnTo>
                <a:lnTo>
                  <a:pt x="93829" y="6998"/>
                </a:lnTo>
                <a:lnTo>
                  <a:pt x="137160" y="0"/>
                </a:lnTo>
                <a:lnTo>
                  <a:pt x="1965960" y="0"/>
                </a:lnTo>
                <a:lnTo>
                  <a:pt x="2009290" y="6998"/>
                </a:lnTo>
                <a:lnTo>
                  <a:pt x="2046939" y="26481"/>
                </a:lnTo>
                <a:lnTo>
                  <a:pt x="2076638" y="56180"/>
                </a:lnTo>
                <a:lnTo>
                  <a:pt x="2096121" y="93829"/>
                </a:lnTo>
                <a:lnTo>
                  <a:pt x="2103120" y="137160"/>
                </a:lnTo>
                <a:lnTo>
                  <a:pt x="2103120" y="685800"/>
                </a:lnTo>
                <a:lnTo>
                  <a:pt x="2096121" y="729130"/>
                </a:lnTo>
                <a:lnTo>
                  <a:pt x="2076638" y="766779"/>
                </a:lnTo>
                <a:lnTo>
                  <a:pt x="2046939" y="796478"/>
                </a:lnTo>
                <a:lnTo>
                  <a:pt x="2009290" y="815961"/>
                </a:lnTo>
                <a:lnTo>
                  <a:pt x="1965960" y="822960"/>
                </a:lnTo>
                <a:lnTo>
                  <a:pt x="137160" y="822960"/>
                </a:lnTo>
                <a:lnTo>
                  <a:pt x="93829" y="815961"/>
                </a:lnTo>
                <a:lnTo>
                  <a:pt x="56180" y="796478"/>
                </a:lnTo>
                <a:lnTo>
                  <a:pt x="26481" y="766779"/>
                </a:lnTo>
                <a:lnTo>
                  <a:pt x="6998" y="729130"/>
                </a:lnTo>
                <a:lnTo>
                  <a:pt x="0" y="685800"/>
                </a:lnTo>
                <a:lnTo>
                  <a:pt x="0" y="137160"/>
                </a:lnTo>
                <a:close/>
              </a:path>
            </a:pathLst>
          </a:custGeom>
          <a:ln w="12192">
            <a:solidFill>
              <a:srgbClr val="FFFFFF"/>
            </a:solidFill>
          </a:ln>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1682495" y="1926335"/>
            <a:ext cx="3247644" cy="4570476"/>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1836166" y="3983863"/>
            <a:ext cx="2938145" cy="1329690"/>
          </a:xfrm>
          <a:prstGeom prst="rect">
            <a:avLst/>
          </a:prstGeom>
        </p:spPr>
        <p:txBody>
          <a:bodyPr vert="horz" wrap="square" lIns="0" tIns="43815" rIns="0" bIns="0" rtlCol="0">
            <a:spAutoFit/>
          </a:bodyPr>
          <a:lstStyle/>
          <a:p>
            <a:pPr marL="12065" marR="5080" algn="ctr">
              <a:lnSpc>
                <a:spcPct val="87000"/>
              </a:lnSpc>
              <a:spcBef>
                <a:spcPts val="345"/>
              </a:spcBef>
            </a:pPr>
            <a:r>
              <a:rPr sz="1600" b="1" spc="-10" dirty="0">
                <a:latin typeface="Trebuchet MS"/>
                <a:cs typeface="Trebuchet MS"/>
              </a:rPr>
              <a:t>Based </a:t>
            </a:r>
            <a:r>
              <a:rPr sz="1600" b="1" spc="-5" dirty="0">
                <a:latin typeface="Trebuchet MS"/>
                <a:cs typeface="Trebuchet MS"/>
              </a:rPr>
              <a:t>on the </a:t>
            </a:r>
            <a:r>
              <a:rPr sz="1600" b="1" spc="-10" dirty="0">
                <a:latin typeface="Trebuchet MS"/>
                <a:cs typeface="Trebuchet MS"/>
              </a:rPr>
              <a:t>label, machines  </a:t>
            </a:r>
            <a:r>
              <a:rPr sz="1600" b="1" spc="-5" dirty="0">
                <a:latin typeface="Trebuchet MS"/>
                <a:cs typeface="Trebuchet MS"/>
              </a:rPr>
              <a:t>can learn the </a:t>
            </a:r>
            <a:r>
              <a:rPr sz="1600" b="1" spc="-10" dirty="0">
                <a:latin typeface="Trebuchet MS"/>
                <a:cs typeface="Trebuchet MS"/>
              </a:rPr>
              <a:t>sentiment </a:t>
            </a:r>
            <a:r>
              <a:rPr sz="1600" b="1" spc="-5" dirty="0">
                <a:latin typeface="Trebuchet MS"/>
                <a:cs typeface="Trebuchet MS"/>
              </a:rPr>
              <a:t>of  </a:t>
            </a:r>
            <a:r>
              <a:rPr sz="1600" b="1" spc="-10" dirty="0">
                <a:latin typeface="Trebuchet MS"/>
                <a:cs typeface="Trebuchet MS"/>
              </a:rPr>
              <a:t>words </a:t>
            </a:r>
            <a:r>
              <a:rPr sz="1600" b="1" spc="-5" dirty="0">
                <a:latin typeface="Trebuchet MS"/>
                <a:cs typeface="Trebuchet MS"/>
              </a:rPr>
              <a:t>and </a:t>
            </a:r>
            <a:r>
              <a:rPr sz="1600" b="1" spc="-15" dirty="0">
                <a:latin typeface="Trebuchet MS"/>
                <a:cs typeface="Trebuchet MS"/>
              </a:rPr>
              <a:t>phrases </a:t>
            </a:r>
            <a:r>
              <a:rPr sz="1600" b="1" spc="-5" dirty="0">
                <a:latin typeface="Trebuchet MS"/>
                <a:cs typeface="Trebuchet MS"/>
              </a:rPr>
              <a:t>of </a:t>
            </a:r>
            <a:r>
              <a:rPr sz="1600" b="1" spc="-10" dirty="0">
                <a:latin typeface="Trebuchet MS"/>
                <a:cs typeface="Trebuchet MS"/>
              </a:rPr>
              <a:t>different  </a:t>
            </a:r>
            <a:r>
              <a:rPr sz="1600" b="1" spc="-5" dirty="0">
                <a:latin typeface="Trebuchet MS"/>
                <a:cs typeface="Trebuchet MS"/>
              </a:rPr>
              <a:t>languages creating a data base  </a:t>
            </a:r>
            <a:r>
              <a:rPr sz="1600" b="1" spc="-10" dirty="0">
                <a:latin typeface="Trebuchet MS"/>
                <a:cs typeface="Trebuchet MS"/>
              </a:rPr>
              <a:t>for positive </a:t>
            </a:r>
            <a:r>
              <a:rPr sz="1600" b="1" spc="-5" dirty="0">
                <a:latin typeface="Trebuchet MS"/>
                <a:cs typeface="Trebuchet MS"/>
              </a:rPr>
              <a:t>and </a:t>
            </a:r>
            <a:r>
              <a:rPr sz="1600" b="1" spc="-10" dirty="0">
                <a:latin typeface="Trebuchet MS"/>
                <a:cs typeface="Trebuchet MS"/>
              </a:rPr>
              <a:t>negative  sentiments</a:t>
            </a:r>
            <a:endParaRPr sz="1600">
              <a:latin typeface="Trebuchet MS"/>
              <a:cs typeface="Trebuchet MS"/>
            </a:endParaRPr>
          </a:p>
        </p:txBody>
      </p:sp>
      <p:sp>
        <p:nvSpPr>
          <p:cNvPr id="9" name="object 9"/>
          <p:cNvSpPr/>
          <p:nvPr/>
        </p:nvSpPr>
        <p:spPr>
          <a:xfrm>
            <a:off x="2633472" y="2034539"/>
            <a:ext cx="1371600" cy="1737360"/>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2633472" y="2034539"/>
            <a:ext cx="1371600" cy="1737360"/>
          </a:xfrm>
          <a:custGeom>
            <a:avLst/>
            <a:gdLst/>
            <a:ahLst/>
            <a:cxnLst/>
            <a:rect l="l" t="t" r="r" b="b"/>
            <a:pathLst>
              <a:path w="1371600" h="1737360">
                <a:moveTo>
                  <a:pt x="0" y="228600"/>
                </a:moveTo>
                <a:lnTo>
                  <a:pt x="4644" y="182533"/>
                </a:lnTo>
                <a:lnTo>
                  <a:pt x="17966" y="139624"/>
                </a:lnTo>
                <a:lnTo>
                  <a:pt x="39045" y="100793"/>
                </a:lnTo>
                <a:lnTo>
                  <a:pt x="66960" y="66960"/>
                </a:lnTo>
                <a:lnTo>
                  <a:pt x="100793" y="39045"/>
                </a:lnTo>
                <a:lnTo>
                  <a:pt x="139624" y="17966"/>
                </a:lnTo>
                <a:lnTo>
                  <a:pt x="182533" y="4644"/>
                </a:lnTo>
                <a:lnTo>
                  <a:pt x="228600" y="0"/>
                </a:lnTo>
                <a:lnTo>
                  <a:pt x="1143000" y="0"/>
                </a:lnTo>
                <a:lnTo>
                  <a:pt x="1189066" y="4644"/>
                </a:lnTo>
                <a:lnTo>
                  <a:pt x="1231975" y="17966"/>
                </a:lnTo>
                <a:lnTo>
                  <a:pt x="1270806" y="39045"/>
                </a:lnTo>
                <a:lnTo>
                  <a:pt x="1304639" y="66960"/>
                </a:lnTo>
                <a:lnTo>
                  <a:pt x="1332554" y="100793"/>
                </a:lnTo>
                <a:lnTo>
                  <a:pt x="1353633" y="139624"/>
                </a:lnTo>
                <a:lnTo>
                  <a:pt x="1366955" y="182533"/>
                </a:lnTo>
                <a:lnTo>
                  <a:pt x="1371600" y="228600"/>
                </a:lnTo>
                <a:lnTo>
                  <a:pt x="1371600" y="1508760"/>
                </a:lnTo>
                <a:lnTo>
                  <a:pt x="1366955" y="1554826"/>
                </a:lnTo>
                <a:lnTo>
                  <a:pt x="1353633" y="1597735"/>
                </a:lnTo>
                <a:lnTo>
                  <a:pt x="1332554" y="1636566"/>
                </a:lnTo>
                <a:lnTo>
                  <a:pt x="1304639" y="1670399"/>
                </a:lnTo>
                <a:lnTo>
                  <a:pt x="1270806" y="1698314"/>
                </a:lnTo>
                <a:lnTo>
                  <a:pt x="1231975" y="1719393"/>
                </a:lnTo>
                <a:lnTo>
                  <a:pt x="1189066" y="1732715"/>
                </a:lnTo>
                <a:lnTo>
                  <a:pt x="1143000" y="1737360"/>
                </a:lnTo>
                <a:lnTo>
                  <a:pt x="228600" y="1737360"/>
                </a:lnTo>
                <a:lnTo>
                  <a:pt x="182533" y="1732715"/>
                </a:lnTo>
                <a:lnTo>
                  <a:pt x="139624" y="1719393"/>
                </a:lnTo>
                <a:lnTo>
                  <a:pt x="100793" y="1698314"/>
                </a:lnTo>
                <a:lnTo>
                  <a:pt x="66960" y="1670399"/>
                </a:lnTo>
                <a:lnTo>
                  <a:pt x="39045" y="1636566"/>
                </a:lnTo>
                <a:lnTo>
                  <a:pt x="17966" y="1597735"/>
                </a:lnTo>
                <a:lnTo>
                  <a:pt x="4644" y="1554826"/>
                </a:lnTo>
                <a:lnTo>
                  <a:pt x="0" y="1508760"/>
                </a:lnTo>
                <a:lnTo>
                  <a:pt x="0" y="228600"/>
                </a:lnTo>
                <a:close/>
              </a:path>
            </a:pathLst>
          </a:custGeom>
          <a:ln w="12192">
            <a:solidFill>
              <a:srgbClr val="FFFFFF"/>
            </a:solidFill>
          </a:ln>
        </p:spPr>
        <p:txBody>
          <a:bodyPr wrap="square" lIns="0" tIns="0" rIns="0" bIns="0" rtlCol="0"/>
          <a:lstStyle/>
          <a:p>
            <a:endParaRPr/>
          </a:p>
        </p:txBody>
      </p:sp>
      <p:sp>
        <p:nvSpPr>
          <p:cNvPr id="11" name="object 11"/>
          <p:cNvSpPr/>
          <p:nvPr/>
        </p:nvSpPr>
        <p:spPr>
          <a:xfrm>
            <a:off x="5020055" y="1926335"/>
            <a:ext cx="3249168" cy="4570476"/>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5249417" y="4196334"/>
            <a:ext cx="2790190" cy="906144"/>
          </a:xfrm>
          <a:prstGeom prst="rect">
            <a:avLst/>
          </a:prstGeom>
        </p:spPr>
        <p:txBody>
          <a:bodyPr vert="horz" wrap="square" lIns="0" tIns="43180" rIns="0" bIns="0" rtlCol="0">
            <a:spAutoFit/>
          </a:bodyPr>
          <a:lstStyle/>
          <a:p>
            <a:pPr marL="12065" marR="5080" indent="1905" algn="ctr">
              <a:lnSpc>
                <a:spcPct val="87100"/>
              </a:lnSpc>
              <a:spcBef>
                <a:spcPts val="340"/>
              </a:spcBef>
            </a:pPr>
            <a:r>
              <a:rPr sz="1600" b="1" spc="-5" dirty="0">
                <a:latin typeface="Trebuchet MS"/>
                <a:cs typeface="Trebuchet MS"/>
              </a:rPr>
              <a:t>Once created, Emoticons are  no long </a:t>
            </a:r>
            <a:r>
              <a:rPr sz="1600" b="1" spc="-10" dirty="0">
                <a:latin typeface="Trebuchet MS"/>
                <a:cs typeface="Trebuchet MS"/>
              </a:rPr>
              <a:t>needed </a:t>
            </a:r>
            <a:r>
              <a:rPr sz="1600" b="1" spc="-5" dirty="0">
                <a:latin typeface="Trebuchet MS"/>
                <a:cs typeface="Trebuchet MS"/>
              </a:rPr>
              <a:t>to </a:t>
            </a:r>
            <a:r>
              <a:rPr sz="1600" b="1" spc="-10" dirty="0">
                <a:latin typeface="Trebuchet MS"/>
                <a:cs typeface="Trebuchet MS"/>
              </a:rPr>
              <a:t>determine  </a:t>
            </a:r>
            <a:r>
              <a:rPr sz="1600" b="1" spc="-5" dirty="0">
                <a:latin typeface="Trebuchet MS"/>
                <a:cs typeface="Trebuchet MS"/>
              </a:rPr>
              <a:t>the </a:t>
            </a:r>
            <a:r>
              <a:rPr sz="1600" b="1" spc="-10" dirty="0">
                <a:latin typeface="Trebuchet MS"/>
                <a:cs typeface="Trebuchet MS"/>
              </a:rPr>
              <a:t>sentiment </a:t>
            </a:r>
            <a:r>
              <a:rPr sz="1600" b="1" spc="-5" dirty="0">
                <a:latin typeface="Trebuchet MS"/>
                <a:cs typeface="Trebuchet MS"/>
              </a:rPr>
              <a:t>of </a:t>
            </a:r>
            <a:r>
              <a:rPr sz="1600" b="1" spc="-15" dirty="0">
                <a:latin typeface="Trebuchet MS"/>
                <a:cs typeface="Trebuchet MS"/>
              </a:rPr>
              <a:t>phrases </a:t>
            </a:r>
            <a:r>
              <a:rPr sz="1600" b="1" spc="-10" dirty="0">
                <a:latin typeface="Trebuchet MS"/>
                <a:cs typeface="Trebuchet MS"/>
              </a:rPr>
              <a:t>in  </a:t>
            </a:r>
            <a:r>
              <a:rPr sz="1600" b="1" spc="-5" dirty="0">
                <a:latin typeface="Trebuchet MS"/>
                <a:cs typeface="Trebuchet MS"/>
              </a:rPr>
              <a:t>different</a:t>
            </a:r>
            <a:r>
              <a:rPr sz="1600" b="1" spc="15" dirty="0">
                <a:latin typeface="Trebuchet MS"/>
                <a:cs typeface="Trebuchet MS"/>
              </a:rPr>
              <a:t> </a:t>
            </a:r>
            <a:r>
              <a:rPr sz="1600" b="1" spc="-5" dirty="0">
                <a:latin typeface="Trebuchet MS"/>
                <a:cs typeface="Trebuchet MS"/>
              </a:rPr>
              <a:t>languages</a:t>
            </a:r>
            <a:endParaRPr sz="1600">
              <a:latin typeface="Trebuchet MS"/>
              <a:cs typeface="Trebuchet MS"/>
            </a:endParaRPr>
          </a:p>
        </p:txBody>
      </p:sp>
      <p:sp>
        <p:nvSpPr>
          <p:cNvPr id="13" name="object 13"/>
          <p:cNvSpPr/>
          <p:nvPr/>
        </p:nvSpPr>
        <p:spPr>
          <a:xfrm>
            <a:off x="5123688" y="2037588"/>
            <a:ext cx="3017519" cy="1828800"/>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5123688" y="2037588"/>
            <a:ext cx="3017520" cy="1828800"/>
          </a:xfrm>
          <a:custGeom>
            <a:avLst/>
            <a:gdLst/>
            <a:ahLst/>
            <a:cxnLst/>
            <a:rect l="l" t="t" r="r" b="b"/>
            <a:pathLst>
              <a:path w="3017520" h="1828800">
                <a:moveTo>
                  <a:pt x="0" y="304800"/>
                </a:moveTo>
                <a:lnTo>
                  <a:pt x="3990" y="255374"/>
                </a:lnTo>
                <a:lnTo>
                  <a:pt x="15544" y="208483"/>
                </a:lnTo>
                <a:lnTo>
                  <a:pt x="34032" y="164753"/>
                </a:lnTo>
                <a:lnTo>
                  <a:pt x="58826" y="124815"/>
                </a:lnTo>
                <a:lnTo>
                  <a:pt x="89296" y="89296"/>
                </a:lnTo>
                <a:lnTo>
                  <a:pt x="124815" y="58826"/>
                </a:lnTo>
                <a:lnTo>
                  <a:pt x="164753" y="34032"/>
                </a:lnTo>
                <a:lnTo>
                  <a:pt x="208483" y="15544"/>
                </a:lnTo>
                <a:lnTo>
                  <a:pt x="255374" y="3990"/>
                </a:lnTo>
                <a:lnTo>
                  <a:pt x="304800" y="0"/>
                </a:lnTo>
                <a:lnTo>
                  <a:pt x="2712719" y="0"/>
                </a:lnTo>
                <a:lnTo>
                  <a:pt x="2762145" y="3990"/>
                </a:lnTo>
                <a:lnTo>
                  <a:pt x="2809036" y="15544"/>
                </a:lnTo>
                <a:lnTo>
                  <a:pt x="2852766" y="34032"/>
                </a:lnTo>
                <a:lnTo>
                  <a:pt x="2892704" y="58826"/>
                </a:lnTo>
                <a:lnTo>
                  <a:pt x="2928223" y="89296"/>
                </a:lnTo>
                <a:lnTo>
                  <a:pt x="2958693" y="124815"/>
                </a:lnTo>
                <a:lnTo>
                  <a:pt x="2983487" y="164753"/>
                </a:lnTo>
                <a:lnTo>
                  <a:pt x="3001975" y="208483"/>
                </a:lnTo>
                <a:lnTo>
                  <a:pt x="3013529" y="255374"/>
                </a:lnTo>
                <a:lnTo>
                  <a:pt x="3017519" y="304800"/>
                </a:lnTo>
                <a:lnTo>
                  <a:pt x="3017519" y="1524000"/>
                </a:lnTo>
                <a:lnTo>
                  <a:pt x="3013529" y="1573425"/>
                </a:lnTo>
                <a:lnTo>
                  <a:pt x="3001975" y="1620316"/>
                </a:lnTo>
                <a:lnTo>
                  <a:pt x="2983487" y="1664046"/>
                </a:lnTo>
                <a:lnTo>
                  <a:pt x="2958693" y="1703984"/>
                </a:lnTo>
                <a:lnTo>
                  <a:pt x="2928223" y="1739503"/>
                </a:lnTo>
                <a:lnTo>
                  <a:pt x="2892704" y="1769973"/>
                </a:lnTo>
                <a:lnTo>
                  <a:pt x="2852766" y="1794767"/>
                </a:lnTo>
                <a:lnTo>
                  <a:pt x="2809036" y="1813255"/>
                </a:lnTo>
                <a:lnTo>
                  <a:pt x="2762145" y="1824809"/>
                </a:lnTo>
                <a:lnTo>
                  <a:pt x="2712719" y="1828800"/>
                </a:lnTo>
                <a:lnTo>
                  <a:pt x="304800" y="1828800"/>
                </a:lnTo>
                <a:lnTo>
                  <a:pt x="255374" y="1824809"/>
                </a:lnTo>
                <a:lnTo>
                  <a:pt x="208483" y="1813255"/>
                </a:lnTo>
                <a:lnTo>
                  <a:pt x="164753" y="1794767"/>
                </a:lnTo>
                <a:lnTo>
                  <a:pt x="124815" y="1769973"/>
                </a:lnTo>
                <a:lnTo>
                  <a:pt x="89296" y="1739503"/>
                </a:lnTo>
                <a:lnTo>
                  <a:pt x="58826" y="1703984"/>
                </a:lnTo>
                <a:lnTo>
                  <a:pt x="34032" y="1664046"/>
                </a:lnTo>
                <a:lnTo>
                  <a:pt x="15544" y="1620316"/>
                </a:lnTo>
                <a:lnTo>
                  <a:pt x="3990" y="1573425"/>
                </a:lnTo>
                <a:lnTo>
                  <a:pt x="0" y="1524000"/>
                </a:lnTo>
                <a:lnTo>
                  <a:pt x="0" y="304800"/>
                </a:lnTo>
                <a:close/>
              </a:path>
            </a:pathLst>
          </a:custGeom>
          <a:ln w="12192">
            <a:solidFill>
              <a:srgbClr val="FFFFFF"/>
            </a:solidFill>
          </a:ln>
        </p:spPr>
        <p:txBody>
          <a:bodyPr wrap="square" lIns="0" tIns="0" rIns="0" bIns="0" rtlCol="0"/>
          <a:lstStyle/>
          <a:p>
            <a:endParaRPr/>
          </a:p>
        </p:txBody>
      </p:sp>
      <p:sp>
        <p:nvSpPr>
          <p:cNvPr id="15" name="object 15"/>
          <p:cNvSpPr/>
          <p:nvPr/>
        </p:nvSpPr>
        <p:spPr>
          <a:xfrm>
            <a:off x="1927860" y="5561076"/>
            <a:ext cx="6089903" cy="722376"/>
          </a:xfrm>
          <a:prstGeom prst="rect">
            <a:avLst/>
          </a:prstGeom>
          <a:blipFill>
            <a:blip r:embed="rId6" cstate="print"/>
            <a:stretch>
              <a:fillRect/>
            </a:stretch>
          </a:blipFill>
        </p:spPr>
        <p:txBody>
          <a:bodyPr wrap="square" lIns="0" tIns="0" rIns="0" bIns="0" rtlCol="0"/>
          <a:lstStyle/>
          <a:p>
            <a:endParaRPr/>
          </a:p>
        </p:txBody>
      </p:sp>
      <p:sp>
        <p:nvSpPr>
          <p:cNvPr id="18" name="Title 17">
            <a:extLst>
              <a:ext uri="{FF2B5EF4-FFF2-40B4-BE49-F238E27FC236}">
                <a16:creationId xmlns:a16="http://schemas.microsoft.com/office/drawing/2014/main" id="{4893BBD3-D46C-4A24-8C7F-15A1BC2BCC86}"/>
              </a:ext>
            </a:extLst>
          </p:cNvPr>
          <p:cNvSpPr>
            <a:spLocks noGrp="1"/>
          </p:cNvSpPr>
          <p:nvPr>
            <p:ph type="title"/>
          </p:nvPr>
        </p:nvSpPr>
        <p:spPr/>
        <p:txBody>
          <a:bodyPr/>
          <a:lstStyle/>
          <a:p>
            <a:r>
              <a:rPr lang="en-IN" dirty="0"/>
              <a:t>Process Flow Diagram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25C78-7993-44C3-A081-F484F51AC3D4}"/>
              </a:ext>
            </a:extLst>
          </p:cNvPr>
          <p:cNvSpPr>
            <a:spLocks noGrp="1"/>
          </p:cNvSpPr>
          <p:nvPr>
            <p:ph type="title"/>
          </p:nvPr>
        </p:nvSpPr>
        <p:spPr/>
        <p:txBody>
          <a:bodyPr/>
          <a:lstStyle/>
          <a:p>
            <a:r>
              <a:rPr lang="en-IN" dirty="0"/>
              <a:t>Tools and Technology</a:t>
            </a:r>
          </a:p>
        </p:txBody>
      </p:sp>
      <p:sp>
        <p:nvSpPr>
          <p:cNvPr id="3" name="Content Placeholder 2">
            <a:extLst>
              <a:ext uri="{FF2B5EF4-FFF2-40B4-BE49-F238E27FC236}">
                <a16:creationId xmlns:a16="http://schemas.microsoft.com/office/drawing/2014/main" id="{45F12C80-3FFC-4D09-B416-864BFEEF5527}"/>
              </a:ext>
            </a:extLst>
          </p:cNvPr>
          <p:cNvSpPr>
            <a:spLocks noGrp="1"/>
          </p:cNvSpPr>
          <p:nvPr>
            <p:ph idx="1"/>
          </p:nvPr>
        </p:nvSpPr>
        <p:spPr/>
        <p:txBody>
          <a:bodyPr>
            <a:normAutofit/>
          </a:bodyPr>
          <a:lstStyle/>
          <a:p>
            <a:r>
              <a:rPr lang="en-IN" sz="2000" dirty="0"/>
              <a:t>Frontend : HTML, CSS, </a:t>
            </a:r>
            <a:r>
              <a:rPr lang="en-IN" sz="2000" dirty="0" err="1"/>
              <a:t>Streamlit</a:t>
            </a:r>
            <a:endParaRPr lang="en-IN" sz="2000" dirty="0"/>
          </a:p>
          <a:p>
            <a:endParaRPr lang="en-IN" sz="2000" dirty="0"/>
          </a:p>
          <a:p>
            <a:r>
              <a:rPr lang="en-IN" sz="2000" dirty="0"/>
              <a:t>Backend : Python, </a:t>
            </a:r>
            <a:r>
              <a:rPr lang="en-IN" sz="2000" dirty="0" err="1"/>
              <a:t>Jupyter</a:t>
            </a:r>
            <a:r>
              <a:rPr lang="en-IN" sz="2000" dirty="0"/>
              <a:t> Notebook</a:t>
            </a:r>
          </a:p>
          <a:p>
            <a:endParaRPr lang="en-IN" sz="2000" dirty="0"/>
          </a:p>
          <a:p>
            <a:r>
              <a:rPr lang="en-IN" sz="2000" dirty="0"/>
              <a:t>Libraries : </a:t>
            </a:r>
            <a:r>
              <a:rPr lang="en-IN" sz="2000" dirty="0" err="1"/>
              <a:t>Numpy</a:t>
            </a:r>
            <a:r>
              <a:rPr lang="en-IN" sz="2000" dirty="0"/>
              <a:t>, Pandas, </a:t>
            </a:r>
            <a:r>
              <a:rPr lang="en-IN" sz="2000" dirty="0" err="1"/>
              <a:t>Scikitlearn</a:t>
            </a:r>
            <a:r>
              <a:rPr lang="en-IN" sz="2000" dirty="0"/>
              <a:t>, Matplotlib, Seaborn, </a:t>
            </a:r>
            <a:r>
              <a:rPr lang="en-IN" sz="2000" dirty="0" err="1"/>
              <a:t>tweepy</a:t>
            </a:r>
            <a:endParaRPr lang="en-IN" sz="2000" dirty="0"/>
          </a:p>
        </p:txBody>
      </p:sp>
    </p:spTree>
    <p:extLst>
      <p:ext uri="{BB962C8B-B14F-4D97-AF65-F5344CB8AC3E}">
        <p14:creationId xmlns:p14="http://schemas.microsoft.com/office/powerpoint/2010/main" val="3440696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30812-D604-49CE-BF9D-659D40ED8BAE}"/>
              </a:ext>
            </a:extLst>
          </p:cNvPr>
          <p:cNvSpPr>
            <a:spLocks noGrp="1"/>
          </p:cNvSpPr>
          <p:nvPr>
            <p:ph type="title"/>
          </p:nvPr>
        </p:nvSpPr>
        <p:spPr/>
        <p:txBody>
          <a:bodyPr/>
          <a:lstStyle/>
          <a:p>
            <a:r>
              <a:rPr lang="en-IN" dirty="0"/>
              <a:t>Team Members:</a:t>
            </a:r>
          </a:p>
        </p:txBody>
      </p:sp>
      <p:sp>
        <p:nvSpPr>
          <p:cNvPr id="3" name="Text Placeholder 2">
            <a:extLst>
              <a:ext uri="{FF2B5EF4-FFF2-40B4-BE49-F238E27FC236}">
                <a16:creationId xmlns:a16="http://schemas.microsoft.com/office/drawing/2014/main" id="{BD5B34AC-58DD-439B-9138-0CF918BC7218}"/>
              </a:ext>
            </a:extLst>
          </p:cNvPr>
          <p:cNvSpPr>
            <a:spLocks noGrp="1"/>
          </p:cNvSpPr>
          <p:nvPr>
            <p:ph idx="1"/>
          </p:nvPr>
        </p:nvSpPr>
        <p:spPr>
          <a:xfrm>
            <a:off x="756310" y="2533903"/>
            <a:ext cx="10679379" cy="923330"/>
          </a:xfrm>
        </p:spPr>
        <p:txBody>
          <a:bodyPr>
            <a:noAutofit/>
          </a:bodyPr>
          <a:lstStyle/>
          <a:p>
            <a:r>
              <a:rPr lang="en-IN" sz="2000" dirty="0">
                <a:latin typeface="Trebuchet MS" panose="020B0603020202020204" pitchFamily="34" charset="0"/>
              </a:rPr>
              <a:t>Tirth Patel (170020107041)</a:t>
            </a:r>
          </a:p>
          <a:p>
            <a:endParaRPr lang="en-IN" sz="2000" dirty="0">
              <a:latin typeface="Trebuchet MS" panose="020B0603020202020204" pitchFamily="34" charset="0"/>
            </a:endParaRPr>
          </a:p>
          <a:p>
            <a:r>
              <a:rPr lang="en-IN" sz="2000" dirty="0">
                <a:latin typeface="Trebuchet MS" panose="020B0603020202020204" pitchFamily="34" charset="0"/>
              </a:rPr>
              <a:t>Ravi </a:t>
            </a:r>
            <a:r>
              <a:rPr lang="en-IN" sz="2000" dirty="0" err="1">
                <a:latin typeface="Trebuchet MS" panose="020B0603020202020204" pitchFamily="34" charset="0"/>
              </a:rPr>
              <a:t>Sahani</a:t>
            </a:r>
            <a:r>
              <a:rPr lang="en-IN" sz="2000" dirty="0">
                <a:latin typeface="Trebuchet MS" panose="020B0603020202020204" pitchFamily="34" charset="0"/>
              </a:rPr>
              <a:t> (170020107049)</a:t>
            </a:r>
          </a:p>
        </p:txBody>
      </p:sp>
    </p:spTree>
    <p:extLst>
      <p:ext uri="{BB962C8B-B14F-4D97-AF65-F5344CB8AC3E}">
        <p14:creationId xmlns:p14="http://schemas.microsoft.com/office/powerpoint/2010/main" val="3652803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80142" y="757226"/>
            <a:ext cx="4165741" cy="47732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41832" y="1057655"/>
            <a:ext cx="3075432" cy="1011936"/>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756310" y="629158"/>
            <a:ext cx="4208780" cy="1122680"/>
          </a:xfrm>
          <a:prstGeom prst="rect">
            <a:avLst/>
          </a:prstGeom>
        </p:spPr>
        <p:style>
          <a:lnRef idx="0">
            <a:scrgbClr r="0" g="0" b="0"/>
          </a:lnRef>
          <a:fillRef idx="1001">
            <a:schemeClr val="lt1"/>
          </a:fillRef>
          <a:effectRef idx="0">
            <a:scrgbClr r="0" g="0" b="0"/>
          </a:effectRef>
          <a:fontRef idx="major"/>
        </p:style>
        <p:txBody>
          <a:bodyPr vert="horz" wrap="square" lIns="0" tIns="12700" rIns="0" bIns="0" rtlCol="0">
            <a:spAutoFit/>
          </a:bodyPr>
          <a:lstStyle/>
          <a:p>
            <a:pPr marL="469900" marR="5080" indent="-457200">
              <a:lnSpc>
                <a:spcPct val="100000"/>
              </a:lnSpc>
              <a:spcBef>
                <a:spcPts val="100"/>
              </a:spcBef>
            </a:pPr>
            <a:r>
              <a:rPr spc="-5" dirty="0"/>
              <a:t>Sentiment</a:t>
            </a:r>
            <a:r>
              <a:rPr spc="-270" dirty="0"/>
              <a:t> </a:t>
            </a:r>
            <a:r>
              <a:rPr spc="-5" dirty="0"/>
              <a:t>Analysis:  </a:t>
            </a:r>
            <a:r>
              <a:rPr dirty="0"/>
              <a:t>Why Use</a:t>
            </a:r>
            <a:r>
              <a:rPr spc="-10" dirty="0"/>
              <a:t> </a:t>
            </a:r>
            <a:r>
              <a:rPr spc="-5" dirty="0"/>
              <a:t>It?</a:t>
            </a:r>
          </a:p>
        </p:txBody>
      </p:sp>
      <p:sp>
        <p:nvSpPr>
          <p:cNvPr id="5" name="object 5"/>
          <p:cNvSpPr txBox="1"/>
          <p:nvPr/>
        </p:nvSpPr>
        <p:spPr>
          <a:xfrm>
            <a:off x="756310" y="2588463"/>
            <a:ext cx="8117840" cy="2179955"/>
          </a:xfrm>
          <a:prstGeom prst="rect">
            <a:avLst/>
          </a:prstGeom>
        </p:spPr>
        <p:txBody>
          <a:bodyPr vert="horz" wrap="square" lIns="0" tIns="12700" rIns="0" bIns="0" rtlCol="0">
            <a:spAutoFit/>
          </a:bodyPr>
          <a:lstStyle/>
          <a:p>
            <a:pPr marL="355600" indent="-342900">
              <a:lnSpc>
                <a:spcPct val="100000"/>
              </a:lnSpc>
              <a:spcBef>
                <a:spcPts val="100"/>
              </a:spcBef>
              <a:buClr>
                <a:srgbClr val="EB3C9F"/>
              </a:buClr>
              <a:buSzPct val="80555"/>
              <a:buFont typeface="Wingdings 3"/>
              <a:buChar char=""/>
              <a:tabLst>
                <a:tab pos="354965" algn="l"/>
                <a:tab pos="355600" algn="l"/>
              </a:tabLst>
            </a:pPr>
            <a:r>
              <a:rPr sz="1800" spc="-5" dirty="0">
                <a:solidFill>
                  <a:srgbClr val="404040"/>
                </a:solidFill>
                <a:latin typeface="Trebuchet MS"/>
                <a:cs typeface="Trebuchet MS"/>
              </a:rPr>
              <a:t>Over 30 billion pieces of </a:t>
            </a:r>
            <a:r>
              <a:rPr sz="1800" spc="-10" dirty="0">
                <a:solidFill>
                  <a:srgbClr val="404040"/>
                </a:solidFill>
                <a:latin typeface="Trebuchet MS"/>
                <a:cs typeface="Trebuchet MS"/>
              </a:rPr>
              <a:t>content </a:t>
            </a:r>
            <a:r>
              <a:rPr sz="1800" spc="-5" dirty="0">
                <a:solidFill>
                  <a:srgbClr val="404040"/>
                </a:solidFill>
                <a:latin typeface="Trebuchet MS"/>
                <a:cs typeface="Trebuchet MS"/>
              </a:rPr>
              <a:t>are shared every month </a:t>
            </a:r>
            <a:r>
              <a:rPr sz="1800" spc="-10" dirty="0">
                <a:solidFill>
                  <a:srgbClr val="404040"/>
                </a:solidFill>
                <a:latin typeface="Trebuchet MS"/>
                <a:cs typeface="Trebuchet MS"/>
              </a:rPr>
              <a:t>on</a:t>
            </a:r>
            <a:r>
              <a:rPr sz="1800" spc="75" dirty="0">
                <a:solidFill>
                  <a:srgbClr val="404040"/>
                </a:solidFill>
                <a:latin typeface="Trebuchet MS"/>
                <a:cs typeface="Trebuchet MS"/>
              </a:rPr>
              <a:t> </a:t>
            </a:r>
            <a:r>
              <a:rPr sz="1800" spc="-5" dirty="0">
                <a:solidFill>
                  <a:srgbClr val="404040"/>
                </a:solidFill>
                <a:latin typeface="Trebuchet MS"/>
                <a:cs typeface="Trebuchet MS"/>
              </a:rPr>
              <a:t>Facebook</a:t>
            </a:r>
            <a:endParaRPr sz="1800" dirty="0">
              <a:latin typeface="Trebuchet MS"/>
              <a:cs typeface="Trebuchet MS"/>
            </a:endParaRPr>
          </a:p>
          <a:p>
            <a:pPr>
              <a:lnSpc>
                <a:spcPct val="100000"/>
              </a:lnSpc>
              <a:buClr>
                <a:srgbClr val="EB3C9F"/>
              </a:buClr>
              <a:buFont typeface="Wingdings 3"/>
              <a:buChar char=""/>
            </a:pPr>
            <a:endParaRPr sz="2100" dirty="0">
              <a:latin typeface="Trebuchet MS"/>
              <a:cs typeface="Trebuchet MS"/>
            </a:endParaRPr>
          </a:p>
          <a:p>
            <a:pPr marL="355600" indent="-342900">
              <a:lnSpc>
                <a:spcPct val="100000"/>
              </a:lnSpc>
              <a:spcBef>
                <a:spcPts val="1730"/>
              </a:spcBef>
              <a:buClr>
                <a:srgbClr val="EB3C9F"/>
              </a:buClr>
              <a:buSzPct val="80555"/>
              <a:buFont typeface="Wingdings 3"/>
              <a:buChar char=""/>
              <a:tabLst>
                <a:tab pos="354965" algn="l"/>
                <a:tab pos="355600" algn="l"/>
              </a:tabLst>
            </a:pPr>
            <a:r>
              <a:rPr sz="1800" spc="-5" dirty="0">
                <a:solidFill>
                  <a:srgbClr val="404040"/>
                </a:solidFill>
                <a:latin typeface="Trebuchet MS"/>
                <a:cs typeface="Trebuchet MS"/>
              </a:rPr>
              <a:t>Millions of blogs and forums being read by billions of</a:t>
            </a:r>
            <a:r>
              <a:rPr sz="1800" spc="-65" dirty="0">
                <a:solidFill>
                  <a:srgbClr val="404040"/>
                </a:solidFill>
                <a:latin typeface="Trebuchet MS"/>
                <a:cs typeface="Trebuchet MS"/>
              </a:rPr>
              <a:t> </a:t>
            </a:r>
            <a:r>
              <a:rPr sz="1800" spc="-5" dirty="0">
                <a:solidFill>
                  <a:srgbClr val="404040"/>
                </a:solidFill>
                <a:latin typeface="Trebuchet MS"/>
                <a:cs typeface="Trebuchet MS"/>
              </a:rPr>
              <a:t>people</a:t>
            </a:r>
            <a:endParaRPr sz="1800" dirty="0">
              <a:latin typeface="Trebuchet MS"/>
              <a:cs typeface="Trebuchet MS"/>
            </a:endParaRPr>
          </a:p>
          <a:p>
            <a:pPr>
              <a:lnSpc>
                <a:spcPct val="100000"/>
              </a:lnSpc>
              <a:buClr>
                <a:srgbClr val="EB3C9F"/>
              </a:buClr>
              <a:buFont typeface="Wingdings 3"/>
              <a:buChar char=""/>
            </a:pPr>
            <a:endParaRPr sz="2100" dirty="0">
              <a:latin typeface="Trebuchet MS"/>
              <a:cs typeface="Trebuchet MS"/>
            </a:endParaRPr>
          </a:p>
          <a:p>
            <a:pPr marL="355600" indent="-342900">
              <a:lnSpc>
                <a:spcPct val="100000"/>
              </a:lnSpc>
              <a:spcBef>
                <a:spcPts val="1710"/>
              </a:spcBef>
              <a:buClr>
                <a:srgbClr val="EB3C9F"/>
              </a:buClr>
              <a:buSzPct val="80555"/>
              <a:buFont typeface="Wingdings 3"/>
              <a:buChar char=""/>
              <a:tabLst>
                <a:tab pos="354965" algn="l"/>
                <a:tab pos="355600" algn="l"/>
              </a:tabLst>
            </a:pPr>
            <a:r>
              <a:rPr sz="1800" spc="-15" dirty="0">
                <a:solidFill>
                  <a:srgbClr val="404040"/>
                </a:solidFill>
                <a:latin typeface="Trebuchet MS"/>
                <a:cs typeface="Trebuchet MS"/>
              </a:rPr>
              <a:t>Personal </a:t>
            </a:r>
            <a:r>
              <a:rPr sz="1800" spc="-5" dirty="0">
                <a:solidFill>
                  <a:srgbClr val="404040"/>
                </a:solidFill>
                <a:latin typeface="Trebuchet MS"/>
                <a:cs typeface="Trebuchet MS"/>
              </a:rPr>
              <a:t>opinions in reviews, ratings, and recommendations about</a:t>
            </a:r>
            <a:r>
              <a:rPr sz="1800" spc="40" dirty="0">
                <a:solidFill>
                  <a:srgbClr val="404040"/>
                </a:solidFill>
                <a:latin typeface="Trebuchet MS"/>
                <a:cs typeface="Trebuchet MS"/>
              </a:rPr>
              <a:t> </a:t>
            </a:r>
            <a:r>
              <a:rPr sz="1800" spc="-10" dirty="0">
                <a:solidFill>
                  <a:srgbClr val="404040"/>
                </a:solidFill>
                <a:latin typeface="Trebuchet MS"/>
                <a:cs typeface="Trebuchet MS"/>
              </a:rPr>
              <a:t>products</a:t>
            </a:r>
            <a:endParaRPr sz="1800" dirty="0">
              <a:latin typeface="Trebuchet MS"/>
              <a:cs typeface="Trebuchet MS"/>
            </a:endParaRPr>
          </a:p>
          <a:p>
            <a:pPr marL="355600">
              <a:lnSpc>
                <a:spcPct val="100000"/>
              </a:lnSpc>
              <a:spcBef>
                <a:spcPts val="5"/>
              </a:spcBef>
            </a:pPr>
            <a:r>
              <a:rPr sz="1800" spc="-5" dirty="0">
                <a:solidFill>
                  <a:srgbClr val="404040"/>
                </a:solidFill>
                <a:latin typeface="Trebuchet MS"/>
                <a:cs typeface="Trebuchet MS"/>
              </a:rPr>
              <a:t>are posted across websites and platforms every</a:t>
            </a:r>
            <a:r>
              <a:rPr sz="1800" spc="-15" dirty="0">
                <a:solidFill>
                  <a:srgbClr val="404040"/>
                </a:solidFill>
                <a:latin typeface="Trebuchet MS"/>
                <a:cs typeface="Trebuchet MS"/>
              </a:rPr>
              <a:t> </a:t>
            </a:r>
            <a:r>
              <a:rPr sz="1800" spc="-5" dirty="0">
                <a:solidFill>
                  <a:srgbClr val="404040"/>
                </a:solidFill>
                <a:latin typeface="Trebuchet MS"/>
                <a:cs typeface="Trebuchet MS"/>
              </a:rPr>
              <a:t>day</a:t>
            </a:r>
            <a:endParaRPr sz="1800" dirty="0">
              <a:latin typeface="Trebuchet MS"/>
              <a:cs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80142" y="757226"/>
            <a:ext cx="4165741" cy="47732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41832" y="1057655"/>
            <a:ext cx="6275832" cy="1011936"/>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756310" y="629158"/>
            <a:ext cx="6162040" cy="1122680"/>
          </a:xfrm>
          <a:prstGeom prst="rect">
            <a:avLst/>
          </a:prstGeom>
        </p:spPr>
        <p:style>
          <a:lnRef idx="0">
            <a:scrgbClr r="0" g="0" b="0"/>
          </a:lnRef>
          <a:fillRef idx="1001">
            <a:schemeClr val="lt1"/>
          </a:fillRef>
          <a:effectRef idx="0">
            <a:scrgbClr r="0" g="0" b="0"/>
          </a:effectRef>
          <a:fontRef idx="major"/>
        </p:style>
        <p:txBody>
          <a:bodyPr vert="horz" wrap="square" lIns="0" tIns="12700" rIns="0" bIns="0" rtlCol="0">
            <a:spAutoFit/>
          </a:bodyPr>
          <a:lstStyle/>
          <a:p>
            <a:pPr marL="12700">
              <a:lnSpc>
                <a:spcPct val="100000"/>
              </a:lnSpc>
              <a:spcBef>
                <a:spcPts val="100"/>
              </a:spcBef>
            </a:pPr>
            <a:r>
              <a:rPr spc="-5" dirty="0"/>
              <a:t>Sentiment</a:t>
            </a:r>
            <a:r>
              <a:rPr spc="-190" dirty="0"/>
              <a:t> </a:t>
            </a:r>
            <a:r>
              <a:rPr spc="-5" dirty="0"/>
              <a:t>Analysis:</a:t>
            </a:r>
          </a:p>
          <a:p>
            <a:pPr marL="469900">
              <a:lnSpc>
                <a:spcPct val="100000"/>
              </a:lnSpc>
            </a:pPr>
            <a:r>
              <a:rPr dirty="0"/>
              <a:t>What Can </a:t>
            </a:r>
            <a:r>
              <a:rPr spc="-5" dirty="0"/>
              <a:t>it </a:t>
            </a:r>
            <a:r>
              <a:rPr dirty="0"/>
              <a:t>do for</a:t>
            </a:r>
            <a:r>
              <a:rPr spc="-70" dirty="0"/>
              <a:t> </a:t>
            </a:r>
            <a:r>
              <a:rPr spc="-20" dirty="0"/>
              <a:t>Brands?</a:t>
            </a:r>
          </a:p>
        </p:txBody>
      </p:sp>
      <p:sp>
        <p:nvSpPr>
          <p:cNvPr id="5" name="object 5"/>
          <p:cNvSpPr txBox="1"/>
          <p:nvPr/>
        </p:nvSpPr>
        <p:spPr>
          <a:xfrm>
            <a:off x="756310" y="2588463"/>
            <a:ext cx="8239125" cy="3319145"/>
          </a:xfrm>
          <a:prstGeom prst="rect">
            <a:avLst/>
          </a:prstGeom>
        </p:spPr>
        <p:txBody>
          <a:bodyPr vert="horz" wrap="square" lIns="0" tIns="12700" rIns="0" bIns="0" rtlCol="0">
            <a:spAutoFit/>
          </a:bodyPr>
          <a:lstStyle/>
          <a:p>
            <a:pPr marL="355600" indent="-342900">
              <a:lnSpc>
                <a:spcPct val="100000"/>
              </a:lnSpc>
              <a:spcBef>
                <a:spcPts val="100"/>
              </a:spcBef>
              <a:buClr>
                <a:srgbClr val="EB3C9F"/>
              </a:buClr>
              <a:buSzPct val="80555"/>
              <a:buFont typeface="Wingdings 3"/>
              <a:buChar char=""/>
              <a:tabLst>
                <a:tab pos="354965" algn="l"/>
                <a:tab pos="355600" algn="l"/>
              </a:tabLst>
            </a:pPr>
            <a:r>
              <a:rPr sz="1800" spc="-5" dirty="0">
                <a:solidFill>
                  <a:srgbClr val="404040"/>
                </a:solidFill>
                <a:latin typeface="Trebuchet MS"/>
                <a:cs typeface="Trebuchet MS"/>
              </a:rPr>
              <a:t>Can provide </a:t>
            </a:r>
            <a:r>
              <a:rPr sz="1800" dirty="0">
                <a:solidFill>
                  <a:srgbClr val="404040"/>
                </a:solidFill>
                <a:latin typeface="Trebuchet MS"/>
                <a:cs typeface="Trebuchet MS"/>
              </a:rPr>
              <a:t>a </a:t>
            </a:r>
            <a:r>
              <a:rPr sz="1800" spc="-5" dirty="0">
                <a:solidFill>
                  <a:srgbClr val="404040"/>
                </a:solidFill>
                <a:latin typeface="Trebuchet MS"/>
                <a:cs typeface="Trebuchet MS"/>
              </a:rPr>
              <a:t>competitive advantage- </a:t>
            </a:r>
            <a:r>
              <a:rPr sz="1800" dirty="0">
                <a:solidFill>
                  <a:srgbClr val="404040"/>
                </a:solidFill>
                <a:latin typeface="Trebuchet MS"/>
                <a:cs typeface="Trebuchet MS"/>
              </a:rPr>
              <a:t>A </a:t>
            </a:r>
            <a:r>
              <a:rPr sz="1800" spc="-10" dirty="0">
                <a:solidFill>
                  <a:srgbClr val="404040"/>
                </a:solidFill>
                <a:latin typeface="Trebuchet MS"/>
                <a:cs typeface="Trebuchet MS"/>
              </a:rPr>
              <a:t>trove </a:t>
            </a:r>
            <a:r>
              <a:rPr sz="1800" spc="-5" dirty="0">
                <a:solidFill>
                  <a:srgbClr val="404040"/>
                </a:solidFill>
                <a:latin typeface="Trebuchet MS"/>
                <a:cs typeface="Trebuchet MS"/>
              </a:rPr>
              <a:t>of business opportunities</a:t>
            </a:r>
            <a:r>
              <a:rPr sz="1800" spc="-170" dirty="0">
                <a:solidFill>
                  <a:srgbClr val="404040"/>
                </a:solidFill>
                <a:latin typeface="Trebuchet MS"/>
                <a:cs typeface="Trebuchet MS"/>
              </a:rPr>
              <a:t> </a:t>
            </a:r>
            <a:r>
              <a:rPr sz="1800" spc="-5" dirty="0">
                <a:solidFill>
                  <a:srgbClr val="404040"/>
                </a:solidFill>
                <a:latin typeface="Trebuchet MS"/>
                <a:cs typeface="Trebuchet MS"/>
              </a:rPr>
              <a:t>and</a:t>
            </a:r>
            <a:endParaRPr sz="1800">
              <a:latin typeface="Trebuchet MS"/>
              <a:cs typeface="Trebuchet MS"/>
            </a:endParaRPr>
          </a:p>
          <a:p>
            <a:pPr marL="355600">
              <a:lnSpc>
                <a:spcPct val="100000"/>
              </a:lnSpc>
              <a:spcBef>
                <a:spcPts val="5"/>
              </a:spcBef>
            </a:pPr>
            <a:r>
              <a:rPr sz="1800" spc="-5" dirty="0">
                <a:solidFill>
                  <a:srgbClr val="404040"/>
                </a:solidFill>
                <a:latin typeface="Trebuchet MS"/>
                <a:cs typeface="Trebuchet MS"/>
              </a:rPr>
              <a:t>product</a:t>
            </a:r>
            <a:r>
              <a:rPr sz="1800" spc="-15" dirty="0">
                <a:solidFill>
                  <a:srgbClr val="404040"/>
                </a:solidFill>
                <a:latin typeface="Trebuchet MS"/>
                <a:cs typeface="Trebuchet MS"/>
              </a:rPr>
              <a:t> </a:t>
            </a:r>
            <a:r>
              <a:rPr sz="1800" spc="-5" dirty="0">
                <a:solidFill>
                  <a:srgbClr val="404040"/>
                </a:solidFill>
                <a:latin typeface="Trebuchet MS"/>
                <a:cs typeface="Trebuchet MS"/>
              </a:rPr>
              <a:t>possibilities</a:t>
            </a:r>
            <a:endParaRPr sz="1800">
              <a:latin typeface="Trebuchet MS"/>
              <a:cs typeface="Trebuchet MS"/>
            </a:endParaRPr>
          </a:p>
          <a:p>
            <a:pPr>
              <a:lnSpc>
                <a:spcPct val="100000"/>
              </a:lnSpc>
            </a:pPr>
            <a:endParaRPr sz="2100">
              <a:latin typeface="Trebuchet MS"/>
              <a:cs typeface="Trebuchet MS"/>
            </a:endParaRPr>
          </a:p>
          <a:p>
            <a:pPr marL="756285" lvl="1" indent="-287020">
              <a:lnSpc>
                <a:spcPct val="100000"/>
              </a:lnSpc>
              <a:spcBef>
                <a:spcPts val="1720"/>
              </a:spcBef>
              <a:buClr>
                <a:srgbClr val="EB3C9F"/>
              </a:buClr>
              <a:buSzPct val="78125"/>
              <a:buFont typeface="Wingdings 3"/>
              <a:buChar char=""/>
              <a:tabLst>
                <a:tab pos="756285" algn="l"/>
                <a:tab pos="756920" algn="l"/>
              </a:tabLst>
            </a:pPr>
            <a:r>
              <a:rPr sz="1600" spc="-5" dirty="0">
                <a:solidFill>
                  <a:srgbClr val="404040"/>
                </a:solidFill>
                <a:latin typeface="Trebuchet MS"/>
                <a:cs typeface="Trebuchet MS"/>
              </a:rPr>
              <a:t>Gives insight on </a:t>
            </a:r>
            <a:r>
              <a:rPr sz="1600" spc="-10" dirty="0">
                <a:solidFill>
                  <a:srgbClr val="404040"/>
                </a:solidFill>
                <a:latin typeface="Trebuchet MS"/>
                <a:cs typeface="Trebuchet MS"/>
              </a:rPr>
              <a:t>how </a:t>
            </a:r>
            <a:r>
              <a:rPr sz="1600" spc="-5" dirty="0">
                <a:solidFill>
                  <a:srgbClr val="404040"/>
                </a:solidFill>
                <a:latin typeface="Trebuchet MS"/>
                <a:cs typeface="Trebuchet MS"/>
              </a:rPr>
              <a:t>you measure up </a:t>
            </a:r>
            <a:r>
              <a:rPr sz="1600" dirty="0">
                <a:solidFill>
                  <a:srgbClr val="404040"/>
                </a:solidFill>
                <a:latin typeface="Trebuchet MS"/>
                <a:cs typeface="Trebuchet MS"/>
              </a:rPr>
              <a:t>to</a:t>
            </a:r>
            <a:r>
              <a:rPr sz="1600" spc="135" dirty="0">
                <a:solidFill>
                  <a:srgbClr val="404040"/>
                </a:solidFill>
                <a:latin typeface="Trebuchet MS"/>
                <a:cs typeface="Trebuchet MS"/>
              </a:rPr>
              <a:t> </a:t>
            </a:r>
            <a:r>
              <a:rPr sz="1600" spc="-10" dirty="0">
                <a:solidFill>
                  <a:srgbClr val="404040"/>
                </a:solidFill>
                <a:latin typeface="Trebuchet MS"/>
                <a:cs typeface="Trebuchet MS"/>
              </a:rPr>
              <a:t>competition</a:t>
            </a:r>
            <a:endParaRPr sz="1600">
              <a:latin typeface="Trebuchet MS"/>
              <a:cs typeface="Trebuchet MS"/>
            </a:endParaRPr>
          </a:p>
          <a:p>
            <a:pPr lvl="1">
              <a:lnSpc>
                <a:spcPct val="100000"/>
              </a:lnSpc>
              <a:buClr>
                <a:srgbClr val="EB3C9F"/>
              </a:buClr>
              <a:buFont typeface="Wingdings 3"/>
              <a:buChar char=""/>
            </a:pPr>
            <a:endParaRPr sz="1800">
              <a:latin typeface="Trebuchet MS"/>
              <a:cs typeface="Trebuchet MS"/>
            </a:endParaRPr>
          </a:p>
          <a:p>
            <a:pPr lvl="1">
              <a:lnSpc>
                <a:spcPct val="100000"/>
              </a:lnSpc>
              <a:spcBef>
                <a:spcPts val="35"/>
              </a:spcBef>
              <a:buClr>
                <a:srgbClr val="EB3C9F"/>
              </a:buClr>
              <a:buFont typeface="Wingdings 3"/>
              <a:buChar char=""/>
            </a:pPr>
            <a:endParaRPr sz="1550">
              <a:latin typeface="Trebuchet MS"/>
              <a:cs typeface="Trebuchet MS"/>
            </a:endParaRPr>
          </a:p>
          <a:p>
            <a:pPr marL="756285" marR="5080" lvl="1" indent="-287020">
              <a:lnSpc>
                <a:spcPct val="100000"/>
              </a:lnSpc>
              <a:buClr>
                <a:srgbClr val="EB3C9F"/>
              </a:buClr>
              <a:buSzPct val="78125"/>
              <a:buFont typeface="Wingdings 3"/>
              <a:buChar char=""/>
              <a:tabLst>
                <a:tab pos="756285" algn="l"/>
                <a:tab pos="756920" algn="l"/>
              </a:tabLst>
            </a:pPr>
            <a:r>
              <a:rPr sz="1600" spc="-5" dirty="0">
                <a:solidFill>
                  <a:srgbClr val="404040"/>
                </a:solidFill>
                <a:latin typeface="Trebuchet MS"/>
                <a:cs typeface="Trebuchet MS"/>
              </a:rPr>
              <a:t>Gives predictions of </a:t>
            </a:r>
            <a:r>
              <a:rPr sz="1600" spc="-10" dirty="0">
                <a:solidFill>
                  <a:srgbClr val="404040"/>
                </a:solidFill>
                <a:latin typeface="Trebuchet MS"/>
                <a:cs typeface="Trebuchet MS"/>
              </a:rPr>
              <a:t>consumer </a:t>
            </a:r>
            <a:r>
              <a:rPr sz="1600" spc="-5" dirty="0">
                <a:solidFill>
                  <a:srgbClr val="404040"/>
                </a:solidFill>
                <a:latin typeface="Trebuchet MS"/>
                <a:cs typeface="Trebuchet MS"/>
              </a:rPr>
              <a:t>trends so </a:t>
            </a:r>
            <a:r>
              <a:rPr sz="1600" spc="-10" dirty="0">
                <a:solidFill>
                  <a:srgbClr val="404040"/>
                </a:solidFill>
                <a:latin typeface="Trebuchet MS"/>
                <a:cs typeface="Trebuchet MS"/>
              </a:rPr>
              <a:t>companies can </a:t>
            </a:r>
            <a:r>
              <a:rPr sz="1600" spc="-5" dirty="0">
                <a:solidFill>
                  <a:srgbClr val="404040"/>
                </a:solidFill>
                <a:latin typeface="Trebuchet MS"/>
                <a:cs typeface="Trebuchet MS"/>
              </a:rPr>
              <a:t>develop strategies to gain  an advantage</a:t>
            </a:r>
            <a:endParaRPr sz="1600">
              <a:latin typeface="Trebuchet MS"/>
              <a:cs typeface="Trebuchet MS"/>
            </a:endParaRPr>
          </a:p>
          <a:p>
            <a:pPr lvl="1">
              <a:lnSpc>
                <a:spcPct val="100000"/>
              </a:lnSpc>
              <a:buClr>
                <a:srgbClr val="EB3C9F"/>
              </a:buClr>
              <a:buFont typeface="Wingdings 3"/>
              <a:buChar char=""/>
            </a:pPr>
            <a:endParaRPr sz="1800">
              <a:latin typeface="Trebuchet MS"/>
              <a:cs typeface="Trebuchet MS"/>
            </a:endParaRPr>
          </a:p>
          <a:p>
            <a:pPr lvl="1">
              <a:lnSpc>
                <a:spcPct val="100000"/>
              </a:lnSpc>
              <a:spcBef>
                <a:spcPts val="35"/>
              </a:spcBef>
              <a:buClr>
                <a:srgbClr val="EB3C9F"/>
              </a:buClr>
              <a:buFont typeface="Wingdings 3"/>
              <a:buChar char=""/>
            </a:pPr>
            <a:endParaRPr sz="1550">
              <a:latin typeface="Trebuchet MS"/>
              <a:cs typeface="Trebuchet MS"/>
            </a:endParaRPr>
          </a:p>
          <a:p>
            <a:pPr marL="756285" marR="217804" lvl="1" indent="-287020">
              <a:lnSpc>
                <a:spcPct val="100000"/>
              </a:lnSpc>
              <a:buClr>
                <a:srgbClr val="EB3C9F"/>
              </a:buClr>
              <a:buSzPct val="78125"/>
              <a:buFont typeface="Wingdings 3"/>
              <a:buChar char=""/>
              <a:tabLst>
                <a:tab pos="756285" algn="l"/>
                <a:tab pos="756920" algn="l"/>
              </a:tabLst>
            </a:pPr>
            <a:r>
              <a:rPr sz="1600" spc="-5" dirty="0">
                <a:solidFill>
                  <a:srgbClr val="404040"/>
                </a:solidFill>
                <a:latin typeface="Trebuchet MS"/>
                <a:cs typeface="Trebuchet MS"/>
              </a:rPr>
              <a:t>Gives an insight on what customers are </a:t>
            </a:r>
            <a:r>
              <a:rPr sz="1600" spc="-10" dirty="0">
                <a:solidFill>
                  <a:srgbClr val="404040"/>
                </a:solidFill>
                <a:latin typeface="Trebuchet MS"/>
                <a:cs typeface="Trebuchet MS"/>
              </a:rPr>
              <a:t>looking </a:t>
            </a:r>
            <a:r>
              <a:rPr sz="1600" spc="-65" dirty="0">
                <a:solidFill>
                  <a:srgbClr val="404040"/>
                </a:solidFill>
                <a:latin typeface="Trebuchet MS"/>
                <a:cs typeface="Trebuchet MS"/>
              </a:rPr>
              <a:t>for, </a:t>
            </a:r>
            <a:r>
              <a:rPr sz="1600" spc="-5" dirty="0">
                <a:solidFill>
                  <a:srgbClr val="404040"/>
                </a:solidFill>
                <a:latin typeface="Trebuchet MS"/>
                <a:cs typeface="Trebuchet MS"/>
              </a:rPr>
              <a:t>what they like or what they  want </a:t>
            </a:r>
            <a:r>
              <a:rPr sz="1600" dirty="0">
                <a:solidFill>
                  <a:srgbClr val="404040"/>
                </a:solidFill>
                <a:latin typeface="Trebuchet MS"/>
                <a:cs typeface="Trebuchet MS"/>
              </a:rPr>
              <a:t>to</a:t>
            </a:r>
            <a:r>
              <a:rPr sz="1600" spc="10" dirty="0">
                <a:solidFill>
                  <a:srgbClr val="404040"/>
                </a:solidFill>
                <a:latin typeface="Trebuchet MS"/>
                <a:cs typeface="Trebuchet MS"/>
              </a:rPr>
              <a:t> </a:t>
            </a:r>
            <a:r>
              <a:rPr sz="1600" spc="-5" dirty="0">
                <a:solidFill>
                  <a:srgbClr val="404040"/>
                </a:solidFill>
                <a:latin typeface="Trebuchet MS"/>
                <a:cs typeface="Trebuchet MS"/>
              </a:rPr>
              <a:t>see</a:t>
            </a:r>
            <a:endParaRPr sz="1600">
              <a:latin typeface="Trebuchet MS"/>
              <a:cs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5211317" y="3495294"/>
            <a:ext cx="3560445" cy="896619"/>
          </a:xfrm>
          <a:custGeom>
            <a:avLst/>
            <a:gdLst/>
            <a:ahLst/>
            <a:cxnLst/>
            <a:rect l="l" t="t" r="r" b="b"/>
            <a:pathLst>
              <a:path w="3560445" h="896620">
                <a:moveTo>
                  <a:pt x="0" y="0"/>
                </a:moveTo>
                <a:lnTo>
                  <a:pt x="0" y="716660"/>
                </a:lnTo>
                <a:lnTo>
                  <a:pt x="3560191" y="716660"/>
                </a:lnTo>
                <a:lnTo>
                  <a:pt x="3560191" y="896492"/>
                </a:lnTo>
              </a:path>
            </a:pathLst>
          </a:custGeom>
          <a:ln w="19812">
            <a:solidFill>
              <a:srgbClr val="FF0000"/>
            </a:solidFill>
          </a:ln>
        </p:spPr>
        <p:txBody>
          <a:bodyPr wrap="square" lIns="0" tIns="0" rIns="0" bIns="0" rtlCol="0"/>
          <a:lstStyle/>
          <a:p>
            <a:endParaRPr/>
          </a:p>
        </p:txBody>
      </p:sp>
      <p:sp>
        <p:nvSpPr>
          <p:cNvPr id="6" name="object 6"/>
          <p:cNvSpPr/>
          <p:nvPr/>
        </p:nvSpPr>
        <p:spPr>
          <a:xfrm>
            <a:off x="5211317" y="3495294"/>
            <a:ext cx="1186815" cy="896619"/>
          </a:xfrm>
          <a:custGeom>
            <a:avLst/>
            <a:gdLst/>
            <a:ahLst/>
            <a:cxnLst/>
            <a:rect l="l" t="t" r="r" b="b"/>
            <a:pathLst>
              <a:path w="1186814" h="896620">
                <a:moveTo>
                  <a:pt x="0" y="0"/>
                </a:moveTo>
                <a:lnTo>
                  <a:pt x="0" y="716660"/>
                </a:lnTo>
                <a:lnTo>
                  <a:pt x="1186688" y="716660"/>
                </a:lnTo>
                <a:lnTo>
                  <a:pt x="1186688" y="896492"/>
                </a:lnTo>
              </a:path>
            </a:pathLst>
          </a:custGeom>
          <a:ln w="19811">
            <a:solidFill>
              <a:srgbClr val="FF0000"/>
            </a:solidFill>
          </a:ln>
        </p:spPr>
        <p:txBody>
          <a:bodyPr wrap="square" lIns="0" tIns="0" rIns="0" bIns="0" rtlCol="0"/>
          <a:lstStyle/>
          <a:p>
            <a:endParaRPr/>
          </a:p>
        </p:txBody>
      </p:sp>
      <p:sp>
        <p:nvSpPr>
          <p:cNvPr id="7" name="object 7"/>
          <p:cNvSpPr/>
          <p:nvPr/>
        </p:nvSpPr>
        <p:spPr>
          <a:xfrm>
            <a:off x="4025646" y="3495294"/>
            <a:ext cx="1186815" cy="896619"/>
          </a:xfrm>
          <a:custGeom>
            <a:avLst/>
            <a:gdLst/>
            <a:ahLst/>
            <a:cxnLst/>
            <a:rect l="l" t="t" r="r" b="b"/>
            <a:pathLst>
              <a:path w="1186814" h="896620">
                <a:moveTo>
                  <a:pt x="1186688" y="0"/>
                </a:moveTo>
                <a:lnTo>
                  <a:pt x="1186688" y="716660"/>
                </a:lnTo>
                <a:lnTo>
                  <a:pt x="0" y="716660"/>
                </a:lnTo>
                <a:lnTo>
                  <a:pt x="0" y="896492"/>
                </a:lnTo>
              </a:path>
            </a:pathLst>
          </a:custGeom>
          <a:ln w="19811">
            <a:solidFill>
              <a:srgbClr val="E65230"/>
            </a:solidFill>
          </a:ln>
        </p:spPr>
        <p:txBody>
          <a:bodyPr wrap="square" lIns="0" tIns="0" rIns="0" bIns="0" rtlCol="0"/>
          <a:lstStyle/>
          <a:p>
            <a:endParaRPr/>
          </a:p>
        </p:txBody>
      </p:sp>
      <p:sp>
        <p:nvSpPr>
          <p:cNvPr id="8" name="object 8"/>
          <p:cNvSpPr/>
          <p:nvPr/>
        </p:nvSpPr>
        <p:spPr>
          <a:xfrm>
            <a:off x="1651254" y="3495294"/>
            <a:ext cx="3560445" cy="896619"/>
          </a:xfrm>
          <a:custGeom>
            <a:avLst/>
            <a:gdLst/>
            <a:ahLst/>
            <a:cxnLst/>
            <a:rect l="l" t="t" r="r" b="b"/>
            <a:pathLst>
              <a:path w="3560445" h="896620">
                <a:moveTo>
                  <a:pt x="3560191" y="0"/>
                </a:moveTo>
                <a:lnTo>
                  <a:pt x="3560191" y="716660"/>
                </a:lnTo>
                <a:lnTo>
                  <a:pt x="0" y="716660"/>
                </a:lnTo>
                <a:lnTo>
                  <a:pt x="0" y="896492"/>
                </a:lnTo>
              </a:path>
            </a:pathLst>
          </a:custGeom>
          <a:ln w="19812">
            <a:solidFill>
              <a:srgbClr val="FF0000"/>
            </a:solidFill>
          </a:ln>
        </p:spPr>
        <p:txBody>
          <a:bodyPr wrap="square" lIns="0" tIns="0" rIns="0" bIns="0" rtlCol="0"/>
          <a:lstStyle/>
          <a:p>
            <a:endParaRPr/>
          </a:p>
        </p:txBody>
      </p:sp>
      <p:sp>
        <p:nvSpPr>
          <p:cNvPr id="9" name="object 9"/>
          <p:cNvSpPr/>
          <p:nvPr/>
        </p:nvSpPr>
        <p:spPr>
          <a:xfrm>
            <a:off x="3542538" y="2262377"/>
            <a:ext cx="3337560" cy="1233170"/>
          </a:xfrm>
          <a:custGeom>
            <a:avLst/>
            <a:gdLst/>
            <a:ahLst/>
            <a:cxnLst/>
            <a:rect l="l" t="t" r="r" b="b"/>
            <a:pathLst>
              <a:path w="3337559" h="1233170">
                <a:moveTo>
                  <a:pt x="3214242" y="0"/>
                </a:moveTo>
                <a:lnTo>
                  <a:pt x="123316" y="0"/>
                </a:lnTo>
                <a:lnTo>
                  <a:pt x="75330" y="9695"/>
                </a:lnTo>
                <a:lnTo>
                  <a:pt x="36131" y="36131"/>
                </a:lnTo>
                <a:lnTo>
                  <a:pt x="9695" y="75330"/>
                </a:lnTo>
                <a:lnTo>
                  <a:pt x="0" y="123317"/>
                </a:lnTo>
                <a:lnTo>
                  <a:pt x="0" y="1109599"/>
                </a:lnTo>
                <a:lnTo>
                  <a:pt x="9695" y="1157585"/>
                </a:lnTo>
                <a:lnTo>
                  <a:pt x="36131" y="1196784"/>
                </a:lnTo>
                <a:lnTo>
                  <a:pt x="75330" y="1223220"/>
                </a:lnTo>
                <a:lnTo>
                  <a:pt x="123316" y="1232916"/>
                </a:lnTo>
                <a:lnTo>
                  <a:pt x="3214242" y="1232916"/>
                </a:lnTo>
                <a:lnTo>
                  <a:pt x="3262229" y="1223220"/>
                </a:lnTo>
                <a:lnTo>
                  <a:pt x="3301428" y="1196784"/>
                </a:lnTo>
                <a:lnTo>
                  <a:pt x="3327864" y="1157585"/>
                </a:lnTo>
                <a:lnTo>
                  <a:pt x="3337560" y="1109599"/>
                </a:lnTo>
                <a:lnTo>
                  <a:pt x="3337560" y="123317"/>
                </a:lnTo>
                <a:lnTo>
                  <a:pt x="3327864" y="75330"/>
                </a:lnTo>
                <a:lnTo>
                  <a:pt x="3301428" y="36131"/>
                </a:lnTo>
                <a:lnTo>
                  <a:pt x="3262229" y="9695"/>
                </a:lnTo>
                <a:lnTo>
                  <a:pt x="3214242" y="0"/>
                </a:lnTo>
                <a:close/>
              </a:path>
            </a:pathLst>
          </a:custGeom>
          <a:solidFill>
            <a:srgbClr val="33CCCC"/>
          </a:solidFill>
        </p:spPr>
        <p:txBody>
          <a:bodyPr wrap="square" lIns="0" tIns="0" rIns="0" bIns="0" rtlCol="0"/>
          <a:lstStyle/>
          <a:p>
            <a:endParaRPr/>
          </a:p>
        </p:txBody>
      </p:sp>
      <p:sp>
        <p:nvSpPr>
          <p:cNvPr id="10" name="object 10"/>
          <p:cNvSpPr/>
          <p:nvPr/>
        </p:nvSpPr>
        <p:spPr>
          <a:xfrm>
            <a:off x="3542538" y="2262377"/>
            <a:ext cx="3337560" cy="1233170"/>
          </a:xfrm>
          <a:custGeom>
            <a:avLst/>
            <a:gdLst/>
            <a:ahLst/>
            <a:cxnLst/>
            <a:rect l="l" t="t" r="r" b="b"/>
            <a:pathLst>
              <a:path w="3337559" h="1233170">
                <a:moveTo>
                  <a:pt x="0" y="123317"/>
                </a:moveTo>
                <a:lnTo>
                  <a:pt x="9695" y="75330"/>
                </a:lnTo>
                <a:lnTo>
                  <a:pt x="36131" y="36131"/>
                </a:lnTo>
                <a:lnTo>
                  <a:pt x="75330" y="9695"/>
                </a:lnTo>
                <a:lnTo>
                  <a:pt x="123316" y="0"/>
                </a:lnTo>
                <a:lnTo>
                  <a:pt x="3214242" y="0"/>
                </a:lnTo>
                <a:lnTo>
                  <a:pt x="3262229" y="9695"/>
                </a:lnTo>
                <a:lnTo>
                  <a:pt x="3301428" y="36131"/>
                </a:lnTo>
                <a:lnTo>
                  <a:pt x="3327864" y="75330"/>
                </a:lnTo>
                <a:lnTo>
                  <a:pt x="3337560" y="123317"/>
                </a:lnTo>
                <a:lnTo>
                  <a:pt x="3337560" y="1109599"/>
                </a:lnTo>
                <a:lnTo>
                  <a:pt x="3327864" y="1157585"/>
                </a:lnTo>
                <a:lnTo>
                  <a:pt x="3301428" y="1196784"/>
                </a:lnTo>
                <a:lnTo>
                  <a:pt x="3262229" y="1223220"/>
                </a:lnTo>
                <a:lnTo>
                  <a:pt x="3214242" y="1232916"/>
                </a:lnTo>
                <a:lnTo>
                  <a:pt x="123316" y="1232916"/>
                </a:lnTo>
                <a:lnTo>
                  <a:pt x="75330" y="1223220"/>
                </a:lnTo>
                <a:lnTo>
                  <a:pt x="36131" y="1196784"/>
                </a:lnTo>
                <a:lnTo>
                  <a:pt x="9695" y="1157585"/>
                </a:lnTo>
                <a:lnTo>
                  <a:pt x="0" y="1109599"/>
                </a:lnTo>
                <a:lnTo>
                  <a:pt x="0" y="123317"/>
                </a:lnTo>
                <a:close/>
              </a:path>
            </a:pathLst>
          </a:custGeom>
          <a:ln w="19812">
            <a:solidFill>
              <a:srgbClr val="FFFFFF"/>
            </a:solidFill>
          </a:ln>
        </p:spPr>
        <p:txBody>
          <a:bodyPr wrap="square" lIns="0" tIns="0" rIns="0" bIns="0" rtlCol="0"/>
          <a:lstStyle/>
          <a:p>
            <a:endParaRPr/>
          </a:p>
        </p:txBody>
      </p:sp>
      <p:sp>
        <p:nvSpPr>
          <p:cNvPr id="11" name="object 11"/>
          <p:cNvSpPr/>
          <p:nvPr/>
        </p:nvSpPr>
        <p:spPr>
          <a:xfrm>
            <a:off x="3758946" y="2468117"/>
            <a:ext cx="3337560" cy="1233170"/>
          </a:xfrm>
          <a:custGeom>
            <a:avLst/>
            <a:gdLst/>
            <a:ahLst/>
            <a:cxnLst/>
            <a:rect l="l" t="t" r="r" b="b"/>
            <a:pathLst>
              <a:path w="3337559" h="1233170">
                <a:moveTo>
                  <a:pt x="3214243" y="0"/>
                </a:moveTo>
                <a:lnTo>
                  <a:pt x="123316" y="0"/>
                </a:lnTo>
                <a:lnTo>
                  <a:pt x="75330" y="9695"/>
                </a:lnTo>
                <a:lnTo>
                  <a:pt x="36131" y="36131"/>
                </a:lnTo>
                <a:lnTo>
                  <a:pt x="9695" y="75330"/>
                </a:lnTo>
                <a:lnTo>
                  <a:pt x="0" y="123317"/>
                </a:lnTo>
                <a:lnTo>
                  <a:pt x="0" y="1109599"/>
                </a:lnTo>
                <a:lnTo>
                  <a:pt x="9695" y="1157585"/>
                </a:lnTo>
                <a:lnTo>
                  <a:pt x="36131" y="1196784"/>
                </a:lnTo>
                <a:lnTo>
                  <a:pt x="75330" y="1223220"/>
                </a:lnTo>
                <a:lnTo>
                  <a:pt x="123316" y="1232916"/>
                </a:lnTo>
                <a:lnTo>
                  <a:pt x="3214243" y="1232916"/>
                </a:lnTo>
                <a:lnTo>
                  <a:pt x="3262229" y="1223220"/>
                </a:lnTo>
                <a:lnTo>
                  <a:pt x="3301428" y="1196784"/>
                </a:lnTo>
                <a:lnTo>
                  <a:pt x="3327864" y="1157585"/>
                </a:lnTo>
                <a:lnTo>
                  <a:pt x="3337559" y="1109599"/>
                </a:lnTo>
                <a:lnTo>
                  <a:pt x="3337559" y="123317"/>
                </a:lnTo>
                <a:lnTo>
                  <a:pt x="3327864" y="75330"/>
                </a:lnTo>
                <a:lnTo>
                  <a:pt x="3301428" y="36131"/>
                </a:lnTo>
                <a:lnTo>
                  <a:pt x="3262229" y="9695"/>
                </a:lnTo>
                <a:lnTo>
                  <a:pt x="3214243" y="0"/>
                </a:lnTo>
                <a:close/>
              </a:path>
            </a:pathLst>
          </a:custGeom>
          <a:solidFill>
            <a:srgbClr val="FFFFFF">
              <a:alpha val="90194"/>
            </a:srgbClr>
          </a:solidFill>
        </p:spPr>
        <p:txBody>
          <a:bodyPr wrap="square" lIns="0" tIns="0" rIns="0" bIns="0" rtlCol="0"/>
          <a:lstStyle/>
          <a:p>
            <a:endParaRPr/>
          </a:p>
        </p:txBody>
      </p:sp>
      <p:sp>
        <p:nvSpPr>
          <p:cNvPr id="12" name="object 12"/>
          <p:cNvSpPr/>
          <p:nvPr/>
        </p:nvSpPr>
        <p:spPr>
          <a:xfrm>
            <a:off x="3758946" y="2468117"/>
            <a:ext cx="3337560" cy="1233170"/>
          </a:xfrm>
          <a:custGeom>
            <a:avLst/>
            <a:gdLst/>
            <a:ahLst/>
            <a:cxnLst/>
            <a:rect l="l" t="t" r="r" b="b"/>
            <a:pathLst>
              <a:path w="3337559" h="1233170">
                <a:moveTo>
                  <a:pt x="0" y="123317"/>
                </a:moveTo>
                <a:lnTo>
                  <a:pt x="9695" y="75330"/>
                </a:lnTo>
                <a:lnTo>
                  <a:pt x="36131" y="36131"/>
                </a:lnTo>
                <a:lnTo>
                  <a:pt x="75330" y="9695"/>
                </a:lnTo>
                <a:lnTo>
                  <a:pt x="123316" y="0"/>
                </a:lnTo>
                <a:lnTo>
                  <a:pt x="3214243" y="0"/>
                </a:lnTo>
                <a:lnTo>
                  <a:pt x="3262229" y="9695"/>
                </a:lnTo>
                <a:lnTo>
                  <a:pt x="3301428" y="36131"/>
                </a:lnTo>
                <a:lnTo>
                  <a:pt x="3327864" y="75330"/>
                </a:lnTo>
                <a:lnTo>
                  <a:pt x="3337559" y="123317"/>
                </a:lnTo>
                <a:lnTo>
                  <a:pt x="3337559" y="1109599"/>
                </a:lnTo>
                <a:lnTo>
                  <a:pt x="3327864" y="1157585"/>
                </a:lnTo>
                <a:lnTo>
                  <a:pt x="3301428" y="1196784"/>
                </a:lnTo>
                <a:lnTo>
                  <a:pt x="3262229" y="1223220"/>
                </a:lnTo>
                <a:lnTo>
                  <a:pt x="3214243" y="1232916"/>
                </a:lnTo>
                <a:lnTo>
                  <a:pt x="123316" y="1232916"/>
                </a:lnTo>
                <a:lnTo>
                  <a:pt x="75330" y="1223220"/>
                </a:lnTo>
                <a:lnTo>
                  <a:pt x="36131" y="1196784"/>
                </a:lnTo>
                <a:lnTo>
                  <a:pt x="9695" y="1157585"/>
                </a:lnTo>
                <a:lnTo>
                  <a:pt x="0" y="1109599"/>
                </a:lnTo>
                <a:lnTo>
                  <a:pt x="0" y="123317"/>
                </a:lnTo>
                <a:close/>
              </a:path>
            </a:pathLst>
          </a:custGeom>
          <a:ln w="19812">
            <a:solidFill>
              <a:srgbClr val="33CCCC"/>
            </a:solidFill>
          </a:ln>
        </p:spPr>
        <p:txBody>
          <a:bodyPr wrap="square" lIns="0" tIns="0" rIns="0" bIns="0" rtlCol="0"/>
          <a:lstStyle/>
          <a:p>
            <a:endParaRPr/>
          </a:p>
        </p:txBody>
      </p:sp>
      <p:sp>
        <p:nvSpPr>
          <p:cNvPr id="13" name="object 13"/>
          <p:cNvSpPr txBox="1"/>
          <p:nvPr/>
        </p:nvSpPr>
        <p:spPr>
          <a:xfrm>
            <a:off x="3907028" y="2790901"/>
            <a:ext cx="3038475" cy="539750"/>
          </a:xfrm>
          <a:prstGeom prst="rect">
            <a:avLst/>
          </a:prstGeom>
        </p:spPr>
        <p:txBody>
          <a:bodyPr vert="horz" wrap="square" lIns="0" tIns="12700" rIns="0" bIns="0" rtlCol="0">
            <a:spAutoFit/>
          </a:bodyPr>
          <a:lstStyle/>
          <a:p>
            <a:pPr marL="173990" indent="-174625">
              <a:lnSpc>
                <a:spcPts val="2025"/>
              </a:lnSpc>
              <a:spcBef>
                <a:spcPts val="100"/>
              </a:spcBef>
              <a:buClr>
                <a:srgbClr val="F495CA"/>
              </a:buClr>
              <a:buSzPct val="75000"/>
              <a:buFont typeface="Wingdings 3"/>
              <a:buChar char=""/>
              <a:tabLst>
                <a:tab pos="174625" algn="l"/>
              </a:tabLst>
            </a:pPr>
            <a:r>
              <a:rPr sz="1800" spc="-5" dirty="0">
                <a:latin typeface="Trebuchet MS"/>
                <a:cs typeface="Trebuchet MS"/>
              </a:rPr>
              <a:t>Sentiment Analysis can</a:t>
            </a:r>
            <a:r>
              <a:rPr sz="1800" spc="-145" dirty="0">
                <a:latin typeface="Trebuchet MS"/>
                <a:cs typeface="Trebuchet MS"/>
              </a:rPr>
              <a:t> </a:t>
            </a:r>
            <a:r>
              <a:rPr sz="1800" spc="-5" dirty="0">
                <a:latin typeface="Trebuchet MS"/>
                <a:cs typeface="Trebuchet MS"/>
              </a:rPr>
              <a:t>help</a:t>
            </a:r>
            <a:endParaRPr sz="1800">
              <a:latin typeface="Trebuchet MS"/>
              <a:cs typeface="Trebuchet MS"/>
            </a:endParaRPr>
          </a:p>
          <a:p>
            <a:pPr marL="1270" algn="ctr">
              <a:lnSpc>
                <a:spcPts val="2025"/>
              </a:lnSpc>
            </a:pPr>
            <a:r>
              <a:rPr sz="1800" spc="-5" dirty="0">
                <a:latin typeface="Trebuchet MS"/>
                <a:cs typeface="Trebuchet MS"/>
              </a:rPr>
              <a:t>answer these</a:t>
            </a:r>
            <a:r>
              <a:rPr sz="1800" spc="-25" dirty="0">
                <a:latin typeface="Trebuchet MS"/>
                <a:cs typeface="Trebuchet MS"/>
              </a:rPr>
              <a:t> </a:t>
            </a:r>
            <a:r>
              <a:rPr sz="1800" spc="-5" dirty="0">
                <a:latin typeface="Trebuchet MS"/>
                <a:cs typeface="Trebuchet MS"/>
              </a:rPr>
              <a:t>questions:</a:t>
            </a:r>
            <a:endParaRPr sz="1800">
              <a:latin typeface="Trebuchet MS"/>
              <a:cs typeface="Trebuchet MS"/>
            </a:endParaRPr>
          </a:p>
        </p:txBody>
      </p:sp>
      <p:sp>
        <p:nvSpPr>
          <p:cNvPr id="14" name="object 14"/>
          <p:cNvSpPr/>
          <p:nvPr/>
        </p:nvSpPr>
        <p:spPr>
          <a:xfrm>
            <a:off x="680466" y="4392929"/>
            <a:ext cx="1941830" cy="1233170"/>
          </a:xfrm>
          <a:custGeom>
            <a:avLst/>
            <a:gdLst/>
            <a:ahLst/>
            <a:cxnLst/>
            <a:rect l="l" t="t" r="r" b="b"/>
            <a:pathLst>
              <a:path w="1941830" h="1233170">
                <a:moveTo>
                  <a:pt x="1818259" y="0"/>
                </a:moveTo>
                <a:lnTo>
                  <a:pt x="123291" y="0"/>
                </a:lnTo>
                <a:lnTo>
                  <a:pt x="75298" y="9695"/>
                </a:lnTo>
                <a:lnTo>
                  <a:pt x="36109" y="36131"/>
                </a:lnTo>
                <a:lnTo>
                  <a:pt x="9688" y="75330"/>
                </a:lnTo>
                <a:lnTo>
                  <a:pt x="0" y="123317"/>
                </a:lnTo>
                <a:lnTo>
                  <a:pt x="0" y="1109599"/>
                </a:lnTo>
                <a:lnTo>
                  <a:pt x="9688" y="1157585"/>
                </a:lnTo>
                <a:lnTo>
                  <a:pt x="36109" y="1196784"/>
                </a:lnTo>
                <a:lnTo>
                  <a:pt x="75298" y="1223220"/>
                </a:lnTo>
                <a:lnTo>
                  <a:pt x="123291" y="1232916"/>
                </a:lnTo>
                <a:lnTo>
                  <a:pt x="1818259" y="1232916"/>
                </a:lnTo>
                <a:lnTo>
                  <a:pt x="1866245" y="1223220"/>
                </a:lnTo>
                <a:lnTo>
                  <a:pt x="1905444" y="1196784"/>
                </a:lnTo>
                <a:lnTo>
                  <a:pt x="1931880" y="1157585"/>
                </a:lnTo>
                <a:lnTo>
                  <a:pt x="1941576" y="1109599"/>
                </a:lnTo>
                <a:lnTo>
                  <a:pt x="1941576" y="123317"/>
                </a:lnTo>
                <a:lnTo>
                  <a:pt x="1931880" y="75330"/>
                </a:lnTo>
                <a:lnTo>
                  <a:pt x="1905444" y="36131"/>
                </a:lnTo>
                <a:lnTo>
                  <a:pt x="1866245" y="9695"/>
                </a:lnTo>
                <a:lnTo>
                  <a:pt x="1818259" y="0"/>
                </a:lnTo>
                <a:close/>
              </a:path>
            </a:pathLst>
          </a:custGeom>
          <a:solidFill>
            <a:srgbClr val="C00000"/>
          </a:solidFill>
        </p:spPr>
        <p:txBody>
          <a:bodyPr wrap="square" lIns="0" tIns="0" rIns="0" bIns="0" rtlCol="0"/>
          <a:lstStyle/>
          <a:p>
            <a:endParaRPr/>
          </a:p>
        </p:txBody>
      </p:sp>
      <p:sp>
        <p:nvSpPr>
          <p:cNvPr id="15" name="object 15"/>
          <p:cNvSpPr/>
          <p:nvPr/>
        </p:nvSpPr>
        <p:spPr>
          <a:xfrm>
            <a:off x="680466" y="4392929"/>
            <a:ext cx="1941830" cy="1233170"/>
          </a:xfrm>
          <a:custGeom>
            <a:avLst/>
            <a:gdLst/>
            <a:ahLst/>
            <a:cxnLst/>
            <a:rect l="l" t="t" r="r" b="b"/>
            <a:pathLst>
              <a:path w="1941830" h="1233170">
                <a:moveTo>
                  <a:pt x="0" y="123317"/>
                </a:moveTo>
                <a:lnTo>
                  <a:pt x="9688" y="75330"/>
                </a:lnTo>
                <a:lnTo>
                  <a:pt x="36109" y="36131"/>
                </a:lnTo>
                <a:lnTo>
                  <a:pt x="75298" y="9695"/>
                </a:lnTo>
                <a:lnTo>
                  <a:pt x="123291" y="0"/>
                </a:lnTo>
                <a:lnTo>
                  <a:pt x="1818259" y="0"/>
                </a:lnTo>
                <a:lnTo>
                  <a:pt x="1866245" y="9695"/>
                </a:lnTo>
                <a:lnTo>
                  <a:pt x="1905444" y="36131"/>
                </a:lnTo>
                <a:lnTo>
                  <a:pt x="1931880" y="75330"/>
                </a:lnTo>
                <a:lnTo>
                  <a:pt x="1941576" y="123317"/>
                </a:lnTo>
                <a:lnTo>
                  <a:pt x="1941576" y="1109599"/>
                </a:lnTo>
                <a:lnTo>
                  <a:pt x="1931880" y="1157585"/>
                </a:lnTo>
                <a:lnTo>
                  <a:pt x="1905444" y="1196784"/>
                </a:lnTo>
                <a:lnTo>
                  <a:pt x="1866245" y="1223220"/>
                </a:lnTo>
                <a:lnTo>
                  <a:pt x="1818259" y="1232916"/>
                </a:lnTo>
                <a:lnTo>
                  <a:pt x="123291" y="1232916"/>
                </a:lnTo>
                <a:lnTo>
                  <a:pt x="75298" y="1223220"/>
                </a:lnTo>
                <a:lnTo>
                  <a:pt x="36109" y="1196784"/>
                </a:lnTo>
                <a:lnTo>
                  <a:pt x="9688" y="1157585"/>
                </a:lnTo>
                <a:lnTo>
                  <a:pt x="0" y="1109599"/>
                </a:lnTo>
                <a:lnTo>
                  <a:pt x="0" y="123317"/>
                </a:lnTo>
                <a:close/>
              </a:path>
            </a:pathLst>
          </a:custGeom>
          <a:ln w="19812">
            <a:solidFill>
              <a:srgbClr val="FFFFFF"/>
            </a:solidFill>
          </a:ln>
        </p:spPr>
        <p:txBody>
          <a:bodyPr wrap="square" lIns="0" tIns="0" rIns="0" bIns="0" rtlCol="0"/>
          <a:lstStyle/>
          <a:p>
            <a:endParaRPr/>
          </a:p>
        </p:txBody>
      </p:sp>
      <p:sp>
        <p:nvSpPr>
          <p:cNvPr id="16" name="object 16"/>
          <p:cNvSpPr/>
          <p:nvPr/>
        </p:nvSpPr>
        <p:spPr>
          <a:xfrm>
            <a:off x="896874" y="4597146"/>
            <a:ext cx="1941830" cy="1233170"/>
          </a:xfrm>
          <a:custGeom>
            <a:avLst/>
            <a:gdLst/>
            <a:ahLst/>
            <a:cxnLst/>
            <a:rect l="l" t="t" r="r" b="b"/>
            <a:pathLst>
              <a:path w="1941830" h="1233170">
                <a:moveTo>
                  <a:pt x="1818258" y="0"/>
                </a:moveTo>
                <a:lnTo>
                  <a:pt x="123291" y="0"/>
                </a:lnTo>
                <a:lnTo>
                  <a:pt x="75298" y="9695"/>
                </a:lnTo>
                <a:lnTo>
                  <a:pt x="36109" y="36131"/>
                </a:lnTo>
                <a:lnTo>
                  <a:pt x="9688" y="75330"/>
                </a:lnTo>
                <a:lnTo>
                  <a:pt x="0" y="123316"/>
                </a:lnTo>
                <a:lnTo>
                  <a:pt x="0" y="1109624"/>
                </a:lnTo>
                <a:lnTo>
                  <a:pt x="9688" y="1157617"/>
                </a:lnTo>
                <a:lnTo>
                  <a:pt x="36109" y="1196806"/>
                </a:lnTo>
                <a:lnTo>
                  <a:pt x="75298" y="1223227"/>
                </a:lnTo>
                <a:lnTo>
                  <a:pt x="123291" y="1232915"/>
                </a:lnTo>
                <a:lnTo>
                  <a:pt x="1818258" y="1232915"/>
                </a:lnTo>
                <a:lnTo>
                  <a:pt x="1866245" y="1223227"/>
                </a:lnTo>
                <a:lnTo>
                  <a:pt x="1905444" y="1196806"/>
                </a:lnTo>
                <a:lnTo>
                  <a:pt x="1931880" y="1157617"/>
                </a:lnTo>
                <a:lnTo>
                  <a:pt x="1941576" y="1109624"/>
                </a:lnTo>
                <a:lnTo>
                  <a:pt x="1941576" y="123316"/>
                </a:lnTo>
                <a:lnTo>
                  <a:pt x="1931880" y="75330"/>
                </a:lnTo>
                <a:lnTo>
                  <a:pt x="1905444" y="36131"/>
                </a:lnTo>
                <a:lnTo>
                  <a:pt x="1866245" y="9695"/>
                </a:lnTo>
                <a:lnTo>
                  <a:pt x="1818258" y="0"/>
                </a:lnTo>
                <a:close/>
              </a:path>
            </a:pathLst>
          </a:custGeom>
          <a:solidFill>
            <a:srgbClr val="FFFFFF">
              <a:alpha val="90194"/>
            </a:srgbClr>
          </a:solidFill>
        </p:spPr>
        <p:txBody>
          <a:bodyPr wrap="square" lIns="0" tIns="0" rIns="0" bIns="0" rtlCol="0"/>
          <a:lstStyle/>
          <a:p>
            <a:endParaRPr/>
          </a:p>
        </p:txBody>
      </p:sp>
      <p:sp>
        <p:nvSpPr>
          <p:cNvPr id="17" name="object 17"/>
          <p:cNvSpPr/>
          <p:nvPr/>
        </p:nvSpPr>
        <p:spPr>
          <a:xfrm>
            <a:off x="896874" y="4597146"/>
            <a:ext cx="1941830" cy="1233170"/>
          </a:xfrm>
          <a:custGeom>
            <a:avLst/>
            <a:gdLst/>
            <a:ahLst/>
            <a:cxnLst/>
            <a:rect l="l" t="t" r="r" b="b"/>
            <a:pathLst>
              <a:path w="1941830" h="1233170">
                <a:moveTo>
                  <a:pt x="0" y="123316"/>
                </a:moveTo>
                <a:lnTo>
                  <a:pt x="9688" y="75330"/>
                </a:lnTo>
                <a:lnTo>
                  <a:pt x="36109" y="36131"/>
                </a:lnTo>
                <a:lnTo>
                  <a:pt x="75298" y="9695"/>
                </a:lnTo>
                <a:lnTo>
                  <a:pt x="123291" y="0"/>
                </a:lnTo>
                <a:lnTo>
                  <a:pt x="1818258" y="0"/>
                </a:lnTo>
                <a:lnTo>
                  <a:pt x="1866245" y="9695"/>
                </a:lnTo>
                <a:lnTo>
                  <a:pt x="1905444" y="36131"/>
                </a:lnTo>
                <a:lnTo>
                  <a:pt x="1931880" y="75330"/>
                </a:lnTo>
                <a:lnTo>
                  <a:pt x="1941576" y="123316"/>
                </a:lnTo>
                <a:lnTo>
                  <a:pt x="1941576" y="1109624"/>
                </a:lnTo>
                <a:lnTo>
                  <a:pt x="1931880" y="1157617"/>
                </a:lnTo>
                <a:lnTo>
                  <a:pt x="1905444" y="1196806"/>
                </a:lnTo>
                <a:lnTo>
                  <a:pt x="1866245" y="1223227"/>
                </a:lnTo>
                <a:lnTo>
                  <a:pt x="1818258" y="1232915"/>
                </a:lnTo>
                <a:lnTo>
                  <a:pt x="123291" y="1232915"/>
                </a:lnTo>
                <a:lnTo>
                  <a:pt x="75298" y="1223227"/>
                </a:lnTo>
                <a:lnTo>
                  <a:pt x="36109" y="1196806"/>
                </a:lnTo>
                <a:lnTo>
                  <a:pt x="9688" y="1157617"/>
                </a:lnTo>
                <a:lnTo>
                  <a:pt x="0" y="1109624"/>
                </a:lnTo>
                <a:lnTo>
                  <a:pt x="0" y="123316"/>
                </a:lnTo>
                <a:close/>
              </a:path>
            </a:pathLst>
          </a:custGeom>
          <a:ln w="19812">
            <a:solidFill>
              <a:srgbClr val="C00000"/>
            </a:solidFill>
          </a:ln>
        </p:spPr>
        <p:txBody>
          <a:bodyPr wrap="square" lIns="0" tIns="0" rIns="0" bIns="0" rtlCol="0"/>
          <a:lstStyle/>
          <a:p>
            <a:endParaRPr/>
          </a:p>
        </p:txBody>
      </p:sp>
      <p:sp>
        <p:nvSpPr>
          <p:cNvPr id="18" name="object 18"/>
          <p:cNvSpPr txBox="1"/>
          <p:nvPr/>
        </p:nvSpPr>
        <p:spPr>
          <a:xfrm>
            <a:off x="1074216" y="4913757"/>
            <a:ext cx="1583055" cy="568960"/>
          </a:xfrm>
          <a:prstGeom prst="rect">
            <a:avLst/>
          </a:prstGeom>
        </p:spPr>
        <p:txBody>
          <a:bodyPr vert="horz" wrap="square" lIns="0" tIns="37465" rIns="0" bIns="0" rtlCol="0">
            <a:spAutoFit/>
          </a:bodyPr>
          <a:lstStyle/>
          <a:p>
            <a:pPr marL="12700" marR="5080" algn="ctr">
              <a:lnSpc>
                <a:spcPct val="87300"/>
              </a:lnSpc>
              <a:spcBef>
                <a:spcPts val="295"/>
              </a:spcBef>
            </a:pPr>
            <a:r>
              <a:rPr sz="1300" spc="-10" dirty="0">
                <a:latin typeface="Trebuchet MS"/>
                <a:cs typeface="Trebuchet MS"/>
              </a:rPr>
              <a:t>What </a:t>
            </a:r>
            <a:r>
              <a:rPr sz="1300" spc="-5" dirty="0">
                <a:latin typeface="Trebuchet MS"/>
                <a:cs typeface="Trebuchet MS"/>
              </a:rPr>
              <a:t>do </a:t>
            </a:r>
            <a:r>
              <a:rPr sz="1300" spc="-10" dirty="0">
                <a:latin typeface="Trebuchet MS"/>
                <a:cs typeface="Trebuchet MS"/>
              </a:rPr>
              <a:t>customers  </a:t>
            </a:r>
            <a:r>
              <a:rPr sz="1300" spc="-5" dirty="0">
                <a:latin typeface="Trebuchet MS"/>
                <a:cs typeface="Trebuchet MS"/>
              </a:rPr>
              <a:t>think of </a:t>
            </a:r>
            <a:r>
              <a:rPr sz="1300" spc="-10" dirty="0">
                <a:latin typeface="Trebuchet MS"/>
                <a:cs typeface="Trebuchet MS"/>
              </a:rPr>
              <a:t>the</a:t>
            </a:r>
            <a:r>
              <a:rPr sz="1300" spc="-50" dirty="0">
                <a:latin typeface="Trebuchet MS"/>
                <a:cs typeface="Trebuchet MS"/>
              </a:rPr>
              <a:t> </a:t>
            </a:r>
            <a:r>
              <a:rPr sz="1300" spc="-10" dirty="0">
                <a:latin typeface="Trebuchet MS"/>
                <a:cs typeface="Trebuchet MS"/>
              </a:rPr>
              <a:t>products  </a:t>
            </a:r>
            <a:r>
              <a:rPr sz="1300" spc="-5" dirty="0">
                <a:latin typeface="Trebuchet MS"/>
                <a:cs typeface="Trebuchet MS"/>
              </a:rPr>
              <a:t>and</a:t>
            </a:r>
            <a:r>
              <a:rPr sz="1300" spc="-10" dirty="0">
                <a:latin typeface="Trebuchet MS"/>
                <a:cs typeface="Trebuchet MS"/>
              </a:rPr>
              <a:t> brand?</a:t>
            </a:r>
            <a:endParaRPr sz="1300">
              <a:latin typeface="Trebuchet MS"/>
              <a:cs typeface="Trebuchet MS"/>
            </a:endParaRPr>
          </a:p>
        </p:txBody>
      </p:sp>
      <p:sp>
        <p:nvSpPr>
          <p:cNvPr id="19" name="object 19"/>
          <p:cNvSpPr/>
          <p:nvPr/>
        </p:nvSpPr>
        <p:spPr>
          <a:xfrm>
            <a:off x="3054857" y="4392929"/>
            <a:ext cx="1941830" cy="1233170"/>
          </a:xfrm>
          <a:custGeom>
            <a:avLst/>
            <a:gdLst/>
            <a:ahLst/>
            <a:cxnLst/>
            <a:rect l="l" t="t" r="r" b="b"/>
            <a:pathLst>
              <a:path w="1941829" h="1233170">
                <a:moveTo>
                  <a:pt x="1818258" y="0"/>
                </a:moveTo>
                <a:lnTo>
                  <a:pt x="123317" y="0"/>
                </a:lnTo>
                <a:lnTo>
                  <a:pt x="75330" y="9695"/>
                </a:lnTo>
                <a:lnTo>
                  <a:pt x="36131" y="36131"/>
                </a:lnTo>
                <a:lnTo>
                  <a:pt x="9695" y="75330"/>
                </a:lnTo>
                <a:lnTo>
                  <a:pt x="0" y="123317"/>
                </a:lnTo>
                <a:lnTo>
                  <a:pt x="0" y="1109599"/>
                </a:lnTo>
                <a:lnTo>
                  <a:pt x="9695" y="1157585"/>
                </a:lnTo>
                <a:lnTo>
                  <a:pt x="36131" y="1196784"/>
                </a:lnTo>
                <a:lnTo>
                  <a:pt x="75330" y="1223220"/>
                </a:lnTo>
                <a:lnTo>
                  <a:pt x="123317" y="1232916"/>
                </a:lnTo>
                <a:lnTo>
                  <a:pt x="1818258" y="1232916"/>
                </a:lnTo>
                <a:lnTo>
                  <a:pt x="1866245" y="1223220"/>
                </a:lnTo>
                <a:lnTo>
                  <a:pt x="1905444" y="1196784"/>
                </a:lnTo>
                <a:lnTo>
                  <a:pt x="1931880" y="1157585"/>
                </a:lnTo>
                <a:lnTo>
                  <a:pt x="1941576" y="1109599"/>
                </a:lnTo>
                <a:lnTo>
                  <a:pt x="1941576" y="123317"/>
                </a:lnTo>
                <a:lnTo>
                  <a:pt x="1931880" y="75330"/>
                </a:lnTo>
                <a:lnTo>
                  <a:pt x="1905444" y="36131"/>
                </a:lnTo>
                <a:lnTo>
                  <a:pt x="1866245" y="9695"/>
                </a:lnTo>
                <a:lnTo>
                  <a:pt x="1818258" y="0"/>
                </a:lnTo>
                <a:close/>
              </a:path>
            </a:pathLst>
          </a:custGeom>
          <a:solidFill>
            <a:srgbClr val="C00000"/>
          </a:solidFill>
        </p:spPr>
        <p:txBody>
          <a:bodyPr wrap="square" lIns="0" tIns="0" rIns="0" bIns="0" rtlCol="0"/>
          <a:lstStyle/>
          <a:p>
            <a:endParaRPr/>
          </a:p>
        </p:txBody>
      </p:sp>
      <p:sp>
        <p:nvSpPr>
          <p:cNvPr id="20" name="object 20"/>
          <p:cNvSpPr/>
          <p:nvPr/>
        </p:nvSpPr>
        <p:spPr>
          <a:xfrm>
            <a:off x="3054857" y="4392929"/>
            <a:ext cx="1941830" cy="1233170"/>
          </a:xfrm>
          <a:custGeom>
            <a:avLst/>
            <a:gdLst/>
            <a:ahLst/>
            <a:cxnLst/>
            <a:rect l="l" t="t" r="r" b="b"/>
            <a:pathLst>
              <a:path w="1941829" h="1233170">
                <a:moveTo>
                  <a:pt x="0" y="123317"/>
                </a:moveTo>
                <a:lnTo>
                  <a:pt x="9695" y="75330"/>
                </a:lnTo>
                <a:lnTo>
                  <a:pt x="36131" y="36131"/>
                </a:lnTo>
                <a:lnTo>
                  <a:pt x="75330" y="9695"/>
                </a:lnTo>
                <a:lnTo>
                  <a:pt x="123317" y="0"/>
                </a:lnTo>
                <a:lnTo>
                  <a:pt x="1818258" y="0"/>
                </a:lnTo>
                <a:lnTo>
                  <a:pt x="1866245" y="9695"/>
                </a:lnTo>
                <a:lnTo>
                  <a:pt x="1905444" y="36131"/>
                </a:lnTo>
                <a:lnTo>
                  <a:pt x="1931880" y="75330"/>
                </a:lnTo>
                <a:lnTo>
                  <a:pt x="1941576" y="123317"/>
                </a:lnTo>
                <a:lnTo>
                  <a:pt x="1941576" y="1109599"/>
                </a:lnTo>
                <a:lnTo>
                  <a:pt x="1931880" y="1157585"/>
                </a:lnTo>
                <a:lnTo>
                  <a:pt x="1905444" y="1196784"/>
                </a:lnTo>
                <a:lnTo>
                  <a:pt x="1866245" y="1223220"/>
                </a:lnTo>
                <a:lnTo>
                  <a:pt x="1818258" y="1232916"/>
                </a:lnTo>
                <a:lnTo>
                  <a:pt x="123317" y="1232916"/>
                </a:lnTo>
                <a:lnTo>
                  <a:pt x="75330" y="1223220"/>
                </a:lnTo>
                <a:lnTo>
                  <a:pt x="36131" y="1196784"/>
                </a:lnTo>
                <a:lnTo>
                  <a:pt x="9695" y="1157585"/>
                </a:lnTo>
                <a:lnTo>
                  <a:pt x="0" y="1109599"/>
                </a:lnTo>
                <a:lnTo>
                  <a:pt x="0" y="123317"/>
                </a:lnTo>
                <a:close/>
              </a:path>
            </a:pathLst>
          </a:custGeom>
          <a:ln w="19812">
            <a:solidFill>
              <a:srgbClr val="FFFFFF"/>
            </a:solidFill>
          </a:ln>
        </p:spPr>
        <p:txBody>
          <a:bodyPr wrap="square" lIns="0" tIns="0" rIns="0" bIns="0" rtlCol="0"/>
          <a:lstStyle/>
          <a:p>
            <a:endParaRPr/>
          </a:p>
        </p:txBody>
      </p:sp>
      <p:sp>
        <p:nvSpPr>
          <p:cNvPr id="21" name="object 21"/>
          <p:cNvSpPr/>
          <p:nvPr/>
        </p:nvSpPr>
        <p:spPr>
          <a:xfrm>
            <a:off x="3269741" y="4597146"/>
            <a:ext cx="1941830" cy="1233170"/>
          </a:xfrm>
          <a:custGeom>
            <a:avLst/>
            <a:gdLst/>
            <a:ahLst/>
            <a:cxnLst/>
            <a:rect l="l" t="t" r="r" b="b"/>
            <a:pathLst>
              <a:path w="1941829" h="1233170">
                <a:moveTo>
                  <a:pt x="1818259" y="0"/>
                </a:moveTo>
                <a:lnTo>
                  <a:pt x="123317" y="0"/>
                </a:lnTo>
                <a:lnTo>
                  <a:pt x="75330" y="9695"/>
                </a:lnTo>
                <a:lnTo>
                  <a:pt x="36131" y="36131"/>
                </a:lnTo>
                <a:lnTo>
                  <a:pt x="9695" y="75330"/>
                </a:lnTo>
                <a:lnTo>
                  <a:pt x="0" y="123316"/>
                </a:lnTo>
                <a:lnTo>
                  <a:pt x="0" y="1109624"/>
                </a:lnTo>
                <a:lnTo>
                  <a:pt x="9695" y="1157617"/>
                </a:lnTo>
                <a:lnTo>
                  <a:pt x="36131" y="1196806"/>
                </a:lnTo>
                <a:lnTo>
                  <a:pt x="75330" y="1223227"/>
                </a:lnTo>
                <a:lnTo>
                  <a:pt x="123317" y="1232915"/>
                </a:lnTo>
                <a:lnTo>
                  <a:pt x="1818259" y="1232915"/>
                </a:lnTo>
                <a:lnTo>
                  <a:pt x="1866245" y="1223227"/>
                </a:lnTo>
                <a:lnTo>
                  <a:pt x="1905444" y="1196806"/>
                </a:lnTo>
                <a:lnTo>
                  <a:pt x="1931880" y="1157617"/>
                </a:lnTo>
                <a:lnTo>
                  <a:pt x="1941576" y="1109624"/>
                </a:lnTo>
                <a:lnTo>
                  <a:pt x="1941576" y="123316"/>
                </a:lnTo>
                <a:lnTo>
                  <a:pt x="1931880" y="75330"/>
                </a:lnTo>
                <a:lnTo>
                  <a:pt x="1905444" y="36131"/>
                </a:lnTo>
                <a:lnTo>
                  <a:pt x="1866245" y="9695"/>
                </a:lnTo>
                <a:lnTo>
                  <a:pt x="1818259" y="0"/>
                </a:lnTo>
                <a:close/>
              </a:path>
            </a:pathLst>
          </a:custGeom>
          <a:solidFill>
            <a:srgbClr val="FFFFFF">
              <a:alpha val="90194"/>
            </a:srgbClr>
          </a:solidFill>
        </p:spPr>
        <p:txBody>
          <a:bodyPr wrap="square" lIns="0" tIns="0" rIns="0" bIns="0" rtlCol="0"/>
          <a:lstStyle/>
          <a:p>
            <a:endParaRPr/>
          </a:p>
        </p:txBody>
      </p:sp>
      <p:sp>
        <p:nvSpPr>
          <p:cNvPr id="22" name="object 22"/>
          <p:cNvSpPr/>
          <p:nvPr/>
        </p:nvSpPr>
        <p:spPr>
          <a:xfrm>
            <a:off x="3269741" y="4597146"/>
            <a:ext cx="1941830" cy="1233170"/>
          </a:xfrm>
          <a:custGeom>
            <a:avLst/>
            <a:gdLst/>
            <a:ahLst/>
            <a:cxnLst/>
            <a:rect l="l" t="t" r="r" b="b"/>
            <a:pathLst>
              <a:path w="1941829" h="1233170">
                <a:moveTo>
                  <a:pt x="0" y="123316"/>
                </a:moveTo>
                <a:lnTo>
                  <a:pt x="9695" y="75330"/>
                </a:lnTo>
                <a:lnTo>
                  <a:pt x="36131" y="36131"/>
                </a:lnTo>
                <a:lnTo>
                  <a:pt x="75330" y="9695"/>
                </a:lnTo>
                <a:lnTo>
                  <a:pt x="123317" y="0"/>
                </a:lnTo>
                <a:lnTo>
                  <a:pt x="1818259" y="0"/>
                </a:lnTo>
                <a:lnTo>
                  <a:pt x="1866245" y="9695"/>
                </a:lnTo>
                <a:lnTo>
                  <a:pt x="1905444" y="36131"/>
                </a:lnTo>
                <a:lnTo>
                  <a:pt x="1931880" y="75330"/>
                </a:lnTo>
                <a:lnTo>
                  <a:pt x="1941576" y="123316"/>
                </a:lnTo>
                <a:lnTo>
                  <a:pt x="1941576" y="1109624"/>
                </a:lnTo>
                <a:lnTo>
                  <a:pt x="1931880" y="1157617"/>
                </a:lnTo>
                <a:lnTo>
                  <a:pt x="1905444" y="1196806"/>
                </a:lnTo>
                <a:lnTo>
                  <a:pt x="1866245" y="1223227"/>
                </a:lnTo>
                <a:lnTo>
                  <a:pt x="1818259" y="1232915"/>
                </a:lnTo>
                <a:lnTo>
                  <a:pt x="123317" y="1232915"/>
                </a:lnTo>
                <a:lnTo>
                  <a:pt x="75330" y="1223227"/>
                </a:lnTo>
                <a:lnTo>
                  <a:pt x="36131" y="1196806"/>
                </a:lnTo>
                <a:lnTo>
                  <a:pt x="9695" y="1157617"/>
                </a:lnTo>
                <a:lnTo>
                  <a:pt x="0" y="1109624"/>
                </a:lnTo>
                <a:lnTo>
                  <a:pt x="0" y="123316"/>
                </a:lnTo>
                <a:close/>
              </a:path>
            </a:pathLst>
          </a:custGeom>
          <a:ln w="19812">
            <a:solidFill>
              <a:srgbClr val="C00000"/>
            </a:solidFill>
          </a:ln>
        </p:spPr>
        <p:txBody>
          <a:bodyPr wrap="square" lIns="0" tIns="0" rIns="0" bIns="0" rtlCol="0"/>
          <a:lstStyle/>
          <a:p>
            <a:endParaRPr/>
          </a:p>
        </p:txBody>
      </p:sp>
      <p:sp>
        <p:nvSpPr>
          <p:cNvPr id="23" name="object 23"/>
          <p:cNvSpPr txBox="1"/>
          <p:nvPr/>
        </p:nvSpPr>
        <p:spPr>
          <a:xfrm>
            <a:off x="3385184" y="4913757"/>
            <a:ext cx="1710055" cy="568960"/>
          </a:xfrm>
          <a:prstGeom prst="rect">
            <a:avLst/>
          </a:prstGeom>
        </p:spPr>
        <p:txBody>
          <a:bodyPr vert="horz" wrap="square" lIns="0" tIns="37465" rIns="0" bIns="0" rtlCol="0">
            <a:spAutoFit/>
          </a:bodyPr>
          <a:lstStyle/>
          <a:p>
            <a:pPr marL="12700" marR="5080" indent="635" algn="ctr">
              <a:lnSpc>
                <a:spcPct val="87300"/>
              </a:lnSpc>
              <a:spcBef>
                <a:spcPts val="295"/>
              </a:spcBef>
            </a:pPr>
            <a:r>
              <a:rPr sz="1300" spc="-5" dirty="0">
                <a:latin typeface="Trebuchet MS"/>
                <a:cs typeface="Trebuchet MS"/>
              </a:rPr>
              <a:t>Are </a:t>
            </a:r>
            <a:r>
              <a:rPr sz="1300" spc="-10" dirty="0">
                <a:latin typeface="Trebuchet MS"/>
                <a:cs typeface="Trebuchet MS"/>
              </a:rPr>
              <a:t>customers happy  </a:t>
            </a:r>
            <a:r>
              <a:rPr sz="1300" spc="-5" dirty="0">
                <a:latin typeface="Trebuchet MS"/>
                <a:cs typeface="Trebuchet MS"/>
              </a:rPr>
              <a:t>with </a:t>
            </a:r>
            <a:r>
              <a:rPr sz="1300" spc="-10" dirty="0">
                <a:latin typeface="Trebuchet MS"/>
                <a:cs typeface="Trebuchet MS"/>
              </a:rPr>
              <a:t>the </a:t>
            </a:r>
            <a:r>
              <a:rPr sz="1300" spc="-5" dirty="0">
                <a:latin typeface="Trebuchet MS"/>
                <a:cs typeface="Trebuchet MS"/>
              </a:rPr>
              <a:t>services </a:t>
            </a:r>
            <a:r>
              <a:rPr sz="1300" spc="-10" dirty="0">
                <a:latin typeface="Trebuchet MS"/>
                <a:cs typeface="Trebuchet MS"/>
              </a:rPr>
              <a:t>the </a:t>
            </a:r>
            <a:r>
              <a:rPr sz="1300" spc="-5" dirty="0">
                <a:latin typeface="Trebuchet MS"/>
                <a:cs typeface="Trebuchet MS"/>
              </a:rPr>
              <a:t>y  receive?</a:t>
            </a:r>
            <a:endParaRPr sz="1300">
              <a:latin typeface="Trebuchet MS"/>
              <a:cs typeface="Trebuchet MS"/>
            </a:endParaRPr>
          </a:p>
        </p:txBody>
      </p:sp>
      <p:sp>
        <p:nvSpPr>
          <p:cNvPr id="24" name="object 24"/>
          <p:cNvSpPr/>
          <p:nvPr/>
        </p:nvSpPr>
        <p:spPr>
          <a:xfrm>
            <a:off x="5427726" y="4392929"/>
            <a:ext cx="1941830" cy="1233170"/>
          </a:xfrm>
          <a:custGeom>
            <a:avLst/>
            <a:gdLst/>
            <a:ahLst/>
            <a:cxnLst/>
            <a:rect l="l" t="t" r="r" b="b"/>
            <a:pathLst>
              <a:path w="1941829" h="1233170">
                <a:moveTo>
                  <a:pt x="1818258" y="0"/>
                </a:moveTo>
                <a:lnTo>
                  <a:pt x="123316" y="0"/>
                </a:lnTo>
                <a:lnTo>
                  <a:pt x="75330" y="9695"/>
                </a:lnTo>
                <a:lnTo>
                  <a:pt x="36131" y="36131"/>
                </a:lnTo>
                <a:lnTo>
                  <a:pt x="9695" y="75330"/>
                </a:lnTo>
                <a:lnTo>
                  <a:pt x="0" y="123317"/>
                </a:lnTo>
                <a:lnTo>
                  <a:pt x="0" y="1109599"/>
                </a:lnTo>
                <a:lnTo>
                  <a:pt x="9695" y="1157585"/>
                </a:lnTo>
                <a:lnTo>
                  <a:pt x="36131" y="1196784"/>
                </a:lnTo>
                <a:lnTo>
                  <a:pt x="75330" y="1223220"/>
                </a:lnTo>
                <a:lnTo>
                  <a:pt x="123316" y="1232916"/>
                </a:lnTo>
                <a:lnTo>
                  <a:pt x="1818258" y="1232916"/>
                </a:lnTo>
                <a:lnTo>
                  <a:pt x="1866245" y="1223220"/>
                </a:lnTo>
                <a:lnTo>
                  <a:pt x="1905444" y="1196784"/>
                </a:lnTo>
                <a:lnTo>
                  <a:pt x="1931880" y="1157585"/>
                </a:lnTo>
                <a:lnTo>
                  <a:pt x="1941576" y="1109599"/>
                </a:lnTo>
                <a:lnTo>
                  <a:pt x="1941576" y="123317"/>
                </a:lnTo>
                <a:lnTo>
                  <a:pt x="1931880" y="75330"/>
                </a:lnTo>
                <a:lnTo>
                  <a:pt x="1905444" y="36131"/>
                </a:lnTo>
                <a:lnTo>
                  <a:pt x="1866245" y="9695"/>
                </a:lnTo>
                <a:lnTo>
                  <a:pt x="1818258" y="0"/>
                </a:lnTo>
                <a:close/>
              </a:path>
            </a:pathLst>
          </a:custGeom>
          <a:solidFill>
            <a:srgbClr val="C00000"/>
          </a:solidFill>
        </p:spPr>
        <p:txBody>
          <a:bodyPr wrap="square" lIns="0" tIns="0" rIns="0" bIns="0" rtlCol="0"/>
          <a:lstStyle/>
          <a:p>
            <a:endParaRPr/>
          </a:p>
        </p:txBody>
      </p:sp>
      <p:sp>
        <p:nvSpPr>
          <p:cNvPr id="25" name="object 25"/>
          <p:cNvSpPr/>
          <p:nvPr/>
        </p:nvSpPr>
        <p:spPr>
          <a:xfrm>
            <a:off x="5427726" y="4392929"/>
            <a:ext cx="1941830" cy="1233170"/>
          </a:xfrm>
          <a:custGeom>
            <a:avLst/>
            <a:gdLst/>
            <a:ahLst/>
            <a:cxnLst/>
            <a:rect l="l" t="t" r="r" b="b"/>
            <a:pathLst>
              <a:path w="1941829" h="1233170">
                <a:moveTo>
                  <a:pt x="0" y="123317"/>
                </a:moveTo>
                <a:lnTo>
                  <a:pt x="9695" y="75330"/>
                </a:lnTo>
                <a:lnTo>
                  <a:pt x="36131" y="36131"/>
                </a:lnTo>
                <a:lnTo>
                  <a:pt x="75330" y="9695"/>
                </a:lnTo>
                <a:lnTo>
                  <a:pt x="123316" y="0"/>
                </a:lnTo>
                <a:lnTo>
                  <a:pt x="1818258" y="0"/>
                </a:lnTo>
                <a:lnTo>
                  <a:pt x="1866245" y="9695"/>
                </a:lnTo>
                <a:lnTo>
                  <a:pt x="1905444" y="36131"/>
                </a:lnTo>
                <a:lnTo>
                  <a:pt x="1931880" y="75330"/>
                </a:lnTo>
                <a:lnTo>
                  <a:pt x="1941576" y="123317"/>
                </a:lnTo>
                <a:lnTo>
                  <a:pt x="1941576" y="1109599"/>
                </a:lnTo>
                <a:lnTo>
                  <a:pt x="1931880" y="1157585"/>
                </a:lnTo>
                <a:lnTo>
                  <a:pt x="1905444" y="1196784"/>
                </a:lnTo>
                <a:lnTo>
                  <a:pt x="1866245" y="1223220"/>
                </a:lnTo>
                <a:lnTo>
                  <a:pt x="1818258" y="1232916"/>
                </a:lnTo>
                <a:lnTo>
                  <a:pt x="123316" y="1232916"/>
                </a:lnTo>
                <a:lnTo>
                  <a:pt x="75330" y="1223220"/>
                </a:lnTo>
                <a:lnTo>
                  <a:pt x="36131" y="1196784"/>
                </a:lnTo>
                <a:lnTo>
                  <a:pt x="9695" y="1157585"/>
                </a:lnTo>
                <a:lnTo>
                  <a:pt x="0" y="1109599"/>
                </a:lnTo>
                <a:lnTo>
                  <a:pt x="0" y="123317"/>
                </a:lnTo>
                <a:close/>
              </a:path>
            </a:pathLst>
          </a:custGeom>
          <a:ln w="19812">
            <a:solidFill>
              <a:srgbClr val="FFFFFF"/>
            </a:solidFill>
          </a:ln>
        </p:spPr>
        <p:txBody>
          <a:bodyPr wrap="square" lIns="0" tIns="0" rIns="0" bIns="0" rtlCol="0"/>
          <a:lstStyle/>
          <a:p>
            <a:endParaRPr/>
          </a:p>
        </p:txBody>
      </p:sp>
      <p:sp>
        <p:nvSpPr>
          <p:cNvPr id="26" name="object 26"/>
          <p:cNvSpPr/>
          <p:nvPr/>
        </p:nvSpPr>
        <p:spPr>
          <a:xfrm>
            <a:off x="5644134" y="4597146"/>
            <a:ext cx="1941830" cy="1233170"/>
          </a:xfrm>
          <a:custGeom>
            <a:avLst/>
            <a:gdLst/>
            <a:ahLst/>
            <a:cxnLst/>
            <a:rect l="l" t="t" r="r" b="b"/>
            <a:pathLst>
              <a:path w="1941829" h="1233170">
                <a:moveTo>
                  <a:pt x="1818259" y="0"/>
                </a:moveTo>
                <a:lnTo>
                  <a:pt x="123316" y="0"/>
                </a:lnTo>
                <a:lnTo>
                  <a:pt x="75330" y="9695"/>
                </a:lnTo>
                <a:lnTo>
                  <a:pt x="36131" y="36131"/>
                </a:lnTo>
                <a:lnTo>
                  <a:pt x="9695" y="75330"/>
                </a:lnTo>
                <a:lnTo>
                  <a:pt x="0" y="123316"/>
                </a:lnTo>
                <a:lnTo>
                  <a:pt x="0" y="1109624"/>
                </a:lnTo>
                <a:lnTo>
                  <a:pt x="9695" y="1157617"/>
                </a:lnTo>
                <a:lnTo>
                  <a:pt x="36131" y="1196806"/>
                </a:lnTo>
                <a:lnTo>
                  <a:pt x="75330" y="1223227"/>
                </a:lnTo>
                <a:lnTo>
                  <a:pt x="123316" y="1232915"/>
                </a:lnTo>
                <a:lnTo>
                  <a:pt x="1818259" y="1232915"/>
                </a:lnTo>
                <a:lnTo>
                  <a:pt x="1866245" y="1223227"/>
                </a:lnTo>
                <a:lnTo>
                  <a:pt x="1905444" y="1196806"/>
                </a:lnTo>
                <a:lnTo>
                  <a:pt x="1931880" y="1157617"/>
                </a:lnTo>
                <a:lnTo>
                  <a:pt x="1941575" y="1109624"/>
                </a:lnTo>
                <a:lnTo>
                  <a:pt x="1941575" y="123316"/>
                </a:lnTo>
                <a:lnTo>
                  <a:pt x="1931880" y="75330"/>
                </a:lnTo>
                <a:lnTo>
                  <a:pt x="1905444" y="36131"/>
                </a:lnTo>
                <a:lnTo>
                  <a:pt x="1866245" y="9695"/>
                </a:lnTo>
                <a:lnTo>
                  <a:pt x="1818259" y="0"/>
                </a:lnTo>
                <a:close/>
              </a:path>
            </a:pathLst>
          </a:custGeom>
          <a:solidFill>
            <a:srgbClr val="FFFFFF">
              <a:alpha val="90194"/>
            </a:srgbClr>
          </a:solidFill>
        </p:spPr>
        <p:txBody>
          <a:bodyPr wrap="square" lIns="0" tIns="0" rIns="0" bIns="0" rtlCol="0"/>
          <a:lstStyle/>
          <a:p>
            <a:endParaRPr/>
          </a:p>
        </p:txBody>
      </p:sp>
      <p:sp>
        <p:nvSpPr>
          <p:cNvPr id="27" name="object 27"/>
          <p:cNvSpPr/>
          <p:nvPr/>
        </p:nvSpPr>
        <p:spPr>
          <a:xfrm>
            <a:off x="5644134" y="4597146"/>
            <a:ext cx="1941830" cy="1233170"/>
          </a:xfrm>
          <a:custGeom>
            <a:avLst/>
            <a:gdLst/>
            <a:ahLst/>
            <a:cxnLst/>
            <a:rect l="l" t="t" r="r" b="b"/>
            <a:pathLst>
              <a:path w="1941829" h="1233170">
                <a:moveTo>
                  <a:pt x="0" y="123316"/>
                </a:moveTo>
                <a:lnTo>
                  <a:pt x="9695" y="75330"/>
                </a:lnTo>
                <a:lnTo>
                  <a:pt x="36131" y="36131"/>
                </a:lnTo>
                <a:lnTo>
                  <a:pt x="75330" y="9695"/>
                </a:lnTo>
                <a:lnTo>
                  <a:pt x="123316" y="0"/>
                </a:lnTo>
                <a:lnTo>
                  <a:pt x="1818259" y="0"/>
                </a:lnTo>
                <a:lnTo>
                  <a:pt x="1866245" y="9695"/>
                </a:lnTo>
                <a:lnTo>
                  <a:pt x="1905444" y="36131"/>
                </a:lnTo>
                <a:lnTo>
                  <a:pt x="1931880" y="75330"/>
                </a:lnTo>
                <a:lnTo>
                  <a:pt x="1941575" y="123316"/>
                </a:lnTo>
                <a:lnTo>
                  <a:pt x="1941575" y="1109624"/>
                </a:lnTo>
                <a:lnTo>
                  <a:pt x="1931880" y="1157617"/>
                </a:lnTo>
                <a:lnTo>
                  <a:pt x="1905444" y="1196806"/>
                </a:lnTo>
                <a:lnTo>
                  <a:pt x="1866245" y="1223227"/>
                </a:lnTo>
                <a:lnTo>
                  <a:pt x="1818259" y="1232915"/>
                </a:lnTo>
                <a:lnTo>
                  <a:pt x="123316" y="1232915"/>
                </a:lnTo>
                <a:lnTo>
                  <a:pt x="75330" y="1223227"/>
                </a:lnTo>
                <a:lnTo>
                  <a:pt x="36131" y="1196806"/>
                </a:lnTo>
                <a:lnTo>
                  <a:pt x="9695" y="1157617"/>
                </a:lnTo>
                <a:lnTo>
                  <a:pt x="0" y="1109624"/>
                </a:lnTo>
                <a:lnTo>
                  <a:pt x="0" y="123316"/>
                </a:lnTo>
                <a:close/>
              </a:path>
            </a:pathLst>
          </a:custGeom>
          <a:ln w="19811">
            <a:solidFill>
              <a:srgbClr val="C00000"/>
            </a:solidFill>
          </a:ln>
        </p:spPr>
        <p:txBody>
          <a:bodyPr wrap="square" lIns="0" tIns="0" rIns="0" bIns="0" rtlCol="0"/>
          <a:lstStyle/>
          <a:p>
            <a:endParaRPr/>
          </a:p>
        </p:txBody>
      </p:sp>
      <p:sp>
        <p:nvSpPr>
          <p:cNvPr id="28" name="object 28"/>
          <p:cNvSpPr txBox="1"/>
          <p:nvPr/>
        </p:nvSpPr>
        <p:spPr>
          <a:xfrm>
            <a:off x="5727319" y="4654677"/>
            <a:ext cx="1771650" cy="1085850"/>
          </a:xfrm>
          <a:prstGeom prst="rect">
            <a:avLst/>
          </a:prstGeom>
        </p:spPr>
        <p:txBody>
          <a:bodyPr vert="horz" wrap="square" lIns="0" tIns="37465" rIns="0" bIns="0" rtlCol="0">
            <a:spAutoFit/>
          </a:bodyPr>
          <a:lstStyle/>
          <a:p>
            <a:pPr marL="12700" marR="5080" indent="1905" algn="ctr">
              <a:lnSpc>
                <a:spcPct val="87100"/>
              </a:lnSpc>
              <a:spcBef>
                <a:spcPts val="295"/>
              </a:spcBef>
            </a:pPr>
            <a:r>
              <a:rPr sz="1300" spc="-5" dirty="0">
                <a:latin typeface="Trebuchet MS"/>
                <a:cs typeface="Trebuchet MS"/>
              </a:rPr>
              <a:t>How do </a:t>
            </a:r>
            <a:r>
              <a:rPr sz="1300" spc="-10" dirty="0">
                <a:latin typeface="Trebuchet MS"/>
                <a:cs typeface="Trebuchet MS"/>
              </a:rPr>
              <a:t>the </a:t>
            </a:r>
            <a:r>
              <a:rPr sz="1300" spc="-15" dirty="0">
                <a:latin typeface="Trebuchet MS"/>
                <a:cs typeface="Trebuchet MS"/>
              </a:rPr>
              <a:t>company’s  </a:t>
            </a:r>
            <a:r>
              <a:rPr sz="1300" spc="-10" dirty="0">
                <a:latin typeface="Trebuchet MS"/>
                <a:cs typeface="Trebuchet MS"/>
              </a:rPr>
              <a:t>policies </a:t>
            </a:r>
            <a:r>
              <a:rPr sz="1300" spc="-5" dirty="0">
                <a:latin typeface="Trebuchet MS"/>
                <a:cs typeface="Trebuchet MS"/>
              </a:rPr>
              <a:t>or external  </a:t>
            </a:r>
            <a:r>
              <a:rPr sz="1300" spc="-10" dirty="0">
                <a:latin typeface="Trebuchet MS"/>
                <a:cs typeface="Trebuchet MS"/>
              </a:rPr>
              <a:t>events </a:t>
            </a:r>
            <a:r>
              <a:rPr sz="1300" spc="-5" dirty="0">
                <a:latin typeface="Trebuchet MS"/>
                <a:cs typeface="Trebuchet MS"/>
              </a:rPr>
              <a:t>or its </a:t>
            </a:r>
            <a:r>
              <a:rPr sz="1300" spc="-10" dirty="0">
                <a:latin typeface="Trebuchet MS"/>
                <a:cs typeface="Trebuchet MS"/>
              </a:rPr>
              <a:t>employees  </a:t>
            </a:r>
            <a:r>
              <a:rPr sz="1300" spc="-5" dirty="0">
                <a:latin typeface="Trebuchet MS"/>
                <a:cs typeface="Trebuchet MS"/>
              </a:rPr>
              <a:t>impact customers’  </a:t>
            </a:r>
            <a:r>
              <a:rPr sz="1300" spc="-10" dirty="0">
                <a:latin typeface="Trebuchet MS"/>
                <a:cs typeface="Trebuchet MS"/>
              </a:rPr>
              <a:t>perception </a:t>
            </a:r>
            <a:r>
              <a:rPr sz="1300" spc="-5" dirty="0">
                <a:latin typeface="Trebuchet MS"/>
                <a:cs typeface="Trebuchet MS"/>
              </a:rPr>
              <a:t>of </a:t>
            </a:r>
            <a:r>
              <a:rPr sz="1300" spc="-10" dirty="0">
                <a:latin typeface="Trebuchet MS"/>
                <a:cs typeface="Trebuchet MS"/>
              </a:rPr>
              <a:t>the  brand?</a:t>
            </a:r>
            <a:endParaRPr sz="1300">
              <a:latin typeface="Trebuchet MS"/>
              <a:cs typeface="Trebuchet MS"/>
            </a:endParaRPr>
          </a:p>
        </p:txBody>
      </p:sp>
      <p:sp>
        <p:nvSpPr>
          <p:cNvPr id="29" name="object 29"/>
          <p:cNvSpPr/>
          <p:nvPr/>
        </p:nvSpPr>
        <p:spPr>
          <a:xfrm>
            <a:off x="7800593" y="4392929"/>
            <a:ext cx="1943100" cy="1233170"/>
          </a:xfrm>
          <a:custGeom>
            <a:avLst/>
            <a:gdLst/>
            <a:ahLst/>
            <a:cxnLst/>
            <a:rect l="l" t="t" r="r" b="b"/>
            <a:pathLst>
              <a:path w="1943100" h="1233170">
                <a:moveTo>
                  <a:pt x="1819782" y="0"/>
                </a:moveTo>
                <a:lnTo>
                  <a:pt x="123316" y="0"/>
                </a:lnTo>
                <a:lnTo>
                  <a:pt x="75330" y="9695"/>
                </a:lnTo>
                <a:lnTo>
                  <a:pt x="36131" y="36131"/>
                </a:lnTo>
                <a:lnTo>
                  <a:pt x="9695" y="75330"/>
                </a:lnTo>
                <a:lnTo>
                  <a:pt x="0" y="123317"/>
                </a:lnTo>
                <a:lnTo>
                  <a:pt x="0" y="1109599"/>
                </a:lnTo>
                <a:lnTo>
                  <a:pt x="9695" y="1157585"/>
                </a:lnTo>
                <a:lnTo>
                  <a:pt x="36131" y="1196784"/>
                </a:lnTo>
                <a:lnTo>
                  <a:pt x="75330" y="1223220"/>
                </a:lnTo>
                <a:lnTo>
                  <a:pt x="123316" y="1232916"/>
                </a:lnTo>
                <a:lnTo>
                  <a:pt x="1819782" y="1232916"/>
                </a:lnTo>
                <a:lnTo>
                  <a:pt x="1867769" y="1223220"/>
                </a:lnTo>
                <a:lnTo>
                  <a:pt x="1906968" y="1196784"/>
                </a:lnTo>
                <a:lnTo>
                  <a:pt x="1933404" y="1157585"/>
                </a:lnTo>
                <a:lnTo>
                  <a:pt x="1943100" y="1109599"/>
                </a:lnTo>
                <a:lnTo>
                  <a:pt x="1943100" y="123317"/>
                </a:lnTo>
                <a:lnTo>
                  <a:pt x="1933404" y="75330"/>
                </a:lnTo>
                <a:lnTo>
                  <a:pt x="1906968" y="36131"/>
                </a:lnTo>
                <a:lnTo>
                  <a:pt x="1867769" y="9695"/>
                </a:lnTo>
                <a:lnTo>
                  <a:pt x="1819782" y="0"/>
                </a:lnTo>
                <a:close/>
              </a:path>
            </a:pathLst>
          </a:custGeom>
          <a:solidFill>
            <a:srgbClr val="C00000"/>
          </a:solidFill>
        </p:spPr>
        <p:txBody>
          <a:bodyPr wrap="square" lIns="0" tIns="0" rIns="0" bIns="0" rtlCol="0"/>
          <a:lstStyle/>
          <a:p>
            <a:endParaRPr/>
          </a:p>
        </p:txBody>
      </p:sp>
      <p:sp>
        <p:nvSpPr>
          <p:cNvPr id="30" name="object 30"/>
          <p:cNvSpPr/>
          <p:nvPr/>
        </p:nvSpPr>
        <p:spPr>
          <a:xfrm>
            <a:off x="7800593" y="4392929"/>
            <a:ext cx="1943100" cy="1233170"/>
          </a:xfrm>
          <a:custGeom>
            <a:avLst/>
            <a:gdLst/>
            <a:ahLst/>
            <a:cxnLst/>
            <a:rect l="l" t="t" r="r" b="b"/>
            <a:pathLst>
              <a:path w="1943100" h="1233170">
                <a:moveTo>
                  <a:pt x="0" y="123317"/>
                </a:moveTo>
                <a:lnTo>
                  <a:pt x="9695" y="75330"/>
                </a:lnTo>
                <a:lnTo>
                  <a:pt x="36131" y="36131"/>
                </a:lnTo>
                <a:lnTo>
                  <a:pt x="75330" y="9695"/>
                </a:lnTo>
                <a:lnTo>
                  <a:pt x="123316" y="0"/>
                </a:lnTo>
                <a:lnTo>
                  <a:pt x="1819782" y="0"/>
                </a:lnTo>
                <a:lnTo>
                  <a:pt x="1867769" y="9695"/>
                </a:lnTo>
                <a:lnTo>
                  <a:pt x="1906968" y="36131"/>
                </a:lnTo>
                <a:lnTo>
                  <a:pt x="1933404" y="75330"/>
                </a:lnTo>
                <a:lnTo>
                  <a:pt x="1943100" y="123317"/>
                </a:lnTo>
                <a:lnTo>
                  <a:pt x="1943100" y="1109599"/>
                </a:lnTo>
                <a:lnTo>
                  <a:pt x="1933404" y="1157585"/>
                </a:lnTo>
                <a:lnTo>
                  <a:pt x="1906968" y="1196784"/>
                </a:lnTo>
                <a:lnTo>
                  <a:pt x="1867769" y="1223220"/>
                </a:lnTo>
                <a:lnTo>
                  <a:pt x="1819782" y="1232916"/>
                </a:lnTo>
                <a:lnTo>
                  <a:pt x="123316" y="1232916"/>
                </a:lnTo>
                <a:lnTo>
                  <a:pt x="75330" y="1223220"/>
                </a:lnTo>
                <a:lnTo>
                  <a:pt x="36131" y="1196784"/>
                </a:lnTo>
                <a:lnTo>
                  <a:pt x="9695" y="1157585"/>
                </a:lnTo>
                <a:lnTo>
                  <a:pt x="0" y="1109599"/>
                </a:lnTo>
                <a:lnTo>
                  <a:pt x="0" y="123317"/>
                </a:lnTo>
                <a:close/>
              </a:path>
            </a:pathLst>
          </a:custGeom>
          <a:ln w="19812">
            <a:solidFill>
              <a:srgbClr val="FFFFFF"/>
            </a:solidFill>
          </a:ln>
        </p:spPr>
        <p:txBody>
          <a:bodyPr wrap="square" lIns="0" tIns="0" rIns="0" bIns="0" rtlCol="0"/>
          <a:lstStyle/>
          <a:p>
            <a:endParaRPr/>
          </a:p>
        </p:txBody>
      </p:sp>
      <p:sp>
        <p:nvSpPr>
          <p:cNvPr id="31" name="object 31"/>
          <p:cNvSpPr/>
          <p:nvPr/>
        </p:nvSpPr>
        <p:spPr>
          <a:xfrm>
            <a:off x="8017002" y="4597146"/>
            <a:ext cx="1941830" cy="1233170"/>
          </a:xfrm>
          <a:custGeom>
            <a:avLst/>
            <a:gdLst/>
            <a:ahLst/>
            <a:cxnLst/>
            <a:rect l="l" t="t" r="r" b="b"/>
            <a:pathLst>
              <a:path w="1941829" h="1233170">
                <a:moveTo>
                  <a:pt x="1818258" y="0"/>
                </a:moveTo>
                <a:lnTo>
                  <a:pt x="123317" y="0"/>
                </a:lnTo>
                <a:lnTo>
                  <a:pt x="75330" y="9695"/>
                </a:lnTo>
                <a:lnTo>
                  <a:pt x="36131" y="36131"/>
                </a:lnTo>
                <a:lnTo>
                  <a:pt x="9695" y="75330"/>
                </a:lnTo>
                <a:lnTo>
                  <a:pt x="0" y="123316"/>
                </a:lnTo>
                <a:lnTo>
                  <a:pt x="0" y="1109624"/>
                </a:lnTo>
                <a:lnTo>
                  <a:pt x="9695" y="1157617"/>
                </a:lnTo>
                <a:lnTo>
                  <a:pt x="36131" y="1196806"/>
                </a:lnTo>
                <a:lnTo>
                  <a:pt x="75330" y="1223227"/>
                </a:lnTo>
                <a:lnTo>
                  <a:pt x="123317" y="1232915"/>
                </a:lnTo>
                <a:lnTo>
                  <a:pt x="1818258" y="1232915"/>
                </a:lnTo>
                <a:lnTo>
                  <a:pt x="1866245" y="1223227"/>
                </a:lnTo>
                <a:lnTo>
                  <a:pt x="1905444" y="1196806"/>
                </a:lnTo>
                <a:lnTo>
                  <a:pt x="1931880" y="1157617"/>
                </a:lnTo>
                <a:lnTo>
                  <a:pt x="1941576" y="1109624"/>
                </a:lnTo>
                <a:lnTo>
                  <a:pt x="1941576" y="123316"/>
                </a:lnTo>
                <a:lnTo>
                  <a:pt x="1931880" y="75330"/>
                </a:lnTo>
                <a:lnTo>
                  <a:pt x="1905444" y="36131"/>
                </a:lnTo>
                <a:lnTo>
                  <a:pt x="1866245" y="9695"/>
                </a:lnTo>
                <a:lnTo>
                  <a:pt x="1818258" y="0"/>
                </a:lnTo>
                <a:close/>
              </a:path>
            </a:pathLst>
          </a:custGeom>
          <a:solidFill>
            <a:srgbClr val="FFFFFF">
              <a:alpha val="90194"/>
            </a:srgbClr>
          </a:solidFill>
        </p:spPr>
        <p:txBody>
          <a:bodyPr wrap="square" lIns="0" tIns="0" rIns="0" bIns="0" rtlCol="0"/>
          <a:lstStyle/>
          <a:p>
            <a:endParaRPr/>
          </a:p>
        </p:txBody>
      </p:sp>
      <p:sp>
        <p:nvSpPr>
          <p:cNvPr id="32" name="object 32"/>
          <p:cNvSpPr/>
          <p:nvPr/>
        </p:nvSpPr>
        <p:spPr>
          <a:xfrm>
            <a:off x="8017002" y="4597146"/>
            <a:ext cx="1941830" cy="1233170"/>
          </a:xfrm>
          <a:custGeom>
            <a:avLst/>
            <a:gdLst/>
            <a:ahLst/>
            <a:cxnLst/>
            <a:rect l="l" t="t" r="r" b="b"/>
            <a:pathLst>
              <a:path w="1941829" h="1233170">
                <a:moveTo>
                  <a:pt x="0" y="123316"/>
                </a:moveTo>
                <a:lnTo>
                  <a:pt x="9695" y="75330"/>
                </a:lnTo>
                <a:lnTo>
                  <a:pt x="36131" y="36131"/>
                </a:lnTo>
                <a:lnTo>
                  <a:pt x="75330" y="9695"/>
                </a:lnTo>
                <a:lnTo>
                  <a:pt x="123317" y="0"/>
                </a:lnTo>
                <a:lnTo>
                  <a:pt x="1818258" y="0"/>
                </a:lnTo>
                <a:lnTo>
                  <a:pt x="1866245" y="9695"/>
                </a:lnTo>
                <a:lnTo>
                  <a:pt x="1905444" y="36131"/>
                </a:lnTo>
                <a:lnTo>
                  <a:pt x="1931880" y="75330"/>
                </a:lnTo>
                <a:lnTo>
                  <a:pt x="1941576" y="123316"/>
                </a:lnTo>
                <a:lnTo>
                  <a:pt x="1941576" y="1109624"/>
                </a:lnTo>
                <a:lnTo>
                  <a:pt x="1931880" y="1157617"/>
                </a:lnTo>
                <a:lnTo>
                  <a:pt x="1905444" y="1196806"/>
                </a:lnTo>
                <a:lnTo>
                  <a:pt x="1866245" y="1223227"/>
                </a:lnTo>
                <a:lnTo>
                  <a:pt x="1818258" y="1232915"/>
                </a:lnTo>
                <a:lnTo>
                  <a:pt x="123317" y="1232915"/>
                </a:lnTo>
                <a:lnTo>
                  <a:pt x="75330" y="1223227"/>
                </a:lnTo>
                <a:lnTo>
                  <a:pt x="36131" y="1196806"/>
                </a:lnTo>
                <a:lnTo>
                  <a:pt x="9695" y="1157617"/>
                </a:lnTo>
                <a:lnTo>
                  <a:pt x="0" y="1109624"/>
                </a:lnTo>
                <a:lnTo>
                  <a:pt x="0" y="123316"/>
                </a:lnTo>
                <a:close/>
              </a:path>
            </a:pathLst>
          </a:custGeom>
          <a:ln w="19812">
            <a:solidFill>
              <a:srgbClr val="C00000"/>
            </a:solidFill>
          </a:ln>
        </p:spPr>
        <p:txBody>
          <a:bodyPr wrap="square" lIns="0" tIns="0" rIns="0" bIns="0" rtlCol="0"/>
          <a:lstStyle/>
          <a:p>
            <a:endParaRPr/>
          </a:p>
        </p:txBody>
      </p:sp>
      <p:sp>
        <p:nvSpPr>
          <p:cNvPr id="33" name="object 33"/>
          <p:cNvSpPr txBox="1"/>
          <p:nvPr/>
        </p:nvSpPr>
        <p:spPr>
          <a:xfrm>
            <a:off x="8109966" y="4913757"/>
            <a:ext cx="1755775" cy="568960"/>
          </a:xfrm>
          <a:prstGeom prst="rect">
            <a:avLst/>
          </a:prstGeom>
        </p:spPr>
        <p:txBody>
          <a:bodyPr vert="horz" wrap="square" lIns="0" tIns="37465" rIns="0" bIns="0" rtlCol="0">
            <a:spAutoFit/>
          </a:bodyPr>
          <a:lstStyle/>
          <a:p>
            <a:pPr marL="12700" marR="5080" algn="ctr">
              <a:lnSpc>
                <a:spcPct val="87300"/>
              </a:lnSpc>
              <a:spcBef>
                <a:spcPts val="295"/>
              </a:spcBef>
            </a:pPr>
            <a:r>
              <a:rPr sz="1300" spc="-10" dirty="0">
                <a:latin typeface="Trebuchet MS"/>
                <a:cs typeface="Trebuchet MS"/>
              </a:rPr>
              <a:t>What </a:t>
            </a:r>
            <a:r>
              <a:rPr sz="1300" spc="-5" dirty="0">
                <a:latin typeface="Trebuchet MS"/>
                <a:cs typeface="Trebuchet MS"/>
              </a:rPr>
              <a:t>do </a:t>
            </a:r>
            <a:r>
              <a:rPr sz="1300" spc="-10" dirty="0">
                <a:latin typeface="Trebuchet MS"/>
                <a:cs typeface="Trebuchet MS"/>
              </a:rPr>
              <a:t>customers </a:t>
            </a:r>
            <a:r>
              <a:rPr sz="1300" spc="-5" dirty="0">
                <a:latin typeface="Trebuchet MS"/>
                <a:cs typeface="Trebuchet MS"/>
              </a:rPr>
              <a:t>like  </a:t>
            </a:r>
            <a:r>
              <a:rPr sz="1300" spc="-10" dirty="0">
                <a:latin typeface="Trebuchet MS"/>
                <a:cs typeface="Trebuchet MS"/>
              </a:rPr>
              <a:t>about the </a:t>
            </a:r>
            <a:r>
              <a:rPr sz="1300" spc="-20" dirty="0">
                <a:latin typeface="Trebuchet MS"/>
                <a:cs typeface="Trebuchet MS"/>
              </a:rPr>
              <a:t>brand’s  </a:t>
            </a:r>
            <a:r>
              <a:rPr sz="1300" spc="-10" dirty="0">
                <a:latin typeface="Trebuchet MS"/>
                <a:cs typeface="Trebuchet MS"/>
              </a:rPr>
              <a:t>competitors?</a:t>
            </a:r>
            <a:endParaRPr sz="1300">
              <a:latin typeface="Trebuchet MS"/>
              <a:cs typeface="Trebuchet MS"/>
            </a:endParaRPr>
          </a:p>
        </p:txBody>
      </p:sp>
      <p:sp>
        <p:nvSpPr>
          <p:cNvPr id="35" name="Title 34">
            <a:extLst>
              <a:ext uri="{FF2B5EF4-FFF2-40B4-BE49-F238E27FC236}">
                <a16:creationId xmlns:a16="http://schemas.microsoft.com/office/drawing/2014/main" id="{54F8DFA6-2661-47E7-871C-18435E098618}"/>
              </a:ext>
            </a:extLst>
          </p:cNvPr>
          <p:cNvSpPr>
            <a:spLocks noGrp="1"/>
          </p:cNvSpPr>
          <p:nvPr>
            <p:ph type="title"/>
          </p:nvPr>
        </p:nvSpPr>
        <p:spPr/>
        <p:txBody>
          <a:bodyPr/>
          <a:lstStyle/>
          <a:p>
            <a:r>
              <a:rPr lang="en-IN" dirty="0"/>
              <a:t>Usability: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80142" y="757226"/>
            <a:ext cx="4165741" cy="47732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41832" y="1057655"/>
            <a:ext cx="2574036" cy="1011936"/>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2915411" y="1057655"/>
            <a:ext cx="768096" cy="1011936"/>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756310" y="629158"/>
            <a:ext cx="4208780" cy="1122680"/>
          </a:xfrm>
          <a:prstGeom prst="rect">
            <a:avLst/>
          </a:prstGeom>
        </p:spPr>
        <p:style>
          <a:lnRef idx="0">
            <a:scrgbClr r="0" g="0" b="0"/>
          </a:lnRef>
          <a:fillRef idx="1001">
            <a:schemeClr val="lt1"/>
          </a:fillRef>
          <a:effectRef idx="0">
            <a:scrgbClr r="0" g="0" b="0"/>
          </a:effectRef>
          <a:fontRef idx="major"/>
        </p:style>
        <p:txBody>
          <a:bodyPr vert="horz" wrap="square" lIns="0" tIns="12700" rIns="0" bIns="0" rtlCol="0">
            <a:spAutoFit/>
          </a:bodyPr>
          <a:lstStyle/>
          <a:p>
            <a:pPr marL="469900" marR="5080" indent="-457200">
              <a:lnSpc>
                <a:spcPct val="100000"/>
              </a:lnSpc>
              <a:spcBef>
                <a:spcPts val="100"/>
              </a:spcBef>
            </a:pPr>
            <a:r>
              <a:rPr spc="-5" dirty="0"/>
              <a:t>Sentiment</a:t>
            </a:r>
            <a:r>
              <a:rPr spc="-270" dirty="0"/>
              <a:t> </a:t>
            </a:r>
            <a:r>
              <a:rPr spc="-5" dirty="0"/>
              <a:t>Analysis:  Problems-</a:t>
            </a:r>
          </a:p>
        </p:txBody>
      </p:sp>
      <p:sp>
        <p:nvSpPr>
          <p:cNvPr id="6" name="object 6"/>
          <p:cNvSpPr txBox="1"/>
          <p:nvPr/>
        </p:nvSpPr>
        <p:spPr>
          <a:xfrm>
            <a:off x="756310" y="2533903"/>
            <a:ext cx="8330565" cy="3202305"/>
          </a:xfrm>
          <a:prstGeom prst="rect">
            <a:avLst/>
          </a:prstGeom>
        </p:spPr>
        <p:txBody>
          <a:bodyPr vert="horz" wrap="square" lIns="0" tIns="43180" rIns="0" bIns="0" rtlCol="0">
            <a:spAutoFit/>
          </a:bodyPr>
          <a:lstStyle/>
          <a:p>
            <a:pPr marL="355600" marR="5080" indent="-342900">
              <a:lnSpc>
                <a:spcPts val="1950"/>
              </a:lnSpc>
              <a:spcBef>
                <a:spcPts val="340"/>
              </a:spcBef>
              <a:buClr>
                <a:srgbClr val="EB3C9F"/>
              </a:buClr>
              <a:buSzPct val="80555"/>
              <a:buFont typeface="Wingdings 3"/>
              <a:buChar char=""/>
              <a:tabLst>
                <a:tab pos="354965" algn="l"/>
                <a:tab pos="355600" algn="l"/>
              </a:tabLst>
            </a:pPr>
            <a:r>
              <a:rPr sz="1800" spc="-5" dirty="0">
                <a:solidFill>
                  <a:srgbClr val="404040"/>
                </a:solidFill>
                <a:latin typeface="Trebuchet MS"/>
                <a:cs typeface="Trebuchet MS"/>
              </a:rPr>
              <a:t>Many find analysis </a:t>
            </a:r>
            <a:r>
              <a:rPr sz="1800" dirty="0">
                <a:solidFill>
                  <a:srgbClr val="404040"/>
                </a:solidFill>
                <a:latin typeface="Trebuchet MS"/>
                <a:cs typeface="Trebuchet MS"/>
              </a:rPr>
              <a:t>lacking </a:t>
            </a:r>
            <a:r>
              <a:rPr sz="1800" spc="-5" dirty="0">
                <a:solidFill>
                  <a:srgbClr val="404040"/>
                </a:solidFill>
                <a:latin typeface="Trebuchet MS"/>
                <a:cs typeface="Trebuchet MS"/>
              </a:rPr>
              <a:t>and search </a:t>
            </a:r>
            <a:r>
              <a:rPr sz="1800" spc="-10" dirty="0">
                <a:solidFill>
                  <a:srgbClr val="404040"/>
                </a:solidFill>
                <a:latin typeface="Trebuchet MS"/>
                <a:cs typeface="Trebuchet MS"/>
              </a:rPr>
              <a:t>for </a:t>
            </a:r>
            <a:r>
              <a:rPr sz="1800" spc="-5" dirty="0">
                <a:solidFill>
                  <a:srgbClr val="404040"/>
                </a:solidFill>
                <a:latin typeface="Trebuchet MS"/>
                <a:cs typeface="Trebuchet MS"/>
              </a:rPr>
              <a:t>better ways to measure and apply it  to business</a:t>
            </a:r>
            <a:r>
              <a:rPr sz="1800" spc="-40" dirty="0">
                <a:solidFill>
                  <a:srgbClr val="404040"/>
                </a:solidFill>
                <a:latin typeface="Trebuchet MS"/>
                <a:cs typeface="Trebuchet MS"/>
              </a:rPr>
              <a:t> </a:t>
            </a:r>
            <a:r>
              <a:rPr sz="1800" spc="-5" dirty="0">
                <a:solidFill>
                  <a:srgbClr val="404040"/>
                </a:solidFill>
                <a:latin typeface="Trebuchet MS"/>
                <a:cs typeface="Trebuchet MS"/>
              </a:rPr>
              <a:t>problems</a:t>
            </a:r>
            <a:endParaRPr sz="1800">
              <a:latin typeface="Trebuchet MS"/>
              <a:cs typeface="Trebuchet MS"/>
            </a:endParaRPr>
          </a:p>
          <a:p>
            <a:pPr>
              <a:lnSpc>
                <a:spcPct val="100000"/>
              </a:lnSpc>
              <a:buClr>
                <a:srgbClr val="EB3C9F"/>
              </a:buClr>
              <a:buFont typeface="Wingdings 3"/>
              <a:buChar char=""/>
            </a:pPr>
            <a:endParaRPr sz="2100">
              <a:latin typeface="Trebuchet MS"/>
              <a:cs typeface="Trebuchet MS"/>
            </a:endParaRPr>
          </a:p>
          <a:p>
            <a:pPr marL="355600" marR="846455" indent="-342900">
              <a:lnSpc>
                <a:spcPts val="1939"/>
              </a:lnSpc>
              <a:spcBef>
                <a:spcPts val="1505"/>
              </a:spcBef>
              <a:buClr>
                <a:srgbClr val="EB3C9F"/>
              </a:buClr>
              <a:buSzPct val="80555"/>
              <a:buFont typeface="Wingdings 3"/>
              <a:buChar char=""/>
              <a:tabLst>
                <a:tab pos="354965" algn="l"/>
                <a:tab pos="355600" algn="l"/>
              </a:tabLst>
            </a:pPr>
            <a:r>
              <a:rPr sz="1800" dirty="0">
                <a:solidFill>
                  <a:srgbClr val="404040"/>
                </a:solidFill>
                <a:latin typeface="Trebuchet MS"/>
                <a:cs typeface="Trebuchet MS"/>
              </a:rPr>
              <a:t>There </a:t>
            </a:r>
            <a:r>
              <a:rPr sz="1800" spc="-5" dirty="0">
                <a:solidFill>
                  <a:srgbClr val="404040"/>
                </a:solidFill>
                <a:latin typeface="Trebuchet MS"/>
                <a:cs typeface="Trebuchet MS"/>
              </a:rPr>
              <a:t>is </a:t>
            </a:r>
            <a:r>
              <a:rPr sz="1800" dirty="0">
                <a:solidFill>
                  <a:srgbClr val="404040"/>
                </a:solidFill>
                <a:latin typeface="Trebuchet MS"/>
                <a:cs typeface="Trebuchet MS"/>
              </a:rPr>
              <a:t>a </a:t>
            </a:r>
            <a:r>
              <a:rPr sz="1800" spc="-5" dirty="0">
                <a:solidFill>
                  <a:srgbClr val="404040"/>
                </a:solidFill>
                <a:latin typeface="Trebuchet MS"/>
                <a:cs typeface="Trebuchet MS"/>
              </a:rPr>
              <a:t>clear consensus that Sentiment Analysis is problematic and  inaccurate when </a:t>
            </a:r>
            <a:r>
              <a:rPr sz="1800" dirty="0">
                <a:solidFill>
                  <a:srgbClr val="404040"/>
                </a:solidFill>
                <a:latin typeface="Trebuchet MS"/>
                <a:cs typeface="Trebuchet MS"/>
              </a:rPr>
              <a:t>left </a:t>
            </a:r>
            <a:r>
              <a:rPr sz="1800" spc="-5" dirty="0">
                <a:solidFill>
                  <a:srgbClr val="404040"/>
                </a:solidFill>
                <a:latin typeface="Trebuchet MS"/>
                <a:cs typeface="Trebuchet MS"/>
              </a:rPr>
              <a:t>solely to</a:t>
            </a:r>
            <a:r>
              <a:rPr sz="1800" spc="-30" dirty="0">
                <a:solidFill>
                  <a:srgbClr val="404040"/>
                </a:solidFill>
                <a:latin typeface="Trebuchet MS"/>
                <a:cs typeface="Trebuchet MS"/>
              </a:rPr>
              <a:t> </a:t>
            </a:r>
            <a:r>
              <a:rPr sz="1800" spc="-5" dirty="0">
                <a:solidFill>
                  <a:srgbClr val="404040"/>
                </a:solidFill>
                <a:latin typeface="Trebuchet MS"/>
                <a:cs typeface="Trebuchet MS"/>
              </a:rPr>
              <a:t>machines</a:t>
            </a:r>
            <a:endParaRPr sz="1800">
              <a:latin typeface="Trebuchet MS"/>
              <a:cs typeface="Trebuchet MS"/>
            </a:endParaRPr>
          </a:p>
          <a:p>
            <a:pPr>
              <a:lnSpc>
                <a:spcPct val="100000"/>
              </a:lnSpc>
              <a:spcBef>
                <a:spcPts val="30"/>
              </a:spcBef>
              <a:buClr>
                <a:srgbClr val="EB3C9F"/>
              </a:buClr>
              <a:buFont typeface="Wingdings 3"/>
              <a:buChar char=""/>
            </a:pPr>
            <a:endParaRPr sz="3000">
              <a:latin typeface="Trebuchet MS"/>
              <a:cs typeface="Trebuchet MS"/>
            </a:endParaRPr>
          </a:p>
          <a:p>
            <a:pPr marL="756285" lvl="1" indent="-287020">
              <a:lnSpc>
                <a:spcPct val="100000"/>
              </a:lnSpc>
              <a:spcBef>
                <a:spcPts val="5"/>
              </a:spcBef>
              <a:buClr>
                <a:srgbClr val="EB3C9F"/>
              </a:buClr>
              <a:buSzPct val="78125"/>
              <a:buFont typeface="Wingdings 3"/>
              <a:buChar char=""/>
              <a:tabLst>
                <a:tab pos="756285" algn="l"/>
                <a:tab pos="756920" algn="l"/>
              </a:tabLst>
            </a:pPr>
            <a:r>
              <a:rPr sz="1600" spc="-10" dirty="0">
                <a:solidFill>
                  <a:srgbClr val="404040"/>
                </a:solidFill>
                <a:latin typeface="Trebuchet MS"/>
                <a:cs typeface="Trebuchet MS"/>
              </a:rPr>
              <a:t>Human </a:t>
            </a:r>
            <a:r>
              <a:rPr sz="1600" spc="-5" dirty="0">
                <a:solidFill>
                  <a:srgbClr val="404040"/>
                </a:solidFill>
                <a:latin typeface="Trebuchet MS"/>
                <a:cs typeface="Trebuchet MS"/>
              </a:rPr>
              <a:t>language is </a:t>
            </a:r>
            <a:r>
              <a:rPr sz="1600" spc="-10" dirty="0">
                <a:solidFill>
                  <a:srgbClr val="404040"/>
                </a:solidFill>
                <a:latin typeface="Trebuchet MS"/>
                <a:cs typeface="Trebuchet MS"/>
              </a:rPr>
              <a:t>too complex </a:t>
            </a:r>
            <a:r>
              <a:rPr sz="1600" spc="-5" dirty="0">
                <a:solidFill>
                  <a:srgbClr val="404040"/>
                </a:solidFill>
                <a:latin typeface="Trebuchet MS"/>
                <a:cs typeface="Trebuchet MS"/>
              </a:rPr>
              <a:t>to reduce it just to</a:t>
            </a:r>
            <a:r>
              <a:rPr sz="1600" spc="185" dirty="0">
                <a:solidFill>
                  <a:srgbClr val="404040"/>
                </a:solidFill>
                <a:latin typeface="Trebuchet MS"/>
                <a:cs typeface="Trebuchet MS"/>
              </a:rPr>
              <a:t> </a:t>
            </a:r>
            <a:r>
              <a:rPr sz="1600" spc="-10" dirty="0">
                <a:solidFill>
                  <a:srgbClr val="404040"/>
                </a:solidFill>
                <a:latin typeface="Trebuchet MS"/>
                <a:cs typeface="Trebuchet MS"/>
              </a:rPr>
              <a:t>algorithms</a:t>
            </a:r>
            <a:endParaRPr sz="1600">
              <a:latin typeface="Trebuchet MS"/>
              <a:cs typeface="Trebuchet MS"/>
            </a:endParaRPr>
          </a:p>
          <a:p>
            <a:pPr lvl="1">
              <a:lnSpc>
                <a:spcPct val="100000"/>
              </a:lnSpc>
              <a:buClr>
                <a:srgbClr val="EB3C9F"/>
              </a:buClr>
              <a:buFont typeface="Wingdings 3"/>
              <a:buChar char=""/>
            </a:pPr>
            <a:endParaRPr sz="1800">
              <a:latin typeface="Trebuchet MS"/>
              <a:cs typeface="Trebuchet MS"/>
            </a:endParaRPr>
          </a:p>
          <a:p>
            <a:pPr lvl="1">
              <a:lnSpc>
                <a:spcPct val="100000"/>
              </a:lnSpc>
              <a:spcBef>
                <a:spcPts val="35"/>
              </a:spcBef>
              <a:buClr>
                <a:srgbClr val="EB3C9F"/>
              </a:buClr>
              <a:buFont typeface="Wingdings 3"/>
              <a:buChar char=""/>
            </a:pPr>
            <a:endParaRPr sz="1400">
              <a:latin typeface="Trebuchet MS"/>
              <a:cs typeface="Trebuchet MS"/>
            </a:endParaRPr>
          </a:p>
          <a:p>
            <a:pPr marL="355600" marR="153670" indent="-342900">
              <a:lnSpc>
                <a:spcPts val="1939"/>
              </a:lnSpc>
              <a:spcBef>
                <a:spcPts val="5"/>
              </a:spcBef>
              <a:buClr>
                <a:srgbClr val="EB3C9F"/>
              </a:buClr>
              <a:buSzPct val="80555"/>
              <a:buFont typeface="Wingdings 3"/>
              <a:buChar char=""/>
              <a:tabLst>
                <a:tab pos="354965" algn="l"/>
                <a:tab pos="355600" algn="l"/>
              </a:tabLst>
            </a:pPr>
            <a:r>
              <a:rPr sz="1800" spc="-5" dirty="0">
                <a:solidFill>
                  <a:srgbClr val="404040"/>
                </a:solidFill>
                <a:latin typeface="Trebuchet MS"/>
                <a:cs typeface="Trebuchet MS"/>
              </a:rPr>
              <a:t>Humans are needed to verify and correct algorithms models used to support  machine</a:t>
            </a:r>
            <a:r>
              <a:rPr sz="1800" spc="-10" dirty="0">
                <a:solidFill>
                  <a:srgbClr val="404040"/>
                </a:solidFill>
                <a:latin typeface="Trebuchet MS"/>
                <a:cs typeface="Trebuchet MS"/>
              </a:rPr>
              <a:t> </a:t>
            </a:r>
            <a:r>
              <a:rPr sz="1800" dirty="0">
                <a:solidFill>
                  <a:srgbClr val="404040"/>
                </a:solidFill>
                <a:latin typeface="Trebuchet MS"/>
                <a:cs typeface="Trebuchet MS"/>
              </a:rPr>
              <a:t>learning</a:t>
            </a:r>
            <a:endParaRPr sz="1800">
              <a:latin typeface="Trebuchet MS"/>
              <a:cs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3747515" y="2938272"/>
            <a:ext cx="2455164" cy="2357628"/>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4131945" y="3595242"/>
            <a:ext cx="1689100" cy="986790"/>
          </a:xfrm>
          <a:prstGeom prst="rect">
            <a:avLst/>
          </a:prstGeom>
        </p:spPr>
        <p:txBody>
          <a:bodyPr vert="horz" wrap="square" lIns="0" tIns="12700" rIns="0" bIns="0" rtlCol="0">
            <a:spAutoFit/>
          </a:bodyPr>
          <a:lstStyle/>
          <a:p>
            <a:pPr marL="567055" indent="-206375">
              <a:lnSpc>
                <a:spcPts val="2580"/>
              </a:lnSpc>
              <a:spcBef>
                <a:spcPts val="100"/>
              </a:spcBef>
              <a:buClr>
                <a:srgbClr val="F495CA"/>
              </a:buClr>
              <a:buSzPct val="73913"/>
              <a:buFont typeface="Wingdings 3"/>
              <a:buChar char=""/>
              <a:tabLst>
                <a:tab pos="567690" algn="l"/>
              </a:tabLst>
            </a:pPr>
            <a:r>
              <a:rPr sz="2300" spc="-5" dirty="0">
                <a:latin typeface="Trebuchet MS"/>
                <a:cs typeface="Trebuchet MS"/>
              </a:rPr>
              <a:t>Issues</a:t>
            </a:r>
            <a:endParaRPr sz="2300">
              <a:latin typeface="Trebuchet MS"/>
              <a:cs typeface="Trebuchet MS"/>
            </a:endParaRPr>
          </a:p>
          <a:p>
            <a:pPr algn="ctr">
              <a:lnSpc>
                <a:spcPts val="2400"/>
              </a:lnSpc>
            </a:pPr>
            <a:r>
              <a:rPr sz="2300" dirty="0">
                <a:latin typeface="Trebuchet MS"/>
                <a:cs typeface="Trebuchet MS"/>
              </a:rPr>
              <a:t>U</a:t>
            </a:r>
            <a:r>
              <a:rPr sz="2300" spc="-5" dirty="0">
                <a:latin typeface="Trebuchet MS"/>
                <a:cs typeface="Trebuchet MS"/>
              </a:rPr>
              <a:t>nd</a:t>
            </a:r>
            <a:r>
              <a:rPr sz="2300" dirty="0">
                <a:latin typeface="Trebuchet MS"/>
                <a:cs typeface="Trebuchet MS"/>
              </a:rPr>
              <a:t>ermin</a:t>
            </a:r>
            <a:r>
              <a:rPr sz="2300" spc="5" dirty="0">
                <a:latin typeface="Trebuchet MS"/>
                <a:cs typeface="Trebuchet MS"/>
              </a:rPr>
              <a:t>i</a:t>
            </a:r>
            <a:r>
              <a:rPr sz="2300" spc="-15" dirty="0">
                <a:latin typeface="Trebuchet MS"/>
                <a:cs typeface="Trebuchet MS"/>
              </a:rPr>
              <a:t>n</a:t>
            </a:r>
            <a:r>
              <a:rPr sz="2300" dirty="0">
                <a:latin typeface="Trebuchet MS"/>
                <a:cs typeface="Trebuchet MS"/>
              </a:rPr>
              <a:t>g</a:t>
            </a:r>
            <a:endParaRPr sz="2300">
              <a:latin typeface="Trebuchet MS"/>
              <a:cs typeface="Trebuchet MS"/>
            </a:endParaRPr>
          </a:p>
          <a:p>
            <a:pPr algn="ctr">
              <a:lnSpc>
                <a:spcPts val="2580"/>
              </a:lnSpc>
            </a:pPr>
            <a:r>
              <a:rPr sz="2300" spc="-5" dirty="0">
                <a:latin typeface="Trebuchet MS"/>
                <a:cs typeface="Trebuchet MS"/>
              </a:rPr>
              <a:t>Accuracy:</a:t>
            </a:r>
            <a:endParaRPr sz="2300">
              <a:latin typeface="Trebuchet MS"/>
              <a:cs typeface="Trebuchet MS"/>
            </a:endParaRPr>
          </a:p>
        </p:txBody>
      </p:sp>
      <p:sp>
        <p:nvSpPr>
          <p:cNvPr id="8" name="object 8"/>
          <p:cNvSpPr/>
          <p:nvPr/>
        </p:nvSpPr>
        <p:spPr>
          <a:xfrm>
            <a:off x="4186428" y="1552955"/>
            <a:ext cx="1578864" cy="1577339"/>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5327903" y="1967483"/>
            <a:ext cx="1578863" cy="1578864"/>
          </a:xfrm>
          <a:prstGeom prst="rect">
            <a:avLst/>
          </a:prstGeom>
          <a:blipFill>
            <a:blip r:embed="rId4" cstate="print"/>
            <a:stretch>
              <a:fillRect/>
            </a:stretch>
          </a:blipFill>
        </p:spPr>
        <p:txBody>
          <a:bodyPr wrap="square" lIns="0" tIns="0" rIns="0" bIns="0" rtlCol="0"/>
          <a:lstStyle/>
          <a:p>
            <a:endParaRPr/>
          </a:p>
        </p:txBody>
      </p:sp>
      <p:sp>
        <p:nvSpPr>
          <p:cNvPr id="10" name="object 10"/>
          <p:cNvSpPr txBox="1"/>
          <p:nvPr/>
        </p:nvSpPr>
        <p:spPr>
          <a:xfrm>
            <a:off x="5799201" y="2637790"/>
            <a:ext cx="63436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Trebuchet MS"/>
                <a:cs typeface="Trebuchet MS"/>
              </a:rPr>
              <a:t>N</a:t>
            </a:r>
            <a:r>
              <a:rPr sz="1200" spc="5" dirty="0">
                <a:latin typeface="Trebuchet MS"/>
                <a:cs typeface="Trebuchet MS"/>
              </a:rPr>
              <a:t>e</a:t>
            </a:r>
            <a:r>
              <a:rPr sz="1200" dirty="0">
                <a:latin typeface="Trebuchet MS"/>
                <a:cs typeface="Trebuchet MS"/>
              </a:rPr>
              <a:t>gation</a:t>
            </a:r>
            <a:endParaRPr sz="1200">
              <a:latin typeface="Trebuchet MS"/>
              <a:cs typeface="Trebuchet MS"/>
            </a:endParaRPr>
          </a:p>
        </p:txBody>
      </p:sp>
      <p:sp>
        <p:nvSpPr>
          <p:cNvPr id="11" name="object 11"/>
          <p:cNvSpPr/>
          <p:nvPr/>
        </p:nvSpPr>
        <p:spPr>
          <a:xfrm>
            <a:off x="5934455" y="3019044"/>
            <a:ext cx="1578863" cy="1578863"/>
          </a:xfrm>
          <a:prstGeom prst="rect">
            <a:avLst/>
          </a:prstGeom>
          <a:blipFill>
            <a:blip r:embed="rId5" cstate="print"/>
            <a:stretch>
              <a:fillRect/>
            </a:stretch>
          </a:blipFill>
        </p:spPr>
        <p:txBody>
          <a:bodyPr wrap="square" lIns="0" tIns="0" rIns="0" bIns="0" rtlCol="0"/>
          <a:lstStyle/>
          <a:p>
            <a:endParaRPr/>
          </a:p>
        </p:txBody>
      </p:sp>
      <p:sp>
        <p:nvSpPr>
          <p:cNvPr id="12" name="object 12"/>
          <p:cNvSpPr txBox="1"/>
          <p:nvPr/>
        </p:nvSpPr>
        <p:spPr>
          <a:xfrm>
            <a:off x="6432550" y="3689730"/>
            <a:ext cx="58293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Trebuchet MS"/>
                <a:cs typeface="Trebuchet MS"/>
              </a:rPr>
              <a:t>Sarcasm</a:t>
            </a:r>
            <a:endParaRPr sz="1200">
              <a:latin typeface="Trebuchet MS"/>
              <a:cs typeface="Trebuchet MS"/>
            </a:endParaRPr>
          </a:p>
        </p:txBody>
      </p:sp>
      <p:sp>
        <p:nvSpPr>
          <p:cNvPr id="13" name="object 13"/>
          <p:cNvSpPr/>
          <p:nvPr/>
        </p:nvSpPr>
        <p:spPr>
          <a:xfrm>
            <a:off x="5724144" y="4215384"/>
            <a:ext cx="1578863" cy="1578863"/>
          </a:xfrm>
          <a:prstGeom prst="rect">
            <a:avLst/>
          </a:prstGeom>
          <a:blipFill>
            <a:blip r:embed="rId6" cstate="print"/>
            <a:stretch>
              <a:fillRect/>
            </a:stretch>
          </a:blipFill>
        </p:spPr>
        <p:txBody>
          <a:bodyPr wrap="square" lIns="0" tIns="0" rIns="0" bIns="0" rtlCol="0"/>
          <a:lstStyle/>
          <a:p>
            <a:endParaRPr/>
          </a:p>
        </p:txBody>
      </p:sp>
      <p:sp>
        <p:nvSpPr>
          <p:cNvPr id="14" name="object 14"/>
          <p:cNvSpPr txBox="1"/>
          <p:nvPr/>
        </p:nvSpPr>
        <p:spPr>
          <a:xfrm>
            <a:off x="6107429" y="4806188"/>
            <a:ext cx="812800" cy="368300"/>
          </a:xfrm>
          <a:prstGeom prst="rect">
            <a:avLst/>
          </a:prstGeom>
        </p:spPr>
        <p:txBody>
          <a:bodyPr vert="horz" wrap="square" lIns="0" tIns="36830" rIns="0" bIns="0" rtlCol="0">
            <a:spAutoFit/>
          </a:bodyPr>
          <a:lstStyle/>
          <a:p>
            <a:pPr marL="12700" marR="5080" indent="12065">
              <a:lnSpc>
                <a:spcPts val="1260"/>
              </a:lnSpc>
              <a:spcBef>
                <a:spcPts val="290"/>
              </a:spcBef>
            </a:pPr>
            <a:r>
              <a:rPr sz="1200" spc="-20" dirty="0">
                <a:latin typeface="Trebuchet MS"/>
                <a:cs typeface="Trebuchet MS"/>
              </a:rPr>
              <a:t>Word </a:t>
            </a:r>
            <a:r>
              <a:rPr sz="1200" spc="-15" dirty="0">
                <a:latin typeface="Trebuchet MS"/>
                <a:cs typeface="Trebuchet MS"/>
              </a:rPr>
              <a:t>Roots  </a:t>
            </a:r>
            <a:r>
              <a:rPr sz="1200" spc="-5" dirty="0">
                <a:latin typeface="Trebuchet MS"/>
                <a:cs typeface="Trebuchet MS"/>
              </a:rPr>
              <a:t>(S</a:t>
            </a:r>
            <a:r>
              <a:rPr sz="1200" spc="5" dirty="0">
                <a:latin typeface="Trebuchet MS"/>
                <a:cs typeface="Trebuchet MS"/>
              </a:rPr>
              <a:t>t</a:t>
            </a:r>
            <a:r>
              <a:rPr sz="1200" dirty="0">
                <a:latin typeface="Trebuchet MS"/>
                <a:cs typeface="Trebuchet MS"/>
              </a:rPr>
              <a:t>e</a:t>
            </a:r>
            <a:r>
              <a:rPr sz="1200" spc="-5" dirty="0">
                <a:latin typeface="Trebuchet MS"/>
                <a:cs typeface="Trebuchet MS"/>
              </a:rPr>
              <a:t>mm</a:t>
            </a:r>
            <a:r>
              <a:rPr sz="1200" dirty="0">
                <a:latin typeface="Trebuchet MS"/>
                <a:cs typeface="Trebuchet MS"/>
              </a:rPr>
              <a:t>ing)</a:t>
            </a:r>
            <a:endParaRPr sz="1200">
              <a:latin typeface="Trebuchet MS"/>
              <a:cs typeface="Trebuchet MS"/>
            </a:endParaRPr>
          </a:p>
        </p:txBody>
      </p:sp>
      <p:sp>
        <p:nvSpPr>
          <p:cNvPr id="15" name="object 15"/>
          <p:cNvSpPr/>
          <p:nvPr/>
        </p:nvSpPr>
        <p:spPr>
          <a:xfrm>
            <a:off x="4792979" y="4995671"/>
            <a:ext cx="1578864" cy="1578864"/>
          </a:xfrm>
          <a:prstGeom prst="rect">
            <a:avLst/>
          </a:prstGeom>
          <a:blipFill>
            <a:blip r:embed="rId7" cstate="print"/>
            <a:stretch>
              <a:fillRect/>
            </a:stretch>
          </a:blipFill>
        </p:spPr>
        <p:txBody>
          <a:bodyPr wrap="square" lIns="0" tIns="0" rIns="0" bIns="0" rtlCol="0"/>
          <a:lstStyle/>
          <a:p>
            <a:endParaRPr/>
          </a:p>
        </p:txBody>
      </p:sp>
      <p:sp>
        <p:nvSpPr>
          <p:cNvPr id="16" name="object 16"/>
          <p:cNvSpPr txBox="1"/>
          <p:nvPr/>
        </p:nvSpPr>
        <p:spPr>
          <a:xfrm>
            <a:off x="5214873" y="5586780"/>
            <a:ext cx="735330" cy="368300"/>
          </a:xfrm>
          <a:prstGeom prst="rect">
            <a:avLst/>
          </a:prstGeom>
        </p:spPr>
        <p:txBody>
          <a:bodyPr vert="horz" wrap="square" lIns="0" tIns="36830" rIns="0" bIns="0" rtlCol="0">
            <a:spAutoFit/>
          </a:bodyPr>
          <a:lstStyle/>
          <a:p>
            <a:pPr marL="12700" marR="5080" indent="185420">
              <a:lnSpc>
                <a:spcPts val="1260"/>
              </a:lnSpc>
              <a:spcBef>
                <a:spcPts val="290"/>
              </a:spcBef>
            </a:pPr>
            <a:r>
              <a:rPr sz="1200" spc="-40" dirty="0">
                <a:latin typeface="Trebuchet MS"/>
                <a:cs typeface="Trebuchet MS"/>
              </a:rPr>
              <a:t>Term  </a:t>
            </a:r>
            <a:r>
              <a:rPr sz="1200" spc="-10" dirty="0">
                <a:latin typeface="Trebuchet MS"/>
                <a:cs typeface="Trebuchet MS"/>
              </a:rPr>
              <a:t>F</a:t>
            </a:r>
            <a:r>
              <a:rPr sz="1200" dirty="0">
                <a:latin typeface="Trebuchet MS"/>
                <a:cs typeface="Trebuchet MS"/>
              </a:rPr>
              <a:t>r</a:t>
            </a:r>
            <a:r>
              <a:rPr sz="1200" spc="5" dirty="0">
                <a:latin typeface="Trebuchet MS"/>
                <a:cs typeface="Trebuchet MS"/>
              </a:rPr>
              <a:t>e</a:t>
            </a:r>
            <a:r>
              <a:rPr sz="1200" dirty="0">
                <a:latin typeface="Trebuchet MS"/>
                <a:cs typeface="Trebuchet MS"/>
              </a:rPr>
              <a:t>quency</a:t>
            </a:r>
            <a:endParaRPr sz="1200">
              <a:latin typeface="Trebuchet MS"/>
              <a:cs typeface="Trebuchet MS"/>
            </a:endParaRPr>
          </a:p>
        </p:txBody>
      </p:sp>
      <p:sp>
        <p:nvSpPr>
          <p:cNvPr id="17" name="object 17"/>
          <p:cNvSpPr/>
          <p:nvPr/>
        </p:nvSpPr>
        <p:spPr>
          <a:xfrm>
            <a:off x="3579876" y="4995671"/>
            <a:ext cx="1577339" cy="1578864"/>
          </a:xfrm>
          <a:prstGeom prst="rect">
            <a:avLst/>
          </a:prstGeom>
          <a:blipFill>
            <a:blip r:embed="rId8" cstate="print"/>
            <a:stretch>
              <a:fillRect/>
            </a:stretch>
          </a:blipFill>
        </p:spPr>
        <p:txBody>
          <a:bodyPr wrap="square" lIns="0" tIns="0" rIns="0" bIns="0" rtlCol="0"/>
          <a:lstStyle/>
          <a:p>
            <a:endParaRPr/>
          </a:p>
        </p:txBody>
      </p:sp>
      <p:sp>
        <p:nvSpPr>
          <p:cNvPr id="18" name="object 18"/>
          <p:cNvSpPr txBox="1"/>
          <p:nvPr/>
        </p:nvSpPr>
        <p:spPr>
          <a:xfrm>
            <a:off x="4012819" y="5586780"/>
            <a:ext cx="711835" cy="368300"/>
          </a:xfrm>
          <a:prstGeom prst="rect">
            <a:avLst/>
          </a:prstGeom>
        </p:spPr>
        <p:txBody>
          <a:bodyPr vert="horz" wrap="square" lIns="0" tIns="36830" rIns="0" bIns="0" rtlCol="0">
            <a:spAutoFit/>
          </a:bodyPr>
          <a:lstStyle/>
          <a:p>
            <a:pPr marL="12700" marR="5080" indent="28575">
              <a:lnSpc>
                <a:spcPts val="1260"/>
              </a:lnSpc>
              <a:spcBef>
                <a:spcPts val="290"/>
              </a:spcBef>
            </a:pPr>
            <a:r>
              <a:rPr sz="1200" spc="-5" dirty="0">
                <a:latin typeface="Trebuchet MS"/>
                <a:cs typeface="Trebuchet MS"/>
              </a:rPr>
              <a:t>Semantic  </a:t>
            </a:r>
            <a:r>
              <a:rPr sz="1200" dirty="0">
                <a:latin typeface="Trebuchet MS"/>
                <a:cs typeface="Trebuchet MS"/>
              </a:rPr>
              <a:t>Ambigu</a:t>
            </a:r>
            <a:r>
              <a:rPr sz="1200" spc="5" dirty="0">
                <a:latin typeface="Trebuchet MS"/>
                <a:cs typeface="Trebuchet MS"/>
              </a:rPr>
              <a:t>i</a:t>
            </a:r>
            <a:r>
              <a:rPr sz="1200" dirty="0">
                <a:latin typeface="Trebuchet MS"/>
                <a:cs typeface="Trebuchet MS"/>
              </a:rPr>
              <a:t>ty</a:t>
            </a:r>
            <a:endParaRPr sz="1200">
              <a:latin typeface="Trebuchet MS"/>
              <a:cs typeface="Trebuchet MS"/>
            </a:endParaRPr>
          </a:p>
        </p:txBody>
      </p:sp>
      <p:sp>
        <p:nvSpPr>
          <p:cNvPr id="19" name="object 19"/>
          <p:cNvSpPr/>
          <p:nvPr/>
        </p:nvSpPr>
        <p:spPr>
          <a:xfrm>
            <a:off x="2648711" y="4215384"/>
            <a:ext cx="1578864" cy="1578863"/>
          </a:xfrm>
          <a:prstGeom prst="rect">
            <a:avLst/>
          </a:prstGeom>
          <a:blipFill>
            <a:blip r:embed="rId9" cstate="print"/>
            <a:stretch>
              <a:fillRect/>
            </a:stretch>
          </a:blipFill>
        </p:spPr>
        <p:txBody>
          <a:bodyPr wrap="square" lIns="0" tIns="0" rIns="0" bIns="0" rtlCol="0"/>
          <a:lstStyle/>
          <a:p>
            <a:endParaRPr/>
          </a:p>
        </p:txBody>
      </p:sp>
      <p:sp>
        <p:nvSpPr>
          <p:cNvPr id="20" name="object 20"/>
          <p:cNvSpPr txBox="1"/>
          <p:nvPr/>
        </p:nvSpPr>
        <p:spPr>
          <a:xfrm>
            <a:off x="3155695" y="4806188"/>
            <a:ext cx="563880" cy="368300"/>
          </a:xfrm>
          <a:prstGeom prst="rect">
            <a:avLst/>
          </a:prstGeom>
        </p:spPr>
        <p:txBody>
          <a:bodyPr vert="horz" wrap="square" lIns="0" tIns="36830" rIns="0" bIns="0" rtlCol="0">
            <a:spAutoFit/>
          </a:bodyPr>
          <a:lstStyle/>
          <a:p>
            <a:pPr marL="12700" marR="5080" indent="22860">
              <a:lnSpc>
                <a:spcPts val="1260"/>
              </a:lnSpc>
              <a:spcBef>
                <a:spcPts val="290"/>
              </a:spcBef>
            </a:pPr>
            <a:r>
              <a:rPr sz="1200" dirty="0">
                <a:latin typeface="Trebuchet MS"/>
                <a:cs typeface="Trebuchet MS"/>
              </a:rPr>
              <a:t>Lack of  </a:t>
            </a:r>
            <a:r>
              <a:rPr sz="1200" spc="-5" dirty="0">
                <a:latin typeface="Trebuchet MS"/>
                <a:cs typeface="Trebuchet MS"/>
              </a:rPr>
              <a:t>C</a:t>
            </a:r>
            <a:r>
              <a:rPr sz="1200" dirty="0">
                <a:latin typeface="Trebuchet MS"/>
                <a:cs typeface="Trebuchet MS"/>
              </a:rPr>
              <a:t>ontext</a:t>
            </a:r>
            <a:endParaRPr sz="1200">
              <a:latin typeface="Trebuchet MS"/>
              <a:cs typeface="Trebuchet MS"/>
            </a:endParaRPr>
          </a:p>
        </p:txBody>
      </p:sp>
      <p:sp>
        <p:nvSpPr>
          <p:cNvPr id="21" name="object 21"/>
          <p:cNvSpPr/>
          <p:nvPr/>
        </p:nvSpPr>
        <p:spPr>
          <a:xfrm>
            <a:off x="2438400" y="3019044"/>
            <a:ext cx="1578864" cy="1578863"/>
          </a:xfrm>
          <a:prstGeom prst="rect">
            <a:avLst/>
          </a:prstGeom>
          <a:blipFill>
            <a:blip r:embed="rId10" cstate="print"/>
            <a:stretch>
              <a:fillRect/>
            </a:stretch>
          </a:blipFill>
        </p:spPr>
        <p:txBody>
          <a:bodyPr wrap="square" lIns="0" tIns="0" rIns="0" bIns="0" rtlCol="0"/>
          <a:lstStyle/>
          <a:p>
            <a:endParaRPr/>
          </a:p>
        </p:txBody>
      </p:sp>
      <p:sp>
        <p:nvSpPr>
          <p:cNvPr id="22" name="object 22"/>
          <p:cNvSpPr txBox="1"/>
          <p:nvPr/>
        </p:nvSpPr>
        <p:spPr>
          <a:xfrm>
            <a:off x="2740279" y="3609847"/>
            <a:ext cx="973455" cy="368300"/>
          </a:xfrm>
          <a:prstGeom prst="rect">
            <a:avLst/>
          </a:prstGeom>
        </p:spPr>
        <p:txBody>
          <a:bodyPr vert="horz" wrap="square" lIns="0" tIns="36830" rIns="0" bIns="0" rtlCol="0">
            <a:spAutoFit/>
          </a:bodyPr>
          <a:lstStyle/>
          <a:p>
            <a:pPr marL="12700" marR="5080" indent="160020">
              <a:lnSpc>
                <a:spcPts val="1260"/>
              </a:lnSpc>
              <a:spcBef>
                <a:spcPts val="290"/>
              </a:spcBef>
            </a:pPr>
            <a:r>
              <a:rPr sz="1200" dirty="0">
                <a:latin typeface="Trebuchet MS"/>
                <a:cs typeface="Trebuchet MS"/>
              </a:rPr>
              <a:t>Sentence  </a:t>
            </a:r>
            <a:r>
              <a:rPr sz="1200" spc="-5" dirty="0">
                <a:latin typeface="Trebuchet MS"/>
                <a:cs typeface="Trebuchet MS"/>
              </a:rPr>
              <a:t>C</a:t>
            </a:r>
            <a:r>
              <a:rPr sz="1200" dirty="0">
                <a:latin typeface="Trebuchet MS"/>
                <a:cs typeface="Trebuchet MS"/>
              </a:rPr>
              <a:t>o</a:t>
            </a:r>
            <a:r>
              <a:rPr sz="1200" spc="-5" dirty="0">
                <a:latin typeface="Trebuchet MS"/>
                <a:cs typeface="Trebuchet MS"/>
              </a:rPr>
              <a:t>m</a:t>
            </a:r>
            <a:r>
              <a:rPr sz="1200" dirty="0">
                <a:latin typeface="Trebuchet MS"/>
                <a:cs typeface="Trebuchet MS"/>
              </a:rPr>
              <a:t>p</a:t>
            </a:r>
            <a:r>
              <a:rPr sz="1200" spc="-10" dirty="0">
                <a:latin typeface="Trebuchet MS"/>
                <a:cs typeface="Trebuchet MS"/>
              </a:rPr>
              <a:t>l</a:t>
            </a:r>
            <a:r>
              <a:rPr sz="1200" dirty="0">
                <a:latin typeface="Trebuchet MS"/>
                <a:cs typeface="Trebuchet MS"/>
              </a:rPr>
              <a:t>etene</a:t>
            </a:r>
            <a:r>
              <a:rPr sz="1200" spc="-10" dirty="0">
                <a:latin typeface="Trebuchet MS"/>
                <a:cs typeface="Trebuchet MS"/>
              </a:rPr>
              <a:t>s</a:t>
            </a:r>
            <a:r>
              <a:rPr sz="1200" dirty="0">
                <a:latin typeface="Trebuchet MS"/>
                <a:cs typeface="Trebuchet MS"/>
              </a:rPr>
              <a:t>s</a:t>
            </a:r>
            <a:endParaRPr sz="1200">
              <a:latin typeface="Trebuchet MS"/>
              <a:cs typeface="Trebuchet MS"/>
            </a:endParaRPr>
          </a:p>
        </p:txBody>
      </p:sp>
      <p:sp>
        <p:nvSpPr>
          <p:cNvPr id="23" name="object 23"/>
          <p:cNvSpPr/>
          <p:nvPr/>
        </p:nvSpPr>
        <p:spPr>
          <a:xfrm>
            <a:off x="3043427" y="1965960"/>
            <a:ext cx="1581912" cy="1581912"/>
          </a:xfrm>
          <a:prstGeom prst="rect">
            <a:avLst/>
          </a:prstGeom>
          <a:blipFill>
            <a:blip r:embed="rId11" cstate="print"/>
            <a:stretch>
              <a:fillRect/>
            </a:stretch>
          </a:blipFill>
        </p:spPr>
        <p:txBody>
          <a:bodyPr wrap="square" lIns="0" tIns="0" rIns="0" bIns="0" rtlCol="0"/>
          <a:lstStyle/>
          <a:p>
            <a:endParaRPr/>
          </a:p>
        </p:txBody>
      </p:sp>
      <p:sp>
        <p:nvSpPr>
          <p:cNvPr id="24" name="object 24"/>
          <p:cNvSpPr txBox="1"/>
          <p:nvPr/>
        </p:nvSpPr>
        <p:spPr>
          <a:xfrm>
            <a:off x="3431540" y="2142185"/>
            <a:ext cx="1874520" cy="863600"/>
          </a:xfrm>
          <a:prstGeom prst="rect">
            <a:avLst/>
          </a:prstGeom>
        </p:spPr>
        <p:txBody>
          <a:bodyPr vert="horz" wrap="square" lIns="0" tIns="12700" rIns="0" bIns="0" rtlCol="0">
            <a:spAutoFit/>
          </a:bodyPr>
          <a:lstStyle/>
          <a:p>
            <a:pPr marL="1215390" algn="ctr">
              <a:lnSpc>
                <a:spcPts val="1350"/>
              </a:lnSpc>
              <a:spcBef>
                <a:spcPts val="100"/>
              </a:spcBef>
            </a:pPr>
            <a:r>
              <a:rPr sz="1200" dirty="0">
                <a:latin typeface="Trebuchet MS"/>
                <a:cs typeface="Trebuchet MS"/>
              </a:rPr>
              <a:t>Em</a:t>
            </a:r>
            <a:r>
              <a:rPr sz="1200" spc="5" dirty="0">
                <a:latin typeface="Trebuchet MS"/>
                <a:cs typeface="Trebuchet MS"/>
              </a:rPr>
              <a:t>e</a:t>
            </a:r>
            <a:r>
              <a:rPr sz="1200" dirty="0">
                <a:latin typeface="Trebuchet MS"/>
                <a:cs typeface="Trebuchet MS"/>
              </a:rPr>
              <a:t>rgi</a:t>
            </a:r>
            <a:r>
              <a:rPr sz="1200" spc="5" dirty="0">
                <a:latin typeface="Trebuchet MS"/>
                <a:cs typeface="Trebuchet MS"/>
              </a:rPr>
              <a:t>n</a:t>
            </a:r>
            <a:r>
              <a:rPr sz="1200" dirty="0">
                <a:latin typeface="Trebuchet MS"/>
                <a:cs typeface="Trebuchet MS"/>
              </a:rPr>
              <a:t>g</a:t>
            </a:r>
            <a:endParaRPr sz="1200">
              <a:latin typeface="Trebuchet MS"/>
              <a:cs typeface="Trebuchet MS"/>
            </a:endParaRPr>
          </a:p>
          <a:p>
            <a:pPr marL="1215390" algn="ctr">
              <a:lnSpc>
                <a:spcPts val="1320"/>
              </a:lnSpc>
            </a:pPr>
            <a:r>
              <a:rPr sz="1200" spc="-30" dirty="0">
                <a:latin typeface="Trebuchet MS"/>
                <a:cs typeface="Trebuchet MS"/>
              </a:rPr>
              <a:t>Terms</a:t>
            </a:r>
            <a:endParaRPr sz="1200">
              <a:latin typeface="Trebuchet MS"/>
              <a:cs typeface="Trebuchet MS"/>
            </a:endParaRPr>
          </a:p>
          <a:p>
            <a:pPr marL="12700" marR="1071880" indent="-635" algn="ctr">
              <a:lnSpc>
                <a:spcPct val="87100"/>
              </a:lnSpc>
              <a:spcBef>
                <a:spcPts val="160"/>
              </a:spcBef>
            </a:pPr>
            <a:r>
              <a:rPr sz="1200" spc="-30" dirty="0">
                <a:latin typeface="Trebuchet MS"/>
                <a:cs typeface="Trebuchet MS"/>
              </a:rPr>
              <a:t>Topic  </a:t>
            </a:r>
            <a:r>
              <a:rPr sz="1200" dirty="0">
                <a:latin typeface="Trebuchet MS"/>
                <a:cs typeface="Trebuchet MS"/>
              </a:rPr>
              <a:t>Categories  </a:t>
            </a:r>
            <a:r>
              <a:rPr sz="1200" spc="-5" dirty="0">
                <a:latin typeface="Trebuchet MS"/>
                <a:cs typeface="Trebuchet MS"/>
              </a:rPr>
              <a:t>Diff</a:t>
            </a:r>
            <a:r>
              <a:rPr sz="1200" spc="5" dirty="0">
                <a:latin typeface="Trebuchet MS"/>
                <a:cs typeface="Trebuchet MS"/>
              </a:rPr>
              <a:t>e</a:t>
            </a:r>
            <a:r>
              <a:rPr sz="1200" dirty="0">
                <a:latin typeface="Trebuchet MS"/>
                <a:cs typeface="Trebuchet MS"/>
              </a:rPr>
              <a:t>r</a:t>
            </a:r>
            <a:r>
              <a:rPr sz="1200" spc="5" dirty="0">
                <a:latin typeface="Trebuchet MS"/>
                <a:cs typeface="Trebuchet MS"/>
              </a:rPr>
              <a:t>e</a:t>
            </a:r>
            <a:r>
              <a:rPr sz="1200" dirty="0">
                <a:latin typeface="Trebuchet MS"/>
                <a:cs typeface="Trebuchet MS"/>
              </a:rPr>
              <a:t>nces</a:t>
            </a:r>
            <a:endParaRPr sz="1200">
              <a:latin typeface="Trebuchet MS"/>
              <a:cs typeface="Trebuchet MS"/>
            </a:endParaRPr>
          </a:p>
        </p:txBody>
      </p:sp>
      <p:sp>
        <p:nvSpPr>
          <p:cNvPr id="28" name="Title 27">
            <a:extLst>
              <a:ext uri="{FF2B5EF4-FFF2-40B4-BE49-F238E27FC236}">
                <a16:creationId xmlns:a16="http://schemas.microsoft.com/office/drawing/2014/main" id="{1021BECA-EFD5-49D9-B527-ED2D7F734900}"/>
              </a:ext>
            </a:extLst>
          </p:cNvPr>
          <p:cNvSpPr>
            <a:spLocks noGrp="1"/>
          </p:cNvSpPr>
          <p:nvPr>
            <p:ph type="title"/>
          </p:nvPr>
        </p:nvSpPr>
        <p:spPr/>
        <p:txBody>
          <a:bodyPr/>
          <a:lstStyle/>
          <a:p>
            <a:r>
              <a:rPr lang="en-IN" dirty="0"/>
              <a:t>Sentiment Analysis Problems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3541903" y="2233450"/>
            <a:ext cx="5711825" cy="736600"/>
          </a:xfrm>
          <a:prstGeom prst="rect">
            <a:avLst/>
          </a:prstGeom>
        </p:spPr>
        <p:txBody>
          <a:bodyPr vert="horz" wrap="square" lIns="0" tIns="61594" rIns="0" bIns="0" rtlCol="0">
            <a:spAutoFit/>
          </a:bodyPr>
          <a:lstStyle/>
          <a:p>
            <a:pPr marL="127000" indent="-114300">
              <a:lnSpc>
                <a:spcPct val="100000"/>
              </a:lnSpc>
              <a:spcBef>
                <a:spcPts val="484"/>
              </a:spcBef>
              <a:buChar char="•"/>
              <a:tabLst>
                <a:tab pos="127000" algn="l"/>
              </a:tabLst>
            </a:pPr>
            <a:r>
              <a:rPr sz="1400" spc="-15" dirty="0">
                <a:latin typeface="Trebuchet MS"/>
                <a:cs typeface="Trebuchet MS"/>
              </a:rPr>
              <a:t>Returns </a:t>
            </a:r>
            <a:r>
              <a:rPr sz="1400" spc="-5" dirty="0">
                <a:latin typeface="Trebuchet MS"/>
                <a:cs typeface="Trebuchet MS"/>
              </a:rPr>
              <a:t>the sentiment </a:t>
            </a:r>
            <a:r>
              <a:rPr sz="1400" dirty="0">
                <a:latin typeface="Trebuchet MS"/>
                <a:cs typeface="Trebuchet MS"/>
              </a:rPr>
              <a:t>of</a:t>
            </a:r>
            <a:r>
              <a:rPr sz="1400" spc="-30" dirty="0">
                <a:latin typeface="Trebuchet MS"/>
                <a:cs typeface="Trebuchet MS"/>
              </a:rPr>
              <a:t> </a:t>
            </a:r>
            <a:r>
              <a:rPr sz="1400" spc="-35" dirty="0">
                <a:latin typeface="Trebuchet MS"/>
                <a:cs typeface="Trebuchet MS"/>
              </a:rPr>
              <a:t>Tweets</a:t>
            </a:r>
            <a:endParaRPr sz="1400" dirty="0">
              <a:latin typeface="Trebuchet MS"/>
              <a:cs typeface="Trebuchet MS"/>
            </a:endParaRPr>
          </a:p>
          <a:p>
            <a:pPr marL="127000" marR="5080" indent="-114300">
              <a:lnSpc>
                <a:spcPts val="1460"/>
              </a:lnSpc>
              <a:spcBef>
                <a:spcPts val="620"/>
              </a:spcBef>
              <a:buChar char="•"/>
              <a:tabLst>
                <a:tab pos="127000" algn="l"/>
              </a:tabLst>
            </a:pPr>
            <a:r>
              <a:rPr sz="1400" spc="-65" dirty="0">
                <a:latin typeface="Trebuchet MS"/>
                <a:cs typeface="Trebuchet MS"/>
              </a:rPr>
              <a:t>Two </a:t>
            </a:r>
            <a:r>
              <a:rPr sz="1400" dirty="0">
                <a:latin typeface="Trebuchet MS"/>
                <a:cs typeface="Trebuchet MS"/>
              </a:rPr>
              <a:t>APIs </a:t>
            </a:r>
            <a:r>
              <a:rPr sz="1400" spc="-5" dirty="0">
                <a:latin typeface="Trebuchet MS"/>
                <a:cs typeface="Trebuchet MS"/>
              </a:rPr>
              <a:t>analyze </a:t>
            </a:r>
            <a:r>
              <a:rPr sz="1400" dirty="0">
                <a:latin typeface="Trebuchet MS"/>
                <a:cs typeface="Trebuchet MS"/>
              </a:rPr>
              <a:t>new </a:t>
            </a:r>
            <a:r>
              <a:rPr sz="1400" spc="-35" dirty="0">
                <a:latin typeface="Trebuchet MS"/>
                <a:cs typeface="Trebuchet MS"/>
              </a:rPr>
              <a:t>Tweets </a:t>
            </a:r>
            <a:r>
              <a:rPr sz="1400" spc="-5" dirty="0">
                <a:latin typeface="Trebuchet MS"/>
                <a:cs typeface="Trebuchet MS"/>
              </a:rPr>
              <a:t>and </a:t>
            </a:r>
            <a:r>
              <a:rPr sz="1400" spc="-35" dirty="0">
                <a:latin typeface="Trebuchet MS"/>
                <a:cs typeface="Trebuchet MS"/>
              </a:rPr>
              <a:t>Tweets </a:t>
            </a:r>
            <a:r>
              <a:rPr sz="1400" spc="-5" dirty="0">
                <a:latin typeface="Trebuchet MS"/>
                <a:cs typeface="Trebuchet MS"/>
              </a:rPr>
              <a:t>already received, </a:t>
            </a:r>
            <a:r>
              <a:rPr sz="1400" dirty="0">
                <a:latin typeface="Trebuchet MS"/>
                <a:cs typeface="Trebuchet MS"/>
              </a:rPr>
              <a:t>one </a:t>
            </a:r>
            <a:r>
              <a:rPr sz="1400" spc="-40" dirty="0">
                <a:latin typeface="Trebuchet MS"/>
                <a:cs typeface="Trebuchet MS"/>
              </a:rPr>
              <a:t>Tweet  </a:t>
            </a:r>
            <a:r>
              <a:rPr sz="1400" spc="-5" dirty="0">
                <a:latin typeface="Trebuchet MS"/>
                <a:cs typeface="Trebuchet MS"/>
              </a:rPr>
              <a:t>at </a:t>
            </a:r>
            <a:r>
              <a:rPr sz="1400" dirty="0">
                <a:latin typeface="Trebuchet MS"/>
                <a:cs typeface="Trebuchet MS"/>
              </a:rPr>
              <a:t>a</a:t>
            </a:r>
            <a:r>
              <a:rPr sz="1400" spc="-10" dirty="0">
                <a:latin typeface="Trebuchet MS"/>
                <a:cs typeface="Trebuchet MS"/>
              </a:rPr>
              <a:t> </a:t>
            </a:r>
            <a:r>
              <a:rPr sz="1400" spc="-5" dirty="0">
                <a:latin typeface="Trebuchet MS"/>
                <a:cs typeface="Trebuchet MS"/>
              </a:rPr>
              <a:t>time</a:t>
            </a:r>
            <a:endParaRPr sz="1400" dirty="0">
              <a:latin typeface="Trebuchet MS"/>
              <a:cs typeface="Trebuchet MS"/>
            </a:endParaRPr>
          </a:p>
        </p:txBody>
      </p:sp>
      <p:sp>
        <p:nvSpPr>
          <p:cNvPr id="8" name="object 8"/>
          <p:cNvSpPr/>
          <p:nvPr/>
        </p:nvSpPr>
        <p:spPr>
          <a:xfrm>
            <a:off x="669036" y="1914144"/>
            <a:ext cx="2916936" cy="1508760"/>
          </a:xfrm>
          <a:prstGeom prst="rect">
            <a:avLst/>
          </a:prstGeom>
          <a:blipFill>
            <a:blip r:embed="rId2" cstate="print"/>
            <a:stretch>
              <a:fillRect/>
            </a:stretch>
          </a:blipFill>
        </p:spPr>
        <p:txBody>
          <a:bodyPr wrap="square" lIns="0" tIns="0" rIns="0" bIns="0" rtlCol="0"/>
          <a:lstStyle/>
          <a:p>
            <a:endParaRPr/>
          </a:p>
        </p:txBody>
      </p:sp>
      <p:sp>
        <p:nvSpPr>
          <p:cNvPr id="10" name="object 10"/>
          <p:cNvSpPr txBox="1"/>
          <p:nvPr/>
        </p:nvSpPr>
        <p:spPr>
          <a:xfrm>
            <a:off x="1087627" y="2452192"/>
            <a:ext cx="2188973" cy="321242"/>
          </a:xfrm>
          <a:prstGeom prst="rect">
            <a:avLst/>
          </a:prstGeom>
        </p:spPr>
        <p:txBody>
          <a:bodyPr vert="horz" wrap="square" lIns="0" tIns="13335" rIns="0" bIns="0" rtlCol="0">
            <a:spAutoFit/>
          </a:bodyPr>
          <a:lstStyle/>
          <a:p>
            <a:pPr marL="12700">
              <a:lnSpc>
                <a:spcPct val="100000"/>
              </a:lnSpc>
              <a:spcBef>
                <a:spcPts val="105"/>
              </a:spcBef>
            </a:pPr>
            <a:r>
              <a:rPr lang="en-IN" sz="2000" b="1" spc="-165" dirty="0">
                <a:latin typeface="Trebuchet MS"/>
                <a:cs typeface="Trebuchet MS"/>
              </a:rPr>
              <a:t>T</a:t>
            </a:r>
            <a:r>
              <a:rPr lang="en-IN" sz="2000" b="1" dirty="0">
                <a:latin typeface="Trebuchet MS"/>
                <a:cs typeface="Trebuchet MS"/>
              </a:rPr>
              <a:t>wee</a:t>
            </a:r>
            <a:r>
              <a:rPr lang="en-IN" sz="2000" b="1" spc="-10" dirty="0">
                <a:latin typeface="Trebuchet MS"/>
                <a:cs typeface="Trebuchet MS"/>
              </a:rPr>
              <a:t>t </a:t>
            </a:r>
            <a:r>
              <a:rPr lang="en-IN" sz="2000" b="1" spc="-5" dirty="0">
                <a:latin typeface="Trebuchet MS"/>
                <a:cs typeface="Trebuchet MS"/>
              </a:rPr>
              <a:t>S</a:t>
            </a:r>
            <a:r>
              <a:rPr lang="en-IN" sz="2000" b="1" spc="-10" dirty="0">
                <a:latin typeface="Trebuchet MS"/>
                <a:cs typeface="Trebuchet MS"/>
              </a:rPr>
              <a:t>e</a:t>
            </a:r>
            <a:r>
              <a:rPr lang="en-IN" sz="2000" b="1" spc="-5" dirty="0">
                <a:latin typeface="Trebuchet MS"/>
                <a:cs typeface="Trebuchet MS"/>
              </a:rPr>
              <a:t>nti</a:t>
            </a:r>
            <a:r>
              <a:rPr lang="en-IN" sz="2000" b="1" spc="10" dirty="0">
                <a:latin typeface="Trebuchet MS"/>
                <a:cs typeface="Trebuchet MS"/>
              </a:rPr>
              <a:t>m</a:t>
            </a:r>
            <a:r>
              <a:rPr lang="en-IN" sz="2000" b="1" dirty="0">
                <a:latin typeface="Trebuchet MS"/>
                <a:cs typeface="Trebuchet MS"/>
              </a:rPr>
              <a:t>ent</a:t>
            </a:r>
            <a:r>
              <a:rPr sz="2000" b="1" dirty="0">
                <a:latin typeface="Trebuchet MS"/>
                <a:cs typeface="Trebuchet MS"/>
              </a:rPr>
              <a:t>s</a:t>
            </a:r>
            <a:endParaRPr sz="2000" dirty="0">
              <a:latin typeface="Trebuchet MS"/>
              <a:cs typeface="Trebuchet MS"/>
            </a:endParaRPr>
          </a:p>
        </p:txBody>
      </p:sp>
      <p:sp>
        <p:nvSpPr>
          <p:cNvPr id="12" name="object 12"/>
          <p:cNvSpPr txBox="1"/>
          <p:nvPr/>
        </p:nvSpPr>
        <p:spPr>
          <a:xfrm>
            <a:off x="3541903" y="3709771"/>
            <a:ext cx="5445125" cy="922019"/>
          </a:xfrm>
          <a:prstGeom prst="rect">
            <a:avLst/>
          </a:prstGeom>
        </p:spPr>
        <p:txBody>
          <a:bodyPr vert="horz" wrap="square" lIns="0" tIns="60960" rIns="0" bIns="0" rtlCol="0">
            <a:spAutoFit/>
          </a:bodyPr>
          <a:lstStyle/>
          <a:p>
            <a:pPr marL="127000" indent="-114300">
              <a:lnSpc>
                <a:spcPct val="100000"/>
              </a:lnSpc>
              <a:spcBef>
                <a:spcPts val="480"/>
              </a:spcBef>
              <a:buChar char="•"/>
              <a:tabLst>
                <a:tab pos="127000" algn="l"/>
              </a:tabLst>
            </a:pPr>
            <a:r>
              <a:rPr sz="1400" dirty="0">
                <a:latin typeface="Trebuchet MS"/>
                <a:cs typeface="Trebuchet MS"/>
              </a:rPr>
              <a:t>A </a:t>
            </a:r>
            <a:r>
              <a:rPr sz="1400" spc="-20" dirty="0">
                <a:latin typeface="Trebuchet MS"/>
                <a:cs typeface="Trebuchet MS"/>
              </a:rPr>
              <a:t>WebKnox </a:t>
            </a:r>
            <a:r>
              <a:rPr sz="1400" spc="-5" dirty="0">
                <a:latin typeface="Trebuchet MS"/>
                <a:cs typeface="Trebuchet MS"/>
              </a:rPr>
              <a:t>text processing </a:t>
            </a:r>
            <a:r>
              <a:rPr sz="1400" dirty="0">
                <a:latin typeface="Trebuchet MS"/>
                <a:cs typeface="Trebuchet MS"/>
              </a:rPr>
              <a:t>API </a:t>
            </a:r>
            <a:r>
              <a:rPr sz="1400" spc="-5" dirty="0">
                <a:latin typeface="Trebuchet MS"/>
                <a:cs typeface="Trebuchet MS"/>
              </a:rPr>
              <a:t>processes (natural) </a:t>
            </a:r>
            <a:r>
              <a:rPr sz="1400" dirty="0">
                <a:latin typeface="Trebuchet MS"/>
                <a:cs typeface="Trebuchet MS"/>
              </a:rPr>
              <a:t>language</a:t>
            </a:r>
            <a:r>
              <a:rPr sz="1400" spc="-170" dirty="0">
                <a:latin typeface="Trebuchet MS"/>
                <a:cs typeface="Trebuchet MS"/>
              </a:rPr>
              <a:t> </a:t>
            </a:r>
            <a:r>
              <a:rPr sz="1400" spc="-5" dirty="0">
                <a:latin typeface="Trebuchet MS"/>
                <a:cs typeface="Trebuchet MS"/>
              </a:rPr>
              <a:t>texts</a:t>
            </a:r>
            <a:endParaRPr sz="1400">
              <a:latin typeface="Trebuchet MS"/>
              <a:cs typeface="Trebuchet MS"/>
            </a:endParaRPr>
          </a:p>
          <a:p>
            <a:pPr marL="127000" marR="5080" indent="-114300">
              <a:lnSpc>
                <a:spcPct val="87200"/>
              </a:lnSpc>
              <a:spcBef>
                <a:spcPts val="600"/>
              </a:spcBef>
              <a:buChar char="•"/>
              <a:tabLst>
                <a:tab pos="127000" algn="l"/>
              </a:tabLst>
            </a:pPr>
            <a:r>
              <a:rPr sz="1400" spc="-5" dirty="0">
                <a:latin typeface="Trebuchet MS"/>
                <a:cs typeface="Trebuchet MS"/>
              </a:rPr>
              <a:t>Can detect the language, the quality </a:t>
            </a:r>
            <a:r>
              <a:rPr sz="1400" dirty="0">
                <a:latin typeface="Trebuchet MS"/>
                <a:cs typeface="Trebuchet MS"/>
              </a:rPr>
              <a:t>of </a:t>
            </a:r>
            <a:r>
              <a:rPr sz="1400" spc="-5" dirty="0">
                <a:latin typeface="Trebuchet MS"/>
                <a:cs typeface="Trebuchet MS"/>
              </a:rPr>
              <a:t>the writing, find entity  mentions, tag parts </a:t>
            </a:r>
            <a:r>
              <a:rPr sz="1400" dirty="0">
                <a:latin typeface="Trebuchet MS"/>
                <a:cs typeface="Trebuchet MS"/>
              </a:rPr>
              <a:t>of </a:t>
            </a:r>
            <a:r>
              <a:rPr sz="1400" spc="-5" dirty="0">
                <a:latin typeface="Trebuchet MS"/>
                <a:cs typeface="Trebuchet MS"/>
              </a:rPr>
              <a:t>speech, extract dates, extract locations, </a:t>
            </a:r>
            <a:r>
              <a:rPr sz="1400" dirty="0">
                <a:latin typeface="Trebuchet MS"/>
                <a:cs typeface="Trebuchet MS"/>
              </a:rPr>
              <a:t>or  </a:t>
            </a:r>
            <a:r>
              <a:rPr sz="1400" spc="-5" dirty="0">
                <a:latin typeface="Trebuchet MS"/>
                <a:cs typeface="Trebuchet MS"/>
              </a:rPr>
              <a:t>determine the sentiment </a:t>
            </a:r>
            <a:r>
              <a:rPr sz="1400" dirty="0">
                <a:latin typeface="Trebuchet MS"/>
                <a:cs typeface="Trebuchet MS"/>
              </a:rPr>
              <a:t>of </a:t>
            </a:r>
            <a:r>
              <a:rPr sz="1400" spc="-5" dirty="0">
                <a:latin typeface="Trebuchet MS"/>
                <a:cs typeface="Trebuchet MS"/>
              </a:rPr>
              <a:t>the</a:t>
            </a:r>
            <a:r>
              <a:rPr sz="1400" spc="-15" dirty="0">
                <a:latin typeface="Trebuchet MS"/>
                <a:cs typeface="Trebuchet MS"/>
              </a:rPr>
              <a:t> </a:t>
            </a:r>
            <a:r>
              <a:rPr sz="1400" spc="-5" dirty="0">
                <a:latin typeface="Trebuchet MS"/>
                <a:cs typeface="Trebuchet MS"/>
              </a:rPr>
              <a:t>text</a:t>
            </a:r>
            <a:endParaRPr sz="1400">
              <a:latin typeface="Trebuchet MS"/>
              <a:cs typeface="Trebuchet MS"/>
            </a:endParaRPr>
          </a:p>
        </p:txBody>
      </p:sp>
      <p:sp>
        <p:nvSpPr>
          <p:cNvPr id="13" name="object 13"/>
          <p:cNvSpPr/>
          <p:nvPr/>
        </p:nvSpPr>
        <p:spPr>
          <a:xfrm>
            <a:off x="669035" y="3507869"/>
            <a:ext cx="2916936" cy="1508760"/>
          </a:xfrm>
          <a:prstGeom prst="rect">
            <a:avLst/>
          </a:prstGeom>
          <a:blipFill>
            <a:blip r:embed="rId3" cstate="print"/>
            <a:stretch>
              <a:fillRect/>
            </a:stretch>
          </a:blipFill>
        </p:spPr>
        <p:txBody>
          <a:bodyPr wrap="square" lIns="0" tIns="0" rIns="0" bIns="0" rtlCol="0"/>
          <a:lstStyle/>
          <a:p>
            <a:endParaRPr/>
          </a:p>
        </p:txBody>
      </p:sp>
      <p:sp>
        <p:nvSpPr>
          <p:cNvPr id="15" name="object 15"/>
          <p:cNvSpPr txBox="1"/>
          <p:nvPr/>
        </p:nvSpPr>
        <p:spPr>
          <a:xfrm>
            <a:off x="1204976" y="3961892"/>
            <a:ext cx="1869439" cy="330835"/>
          </a:xfrm>
          <a:prstGeom prst="rect">
            <a:avLst/>
          </a:prstGeom>
        </p:spPr>
        <p:txBody>
          <a:bodyPr vert="horz" wrap="square" lIns="0" tIns="12700" rIns="0" bIns="0" rtlCol="0">
            <a:spAutoFit/>
          </a:bodyPr>
          <a:lstStyle/>
          <a:p>
            <a:pPr marL="12700">
              <a:lnSpc>
                <a:spcPct val="100000"/>
              </a:lnSpc>
              <a:spcBef>
                <a:spcPts val="100"/>
              </a:spcBef>
            </a:pPr>
            <a:r>
              <a:rPr sz="2000" b="1" spc="-55" dirty="0">
                <a:latin typeface="Trebuchet MS"/>
                <a:cs typeface="Trebuchet MS"/>
              </a:rPr>
              <a:t>Text</a:t>
            </a:r>
            <a:r>
              <a:rPr sz="2000" b="1" spc="-75" dirty="0">
                <a:latin typeface="Trebuchet MS"/>
                <a:cs typeface="Trebuchet MS"/>
              </a:rPr>
              <a:t> </a:t>
            </a:r>
            <a:r>
              <a:rPr sz="2000" b="1" dirty="0">
                <a:latin typeface="Trebuchet MS"/>
                <a:cs typeface="Trebuchet MS"/>
              </a:rPr>
              <a:t>Processing</a:t>
            </a:r>
            <a:endParaRPr sz="2000" dirty="0">
              <a:latin typeface="Trebuchet MS"/>
              <a:cs typeface="Trebuchet MS"/>
            </a:endParaRPr>
          </a:p>
        </p:txBody>
      </p:sp>
      <p:sp>
        <p:nvSpPr>
          <p:cNvPr id="17" name="object 17"/>
          <p:cNvSpPr txBox="1"/>
          <p:nvPr/>
        </p:nvSpPr>
        <p:spPr>
          <a:xfrm>
            <a:off x="3541903" y="5326760"/>
            <a:ext cx="5870575" cy="873760"/>
          </a:xfrm>
          <a:prstGeom prst="rect">
            <a:avLst/>
          </a:prstGeom>
        </p:spPr>
        <p:txBody>
          <a:bodyPr vert="horz" wrap="square" lIns="0" tIns="42545" rIns="0" bIns="0" rtlCol="0">
            <a:spAutoFit/>
          </a:bodyPr>
          <a:lstStyle/>
          <a:p>
            <a:pPr marL="127000" marR="5080" indent="-114300">
              <a:lnSpc>
                <a:spcPts val="1460"/>
              </a:lnSpc>
              <a:spcBef>
                <a:spcPts val="335"/>
              </a:spcBef>
              <a:buChar char="•"/>
              <a:tabLst>
                <a:tab pos="127000" algn="l"/>
              </a:tabLst>
            </a:pPr>
            <a:r>
              <a:rPr sz="1400" dirty="0">
                <a:latin typeface="Trebuchet MS"/>
                <a:cs typeface="Trebuchet MS"/>
              </a:rPr>
              <a:t>API </a:t>
            </a:r>
            <a:r>
              <a:rPr sz="1400" spc="-5" dirty="0">
                <a:latin typeface="Trebuchet MS"/>
                <a:cs typeface="Trebuchet MS"/>
              </a:rPr>
              <a:t>designed to turn any text into meaningful expressions, entities, and  sentiment terms</a:t>
            </a:r>
            <a:endParaRPr sz="1400">
              <a:latin typeface="Trebuchet MS"/>
              <a:cs typeface="Trebuchet MS"/>
            </a:endParaRPr>
          </a:p>
          <a:p>
            <a:pPr marL="127000" marR="177165" indent="-114300">
              <a:lnSpc>
                <a:spcPts val="1460"/>
              </a:lnSpc>
              <a:spcBef>
                <a:spcPts val="610"/>
              </a:spcBef>
              <a:buChar char="•"/>
              <a:tabLst>
                <a:tab pos="127000" algn="l"/>
              </a:tabLst>
            </a:pPr>
            <a:r>
              <a:rPr sz="1400" spc="-5" dirty="0">
                <a:latin typeface="Trebuchet MS"/>
                <a:cs typeface="Trebuchet MS"/>
              </a:rPr>
              <a:t>Supports English, Spanish, French, German, Chinese, Swedish, Greek,  Czech, Italian and</a:t>
            </a:r>
            <a:r>
              <a:rPr sz="1400" spc="-30" dirty="0">
                <a:latin typeface="Trebuchet MS"/>
                <a:cs typeface="Trebuchet MS"/>
              </a:rPr>
              <a:t> </a:t>
            </a:r>
            <a:r>
              <a:rPr sz="1400" spc="-10" dirty="0">
                <a:latin typeface="Trebuchet MS"/>
                <a:cs typeface="Trebuchet MS"/>
              </a:rPr>
              <a:t>Russian</a:t>
            </a:r>
            <a:endParaRPr sz="1400">
              <a:latin typeface="Trebuchet MS"/>
              <a:cs typeface="Trebuchet MS"/>
            </a:endParaRPr>
          </a:p>
        </p:txBody>
      </p:sp>
      <p:sp>
        <p:nvSpPr>
          <p:cNvPr id="18" name="object 18"/>
          <p:cNvSpPr/>
          <p:nvPr/>
        </p:nvSpPr>
        <p:spPr>
          <a:xfrm>
            <a:off x="669036" y="5050535"/>
            <a:ext cx="2916936" cy="1508760"/>
          </a:xfrm>
          <a:prstGeom prst="rect">
            <a:avLst/>
          </a:prstGeom>
          <a:blipFill>
            <a:blip r:embed="rId4" cstate="print"/>
            <a:stretch>
              <a:fillRect/>
            </a:stretch>
          </a:blipFill>
        </p:spPr>
        <p:txBody>
          <a:bodyPr wrap="square" lIns="0" tIns="0" rIns="0" bIns="0" rtlCol="0"/>
          <a:lstStyle/>
          <a:p>
            <a:endParaRPr dirty="0"/>
          </a:p>
        </p:txBody>
      </p:sp>
      <p:sp>
        <p:nvSpPr>
          <p:cNvPr id="20" name="object 20"/>
          <p:cNvSpPr txBox="1"/>
          <p:nvPr/>
        </p:nvSpPr>
        <p:spPr>
          <a:xfrm>
            <a:off x="1703323" y="5589523"/>
            <a:ext cx="1076199" cy="321242"/>
          </a:xfrm>
          <a:prstGeom prst="rect">
            <a:avLst/>
          </a:prstGeom>
        </p:spPr>
        <p:txBody>
          <a:bodyPr vert="horz" wrap="square" lIns="0" tIns="13335" rIns="0" bIns="0" rtlCol="0">
            <a:spAutoFit/>
          </a:bodyPr>
          <a:lstStyle/>
          <a:p>
            <a:pPr marL="12700">
              <a:lnSpc>
                <a:spcPct val="100000"/>
              </a:lnSpc>
              <a:spcBef>
                <a:spcPts val="105"/>
              </a:spcBef>
            </a:pPr>
            <a:r>
              <a:rPr lang="en-IN" sz="2000" b="1" dirty="0" err="1">
                <a:latin typeface="Trebuchet MS"/>
                <a:cs typeface="Trebuchet MS"/>
              </a:rPr>
              <a:t>Tweepy</a:t>
            </a:r>
            <a:endParaRPr sz="2000" b="1" dirty="0">
              <a:latin typeface="Trebuchet MS"/>
              <a:cs typeface="Trebuchet MS"/>
            </a:endParaRPr>
          </a:p>
        </p:txBody>
      </p:sp>
      <p:sp>
        <p:nvSpPr>
          <p:cNvPr id="24" name="Title 23">
            <a:extLst>
              <a:ext uri="{FF2B5EF4-FFF2-40B4-BE49-F238E27FC236}">
                <a16:creationId xmlns:a16="http://schemas.microsoft.com/office/drawing/2014/main" id="{659B474E-EE57-4151-A64F-471971317F92}"/>
              </a:ext>
            </a:extLst>
          </p:cNvPr>
          <p:cNvSpPr>
            <a:spLocks noGrp="1"/>
          </p:cNvSpPr>
          <p:nvPr>
            <p:ph type="title"/>
          </p:nvPr>
        </p:nvSpPr>
        <p:spPr/>
        <p:txBody>
          <a:bodyPr/>
          <a:lstStyle/>
          <a:p>
            <a:r>
              <a:rPr lang="en-IN" dirty="0"/>
              <a:t>Current Top Software: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E521B-DF4F-4373-9D86-03B98A80F794}"/>
              </a:ext>
            </a:extLst>
          </p:cNvPr>
          <p:cNvSpPr>
            <a:spLocks noGrp="1"/>
          </p:cNvSpPr>
          <p:nvPr>
            <p:ph type="title"/>
          </p:nvPr>
        </p:nvSpPr>
        <p:spPr/>
        <p:txBody>
          <a:bodyPr/>
          <a:lstStyle/>
          <a:p>
            <a:r>
              <a:rPr lang="en-IN" dirty="0"/>
              <a:t>Data Dictionary</a:t>
            </a:r>
          </a:p>
        </p:txBody>
      </p:sp>
      <p:graphicFrame>
        <p:nvGraphicFramePr>
          <p:cNvPr id="3" name="Table 3">
            <a:extLst>
              <a:ext uri="{FF2B5EF4-FFF2-40B4-BE49-F238E27FC236}">
                <a16:creationId xmlns:a16="http://schemas.microsoft.com/office/drawing/2014/main" id="{4BBE750A-B699-407F-8229-F088E5AB0EE5}"/>
              </a:ext>
            </a:extLst>
          </p:cNvPr>
          <p:cNvGraphicFramePr>
            <a:graphicFrameLocks noGrp="1"/>
          </p:cNvGraphicFramePr>
          <p:nvPr>
            <p:extLst>
              <p:ext uri="{D42A27DB-BD31-4B8C-83A1-F6EECF244321}">
                <p14:modId xmlns:p14="http://schemas.microsoft.com/office/powerpoint/2010/main" val="311747854"/>
              </p:ext>
            </p:extLst>
          </p:nvPr>
        </p:nvGraphicFramePr>
        <p:xfrm>
          <a:off x="838200" y="1930400"/>
          <a:ext cx="8596668" cy="3632421"/>
        </p:xfrm>
        <a:graphic>
          <a:graphicData uri="http://schemas.openxmlformats.org/drawingml/2006/table">
            <a:tbl>
              <a:tblPr firstRow="1" bandRow="1">
                <a:tableStyleId>{5C22544A-7EE6-4342-B048-85BDC9FD1C3A}</a:tableStyleId>
              </a:tblPr>
              <a:tblGrid>
                <a:gridCol w="1432778">
                  <a:extLst>
                    <a:ext uri="{9D8B030D-6E8A-4147-A177-3AD203B41FA5}">
                      <a16:colId xmlns:a16="http://schemas.microsoft.com/office/drawing/2014/main" val="3158816006"/>
                    </a:ext>
                  </a:extLst>
                </a:gridCol>
                <a:gridCol w="1432778">
                  <a:extLst>
                    <a:ext uri="{9D8B030D-6E8A-4147-A177-3AD203B41FA5}">
                      <a16:colId xmlns:a16="http://schemas.microsoft.com/office/drawing/2014/main" val="1070736754"/>
                    </a:ext>
                  </a:extLst>
                </a:gridCol>
                <a:gridCol w="1432778">
                  <a:extLst>
                    <a:ext uri="{9D8B030D-6E8A-4147-A177-3AD203B41FA5}">
                      <a16:colId xmlns:a16="http://schemas.microsoft.com/office/drawing/2014/main" val="3686640150"/>
                    </a:ext>
                  </a:extLst>
                </a:gridCol>
                <a:gridCol w="1432778">
                  <a:extLst>
                    <a:ext uri="{9D8B030D-6E8A-4147-A177-3AD203B41FA5}">
                      <a16:colId xmlns:a16="http://schemas.microsoft.com/office/drawing/2014/main" val="1774817343"/>
                    </a:ext>
                  </a:extLst>
                </a:gridCol>
                <a:gridCol w="1432778">
                  <a:extLst>
                    <a:ext uri="{9D8B030D-6E8A-4147-A177-3AD203B41FA5}">
                      <a16:colId xmlns:a16="http://schemas.microsoft.com/office/drawing/2014/main" val="3732904426"/>
                    </a:ext>
                  </a:extLst>
                </a:gridCol>
                <a:gridCol w="1432778">
                  <a:extLst>
                    <a:ext uri="{9D8B030D-6E8A-4147-A177-3AD203B41FA5}">
                      <a16:colId xmlns:a16="http://schemas.microsoft.com/office/drawing/2014/main" val="3939681866"/>
                    </a:ext>
                  </a:extLst>
                </a:gridCol>
              </a:tblGrid>
              <a:tr h="797781">
                <a:tc>
                  <a:txBody>
                    <a:bodyPr/>
                    <a:lstStyle/>
                    <a:p>
                      <a:r>
                        <a:rPr lang="en-IN" dirty="0"/>
                        <a:t>Field Name</a:t>
                      </a:r>
                    </a:p>
                  </a:txBody>
                  <a:tcPr/>
                </a:tc>
                <a:tc>
                  <a:txBody>
                    <a:bodyPr/>
                    <a:lstStyle/>
                    <a:p>
                      <a:r>
                        <a:rPr lang="en-IN" dirty="0"/>
                        <a:t>Datatype</a:t>
                      </a:r>
                    </a:p>
                  </a:txBody>
                  <a:tcPr/>
                </a:tc>
                <a:tc>
                  <a:txBody>
                    <a:bodyPr/>
                    <a:lstStyle/>
                    <a:p>
                      <a:r>
                        <a:rPr lang="en-IN" dirty="0"/>
                        <a:t>Data Format</a:t>
                      </a:r>
                    </a:p>
                  </a:txBody>
                  <a:tcPr/>
                </a:tc>
                <a:tc>
                  <a:txBody>
                    <a:bodyPr/>
                    <a:lstStyle/>
                    <a:p>
                      <a:r>
                        <a:rPr lang="en-IN" dirty="0"/>
                        <a:t>Character Length</a:t>
                      </a:r>
                    </a:p>
                  </a:txBody>
                  <a:tcPr/>
                </a:tc>
                <a:tc>
                  <a:txBody>
                    <a:bodyPr/>
                    <a:lstStyle/>
                    <a:p>
                      <a:r>
                        <a:rPr lang="en-IN" dirty="0" err="1"/>
                        <a:t>Contraint</a:t>
                      </a:r>
                      <a:endParaRPr lang="en-IN" dirty="0"/>
                    </a:p>
                  </a:txBody>
                  <a:tcPr/>
                </a:tc>
                <a:tc>
                  <a:txBody>
                    <a:bodyPr/>
                    <a:lstStyle/>
                    <a:p>
                      <a:r>
                        <a:rPr lang="en-IN" dirty="0"/>
                        <a:t>Description</a:t>
                      </a:r>
                    </a:p>
                  </a:txBody>
                  <a:tcPr/>
                </a:tc>
                <a:extLst>
                  <a:ext uri="{0D108BD9-81ED-4DB2-BD59-A6C34878D82A}">
                    <a16:rowId xmlns:a16="http://schemas.microsoft.com/office/drawing/2014/main" val="854971251"/>
                  </a:ext>
                </a:extLst>
              </a:tr>
              <a:tr h="462206">
                <a:tc>
                  <a:txBody>
                    <a:bodyPr/>
                    <a:lstStyle/>
                    <a:p>
                      <a:r>
                        <a:rPr lang="en-IN" dirty="0"/>
                        <a:t>Username</a:t>
                      </a:r>
                    </a:p>
                  </a:txBody>
                  <a:tcPr/>
                </a:tc>
                <a:tc>
                  <a:txBody>
                    <a:bodyPr/>
                    <a:lstStyle/>
                    <a:p>
                      <a:r>
                        <a:rPr lang="en-IN" dirty="0"/>
                        <a:t>varchar</a:t>
                      </a:r>
                    </a:p>
                  </a:txBody>
                  <a:tcPr/>
                </a:tc>
                <a:tc>
                  <a:txBody>
                    <a:bodyPr/>
                    <a:lstStyle/>
                    <a:p>
                      <a:r>
                        <a:rPr lang="en-IN" dirty="0"/>
                        <a:t>-</a:t>
                      </a:r>
                    </a:p>
                  </a:txBody>
                  <a:tcPr/>
                </a:tc>
                <a:tc>
                  <a:txBody>
                    <a:bodyPr/>
                    <a:lstStyle/>
                    <a:p>
                      <a:r>
                        <a:rPr lang="en-IN" dirty="0"/>
                        <a:t>20</a:t>
                      </a:r>
                    </a:p>
                  </a:txBody>
                  <a:tcPr/>
                </a:tc>
                <a:tc>
                  <a:txBody>
                    <a:bodyPr/>
                    <a:lstStyle/>
                    <a:p>
                      <a:r>
                        <a:rPr lang="en-IN" dirty="0"/>
                        <a:t>Primary key</a:t>
                      </a:r>
                    </a:p>
                  </a:txBody>
                  <a:tcPr/>
                </a:tc>
                <a:tc>
                  <a:txBody>
                    <a:bodyPr/>
                    <a:lstStyle/>
                    <a:p>
                      <a:r>
                        <a:rPr lang="en-IN" dirty="0"/>
                        <a:t>Username of twitter user</a:t>
                      </a:r>
                    </a:p>
                  </a:txBody>
                  <a:tcPr/>
                </a:tc>
                <a:extLst>
                  <a:ext uri="{0D108BD9-81ED-4DB2-BD59-A6C34878D82A}">
                    <a16:rowId xmlns:a16="http://schemas.microsoft.com/office/drawing/2014/main" val="2475580869"/>
                  </a:ext>
                </a:extLst>
              </a:tr>
              <a:tr h="462206">
                <a:tc>
                  <a:txBody>
                    <a:bodyPr/>
                    <a:lstStyle/>
                    <a:p>
                      <a:r>
                        <a:rPr lang="en-IN" dirty="0"/>
                        <a:t>Tweet</a:t>
                      </a:r>
                    </a:p>
                  </a:txBody>
                  <a:tcPr/>
                </a:tc>
                <a:tc>
                  <a:txBody>
                    <a:bodyPr/>
                    <a:lstStyle/>
                    <a:p>
                      <a:r>
                        <a:rPr lang="en-IN" dirty="0"/>
                        <a:t>varchar</a:t>
                      </a:r>
                    </a:p>
                  </a:txBody>
                  <a:tcPr/>
                </a:tc>
                <a:tc>
                  <a:txBody>
                    <a:bodyPr/>
                    <a:lstStyle/>
                    <a:p>
                      <a:r>
                        <a:rPr lang="en-IN" dirty="0"/>
                        <a:t>-</a:t>
                      </a:r>
                    </a:p>
                  </a:txBody>
                  <a:tcPr/>
                </a:tc>
                <a:tc>
                  <a:txBody>
                    <a:bodyPr/>
                    <a:lstStyle/>
                    <a:p>
                      <a:r>
                        <a:rPr lang="en-IN" dirty="0"/>
                        <a:t>280</a:t>
                      </a:r>
                    </a:p>
                  </a:txBody>
                  <a:tcPr/>
                </a:tc>
                <a:tc>
                  <a:txBody>
                    <a:bodyPr/>
                    <a:lstStyle/>
                    <a:p>
                      <a:r>
                        <a:rPr lang="en-IN" dirty="0"/>
                        <a:t>Not null</a:t>
                      </a:r>
                    </a:p>
                  </a:txBody>
                  <a:tcPr/>
                </a:tc>
                <a:tc>
                  <a:txBody>
                    <a:bodyPr/>
                    <a:lstStyle/>
                    <a:p>
                      <a:r>
                        <a:rPr lang="en-IN" dirty="0"/>
                        <a:t>Tweet of user</a:t>
                      </a:r>
                    </a:p>
                  </a:txBody>
                  <a:tcPr/>
                </a:tc>
                <a:extLst>
                  <a:ext uri="{0D108BD9-81ED-4DB2-BD59-A6C34878D82A}">
                    <a16:rowId xmlns:a16="http://schemas.microsoft.com/office/drawing/2014/main" val="445947570"/>
                  </a:ext>
                </a:extLst>
              </a:tr>
              <a:tr h="462206">
                <a:tc>
                  <a:txBody>
                    <a:bodyPr/>
                    <a:lstStyle/>
                    <a:p>
                      <a:r>
                        <a:rPr lang="en-IN" dirty="0"/>
                        <a:t>Time</a:t>
                      </a:r>
                    </a:p>
                  </a:txBody>
                  <a:tcPr/>
                </a:tc>
                <a:tc>
                  <a:txBody>
                    <a:bodyPr/>
                    <a:lstStyle/>
                    <a:p>
                      <a:r>
                        <a:rPr lang="en-IN" dirty="0"/>
                        <a:t>integer</a:t>
                      </a:r>
                    </a:p>
                  </a:txBody>
                  <a:tcPr/>
                </a:tc>
                <a:tc>
                  <a:txBody>
                    <a:bodyPr/>
                    <a:lstStyle/>
                    <a:p>
                      <a:r>
                        <a:rPr lang="en-IN" dirty="0"/>
                        <a:t>dd/mm/</a:t>
                      </a:r>
                      <a:r>
                        <a:rPr lang="en-IN" dirty="0" err="1"/>
                        <a:t>yyy</a:t>
                      </a:r>
                      <a:endParaRPr lang="en-IN" dirty="0"/>
                    </a:p>
                  </a:txBody>
                  <a:tcPr/>
                </a:tc>
                <a:tc>
                  <a:txBody>
                    <a:bodyPr/>
                    <a:lstStyle/>
                    <a:p>
                      <a:r>
                        <a:rPr lang="en-IN" dirty="0"/>
                        <a:t>-</a:t>
                      </a:r>
                    </a:p>
                  </a:txBody>
                  <a:tcPr/>
                </a:tc>
                <a:tc>
                  <a:txBody>
                    <a:bodyPr/>
                    <a:lstStyle/>
                    <a:p>
                      <a:r>
                        <a:rPr lang="en-IN" dirty="0"/>
                        <a:t>Not null</a:t>
                      </a:r>
                    </a:p>
                  </a:txBody>
                  <a:tcPr/>
                </a:tc>
                <a:tc>
                  <a:txBody>
                    <a:bodyPr/>
                    <a:lstStyle/>
                    <a:p>
                      <a:r>
                        <a:rPr lang="en-IN" dirty="0"/>
                        <a:t>Time of tweet</a:t>
                      </a:r>
                    </a:p>
                  </a:txBody>
                  <a:tcPr/>
                </a:tc>
                <a:extLst>
                  <a:ext uri="{0D108BD9-81ED-4DB2-BD59-A6C34878D82A}">
                    <a16:rowId xmlns:a16="http://schemas.microsoft.com/office/drawing/2014/main" val="513937930"/>
                  </a:ext>
                </a:extLst>
              </a:tr>
              <a:tr h="462206">
                <a:tc>
                  <a:txBody>
                    <a:bodyPr/>
                    <a:lstStyle/>
                    <a:p>
                      <a:r>
                        <a:rPr lang="en-IN" dirty="0"/>
                        <a:t>Twitter Handle</a:t>
                      </a:r>
                    </a:p>
                  </a:txBody>
                  <a:tcPr/>
                </a:tc>
                <a:tc>
                  <a:txBody>
                    <a:bodyPr/>
                    <a:lstStyle/>
                    <a:p>
                      <a:r>
                        <a:rPr lang="en-IN" dirty="0"/>
                        <a:t>varchar</a:t>
                      </a:r>
                    </a:p>
                  </a:txBody>
                  <a:tcPr/>
                </a:tc>
                <a:tc>
                  <a:txBody>
                    <a:bodyPr/>
                    <a:lstStyle/>
                    <a:p>
                      <a:r>
                        <a:rPr lang="en-IN" dirty="0"/>
                        <a:t>-</a:t>
                      </a:r>
                    </a:p>
                  </a:txBody>
                  <a:tcPr/>
                </a:tc>
                <a:tc>
                  <a:txBody>
                    <a:bodyPr/>
                    <a:lstStyle/>
                    <a:p>
                      <a:r>
                        <a:rPr lang="en-IN" dirty="0"/>
                        <a:t>15</a:t>
                      </a:r>
                    </a:p>
                  </a:txBody>
                  <a:tcPr/>
                </a:tc>
                <a:tc>
                  <a:txBody>
                    <a:bodyPr/>
                    <a:lstStyle/>
                    <a:p>
                      <a:r>
                        <a:rPr lang="en-IN" dirty="0"/>
                        <a:t>Not null</a:t>
                      </a:r>
                    </a:p>
                  </a:txBody>
                  <a:tcPr/>
                </a:tc>
                <a:tc>
                  <a:txBody>
                    <a:bodyPr/>
                    <a:lstStyle/>
                    <a:p>
                      <a:r>
                        <a:rPr lang="en-IN" dirty="0"/>
                        <a:t>@twitter_handle </a:t>
                      </a:r>
                    </a:p>
                  </a:txBody>
                  <a:tcPr/>
                </a:tc>
                <a:extLst>
                  <a:ext uri="{0D108BD9-81ED-4DB2-BD59-A6C34878D82A}">
                    <a16:rowId xmlns:a16="http://schemas.microsoft.com/office/drawing/2014/main" val="3671443942"/>
                  </a:ext>
                </a:extLst>
              </a:tr>
            </a:tbl>
          </a:graphicData>
        </a:graphic>
      </p:graphicFrame>
    </p:spTree>
    <p:extLst>
      <p:ext uri="{BB962C8B-B14F-4D97-AF65-F5344CB8AC3E}">
        <p14:creationId xmlns:p14="http://schemas.microsoft.com/office/powerpoint/2010/main" val="1635151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A0C17-64E3-4E5D-9225-9DBA123C82D8}"/>
              </a:ext>
            </a:extLst>
          </p:cNvPr>
          <p:cNvSpPr>
            <a:spLocks noGrp="1"/>
          </p:cNvSpPr>
          <p:nvPr>
            <p:ph type="title"/>
          </p:nvPr>
        </p:nvSpPr>
        <p:spPr/>
        <p:txBody>
          <a:bodyPr/>
          <a:lstStyle/>
          <a:p>
            <a:r>
              <a:rPr lang="en-IN" dirty="0"/>
              <a:t>Data Dictionary</a:t>
            </a:r>
          </a:p>
        </p:txBody>
      </p:sp>
      <p:graphicFrame>
        <p:nvGraphicFramePr>
          <p:cNvPr id="3" name="Table 3">
            <a:extLst>
              <a:ext uri="{FF2B5EF4-FFF2-40B4-BE49-F238E27FC236}">
                <a16:creationId xmlns:a16="http://schemas.microsoft.com/office/drawing/2014/main" id="{613F7DCF-3CF1-48ED-92AD-B071E794CAE9}"/>
              </a:ext>
            </a:extLst>
          </p:cNvPr>
          <p:cNvGraphicFramePr>
            <a:graphicFrameLocks noGrp="1"/>
          </p:cNvGraphicFramePr>
          <p:nvPr>
            <p:extLst>
              <p:ext uri="{D42A27DB-BD31-4B8C-83A1-F6EECF244321}">
                <p14:modId xmlns:p14="http://schemas.microsoft.com/office/powerpoint/2010/main" val="1061282293"/>
              </p:ext>
            </p:extLst>
          </p:nvPr>
        </p:nvGraphicFramePr>
        <p:xfrm>
          <a:off x="715434" y="1930400"/>
          <a:ext cx="8596668" cy="3098798"/>
        </p:xfrm>
        <a:graphic>
          <a:graphicData uri="http://schemas.openxmlformats.org/drawingml/2006/table">
            <a:tbl>
              <a:tblPr firstRow="1" bandRow="1">
                <a:tableStyleId>{5C22544A-7EE6-4342-B048-85BDC9FD1C3A}</a:tableStyleId>
              </a:tblPr>
              <a:tblGrid>
                <a:gridCol w="1432778">
                  <a:extLst>
                    <a:ext uri="{9D8B030D-6E8A-4147-A177-3AD203B41FA5}">
                      <a16:colId xmlns:a16="http://schemas.microsoft.com/office/drawing/2014/main" val="3158816006"/>
                    </a:ext>
                  </a:extLst>
                </a:gridCol>
                <a:gridCol w="1432778">
                  <a:extLst>
                    <a:ext uri="{9D8B030D-6E8A-4147-A177-3AD203B41FA5}">
                      <a16:colId xmlns:a16="http://schemas.microsoft.com/office/drawing/2014/main" val="1070736754"/>
                    </a:ext>
                  </a:extLst>
                </a:gridCol>
                <a:gridCol w="1432778">
                  <a:extLst>
                    <a:ext uri="{9D8B030D-6E8A-4147-A177-3AD203B41FA5}">
                      <a16:colId xmlns:a16="http://schemas.microsoft.com/office/drawing/2014/main" val="3686640150"/>
                    </a:ext>
                  </a:extLst>
                </a:gridCol>
                <a:gridCol w="1432778">
                  <a:extLst>
                    <a:ext uri="{9D8B030D-6E8A-4147-A177-3AD203B41FA5}">
                      <a16:colId xmlns:a16="http://schemas.microsoft.com/office/drawing/2014/main" val="1774817343"/>
                    </a:ext>
                  </a:extLst>
                </a:gridCol>
                <a:gridCol w="1432778">
                  <a:extLst>
                    <a:ext uri="{9D8B030D-6E8A-4147-A177-3AD203B41FA5}">
                      <a16:colId xmlns:a16="http://schemas.microsoft.com/office/drawing/2014/main" val="3732904426"/>
                    </a:ext>
                  </a:extLst>
                </a:gridCol>
                <a:gridCol w="1432778">
                  <a:extLst>
                    <a:ext uri="{9D8B030D-6E8A-4147-A177-3AD203B41FA5}">
                      <a16:colId xmlns:a16="http://schemas.microsoft.com/office/drawing/2014/main" val="3939681866"/>
                    </a:ext>
                  </a:extLst>
                </a:gridCol>
              </a:tblGrid>
              <a:tr h="849017">
                <a:tc>
                  <a:txBody>
                    <a:bodyPr/>
                    <a:lstStyle/>
                    <a:p>
                      <a:r>
                        <a:rPr lang="en-IN" dirty="0"/>
                        <a:t>Field Name</a:t>
                      </a:r>
                    </a:p>
                  </a:txBody>
                  <a:tcPr/>
                </a:tc>
                <a:tc>
                  <a:txBody>
                    <a:bodyPr/>
                    <a:lstStyle/>
                    <a:p>
                      <a:r>
                        <a:rPr lang="en-IN" dirty="0"/>
                        <a:t>Datatype</a:t>
                      </a:r>
                    </a:p>
                  </a:txBody>
                  <a:tcPr/>
                </a:tc>
                <a:tc>
                  <a:txBody>
                    <a:bodyPr/>
                    <a:lstStyle/>
                    <a:p>
                      <a:r>
                        <a:rPr lang="en-IN" dirty="0"/>
                        <a:t>Data Format</a:t>
                      </a:r>
                    </a:p>
                  </a:txBody>
                  <a:tcPr/>
                </a:tc>
                <a:tc>
                  <a:txBody>
                    <a:bodyPr/>
                    <a:lstStyle/>
                    <a:p>
                      <a:r>
                        <a:rPr lang="en-IN" dirty="0"/>
                        <a:t>Character Length</a:t>
                      </a:r>
                    </a:p>
                  </a:txBody>
                  <a:tcPr/>
                </a:tc>
                <a:tc>
                  <a:txBody>
                    <a:bodyPr/>
                    <a:lstStyle/>
                    <a:p>
                      <a:r>
                        <a:rPr lang="en-IN" dirty="0" err="1"/>
                        <a:t>Contraint</a:t>
                      </a:r>
                      <a:endParaRPr lang="en-IN" dirty="0"/>
                    </a:p>
                  </a:txBody>
                  <a:tcPr/>
                </a:tc>
                <a:tc>
                  <a:txBody>
                    <a:bodyPr/>
                    <a:lstStyle/>
                    <a:p>
                      <a:r>
                        <a:rPr lang="en-IN" dirty="0"/>
                        <a:t>Description</a:t>
                      </a:r>
                    </a:p>
                  </a:txBody>
                  <a:tcPr/>
                </a:tc>
                <a:extLst>
                  <a:ext uri="{0D108BD9-81ED-4DB2-BD59-A6C34878D82A}">
                    <a16:rowId xmlns:a16="http://schemas.microsoft.com/office/drawing/2014/main" val="854971251"/>
                  </a:ext>
                </a:extLst>
              </a:tr>
              <a:tr h="749927">
                <a:tc>
                  <a:txBody>
                    <a:bodyPr/>
                    <a:lstStyle/>
                    <a:p>
                      <a:r>
                        <a:rPr lang="en-IN" dirty="0"/>
                        <a:t>Retweet</a:t>
                      </a:r>
                    </a:p>
                  </a:txBody>
                  <a:tcPr/>
                </a:tc>
                <a:tc>
                  <a:txBody>
                    <a:bodyPr/>
                    <a:lstStyle/>
                    <a:p>
                      <a:r>
                        <a:rPr lang="en-IN" dirty="0"/>
                        <a:t>varchar</a:t>
                      </a:r>
                    </a:p>
                  </a:txBody>
                  <a:tcPr/>
                </a:tc>
                <a:tc>
                  <a:txBody>
                    <a:bodyPr/>
                    <a:lstStyle/>
                    <a:p>
                      <a:r>
                        <a:rPr lang="en-IN" dirty="0"/>
                        <a:t>-</a:t>
                      </a:r>
                    </a:p>
                  </a:txBody>
                  <a:tcPr/>
                </a:tc>
                <a:tc>
                  <a:txBody>
                    <a:bodyPr/>
                    <a:lstStyle/>
                    <a:p>
                      <a:r>
                        <a:rPr lang="en-IN" dirty="0"/>
                        <a:t>-</a:t>
                      </a:r>
                    </a:p>
                  </a:txBody>
                  <a:tcPr/>
                </a:tc>
                <a:tc>
                  <a:txBody>
                    <a:bodyPr/>
                    <a:lstStyle/>
                    <a:p>
                      <a:endParaRPr lang="en-IN" dirty="0"/>
                    </a:p>
                  </a:txBody>
                  <a:tcPr/>
                </a:tc>
                <a:tc>
                  <a:txBody>
                    <a:bodyPr/>
                    <a:lstStyle/>
                    <a:p>
                      <a:r>
                        <a:rPr lang="en-IN" dirty="0"/>
                        <a:t>Retweeted content</a:t>
                      </a:r>
                    </a:p>
                  </a:txBody>
                  <a:tcPr/>
                </a:tc>
                <a:extLst>
                  <a:ext uri="{0D108BD9-81ED-4DB2-BD59-A6C34878D82A}">
                    <a16:rowId xmlns:a16="http://schemas.microsoft.com/office/drawing/2014/main" val="2475580869"/>
                  </a:ext>
                </a:extLst>
              </a:tr>
              <a:tr h="749927">
                <a:tc>
                  <a:txBody>
                    <a:bodyPr/>
                    <a:lstStyle/>
                    <a:p>
                      <a:r>
                        <a:rPr lang="en-IN" dirty="0"/>
                        <a:t>Location</a:t>
                      </a:r>
                    </a:p>
                  </a:txBody>
                  <a:tcPr/>
                </a:tc>
                <a:tc>
                  <a:txBody>
                    <a:bodyPr/>
                    <a:lstStyle/>
                    <a:p>
                      <a:r>
                        <a:rPr lang="en-IN" dirty="0"/>
                        <a:t>varchar</a:t>
                      </a:r>
                    </a:p>
                  </a:txBody>
                  <a:tcPr/>
                </a:tc>
                <a:tc>
                  <a:txBody>
                    <a:bodyPr/>
                    <a:lstStyle/>
                    <a:p>
                      <a:r>
                        <a:rPr lang="en-IN" dirty="0"/>
                        <a:t>-</a:t>
                      </a:r>
                    </a:p>
                  </a:txBody>
                  <a:tcPr/>
                </a:tc>
                <a:tc>
                  <a:txBody>
                    <a:bodyPr/>
                    <a:lstStyle/>
                    <a:p>
                      <a:r>
                        <a:rPr lang="en-IN" dirty="0"/>
                        <a:t>280</a:t>
                      </a:r>
                    </a:p>
                  </a:txBody>
                  <a:tcPr/>
                </a:tc>
                <a:tc>
                  <a:txBody>
                    <a:bodyPr/>
                    <a:lstStyle/>
                    <a:p>
                      <a:r>
                        <a:rPr lang="en-IN" dirty="0"/>
                        <a:t>Not null</a:t>
                      </a:r>
                    </a:p>
                  </a:txBody>
                  <a:tcPr/>
                </a:tc>
                <a:tc>
                  <a:txBody>
                    <a:bodyPr/>
                    <a:lstStyle/>
                    <a:p>
                      <a:r>
                        <a:rPr lang="en-IN" dirty="0"/>
                        <a:t>Location of user</a:t>
                      </a:r>
                    </a:p>
                  </a:txBody>
                  <a:tcPr/>
                </a:tc>
                <a:extLst>
                  <a:ext uri="{0D108BD9-81ED-4DB2-BD59-A6C34878D82A}">
                    <a16:rowId xmlns:a16="http://schemas.microsoft.com/office/drawing/2014/main" val="445947570"/>
                  </a:ext>
                </a:extLst>
              </a:tr>
              <a:tr h="749927">
                <a:tc>
                  <a:txBody>
                    <a:bodyPr/>
                    <a:lstStyle/>
                    <a:p>
                      <a:r>
                        <a:rPr lang="en-IN" dirty="0"/>
                        <a:t>Verified</a:t>
                      </a:r>
                    </a:p>
                  </a:txBody>
                  <a:tcPr/>
                </a:tc>
                <a:tc>
                  <a:txBody>
                    <a:bodyPr/>
                    <a:lstStyle/>
                    <a:p>
                      <a:r>
                        <a:rPr lang="en-IN" dirty="0"/>
                        <a:t>-</a:t>
                      </a:r>
                    </a:p>
                  </a:txBody>
                  <a:tcPr/>
                </a:tc>
                <a:tc>
                  <a:txBody>
                    <a:bodyPr/>
                    <a:lstStyle/>
                    <a:p>
                      <a:endParaRPr lang="en-IN" dirty="0"/>
                    </a:p>
                  </a:txBody>
                  <a:tcPr/>
                </a:tc>
                <a:tc>
                  <a:txBody>
                    <a:bodyPr/>
                    <a:lstStyle/>
                    <a:p>
                      <a:r>
                        <a:rPr lang="en-IN" dirty="0"/>
                        <a:t>-</a:t>
                      </a:r>
                    </a:p>
                  </a:txBody>
                  <a:tcPr/>
                </a:tc>
                <a:tc>
                  <a:txBody>
                    <a:bodyPr/>
                    <a:lstStyle/>
                    <a:p>
                      <a:r>
                        <a:rPr lang="en-IN" dirty="0"/>
                        <a:t>Not null</a:t>
                      </a:r>
                    </a:p>
                  </a:txBody>
                  <a:tcPr/>
                </a:tc>
                <a:tc>
                  <a:txBody>
                    <a:bodyPr/>
                    <a:lstStyle/>
                    <a:p>
                      <a:r>
                        <a:rPr lang="en-IN" dirty="0"/>
                        <a:t>Verified User</a:t>
                      </a:r>
                    </a:p>
                  </a:txBody>
                  <a:tcPr/>
                </a:tc>
                <a:extLst>
                  <a:ext uri="{0D108BD9-81ED-4DB2-BD59-A6C34878D82A}">
                    <a16:rowId xmlns:a16="http://schemas.microsoft.com/office/drawing/2014/main" val="513937930"/>
                  </a:ext>
                </a:extLst>
              </a:tr>
            </a:tbl>
          </a:graphicData>
        </a:graphic>
      </p:graphicFrame>
    </p:spTree>
    <p:extLst>
      <p:ext uri="{BB962C8B-B14F-4D97-AF65-F5344CB8AC3E}">
        <p14:creationId xmlns:p14="http://schemas.microsoft.com/office/powerpoint/2010/main" val="6537439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04DEE6F6-C6F7-428D-9C81-EA2C09DC26F6}"/>
              </a:ext>
            </a:extLst>
          </p:cNvPr>
          <p:cNvPicPr>
            <a:picLocks noChangeAspect="1"/>
          </p:cNvPicPr>
          <p:nvPr/>
        </p:nvPicPr>
        <p:blipFill>
          <a:blip r:embed="rId2"/>
          <a:stretch>
            <a:fillRect/>
          </a:stretch>
        </p:blipFill>
        <p:spPr>
          <a:xfrm>
            <a:off x="1330205" y="1729585"/>
            <a:ext cx="8118595" cy="5050841"/>
          </a:xfrm>
          <a:prstGeom prst="rect">
            <a:avLst/>
          </a:prstGeom>
        </p:spPr>
      </p:pic>
      <p:sp>
        <p:nvSpPr>
          <p:cNvPr id="3" name="Title 2">
            <a:extLst>
              <a:ext uri="{FF2B5EF4-FFF2-40B4-BE49-F238E27FC236}">
                <a16:creationId xmlns:a16="http://schemas.microsoft.com/office/drawing/2014/main" id="{2C1CFE09-FFBB-4F12-84CE-FC2EEF9A2921}"/>
              </a:ext>
            </a:extLst>
          </p:cNvPr>
          <p:cNvSpPr>
            <a:spLocks noGrp="1"/>
          </p:cNvSpPr>
          <p:nvPr>
            <p:ph type="title"/>
          </p:nvPr>
        </p:nvSpPr>
        <p:spPr/>
        <p:txBody>
          <a:bodyPr/>
          <a:lstStyle/>
          <a:p>
            <a:r>
              <a:rPr lang="en-IN" dirty="0"/>
              <a:t>Data Flowchart:</a:t>
            </a:r>
          </a:p>
        </p:txBody>
      </p:sp>
      <p:sp>
        <p:nvSpPr>
          <p:cNvPr id="4" name="Content Placeholder 3">
            <a:extLst>
              <a:ext uri="{FF2B5EF4-FFF2-40B4-BE49-F238E27FC236}">
                <a16:creationId xmlns:a16="http://schemas.microsoft.com/office/drawing/2014/main" id="{6505B1C4-B3D8-4EC7-BF38-B24AF118F14C}"/>
              </a:ext>
            </a:extLst>
          </p:cNvPr>
          <p:cNvSpPr>
            <a:spLocks noGrp="1"/>
          </p:cNvSpPr>
          <p:nvPr>
            <p:ph idx="1"/>
          </p:nvPr>
        </p:nvSpPr>
        <p:spPr>
          <a:xfrm flipH="1" flipV="1">
            <a:off x="12420600" y="6400799"/>
            <a:ext cx="152400" cy="309996"/>
          </a:xfrm>
        </p:spPr>
        <p:txBody>
          <a:bodyPr>
            <a:normAutofit fontScale="92500" lnSpcReduction="20000"/>
          </a:bodyPr>
          <a:lstStyle/>
          <a:p>
            <a:pPr marL="0" indent="0">
              <a:buNone/>
            </a:pPr>
            <a:endParaRPr lang="en-IN" dirty="0"/>
          </a:p>
        </p:txBody>
      </p:sp>
    </p:spTree>
    <p:extLst>
      <p:ext uri="{BB962C8B-B14F-4D97-AF65-F5344CB8AC3E}">
        <p14:creationId xmlns:p14="http://schemas.microsoft.com/office/powerpoint/2010/main" val="74869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79611-FF03-4B28-820F-A278CDC9A234}"/>
              </a:ext>
            </a:extLst>
          </p:cNvPr>
          <p:cNvSpPr>
            <a:spLocks noGrp="1"/>
          </p:cNvSpPr>
          <p:nvPr>
            <p:ph type="title"/>
          </p:nvPr>
        </p:nvSpPr>
        <p:spPr/>
        <p:txBody>
          <a:bodyPr/>
          <a:lstStyle/>
          <a:p>
            <a:r>
              <a:rPr lang="en-IN" dirty="0"/>
              <a:t>GUI</a:t>
            </a:r>
          </a:p>
        </p:txBody>
      </p:sp>
      <p:pic>
        <p:nvPicPr>
          <p:cNvPr id="3" name="Picture 2">
            <a:extLst>
              <a:ext uri="{FF2B5EF4-FFF2-40B4-BE49-F238E27FC236}">
                <a16:creationId xmlns:a16="http://schemas.microsoft.com/office/drawing/2014/main" id="{15CFAEC4-A816-4314-9260-74BACA31757B}"/>
              </a:ext>
            </a:extLst>
          </p:cNvPr>
          <p:cNvPicPr>
            <a:picLocks noChangeAspect="1"/>
          </p:cNvPicPr>
          <p:nvPr/>
        </p:nvPicPr>
        <p:blipFill rotWithShape="1">
          <a:blip r:embed="rId2">
            <a:extLst>
              <a:ext uri="{28A0092B-C50C-407E-A947-70E740481C1C}">
                <a14:useLocalDpi xmlns:a14="http://schemas.microsoft.com/office/drawing/2010/main" val="0"/>
              </a:ext>
            </a:extLst>
          </a:blip>
          <a:srcRect t="4104" b="4218"/>
          <a:stretch/>
        </p:blipFill>
        <p:spPr>
          <a:xfrm>
            <a:off x="677334" y="1219200"/>
            <a:ext cx="10524066" cy="5410200"/>
          </a:xfrm>
          <a:prstGeom prst="rect">
            <a:avLst/>
          </a:prstGeom>
        </p:spPr>
      </p:pic>
    </p:spTree>
    <p:extLst>
      <p:ext uri="{BB962C8B-B14F-4D97-AF65-F5344CB8AC3E}">
        <p14:creationId xmlns:p14="http://schemas.microsoft.com/office/powerpoint/2010/main" val="2058186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A5CBC-6071-4759-BCAB-66351B59876A}"/>
              </a:ext>
            </a:extLst>
          </p:cNvPr>
          <p:cNvSpPr>
            <a:spLocks noGrp="1"/>
          </p:cNvSpPr>
          <p:nvPr>
            <p:ph type="title"/>
          </p:nvPr>
        </p:nvSpPr>
        <p:spPr/>
        <p:txBody>
          <a:bodyPr/>
          <a:lstStyle/>
          <a:p>
            <a:r>
              <a:rPr lang="en-IN" dirty="0"/>
              <a:t>Project:</a:t>
            </a:r>
          </a:p>
        </p:txBody>
      </p:sp>
      <p:sp>
        <p:nvSpPr>
          <p:cNvPr id="3" name="Content Placeholder 2">
            <a:extLst>
              <a:ext uri="{FF2B5EF4-FFF2-40B4-BE49-F238E27FC236}">
                <a16:creationId xmlns:a16="http://schemas.microsoft.com/office/drawing/2014/main" id="{3F2C37DE-DC8E-4653-9D64-EF8E22A9EA6F}"/>
              </a:ext>
            </a:extLst>
          </p:cNvPr>
          <p:cNvSpPr>
            <a:spLocks noGrp="1"/>
          </p:cNvSpPr>
          <p:nvPr>
            <p:ph idx="1"/>
          </p:nvPr>
        </p:nvSpPr>
        <p:spPr/>
        <p:txBody>
          <a:bodyPr/>
          <a:lstStyle/>
          <a:p>
            <a:r>
              <a:rPr lang="en-IN" dirty="0"/>
              <a:t>Team ID : 125083</a:t>
            </a:r>
          </a:p>
          <a:p>
            <a:endParaRPr lang="en-IN" dirty="0"/>
          </a:p>
          <a:p>
            <a:r>
              <a:rPr lang="en-IN" dirty="0"/>
              <a:t>Project Name : Sentiment Analysis</a:t>
            </a:r>
          </a:p>
          <a:p>
            <a:endParaRPr lang="en-IN" dirty="0"/>
          </a:p>
          <a:p>
            <a:r>
              <a:rPr lang="en-IN" dirty="0"/>
              <a:t>Project Type : UDP</a:t>
            </a:r>
          </a:p>
          <a:p>
            <a:endParaRPr lang="en-IN" dirty="0"/>
          </a:p>
          <a:p>
            <a:r>
              <a:rPr lang="en-IN" dirty="0"/>
              <a:t>Keywords : Sentiment, </a:t>
            </a:r>
            <a:r>
              <a:rPr lang="en-IN" dirty="0" err="1"/>
              <a:t>Streamlit</a:t>
            </a:r>
            <a:r>
              <a:rPr lang="en-IN" dirty="0"/>
              <a:t>, Python, </a:t>
            </a:r>
            <a:r>
              <a:rPr lang="en-IN" dirty="0" err="1"/>
              <a:t>Jupyter</a:t>
            </a:r>
            <a:r>
              <a:rPr lang="en-IN" dirty="0"/>
              <a:t> Notebook, Twitter, API,</a:t>
            </a:r>
          </a:p>
          <a:p>
            <a:pPr marL="457200" lvl="1" indent="0">
              <a:buNone/>
            </a:pPr>
            <a:r>
              <a:rPr lang="en-IN" dirty="0"/>
              <a:t>                 Anaconda, Heroku</a:t>
            </a:r>
          </a:p>
        </p:txBody>
      </p:sp>
    </p:spTree>
    <p:extLst>
      <p:ext uri="{BB962C8B-B14F-4D97-AF65-F5344CB8AC3E}">
        <p14:creationId xmlns:p14="http://schemas.microsoft.com/office/powerpoint/2010/main" val="2943095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0F1F5-75AA-45D9-ADA2-8C5D0872D15D}"/>
              </a:ext>
            </a:extLst>
          </p:cNvPr>
          <p:cNvSpPr>
            <a:spLocks noGrp="1"/>
          </p:cNvSpPr>
          <p:nvPr>
            <p:ph type="title"/>
          </p:nvPr>
        </p:nvSpPr>
        <p:spPr/>
        <p:txBody>
          <a:bodyPr/>
          <a:lstStyle/>
          <a:p>
            <a:r>
              <a:rPr lang="en-IN" dirty="0"/>
              <a:t>GUI</a:t>
            </a:r>
          </a:p>
        </p:txBody>
      </p:sp>
      <p:pic>
        <p:nvPicPr>
          <p:cNvPr id="4" name="Picture 3">
            <a:extLst>
              <a:ext uri="{FF2B5EF4-FFF2-40B4-BE49-F238E27FC236}">
                <a16:creationId xmlns:a16="http://schemas.microsoft.com/office/drawing/2014/main" id="{56DBAB03-8B52-4EC7-9256-F99C3ED06758}"/>
              </a:ext>
            </a:extLst>
          </p:cNvPr>
          <p:cNvPicPr>
            <a:picLocks noChangeAspect="1"/>
          </p:cNvPicPr>
          <p:nvPr/>
        </p:nvPicPr>
        <p:blipFill rotWithShape="1">
          <a:blip r:embed="rId2">
            <a:extLst>
              <a:ext uri="{28A0092B-C50C-407E-A947-70E740481C1C}">
                <a14:useLocalDpi xmlns:a14="http://schemas.microsoft.com/office/drawing/2010/main" val="0"/>
              </a:ext>
            </a:extLst>
          </a:blip>
          <a:srcRect t="4217" b="4412"/>
          <a:stretch/>
        </p:blipFill>
        <p:spPr>
          <a:xfrm>
            <a:off x="677335" y="1219200"/>
            <a:ext cx="10600266" cy="5257800"/>
          </a:xfrm>
          <a:prstGeom prst="rect">
            <a:avLst/>
          </a:prstGeom>
        </p:spPr>
      </p:pic>
    </p:spTree>
    <p:extLst>
      <p:ext uri="{BB962C8B-B14F-4D97-AF65-F5344CB8AC3E}">
        <p14:creationId xmlns:p14="http://schemas.microsoft.com/office/powerpoint/2010/main" val="15466797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19EA2-E4D3-49C4-9B6D-BC39843B0246}"/>
              </a:ext>
            </a:extLst>
          </p:cNvPr>
          <p:cNvSpPr>
            <a:spLocks noGrp="1"/>
          </p:cNvSpPr>
          <p:nvPr>
            <p:ph type="title"/>
          </p:nvPr>
        </p:nvSpPr>
        <p:spPr/>
        <p:txBody>
          <a:bodyPr/>
          <a:lstStyle/>
          <a:p>
            <a:r>
              <a:rPr lang="en-IN" dirty="0"/>
              <a:t>GUI</a:t>
            </a:r>
          </a:p>
        </p:txBody>
      </p:sp>
      <p:pic>
        <p:nvPicPr>
          <p:cNvPr id="4" name="Picture 3">
            <a:extLst>
              <a:ext uri="{FF2B5EF4-FFF2-40B4-BE49-F238E27FC236}">
                <a16:creationId xmlns:a16="http://schemas.microsoft.com/office/drawing/2014/main" id="{6B29F07D-408C-4C51-9845-187FDDB4785C}"/>
              </a:ext>
            </a:extLst>
          </p:cNvPr>
          <p:cNvPicPr>
            <a:picLocks noChangeAspect="1"/>
          </p:cNvPicPr>
          <p:nvPr/>
        </p:nvPicPr>
        <p:blipFill rotWithShape="1">
          <a:blip r:embed="rId2">
            <a:extLst>
              <a:ext uri="{28A0092B-C50C-407E-A947-70E740481C1C}">
                <a14:useLocalDpi xmlns:a14="http://schemas.microsoft.com/office/drawing/2010/main" val="0"/>
              </a:ext>
            </a:extLst>
          </a:blip>
          <a:srcRect t="4113" b="5377"/>
          <a:stretch/>
        </p:blipFill>
        <p:spPr>
          <a:xfrm>
            <a:off x="677334" y="1219200"/>
            <a:ext cx="10600266" cy="5334000"/>
          </a:xfrm>
          <a:prstGeom prst="rect">
            <a:avLst/>
          </a:prstGeom>
        </p:spPr>
      </p:pic>
    </p:spTree>
    <p:extLst>
      <p:ext uri="{BB962C8B-B14F-4D97-AF65-F5344CB8AC3E}">
        <p14:creationId xmlns:p14="http://schemas.microsoft.com/office/powerpoint/2010/main" val="25469262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25928-6C07-45AD-BB63-5EF662C81798}"/>
              </a:ext>
            </a:extLst>
          </p:cNvPr>
          <p:cNvSpPr>
            <a:spLocks noGrp="1"/>
          </p:cNvSpPr>
          <p:nvPr>
            <p:ph type="title"/>
          </p:nvPr>
        </p:nvSpPr>
        <p:spPr/>
        <p:txBody>
          <a:bodyPr/>
          <a:lstStyle/>
          <a:p>
            <a:r>
              <a:rPr lang="en-IN" dirty="0"/>
              <a:t>GUI</a:t>
            </a:r>
          </a:p>
        </p:txBody>
      </p:sp>
      <p:pic>
        <p:nvPicPr>
          <p:cNvPr id="4" name="Picture 3">
            <a:extLst>
              <a:ext uri="{FF2B5EF4-FFF2-40B4-BE49-F238E27FC236}">
                <a16:creationId xmlns:a16="http://schemas.microsoft.com/office/drawing/2014/main" id="{E95B59C3-7248-41AE-93D7-B7B0D01128B3}"/>
              </a:ext>
            </a:extLst>
          </p:cNvPr>
          <p:cNvPicPr>
            <a:picLocks noChangeAspect="1"/>
          </p:cNvPicPr>
          <p:nvPr/>
        </p:nvPicPr>
        <p:blipFill rotWithShape="1">
          <a:blip r:embed="rId2">
            <a:extLst>
              <a:ext uri="{28A0092B-C50C-407E-A947-70E740481C1C}">
                <a14:useLocalDpi xmlns:a14="http://schemas.microsoft.com/office/drawing/2010/main" val="0"/>
              </a:ext>
            </a:extLst>
          </a:blip>
          <a:srcRect t="4141" b="4748"/>
          <a:stretch/>
        </p:blipFill>
        <p:spPr>
          <a:xfrm>
            <a:off x="533400" y="1295400"/>
            <a:ext cx="10668000" cy="5257800"/>
          </a:xfrm>
          <a:prstGeom prst="rect">
            <a:avLst/>
          </a:prstGeom>
        </p:spPr>
      </p:pic>
    </p:spTree>
    <p:extLst>
      <p:ext uri="{BB962C8B-B14F-4D97-AF65-F5344CB8AC3E}">
        <p14:creationId xmlns:p14="http://schemas.microsoft.com/office/powerpoint/2010/main" val="38142217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B768F-CE17-4D5B-8244-0656F8ECF753}"/>
              </a:ext>
            </a:extLst>
          </p:cNvPr>
          <p:cNvSpPr>
            <a:spLocks noGrp="1"/>
          </p:cNvSpPr>
          <p:nvPr>
            <p:ph type="title"/>
          </p:nvPr>
        </p:nvSpPr>
        <p:spPr/>
        <p:txBody>
          <a:bodyPr/>
          <a:lstStyle/>
          <a:p>
            <a:r>
              <a:rPr lang="en-IN" dirty="0"/>
              <a:t>Code</a:t>
            </a:r>
          </a:p>
        </p:txBody>
      </p:sp>
      <p:pic>
        <p:nvPicPr>
          <p:cNvPr id="4" name="Picture 3">
            <a:extLst>
              <a:ext uri="{FF2B5EF4-FFF2-40B4-BE49-F238E27FC236}">
                <a16:creationId xmlns:a16="http://schemas.microsoft.com/office/drawing/2014/main" id="{472E9A8E-BE5F-48D0-844F-A021C791A6D3}"/>
              </a:ext>
            </a:extLst>
          </p:cNvPr>
          <p:cNvPicPr>
            <a:picLocks noChangeAspect="1"/>
          </p:cNvPicPr>
          <p:nvPr/>
        </p:nvPicPr>
        <p:blipFill rotWithShape="1">
          <a:blip r:embed="rId2">
            <a:extLst>
              <a:ext uri="{28A0092B-C50C-407E-A947-70E740481C1C}">
                <a14:useLocalDpi xmlns:a14="http://schemas.microsoft.com/office/drawing/2010/main" val="0"/>
              </a:ext>
            </a:extLst>
          </a:blip>
          <a:srcRect t="3863" b="4121"/>
          <a:stretch/>
        </p:blipFill>
        <p:spPr>
          <a:xfrm>
            <a:off x="677334" y="1219200"/>
            <a:ext cx="10600266" cy="5410200"/>
          </a:xfrm>
          <a:prstGeom prst="rect">
            <a:avLst/>
          </a:prstGeom>
        </p:spPr>
      </p:pic>
    </p:spTree>
    <p:extLst>
      <p:ext uri="{BB962C8B-B14F-4D97-AF65-F5344CB8AC3E}">
        <p14:creationId xmlns:p14="http://schemas.microsoft.com/office/powerpoint/2010/main" val="17042906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17296-E4E2-46E5-A637-B5FB45BD837E}"/>
              </a:ext>
            </a:extLst>
          </p:cNvPr>
          <p:cNvSpPr>
            <a:spLocks noGrp="1"/>
          </p:cNvSpPr>
          <p:nvPr>
            <p:ph type="title"/>
          </p:nvPr>
        </p:nvSpPr>
        <p:spPr/>
        <p:txBody>
          <a:bodyPr/>
          <a:lstStyle/>
          <a:p>
            <a:r>
              <a:rPr lang="en-IN" dirty="0"/>
              <a:t>Code</a:t>
            </a:r>
          </a:p>
        </p:txBody>
      </p:sp>
      <p:pic>
        <p:nvPicPr>
          <p:cNvPr id="4" name="Picture 3">
            <a:extLst>
              <a:ext uri="{FF2B5EF4-FFF2-40B4-BE49-F238E27FC236}">
                <a16:creationId xmlns:a16="http://schemas.microsoft.com/office/drawing/2014/main" id="{CCEEEDC3-830C-403A-B462-8064FC244B72}"/>
              </a:ext>
            </a:extLst>
          </p:cNvPr>
          <p:cNvPicPr>
            <a:picLocks noChangeAspect="1"/>
          </p:cNvPicPr>
          <p:nvPr/>
        </p:nvPicPr>
        <p:blipFill rotWithShape="1">
          <a:blip r:embed="rId2">
            <a:extLst>
              <a:ext uri="{28A0092B-C50C-407E-A947-70E740481C1C}">
                <a14:useLocalDpi xmlns:a14="http://schemas.microsoft.com/office/drawing/2010/main" val="0"/>
              </a:ext>
            </a:extLst>
          </a:blip>
          <a:srcRect t="4445" b="4445"/>
          <a:stretch/>
        </p:blipFill>
        <p:spPr>
          <a:xfrm>
            <a:off x="677334" y="1219200"/>
            <a:ext cx="10591800" cy="5428298"/>
          </a:xfrm>
          <a:prstGeom prst="rect">
            <a:avLst/>
          </a:prstGeom>
        </p:spPr>
      </p:pic>
    </p:spTree>
    <p:extLst>
      <p:ext uri="{BB962C8B-B14F-4D97-AF65-F5344CB8AC3E}">
        <p14:creationId xmlns:p14="http://schemas.microsoft.com/office/powerpoint/2010/main" val="34216876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98782-A16D-418E-B1A3-706F79D12108}"/>
              </a:ext>
            </a:extLst>
          </p:cNvPr>
          <p:cNvSpPr>
            <a:spLocks noGrp="1"/>
          </p:cNvSpPr>
          <p:nvPr>
            <p:ph type="title"/>
          </p:nvPr>
        </p:nvSpPr>
        <p:spPr/>
        <p:txBody>
          <a:bodyPr/>
          <a:lstStyle/>
          <a:p>
            <a:r>
              <a:rPr lang="en-IN" dirty="0"/>
              <a:t>Code</a:t>
            </a:r>
          </a:p>
        </p:txBody>
      </p:sp>
      <p:pic>
        <p:nvPicPr>
          <p:cNvPr id="4" name="Picture 3">
            <a:extLst>
              <a:ext uri="{FF2B5EF4-FFF2-40B4-BE49-F238E27FC236}">
                <a16:creationId xmlns:a16="http://schemas.microsoft.com/office/drawing/2014/main" id="{50C32C96-7750-40E5-AC5F-84A763ACC0CF}"/>
              </a:ext>
            </a:extLst>
          </p:cNvPr>
          <p:cNvPicPr>
            <a:picLocks noChangeAspect="1"/>
          </p:cNvPicPr>
          <p:nvPr/>
        </p:nvPicPr>
        <p:blipFill rotWithShape="1">
          <a:blip r:embed="rId2">
            <a:extLst>
              <a:ext uri="{28A0092B-C50C-407E-A947-70E740481C1C}">
                <a14:useLocalDpi xmlns:a14="http://schemas.microsoft.com/office/drawing/2010/main" val="0"/>
              </a:ext>
            </a:extLst>
          </a:blip>
          <a:srcRect t="4446" b="3333"/>
          <a:stretch/>
        </p:blipFill>
        <p:spPr>
          <a:xfrm>
            <a:off x="457200" y="1234233"/>
            <a:ext cx="10744200" cy="5318967"/>
          </a:xfrm>
          <a:prstGeom prst="rect">
            <a:avLst/>
          </a:prstGeom>
        </p:spPr>
      </p:pic>
    </p:spTree>
    <p:extLst>
      <p:ext uri="{BB962C8B-B14F-4D97-AF65-F5344CB8AC3E}">
        <p14:creationId xmlns:p14="http://schemas.microsoft.com/office/powerpoint/2010/main" val="22044650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61C98-BDE8-4EB9-9398-E4CECE2B7767}"/>
              </a:ext>
            </a:extLst>
          </p:cNvPr>
          <p:cNvSpPr>
            <a:spLocks noGrp="1"/>
          </p:cNvSpPr>
          <p:nvPr>
            <p:ph type="title"/>
          </p:nvPr>
        </p:nvSpPr>
        <p:spPr/>
        <p:txBody>
          <a:bodyPr/>
          <a:lstStyle/>
          <a:p>
            <a:r>
              <a:rPr lang="en-IN" dirty="0"/>
              <a:t>Code</a:t>
            </a:r>
          </a:p>
        </p:txBody>
      </p:sp>
      <p:pic>
        <p:nvPicPr>
          <p:cNvPr id="4" name="Picture 3">
            <a:extLst>
              <a:ext uri="{FF2B5EF4-FFF2-40B4-BE49-F238E27FC236}">
                <a16:creationId xmlns:a16="http://schemas.microsoft.com/office/drawing/2014/main" id="{8A9B5332-F812-464B-A207-68AC941BCE12}"/>
              </a:ext>
            </a:extLst>
          </p:cNvPr>
          <p:cNvPicPr>
            <a:picLocks noChangeAspect="1"/>
          </p:cNvPicPr>
          <p:nvPr/>
        </p:nvPicPr>
        <p:blipFill rotWithShape="1">
          <a:blip r:embed="rId2">
            <a:extLst>
              <a:ext uri="{28A0092B-C50C-407E-A947-70E740481C1C}">
                <a14:useLocalDpi xmlns:a14="http://schemas.microsoft.com/office/drawing/2010/main" val="0"/>
              </a:ext>
            </a:extLst>
          </a:blip>
          <a:srcRect t="4445" b="5556"/>
          <a:stretch/>
        </p:blipFill>
        <p:spPr>
          <a:xfrm>
            <a:off x="609600" y="1270000"/>
            <a:ext cx="10744200" cy="5323523"/>
          </a:xfrm>
          <a:prstGeom prst="rect">
            <a:avLst/>
          </a:prstGeom>
        </p:spPr>
      </p:pic>
    </p:spTree>
    <p:extLst>
      <p:ext uri="{BB962C8B-B14F-4D97-AF65-F5344CB8AC3E}">
        <p14:creationId xmlns:p14="http://schemas.microsoft.com/office/powerpoint/2010/main" val="8768752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1266C-FC66-4AB9-ACDB-0A6B0515D43C}"/>
              </a:ext>
            </a:extLst>
          </p:cNvPr>
          <p:cNvSpPr>
            <a:spLocks noGrp="1"/>
          </p:cNvSpPr>
          <p:nvPr>
            <p:ph type="title"/>
          </p:nvPr>
        </p:nvSpPr>
        <p:spPr/>
        <p:txBody>
          <a:bodyPr/>
          <a:lstStyle/>
          <a:p>
            <a:r>
              <a:rPr lang="en-IN" dirty="0"/>
              <a:t>Code</a:t>
            </a:r>
          </a:p>
        </p:txBody>
      </p:sp>
      <p:pic>
        <p:nvPicPr>
          <p:cNvPr id="4" name="Picture 3">
            <a:extLst>
              <a:ext uri="{FF2B5EF4-FFF2-40B4-BE49-F238E27FC236}">
                <a16:creationId xmlns:a16="http://schemas.microsoft.com/office/drawing/2014/main" id="{B99B68AB-A36C-44AF-8DA6-2C6EFF6C2B14}"/>
              </a:ext>
            </a:extLst>
          </p:cNvPr>
          <p:cNvPicPr>
            <a:picLocks noChangeAspect="1"/>
          </p:cNvPicPr>
          <p:nvPr/>
        </p:nvPicPr>
        <p:blipFill rotWithShape="1">
          <a:blip r:embed="rId2">
            <a:extLst>
              <a:ext uri="{28A0092B-C50C-407E-A947-70E740481C1C}">
                <a14:useLocalDpi xmlns:a14="http://schemas.microsoft.com/office/drawing/2010/main" val="0"/>
              </a:ext>
            </a:extLst>
          </a:blip>
          <a:srcRect t="24444" b="4444"/>
          <a:stretch/>
        </p:blipFill>
        <p:spPr>
          <a:xfrm>
            <a:off x="571500" y="1270000"/>
            <a:ext cx="10629900" cy="5130800"/>
          </a:xfrm>
          <a:prstGeom prst="rect">
            <a:avLst/>
          </a:prstGeom>
        </p:spPr>
      </p:pic>
    </p:spTree>
    <p:extLst>
      <p:ext uri="{BB962C8B-B14F-4D97-AF65-F5344CB8AC3E}">
        <p14:creationId xmlns:p14="http://schemas.microsoft.com/office/powerpoint/2010/main" val="29840343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62687-203B-4B58-9F97-389DFAA0070F}"/>
              </a:ext>
            </a:extLst>
          </p:cNvPr>
          <p:cNvSpPr>
            <a:spLocks noGrp="1"/>
          </p:cNvSpPr>
          <p:nvPr>
            <p:ph type="title"/>
          </p:nvPr>
        </p:nvSpPr>
        <p:spPr/>
        <p:txBody>
          <a:bodyPr/>
          <a:lstStyle/>
          <a:p>
            <a:r>
              <a:rPr lang="en-IN" dirty="0"/>
              <a:t>Code</a:t>
            </a:r>
          </a:p>
        </p:txBody>
      </p:sp>
      <p:pic>
        <p:nvPicPr>
          <p:cNvPr id="4" name="Picture 3">
            <a:extLst>
              <a:ext uri="{FF2B5EF4-FFF2-40B4-BE49-F238E27FC236}">
                <a16:creationId xmlns:a16="http://schemas.microsoft.com/office/drawing/2014/main" id="{EDA26267-9548-4C72-804C-F5DEDCCD96B0}"/>
              </a:ext>
            </a:extLst>
          </p:cNvPr>
          <p:cNvPicPr>
            <a:picLocks noChangeAspect="1"/>
          </p:cNvPicPr>
          <p:nvPr/>
        </p:nvPicPr>
        <p:blipFill rotWithShape="1">
          <a:blip r:embed="rId2">
            <a:extLst>
              <a:ext uri="{28A0092B-C50C-407E-A947-70E740481C1C}">
                <a14:useLocalDpi xmlns:a14="http://schemas.microsoft.com/office/drawing/2010/main" val="0"/>
              </a:ext>
            </a:extLst>
          </a:blip>
          <a:srcRect t="28149" b="4445"/>
          <a:stretch/>
        </p:blipFill>
        <p:spPr>
          <a:xfrm>
            <a:off x="533401" y="1358900"/>
            <a:ext cx="10591800" cy="4965700"/>
          </a:xfrm>
          <a:prstGeom prst="rect">
            <a:avLst/>
          </a:prstGeom>
        </p:spPr>
      </p:pic>
    </p:spTree>
    <p:extLst>
      <p:ext uri="{BB962C8B-B14F-4D97-AF65-F5344CB8AC3E}">
        <p14:creationId xmlns:p14="http://schemas.microsoft.com/office/powerpoint/2010/main" val="9649853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5CA56-A2C5-4F85-B001-4347C9C0D573}"/>
              </a:ext>
            </a:extLst>
          </p:cNvPr>
          <p:cNvSpPr>
            <a:spLocks noGrp="1"/>
          </p:cNvSpPr>
          <p:nvPr>
            <p:ph type="title"/>
          </p:nvPr>
        </p:nvSpPr>
        <p:spPr/>
        <p:txBody>
          <a:bodyPr/>
          <a:lstStyle/>
          <a:p>
            <a:r>
              <a:rPr lang="en-IN" dirty="0"/>
              <a:t>Code</a:t>
            </a:r>
          </a:p>
        </p:txBody>
      </p:sp>
      <p:pic>
        <p:nvPicPr>
          <p:cNvPr id="4" name="Picture 3">
            <a:extLst>
              <a:ext uri="{FF2B5EF4-FFF2-40B4-BE49-F238E27FC236}">
                <a16:creationId xmlns:a16="http://schemas.microsoft.com/office/drawing/2014/main" id="{0DC43449-439B-4C71-8AF0-318F3794B649}"/>
              </a:ext>
            </a:extLst>
          </p:cNvPr>
          <p:cNvPicPr>
            <a:picLocks noChangeAspect="1"/>
          </p:cNvPicPr>
          <p:nvPr/>
        </p:nvPicPr>
        <p:blipFill rotWithShape="1">
          <a:blip r:embed="rId2">
            <a:extLst>
              <a:ext uri="{28A0092B-C50C-407E-A947-70E740481C1C}">
                <a14:useLocalDpi xmlns:a14="http://schemas.microsoft.com/office/drawing/2010/main" val="0"/>
              </a:ext>
            </a:extLst>
          </a:blip>
          <a:srcRect t="31112" b="4443"/>
          <a:stretch/>
        </p:blipFill>
        <p:spPr>
          <a:xfrm>
            <a:off x="597965" y="1447800"/>
            <a:ext cx="10679636" cy="4953000"/>
          </a:xfrm>
          <a:prstGeom prst="rect">
            <a:avLst/>
          </a:prstGeom>
        </p:spPr>
      </p:pic>
    </p:spTree>
    <p:extLst>
      <p:ext uri="{BB962C8B-B14F-4D97-AF65-F5344CB8AC3E}">
        <p14:creationId xmlns:p14="http://schemas.microsoft.com/office/powerpoint/2010/main" val="742936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C6736-E504-4839-95C1-D31C6D91D265}"/>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4814A782-5C7D-45BE-B60D-1883D58E16F6}"/>
              </a:ext>
            </a:extLst>
          </p:cNvPr>
          <p:cNvSpPr>
            <a:spLocks noGrp="1"/>
          </p:cNvSpPr>
          <p:nvPr>
            <p:ph idx="1"/>
          </p:nvPr>
        </p:nvSpPr>
        <p:spPr/>
        <p:txBody>
          <a:bodyPr/>
          <a:lstStyle/>
          <a:p>
            <a:r>
              <a:rPr lang="en-US" b="0" i="0" dirty="0">
                <a:solidFill>
                  <a:srgbClr val="2B3E51"/>
                </a:solidFill>
                <a:effectLst/>
              </a:rPr>
              <a:t>In the age of artificial intelligence and machine learning, </a:t>
            </a:r>
            <a:r>
              <a:rPr lang="en-US" dirty="0">
                <a:solidFill>
                  <a:srgbClr val="2B3E51"/>
                </a:solidFill>
              </a:rPr>
              <a:t>competition is between best and best. So </a:t>
            </a:r>
            <a:r>
              <a:rPr lang="en-US" dirty="0" err="1">
                <a:solidFill>
                  <a:srgbClr val="2B3E51"/>
                </a:solidFill>
              </a:rPr>
              <a:t>inorder</a:t>
            </a:r>
            <a:r>
              <a:rPr lang="en-US" dirty="0">
                <a:solidFill>
                  <a:srgbClr val="2B3E51"/>
                </a:solidFill>
              </a:rPr>
              <a:t> to gain control over market, it is essential to understand market condition especially during covid-19 situation</a:t>
            </a:r>
            <a:r>
              <a:rPr lang="en-US" b="0" i="0" dirty="0">
                <a:solidFill>
                  <a:srgbClr val="2B3E51"/>
                </a:solidFill>
                <a:effectLst/>
              </a:rPr>
              <a:t>.</a:t>
            </a:r>
          </a:p>
          <a:p>
            <a:r>
              <a:rPr lang="en-US" dirty="0">
                <a:solidFill>
                  <a:srgbClr val="2B3E51"/>
                </a:solidFill>
              </a:rPr>
              <a:t>For that sentiment of market is very important and sentiment of market is what consumer think of certain product. </a:t>
            </a:r>
            <a:r>
              <a:rPr lang="en-US" b="0" i="0" dirty="0">
                <a:solidFill>
                  <a:srgbClr val="2B3E51"/>
                </a:solidFill>
                <a:effectLst/>
              </a:rPr>
              <a:t>Sentiment analysis is the interpretation and classification of emotions (positive, negative and neutral) within text data using text analysis techniques. Sentiment analysis tools allow businesses to identify customer sentiment toward products, brands or services in online feedback.</a:t>
            </a:r>
            <a:endParaRPr lang="en-IN" dirty="0"/>
          </a:p>
        </p:txBody>
      </p:sp>
    </p:spTree>
    <p:extLst>
      <p:ext uri="{BB962C8B-B14F-4D97-AF65-F5344CB8AC3E}">
        <p14:creationId xmlns:p14="http://schemas.microsoft.com/office/powerpoint/2010/main" val="3045931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80142" y="757226"/>
            <a:ext cx="4165741" cy="47732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41832" y="1057655"/>
            <a:ext cx="2828544" cy="1011936"/>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756310" y="629158"/>
            <a:ext cx="4208780" cy="1122680"/>
          </a:xfrm>
          <a:prstGeom prst="rect">
            <a:avLst/>
          </a:prstGeom>
        </p:spPr>
        <p:style>
          <a:lnRef idx="0">
            <a:scrgbClr r="0" g="0" b="0"/>
          </a:lnRef>
          <a:fillRef idx="1001">
            <a:schemeClr val="lt1"/>
          </a:fillRef>
          <a:effectRef idx="0">
            <a:scrgbClr r="0" g="0" b="0"/>
          </a:effectRef>
          <a:fontRef idx="major"/>
        </p:style>
        <p:txBody>
          <a:bodyPr vert="horz" wrap="square" lIns="0" tIns="12700" rIns="0" bIns="0" rtlCol="0">
            <a:spAutoFit/>
          </a:bodyPr>
          <a:lstStyle/>
          <a:p>
            <a:pPr marL="469900" marR="5080" indent="-457200">
              <a:lnSpc>
                <a:spcPct val="100000"/>
              </a:lnSpc>
              <a:spcBef>
                <a:spcPts val="100"/>
              </a:spcBef>
            </a:pPr>
            <a:r>
              <a:rPr spc="-5" dirty="0"/>
              <a:t>Sentiment</a:t>
            </a:r>
            <a:r>
              <a:rPr spc="-270" dirty="0"/>
              <a:t> </a:t>
            </a:r>
            <a:r>
              <a:rPr spc="-5" dirty="0"/>
              <a:t>Analysis:  </a:t>
            </a:r>
            <a:r>
              <a:rPr dirty="0"/>
              <a:t>What </a:t>
            </a:r>
            <a:r>
              <a:rPr spc="-5" dirty="0"/>
              <a:t>is</a:t>
            </a:r>
            <a:r>
              <a:rPr spc="-15" dirty="0"/>
              <a:t> </a:t>
            </a:r>
            <a:r>
              <a:rPr spc="-5" dirty="0"/>
              <a:t>it?</a:t>
            </a:r>
          </a:p>
        </p:txBody>
      </p:sp>
      <p:sp>
        <p:nvSpPr>
          <p:cNvPr id="5" name="object 5"/>
          <p:cNvSpPr txBox="1"/>
          <p:nvPr/>
        </p:nvSpPr>
        <p:spPr>
          <a:xfrm>
            <a:off x="1778889" y="2707004"/>
            <a:ext cx="6393815" cy="2418715"/>
          </a:xfrm>
          <a:prstGeom prst="rect">
            <a:avLst/>
          </a:prstGeom>
        </p:spPr>
        <p:txBody>
          <a:bodyPr vert="horz" wrap="square" lIns="0" tIns="12700" rIns="0" bIns="0" rtlCol="0">
            <a:spAutoFit/>
          </a:bodyPr>
          <a:lstStyle/>
          <a:p>
            <a:pPr marL="1440815">
              <a:lnSpc>
                <a:spcPct val="100000"/>
              </a:lnSpc>
              <a:spcBef>
                <a:spcPts val="100"/>
              </a:spcBef>
            </a:pPr>
            <a:r>
              <a:rPr sz="2400" i="1" spc="-5" dirty="0">
                <a:solidFill>
                  <a:srgbClr val="404040"/>
                </a:solidFill>
                <a:latin typeface="Trebuchet MS"/>
                <a:cs typeface="Trebuchet MS"/>
              </a:rPr>
              <a:t>“The practice </a:t>
            </a:r>
            <a:r>
              <a:rPr sz="2400" i="1" dirty="0">
                <a:solidFill>
                  <a:srgbClr val="404040"/>
                </a:solidFill>
                <a:latin typeface="Trebuchet MS"/>
                <a:cs typeface="Trebuchet MS"/>
              </a:rPr>
              <a:t>of</a:t>
            </a:r>
            <a:r>
              <a:rPr sz="2400" i="1" spc="-5" dirty="0">
                <a:solidFill>
                  <a:srgbClr val="404040"/>
                </a:solidFill>
                <a:latin typeface="Trebuchet MS"/>
                <a:cs typeface="Trebuchet MS"/>
              </a:rPr>
              <a:t> </a:t>
            </a:r>
            <a:r>
              <a:rPr sz="2400" i="1" spc="-10" dirty="0">
                <a:solidFill>
                  <a:srgbClr val="404040"/>
                </a:solidFill>
                <a:latin typeface="Trebuchet MS"/>
                <a:cs typeface="Trebuchet MS"/>
              </a:rPr>
              <a:t>applying</a:t>
            </a:r>
            <a:endParaRPr sz="2400" dirty="0">
              <a:latin typeface="Trebuchet MS"/>
              <a:cs typeface="Trebuchet MS"/>
            </a:endParaRPr>
          </a:p>
          <a:p>
            <a:pPr marL="829310" marR="5080" indent="-817244">
              <a:lnSpc>
                <a:spcPts val="5330"/>
              </a:lnSpc>
              <a:spcBef>
                <a:spcPts val="575"/>
              </a:spcBef>
            </a:pPr>
            <a:r>
              <a:rPr sz="2400" i="1" spc="-5" dirty="0">
                <a:solidFill>
                  <a:srgbClr val="404040"/>
                </a:solidFill>
                <a:latin typeface="Trebuchet MS"/>
                <a:cs typeface="Trebuchet MS"/>
              </a:rPr>
              <a:t>Natural Language Processing and </a:t>
            </a:r>
            <a:r>
              <a:rPr sz="2400" i="1" spc="-80" dirty="0">
                <a:solidFill>
                  <a:srgbClr val="404040"/>
                </a:solidFill>
                <a:latin typeface="Trebuchet MS"/>
                <a:cs typeface="Trebuchet MS"/>
              </a:rPr>
              <a:t>Text </a:t>
            </a:r>
            <a:r>
              <a:rPr sz="2400" i="1" dirty="0">
                <a:solidFill>
                  <a:srgbClr val="404040"/>
                </a:solidFill>
                <a:latin typeface="Trebuchet MS"/>
                <a:cs typeface="Trebuchet MS"/>
              </a:rPr>
              <a:t>Analysis  </a:t>
            </a:r>
            <a:r>
              <a:rPr sz="2400" i="1" spc="-5" dirty="0">
                <a:solidFill>
                  <a:srgbClr val="404040"/>
                </a:solidFill>
                <a:latin typeface="Trebuchet MS"/>
                <a:cs typeface="Trebuchet MS"/>
              </a:rPr>
              <a:t>techniques </a:t>
            </a:r>
            <a:r>
              <a:rPr sz="2400" i="1" dirty="0">
                <a:solidFill>
                  <a:srgbClr val="404040"/>
                </a:solidFill>
                <a:latin typeface="Trebuchet MS"/>
                <a:cs typeface="Trebuchet MS"/>
              </a:rPr>
              <a:t>to </a:t>
            </a:r>
            <a:r>
              <a:rPr sz="2400" i="1" spc="-5" dirty="0">
                <a:solidFill>
                  <a:srgbClr val="404040"/>
                </a:solidFill>
                <a:latin typeface="Trebuchet MS"/>
                <a:cs typeface="Trebuchet MS"/>
              </a:rPr>
              <a:t>identify and</a:t>
            </a:r>
            <a:r>
              <a:rPr sz="2400" i="1" spc="40" dirty="0">
                <a:solidFill>
                  <a:srgbClr val="404040"/>
                </a:solidFill>
                <a:latin typeface="Trebuchet MS"/>
                <a:cs typeface="Trebuchet MS"/>
              </a:rPr>
              <a:t> </a:t>
            </a:r>
            <a:r>
              <a:rPr sz="2400" i="1" spc="-5" dirty="0">
                <a:solidFill>
                  <a:srgbClr val="404040"/>
                </a:solidFill>
                <a:latin typeface="Trebuchet MS"/>
                <a:cs typeface="Trebuchet MS"/>
              </a:rPr>
              <a:t>extract</a:t>
            </a:r>
            <a:endParaRPr sz="2400" dirty="0">
              <a:latin typeface="Trebuchet MS"/>
              <a:cs typeface="Trebuchet MS"/>
            </a:endParaRPr>
          </a:p>
          <a:p>
            <a:pPr marL="154305">
              <a:lnSpc>
                <a:spcPct val="100000"/>
              </a:lnSpc>
              <a:spcBef>
                <a:spcPts val="1850"/>
              </a:spcBef>
            </a:pPr>
            <a:r>
              <a:rPr sz="2400" i="1" spc="-5" dirty="0">
                <a:solidFill>
                  <a:srgbClr val="404040"/>
                </a:solidFill>
                <a:latin typeface="Trebuchet MS"/>
                <a:cs typeface="Trebuchet MS"/>
              </a:rPr>
              <a:t>subjective information </a:t>
            </a:r>
            <a:r>
              <a:rPr sz="2400" i="1" spc="-10" dirty="0">
                <a:solidFill>
                  <a:srgbClr val="404040"/>
                </a:solidFill>
                <a:latin typeface="Trebuchet MS"/>
                <a:cs typeface="Trebuchet MS"/>
              </a:rPr>
              <a:t>from </a:t>
            </a:r>
            <a:r>
              <a:rPr sz="2400" i="1" dirty="0">
                <a:solidFill>
                  <a:srgbClr val="404040"/>
                </a:solidFill>
                <a:latin typeface="Trebuchet MS"/>
                <a:cs typeface="Trebuchet MS"/>
              </a:rPr>
              <a:t>a </a:t>
            </a:r>
            <a:r>
              <a:rPr sz="2400" i="1" spc="-5" dirty="0">
                <a:solidFill>
                  <a:srgbClr val="404040"/>
                </a:solidFill>
                <a:latin typeface="Trebuchet MS"/>
                <a:cs typeface="Trebuchet MS"/>
              </a:rPr>
              <a:t>piece </a:t>
            </a:r>
            <a:r>
              <a:rPr sz="2400" i="1" dirty="0">
                <a:solidFill>
                  <a:srgbClr val="404040"/>
                </a:solidFill>
                <a:latin typeface="Trebuchet MS"/>
                <a:cs typeface="Trebuchet MS"/>
              </a:rPr>
              <a:t>of</a:t>
            </a:r>
            <a:r>
              <a:rPr sz="2400" i="1" spc="45" dirty="0">
                <a:solidFill>
                  <a:srgbClr val="404040"/>
                </a:solidFill>
                <a:latin typeface="Trebuchet MS"/>
                <a:cs typeface="Trebuchet MS"/>
              </a:rPr>
              <a:t> </a:t>
            </a:r>
            <a:r>
              <a:rPr sz="2400" i="1" spc="-5" dirty="0">
                <a:solidFill>
                  <a:srgbClr val="404040"/>
                </a:solidFill>
                <a:latin typeface="Trebuchet MS"/>
                <a:cs typeface="Trebuchet MS"/>
              </a:rPr>
              <a:t>text”</a:t>
            </a:r>
            <a:endParaRPr sz="2400" dirty="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80142" y="757226"/>
            <a:ext cx="4165741" cy="47732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41832" y="1057655"/>
            <a:ext cx="2828544" cy="1011936"/>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756310" y="629158"/>
            <a:ext cx="4208780" cy="1122680"/>
          </a:xfrm>
          <a:prstGeom prst="rect">
            <a:avLst/>
          </a:prstGeom>
        </p:spPr>
        <p:style>
          <a:lnRef idx="0">
            <a:scrgbClr r="0" g="0" b="0"/>
          </a:lnRef>
          <a:fillRef idx="1001">
            <a:schemeClr val="lt1"/>
          </a:fillRef>
          <a:effectRef idx="0">
            <a:scrgbClr r="0" g="0" b="0"/>
          </a:effectRef>
          <a:fontRef idx="major"/>
        </p:style>
        <p:txBody>
          <a:bodyPr vert="horz" wrap="square" lIns="0" tIns="12700" rIns="0" bIns="0" rtlCol="0">
            <a:spAutoFit/>
          </a:bodyPr>
          <a:lstStyle/>
          <a:p>
            <a:pPr marL="469900" marR="5080" indent="-457200">
              <a:lnSpc>
                <a:spcPct val="100000"/>
              </a:lnSpc>
              <a:spcBef>
                <a:spcPts val="100"/>
              </a:spcBef>
            </a:pPr>
            <a:r>
              <a:rPr spc="-5" dirty="0"/>
              <a:t>Sentiment</a:t>
            </a:r>
            <a:r>
              <a:rPr spc="-270" dirty="0"/>
              <a:t> </a:t>
            </a:r>
            <a:r>
              <a:rPr spc="-5" dirty="0"/>
              <a:t>Analysis:  </a:t>
            </a:r>
            <a:r>
              <a:rPr dirty="0"/>
              <a:t>What </a:t>
            </a:r>
            <a:r>
              <a:rPr spc="-5" dirty="0"/>
              <a:t>is</a:t>
            </a:r>
            <a:r>
              <a:rPr spc="-15" dirty="0"/>
              <a:t> </a:t>
            </a:r>
            <a:r>
              <a:rPr spc="-5" dirty="0"/>
              <a:t>it?</a:t>
            </a:r>
          </a:p>
        </p:txBody>
      </p:sp>
      <p:sp>
        <p:nvSpPr>
          <p:cNvPr id="5" name="object 5"/>
          <p:cNvSpPr txBox="1"/>
          <p:nvPr/>
        </p:nvSpPr>
        <p:spPr>
          <a:xfrm>
            <a:off x="756310" y="2588463"/>
            <a:ext cx="8364220" cy="2728595"/>
          </a:xfrm>
          <a:prstGeom prst="rect">
            <a:avLst/>
          </a:prstGeom>
        </p:spPr>
        <p:txBody>
          <a:bodyPr vert="horz" wrap="square" lIns="0" tIns="12700" rIns="0" bIns="0" rtlCol="0">
            <a:spAutoFit/>
          </a:bodyPr>
          <a:lstStyle/>
          <a:p>
            <a:pPr marL="355600" indent="-342900">
              <a:lnSpc>
                <a:spcPct val="100000"/>
              </a:lnSpc>
              <a:spcBef>
                <a:spcPts val="100"/>
              </a:spcBef>
              <a:buClr>
                <a:srgbClr val="EB3C9F"/>
              </a:buClr>
              <a:buSzPct val="80555"/>
              <a:buFont typeface="Wingdings 3"/>
              <a:buChar char=""/>
              <a:tabLst>
                <a:tab pos="354965" algn="l"/>
                <a:tab pos="355600" algn="l"/>
              </a:tabLst>
            </a:pPr>
            <a:r>
              <a:rPr sz="1800" dirty="0">
                <a:solidFill>
                  <a:srgbClr val="404040"/>
                </a:solidFill>
                <a:latin typeface="Trebuchet MS"/>
                <a:cs typeface="Trebuchet MS"/>
              </a:rPr>
              <a:t>The </a:t>
            </a:r>
            <a:r>
              <a:rPr sz="1800" spc="-5" dirty="0">
                <a:solidFill>
                  <a:srgbClr val="404040"/>
                </a:solidFill>
                <a:latin typeface="Trebuchet MS"/>
                <a:cs typeface="Trebuchet MS"/>
              </a:rPr>
              <a:t>process of analyzing unstructured text to extract relevant</a:t>
            </a:r>
            <a:r>
              <a:rPr sz="1800" spc="20" dirty="0">
                <a:solidFill>
                  <a:srgbClr val="404040"/>
                </a:solidFill>
                <a:latin typeface="Trebuchet MS"/>
                <a:cs typeface="Trebuchet MS"/>
              </a:rPr>
              <a:t> </a:t>
            </a:r>
            <a:r>
              <a:rPr sz="1800" spc="-5" dirty="0">
                <a:solidFill>
                  <a:srgbClr val="404040"/>
                </a:solidFill>
                <a:latin typeface="Trebuchet MS"/>
                <a:cs typeface="Trebuchet MS"/>
              </a:rPr>
              <a:t>information</a:t>
            </a:r>
            <a:endParaRPr sz="1800">
              <a:latin typeface="Trebuchet MS"/>
              <a:cs typeface="Trebuchet MS"/>
            </a:endParaRPr>
          </a:p>
          <a:p>
            <a:pPr marL="355600">
              <a:lnSpc>
                <a:spcPct val="100000"/>
              </a:lnSpc>
              <a:spcBef>
                <a:spcPts val="5"/>
              </a:spcBef>
            </a:pPr>
            <a:r>
              <a:rPr sz="1800" spc="-5" dirty="0">
                <a:solidFill>
                  <a:srgbClr val="404040"/>
                </a:solidFill>
                <a:latin typeface="Trebuchet MS"/>
                <a:cs typeface="Trebuchet MS"/>
              </a:rPr>
              <a:t>and transforming it into useful business</a:t>
            </a:r>
            <a:r>
              <a:rPr sz="1800" spc="-20" dirty="0">
                <a:solidFill>
                  <a:srgbClr val="404040"/>
                </a:solidFill>
                <a:latin typeface="Trebuchet MS"/>
                <a:cs typeface="Trebuchet MS"/>
              </a:rPr>
              <a:t> </a:t>
            </a:r>
            <a:r>
              <a:rPr sz="1800" spc="-5" dirty="0">
                <a:solidFill>
                  <a:srgbClr val="404040"/>
                </a:solidFill>
                <a:latin typeface="Trebuchet MS"/>
                <a:cs typeface="Trebuchet MS"/>
              </a:rPr>
              <a:t>intelligence</a:t>
            </a:r>
            <a:endParaRPr sz="1800">
              <a:latin typeface="Trebuchet MS"/>
              <a:cs typeface="Trebuchet MS"/>
            </a:endParaRPr>
          </a:p>
          <a:p>
            <a:pPr>
              <a:lnSpc>
                <a:spcPct val="100000"/>
              </a:lnSpc>
            </a:pPr>
            <a:endParaRPr sz="2100">
              <a:latin typeface="Trebuchet MS"/>
              <a:cs typeface="Trebuchet MS"/>
            </a:endParaRPr>
          </a:p>
          <a:p>
            <a:pPr marL="355600" marR="269240" indent="-342900">
              <a:lnSpc>
                <a:spcPct val="100000"/>
              </a:lnSpc>
              <a:spcBef>
                <a:spcPts val="1725"/>
              </a:spcBef>
              <a:buClr>
                <a:srgbClr val="EB3C9F"/>
              </a:buClr>
              <a:buSzPct val="80555"/>
              <a:buFont typeface="Wingdings 3"/>
              <a:buChar char=""/>
              <a:tabLst>
                <a:tab pos="354965" algn="l"/>
                <a:tab pos="355600" algn="l"/>
              </a:tabLst>
            </a:pPr>
            <a:r>
              <a:rPr sz="1800" spc="-5" dirty="0">
                <a:solidFill>
                  <a:srgbClr val="404040"/>
                </a:solidFill>
                <a:latin typeface="Trebuchet MS"/>
                <a:cs typeface="Trebuchet MS"/>
              </a:rPr>
              <a:t>It determines if an expression is positive, negative, or neutral, and to what  degree</a:t>
            </a:r>
            <a:endParaRPr sz="1800">
              <a:latin typeface="Trebuchet MS"/>
              <a:cs typeface="Trebuchet MS"/>
            </a:endParaRPr>
          </a:p>
          <a:p>
            <a:pPr>
              <a:lnSpc>
                <a:spcPct val="100000"/>
              </a:lnSpc>
              <a:buClr>
                <a:srgbClr val="EB3C9F"/>
              </a:buClr>
              <a:buFont typeface="Wingdings 3"/>
              <a:buChar char=""/>
            </a:pPr>
            <a:endParaRPr sz="2100">
              <a:latin typeface="Trebuchet MS"/>
              <a:cs typeface="Trebuchet MS"/>
            </a:endParaRPr>
          </a:p>
          <a:p>
            <a:pPr marL="355600" marR="5080" indent="-342900">
              <a:lnSpc>
                <a:spcPct val="100000"/>
              </a:lnSpc>
              <a:spcBef>
                <a:spcPts val="1714"/>
              </a:spcBef>
              <a:buClr>
                <a:srgbClr val="EB3C9F"/>
              </a:buClr>
              <a:buSzPct val="80555"/>
              <a:buFont typeface="Wingdings 3"/>
              <a:buChar char=""/>
              <a:tabLst>
                <a:tab pos="354965" algn="l"/>
                <a:tab pos="355600" algn="l"/>
              </a:tabLst>
            </a:pPr>
            <a:r>
              <a:rPr sz="1800" spc="-5" dirty="0">
                <a:solidFill>
                  <a:srgbClr val="404040"/>
                </a:solidFill>
                <a:latin typeface="Trebuchet MS"/>
                <a:cs typeface="Trebuchet MS"/>
              </a:rPr>
              <a:t>It is an emerging field that attempts to analyze and measure human emotions  and </a:t>
            </a:r>
            <a:r>
              <a:rPr sz="1800" spc="-10" dirty="0">
                <a:solidFill>
                  <a:srgbClr val="404040"/>
                </a:solidFill>
                <a:latin typeface="Trebuchet MS"/>
                <a:cs typeface="Trebuchet MS"/>
              </a:rPr>
              <a:t>convert </a:t>
            </a:r>
            <a:r>
              <a:rPr sz="1800" spc="-5" dirty="0">
                <a:solidFill>
                  <a:srgbClr val="404040"/>
                </a:solidFill>
                <a:latin typeface="Trebuchet MS"/>
                <a:cs typeface="Trebuchet MS"/>
              </a:rPr>
              <a:t>it into hard</a:t>
            </a:r>
            <a:r>
              <a:rPr sz="1800" spc="10" dirty="0">
                <a:solidFill>
                  <a:srgbClr val="404040"/>
                </a:solidFill>
                <a:latin typeface="Trebuchet MS"/>
                <a:cs typeface="Trebuchet MS"/>
              </a:rPr>
              <a:t> </a:t>
            </a:r>
            <a:r>
              <a:rPr sz="1800" spc="-5" dirty="0">
                <a:solidFill>
                  <a:srgbClr val="404040"/>
                </a:solidFill>
                <a:latin typeface="Trebuchet MS"/>
                <a:cs typeface="Trebuchet MS"/>
              </a:rPr>
              <a:t>facts</a:t>
            </a:r>
            <a:endParaRPr sz="18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80142" y="757226"/>
            <a:ext cx="4165741" cy="47732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41832" y="1057655"/>
            <a:ext cx="2828544" cy="1011936"/>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756310" y="629158"/>
            <a:ext cx="4208780" cy="1122680"/>
          </a:xfrm>
          <a:prstGeom prst="rect">
            <a:avLst/>
          </a:prstGeom>
        </p:spPr>
        <p:style>
          <a:lnRef idx="0">
            <a:scrgbClr r="0" g="0" b="0"/>
          </a:lnRef>
          <a:fillRef idx="1001">
            <a:schemeClr val="lt1"/>
          </a:fillRef>
          <a:effectRef idx="0">
            <a:scrgbClr r="0" g="0" b="0"/>
          </a:effectRef>
          <a:fontRef idx="major"/>
        </p:style>
        <p:txBody>
          <a:bodyPr vert="horz" wrap="square" lIns="0" tIns="12700" rIns="0" bIns="0" rtlCol="0">
            <a:spAutoFit/>
          </a:bodyPr>
          <a:lstStyle/>
          <a:p>
            <a:pPr marL="469900" marR="5080" indent="-457200">
              <a:lnSpc>
                <a:spcPct val="100000"/>
              </a:lnSpc>
              <a:spcBef>
                <a:spcPts val="100"/>
              </a:spcBef>
            </a:pPr>
            <a:r>
              <a:rPr spc="-5" dirty="0"/>
              <a:t>Sentiment</a:t>
            </a:r>
            <a:r>
              <a:rPr spc="-270" dirty="0"/>
              <a:t> </a:t>
            </a:r>
            <a:r>
              <a:rPr spc="-5" dirty="0"/>
              <a:t>Analysis:  </a:t>
            </a:r>
            <a:r>
              <a:rPr dirty="0"/>
              <a:t>What </a:t>
            </a:r>
            <a:r>
              <a:rPr spc="-5" dirty="0"/>
              <a:t>is</a:t>
            </a:r>
            <a:r>
              <a:rPr spc="-15" dirty="0"/>
              <a:t> </a:t>
            </a:r>
            <a:r>
              <a:rPr spc="-5" dirty="0"/>
              <a:t>it?</a:t>
            </a:r>
          </a:p>
        </p:txBody>
      </p:sp>
      <p:sp>
        <p:nvSpPr>
          <p:cNvPr id="5" name="object 5"/>
          <p:cNvSpPr txBox="1"/>
          <p:nvPr/>
        </p:nvSpPr>
        <p:spPr>
          <a:xfrm>
            <a:off x="756310" y="2533903"/>
            <a:ext cx="8192770" cy="3306033"/>
          </a:xfrm>
          <a:prstGeom prst="rect">
            <a:avLst/>
          </a:prstGeom>
        </p:spPr>
        <p:txBody>
          <a:bodyPr vert="horz" wrap="square" lIns="0" tIns="43180" rIns="0" bIns="0" rtlCol="0">
            <a:spAutoFit/>
          </a:bodyPr>
          <a:lstStyle/>
          <a:p>
            <a:pPr marL="355600" marR="101600" indent="-342900">
              <a:lnSpc>
                <a:spcPts val="1950"/>
              </a:lnSpc>
              <a:spcBef>
                <a:spcPts val="340"/>
              </a:spcBef>
              <a:buClr>
                <a:srgbClr val="EB3C9F"/>
              </a:buClr>
              <a:buSzPct val="80555"/>
              <a:buFont typeface="Wingdings 3"/>
              <a:buChar char=""/>
              <a:tabLst>
                <a:tab pos="354965" algn="l"/>
                <a:tab pos="355600" algn="l"/>
              </a:tabLst>
            </a:pPr>
            <a:r>
              <a:rPr sz="1800" spc="-5" dirty="0">
                <a:solidFill>
                  <a:srgbClr val="404040"/>
                </a:solidFill>
                <a:latin typeface="Trebuchet MS"/>
                <a:cs typeface="Trebuchet MS"/>
              </a:rPr>
              <a:t>Also called opinion mining since it includes identifying attitudes, </a:t>
            </a:r>
            <a:r>
              <a:rPr sz="1800" spc="-10" dirty="0">
                <a:solidFill>
                  <a:srgbClr val="404040"/>
                </a:solidFill>
                <a:latin typeface="Trebuchet MS"/>
                <a:cs typeface="Trebuchet MS"/>
              </a:rPr>
              <a:t>emotions,  </a:t>
            </a:r>
            <a:r>
              <a:rPr sz="1800" spc="-5" dirty="0">
                <a:solidFill>
                  <a:srgbClr val="404040"/>
                </a:solidFill>
                <a:latin typeface="Trebuchet MS"/>
                <a:cs typeface="Trebuchet MS"/>
              </a:rPr>
              <a:t>and opinions of </a:t>
            </a:r>
            <a:r>
              <a:rPr sz="1800" dirty="0">
                <a:solidFill>
                  <a:srgbClr val="404040"/>
                </a:solidFill>
                <a:latin typeface="Trebuchet MS"/>
                <a:cs typeface="Trebuchet MS"/>
              </a:rPr>
              <a:t>a </a:t>
            </a:r>
            <a:r>
              <a:rPr sz="1800" spc="-20" dirty="0">
                <a:solidFill>
                  <a:srgbClr val="404040"/>
                </a:solidFill>
                <a:latin typeface="Trebuchet MS"/>
                <a:cs typeface="Trebuchet MS"/>
              </a:rPr>
              <a:t>company’s </a:t>
            </a:r>
            <a:r>
              <a:rPr sz="1800" spc="-5" dirty="0">
                <a:solidFill>
                  <a:srgbClr val="404040"/>
                </a:solidFill>
                <a:latin typeface="Trebuchet MS"/>
                <a:cs typeface="Trebuchet MS"/>
              </a:rPr>
              <a:t>product, brand, or</a:t>
            </a:r>
            <a:r>
              <a:rPr sz="1800" spc="-35" dirty="0">
                <a:solidFill>
                  <a:srgbClr val="404040"/>
                </a:solidFill>
                <a:latin typeface="Trebuchet MS"/>
                <a:cs typeface="Trebuchet MS"/>
              </a:rPr>
              <a:t> </a:t>
            </a:r>
            <a:r>
              <a:rPr sz="1800" spc="-5" dirty="0">
                <a:solidFill>
                  <a:srgbClr val="404040"/>
                </a:solidFill>
                <a:latin typeface="Trebuchet MS"/>
                <a:cs typeface="Trebuchet MS"/>
              </a:rPr>
              <a:t>service</a:t>
            </a:r>
            <a:endParaRPr sz="1800" dirty="0">
              <a:latin typeface="Trebuchet MS"/>
              <a:cs typeface="Trebuchet MS"/>
            </a:endParaRPr>
          </a:p>
          <a:p>
            <a:pPr>
              <a:lnSpc>
                <a:spcPct val="100000"/>
              </a:lnSpc>
              <a:buClr>
                <a:srgbClr val="EB3C9F"/>
              </a:buClr>
              <a:buFont typeface="Wingdings 3"/>
              <a:buChar char=""/>
            </a:pPr>
            <a:endParaRPr sz="2100" dirty="0">
              <a:latin typeface="Trebuchet MS"/>
              <a:cs typeface="Trebuchet MS"/>
            </a:endParaRPr>
          </a:p>
          <a:p>
            <a:pPr marL="355600" marR="370205" indent="-342900">
              <a:lnSpc>
                <a:spcPts val="1939"/>
              </a:lnSpc>
              <a:spcBef>
                <a:spcPts val="1505"/>
              </a:spcBef>
              <a:buClr>
                <a:srgbClr val="EB3C9F"/>
              </a:buClr>
              <a:buSzPct val="80555"/>
              <a:buFont typeface="Wingdings 3"/>
              <a:buChar char=""/>
              <a:tabLst>
                <a:tab pos="354965" algn="l"/>
                <a:tab pos="355600" algn="l"/>
              </a:tabLst>
            </a:pPr>
            <a:r>
              <a:rPr sz="1800" spc="-5" dirty="0">
                <a:solidFill>
                  <a:srgbClr val="404040"/>
                </a:solidFill>
                <a:latin typeface="Trebuchet MS"/>
                <a:cs typeface="Trebuchet MS"/>
              </a:rPr>
              <a:t>It is text analytics that looks at the face </a:t>
            </a:r>
            <a:r>
              <a:rPr sz="1800" dirty="0">
                <a:solidFill>
                  <a:srgbClr val="404040"/>
                </a:solidFill>
                <a:latin typeface="Trebuchet MS"/>
                <a:cs typeface="Trebuchet MS"/>
              </a:rPr>
              <a:t>value </a:t>
            </a:r>
            <a:r>
              <a:rPr sz="1800" spc="-5" dirty="0">
                <a:solidFill>
                  <a:srgbClr val="404040"/>
                </a:solidFill>
                <a:latin typeface="Trebuchet MS"/>
                <a:cs typeface="Trebuchet MS"/>
              </a:rPr>
              <a:t>of the words to give them  meaning</a:t>
            </a:r>
            <a:endParaRPr sz="1800" dirty="0">
              <a:latin typeface="Trebuchet MS"/>
              <a:cs typeface="Trebuchet MS"/>
            </a:endParaRPr>
          </a:p>
          <a:p>
            <a:pPr>
              <a:lnSpc>
                <a:spcPct val="100000"/>
              </a:lnSpc>
              <a:buClr>
                <a:srgbClr val="EB3C9F"/>
              </a:buClr>
            </a:pPr>
            <a:endParaRPr sz="2100" dirty="0">
              <a:latin typeface="Trebuchet MS"/>
              <a:cs typeface="Trebuchet MS"/>
            </a:endParaRPr>
          </a:p>
          <a:p>
            <a:pPr marL="756285" lvl="1" indent="-287020">
              <a:lnSpc>
                <a:spcPct val="100000"/>
              </a:lnSpc>
              <a:spcBef>
                <a:spcPts val="1295"/>
              </a:spcBef>
              <a:buClr>
                <a:srgbClr val="EB3C9F"/>
              </a:buClr>
              <a:buSzPct val="78125"/>
              <a:buFont typeface="Wingdings 3"/>
              <a:buChar char=""/>
              <a:tabLst>
                <a:tab pos="756285" algn="l"/>
                <a:tab pos="756920" algn="l"/>
              </a:tabLst>
            </a:pPr>
            <a:r>
              <a:rPr sz="1600" spc="-5" dirty="0">
                <a:solidFill>
                  <a:srgbClr val="404040"/>
                </a:solidFill>
                <a:latin typeface="Trebuchet MS"/>
                <a:cs typeface="Trebuchet MS"/>
              </a:rPr>
              <a:t>Gives insight into the </a:t>
            </a:r>
            <a:r>
              <a:rPr sz="1600" spc="-10" dirty="0">
                <a:solidFill>
                  <a:srgbClr val="404040"/>
                </a:solidFill>
                <a:latin typeface="Trebuchet MS"/>
                <a:cs typeface="Trebuchet MS"/>
              </a:rPr>
              <a:t>emotion </a:t>
            </a:r>
            <a:r>
              <a:rPr sz="1600" spc="-5" dirty="0">
                <a:solidFill>
                  <a:srgbClr val="404040"/>
                </a:solidFill>
                <a:latin typeface="Trebuchet MS"/>
                <a:cs typeface="Trebuchet MS"/>
              </a:rPr>
              <a:t>behind the</a:t>
            </a:r>
            <a:r>
              <a:rPr sz="1600" spc="145" dirty="0">
                <a:solidFill>
                  <a:srgbClr val="404040"/>
                </a:solidFill>
                <a:latin typeface="Trebuchet MS"/>
                <a:cs typeface="Trebuchet MS"/>
              </a:rPr>
              <a:t> </a:t>
            </a:r>
            <a:r>
              <a:rPr sz="1600" spc="-5" dirty="0">
                <a:solidFill>
                  <a:srgbClr val="404040"/>
                </a:solidFill>
                <a:latin typeface="Trebuchet MS"/>
                <a:cs typeface="Trebuchet MS"/>
              </a:rPr>
              <a:t>words</a:t>
            </a:r>
            <a:endParaRPr sz="1600" dirty="0">
              <a:latin typeface="Trebuchet MS"/>
              <a:cs typeface="Trebuchet MS"/>
            </a:endParaRPr>
          </a:p>
          <a:p>
            <a:pPr lvl="1">
              <a:lnSpc>
                <a:spcPct val="100000"/>
              </a:lnSpc>
              <a:buClr>
                <a:srgbClr val="EB3C9F"/>
              </a:buClr>
              <a:buFont typeface="Wingdings 3"/>
              <a:buChar char=""/>
            </a:pPr>
            <a:endParaRPr sz="1800" dirty="0">
              <a:latin typeface="Trebuchet MS"/>
              <a:cs typeface="Trebuchet MS"/>
            </a:endParaRPr>
          </a:p>
          <a:p>
            <a:pPr lvl="1">
              <a:lnSpc>
                <a:spcPct val="100000"/>
              </a:lnSpc>
              <a:spcBef>
                <a:spcPts val="20"/>
              </a:spcBef>
              <a:buClr>
                <a:srgbClr val="EB3C9F"/>
              </a:buClr>
              <a:buFont typeface="Wingdings 3"/>
              <a:buChar char=""/>
            </a:pPr>
            <a:endParaRPr sz="1600" dirty="0">
              <a:latin typeface="Trebuchet MS"/>
              <a:cs typeface="Trebuchet MS"/>
            </a:endParaRPr>
          </a:p>
          <a:p>
            <a:pPr marL="355600" marR="5080" indent="-342900">
              <a:lnSpc>
                <a:spcPts val="1939"/>
              </a:lnSpc>
              <a:spcBef>
                <a:spcPts val="5"/>
              </a:spcBef>
              <a:buClr>
                <a:srgbClr val="EB3C9F"/>
              </a:buClr>
              <a:buSzPct val="80555"/>
              <a:buFont typeface="Wingdings 3"/>
              <a:buChar char=""/>
              <a:tabLst>
                <a:tab pos="354965" algn="l"/>
                <a:tab pos="355600" algn="l"/>
              </a:tabLst>
            </a:pPr>
            <a:r>
              <a:rPr sz="1800" spc="-5" dirty="0">
                <a:solidFill>
                  <a:srgbClr val="404040"/>
                </a:solidFill>
                <a:latin typeface="Trebuchet MS"/>
                <a:cs typeface="Trebuchet MS"/>
              </a:rPr>
              <a:t>Helps businesses monitor news articles, online forums and social networking  sites for trends in opinions about their products and</a:t>
            </a:r>
            <a:r>
              <a:rPr sz="1800" spc="-30" dirty="0">
                <a:solidFill>
                  <a:srgbClr val="404040"/>
                </a:solidFill>
                <a:latin typeface="Trebuchet MS"/>
                <a:cs typeface="Trebuchet MS"/>
              </a:rPr>
              <a:t> </a:t>
            </a:r>
            <a:r>
              <a:rPr sz="1800" spc="-5" dirty="0">
                <a:solidFill>
                  <a:srgbClr val="404040"/>
                </a:solidFill>
                <a:latin typeface="Trebuchet MS"/>
                <a:cs typeface="Trebuchet MS"/>
              </a:rPr>
              <a:t>services</a:t>
            </a:r>
            <a:endParaRPr sz="1800" dirty="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80142" y="757226"/>
            <a:ext cx="4165741" cy="47732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41832" y="1057655"/>
            <a:ext cx="2828544" cy="1011936"/>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756310" y="629158"/>
            <a:ext cx="4208780" cy="1122680"/>
          </a:xfrm>
          <a:prstGeom prst="rect">
            <a:avLst/>
          </a:prstGeom>
        </p:spPr>
        <p:style>
          <a:lnRef idx="0">
            <a:scrgbClr r="0" g="0" b="0"/>
          </a:lnRef>
          <a:fillRef idx="1001">
            <a:schemeClr val="lt1"/>
          </a:fillRef>
          <a:effectRef idx="0">
            <a:scrgbClr r="0" g="0" b="0"/>
          </a:effectRef>
          <a:fontRef idx="major"/>
        </p:style>
        <p:txBody>
          <a:bodyPr vert="horz" wrap="square" lIns="0" tIns="12700" rIns="0" bIns="0" rtlCol="0">
            <a:spAutoFit/>
          </a:bodyPr>
          <a:lstStyle/>
          <a:p>
            <a:pPr marL="469900" marR="5080" indent="-457200">
              <a:lnSpc>
                <a:spcPct val="100000"/>
              </a:lnSpc>
              <a:spcBef>
                <a:spcPts val="100"/>
              </a:spcBef>
            </a:pPr>
            <a:r>
              <a:rPr spc="-5" dirty="0"/>
              <a:t>Sentiment</a:t>
            </a:r>
            <a:r>
              <a:rPr spc="-270" dirty="0"/>
              <a:t> </a:t>
            </a:r>
            <a:r>
              <a:rPr spc="-5" dirty="0"/>
              <a:t>Analysis:  </a:t>
            </a:r>
            <a:r>
              <a:rPr dirty="0"/>
              <a:t>What </a:t>
            </a:r>
            <a:r>
              <a:rPr spc="-5" dirty="0"/>
              <a:t>is</a:t>
            </a:r>
            <a:r>
              <a:rPr spc="-15" dirty="0"/>
              <a:t> </a:t>
            </a:r>
            <a:r>
              <a:rPr spc="-5" dirty="0"/>
              <a:t>it?</a:t>
            </a:r>
          </a:p>
        </p:txBody>
      </p:sp>
      <p:sp>
        <p:nvSpPr>
          <p:cNvPr id="5" name="object 5"/>
          <p:cNvSpPr txBox="1"/>
          <p:nvPr/>
        </p:nvSpPr>
        <p:spPr>
          <a:xfrm>
            <a:off x="756310" y="2588463"/>
            <a:ext cx="8400415" cy="2637155"/>
          </a:xfrm>
          <a:prstGeom prst="rect">
            <a:avLst/>
          </a:prstGeom>
        </p:spPr>
        <p:txBody>
          <a:bodyPr vert="horz" wrap="square" lIns="0" tIns="12700" rIns="0" bIns="0" rtlCol="0">
            <a:spAutoFit/>
          </a:bodyPr>
          <a:lstStyle/>
          <a:p>
            <a:pPr marL="355600" indent="-342900">
              <a:lnSpc>
                <a:spcPct val="100000"/>
              </a:lnSpc>
              <a:spcBef>
                <a:spcPts val="100"/>
              </a:spcBef>
              <a:buClr>
                <a:srgbClr val="EB3C9F"/>
              </a:buClr>
              <a:buSzPct val="80555"/>
              <a:buFont typeface="Wingdings 3"/>
              <a:buChar char=""/>
              <a:tabLst>
                <a:tab pos="354965" algn="l"/>
                <a:tab pos="355600" algn="l"/>
              </a:tabLst>
            </a:pPr>
            <a:r>
              <a:rPr sz="1800" dirty="0">
                <a:solidFill>
                  <a:srgbClr val="404040"/>
                </a:solidFill>
                <a:latin typeface="Trebuchet MS"/>
                <a:cs typeface="Trebuchet MS"/>
              </a:rPr>
              <a:t>Businesses </a:t>
            </a:r>
            <a:r>
              <a:rPr sz="1800" spc="-5" dirty="0">
                <a:solidFill>
                  <a:srgbClr val="404040"/>
                </a:solidFill>
                <a:latin typeface="Trebuchet MS"/>
                <a:cs typeface="Trebuchet MS"/>
              </a:rPr>
              <a:t>have realized that not all opinions are equally important-</a:t>
            </a:r>
            <a:r>
              <a:rPr sz="1800" spc="-10" dirty="0">
                <a:solidFill>
                  <a:srgbClr val="404040"/>
                </a:solidFill>
                <a:latin typeface="Trebuchet MS"/>
                <a:cs typeface="Trebuchet MS"/>
              </a:rPr>
              <a:t> </a:t>
            </a:r>
            <a:r>
              <a:rPr sz="1800" spc="-5" dirty="0">
                <a:solidFill>
                  <a:srgbClr val="404040"/>
                </a:solidFill>
                <a:latin typeface="Trebuchet MS"/>
                <a:cs typeface="Trebuchet MS"/>
              </a:rPr>
              <a:t>Some</a:t>
            </a:r>
            <a:endParaRPr sz="1800">
              <a:latin typeface="Trebuchet MS"/>
              <a:cs typeface="Trebuchet MS"/>
            </a:endParaRPr>
          </a:p>
          <a:p>
            <a:pPr marL="355600">
              <a:lnSpc>
                <a:spcPct val="100000"/>
              </a:lnSpc>
              <a:spcBef>
                <a:spcPts val="5"/>
              </a:spcBef>
            </a:pPr>
            <a:r>
              <a:rPr sz="1800" spc="-5" dirty="0">
                <a:solidFill>
                  <a:srgbClr val="404040"/>
                </a:solidFill>
                <a:latin typeface="Trebuchet MS"/>
                <a:cs typeface="Trebuchet MS"/>
              </a:rPr>
              <a:t>opinions carry more weight than </a:t>
            </a:r>
            <a:r>
              <a:rPr sz="1800" spc="-10" dirty="0">
                <a:solidFill>
                  <a:srgbClr val="404040"/>
                </a:solidFill>
                <a:latin typeface="Trebuchet MS"/>
                <a:cs typeface="Trebuchet MS"/>
              </a:rPr>
              <a:t>others</a:t>
            </a:r>
            <a:endParaRPr sz="1800">
              <a:latin typeface="Trebuchet MS"/>
              <a:cs typeface="Trebuchet MS"/>
            </a:endParaRPr>
          </a:p>
          <a:p>
            <a:pPr>
              <a:lnSpc>
                <a:spcPct val="100000"/>
              </a:lnSpc>
            </a:pPr>
            <a:endParaRPr sz="2100">
              <a:latin typeface="Trebuchet MS"/>
              <a:cs typeface="Trebuchet MS"/>
            </a:endParaRPr>
          </a:p>
          <a:p>
            <a:pPr marL="756285" marR="5080" lvl="1" indent="-287020">
              <a:lnSpc>
                <a:spcPct val="100000"/>
              </a:lnSpc>
              <a:spcBef>
                <a:spcPts val="1480"/>
              </a:spcBef>
              <a:buClr>
                <a:srgbClr val="EB3C9F"/>
              </a:buClr>
              <a:buSzPct val="78125"/>
              <a:buFont typeface="Wingdings 3"/>
              <a:buChar char=""/>
              <a:tabLst>
                <a:tab pos="756285" algn="l"/>
                <a:tab pos="756920" algn="l"/>
              </a:tabLst>
            </a:pPr>
            <a:r>
              <a:rPr sz="1600" spc="-5" dirty="0">
                <a:solidFill>
                  <a:srgbClr val="404040"/>
                </a:solidFill>
                <a:latin typeface="Trebuchet MS"/>
                <a:cs typeface="Trebuchet MS"/>
              </a:rPr>
              <a:t>A negative tweet by </a:t>
            </a:r>
            <a:r>
              <a:rPr sz="1600" spc="-10" dirty="0">
                <a:solidFill>
                  <a:srgbClr val="404040"/>
                </a:solidFill>
                <a:latin typeface="Trebuchet MS"/>
                <a:cs typeface="Trebuchet MS"/>
              </a:rPr>
              <a:t>Lady </a:t>
            </a:r>
            <a:r>
              <a:rPr sz="1600" spc="-5" dirty="0">
                <a:solidFill>
                  <a:srgbClr val="404040"/>
                </a:solidFill>
                <a:latin typeface="Trebuchet MS"/>
                <a:cs typeface="Trebuchet MS"/>
              </a:rPr>
              <a:t>Gaga </a:t>
            </a:r>
            <a:r>
              <a:rPr sz="1600" spc="-10" dirty="0">
                <a:solidFill>
                  <a:srgbClr val="404040"/>
                </a:solidFill>
                <a:latin typeface="Trebuchet MS"/>
                <a:cs typeface="Trebuchet MS"/>
              </a:rPr>
              <a:t>will </a:t>
            </a:r>
            <a:r>
              <a:rPr sz="1600" spc="-5" dirty="0">
                <a:solidFill>
                  <a:srgbClr val="404040"/>
                </a:solidFill>
                <a:latin typeface="Trebuchet MS"/>
                <a:cs typeface="Trebuchet MS"/>
              </a:rPr>
              <a:t>have a </a:t>
            </a:r>
            <a:r>
              <a:rPr sz="1600" spc="-10" dirty="0">
                <a:solidFill>
                  <a:srgbClr val="404040"/>
                </a:solidFill>
                <a:latin typeface="Trebuchet MS"/>
                <a:cs typeface="Trebuchet MS"/>
              </a:rPr>
              <a:t>much </a:t>
            </a:r>
            <a:r>
              <a:rPr sz="1600" spc="-5" dirty="0">
                <a:solidFill>
                  <a:srgbClr val="404040"/>
                </a:solidFill>
                <a:latin typeface="Trebuchet MS"/>
                <a:cs typeface="Trebuchet MS"/>
              </a:rPr>
              <a:t>greater </a:t>
            </a:r>
            <a:r>
              <a:rPr sz="1600" spc="-10" dirty="0">
                <a:solidFill>
                  <a:srgbClr val="404040"/>
                </a:solidFill>
                <a:latin typeface="Trebuchet MS"/>
                <a:cs typeface="Trebuchet MS"/>
              </a:rPr>
              <a:t>impact </a:t>
            </a:r>
            <a:r>
              <a:rPr sz="1600" spc="-5" dirty="0">
                <a:solidFill>
                  <a:srgbClr val="404040"/>
                </a:solidFill>
                <a:latin typeface="Trebuchet MS"/>
                <a:cs typeface="Trebuchet MS"/>
              </a:rPr>
              <a:t>than a tweet by </a:t>
            </a:r>
            <a:r>
              <a:rPr sz="1600" spc="-10" dirty="0">
                <a:solidFill>
                  <a:srgbClr val="404040"/>
                </a:solidFill>
                <a:latin typeface="Trebuchet MS"/>
                <a:cs typeface="Trebuchet MS"/>
              </a:rPr>
              <a:t>an  </a:t>
            </a:r>
            <a:r>
              <a:rPr sz="1600" spc="-5" dirty="0">
                <a:solidFill>
                  <a:srgbClr val="404040"/>
                </a:solidFill>
                <a:latin typeface="Trebuchet MS"/>
                <a:cs typeface="Trebuchet MS"/>
              </a:rPr>
              <a:t>ordinary</a:t>
            </a:r>
            <a:r>
              <a:rPr sz="1600" spc="5" dirty="0">
                <a:solidFill>
                  <a:srgbClr val="404040"/>
                </a:solidFill>
                <a:latin typeface="Trebuchet MS"/>
                <a:cs typeface="Trebuchet MS"/>
              </a:rPr>
              <a:t> </a:t>
            </a:r>
            <a:r>
              <a:rPr sz="1600" spc="-5" dirty="0">
                <a:solidFill>
                  <a:srgbClr val="404040"/>
                </a:solidFill>
                <a:latin typeface="Trebuchet MS"/>
                <a:cs typeface="Trebuchet MS"/>
              </a:rPr>
              <a:t>person</a:t>
            </a:r>
            <a:endParaRPr sz="1600">
              <a:latin typeface="Trebuchet MS"/>
              <a:cs typeface="Trebuchet MS"/>
            </a:endParaRPr>
          </a:p>
          <a:p>
            <a:pPr lvl="1">
              <a:lnSpc>
                <a:spcPct val="100000"/>
              </a:lnSpc>
              <a:buClr>
                <a:srgbClr val="EB3C9F"/>
              </a:buClr>
              <a:buFont typeface="Wingdings 3"/>
              <a:buChar char=""/>
            </a:pPr>
            <a:endParaRPr sz="1800">
              <a:latin typeface="Trebuchet MS"/>
              <a:cs typeface="Trebuchet MS"/>
            </a:endParaRPr>
          </a:p>
          <a:p>
            <a:pPr lvl="1">
              <a:lnSpc>
                <a:spcPct val="100000"/>
              </a:lnSpc>
              <a:spcBef>
                <a:spcPts val="35"/>
              </a:spcBef>
              <a:buClr>
                <a:srgbClr val="EB3C9F"/>
              </a:buClr>
              <a:buFont typeface="Wingdings 3"/>
              <a:buChar char=""/>
            </a:pPr>
            <a:endParaRPr sz="1750">
              <a:latin typeface="Trebuchet MS"/>
              <a:cs typeface="Trebuchet MS"/>
            </a:endParaRPr>
          </a:p>
          <a:p>
            <a:pPr marL="355600" marR="374015" indent="-342900">
              <a:lnSpc>
                <a:spcPct val="100000"/>
              </a:lnSpc>
              <a:buClr>
                <a:srgbClr val="EB3C9F"/>
              </a:buClr>
              <a:buSzPct val="80555"/>
              <a:buFont typeface="Wingdings 3"/>
              <a:buChar char=""/>
              <a:tabLst>
                <a:tab pos="354965" algn="l"/>
                <a:tab pos="355600" algn="l"/>
              </a:tabLst>
            </a:pPr>
            <a:r>
              <a:rPr sz="1800" spc="-5" dirty="0">
                <a:solidFill>
                  <a:srgbClr val="404040"/>
                </a:solidFill>
                <a:latin typeface="Trebuchet MS"/>
                <a:cs typeface="Trebuchet MS"/>
              </a:rPr>
              <a:t>It is </a:t>
            </a:r>
            <a:r>
              <a:rPr sz="1800" dirty="0">
                <a:solidFill>
                  <a:srgbClr val="404040"/>
                </a:solidFill>
                <a:latin typeface="Trebuchet MS"/>
                <a:cs typeface="Trebuchet MS"/>
              </a:rPr>
              <a:t>a </a:t>
            </a:r>
            <a:r>
              <a:rPr sz="1800" spc="-10" dirty="0">
                <a:solidFill>
                  <a:srgbClr val="404040"/>
                </a:solidFill>
                <a:latin typeface="Trebuchet MS"/>
                <a:cs typeface="Trebuchet MS"/>
              </a:rPr>
              <a:t>tool </a:t>
            </a:r>
            <a:r>
              <a:rPr sz="1800" spc="-5" dirty="0">
                <a:solidFill>
                  <a:srgbClr val="404040"/>
                </a:solidFill>
                <a:latin typeface="Trebuchet MS"/>
                <a:cs typeface="Trebuchet MS"/>
              </a:rPr>
              <a:t>to </a:t>
            </a:r>
            <a:r>
              <a:rPr sz="1800" spc="-10" dirty="0">
                <a:solidFill>
                  <a:srgbClr val="404040"/>
                </a:solidFill>
                <a:latin typeface="Trebuchet MS"/>
                <a:cs typeface="Trebuchet MS"/>
              </a:rPr>
              <a:t>allow </a:t>
            </a:r>
            <a:r>
              <a:rPr sz="1800" spc="-5" dirty="0">
                <a:solidFill>
                  <a:srgbClr val="404040"/>
                </a:solidFill>
                <a:latin typeface="Trebuchet MS"/>
                <a:cs typeface="Trebuchet MS"/>
              </a:rPr>
              <a:t>users to </a:t>
            </a:r>
            <a:r>
              <a:rPr sz="1800" dirty="0">
                <a:solidFill>
                  <a:srgbClr val="404040"/>
                </a:solidFill>
                <a:latin typeface="Trebuchet MS"/>
                <a:cs typeface="Trebuchet MS"/>
              </a:rPr>
              <a:t>generate </a:t>
            </a:r>
            <a:r>
              <a:rPr sz="1800" spc="-5" dirty="0">
                <a:solidFill>
                  <a:srgbClr val="404040"/>
                </a:solidFill>
                <a:latin typeface="Trebuchet MS"/>
                <a:cs typeface="Trebuchet MS"/>
              </a:rPr>
              <a:t>‘influence scores’ to identify people,  blogs, forums etc. that are</a:t>
            </a:r>
            <a:r>
              <a:rPr sz="1800" dirty="0">
                <a:solidFill>
                  <a:srgbClr val="404040"/>
                </a:solidFill>
                <a:latin typeface="Trebuchet MS"/>
                <a:cs typeface="Trebuchet MS"/>
              </a:rPr>
              <a:t> </a:t>
            </a:r>
            <a:r>
              <a:rPr sz="1800" spc="-5" dirty="0">
                <a:solidFill>
                  <a:srgbClr val="404040"/>
                </a:solidFill>
                <a:latin typeface="Trebuchet MS"/>
                <a:cs typeface="Trebuchet MS"/>
              </a:rPr>
              <a:t>important</a:t>
            </a:r>
            <a:endParaRPr sz="18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80142" y="757226"/>
            <a:ext cx="4165741" cy="47732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41832" y="1057655"/>
            <a:ext cx="3421379" cy="1011936"/>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3762755" y="1057655"/>
            <a:ext cx="768096" cy="1011936"/>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756310" y="629158"/>
            <a:ext cx="4208780" cy="1122680"/>
          </a:xfrm>
          <a:prstGeom prst="rect">
            <a:avLst/>
          </a:prstGeom>
        </p:spPr>
        <p:style>
          <a:lnRef idx="0">
            <a:scrgbClr r="0" g="0" b="0"/>
          </a:lnRef>
          <a:fillRef idx="1001">
            <a:schemeClr val="lt1"/>
          </a:fillRef>
          <a:effectRef idx="0">
            <a:scrgbClr r="0" g="0" b="0"/>
          </a:effectRef>
          <a:fontRef idx="major"/>
        </p:style>
        <p:txBody>
          <a:bodyPr vert="horz" wrap="square" lIns="0" tIns="12700" rIns="0" bIns="0" rtlCol="0">
            <a:spAutoFit/>
          </a:bodyPr>
          <a:lstStyle/>
          <a:p>
            <a:pPr marL="469900" marR="5080" indent="-457200">
              <a:lnSpc>
                <a:spcPct val="100000"/>
              </a:lnSpc>
              <a:spcBef>
                <a:spcPts val="100"/>
              </a:spcBef>
            </a:pPr>
            <a:r>
              <a:rPr spc="-5" dirty="0"/>
              <a:t>Sentiment</a:t>
            </a:r>
            <a:r>
              <a:rPr spc="-270" dirty="0"/>
              <a:t> </a:t>
            </a:r>
            <a:r>
              <a:rPr spc="-5" dirty="0"/>
              <a:t>Analysis:  </a:t>
            </a:r>
            <a:r>
              <a:rPr dirty="0"/>
              <a:t>How it</a:t>
            </a:r>
            <a:r>
              <a:rPr spc="-30" dirty="0"/>
              <a:t> </a:t>
            </a:r>
            <a:r>
              <a:rPr spc="-15" dirty="0"/>
              <a:t>Works-</a:t>
            </a:r>
          </a:p>
        </p:txBody>
      </p:sp>
      <p:sp>
        <p:nvSpPr>
          <p:cNvPr id="6" name="object 6"/>
          <p:cNvSpPr txBox="1"/>
          <p:nvPr/>
        </p:nvSpPr>
        <p:spPr>
          <a:xfrm>
            <a:off x="847445" y="3570858"/>
            <a:ext cx="1685925" cy="345440"/>
          </a:xfrm>
          <a:prstGeom prst="rect">
            <a:avLst/>
          </a:prstGeom>
        </p:spPr>
        <p:txBody>
          <a:bodyPr vert="horz" wrap="square" lIns="0" tIns="12700" rIns="0" bIns="0" rtlCol="0">
            <a:spAutoFit/>
          </a:bodyPr>
          <a:lstStyle/>
          <a:p>
            <a:pPr marL="200660" indent="-188595">
              <a:lnSpc>
                <a:spcPct val="100000"/>
              </a:lnSpc>
              <a:spcBef>
                <a:spcPts val="100"/>
              </a:spcBef>
              <a:buClr>
                <a:srgbClr val="F495CA"/>
              </a:buClr>
              <a:buSzPct val="73809"/>
              <a:buFont typeface="Wingdings 3"/>
              <a:buChar char=""/>
              <a:tabLst>
                <a:tab pos="201295" algn="l"/>
              </a:tabLst>
            </a:pPr>
            <a:r>
              <a:rPr sz="2100" spc="-5" dirty="0">
                <a:latin typeface="Trebuchet MS"/>
                <a:cs typeface="Trebuchet MS"/>
              </a:rPr>
              <a:t>Collect</a:t>
            </a:r>
            <a:r>
              <a:rPr sz="2100" spc="-70" dirty="0">
                <a:latin typeface="Trebuchet MS"/>
                <a:cs typeface="Trebuchet MS"/>
              </a:rPr>
              <a:t> </a:t>
            </a:r>
            <a:r>
              <a:rPr sz="2100" spc="-5" dirty="0">
                <a:latin typeface="Trebuchet MS"/>
                <a:cs typeface="Trebuchet MS"/>
              </a:rPr>
              <a:t>Data</a:t>
            </a:r>
            <a:endParaRPr sz="2100">
              <a:latin typeface="Trebuchet MS"/>
              <a:cs typeface="Trebuchet MS"/>
            </a:endParaRPr>
          </a:p>
        </p:txBody>
      </p:sp>
      <p:sp>
        <p:nvSpPr>
          <p:cNvPr id="7" name="object 7"/>
          <p:cNvSpPr txBox="1"/>
          <p:nvPr/>
        </p:nvSpPr>
        <p:spPr>
          <a:xfrm>
            <a:off x="830681" y="4918329"/>
            <a:ext cx="1717675" cy="652145"/>
          </a:xfrm>
          <a:prstGeom prst="rect">
            <a:avLst/>
          </a:prstGeom>
        </p:spPr>
        <p:txBody>
          <a:bodyPr vert="horz" wrap="square" lIns="0" tIns="42544" rIns="0" bIns="0" rtlCol="0">
            <a:spAutoFit/>
          </a:bodyPr>
          <a:lstStyle/>
          <a:p>
            <a:pPr marL="12700" marR="5080" algn="ctr">
              <a:lnSpc>
                <a:spcPct val="87000"/>
              </a:lnSpc>
              <a:spcBef>
                <a:spcPts val="334"/>
              </a:spcBef>
            </a:pPr>
            <a:r>
              <a:rPr sz="1500" dirty="0">
                <a:latin typeface="Trebuchet MS"/>
                <a:cs typeface="Trebuchet MS"/>
              </a:rPr>
              <a:t>Social </a:t>
            </a:r>
            <a:r>
              <a:rPr sz="1500" spc="-5" dirty="0">
                <a:latin typeface="Trebuchet MS"/>
                <a:cs typeface="Trebuchet MS"/>
              </a:rPr>
              <a:t>Media,</a:t>
            </a:r>
            <a:r>
              <a:rPr sz="1500" spc="-95" dirty="0">
                <a:latin typeface="Trebuchet MS"/>
                <a:cs typeface="Trebuchet MS"/>
              </a:rPr>
              <a:t> </a:t>
            </a:r>
            <a:r>
              <a:rPr sz="1500" dirty="0">
                <a:latin typeface="Trebuchet MS"/>
                <a:cs typeface="Trebuchet MS"/>
              </a:rPr>
              <a:t>Blogs,  </a:t>
            </a:r>
            <a:r>
              <a:rPr sz="1500" spc="-55" dirty="0">
                <a:latin typeface="Trebuchet MS"/>
                <a:cs typeface="Trebuchet MS"/>
              </a:rPr>
              <a:t>Twitter, </a:t>
            </a:r>
            <a:r>
              <a:rPr sz="1500" spc="-5" dirty="0">
                <a:latin typeface="Trebuchet MS"/>
                <a:cs typeface="Trebuchet MS"/>
              </a:rPr>
              <a:t>News,  </a:t>
            </a:r>
            <a:r>
              <a:rPr sz="1500" spc="-15" dirty="0">
                <a:latin typeface="Trebuchet MS"/>
                <a:cs typeface="Trebuchet MS"/>
              </a:rPr>
              <a:t>Product</a:t>
            </a:r>
            <a:r>
              <a:rPr sz="1500" spc="-40" dirty="0">
                <a:latin typeface="Trebuchet MS"/>
                <a:cs typeface="Trebuchet MS"/>
              </a:rPr>
              <a:t> </a:t>
            </a:r>
            <a:r>
              <a:rPr sz="1500" spc="-15" dirty="0">
                <a:latin typeface="Trebuchet MS"/>
                <a:cs typeface="Trebuchet MS"/>
              </a:rPr>
              <a:t>Reviews</a:t>
            </a:r>
            <a:endParaRPr sz="1500">
              <a:latin typeface="Trebuchet MS"/>
              <a:cs typeface="Trebuchet MS"/>
            </a:endParaRPr>
          </a:p>
        </p:txBody>
      </p:sp>
      <p:sp>
        <p:nvSpPr>
          <p:cNvPr id="8" name="object 8"/>
          <p:cNvSpPr/>
          <p:nvPr/>
        </p:nvSpPr>
        <p:spPr>
          <a:xfrm>
            <a:off x="797813" y="3298697"/>
            <a:ext cx="141732" cy="141731"/>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896874" y="3100577"/>
            <a:ext cx="141731" cy="141732"/>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1136141" y="3140201"/>
            <a:ext cx="222504" cy="222503"/>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1334261" y="2922270"/>
            <a:ext cx="141731" cy="141731"/>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1591817" y="2843022"/>
            <a:ext cx="141731" cy="141731"/>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1908810" y="2981705"/>
            <a:ext cx="141731" cy="141732"/>
          </a:xfrm>
          <a:prstGeom prst="rect">
            <a:avLst/>
          </a:prstGeom>
          <a:blipFill>
            <a:blip r:embed="rId10" cstate="print"/>
            <a:stretch>
              <a:fillRect/>
            </a:stretch>
          </a:blipFill>
        </p:spPr>
        <p:txBody>
          <a:bodyPr wrap="square" lIns="0" tIns="0" rIns="0" bIns="0" rtlCol="0"/>
          <a:lstStyle/>
          <a:p>
            <a:endParaRPr/>
          </a:p>
        </p:txBody>
      </p:sp>
      <p:sp>
        <p:nvSpPr>
          <p:cNvPr id="14" name="object 14"/>
          <p:cNvSpPr/>
          <p:nvPr/>
        </p:nvSpPr>
        <p:spPr>
          <a:xfrm>
            <a:off x="2106929" y="3080766"/>
            <a:ext cx="222503" cy="222504"/>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2384298" y="3298697"/>
            <a:ext cx="141731" cy="141731"/>
          </a:xfrm>
          <a:prstGeom prst="rect">
            <a:avLst/>
          </a:prstGeom>
          <a:blipFill>
            <a:blip r:embed="rId12" cstate="print"/>
            <a:stretch>
              <a:fillRect/>
            </a:stretch>
          </a:blipFill>
        </p:spPr>
        <p:txBody>
          <a:bodyPr wrap="square" lIns="0" tIns="0" rIns="0" bIns="0" rtlCol="0"/>
          <a:lstStyle/>
          <a:p>
            <a:endParaRPr/>
          </a:p>
        </p:txBody>
      </p:sp>
      <p:sp>
        <p:nvSpPr>
          <p:cNvPr id="16" name="object 16"/>
          <p:cNvSpPr/>
          <p:nvPr/>
        </p:nvSpPr>
        <p:spPr>
          <a:xfrm>
            <a:off x="2503170" y="3516629"/>
            <a:ext cx="141731" cy="141732"/>
          </a:xfrm>
          <a:prstGeom prst="rect">
            <a:avLst/>
          </a:prstGeom>
          <a:blipFill>
            <a:blip r:embed="rId13" cstate="print"/>
            <a:stretch>
              <a:fillRect/>
            </a:stretch>
          </a:blipFill>
        </p:spPr>
        <p:txBody>
          <a:bodyPr wrap="square" lIns="0" tIns="0" rIns="0" bIns="0" rtlCol="0"/>
          <a:lstStyle/>
          <a:p>
            <a:endParaRPr/>
          </a:p>
        </p:txBody>
      </p:sp>
      <p:sp>
        <p:nvSpPr>
          <p:cNvPr id="17" name="object 17"/>
          <p:cNvSpPr/>
          <p:nvPr/>
        </p:nvSpPr>
        <p:spPr>
          <a:xfrm>
            <a:off x="1472946" y="3100577"/>
            <a:ext cx="364490" cy="364490"/>
          </a:xfrm>
          <a:custGeom>
            <a:avLst/>
            <a:gdLst/>
            <a:ahLst/>
            <a:cxnLst/>
            <a:rect l="l" t="t" r="r" b="b"/>
            <a:pathLst>
              <a:path w="364489" h="364489">
                <a:moveTo>
                  <a:pt x="182117" y="0"/>
                </a:moveTo>
                <a:lnTo>
                  <a:pt x="133702" y="6505"/>
                </a:lnTo>
                <a:lnTo>
                  <a:pt x="90198" y="24863"/>
                </a:lnTo>
                <a:lnTo>
                  <a:pt x="53340" y="53340"/>
                </a:lnTo>
                <a:lnTo>
                  <a:pt x="24863" y="90198"/>
                </a:lnTo>
                <a:lnTo>
                  <a:pt x="6505" y="133702"/>
                </a:lnTo>
                <a:lnTo>
                  <a:pt x="0" y="182118"/>
                </a:lnTo>
                <a:lnTo>
                  <a:pt x="6505" y="230533"/>
                </a:lnTo>
                <a:lnTo>
                  <a:pt x="24863" y="274037"/>
                </a:lnTo>
                <a:lnTo>
                  <a:pt x="53340" y="310896"/>
                </a:lnTo>
                <a:lnTo>
                  <a:pt x="90198" y="339372"/>
                </a:lnTo>
                <a:lnTo>
                  <a:pt x="133702" y="357730"/>
                </a:lnTo>
                <a:lnTo>
                  <a:pt x="182117" y="364236"/>
                </a:lnTo>
                <a:lnTo>
                  <a:pt x="230533" y="357730"/>
                </a:lnTo>
                <a:lnTo>
                  <a:pt x="274037" y="339372"/>
                </a:lnTo>
                <a:lnTo>
                  <a:pt x="310896" y="310896"/>
                </a:lnTo>
                <a:lnTo>
                  <a:pt x="339372" y="274037"/>
                </a:lnTo>
                <a:lnTo>
                  <a:pt x="357730" y="230533"/>
                </a:lnTo>
                <a:lnTo>
                  <a:pt x="364235" y="182118"/>
                </a:lnTo>
                <a:lnTo>
                  <a:pt x="357730" y="133702"/>
                </a:lnTo>
                <a:lnTo>
                  <a:pt x="339372" y="90198"/>
                </a:lnTo>
                <a:lnTo>
                  <a:pt x="310896" y="53340"/>
                </a:lnTo>
                <a:lnTo>
                  <a:pt x="274037" y="24863"/>
                </a:lnTo>
                <a:lnTo>
                  <a:pt x="230533" y="6505"/>
                </a:lnTo>
                <a:lnTo>
                  <a:pt x="182117" y="0"/>
                </a:lnTo>
                <a:close/>
              </a:path>
            </a:pathLst>
          </a:custGeom>
          <a:solidFill>
            <a:srgbClr val="2DD5C2"/>
          </a:solidFill>
        </p:spPr>
        <p:txBody>
          <a:bodyPr wrap="square" lIns="0" tIns="0" rIns="0" bIns="0" rtlCol="0"/>
          <a:lstStyle/>
          <a:p>
            <a:endParaRPr/>
          </a:p>
        </p:txBody>
      </p:sp>
      <p:sp>
        <p:nvSpPr>
          <p:cNvPr id="18" name="object 18"/>
          <p:cNvSpPr/>
          <p:nvPr/>
        </p:nvSpPr>
        <p:spPr>
          <a:xfrm>
            <a:off x="698754" y="3853434"/>
            <a:ext cx="141732" cy="141732"/>
          </a:xfrm>
          <a:prstGeom prst="rect">
            <a:avLst/>
          </a:prstGeom>
          <a:blipFill>
            <a:blip r:embed="rId14" cstate="print"/>
            <a:stretch>
              <a:fillRect/>
            </a:stretch>
          </a:blipFill>
        </p:spPr>
        <p:txBody>
          <a:bodyPr wrap="square" lIns="0" tIns="0" rIns="0" bIns="0" rtlCol="0"/>
          <a:lstStyle/>
          <a:p>
            <a:endParaRPr/>
          </a:p>
        </p:txBody>
      </p:sp>
      <p:sp>
        <p:nvSpPr>
          <p:cNvPr id="19" name="object 19"/>
          <p:cNvSpPr/>
          <p:nvPr/>
        </p:nvSpPr>
        <p:spPr>
          <a:xfrm>
            <a:off x="817625" y="4031741"/>
            <a:ext cx="222504" cy="222503"/>
          </a:xfrm>
          <a:prstGeom prst="rect">
            <a:avLst/>
          </a:prstGeom>
          <a:blipFill>
            <a:blip r:embed="rId15" cstate="print"/>
            <a:stretch>
              <a:fillRect/>
            </a:stretch>
          </a:blipFill>
        </p:spPr>
        <p:txBody>
          <a:bodyPr wrap="square" lIns="0" tIns="0" rIns="0" bIns="0" rtlCol="0"/>
          <a:lstStyle/>
          <a:p>
            <a:endParaRPr/>
          </a:p>
        </p:txBody>
      </p:sp>
      <p:sp>
        <p:nvSpPr>
          <p:cNvPr id="20" name="object 20"/>
          <p:cNvSpPr/>
          <p:nvPr/>
        </p:nvSpPr>
        <p:spPr>
          <a:xfrm>
            <a:off x="1116330" y="4190238"/>
            <a:ext cx="323215" cy="323215"/>
          </a:xfrm>
          <a:custGeom>
            <a:avLst/>
            <a:gdLst/>
            <a:ahLst/>
            <a:cxnLst/>
            <a:rect l="l" t="t" r="r" b="b"/>
            <a:pathLst>
              <a:path w="323215" h="323214">
                <a:moveTo>
                  <a:pt x="161544" y="0"/>
                </a:moveTo>
                <a:lnTo>
                  <a:pt x="118599" y="5766"/>
                </a:lnTo>
                <a:lnTo>
                  <a:pt x="80009" y="22041"/>
                </a:lnTo>
                <a:lnTo>
                  <a:pt x="47315" y="47291"/>
                </a:lnTo>
                <a:lnTo>
                  <a:pt x="22055" y="79981"/>
                </a:lnTo>
                <a:lnTo>
                  <a:pt x="5770" y="118577"/>
                </a:lnTo>
                <a:lnTo>
                  <a:pt x="0" y="161544"/>
                </a:lnTo>
                <a:lnTo>
                  <a:pt x="5770" y="204510"/>
                </a:lnTo>
                <a:lnTo>
                  <a:pt x="22055" y="243106"/>
                </a:lnTo>
                <a:lnTo>
                  <a:pt x="47315" y="275796"/>
                </a:lnTo>
                <a:lnTo>
                  <a:pt x="80010" y="301046"/>
                </a:lnTo>
                <a:lnTo>
                  <a:pt x="118599" y="317321"/>
                </a:lnTo>
                <a:lnTo>
                  <a:pt x="161544" y="323088"/>
                </a:lnTo>
                <a:lnTo>
                  <a:pt x="204510" y="317321"/>
                </a:lnTo>
                <a:lnTo>
                  <a:pt x="243106" y="301046"/>
                </a:lnTo>
                <a:lnTo>
                  <a:pt x="275796" y="275796"/>
                </a:lnTo>
                <a:lnTo>
                  <a:pt x="301046" y="243106"/>
                </a:lnTo>
                <a:lnTo>
                  <a:pt x="317321" y="204510"/>
                </a:lnTo>
                <a:lnTo>
                  <a:pt x="323088" y="161544"/>
                </a:lnTo>
                <a:lnTo>
                  <a:pt x="317321" y="118577"/>
                </a:lnTo>
                <a:lnTo>
                  <a:pt x="301046" y="79981"/>
                </a:lnTo>
                <a:lnTo>
                  <a:pt x="275796" y="47291"/>
                </a:lnTo>
                <a:lnTo>
                  <a:pt x="243106" y="22041"/>
                </a:lnTo>
                <a:lnTo>
                  <a:pt x="204510" y="5766"/>
                </a:lnTo>
                <a:lnTo>
                  <a:pt x="161544" y="0"/>
                </a:lnTo>
                <a:close/>
              </a:path>
            </a:pathLst>
          </a:custGeom>
          <a:solidFill>
            <a:srgbClr val="31DC2E"/>
          </a:solidFill>
        </p:spPr>
        <p:txBody>
          <a:bodyPr wrap="square" lIns="0" tIns="0" rIns="0" bIns="0" rtlCol="0"/>
          <a:lstStyle/>
          <a:p>
            <a:endParaRPr/>
          </a:p>
        </p:txBody>
      </p:sp>
      <p:sp>
        <p:nvSpPr>
          <p:cNvPr id="21" name="object 21"/>
          <p:cNvSpPr/>
          <p:nvPr/>
        </p:nvSpPr>
        <p:spPr>
          <a:xfrm>
            <a:off x="1532382" y="4447794"/>
            <a:ext cx="141731" cy="141731"/>
          </a:xfrm>
          <a:prstGeom prst="rect">
            <a:avLst/>
          </a:prstGeom>
          <a:blipFill>
            <a:blip r:embed="rId16" cstate="print"/>
            <a:stretch>
              <a:fillRect/>
            </a:stretch>
          </a:blipFill>
        </p:spPr>
        <p:txBody>
          <a:bodyPr wrap="square" lIns="0" tIns="0" rIns="0" bIns="0" rtlCol="0"/>
          <a:lstStyle/>
          <a:p>
            <a:endParaRPr/>
          </a:p>
        </p:txBody>
      </p:sp>
      <p:sp>
        <p:nvSpPr>
          <p:cNvPr id="22" name="object 22"/>
          <p:cNvSpPr/>
          <p:nvPr/>
        </p:nvSpPr>
        <p:spPr>
          <a:xfrm>
            <a:off x="1611630" y="4190238"/>
            <a:ext cx="222503" cy="222504"/>
          </a:xfrm>
          <a:prstGeom prst="rect">
            <a:avLst/>
          </a:prstGeom>
          <a:blipFill>
            <a:blip r:embed="rId17" cstate="print"/>
            <a:stretch>
              <a:fillRect/>
            </a:stretch>
          </a:blipFill>
        </p:spPr>
        <p:txBody>
          <a:bodyPr wrap="square" lIns="0" tIns="0" rIns="0" bIns="0" rtlCol="0"/>
          <a:lstStyle/>
          <a:p>
            <a:endParaRPr/>
          </a:p>
        </p:txBody>
      </p:sp>
      <p:sp>
        <p:nvSpPr>
          <p:cNvPr id="23" name="object 23"/>
          <p:cNvSpPr/>
          <p:nvPr/>
        </p:nvSpPr>
        <p:spPr>
          <a:xfrm>
            <a:off x="1809750" y="4467605"/>
            <a:ext cx="141731" cy="141731"/>
          </a:xfrm>
          <a:prstGeom prst="rect">
            <a:avLst/>
          </a:prstGeom>
          <a:blipFill>
            <a:blip r:embed="rId18" cstate="print"/>
            <a:stretch>
              <a:fillRect/>
            </a:stretch>
          </a:blipFill>
        </p:spPr>
        <p:txBody>
          <a:bodyPr wrap="square" lIns="0" tIns="0" rIns="0" bIns="0" rtlCol="0"/>
          <a:lstStyle/>
          <a:p>
            <a:endParaRPr/>
          </a:p>
        </p:txBody>
      </p:sp>
      <p:sp>
        <p:nvSpPr>
          <p:cNvPr id="24" name="object 24"/>
          <p:cNvSpPr/>
          <p:nvPr/>
        </p:nvSpPr>
        <p:spPr>
          <a:xfrm>
            <a:off x="1988057" y="4150614"/>
            <a:ext cx="323215" cy="323215"/>
          </a:xfrm>
          <a:custGeom>
            <a:avLst/>
            <a:gdLst/>
            <a:ahLst/>
            <a:cxnLst/>
            <a:rect l="l" t="t" r="r" b="b"/>
            <a:pathLst>
              <a:path w="323214" h="323214">
                <a:moveTo>
                  <a:pt x="161544" y="0"/>
                </a:moveTo>
                <a:lnTo>
                  <a:pt x="118577" y="5766"/>
                </a:lnTo>
                <a:lnTo>
                  <a:pt x="79981" y="22041"/>
                </a:lnTo>
                <a:lnTo>
                  <a:pt x="47291" y="47291"/>
                </a:lnTo>
                <a:lnTo>
                  <a:pt x="22041" y="79981"/>
                </a:lnTo>
                <a:lnTo>
                  <a:pt x="5766" y="118577"/>
                </a:lnTo>
                <a:lnTo>
                  <a:pt x="0" y="161544"/>
                </a:lnTo>
                <a:lnTo>
                  <a:pt x="5766" y="204510"/>
                </a:lnTo>
                <a:lnTo>
                  <a:pt x="22041" y="243106"/>
                </a:lnTo>
                <a:lnTo>
                  <a:pt x="47291" y="275796"/>
                </a:lnTo>
                <a:lnTo>
                  <a:pt x="79981" y="301046"/>
                </a:lnTo>
                <a:lnTo>
                  <a:pt x="118577" y="317321"/>
                </a:lnTo>
                <a:lnTo>
                  <a:pt x="161544" y="323088"/>
                </a:lnTo>
                <a:lnTo>
                  <a:pt x="204510" y="317321"/>
                </a:lnTo>
                <a:lnTo>
                  <a:pt x="243106" y="301046"/>
                </a:lnTo>
                <a:lnTo>
                  <a:pt x="275796" y="275796"/>
                </a:lnTo>
                <a:lnTo>
                  <a:pt x="301046" y="243106"/>
                </a:lnTo>
                <a:lnTo>
                  <a:pt x="317321" y="204510"/>
                </a:lnTo>
                <a:lnTo>
                  <a:pt x="323088" y="161544"/>
                </a:lnTo>
                <a:lnTo>
                  <a:pt x="317321" y="118577"/>
                </a:lnTo>
                <a:lnTo>
                  <a:pt x="301046" y="79981"/>
                </a:lnTo>
                <a:lnTo>
                  <a:pt x="275796" y="47291"/>
                </a:lnTo>
                <a:lnTo>
                  <a:pt x="243106" y="22041"/>
                </a:lnTo>
                <a:lnTo>
                  <a:pt x="204510" y="5766"/>
                </a:lnTo>
                <a:lnTo>
                  <a:pt x="161544" y="0"/>
                </a:lnTo>
                <a:close/>
              </a:path>
            </a:pathLst>
          </a:custGeom>
          <a:solidFill>
            <a:srgbClr val="E2BB2F"/>
          </a:solidFill>
        </p:spPr>
        <p:txBody>
          <a:bodyPr wrap="square" lIns="0" tIns="0" rIns="0" bIns="0" rtlCol="0"/>
          <a:lstStyle/>
          <a:p>
            <a:endParaRPr/>
          </a:p>
        </p:txBody>
      </p:sp>
      <p:sp>
        <p:nvSpPr>
          <p:cNvPr id="25" name="object 25"/>
          <p:cNvSpPr/>
          <p:nvPr/>
        </p:nvSpPr>
        <p:spPr>
          <a:xfrm>
            <a:off x="2423922" y="4071365"/>
            <a:ext cx="222503" cy="222503"/>
          </a:xfrm>
          <a:prstGeom prst="rect">
            <a:avLst/>
          </a:prstGeom>
          <a:blipFill>
            <a:blip r:embed="rId19" cstate="print"/>
            <a:stretch>
              <a:fillRect/>
            </a:stretch>
          </a:blipFill>
        </p:spPr>
        <p:txBody>
          <a:bodyPr wrap="square" lIns="0" tIns="0" rIns="0" bIns="0" rtlCol="0"/>
          <a:lstStyle/>
          <a:p>
            <a:endParaRPr/>
          </a:p>
        </p:txBody>
      </p:sp>
      <p:sp>
        <p:nvSpPr>
          <p:cNvPr id="26" name="object 26"/>
          <p:cNvSpPr/>
          <p:nvPr/>
        </p:nvSpPr>
        <p:spPr>
          <a:xfrm>
            <a:off x="2645664" y="3139439"/>
            <a:ext cx="654050" cy="1247140"/>
          </a:xfrm>
          <a:custGeom>
            <a:avLst/>
            <a:gdLst/>
            <a:ahLst/>
            <a:cxnLst/>
            <a:rect l="l" t="t" r="r" b="b"/>
            <a:pathLst>
              <a:path w="654050" h="1247139">
                <a:moveTo>
                  <a:pt x="246380" y="0"/>
                </a:moveTo>
                <a:lnTo>
                  <a:pt x="0" y="0"/>
                </a:lnTo>
                <a:lnTo>
                  <a:pt x="407416" y="623316"/>
                </a:lnTo>
                <a:lnTo>
                  <a:pt x="0" y="1246632"/>
                </a:lnTo>
                <a:lnTo>
                  <a:pt x="246380" y="1246632"/>
                </a:lnTo>
                <a:lnTo>
                  <a:pt x="653796" y="623316"/>
                </a:lnTo>
                <a:lnTo>
                  <a:pt x="246380" y="0"/>
                </a:lnTo>
                <a:close/>
              </a:path>
            </a:pathLst>
          </a:custGeom>
          <a:solidFill>
            <a:srgbClr val="BB356E"/>
          </a:solidFill>
        </p:spPr>
        <p:txBody>
          <a:bodyPr wrap="square" lIns="0" tIns="0" rIns="0" bIns="0" rtlCol="0"/>
          <a:lstStyle/>
          <a:p>
            <a:endParaRPr/>
          </a:p>
        </p:txBody>
      </p:sp>
      <p:sp>
        <p:nvSpPr>
          <p:cNvPr id="27" name="object 27"/>
          <p:cNvSpPr txBox="1"/>
          <p:nvPr/>
        </p:nvSpPr>
        <p:spPr>
          <a:xfrm>
            <a:off x="3461130" y="3564382"/>
            <a:ext cx="1580515" cy="345440"/>
          </a:xfrm>
          <a:prstGeom prst="rect">
            <a:avLst/>
          </a:prstGeom>
        </p:spPr>
        <p:txBody>
          <a:bodyPr vert="horz" wrap="square" lIns="0" tIns="12700" rIns="0" bIns="0" rtlCol="0">
            <a:spAutoFit/>
          </a:bodyPr>
          <a:lstStyle/>
          <a:p>
            <a:pPr marL="12700">
              <a:lnSpc>
                <a:spcPct val="100000"/>
              </a:lnSpc>
              <a:spcBef>
                <a:spcPts val="100"/>
              </a:spcBef>
            </a:pPr>
            <a:r>
              <a:rPr sz="2100" spc="-5" dirty="0">
                <a:latin typeface="Trebuchet MS"/>
                <a:cs typeface="Trebuchet MS"/>
              </a:rPr>
              <a:t>Analyze</a:t>
            </a:r>
            <a:r>
              <a:rPr sz="2100" spc="-70" dirty="0">
                <a:latin typeface="Trebuchet MS"/>
                <a:cs typeface="Trebuchet MS"/>
              </a:rPr>
              <a:t> </a:t>
            </a:r>
            <a:r>
              <a:rPr sz="2100" spc="-5" dirty="0">
                <a:latin typeface="Trebuchet MS"/>
                <a:cs typeface="Trebuchet MS"/>
              </a:rPr>
              <a:t>Data</a:t>
            </a:r>
            <a:endParaRPr sz="2100">
              <a:latin typeface="Trebuchet MS"/>
              <a:cs typeface="Trebuchet MS"/>
            </a:endParaRPr>
          </a:p>
        </p:txBody>
      </p:sp>
      <p:sp>
        <p:nvSpPr>
          <p:cNvPr id="28" name="object 28"/>
          <p:cNvSpPr txBox="1"/>
          <p:nvPr/>
        </p:nvSpPr>
        <p:spPr>
          <a:xfrm>
            <a:off x="3375786" y="4818633"/>
            <a:ext cx="1626235" cy="852169"/>
          </a:xfrm>
          <a:prstGeom prst="rect">
            <a:avLst/>
          </a:prstGeom>
        </p:spPr>
        <p:txBody>
          <a:bodyPr vert="horz" wrap="square" lIns="0" tIns="41910" rIns="0" bIns="0" rtlCol="0">
            <a:spAutoFit/>
          </a:bodyPr>
          <a:lstStyle/>
          <a:p>
            <a:pPr marL="12700" marR="5080" algn="ctr">
              <a:lnSpc>
                <a:spcPct val="87200"/>
              </a:lnSpc>
              <a:spcBef>
                <a:spcPts val="330"/>
              </a:spcBef>
            </a:pPr>
            <a:r>
              <a:rPr sz="1500" spc="-5" dirty="0">
                <a:latin typeface="Trebuchet MS"/>
                <a:cs typeface="Trebuchet MS"/>
              </a:rPr>
              <a:t>Algorithms</a:t>
            </a:r>
            <a:r>
              <a:rPr sz="1500" spc="-70" dirty="0">
                <a:latin typeface="Trebuchet MS"/>
                <a:cs typeface="Trebuchet MS"/>
              </a:rPr>
              <a:t> </a:t>
            </a:r>
            <a:r>
              <a:rPr sz="1500" spc="-5" dirty="0">
                <a:latin typeface="Trebuchet MS"/>
                <a:cs typeface="Trebuchet MS"/>
              </a:rPr>
              <a:t>process  the </a:t>
            </a:r>
            <a:r>
              <a:rPr sz="1500" dirty="0">
                <a:latin typeface="Trebuchet MS"/>
                <a:cs typeface="Trebuchet MS"/>
              </a:rPr>
              <a:t>data </a:t>
            </a:r>
            <a:r>
              <a:rPr sz="1500" spc="-5" dirty="0">
                <a:latin typeface="Trebuchet MS"/>
                <a:cs typeface="Trebuchet MS"/>
              </a:rPr>
              <a:t>and  performs</a:t>
            </a:r>
            <a:r>
              <a:rPr sz="1500" spc="-75" dirty="0">
                <a:latin typeface="Trebuchet MS"/>
                <a:cs typeface="Trebuchet MS"/>
              </a:rPr>
              <a:t> </a:t>
            </a:r>
            <a:r>
              <a:rPr sz="1500" spc="-5" dirty="0">
                <a:latin typeface="Trebuchet MS"/>
                <a:cs typeface="Trebuchet MS"/>
              </a:rPr>
              <a:t>sentence  splitting</a:t>
            </a:r>
            <a:endParaRPr sz="1500">
              <a:latin typeface="Trebuchet MS"/>
              <a:cs typeface="Trebuchet MS"/>
            </a:endParaRPr>
          </a:p>
        </p:txBody>
      </p:sp>
      <p:sp>
        <p:nvSpPr>
          <p:cNvPr id="29" name="object 29"/>
          <p:cNvSpPr/>
          <p:nvPr/>
        </p:nvSpPr>
        <p:spPr>
          <a:xfrm>
            <a:off x="5081015" y="3139439"/>
            <a:ext cx="654050" cy="1247140"/>
          </a:xfrm>
          <a:custGeom>
            <a:avLst/>
            <a:gdLst/>
            <a:ahLst/>
            <a:cxnLst/>
            <a:rect l="l" t="t" r="r" b="b"/>
            <a:pathLst>
              <a:path w="654050" h="1247139">
                <a:moveTo>
                  <a:pt x="246380" y="0"/>
                </a:moveTo>
                <a:lnTo>
                  <a:pt x="0" y="0"/>
                </a:lnTo>
                <a:lnTo>
                  <a:pt x="407416" y="623316"/>
                </a:lnTo>
                <a:lnTo>
                  <a:pt x="0" y="1246632"/>
                </a:lnTo>
                <a:lnTo>
                  <a:pt x="246380" y="1246632"/>
                </a:lnTo>
                <a:lnTo>
                  <a:pt x="653796" y="623316"/>
                </a:lnTo>
                <a:lnTo>
                  <a:pt x="246380" y="0"/>
                </a:lnTo>
                <a:close/>
              </a:path>
            </a:pathLst>
          </a:custGeom>
          <a:solidFill>
            <a:srgbClr val="2DD5C2"/>
          </a:solidFill>
        </p:spPr>
        <p:txBody>
          <a:bodyPr wrap="square" lIns="0" tIns="0" rIns="0" bIns="0" rtlCol="0"/>
          <a:lstStyle/>
          <a:p>
            <a:endParaRPr/>
          </a:p>
        </p:txBody>
      </p:sp>
      <p:sp>
        <p:nvSpPr>
          <p:cNvPr id="30" name="object 30"/>
          <p:cNvSpPr txBox="1"/>
          <p:nvPr/>
        </p:nvSpPr>
        <p:spPr>
          <a:xfrm>
            <a:off x="6110478" y="3564382"/>
            <a:ext cx="1029335" cy="345440"/>
          </a:xfrm>
          <a:prstGeom prst="rect">
            <a:avLst/>
          </a:prstGeom>
        </p:spPr>
        <p:txBody>
          <a:bodyPr vert="horz" wrap="square" lIns="0" tIns="12700" rIns="0" bIns="0" rtlCol="0">
            <a:spAutoFit/>
          </a:bodyPr>
          <a:lstStyle/>
          <a:p>
            <a:pPr marL="12700">
              <a:lnSpc>
                <a:spcPct val="100000"/>
              </a:lnSpc>
              <a:spcBef>
                <a:spcPts val="100"/>
              </a:spcBef>
            </a:pPr>
            <a:r>
              <a:rPr sz="2100" spc="-5" dirty="0">
                <a:latin typeface="Trebuchet MS"/>
                <a:cs typeface="Trebuchet MS"/>
              </a:rPr>
              <a:t>Indexing</a:t>
            </a:r>
            <a:endParaRPr sz="2100">
              <a:latin typeface="Trebuchet MS"/>
              <a:cs typeface="Trebuchet MS"/>
            </a:endParaRPr>
          </a:p>
        </p:txBody>
      </p:sp>
      <p:sp>
        <p:nvSpPr>
          <p:cNvPr id="31" name="object 31"/>
          <p:cNvSpPr txBox="1"/>
          <p:nvPr/>
        </p:nvSpPr>
        <p:spPr>
          <a:xfrm>
            <a:off x="5744717" y="4818633"/>
            <a:ext cx="1760220" cy="852169"/>
          </a:xfrm>
          <a:prstGeom prst="rect">
            <a:avLst/>
          </a:prstGeom>
        </p:spPr>
        <p:txBody>
          <a:bodyPr vert="horz" wrap="square" lIns="0" tIns="41910" rIns="0" bIns="0" rtlCol="0">
            <a:spAutoFit/>
          </a:bodyPr>
          <a:lstStyle/>
          <a:p>
            <a:pPr marL="12065" marR="5080" indent="-635" algn="ctr">
              <a:lnSpc>
                <a:spcPct val="87200"/>
              </a:lnSpc>
              <a:spcBef>
                <a:spcPts val="330"/>
              </a:spcBef>
            </a:pPr>
            <a:r>
              <a:rPr sz="1500" spc="-5" dirty="0">
                <a:latin typeface="Trebuchet MS"/>
                <a:cs typeface="Trebuchet MS"/>
              </a:rPr>
              <a:t>Algorithms </a:t>
            </a:r>
            <a:r>
              <a:rPr sz="1500" dirty="0">
                <a:latin typeface="Trebuchet MS"/>
                <a:cs typeface="Trebuchet MS"/>
              </a:rPr>
              <a:t>tag  </a:t>
            </a:r>
            <a:r>
              <a:rPr sz="1500" spc="-5" dirty="0">
                <a:latin typeface="Trebuchet MS"/>
                <a:cs typeface="Trebuchet MS"/>
              </a:rPr>
              <a:t>sentences </a:t>
            </a:r>
            <a:r>
              <a:rPr sz="1500" dirty="0">
                <a:latin typeface="Trebuchet MS"/>
                <a:cs typeface="Trebuchet MS"/>
              </a:rPr>
              <a:t>based on  polarity </a:t>
            </a:r>
            <a:r>
              <a:rPr sz="1500" spc="-5" dirty="0">
                <a:latin typeface="Trebuchet MS"/>
                <a:cs typeface="Trebuchet MS"/>
              </a:rPr>
              <a:t>and  intensity</a:t>
            </a:r>
            <a:r>
              <a:rPr sz="1500" spc="-55" dirty="0">
                <a:latin typeface="Trebuchet MS"/>
                <a:cs typeface="Trebuchet MS"/>
              </a:rPr>
              <a:t> </a:t>
            </a:r>
            <a:r>
              <a:rPr sz="1500" spc="-5" dirty="0">
                <a:latin typeface="Trebuchet MS"/>
                <a:cs typeface="Trebuchet MS"/>
              </a:rPr>
              <a:t>sentiments</a:t>
            </a:r>
            <a:endParaRPr sz="1500">
              <a:latin typeface="Trebuchet MS"/>
              <a:cs typeface="Trebuchet MS"/>
            </a:endParaRPr>
          </a:p>
        </p:txBody>
      </p:sp>
      <p:sp>
        <p:nvSpPr>
          <p:cNvPr id="32" name="object 32"/>
          <p:cNvSpPr/>
          <p:nvPr/>
        </p:nvSpPr>
        <p:spPr>
          <a:xfrm>
            <a:off x="7516368" y="3139439"/>
            <a:ext cx="654050" cy="1247140"/>
          </a:xfrm>
          <a:custGeom>
            <a:avLst/>
            <a:gdLst/>
            <a:ahLst/>
            <a:cxnLst/>
            <a:rect l="l" t="t" r="r" b="b"/>
            <a:pathLst>
              <a:path w="654050" h="1247139">
                <a:moveTo>
                  <a:pt x="246379" y="0"/>
                </a:moveTo>
                <a:lnTo>
                  <a:pt x="0" y="0"/>
                </a:lnTo>
                <a:lnTo>
                  <a:pt x="407415" y="623316"/>
                </a:lnTo>
                <a:lnTo>
                  <a:pt x="0" y="1246632"/>
                </a:lnTo>
                <a:lnTo>
                  <a:pt x="246379" y="1246632"/>
                </a:lnTo>
                <a:lnTo>
                  <a:pt x="653796" y="623316"/>
                </a:lnTo>
                <a:lnTo>
                  <a:pt x="246379" y="0"/>
                </a:lnTo>
                <a:close/>
              </a:path>
            </a:pathLst>
          </a:custGeom>
          <a:solidFill>
            <a:srgbClr val="E65230"/>
          </a:solidFill>
        </p:spPr>
        <p:txBody>
          <a:bodyPr wrap="square" lIns="0" tIns="0" rIns="0" bIns="0" rtlCol="0"/>
          <a:lstStyle/>
          <a:p>
            <a:endParaRPr/>
          </a:p>
        </p:txBody>
      </p:sp>
      <p:sp>
        <p:nvSpPr>
          <p:cNvPr id="33" name="object 33"/>
          <p:cNvSpPr/>
          <p:nvPr/>
        </p:nvSpPr>
        <p:spPr>
          <a:xfrm>
            <a:off x="8303514" y="3050285"/>
            <a:ext cx="1515110" cy="1515110"/>
          </a:xfrm>
          <a:custGeom>
            <a:avLst/>
            <a:gdLst/>
            <a:ahLst/>
            <a:cxnLst/>
            <a:rect l="l" t="t" r="r" b="b"/>
            <a:pathLst>
              <a:path w="1515109" h="1515110">
                <a:moveTo>
                  <a:pt x="757427" y="0"/>
                </a:moveTo>
                <a:lnTo>
                  <a:pt x="709524" y="1490"/>
                </a:lnTo>
                <a:lnTo>
                  <a:pt x="662413" y="5901"/>
                </a:lnTo>
                <a:lnTo>
                  <a:pt x="616183" y="13144"/>
                </a:lnTo>
                <a:lnTo>
                  <a:pt x="570922" y="23131"/>
                </a:lnTo>
                <a:lnTo>
                  <a:pt x="526719" y="35772"/>
                </a:lnTo>
                <a:lnTo>
                  <a:pt x="483663" y="50980"/>
                </a:lnTo>
                <a:lnTo>
                  <a:pt x="441843" y="68666"/>
                </a:lnTo>
                <a:lnTo>
                  <a:pt x="401347" y="88740"/>
                </a:lnTo>
                <a:lnTo>
                  <a:pt x="362264" y="111114"/>
                </a:lnTo>
                <a:lnTo>
                  <a:pt x="324683" y="135699"/>
                </a:lnTo>
                <a:lnTo>
                  <a:pt x="288692" y="162407"/>
                </a:lnTo>
                <a:lnTo>
                  <a:pt x="254381" y="191149"/>
                </a:lnTo>
                <a:lnTo>
                  <a:pt x="221837" y="221837"/>
                </a:lnTo>
                <a:lnTo>
                  <a:pt x="191149" y="254381"/>
                </a:lnTo>
                <a:lnTo>
                  <a:pt x="162407" y="288692"/>
                </a:lnTo>
                <a:lnTo>
                  <a:pt x="135699" y="324683"/>
                </a:lnTo>
                <a:lnTo>
                  <a:pt x="111114" y="362264"/>
                </a:lnTo>
                <a:lnTo>
                  <a:pt x="88740" y="401347"/>
                </a:lnTo>
                <a:lnTo>
                  <a:pt x="68666" y="441843"/>
                </a:lnTo>
                <a:lnTo>
                  <a:pt x="50980" y="483663"/>
                </a:lnTo>
                <a:lnTo>
                  <a:pt x="35772" y="526719"/>
                </a:lnTo>
                <a:lnTo>
                  <a:pt x="23131" y="570922"/>
                </a:lnTo>
                <a:lnTo>
                  <a:pt x="13144" y="616183"/>
                </a:lnTo>
                <a:lnTo>
                  <a:pt x="5901" y="662413"/>
                </a:lnTo>
                <a:lnTo>
                  <a:pt x="1490" y="709524"/>
                </a:lnTo>
                <a:lnTo>
                  <a:pt x="0" y="757427"/>
                </a:lnTo>
                <a:lnTo>
                  <a:pt x="1490" y="805331"/>
                </a:lnTo>
                <a:lnTo>
                  <a:pt x="5901" y="852442"/>
                </a:lnTo>
                <a:lnTo>
                  <a:pt x="13144" y="898672"/>
                </a:lnTo>
                <a:lnTo>
                  <a:pt x="23131" y="943933"/>
                </a:lnTo>
                <a:lnTo>
                  <a:pt x="35772" y="988136"/>
                </a:lnTo>
                <a:lnTo>
                  <a:pt x="50980" y="1031192"/>
                </a:lnTo>
                <a:lnTo>
                  <a:pt x="68666" y="1073012"/>
                </a:lnTo>
                <a:lnTo>
                  <a:pt x="88740" y="1113508"/>
                </a:lnTo>
                <a:lnTo>
                  <a:pt x="111114" y="1152591"/>
                </a:lnTo>
                <a:lnTo>
                  <a:pt x="135699" y="1190172"/>
                </a:lnTo>
                <a:lnTo>
                  <a:pt x="162407" y="1226163"/>
                </a:lnTo>
                <a:lnTo>
                  <a:pt x="191149" y="1260474"/>
                </a:lnTo>
                <a:lnTo>
                  <a:pt x="221837" y="1293018"/>
                </a:lnTo>
                <a:lnTo>
                  <a:pt x="254381" y="1323706"/>
                </a:lnTo>
                <a:lnTo>
                  <a:pt x="288692" y="1352448"/>
                </a:lnTo>
                <a:lnTo>
                  <a:pt x="324683" y="1379156"/>
                </a:lnTo>
                <a:lnTo>
                  <a:pt x="362264" y="1403741"/>
                </a:lnTo>
                <a:lnTo>
                  <a:pt x="401347" y="1426115"/>
                </a:lnTo>
                <a:lnTo>
                  <a:pt x="441843" y="1446189"/>
                </a:lnTo>
                <a:lnTo>
                  <a:pt x="483663" y="1463875"/>
                </a:lnTo>
                <a:lnTo>
                  <a:pt x="526719" y="1479083"/>
                </a:lnTo>
                <a:lnTo>
                  <a:pt x="570922" y="1491724"/>
                </a:lnTo>
                <a:lnTo>
                  <a:pt x="616183" y="1501711"/>
                </a:lnTo>
                <a:lnTo>
                  <a:pt x="662413" y="1508954"/>
                </a:lnTo>
                <a:lnTo>
                  <a:pt x="709524" y="1513365"/>
                </a:lnTo>
                <a:lnTo>
                  <a:pt x="757427" y="1514856"/>
                </a:lnTo>
                <a:lnTo>
                  <a:pt x="805331" y="1513365"/>
                </a:lnTo>
                <a:lnTo>
                  <a:pt x="852442" y="1508954"/>
                </a:lnTo>
                <a:lnTo>
                  <a:pt x="898672" y="1501711"/>
                </a:lnTo>
                <a:lnTo>
                  <a:pt x="943933" y="1491724"/>
                </a:lnTo>
                <a:lnTo>
                  <a:pt x="988136" y="1479083"/>
                </a:lnTo>
                <a:lnTo>
                  <a:pt x="1031192" y="1463875"/>
                </a:lnTo>
                <a:lnTo>
                  <a:pt x="1073012" y="1446189"/>
                </a:lnTo>
                <a:lnTo>
                  <a:pt x="1113508" y="1426115"/>
                </a:lnTo>
                <a:lnTo>
                  <a:pt x="1152591" y="1403741"/>
                </a:lnTo>
                <a:lnTo>
                  <a:pt x="1190172" y="1379156"/>
                </a:lnTo>
                <a:lnTo>
                  <a:pt x="1226163" y="1352448"/>
                </a:lnTo>
                <a:lnTo>
                  <a:pt x="1260474" y="1323706"/>
                </a:lnTo>
                <a:lnTo>
                  <a:pt x="1293018" y="1293018"/>
                </a:lnTo>
                <a:lnTo>
                  <a:pt x="1323706" y="1260474"/>
                </a:lnTo>
                <a:lnTo>
                  <a:pt x="1352448" y="1226163"/>
                </a:lnTo>
                <a:lnTo>
                  <a:pt x="1379156" y="1190172"/>
                </a:lnTo>
                <a:lnTo>
                  <a:pt x="1403741" y="1152591"/>
                </a:lnTo>
                <a:lnTo>
                  <a:pt x="1426115" y="1113508"/>
                </a:lnTo>
                <a:lnTo>
                  <a:pt x="1446189" y="1073012"/>
                </a:lnTo>
                <a:lnTo>
                  <a:pt x="1463875" y="1031192"/>
                </a:lnTo>
                <a:lnTo>
                  <a:pt x="1479083" y="988136"/>
                </a:lnTo>
                <a:lnTo>
                  <a:pt x="1491724" y="943933"/>
                </a:lnTo>
                <a:lnTo>
                  <a:pt x="1501711" y="898672"/>
                </a:lnTo>
                <a:lnTo>
                  <a:pt x="1508954" y="852442"/>
                </a:lnTo>
                <a:lnTo>
                  <a:pt x="1513365" y="805331"/>
                </a:lnTo>
                <a:lnTo>
                  <a:pt x="1514855" y="757427"/>
                </a:lnTo>
                <a:lnTo>
                  <a:pt x="1513365" y="709524"/>
                </a:lnTo>
                <a:lnTo>
                  <a:pt x="1508954" y="662413"/>
                </a:lnTo>
                <a:lnTo>
                  <a:pt x="1501711" y="616183"/>
                </a:lnTo>
                <a:lnTo>
                  <a:pt x="1491724" y="570922"/>
                </a:lnTo>
                <a:lnTo>
                  <a:pt x="1479083" y="526719"/>
                </a:lnTo>
                <a:lnTo>
                  <a:pt x="1463875" y="483663"/>
                </a:lnTo>
                <a:lnTo>
                  <a:pt x="1446189" y="441843"/>
                </a:lnTo>
                <a:lnTo>
                  <a:pt x="1426115" y="401347"/>
                </a:lnTo>
                <a:lnTo>
                  <a:pt x="1403741" y="362264"/>
                </a:lnTo>
                <a:lnTo>
                  <a:pt x="1379156" y="324683"/>
                </a:lnTo>
                <a:lnTo>
                  <a:pt x="1352448" y="288692"/>
                </a:lnTo>
                <a:lnTo>
                  <a:pt x="1323706" y="254381"/>
                </a:lnTo>
                <a:lnTo>
                  <a:pt x="1293018" y="221837"/>
                </a:lnTo>
                <a:lnTo>
                  <a:pt x="1260474" y="191149"/>
                </a:lnTo>
                <a:lnTo>
                  <a:pt x="1226163" y="162407"/>
                </a:lnTo>
                <a:lnTo>
                  <a:pt x="1190172" y="135699"/>
                </a:lnTo>
                <a:lnTo>
                  <a:pt x="1152591" y="111114"/>
                </a:lnTo>
                <a:lnTo>
                  <a:pt x="1113508" y="88740"/>
                </a:lnTo>
                <a:lnTo>
                  <a:pt x="1073012" y="68666"/>
                </a:lnTo>
                <a:lnTo>
                  <a:pt x="1031192" y="50980"/>
                </a:lnTo>
                <a:lnTo>
                  <a:pt x="988136" y="35772"/>
                </a:lnTo>
                <a:lnTo>
                  <a:pt x="943933" y="23131"/>
                </a:lnTo>
                <a:lnTo>
                  <a:pt x="898672" y="13144"/>
                </a:lnTo>
                <a:lnTo>
                  <a:pt x="852442" y="5901"/>
                </a:lnTo>
                <a:lnTo>
                  <a:pt x="805331" y="1490"/>
                </a:lnTo>
                <a:lnTo>
                  <a:pt x="757427" y="0"/>
                </a:lnTo>
                <a:close/>
              </a:path>
            </a:pathLst>
          </a:custGeom>
          <a:solidFill>
            <a:srgbClr val="E65230"/>
          </a:solidFill>
        </p:spPr>
        <p:txBody>
          <a:bodyPr wrap="square" lIns="0" tIns="0" rIns="0" bIns="0" rtlCol="0"/>
          <a:lstStyle/>
          <a:p>
            <a:endParaRPr/>
          </a:p>
        </p:txBody>
      </p:sp>
      <p:sp>
        <p:nvSpPr>
          <p:cNvPr id="34" name="object 34"/>
          <p:cNvSpPr/>
          <p:nvPr/>
        </p:nvSpPr>
        <p:spPr>
          <a:xfrm>
            <a:off x="8303514" y="3050285"/>
            <a:ext cx="1515110" cy="1515110"/>
          </a:xfrm>
          <a:custGeom>
            <a:avLst/>
            <a:gdLst/>
            <a:ahLst/>
            <a:cxnLst/>
            <a:rect l="l" t="t" r="r" b="b"/>
            <a:pathLst>
              <a:path w="1515109" h="1515110">
                <a:moveTo>
                  <a:pt x="0" y="757427"/>
                </a:moveTo>
                <a:lnTo>
                  <a:pt x="1490" y="709524"/>
                </a:lnTo>
                <a:lnTo>
                  <a:pt x="5901" y="662413"/>
                </a:lnTo>
                <a:lnTo>
                  <a:pt x="13144" y="616183"/>
                </a:lnTo>
                <a:lnTo>
                  <a:pt x="23131" y="570922"/>
                </a:lnTo>
                <a:lnTo>
                  <a:pt x="35772" y="526719"/>
                </a:lnTo>
                <a:lnTo>
                  <a:pt x="50980" y="483663"/>
                </a:lnTo>
                <a:lnTo>
                  <a:pt x="68666" y="441843"/>
                </a:lnTo>
                <a:lnTo>
                  <a:pt x="88740" y="401347"/>
                </a:lnTo>
                <a:lnTo>
                  <a:pt x="111114" y="362264"/>
                </a:lnTo>
                <a:lnTo>
                  <a:pt x="135699" y="324683"/>
                </a:lnTo>
                <a:lnTo>
                  <a:pt x="162407" y="288692"/>
                </a:lnTo>
                <a:lnTo>
                  <a:pt x="191149" y="254381"/>
                </a:lnTo>
                <a:lnTo>
                  <a:pt x="221837" y="221837"/>
                </a:lnTo>
                <a:lnTo>
                  <a:pt x="254381" y="191149"/>
                </a:lnTo>
                <a:lnTo>
                  <a:pt x="288692" y="162407"/>
                </a:lnTo>
                <a:lnTo>
                  <a:pt x="324683" y="135699"/>
                </a:lnTo>
                <a:lnTo>
                  <a:pt x="362264" y="111114"/>
                </a:lnTo>
                <a:lnTo>
                  <a:pt x="401347" y="88740"/>
                </a:lnTo>
                <a:lnTo>
                  <a:pt x="441843" y="68666"/>
                </a:lnTo>
                <a:lnTo>
                  <a:pt x="483663" y="50980"/>
                </a:lnTo>
                <a:lnTo>
                  <a:pt x="526719" y="35772"/>
                </a:lnTo>
                <a:lnTo>
                  <a:pt x="570922" y="23131"/>
                </a:lnTo>
                <a:lnTo>
                  <a:pt x="616183" y="13144"/>
                </a:lnTo>
                <a:lnTo>
                  <a:pt x="662413" y="5901"/>
                </a:lnTo>
                <a:lnTo>
                  <a:pt x="709524" y="1490"/>
                </a:lnTo>
                <a:lnTo>
                  <a:pt x="757427" y="0"/>
                </a:lnTo>
                <a:lnTo>
                  <a:pt x="805331" y="1490"/>
                </a:lnTo>
                <a:lnTo>
                  <a:pt x="852442" y="5901"/>
                </a:lnTo>
                <a:lnTo>
                  <a:pt x="898672" y="13144"/>
                </a:lnTo>
                <a:lnTo>
                  <a:pt x="943933" y="23131"/>
                </a:lnTo>
                <a:lnTo>
                  <a:pt x="988136" y="35772"/>
                </a:lnTo>
                <a:lnTo>
                  <a:pt x="1031192" y="50980"/>
                </a:lnTo>
                <a:lnTo>
                  <a:pt x="1073012" y="68666"/>
                </a:lnTo>
                <a:lnTo>
                  <a:pt x="1113508" y="88740"/>
                </a:lnTo>
                <a:lnTo>
                  <a:pt x="1152591" y="111114"/>
                </a:lnTo>
                <a:lnTo>
                  <a:pt x="1190172" y="135699"/>
                </a:lnTo>
                <a:lnTo>
                  <a:pt x="1226163" y="162407"/>
                </a:lnTo>
                <a:lnTo>
                  <a:pt x="1260474" y="191149"/>
                </a:lnTo>
                <a:lnTo>
                  <a:pt x="1293018" y="221837"/>
                </a:lnTo>
                <a:lnTo>
                  <a:pt x="1323706" y="254381"/>
                </a:lnTo>
                <a:lnTo>
                  <a:pt x="1352448" y="288692"/>
                </a:lnTo>
                <a:lnTo>
                  <a:pt x="1379156" y="324683"/>
                </a:lnTo>
                <a:lnTo>
                  <a:pt x="1403741" y="362264"/>
                </a:lnTo>
                <a:lnTo>
                  <a:pt x="1426115" y="401347"/>
                </a:lnTo>
                <a:lnTo>
                  <a:pt x="1446189" y="441843"/>
                </a:lnTo>
                <a:lnTo>
                  <a:pt x="1463875" y="483663"/>
                </a:lnTo>
                <a:lnTo>
                  <a:pt x="1479083" y="526719"/>
                </a:lnTo>
                <a:lnTo>
                  <a:pt x="1491724" y="570922"/>
                </a:lnTo>
                <a:lnTo>
                  <a:pt x="1501711" y="616183"/>
                </a:lnTo>
                <a:lnTo>
                  <a:pt x="1508954" y="662413"/>
                </a:lnTo>
                <a:lnTo>
                  <a:pt x="1513365" y="709524"/>
                </a:lnTo>
                <a:lnTo>
                  <a:pt x="1514855" y="757427"/>
                </a:lnTo>
                <a:lnTo>
                  <a:pt x="1513365" y="805331"/>
                </a:lnTo>
                <a:lnTo>
                  <a:pt x="1508954" y="852442"/>
                </a:lnTo>
                <a:lnTo>
                  <a:pt x="1501711" y="898672"/>
                </a:lnTo>
                <a:lnTo>
                  <a:pt x="1491724" y="943933"/>
                </a:lnTo>
                <a:lnTo>
                  <a:pt x="1479083" y="988136"/>
                </a:lnTo>
                <a:lnTo>
                  <a:pt x="1463875" y="1031192"/>
                </a:lnTo>
                <a:lnTo>
                  <a:pt x="1446189" y="1073012"/>
                </a:lnTo>
                <a:lnTo>
                  <a:pt x="1426115" y="1113508"/>
                </a:lnTo>
                <a:lnTo>
                  <a:pt x="1403741" y="1152591"/>
                </a:lnTo>
                <a:lnTo>
                  <a:pt x="1379156" y="1190172"/>
                </a:lnTo>
                <a:lnTo>
                  <a:pt x="1352448" y="1226163"/>
                </a:lnTo>
                <a:lnTo>
                  <a:pt x="1323706" y="1260474"/>
                </a:lnTo>
                <a:lnTo>
                  <a:pt x="1293018" y="1293018"/>
                </a:lnTo>
                <a:lnTo>
                  <a:pt x="1260474" y="1323706"/>
                </a:lnTo>
                <a:lnTo>
                  <a:pt x="1226163" y="1352448"/>
                </a:lnTo>
                <a:lnTo>
                  <a:pt x="1190172" y="1379156"/>
                </a:lnTo>
                <a:lnTo>
                  <a:pt x="1152591" y="1403741"/>
                </a:lnTo>
                <a:lnTo>
                  <a:pt x="1113508" y="1426115"/>
                </a:lnTo>
                <a:lnTo>
                  <a:pt x="1073012" y="1446189"/>
                </a:lnTo>
                <a:lnTo>
                  <a:pt x="1031192" y="1463875"/>
                </a:lnTo>
                <a:lnTo>
                  <a:pt x="988136" y="1479083"/>
                </a:lnTo>
                <a:lnTo>
                  <a:pt x="943933" y="1491724"/>
                </a:lnTo>
                <a:lnTo>
                  <a:pt x="898672" y="1501711"/>
                </a:lnTo>
                <a:lnTo>
                  <a:pt x="852442" y="1508954"/>
                </a:lnTo>
                <a:lnTo>
                  <a:pt x="805331" y="1513365"/>
                </a:lnTo>
                <a:lnTo>
                  <a:pt x="757427" y="1514856"/>
                </a:lnTo>
                <a:lnTo>
                  <a:pt x="709524" y="1513365"/>
                </a:lnTo>
                <a:lnTo>
                  <a:pt x="662413" y="1508954"/>
                </a:lnTo>
                <a:lnTo>
                  <a:pt x="616183" y="1501711"/>
                </a:lnTo>
                <a:lnTo>
                  <a:pt x="570922" y="1491724"/>
                </a:lnTo>
                <a:lnTo>
                  <a:pt x="526719" y="1479083"/>
                </a:lnTo>
                <a:lnTo>
                  <a:pt x="483663" y="1463875"/>
                </a:lnTo>
                <a:lnTo>
                  <a:pt x="441843" y="1446189"/>
                </a:lnTo>
                <a:lnTo>
                  <a:pt x="401347" y="1426115"/>
                </a:lnTo>
                <a:lnTo>
                  <a:pt x="362264" y="1403741"/>
                </a:lnTo>
                <a:lnTo>
                  <a:pt x="324683" y="1379156"/>
                </a:lnTo>
                <a:lnTo>
                  <a:pt x="288692" y="1352448"/>
                </a:lnTo>
                <a:lnTo>
                  <a:pt x="254381" y="1323706"/>
                </a:lnTo>
                <a:lnTo>
                  <a:pt x="221837" y="1293018"/>
                </a:lnTo>
                <a:lnTo>
                  <a:pt x="191149" y="1260474"/>
                </a:lnTo>
                <a:lnTo>
                  <a:pt x="162407" y="1226163"/>
                </a:lnTo>
                <a:lnTo>
                  <a:pt x="135699" y="1190172"/>
                </a:lnTo>
                <a:lnTo>
                  <a:pt x="111114" y="1152591"/>
                </a:lnTo>
                <a:lnTo>
                  <a:pt x="88740" y="1113508"/>
                </a:lnTo>
                <a:lnTo>
                  <a:pt x="68666" y="1073012"/>
                </a:lnTo>
                <a:lnTo>
                  <a:pt x="50980" y="1031192"/>
                </a:lnTo>
                <a:lnTo>
                  <a:pt x="35772" y="988136"/>
                </a:lnTo>
                <a:lnTo>
                  <a:pt x="23131" y="943933"/>
                </a:lnTo>
                <a:lnTo>
                  <a:pt x="13144" y="898672"/>
                </a:lnTo>
                <a:lnTo>
                  <a:pt x="5901" y="852442"/>
                </a:lnTo>
                <a:lnTo>
                  <a:pt x="1490" y="805331"/>
                </a:lnTo>
                <a:lnTo>
                  <a:pt x="0" y="757427"/>
                </a:lnTo>
                <a:close/>
              </a:path>
            </a:pathLst>
          </a:custGeom>
          <a:ln w="19812">
            <a:solidFill>
              <a:srgbClr val="FFFFFF"/>
            </a:solidFill>
          </a:ln>
        </p:spPr>
        <p:txBody>
          <a:bodyPr wrap="square" lIns="0" tIns="0" rIns="0" bIns="0" rtlCol="0"/>
          <a:lstStyle/>
          <a:p>
            <a:endParaRPr/>
          </a:p>
        </p:txBody>
      </p:sp>
      <p:sp>
        <p:nvSpPr>
          <p:cNvPr id="35" name="object 35"/>
          <p:cNvSpPr txBox="1"/>
          <p:nvPr/>
        </p:nvSpPr>
        <p:spPr>
          <a:xfrm>
            <a:off x="8562593" y="3608654"/>
            <a:ext cx="999490" cy="346075"/>
          </a:xfrm>
          <a:prstGeom prst="rect">
            <a:avLst/>
          </a:prstGeom>
        </p:spPr>
        <p:txBody>
          <a:bodyPr vert="horz" wrap="square" lIns="0" tIns="12700" rIns="0" bIns="0" rtlCol="0">
            <a:spAutoFit/>
          </a:bodyPr>
          <a:lstStyle/>
          <a:p>
            <a:pPr marL="12700">
              <a:lnSpc>
                <a:spcPct val="100000"/>
              </a:lnSpc>
              <a:spcBef>
                <a:spcPts val="100"/>
              </a:spcBef>
            </a:pPr>
            <a:r>
              <a:rPr sz="2100" spc="-5" dirty="0">
                <a:solidFill>
                  <a:srgbClr val="FFFFFF"/>
                </a:solidFill>
                <a:latin typeface="Trebuchet MS"/>
                <a:cs typeface="Trebuchet MS"/>
              </a:rPr>
              <a:t>D</a:t>
            </a:r>
            <a:r>
              <a:rPr sz="2100" spc="-15" dirty="0">
                <a:solidFill>
                  <a:srgbClr val="FFFFFF"/>
                </a:solidFill>
                <a:latin typeface="Trebuchet MS"/>
                <a:cs typeface="Trebuchet MS"/>
              </a:rPr>
              <a:t>e</a:t>
            </a:r>
            <a:r>
              <a:rPr sz="2100" dirty="0">
                <a:solidFill>
                  <a:srgbClr val="FFFFFF"/>
                </a:solidFill>
                <a:latin typeface="Trebuchet MS"/>
                <a:cs typeface="Trebuchet MS"/>
              </a:rPr>
              <a:t>liv</a:t>
            </a:r>
            <a:r>
              <a:rPr sz="2100" spc="-5" dirty="0">
                <a:solidFill>
                  <a:srgbClr val="FFFFFF"/>
                </a:solidFill>
                <a:latin typeface="Trebuchet MS"/>
                <a:cs typeface="Trebuchet MS"/>
              </a:rPr>
              <a:t>e</a:t>
            </a:r>
            <a:r>
              <a:rPr sz="2100" spc="-10" dirty="0">
                <a:solidFill>
                  <a:srgbClr val="FFFFFF"/>
                </a:solidFill>
                <a:latin typeface="Trebuchet MS"/>
                <a:cs typeface="Trebuchet MS"/>
              </a:rPr>
              <a:t>r</a:t>
            </a:r>
            <a:r>
              <a:rPr sz="2100" dirty="0">
                <a:solidFill>
                  <a:srgbClr val="FFFFFF"/>
                </a:solidFill>
                <a:latin typeface="Trebuchet MS"/>
                <a:cs typeface="Trebuchet MS"/>
              </a:rPr>
              <a:t>y</a:t>
            </a:r>
            <a:endParaRPr sz="2100">
              <a:latin typeface="Trebuchet MS"/>
              <a:cs typeface="Trebuchet MS"/>
            </a:endParaRPr>
          </a:p>
        </p:txBody>
      </p:sp>
      <p:sp>
        <p:nvSpPr>
          <p:cNvPr id="36" name="object 36"/>
          <p:cNvSpPr txBox="1"/>
          <p:nvPr/>
        </p:nvSpPr>
        <p:spPr>
          <a:xfrm>
            <a:off x="8250428" y="4818633"/>
            <a:ext cx="1620520" cy="852169"/>
          </a:xfrm>
          <a:prstGeom prst="rect">
            <a:avLst/>
          </a:prstGeom>
        </p:spPr>
        <p:txBody>
          <a:bodyPr vert="horz" wrap="square" lIns="0" tIns="41910" rIns="0" bIns="0" rtlCol="0">
            <a:spAutoFit/>
          </a:bodyPr>
          <a:lstStyle/>
          <a:p>
            <a:pPr marL="12700" marR="5080" algn="ctr">
              <a:lnSpc>
                <a:spcPct val="87200"/>
              </a:lnSpc>
              <a:spcBef>
                <a:spcPts val="330"/>
              </a:spcBef>
            </a:pPr>
            <a:r>
              <a:rPr sz="1500" spc="-10" dirty="0">
                <a:latin typeface="Trebuchet MS"/>
                <a:cs typeface="Trebuchet MS"/>
              </a:rPr>
              <a:t>Provides </a:t>
            </a:r>
            <a:r>
              <a:rPr sz="1500" dirty="0">
                <a:latin typeface="Trebuchet MS"/>
                <a:cs typeface="Trebuchet MS"/>
              </a:rPr>
              <a:t>an</a:t>
            </a:r>
            <a:r>
              <a:rPr sz="1500" spc="-85" dirty="0">
                <a:latin typeface="Trebuchet MS"/>
                <a:cs typeface="Trebuchet MS"/>
              </a:rPr>
              <a:t> </a:t>
            </a:r>
            <a:r>
              <a:rPr sz="1500" spc="-5" dirty="0">
                <a:latin typeface="Trebuchet MS"/>
                <a:cs typeface="Trebuchet MS"/>
              </a:rPr>
              <a:t>output  </a:t>
            </a:r>
            <a:r>
              <a:rPr sz="1500" dirty="0">
                <a:latin typeface="Trebuchet MS"/>
                <a:cs typeface="Trebuchet MS"/>
              </a:rPr>
              <a:t>reporting </a:t>
            </a:r>
            <a:r>
              <a:rPr sz="1500" spc="-5" dirty="0">
                <a:latin typeface="Trebuchet MS"/>
                <a:cs typeface="Trebuchet MS"/>
              </a:rPr>
              <a:t>the  outcome </a:t>
            </a:r>
            <a:r>
              <a:rPr sz="1500" dirty="0">
                <a:latin typeface="Trebuchet MS"/>
                <a:cs typeface="Trebuchet MS"/>
              </a:rPr>
              <a:t>of </a:t>
            </a:r>
            <a:r>
              <a:rPr sz="1500" spc="-5" dirty="0">
                <a:latin typeface="Trebuchet MS"/>
                <a:cs typeface="Trebuchet MS"/>
              </a:rPr>
              <a:t>the  analysis</a:t>
            </a:r>
            <a:endParaRPr sz="1500">
              <a:latin typeface="Trebuchet MS"/>
              <a:cs typeface="Trebuchet MS"/>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402</TotalTime>
  <Words>1316</Words>
  <Application>Microsoft Office PowerPoint</Application>
  <PresentationFormat>Widescreen</PresentationFormat>
  <Paragraphs>248</Paragraphs>
  <Slides>39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Trebuchet MS</vt:lpstr>
      <vt:lpstr>Wingdings 3</vt:lpstr>
      <vt:lpstr>Facet</vt:lpstr>
      <vt:lpstr>Sentiment Analysis Using machines to analyze big data and produce incites for business decisions.</vt:lpstr>
      <vt:lpstr>Team Members:</vt:lpstr>
      <vt:lpstr>Project:</vt:lpstr>
      <vt:lpstr>Abstract:</vt:lpstr>
      <vt:lpstr>Sentiment Analysis:  What is it?</vt:lpstr>
      <vt:lpstr>Sentiment Analysis:  What is it?</vt:lpstr>
      <vt:lpstr>Sentiment Analysis:  What is it?</vt:lpstr>
      <vt:lpstr>Sentiment Analysis:  What is it?</vt:lpstr>
      <vt:lpstr>Sentiment Analysis:  How it Works-</vt:lpstr>
      <vt:lpstr>Sentiment Analysis:  How it Works-</vt:lpstr>
      <vt:lpstr>Sentiment Analysis:  How it Works-</vt:lpstr>
      <vt:lpstr>Sentiment Analysis:  How it Works-</vt:lpstr>
      <vt:lpstr>Sentiment Analysis:  How it Works-</vt:lpstr>
      <vt:lpstr>Sentiment Analysis:  Machine Learning-</vt:lpstr>
      <vt:lpstr>Sentiment Analysis:   Machine Learning- Types</vt:lpstr>
      <vt:lpstr>Sentiment Analysis: Language-Independent Analysis</vt:lpstr>
      <vt:lpstr>Process Flow Diagram:</vt:lpstr>
      <vt:lpstr>Process Flow Diagram</vt:lpstr>
      <vt:lpstr>Tools and Technology</vt:lpstr>
      <vt:lpstr>Sentiment Analysis:  Why Use It?</vt:lpstr>
      <vt:lpstr>Sentiment Analysis: What Can it do for Brands?</vt:lpstr>
      <vt:lpstr>Usability:</vt:lpstr>
      <vt:lpstr>Sentiment Analysis:  Problems-</vt:lpstr>
      <vt:lpstr>Sentiment Analysis Problems </vt:lpstr>
      <vt:lpstr>Current Top Software:</vt:lpstr>
      <vt:lpstr>Data Dictionary</vt:lpstr>
      <vt:lpstr>Data Dictionary</vt:lpstr>
      <vt:lpstr>Data Flowchart:</vt:lpstr>
      <vt:lpstr>GUI</vt:lpstr>
      <vt:lpstr>GUI</vt:lpstr>
      <vt:lpstr>GUI</vt:lpstr>
      <vt:lpstr>GUI</vt:lpstr>
      <vt:lpstr>Code</vt:lpstr>
      <vt:lpstr>Code</vt:lpstr>
      <vt:lpstr>Code</vt:lpstr>
      <vt:lpstr>Code</vt:lpstr>
      <vt:lpstr>Code</vt:lpstr>
      <vt:lpstr>Code</vt:lpstr>
      <vt:lpstr>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Using machines to analyze big data and produce incites for business decisions.</dc:title>
  <dc:creator>Tirth Patel</dc:creator>
  <cp:lastModifiedBy>Tirth Patel</cp:lastModifiedBy>
  <cp:revision>26</cp:revision>
  <dcterms:created xsi:type="dcterms:W3CDTF">2020-08-15T06:00:35Z</dcterms:created>
  <dcterms:modified xsi:type="dcterms:W3CDTF">2021-03-06T15:32:26Z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2017-07-24T00:00:00Z</vt:filetime>
  </property>
  <property fmtid="{D5CDD505-2E9C-101B-9397-08002B2CF9AE}" pid="3" name="Creator">
    <vt:lpwstr>Microsoft® PowerPoint® 2013</vt:lpwstr>
  </property>
  <property fmtid="{D5CDD505-2E9C-101B-9397-08002B2CF9AE}" pid="4" name="LastSaved">
    <vt:filetime>2020-08-15T00:00:00Z</vt:filetime>
  </property>
</Properties>
</file>