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3650999"/>
            <a:ext cx="10679379" cy="1233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56310" y="3650999"/>
            <a:ext cx="10679379" cy="1233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B3C9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F495CA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F495C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F495CA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EB3C9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B1126C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B1126C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080516" y="1057655"/>
            <a:ext cx="4357116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837176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135879" y="1057655"/>
            <a:ext cx="1815083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B3C9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4481" y="2062098"/>
            <a:ext cx="3936365" cy="357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F495CA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F495C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F495CA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EB3C9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B1126C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B1126C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2195554" y="1693347"/>
            <a:ext cx="6027331" cy="696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B3C9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F495CA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F495C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F495CA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EB3C9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B1126C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B1126C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29158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B3C9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533903"/>
            <a:ext cx="10679379" cy="3202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3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.png"/><Relationship Id="rId5" Type="http://schemas.openxmlformats.org/officeDocument/2006/relationships/image" Target="../media/image6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.png"/><Relationship Id="rId5" Type="http://schemas.openxmlformats.org/officeDocument/2006/relationships/image" Target="../media/image6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3.png"/><Relationship Id="rId5" Type="http://schemas.openxmlformats.org/officeDocument/2006/relationships/image" Target="../media/image7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3.png"/><Relationship Id="rId5" Type="http://schemas.openxmlformats.org/officeDocument/2006/relationships/image" Target="../media/image7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5.png"/><Relationship Id="rId4" Type="http://schemas.openxmlformats.org/officeDocument/2006/relationships/image" Target="../media/image3.png"/><Relationship Id="rId5" Type="http://schemas.openxmlformats.org/officeDocument/2006/relationships/image" Target="../media/image76.png"/><Relationship Id="rId6" Type="http://schemas.openxmlformats.org/officeDocument/2006/relationships/image" Target="../media/image7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5.png"/><Relationship Id="rId4" Type="http://schemas.openxmlformats.org/officeDocument/2006/relationships/image" Target="../media/image3.png"/><Relationship Id="rId5" Type="http://schemas.openxmlformats.org/officeDocument/2006/relationships/image" Target="../media/image7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5.png"/><Relationship Id="rId4" Type="http://schemas.openxmlformats.org/officeDocument/2006/relationships/image" Target="../media/image3.png"/><Relationship Id="rId5" Type="http://schemas.openxmlformats.org/officeDocument/2006/relationships/image" Target="../media/image76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5.png"/><Relationship Id="rId4" Type="http://schemas.openxmlformats.org/officeDocument/2006/relationships/image" Target="../media/image3.png"/><Relationship Id="rId5" Type="http://schemas.openxmlformats.org/officeDocument/2006/relationships/image" Target="../media/image76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9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93.png"/><Relationship Id="rId4" Type="http://schemas.openxmlformats.org/officeDocument/2006/relationships/image" Target="../media/image94.jpg"/><Relationship Id="rId5" Type="http://schemas.openxmlformats.org/officeDocument/2006/relationships/image" Target="../media/image95.jpg"/><Relationship Id="rId6" Type="http://schemas.openxmlformats.org/officeDocument/2006/relationships/image" Target="../media/image96.jpg"/><Relationship Id="rId7" Type="http://schemas.openxmlformats.org/officeDocument/2006/relationships/image" Target="../media/image97.jpg"/><Relationship Id="rId8" Type="http://schemas.openxmlformats.org/officeDocument/2006/relationships/image" Target="../media/image98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93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93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93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9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99.png"/><Relationship Id="rId4" Type="http://schemas.openxmlformats.org/officeDocument/2006/relationships/image" Target="../media/image3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Relationship Id="rId13" Type="http://schemas.openxmlformats.org/officeDocument/2006/relationships/image" Target="../media/image108.png"/><Relationship Id="rId14" Type="http://schemas.openxmlformats.org/officeDocument/2006/relationships/image" Target="../media/image109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99.png"/><Relationship Id="rId4" Type="http://schemas.openxmlformats.org/officeDocument/2006/relationships/image" Target="../media/image3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110.png"/><Relationship Id="rId4" Type="http://schemas.openxmlformats.org/officeDocument/2006/relationships/image" Target="../media/image3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110.png"/><Relationship Id="rId4" Type="http://schemas.openxmlformats.org/officeDocument/2006/relationships/image" Target="../media/image3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hyperlink" Target="mailto:contact@mcusa.co" TargetMode="External"/><Relationship Id="rId5" Type="http://schemas.openxmlformats.org/officeDocument/2006/relationships/hyperlink" Target="http://www.mediacontactusa.com/" TargetMode="External"/><Relationship Id="rId6" Type="http://schemas.openxmlformats.org/officeDocument/2006/relationships/image" Target="../media/image122.jpg"/><Relationship Id="rId7" Type="http://schemas.openxmlformats.org/officeDocument/2006/relationships/image" Target="../media/image12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3" Type="http://schemas.openxmlformats.org/officeDocument/2006/relationships/hyperlink" Target="http://www.astro.caltech.edu/~george/aybi199/Donalek_Classif.pdf" TargetMode="External"/><Relationship Id="rId4" Type="http://schemas.openxmlformats.org/officeDocument/2006/relationships/hyperlink" Target="http://www.slideshare.net/KavitaGanesan/opinion-mining-kavitahyunduk00" TargetMode="External"/><Relationship Id="rId5" Type="http://schemas.openxmlformats.org/officeDocument/2006/relationships/hyperlink" Target="http://www.infinitdatum.com/blog/sentiment-analysis-everything-you-need-to-know/" TargetMode="External"/><Relationship Id="rId6" Type="http://schemas.openxmlformats.org/officeDocument/2006/relationships/hyperlink" Target="http://blog.mashape.com/list-of-20-sentiment-analysis-" TargetMode="External"/><Relationship Id="rId7" Type="http://schemas.openxmlformats.org/officeDocument/2006/relationships/hyperlink" Target="http://www.analyticsvidhya.com/blog/2015/06/machine-learning-basics/" TargetMode="External"/><Relationship Id="rId8" Type="http://schemas.openxmlformats.org/officeDocument/2006/relationships/hyperlink" Target="http://developers.algorithmia.com/guides/sentiment-analysis/" TargetMode="External"/><Relationship Id="rId9" Type="http://schemas.openxmlformats.org/officeDocument/2006/relationships/hyperlink" Target="http://www.relevantinsights.com/the-state-of-sentiment-analysis#sthash.pNOCPkrX.CRcKaILs.dpbs" TargetMode="External"/><Relationship Id="rId10" Type="http://schemas.openxmlformats.org/officeDocument/2006/relationships/hyperlink" Target="http://irml.dailab.de/wp-content/uploads/2012/09/narr-LWA2012-" TargetMode="External"/><Relationship Id="rId11" Type="http://schemas.openxmlformats.org/officeDocument/2006/relationships/hyperlink" Target="http://www.edureka.co/blog/sentiment-analysis-" TargetMode="External"/><Relationship Id="rId12" Type="http://schemas.openxmlformats.org/officeDocument/2006/relationships/hyperlink" Target="http://www.clarabridge.com/text-analytics-vs-sentiment-" TargetMode="External"/><Relationship Id="rId13" Type="http://schemas.openxmlformats.org/officeDocument/2006/relationships/hyperlink" Target="http://www.kdnuggets.com/2015/12/sentiment-analysis-" TargetMode="External"/><Relationship Id="rId14" Type="http://schemas.openxmlformats.org/officeDocument/2006/relationships/hyperlink" Target="http://www.youtube.com/watch?v=xtp8AJ2Yd1E" TargetMode="External"/><Relationship Id="rId15" Type="http://schemas.openxmlformats.org/officeDocument/2006/relationships/hyperlink" Target="http://analyticstraining.com/2011/sentiment-analysis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251" y="1192076"/>
            <a:ext cx="8061959" cy="1542415"/>
          </a:xfrm>
          <a:prstGeom prst="rect"/>
        </p:spPr>
        <p:txBody>
          <a:bodyPr wrap="square" lIns="0" tIns="327025" rIns="0" bIns="0" rtlCol="0" vert="horz">
            <a:spAutoFit/>
          </a:bodyPr>
          <a:lstStyle/>
          <a:p>
            <a:pPr algn="ctr" marL="514984">
              <a:lnSpc>
                <a:spcPct val="100000"/>
              </a:lnSpc>
              <a:spcBef>
                <a:spcPts val="2575"/>
              </a:spcBef>
            </a:pPr>
            <a:r>
              <a:rPr dirty="0" sz="5400" spc="-5"/>
              <a:t>Sentiment</a:t>
            </a:r>
            <a:r>
              <a:rPr dirty="0" sz="5400" spc="-335"/>
              <a:t> </a:t>
            </a:r>
            <a:r>
              <a:rPr dirty="0" sz="5400" spc="-5"/>
              <a:t>Analysis</a:t>
            </a:r>
            <a:endParaRPr sz="5400"/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800" spc="-5" b="0">
                <a:solidFill>
                  <a:srgbClr val="7E7E7E"/>
                </a:solidFill>
                <a:latin typeface="Trebuchet MS"/>
                <a:cs typeface="Trebuchet MS"/>
              </a:rPr>
              <a:t>Using machines to analyze </a:t>
            </a:r>
            <a:r>
              <a:rPr dirty="0" sz="1800" b="0">
                <a:solidFill>
                  <a:srgbClr val="7E7E7E"/>
                </a:solidFill>
                <a:latin typeface="Trebuchet MS"/>
                <a:cs typeface="Trebuchet MS"/>
              </a:rPr>
              <a:t>big </a:t>
            </a:r>
            <a:r>
              <a:rPr dirty="0" sz="1800" spc="-5" b="0">
                <a:solidFill>
                  <a:srgbClr val="7E7E7E"/>
                </a:solidFill>
                <a:latin typeface="Trebuchet MS"/>
                <a:cs typeface="Trebuchet MS"/>
              </a:rPr>
              <a:t>data and produce incites for business</a:t>
            </a:r>
            <a:r>
              <a:rPr dirty="0" sz="1800" spc="-55" b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5" b="0">
                <a:solidFill>
                  <a:srgbClr val="7E7E7E"/>
                </a:solidFill>
                <a:latin typeface="Trebuchet MS"/>
                <a:cs typeface="Trebuchet MS"/>
              </a:rPr>
              <a:t>decisions.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82328" y="4791455"/>
            <a:ext cx="2535935" cy="18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564" y="3136392"/>
            <a:ext cx="6673596" cy="354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56310" y="6592316"/>
            <a:ext cx="15259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Image Source: Google</a:t>
            </a:r>
            <a:r>
              <a:rPr dirty="0" sz="900" spc="-3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Images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3421379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62755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087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270"/>
              <a:t> </a:t>
            </a:r>
            <a:r>
              <a:rPr dirty="0" spc="-5"/>
              <a:t>Analysis:  </a:t>
            </a:r>
            <a:r>
              <a:rPr dirty="0"/>
              <a:t>How it</a:t>
            </a:r>
            <a:r>
              <a:rPr dirty="0" spc="-30"/>
              <a:t> </a:t>
            </a:r>
            <a:r>
              <a:rPr dirty="0" spc="-15"/>
              <a:t>Works-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6310" y="2588463"/>
            <a:ext cx="8049259" cy="2546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Collection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lvl="1" marL="756285" marR="354330" indent="-287020">
              <a:lnSpc>
                <a:spcPct val="100000"/>
              </a:lnSpc>
              <a:spcBef>
                <a:spcPts val="1725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Public sentiments from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consumers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expressed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on public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forums and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social  network are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collected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EB3C9F"/>
              </a:buClr>
              <a:buFont typeface="Wingdings 3"/>
              <a:buChar char=""/>
            </a:pPr>
            <a:endParaRPr sz="1550">
              <a:latin typeface="Trebuchet MS"/>
              <a:cs typeface="Trebuchet MS"/>
            </a:endParaRPr>
          </a:p>
          <a:p>
            <a:pPr lvl="1" marL="756285" marR="5080" indent="-287020">
              <a:lnSpc>
                <a:spcPct val="100000"/>
              </a:lnSpc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Opinions and feelings are expressed in different </a:t>
            </a:r>
            <a:r>
              <a:rPr dirty="0" sz="1600" spc="-55">
                <a:solidFill>
                  <a:srgbClr val="404040"/>
                </a:solidFill>
                <a:latin typeface="Trebuchet MS"/>
                <a:cs typeface="Trebuchet MS"/>
              </a:rPr>
              <a:t>way,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with different </a:t>
            </a:r>
            <a:r>
              <a:rPr dirty="0" sz="1600" spc="-25">
                <a:solidFill>
                  <a:srgbClr val="404040"/>
                </a:solidFill>
                <a:latin typeface="Trebuchet MS"/>
                <a:cs typeface="Trebuchet MS"/>
              </a:rPr>
              <a:t>vocabulary, 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context of writing, usage of short forms and slang, makes data huge and  disorganized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3421379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62755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087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270"/>
              <a:t> </a:t>
            </a:r>
            <a:r>
              <a:rPr dirty="0" spc="-5"/>
              <a:t>Analysis:  </a:t>
            </a:r>
            <a:r>
              <a:rPr dirty="0"/>
              <a:t>How it</a:t>
            </a:r>
            <a:r>
              <a:rPr dirty="0" spc="-30"/>
              <a:t> </a:t>
            </a:r>
            <a:r>
              <a:rPr dirty="0" spc="-15"/>
              <a:t>Works-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6310" y="2588463"/>
            <a:ext cx="7799070" cy="3360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Analyze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lvl="1" marL="756285" indent="-287020">
              <a:lnSpc>
                <a:spcPct val="100000"/>
              </a:lnSpc>
              <a:spcBef>
                <a:spcPts val="1725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5" b="1">
                <a:solidFill>
                  <a:srgbClr val="404040"/>
                </a:solidFill>
                <a:latin typeface="Trebuchet MS"/>
                <a:cs typeface="Trebuchet MS"/>
              </a:rPr>
              <a:t>Text</a:t>
            </a:r>
            <a:r>
              <a:rPr dirty="0" sz="1600" spc="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404040"/>
                </a:solidFill>
                <a:latin typeface="Trebuchet MS"/>
                <a:cs typeface="Trebuchet MS"/>
              </a:rPr>
              <a:t>Preparation</a:t>
            </a:r>
            <a:endParaRPr sz="1600">
              <a:latin typeface="Trebuchet MS"/>
              <a:cs typeface="Trebuchet MS"/>
            </a:endParaRPr>
          </a:p>
          <a:p>
            <a:pPr lvl="2" marL="1155065" indent="-229235">
              <a:lnSpc>
                <a:spcPct val="100000"/>
              </a:lnSpc>
              <a:spcBef>
                <a:spcPts val="1015"/>
              </a:spcBef>
              <a:buClr>
                <a:srgbClr val="EB3C9F"/>
              </a:buClr>
              <a:buSzPct val="78571"/>
              <a:buFont typeface="Wingdings 3"/>
              <a:buChar char=""/>
              <a:tabLst>
                <a:tab pos="1155700" algn="l"/>
              </a:tabLst>
            </a:pP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Data is extracted and filtered before</a:t>
            </a:r>
            <a:r>
              <a:rPr dirty="0" sz="14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  <a:p>
            <a:pPr lvl="2" marL="1155065" indent="-229235">
              <a:lnSpc>
                <a:spcPct val="100000"/>
              </a:lnSpc>
              <a:spcBef>
                <a:spcPts val="994"/>
              </a:spcBef>
              <a:buClr>
                <a:srgbClr val="EB3C9F"/>
              </a:buClr>
              <a:buSzPct val="78571"/>
              <a:buFont typeface="Wingdings 3"/>
              <a:buChar char=""/>
              <a:tabLst>
                <a:tab pos="1155700" algn="l"/>
              </a:tabLst>
            </a:pP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Non-textual content and content is identified and eliminated if it is</a:t>
            </a:r>
            <a:r>
              <a:rPr dirty="0" sz="14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irrelevant</a:t>
            </a:r>
            <a:endParaRPr sz="14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16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EB3C9F"/>
              </a:buClr>
              <a:buFont typeface="Wingdings 3"/>
              <a:buChar char=""/>
            </a:pPr>
            <a:endParaRPr sz="1550">
              <a:latin typeface="Trebuchet MS"/>
              <a:cs typeface="Trebuchet MS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10" b="1">
                <a:solidFill>
                  <a:srgbClr val="404040"/>
                </a:solidFill>
                <a:latin typeface="Trebuchet MS"/>
                <a:cs typeface="Trebuchet MS"/>
              </a:rPr>
              <a:t>Sentiment</a:t>
            </a:r>
            <a:r>
              <a:rPr dirty="0" sz="1600" spc="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endParaRPr sz="1600">
              <a:latin typeface="Trebuchet MS"/>
              <a:cs typeface="Trebuchet MS"/>
            </a:endParaRPr>
          </a:p>
          <a:p>
            <a:pPr lvl="2" marL="1155065" indent="-229235">
              <a:lnSpc>
                <a:spcPct val="100000"/>
              </a:lnSpc>
              <a:spcBef>
                <a:spcPts val="1000"/>
              </a:spcBef>
              <a:buClr>
                <a:srgbClr val="EB3C9F"/>
              </a:buClr>
              <a:buSzPct val="78571"/>
              <a:buFont typeface="Wingdings 3"/>
              <a:buChar char=""/>
              <a:tabLst>
                <a:tab pos="1155700" algn="l"/>
              </a:tabLst>
            </a:pP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Each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sentence and opinion is examined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14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subjectivity</a:t>
            </a:r>
            <a:endParaRPr sz="1400">
              <a:latin typeface="Trebuchet MS"/>
              <a:cs typeface="Trebuchet MS"/>
            </a:endParaRPr>
          </a:p>
          <a:p>
            <a:pPr lvl="2" marL="1155065" marR="5080" indent="-228600">
              <a:lnSpc>
                <a:spcPct val="100000"/>
              </a:lnSpc>
              <a:spcBef>
                <a:spcPts val="1000"/>
              </a:spcBef>
              <a:buClr>
                <a:srgbClr val="EB3C9F"/>
              </a:buClr>
              <a:buSzPct val="78571"/>
              <a:buFont typeface="Wingdings 3"/>
              <a:buChar char=""/>
              <a:tabLst>
                <a:tab pos="1155700" algn="l"/>
              </a:tabLst>
            </a:pP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Sentences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with subjective expressions are retained and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ones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convey objective 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expressions are</a:t>
            </a:r>
            <a:r>
              <a:rPr dirty="0" sz="14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discarded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3421379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62755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087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270"/>
              <a:t> </a:t>
            </a:r>
            <a:r>
              <a:rPr dirty="0" spc="-5"/>
              <a:t>Analysis:  </a:t>
            </a:r>
            <a:r>
              <a:rPr dirty="0"/>
              <a:t>How it</a:t>
            </a:r>
            <a:r>
              <a:rPr dirty="0" spc="-30"/>
              <a:t> </a:t>
            </a:r>
            <a:r>
              <a:rPr dirty="0" spc="-15"/>
              <a:t>Works-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6310" y="2533903"/>
            <a:ext cx="7885430" cy="33737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Indexing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(Sentiment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Classification)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lvl="1" marL="756285" indent="-287020">
              <a:lnSpc>
                <a:spcPct val="100000"/>
              </a:lnSpc>
              <a:spcBef>
                <a:spcPts val="1315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Sentiments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broadly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classified into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two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groups, positive and</a:t>
            </a:r>
            <a:r>
              <a:rPr dirty="0" sz="1600" spc="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negative</a:t>
            </a:r>
            <a:endParaRPr sz="1600">
              <a:latin typeface="Trebuchet MS"/>
              <a:cs typeface="Trebuchet MS"/>
            </a:endParaRPr>
          </a:p>
          <a:p>
            <a:pPr lvl="1" marL="756285" marR="5080" indent="-287020">
              <a:lnSpc>
                <a:spcPts val="1730"/>
              </a:lnSpc>
              <a:spcBef>
                <a:spcPts val="1030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Each subjective sentence is classified into positive, negative, good,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bad,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like, 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dislike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61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Delivery (Presentation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Output)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EB3C9F"/>
              </a:buClr>
              <a:buFont typeface="Wingdings 3"/>
              <a:buChar char=""/>
            </a:pPr>
            <a:endParaRPr sz="3000">
              <a:latin typeface="Trebuchet MS"/>
              <a:cs typeface="Trebuchet MS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 result of converted unstructured text into meaningful</a:t>
            </a:r>
            <a:r>
              <a:rPr dirty="0" sz="1600" spc="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endParaRPr sz="1600">
              <a:latin typeface="Trebuchet MS"/>
              <a:cs typeface="Trebuchet MS"/>
            </a:endParaRPr>
          </a:p>
          <a:p>
            <a:pPr lvl="1" marL="756285" indent="-287020">
              <a:lnSpc>
                <a:spcPct val="100000"/>
              </a:lnSpc>
              <a:spcBef>
                <a:spcPts val="800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Usually displayed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as graphs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easy</a:t>
            </a:r>
            <a:r>
              <a:rPr dirty="0" sz="160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interpretation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3421379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62755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087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270"/>
              <a:t> </a:t>
            </a:r>
            <a:r>
              <a:rPr dirty="0" spc="-5"/>
              <a:t>Analysis:  </a:t>
            </a:r>
            <a:r>
              <a:rPr dirty="0"/>
              <a:t>How it</a:t>
            </a:r>
            <a:r>
              <a:rPr dirty="0" spc="-30"/>
              <a:t> </a:t>
            </a:r>
            <a:r>
              <a:rPr dirty="0" spc="-15"/>
              <a:t>Works-</a:t>
            </a:r>
          </a:p>
        </p:txBody>
      </p:sp>
      <p:sp>
        <p:nvSpPr>
          <p:cNvPr id="6" name="object 6"/>
          <p:cNvSpPr/>
          <p:nvPr/>
        </p:nvSpPr>
        <p:spPr>
          <a:xfrm>
            <a:off x="673608" y="2156460"/>
            <a:ext cx="8604504" cy="388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74595" y="2313254"/>
            <a:ext cx="599884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5"/>
              </a:spcBef>
              <a:buClr>
                <a:srgbClr val="F495CA"/>
              </a:buClr>
              <a:buSzPct val="77272"/>
              <a:buFont typeface="Wingdings 3"/>
              <a:buChar char=""/>
              <a:tabLst>
                <a:tab pos="406400" algn="l"/>
              </a:tabLst>
            </a:pPr>
            <a:r>
              <a:rPr dirty="0" sz="4400">
                <a:latin typeface="Trebuchet MS"/>
                <a:cs typeface="Trebuchet MS"/>
              </a:rPr>
              <a:t>In </a:t>
            </a:r>
            <a:r>
              <a:rPr dirty="0" sz="4400" spc="-5">
                <a:latin typeface="Trebuchet MS"/>
                <a:cs typeface="Trebuchet MS"/>
              </a:rPr>
              <a:t>the </a:t>
            </a:r>
            <a:r>
              <a:rPr dirty="0" sz="4400">
                <a:latin typeface="Trebuchet MS"/>
                <a:cs typeface="Trebuchet MS"/>
              </a:rPr>
              <a:t>Simplest</a:t>
            </a:r>
            <a:r>
              <a:rPr dirty="0" sz="4400" spc="-165">
                <a:latin typeface="Trebuchet MS"/>
                <a:cs typeface="Trebuchet MS"/>
              </a:rPr>
              <a:t> </a:t>
            </a:r>
            <a:r>
              <a:rPr dirty="0" sz="4400" spc="-95">
                <a:latin typeface="Trebuchet MS"/>
                <a:cs typeface="Trebuchet MS"/>
              </a:rPr>
              <a:t>Terms: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1539" y="3683508"/>
            <a:ext cx="4048125" cy="2194560"/>
          </a:xfrm>
          <a:custGeom>
            <a:avLst/>
            <a:gdLst/>
            <a:ahLst/>
            <a:cxnLst/>
            <a:rect l="l" t="t" r="r" b="b"/>
            <a:pathLst>
              <a:path w="4048125" h="2194560">
                <a:moveTo>
                  <a:pt x="3817366" y="0"/>
                </a:moveTo>
                <a:lnTo>
                  <a:pt x="230428" y="0"/>
                </a:lnTo>
                <a:lnTo>
                  <a:pt x="183988" y="4679"/>
                </a:lnTo>
                <a:lnTo>
                  <a:pt x="140733" y="18101"/>
                </a:lnTo>
                <a:lnTo>
                  <a:pt x="101591" y="39339"/>
                </a:lnTo>
                <a:lnTo>
                  <a:pt x="67489" y="67468"/>
                </a:lnTo>
                <a:lnTo>
                  <a:pt x="39352" y="101562"/>
                </a:lnTo>
                <a:lnTo>
                  <a:pt x="18107" y="140696"/>
                </a:lnTo>
                <a:lnTo>
                  <a:pt x="4681" y="183943"/>
                </a:lnTo>
                <a:lnTo>
                  <a:pt x="0" y="230378"/>
                </a:lnTo>
                <a:lnTo>
                  <a:pt x="0" y="1964131"/>
                </a:lnTo>
                <a:lnTo>
                  <a:pt x="4681" y="2010571"/>
                </a:lnTo>
                <a:lnTo>
                  <a:pt x="18107" y="2053826"/>
                </a:lnTo>
                <a:lnTo>
                  <a:pt x="39352" y="2092968"/>
                </a:lnTo>
                <a:lnTo>
                  <a:pt x="67489" y="2127070"/>
                </a:lnTo>
                <a:lnTo>
                  <a:pt x="101591" y="2155207"/>
                </a:lnTo>
                <a:lnTo>
                  <a:pt x="140733" y="2176452"/>
                </a:lnTo>
                <a:lnTo>
                  <a:pt x="183988" y="2189878"/>
                </a:lnTo>
                <a:lnTo>
                  <a:pt x="230428" y="2194560"/>
                </a:lnTo>
                <a:lnTo>
                  <a:pt x="3817366" y="2194560"/>
                </a:lnTo>
                <a:lnTo>
                  <a:pt x="3863800" y="2189878"/>
                </a:lnTo>
                <a:lnTo>
                  <a:pt x="3907047" y="2176452"/>
                </a:lnTo>
                <a:lnTo>
                  <a:pt x="3946181" y="2155207"/>
                </a:lnTo>
                <a:lnTo>
                  <a:pt x="3980275" y="2127070"/>
                </a:lnTo>
                <a:lnTo>
                  <a:pt x="4008404" y="2092968"/>
                </a:lnTo>
                <a:lnTo>
                  <a:pt x="4029642" y="2053826"/>
                </a:lnTo>
                <a:lnTo>
                  <a:pt x="4043064" y="2010571"/>
                </a:lnTo>
                <a:lnTo>
                  <a:pt x="4047744" y="1964131"/>
                </a:lnTo>
                <a:lnTo>
                  <a:pt x="4047744" y="230378"/>
                </a:lnTo>
                <a:lnTo>
                  <a:pt x="4043064" y="183943"/>
                </a:lnTo>
                <a:lnTo>
                  <a:pt x="4029642" y="140696"/>
                </a:lnTo>
                <a:lnTo>
                  <a:pt x="4008404" y="101562"/>
                </a:lnTo>
                <a:lnTo>
                  <a:pt x="3980275" y="67468"/>
                </a:lnTo>
                <a:lnTo>
                  <a:pt x="3946181" y="39339"/>
                </a:lnTo>
                <a:lnTo>
                  <a:pt x="3907047" y="18101"/>
                </a:lnTo>
                <a:lnTo>
                  <a:pt x="3863800" y="4679"/>
                </a:lnTo>
                <a:lnTo>
                  <a:pt x="381736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1539" y="3683508"/>
            <a:ext cx="4048125" cy="2194560"/>
          </a:xfrm>
          <a:custGeom>
            <a:avLst/>
            <a:gdLst/>
            <a:ahLst/>
            <a:cxnLst/>
            <a:rect l="l" t="t" r="r" b="b"/>
            <a:pathLst>
              <a:path w="4048125" h="2194560">
                <a:moveTo>
                  <a:pt x="0" y="230378"/>
                </a:moveTo>
                <a:lnTo>
                  <a:pt x="4681" y="183943"/>
                </a:lnTo>
                <a:lnTo>
                  <a:pt x="18107" y="140696"/>
                </a:lnTo>
                <a:lnTo>
                  <a:pt x="39352" y="101562"/>
                </a:lnTo>
                <a:lnTo>
                  <a:pt x="67489" y="67468"/>
                </a:lnTo>
                <a:lnTo>
                  <a:pt x="101591" y="39339"/>
                </a:lnTo>
                <a:lnTo>
                  <a:pt x="140733" y="18101"/>
                </a:lnTo>
                <a:lnTo>
                  <a:pt x="183988" y="4679"/>
                </a:lnTo>
                <a:lnTo>
                  <a:pt x="230428" y="0"/>
                </a:lnTo>
                <a:lnTo>
                  <a:pt x="3817366" y="0"/>
                </a:lnTo>
                <a:lnTo>
                  <a:pt x="3863800" y="4679"/>
                </a:lnTo>
                <a:lnTo>
                  <a:pt x="3907047" y="18101"/>
                </a:lnTo>
                <a:lnTo>
                  <a:pt x="3946181" y="39339"/>
                </a:lnTo>
                <a:lnTo>
                  <a:pt x="3980275" y="67468"/>
                </a:lnTo>
                <a:lnTo>
                  <a:pt x="4008404" y="101562"/>
                </a:lnTo>
                <a:lnTo>
                  <a:pt x="4029642" y="140696"/>
                </a:lnTo>
                <a:lnTo>
                  <a:pt x="4043064" y="183943"/>
                </a:lnTo>
                <a:lnTo>
                  <a:pt x="4047744" y="230378"/>
                </a:lnTo>
                <a:lnTo>
                  <a:pt x="4047744" y="1964131"/>
                </a:lnTo>
                <a:lnTo>
                  <a:pt x="4043064" y="2010571"/>
                </a:lnTo>
                <a:lnTo>
                  <a:pt x="4029642" y="2053826"/>
                </a:lnTo>
                <a:lnTo>
                  <a:pt x="4008404" y="2092968"/>
                </a:lnTo>
                <a:lnTo>
                  <a:pt x="3980275" y="2127070"/>
                </a:lnTo>
                <a:lnTo>
                  <a:pt x="3946181" y="2155207"/>
                </a:lnTo>
                <a:lnTo>
                  <a:pt x="3907047" y="2176452"/>
                </a:lnTo>
                <a:lnTo>
                  <a:pt x="3863800" y="2189878"/>
                </a:lnTo>
                <a:lnTo>
                  <a:pt x="3817366" y="2194560"/>
                </a:lnTo>
                <a:lnTo>
                  <a:pt x="230428" y="2194560"/>
                </a:lnTo>
                <a:lnTo>
                  <a:pt x="183988" y="2189878"/>
                </a:lnTo>
                <a:lnTo>
                  <a:pt x="140733" y="2176452"/>
                </a:lnTo>
                <a:lnTo>
                  <a:pt x="101591" y="2155207"/>
                </a:lnTo>
                <a:lnTo>
                  <a:pt x="67489" y="2127070"/>
                </a:lnTo>
                <a:lnTo>
                  <a:pt x="39352" y="2092968"/>
                </a:lnTo>
                <a:lnTo>
                  <a:pt x="18107" y="2053826"/>
                </a:lnTo>
                <a:lnTo>
                  <a:pt x="4681" y="2010571"/>
                </a:lnTo>
                <a:lnTo>
                  <a:pt x="0" y="1964131"/>
                </a:lnTo>
                <a:lnTo>
                  <a:pt x="0" y="230378"/>
                </a:lnTo>
                <a:close/>
              </a:path>
            </a:pathLst>
          </a:custGeom>
          <a:ln w="12192">
            <a:solidFill>
              <a:srgbClr val="F1AC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28471" y="4191761"/>
            <a:ext cx="3572510" cy="112839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ctr" marL="12700" marR="5080" indent="635">
              <a:lnSpc>
                <a:spcPct val="87200"/>
              </a:lnSpc>
              <a:spcBef>
                <a:spcPts val="409"/>
              </a:spcBef>
            </a:pPr>
            <a:r>
              <a:rPr dirty="0" sz="2000">
                <a:latin typeface="Trebuchet MS"/>
                <a:cs typeface="Trebuchet MS"/>
              </a:rPr>
              <a:t>Algorithms scan </a:t>
            </a:r>
            <a:r>
              <a:rPr dirty="0" sz="2000" spc="-5">
                <a:latin typeface="Trebuchet MS"/>
                <a:cs typeface="Trebuchet MS"/>
              </a:rPr>
              <a:t>keywords to  categorize </a:t>
            </a:r>
            <a:r>
              <a:rPr dirty="0" sz="2000">
                <a:latin typeface="Trebuchet MS"/>
                <a:cs typeface="Trebuchet MS"/>
              </a:rPr>
              <a:t>a </a:t>
            </a:r>
            <a:r>
              <a:rPr dirty="0" sz="2000" spc="-5">
                <a:latin typeface="Trebuchet MS"/>
                <a:cs typeface="Trebuchet MS"/>
              </a:rPr>
              <a:t>statement as  negative </a:t>
            </a:r>
            <a:r>
              <a:rPr dirty="0" sz="2000">
                <a:latin typeface="Trebuchet MS"/>
                <a:cs typeface="Trebuchet MS"/>
              </a:rPr>
              <a:t>or positive based on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  simple </a:t>
            </a:r>
            <a:r>
              <a:rPr dirty="0" sz="2000" spc="-5">
                <a:latin typeface="Trebuchet MS"/>
                <a:cs typeface="Trebuchet MS"/>
              </a:rPr>
              <a:t>binary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analysis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03291" y="3683508"/>
            <a:ext cx="4048125" cy="2194560"/>
          </a:xfrm>
          <a:custGeom>
            <a:avLst/>
            <a:gdLst/>
            <a:ahLst/>
            <a:cxnLst/>
            <a:rect l="l" t="t" r="r" b="b"/>
            <a:pathLst>
              <a:path w="4048125" h="2194560">
                <a:moveTo>
                  <a:pt x="3817366" y="0"/>
                </a:moveTo>
                <a:lnTo>
                  <a:pt x="230378" y="0"/>
                </a:lnTo>
                <a:lnTo>
                  <a:pt x="183943" y="4679"/>
                </a:lnTo>
                <a:lnTo>
                  <a:pt x="140696" y="18101"/>
                </a:lnTo>
                <a:lnTo>
                  <a:pt x="101562" y="39339"/>
                </a:lnTo>
                <a:lnTo>
                  <a:pt x="67468" y="67468"/>
                </a:lnTo>
                <a:lnTo>
                  <a:pt x="39339" y="101562"/>
                </a:lnTo>
                <a:lnTo>
                  <a:pt x="18101" y="140696"/>
                </a:lnTo>
                <a:lnTo>
                  <a:pt x="4679" y="183943"/>
                </a:lnTo>
                <a:lnTo>
                  <a:pt x="0" y="230378"/>
                </a:lnTo>
                <a:lnTo>
                  <a:pt x="0" y="1964131"/>
                </a:lnTo>
                <a:lnTo>
                  <a:pt x="4679" y="2010571"/>
                </a:lnTo>
                <a:lnTo>
                  <a:pt x="18101" y="2053826"/>
                </a:lnTo>
                <a:lnTo>
                  <a:pt x="39339" y="2092968"/>
                </a:lnTo>
                <a:lnTo>
                  <a:pt x="67468" y="2127070"/>
                </a:lnTo>
                <a:lnTo>
                  <a:pt x="101562" y="2155207"/>
                </a:lnTo>
                <a:lnTo>
                  <a:pt x="140696" y="2176452"/>
                </a:lnTo>
                <a:lnTo>
                  <a:pt x="183943" y="2189878"/>
                </a:lnTo>
                <a:lnTo>
                  <a:pt x="230378" y="2194560"/>
                </a:lnTo>
                <a:lnTo>
                  <a:pt x="3817366" y="2194560"/>
                </a:lnTo>
                <a:lnTo>
                  <a:pt x="3863800" y="2189878"/>
                </a:lnTo>
                <a:lnTo>
                  <a:pt x="3907047" y="2176452"/>
                </a:lnTo>
                <a:lnTo>
                  <a:pt x="3946181" y="2155207"/>
                </a:lnTo>
                <a:lnTo>
                  <a:pt x="3980275" y="2127070"/>
                </a:lnTo>
                <a:lnTo>
                  <a:pt x="4008404" y="2092968"/>
                </a:lnTo>
                <a:lnTo>
                  <a:pt x="4029642" y="2053826"/>
                </a:lnTo>
                <a:lnTo>
                  <a:pt x="4043064" y="2010571"/>
                </a:lnTo>
                <a:lnTo>
                  <a:pt x="4047743" y="1964131"/>
                </a:lnTo>
                <a:lnTo>
                  <a:pt x="4047743" y="230378"/>
                </a:lnTo>
                <a:lnTo>
                  <a:pt x="4043064" y="183943"/>
                </a:lnTo>
                <a:lnTo>
                  <a:pt x="4029642" y="140696"/>
                </a:lnTo>
                <a:lnTo>
                  <a:pt x="4008404" y="101562"/>
                </a:lnTo>
                <a:lnTo>
                  <a:pt x="3980275" y="67468"/>
                </a:lnTo>
                <a:lnTo>
                  <a:pt x="3946181" y="39339"/>
                </a:lnTo>
                <a:lnTo>
                  <a:pt x="3907047" y="18101"/>
                </a:lnTo>
                <a:lnTo>
                  <a:pt x="3863800" y="4679"/>
                </a:lnTo>
                <a:lnTo>
                  <a:pt x="381736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03291" y="3683508"/>
            <a:ext cx="4048125" cy="2194560"/>
          </a:xfrm>
          <a:custGeom>
            <a:avLst/>
            <a:gdLst/>
            <a:ahLst/>
            <a:cxnLst/>
            <a:rect l="l" t="t" r="r" b="b"/>
            <a:pathLst>
              <a:path w="4048125" h="2194560">
                <a:moveTo>
                  <a:pt x="0" y="230378"/>
                </a:moveTo>
                <a:lnTo>
                  <a:pt x="4679" y="183943"/>
                </a:lnTo>
                <a:lnTo>
                  <a:pt x="18101" y="140696"/>
                </a:lnTo>
                <a:lnTo>
                  <a:pt x="39339" y="101562"/>
                </a:lnTo>
                <a:lnTo>
                  <a:pt x="67468" y="67468"/>
                </a:lnTo>
                <a:lnTo>
                  <a:pt x="101562" y="39339"/>
                </a:lnTo>
                <a:lnTo>
                  <a:pt x="140696" y="18101"/>
                </a:lnTo>
                <a:lnTo>
                  <a:pt x="183943" y="4679"/>
                </a:lnTo>
                <a:lnTo>
                  <a:pt x="230378" y="0"/>
                </a:lnTo>
                <a:lnTo>
                  <a:pt x="3817366" y="0"/>
                </a:lnTo>
                <a:lnTo>
                  <a:pt x="3863800" y="4679"/>
                </a:lnTo>
                <a:lnTo>
                  <a:pt x="3907047" y="18101"/>
                </a:lnTo>
                <a:lnTo>
                  <a:pt x="3946181" y="39339"/>
                </a:lnTo>
                <a:lnTo>
                  <a:pt x="3980275" y="67468"/>
                </a:lnTo>
                <a:lnTo>
                  <a:pt x="4008404" y="101562"/>
                </a:lnTo>
                <a:lnTo>
                  <a:pt x="4029642" y="140696"/>
                </a:lnTo>
                <a:lnTo>
                  <a:pt x="4043064" y="183943"/>
                </a:lnTo>
                <a:lnTo>
                  <a:pt x="4047743" y="230378"/>
                </a:lnTo>
                <a:lnTo>
                  <a:pt x="4047743" y="1964131"/>
                </a:lnTo>
                <a:lnTo>
                  <a:pt x="4043064" y="2010571"/>
                </a:lnTo>
                <a:lnTo>
                  <a:pt x="4029642" y="2053826"/>
                </a:lnTo>
                <a:lnTo>
                  <a:pt x="4008404" y="2092968"/>
                </a:lnTo>
                <a:lnTo>
                  <a:pt x="3980275" y="2127070"/>
                </a:lnTo>
                <a:lnTo>
                  <a:pt x="3946181" y="2155207"/>
                </a:lnTo>
                <a:lnTo>
                  <a:pt x="3907047" y="2176452"/>
                </a:lnTo>
                <a:lnTo>
                  <a:pt x="3863800" y="2189878"/>
                </a:lnTo>
                <a:lnTo>
                  <a:pt x="3817366" y="2194560"/>
                </a:lnTo>
                <a:lnTo>
                  <a:pt x="230378" y="2194560"/>
                </a:lnTo>
                <a:lnTo>
                  <a:pt x="183943" y="2189878"/>
                </a:lnTo>
                <a:lnTo>
                  <a:pt x="140696" y="2176452"/>
                </a:lnTo>
                <a:lnTo>
                  <a:pt x="101562" y="2155207"/>
                </a:lnTo>
                <a:lnTo>
                  <a:pt x="67468" y="2127070"/>
                </a:lnTo>
                <a:lnTo>
                  <a:pt x="39339" y="2092968"/>
                </a:lnTo>
                <a:lnTo>
                  <a:pt x="18101" y="2053826"/>
                </a:lnTo>
                <a:lnTo>
                  <a:pt x="4679" y="2010571"/>
                </a:lnTo>
                <a:lnTo>
                  <a:pt x="0" y="1964131"/>
                </a:lnTo>
                <a:lnTo>
                  <a:pt x="0" y="230378"/>
                </a:lnTo>
                <a:close/>
              </a:path>
            </a:pathLst>
          </a:custGeom>
          <a:ln w="12192">
            <a:solidFill>
              <a:srgbClr val="BB80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48020" y="4457191"/>
            <a:ext cx="2558415" cy="59626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38125" marR="5080" indent="-226060">
              <a:lnSpc>
                <a:spcPts val="2090"/>
              </a:lnSpc>
              <a:spcBef>
                <a:spcPts val="430"/>
              </a:spcBef>
            </a:pPr>
            <a:r>
              <a:rPr dirty="0" sz="2000" spc="-5">
                <a:latin typeface="Trebuchet MS"/>
                <a:cs typeface="Trebuchet MS"/>
              </a:rPr>
              <a:t>Ex: “enjoyed” </a:t>
            </a:r>
            <a:r>
              <a:rPr dirty="0" sz="2000">
                <a:latin typeface="Trebuchet MS"/>
                <a:cs typeface="Trebuchet MS"/>
              </a:rPr>
              <a:t>=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good,  </a:t>
            </a:r>
            <a:r>
              <a:rPr dirty="0" sz="2000" spc="-5">
                <a:latin typeface="Trebuchet MS"/>
                <a:cs typeface="Trebuchet MS"/>
              </a:rPr>
              <a:t>“miserable” </a:t>
            </a:r>
            <a:r>
              <a:rPr dirty="0" sz="2000">
                <a:latin typeface="Trebuchet MS"/>
                <a:cs typeface="Trebuchet MS"/>
              </a:rPr>
              <a:t>=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bad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6310" y="6592316"/>
            <a:ext cx="2920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Compiled 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by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Author from Sources:</a:t>
            </a:r>
            <a:r>
              <a:rPr dirty="0" sz="900" spc="3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analyticstraining.com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8700" y="3985079"/>
            <a:ext cx="4203507" cy="522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6310" y="3650999"/>
            <a:ext cx="7561580" cy="1233805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4000" spc="-10" b="1">
                <a:solidFill>
                  <a:srgbClr val="EB3C9F"/>
                </a:solidFill>
                <a:latin typeface="Trebuchet MS"/>
                <a:cs typeface="Trebuchet MS"/>
              </a:rPr>
              <a:t>Machine</a:t>
            </a:r>
            <a:r>
              <a:rPr dirty="0" sz="4000" b="1">
                <a:solidFill>
                  <a:srgbClr val="EB3C9F"/>
                </a:solidFill>
                <a:latin typeface="Trebuchet MS"/>
                <a:cs typeface="Trebuchet MS"/>
              </a:rPr>
              <a:t> </a:t>
            </a:r>
            <a:r>
              <a:rPr dirty="0" sz="4000" spc="-10" b="1">
                <a:solidFill>
                  <a:srgbClr val="EB3C9F"/>
                </a:solidFill>
                <a:latin typeface="Trebuchet MS"/>
                <a:cs typeface="Trebuchet MS"/>
              </a:rPr>
              <a:t>Learning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000">
                <a:solidFill>
                  <a:srgbClr val="7E7E7E"/>
                </a:solidFill>
                <a:latin typeface="Trebuchet MS"/>
                <a:cs typeface="Trebuchet MS"/>
              </a:rPr>
              <a:t>A look </a:t>
            </a:r>
            <a:r>
              <a:rPr dirty="0" sz="2000" spc="-5">
                <a:solidFill>
                  <a:srgbClr val="7E7E7E"/>
                </a:solidFill>
                <a:latin typeface="Trebuchet MS"/>
                <a:cs typeface="Trebuchet MS"/>
              </a:rPr>
              <a:t>at how machine </a:t>
            </a:r>
            <a:r>
              <a:rPr dirty="0" sz="2000">
                <a:solidFill>
                  <a:srgbClr val="7E7E7E"/>
                </a:solidFill>
                <a:latin typeface="Trebuchet MS"/>
                <a:cs typeface="Trebuchet MS"/>
              </a:rPr>
              <a:t>learning </a:t>
            </a:r>
            <a:r>
              <a:rPr dirty="0" sz="2000" spc="-5">
                <a:solidFill>
                  <a:srgbClr val="7E7E7E"/>
                </a:solidFill>
                <a:latin typeface="Trebuchet MS"/>
                <a:cs typeface="Trebuchet MS"/>
              </a:rPr>
              <a:t>plays </a:t>
            </a:r>
            <a:r>
              <a:rPr dirty="0" sz="2000">
                <a:solidFill>
                  <a:srgbClr val="7E7E7E"/>
                </a:solidFill>
                <a:latin typeface="Trebuchet MS"/>
                <a:cs typeface="Trebuchet MS"/>
              </a:rPr>
              <a:t>a role </a:t>
            </a:r>
            <a:r>
              <a:rPr dirty="0" sz="2000" spc="-5">
                <a:solidFill>
                  <a:srgbClr val="7E7E7E"/>
                </a:solidFill>
                <a:latin typeface="Trebuchet MS"/>
                <a:cs typeface="Trebuchet MS"/>
              </a:rPr>
              <a:t>in Sentiment</a:t>
            </a:r>
            <a:r>
              <a:rPr dirty="0" sz="2000" spc="-35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7E7E7E"/>
                </a:solidFill>
                <a:latin typeface="Trebuchet MS"/>
                <a:cs typeface="Trebuchet MS"/>
              </a:rPr>
              <a:t>Analysis.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4358640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00015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40944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 Analysis:  Machine</a:t>
            </a:r>
            <a:r>
              <a:rPr dirty="0" spc="-70"/>
              <a:t> </a:t>
            </a:r>
            <a:r>
              <a:rPr dirty="0"/>
              <a:t>Learning-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6310" y="2588463"/>
            <a:ext cx="7844155" cy="2423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 order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computers to identify the meaning of words code need to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written-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Algorithms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lvl="1" marL="756285" indent="-287020">
              <a:lnSpc>
                <a:spcPct val="100000"/>
              </a:lnSpc>
              <a:spcBef>
                <a:spcPts val="1720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 field of “teaching” computers is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call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deep</a:t>
            </a:r>
            <a:r>
              <a:rPr dirty="0" sz="1600" spc="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EB3C9F"/>
              </a:buClr>
              <a:buFont typeface="Wingdings 3"/>
              <a:buChar char=""/>
            </a:pPr>
            <a:endParaRPr sz="1750">
              <a:latin typeface="Trebuchet MS"/>
              <a:cs typeface="Trebuchet MS"/>
            </a:endParaRPr>
          </a:p>
          <a:p>
            <a:pPr marL="355600" marR="123189" indent="-342900">
              <a:lnSpc>
                <a:spcPct val="100000"/>
              </a:lnSpc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Algorithms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learn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to classify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sentence or phrase as positive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negative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training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4358640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00015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06340" y="1057655"/>
            <a:ext cx="4986527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893572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185"/>
              <a:t> </a:t>
            </a:r>
            <a:r>
              <a:rPr dirty="0" spc="-5"/>
              <a:t>Analysis:</a:t>
            </a:r>
          </a:p>
          <a:p>
            <a:pPr marL="469900">
              <a:lnSpc>
                <a:spcPct val="100000"/>
              </a:lnSpc>
            </a:pPr>
            <a:r>
              <a:rPr dirty="0" spc="-5"/>
              <a:t>Machine </a:t>
            </a:r>
            <a:r>
              <a:rPr dirty="0"/>
              <a:t>Learning- How </a:t>
            </a:r>
            <a:r>
              <a:rPr dirty="0" spc="-5"/>
              <a:t>Machines</a:t>
            </a:r>
            <a:r>
              <a:rPr dirty="0" spc="-25"/>
              <a:t> </a:t>
            </a:r>
            <a:r>
              <a:rPr dirty="0"/>
              <a:t>Learn</a:t>
            </a:r>
          </a:p>
        </p:txBody>
      </p:sp>
      <p:sp>
        <p:nvSpPr>
          <p:cNvPr id="7" name="object 7"/>
          <p:cNvSpPr/>
          <p:nvPr/>
        </p:nvSpPr>
        <p:spPr>
          <a:xfrm>
            <a:off x="1371600" y="2685288"/>
            <a:ext cx="7865745" cy="3807460"/>
          </a:xfrm>
          <a:custGeom>
            <a:avLst/>
            <a:gdLst/>
            <a:ahLst/>
            <a:cxnLst/>
            <a:rect l="l" t="t" r="r" b="b"/>
            <a:pathLst>
              <a:path w="7865745" h="3807460">
                <a:moveTo>
                  <a:pt x="5961888" y="0"/>
                </a:moveTo>
                <a:lnTo>
                  <a:pt x="5961888" y="951738"/>
                </a:lnTo>
                <a:lnTo>
                  <a:pt x="0" y="951738"/>
                </a:lnTo>
                <a:lnTo>
                  <a:pt x="0" y="2855214"/>
                </a:lnTo>
                <a:lnTo>
                  <a:pt x="5961888" y="2855214"/>
                </a:lnTo>
                <a:lnTo>
                  <a:pt x="5961888" y="3806952"/>
                </a:lnTo>
                <a:lnTo>
                  <a:pt x="7865364" y="1903476"/>
                </a:lnTo>
                <a:lnTo>
                  <a:pt x="5961888" y="0"/>
                </a:lnTo>
                <a:close/>
              </a:path>
            </a:pathLst>
          </a:custGeom>
          <a:solidFill>
            <a:srgbClr val="E7C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2751" y="3823715"/>
            <a:ext cx="2987040" cy="153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21537" y="3830473"/>
            <a:ext cx="2614930" cy="90170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641985">
              <a:lnSpc>
                <a:spcPct val="100000"/>
              </a:lnSpc>
              <a:spcBef>
                <a:spcPts val="800"/>
              </a:spcBef>
            </a:pPr>
            <a:r>
              <a:rPr dirty="0" sz="1900" spc="-5">
                <a:latin typeface="Trebuchet MS"/>
                <a:cs typeface="Trebuchet MS"/>
              </a:rPr>
              <a:t>Data as</a:t>
            </a:r>
            <a:r>
              <a:rPr dirty="0" sz="1900" spc="-1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Input</a:t>
            </a:r>
            <a:endParaRPr sz="1900">
              <a:latin typeface="Trebuchet MS"/>
              <a:cs typeface="Trebuchet MS"/>
            </a:endParaRPr>
          </a:p>
          <a:p>
            <a:pPr marL="127000" marR="5080" indent="-114300">
              <a:lnSpc>
                <a:spcPts val="1560"/>
              </a:lnSpc>
              <a:spcBef>
                <a:spcPts val="805"/>
              </a:spcBef>
              <a:buChar char="•"/>
              <a:tabLst>
                <a:tab pos="127000" algn="l"/>
              </a:tabLst>
            </a:pPr>
            <a:r>
              <a:rPr dirty="0" sz="1500" spc="-50">
                <a:latin typeface="Trebuchet MS"/>
                <a:cs typeface="Trebuchet MS"/>
              </a:rPr>
              <a:t>Text </a:t>
            </a:r>
            <a:r>
              <a:rPr dirty="0" sz="1500">
                <a:latin typeface="Trebuchet MS"/>
                <a:cs typeface="Trebuchet MS"/>
              </a:rPr>
              <a:t>files, Spreadsheets,</a:t>
            </a:r>
            <a:r>
              <a:rPr dirty="0" sz="1500" spc="-75">
                <a:latin typeface="Trebuchet MS"/>
                <a:cs typeface="Trebuchet MS"/>
              </a:rPr>
              <a:t> </a:t>
            </a:r>
            <a:r>
              <a:rPr dirty="0" sz="1500" spc="-5">
                <a:latin typeface="Trebuchet MS"/>
                <a:cs typeface="Trebuchet MS"/>
              </a:rPr>
              <a:t>SQL  </a:t>
            </a:r>
            <a:r>
              <a:rPr dirty="0" sz="1500">
                <a:latin typeface="Trebuchet MS"/>
                <a:cs typeface="Trebuchet MS"/>
              </a:rPr>
              <a:t>Databases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1523" y="3823715"/>
            <a:ext cx="2985516" cy="153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49446" y="3830473"/>
            <a:ext cx="2651125" cy="133286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239395">
              <a:lnSpc>
                <a:spcPct val="100000"/>
              </a:lnSpc>
              <a:spcBef>
                <a:spcPts val="800"/>
              </a:spcBef>
            </a:pPr>
            <a:r>
              <a:rPr dirty="0" sz="1900" spc="-5">
                <a:latin typeface="Trebuchet MS"/>
                <a:cs typeface="Trebuchet MS"/>
              </a:rPr>
              <a:t>Abstracting </a:t>
            </a:r>
            <a:r>
              <a:rPr dirty="0" sz="1900" spc="-10">
                <a:latin typeface="Trebuchet MS"/>
                <a:cs typeface="Trebuchet MS"/>
              </a:rPr>
              <a:t>the</a:t>
            </a:r>
            <a:r>
              <a:rPr dirty="0" sz="1900" spc="10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Data</a:t>
            </a:r>
            <a:endParaRPr sz="1900">
              <a:latin typeface="Trebuchet MS"/>
              <a:cs typeface="Trebuchet MS"/>
            </a:endParaRPr>
          </a:p>
          <a:p>
            <a:pPr marL="127000" marR="5080" indent="-114300">
              <a:lnSpc>
                <a:spcPct val="87000"/>
              </a:lnSpc>
              <a:spcBef>
                <a:spcPts val="790"/>
              </a:spcBef>
              <a:buChar char="•"/>
              <a:tabLst>
                <a:tab pos="127000" algn="l"/>
              </a:tabLst>
            </a:pPr>
            <a:r>
              <a:rPr dirty="0" sz="1500" spc="-10">
                <a:latin typeface="Trebuchet MS"/>
                <a:cs typeface="Trebuchet MS"/>
              </a:rPr>
              <a:t>Representation </a:t>
            </a:r>
            <a:r>
              <a:rPr dirty="0" sz="1500">
                <a:latin typeface="Trebuchet MS"/>
                <a:cs typeface="Trebuchet MS"/>
              </a:rPr>
              <a:t>of </a:t>
            </a:r>
            <a:r>
              <a:rPr dirty="0" sz="1500" spc="-5">
                <a:latin typeface="Trebuchet MS"/>
                <a:cs typeface="Trebuchet MS"/>
              </a:rPr>
              <a:t>the </a:t>
            </a:r>
            <a:r>
              <a:rPr dirty="0" sz="1500">
                <a:latin typeface="Trebuchet MS"/>
                <a:cs typeface="Trebuchet MS"/>
              </a:rPr>
              <a:t>data</a:t>
            </a:r>
            <a:r>
              <a:rPr dirty="0" sz="1500" spc="-90">
                <a:latin typeface="Trebuchet MS"/>
                <a:cs typeface="Trebuchet MS"/>
              </a:rPr>
              <a:t> </a:t>
            </a:r>
            <a:r>
              <a:rPr dirty="0" sz="1500" spc="-5">
                <a:latin typeface="Trebuchet MS"/>
                <a:cs typeface="Trebuchet MS"/>
              </a:rPr>
              <a:t>in  </a:t>
            </a:r>
            <a:r>
              <a:rPr dirty="0" sz="1500">
                <a:latin typeface="Trebuchet MS"/>
                <a:cs typeface="Trebuchet MS"/>
              </a:rPr>
              <a:t>a structural format </a:t>
            </a:r>
            <a:r>
              <a:rPr dirty="0" sz="1500" spc="-5">
                <a:latin typeface="Trebuchet MS"/>
                <a:cs typeface="Trebuchet MS"/>
              </a:rPr>
              <a:t>through  the </a:t>
            </a:r>
            <a:r>
              <a:rPr dirty="0" sz="1500">
                <a:latin typeface="Trebuchet MS"/>
                <a:cs typeface="Trebuchet MS"/>
              </a:rPr>
              <a:t>algorithm</a:t>
            </a:r>
            <a:r>
              <a:rPr dirty="0" sz="1500" spc="-55">
                <a:latin typeface="Trebuchet MS"/>
                <a:cs typeface="Trebuchet MS"/>
              </a:rPr>
              <a:t> </a:t>
            </a:r>
            <a:r>
              <a:rPr dirty="0" sz="1500" spc="-5">
                <a:latin typeface="Trebuchet MS"/>
                <a:cs typeface="Trebuchet MS"/>
              </a:rPr>
              <a:t>chosen</a:t>
            </a:r>
            <a:endParaRPr sz="1500">
              <a:latin typeface="Trebuchet MS"/>
              <a:cs typeface="Trebuchet MS"/>
            </a:endParaRPr>
          </a:p>
          <a:p>
            <a:pPr marL="127000" indent="-114300">
              <a:lnSpc>
                <a:spcPct val="100000"/>
              </a:lnSpc>
              <a:spcBef>
                <a:spcPts val="20"/>
              </a:spcBef>
              <a:buChar char="•"/>
              <a:tabLst>
                <a:tab pos="127000" algn="l"/>
              </a:tabLst>
            </a:pPr>
            <a:r>
              <a:rPr dirty="0" sz="1500" spc="-5">
                <a:latin typeface="Trebuchet MS"/>
                <a:cs typeface="Trebuchet MS"/>
              </a:rPr>
              <a:t>Elementary</a:t>
            </a:r>
            <a:r>
              <a:rPr dirty="0" sz="1500" spc="-25">
                <a:latin typeface="Trebuchet MS"/>
                <a:cs typeface="Trebuchet MS"/>
              </a:rPr>
              <a:t> </a:t>
            </a:r>
            <a:r>
              <a:rPr dirty="0" sz="1500" spc="-5">
                <a:latin typeface="Trebuchet MS"/>
                <a:cs typeface="Trebuchet MS"/>
              </a:rPr>
              <a:t>Learning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8771" y="3823715"/>
            <a:ext cx="2985516" cy="153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077582" y="3830473"/>
            <a:ext cx="2581275" cy="133286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563880">
              <a:lnSpc>
                <a:spcPct val="100000"/>
              </a:lnSpc>
              <a:spcBef>
                <a:spcPts val="800"/>
              </a:spcBef>
            </a:pPr>
            <a:r>
              <a:rPr dirty="0" sz="1900" spc="-10">
                <a:latin typeface="Trebuchet MS"/>
                <a:cs typeface="Trebuchet MS"/>
              </a:rPr>
              <a:t>Generalization</a:t>
            </a:r>
            <a:endParaRPr sz="1900">
              <a:latin typeface="Trebuchet MS"/>
              <a:cs typeface="Trebuchet MS"/>
            </a:endParaRPr>
          </a:p>
          <a:p>
            <a:pPr marL="127000" indent="-114300">
              <a:lnSpc>
                <a:spcPct val="100000"/>
              </a:lnSpc>
              <a:spcBef>
                <a:spcPts val="555"/>
              </a:spcBef>
              <a:buChar char="•"/>
              <a:tabLst>
                <a:tab pos="127000" algn="l"/>
              </a:tabLst>
            </a:pPr>
            <a:r>
              <a:rPr dirty="0" sz="1500" spc="-10">
                <a:latin typeface="Trebuchet MS"/>
                <a:cs typeface="Trebuchet MS"/>
              </a:rPr>
              <a:t>Practical</a:t>
            </a:r>
            <a:r>
              <a:rPr dirty="0" sz="1500" spc="-120">
                <a:latin typeface="Trebuchet MS"/>
                <a:cs typeface="Trebuchet MS"/>
              </a:rPr>
              <a:t> </a:t>
            </a:r>
            <a:r>
              <a:rPr dirty="0" sz="1500" spc="-5">
                <a:latin typeface="Trebuchet MS"/>
                <a:cs typeface="Trebuchet MS"/>
              </a:rPr>
              <a:t>Application</a:t>
            </a:r>
            <a:endParaRPr sz="1500">
              <a:latin typeface="Trebuchet MS"/>
              <a:cs typeface="Trebuchet MS"/>
            </a:endParaRPr>
          </a:p>
          <a:p>
            <a:pPr marL="127000" marR="5080" indent="-114300">
              <a:lnSpc>
                <a:spcPct val="87000"/>
              </a:lnSpc>
              <a:spcBef>
                <a:spcPts val="254"/>
              </a:spcBef>
              <a:buChar char="•"/>
              <a:tabLst>
                <a:tab pos="127000" algn="l"/>
              </a:tabLst>
            </a:pPr>
            <a:r>
              <a:rPr dirty="0" sz="1500" spc="-5">
                <a:latin typeface="Trebuchet MS"/>
                <a:cs typeface="Trebuchet MS"/>
              </a:rPr>
              <a:t>Where the learning </a:t>
            </a:r>
            <a:r>
              <a:rPr dirty="0" sz="1500">
                <a:latin typeface="Trebuchet MS"/>
                <a:cs typeface="Trebuchet MS"/>
              </a:rPr>
              <a:t>from </a:t>
            </a:r>
            <a:r>
              <a:rPr dirty="0" sz="1500" spc="-5">
                <a:latin typeface="Trebuchet MS"/>
                <a:cs typeface="Trebuchet MS"/>
              </a:rPr>
              <a:t>the  previous </a:t>
            </a:r>
            <a:r>
              <a:rPr dirty="0" sz="1500">
                <a:latin typeface="Trebuchet MS"/>
                <a:cs typeface="Trebuchet MS"/>
              </a:rPr>
              <a:t>step </a:t>
            </a:r>
            <a:r>
              <a:rPr dirty="0" sz="1500" spc="-5">
                <a:latin typeface="Trebuchet MS"/>
                <a:cs typeface="Trebuchet MS"/>
              </a:rPr>
              <a:t>is used </a:t>
            </a:r>
            <a:r>
              <a:rPr dirty="0" sz="1500">
                <a:latin typeface="Trebuchet MS"/>
                <a:cs typeface="Trebuchet MS"/>
              </a:rPr>
              <a:t>to  </a:t>
            </a:r>
            <a:r>
              <a:rPr dirty="0" sz="1500" spc="-5">
                <a:latin typeface="Trebuchet MS"/>
                <a:cs typeface="Trebuchet MS"/>
              </a:rPr>
              <a:t>develop an</a:t>
            </a:r>
            <a:r>
              <a:rPr dirty="0" sz="1500" spc="-20">
                <a:latin typeface="Trebuchet MS"/>
                <a:cs typeface="Trebuchet MS"/>
              </a:rPr>
              <a:t> </a:t>
            </a:r>
            <a:r>
              <a:rPr dirty="0" sz="1500" spc="-5">
                <a:latin typeface="Trebuchet MS"/>
                <a:cs typeface="Trebuchet MS"/>
              </a:rPr>
              <a:t>insight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6310" y="6592316"/>
            <a:ext cx="28543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Compiled 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by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Author from Sources:</a:t>
            </a:r>
            <a:r>
              <a:rPr dirty="0" sz="900" spc="3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analyticsvidhya.com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0405" y="2073020"/>
            <a:ext cx="756030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rebuchet MS"/>
                <a:cs typeface="Trebuchet MS"/>
              </a:rPr>
              <a:t>It is </a:t>
            </a:r>
            <a:r>
              <a:rPr dirty="0" sz="2000">
                <a:latin typeface="Trebuchet MS"/>
                <a:cs typeface="Trebuchet MS"/>
              </a:rPr>
              <a:t>a </a:t>
            </a:r>
            <a:r>
              <a:rPr dirty="0" sz="2000" spc="-5">
                <a:latin typeface="Trebuchet MS"/>
                <a:cs typeface="Trebuchet MS"/>
              </a:rPr>
              <a:t>structural process where every </a:t>
            </a:r>
            <a:r>
              <a:rPr dirty="0" sz="2000">
                <a:latin typeface="Trebuchet MS"/>
                <a:cs typeface="Trebuchet MS"/>
              </a:rPr>
              <a:t>stage </a:t>
            </a:r>
            <a:r>
              <a:rPr dirty="0" sz="2000" spc="-5">
                <a:latin typeface="Trebuchet MS"/>
                <a:cs typeface="Trebuchet MS"/>
              </a:rPr>
              <a:t>builds </a:t>
            </a:r>
            <a:r>
              <a:rPr dirty="0" sz="2000">
                <a:latin typeface="Trebuchet MS"/>
                <a:cs typeface="Trebuchet MS"/>
              </a:rPr>
              <a:t>a </a:t>
            </a:r>
            <a:r>
              <a:rPr dirty="0" sz="2000" spc="-5">
                <a:latin typeface="Trebuchet MS"/>
                <a:cs typeface="Trebuchet MS"/>
              </a:rPr>
              <a:t>better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version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0516" y="1057655"/>
            <a:ext cx="4357116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7176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35879" y="1057655"/>
            <a:ext cx="1815083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89343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08330" marR="5080" indent="-59626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 Analysis:  Machine </a:t>
            </a:r>
            <a:r>
              <a:rPr dirty="0"/>
              <a:t>Learning-</a:t>
            </a:r>
            <a:r>
              <a:rPr dirty="0" spc="-130"/>
              <a:t> </a:t>
            </a:r>
            <a:r>
              <a:rPr dirty="0" spc="-55"/>
              <a:t>Types</a:t>
            </a:r>
          </a:p>
        </p:txBody>
      </p:sp>
      <p:sp>
        <p:nvSpPr>
          <p:cNvPr id="7" name="object 7"/>
          <p:cNvSpPr/>
          <p:nvPr/>
        </p:nvSpPr>
        <p:spPr>
          <a:xfrm>
            <a:off x="4032503" y="4468367"/>
            <a:ext cx="1886712" cy="1886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75403" y="4794503"/>
            <a:ext cx="615696" cy="6080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81144" y="4701540"/>
            <a:ext cx="1175003" cy="7665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95215" y="5073396"/>
            <a:ext cx="1296924" cy="7665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23588" y="5445252"/>
            <a:ext cx="1440180" cy="7665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25771" y="4780279"/>
            <a:ext cx="900430" cy="119570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just" marL="12700" marR="5080" indent="7620">
              <a:lnSpc>
                <a:spcPts val="2930"/>
              </a:lnSpc>
              <a:spcBef>
                <a:spcPts val="550"/>
              </a:spcBef>
              <a:buClr>
                <a:srgbClr val="F495CA"/>
              </a:buClr>
              <a:buSzPct val="76785"/>
              <a:buFont typeface="Wingdings 3"/>
              <a:buChar char=""/>
              <a:tabLst>
                <a:tab pos="271780" algn="l"/>
              </a:tabLst>
            </a:pPr>
            <a:r>
              <a:rPr dirty="0" sz="2800" spc="-395">
                <a:latin typeface="Trebuchet MS"/>
                <a:cs typeface="Trebuchet MS"/>
              </a:rPr>
              <a:t>T</a:t>
            </a:r>
            <a:r>
              <a:rPr dirty="0" sz="2800" spc="-10">
                <a:latin typeface="Trebuchet MS"/>
                <a:cs typeface="Trebuchet MS"/>
              </a:rPr>
              <a:t>wo  </a:t>
            </a:r>
            <a:r>
              <a:rPr dirty="0" sz="2800" spc="-10">
                <a:latin typeface="Trebuchet MS"/>
                <a:cs typeface="Trebuchet MS"/>
              </a:rPr>
              <a:t>Main  </a:t>
            </a:r>
            <a:r>
              <a:rPr dirty="0" sz="2800" spc="-335">
                <a:latin typeface="Trebuchet MS"/>
                <a:cs typeface="Trebuchet MS"/>
              </a:rPr>
              <a:t>T</a:t>
            </a:r>
            <a:r>
              <a:rPr dirty="0" sz="2800" spc="-10">
                <a:latin typeface="Trebuchet MS"/>
                <a:cs typeface="Trebuchet MS"/>
              </a:rPr>
              <a:t>ypes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66135" y="3867530"/>
            <a:ext cx="1271269" cy="10229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14272" y="3563111"/>
            <a:ext cx="3087624" cy="8717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566163" y="3676015"/>
            <a:ext cx="2784475" cy="59626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622300" marR="5080" indent="-609600">
              <a:lnSpc>
                <a:spcPts val="2090"/>
              </a:lnSpc>
              <a:spcBef>
                <a:spcPts val="430"/>
              </a:spcBef>
            </a:pPr>
            <a:r>
              <a:rPr dirty="0" sz="2000" spc="-5">
                <a:latin typeface="Trebuchet MS"/>
                <a:cs typeface="Trebuchet MS"/>
              </a:rPr>
              <a:t>Subjectivity/Objectivity  Identification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13933" y="3867530"/>
            <a:ext cx="1271269" cy="10229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48300" y="3563111"/>
            <a:ext cx="3089148" cy="8717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715761" y="3676015"/>
            <a:ext cx="2555875" cy="59626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508000" marR="5080" indent="-495300">
              <a:lnSpc>
                <a:spcPts val="2090"/>
              </a:lnSpc>
              <a:spcBef>
                <a:spcPts val="430"/>
              </a:spcBef>
            </a:pPr>
            <a:r>
              <a:rPr dirty="0" sz="2000" spc="-5">
                <a:latin typeface="Trebuchet MS"/>
                <a:cs typeface="Trebuchet MS"/>
              </a:rPr>
              <a:t>Feature/Aspect-based  Identification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6310" y="2588463"/>
            <a:ext cx="75545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Different types use different strategies and techniques to identify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sentiments contained in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particular text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6310" y="6592316"/>
            <a:ext cx="25888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Compiled 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by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Author from Sources:</a:t>
            </a:r>
            <a:r>
              <a:rPr dirty="0" sz="900" spc="2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kdnuggets.com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89343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08330" marR="5080" indent="-59626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 Analysis:  Machine </a:t>
            </a:r>
            <a:r>
              <a:rPr dirty="0"/>
              <a:t>Learning-</a:t>
            </a:r>
            <a:r>
              <a:rPr dirty="0" spc="-130"/>
              <a:t> </a:t>
            </a:r>
            <a:r>
              <a:rPr dirty="0" spc="-55"/>
              <a:t>Types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93470" marR="262890" indent="-732155">
              <a:lnSpc>
                <a:spcPct val="100000"/>
              </a:lnSpc>
              <a:spcBef>
                <a:spcPts val="100"/>
              </a:spcBef>
            </a:pPr>
            <a:r>
              <a:rPr dirty="0"/>
              <a:t>Su</a:t>
            </a:r>
            <a:r>
              <a:rPr dirty="0" spc="-10"/>
              <a:t>b</a:t>
            </a:r>
            <a:r>
              <a:rPr dirty="0"/>
              <a:t>jec</a:t>
            </a:r>
            <a:r>
              <a:rPr dirty="0" spc="-10"/>
              <a:t>t</a:t>
            </a:r>
            <a:r>
              <a:rPr dirty="0" spc="-5"/>
              <a:t>ivity/Objectivi</a:t>
            </a:r>
            <a:r>
              <a:rPr dirty="0" spc="-10"/>
              <a:t>t</a:t>
            </a:r>
            <a:r>
              <a:rPr dirty="0"/>
              <a:t>y  </a:t>
            </a:r>
            <a:r>
              <a:rPr dirty="0" spc="-10"/>
              <a:t>Identification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/>
          </a:p>
          <a:p>
            <a:pPr algn="just" marL="355600" marR="34925" indent="-343535">
              <a:lnSpc>
                <a:spcPct val="100000"/>
              </a:lnSpc>
              <a:buClr>
                <a:srgbClr val="EB3C9F"/>
              </a:buClr>
              <a:buSzPct val="80555"/>
              <a:buFont typeface="Wingdings 3"/>
              <a:buChar char=""/>
              <a:tabLst>
                <a:tab pos="356235" algn="l"/>
              </a:tabLst>
            </a:pPr>
            <a:r>
              <a:rPr dirty="0" sz="1800" spc="-5"/>
              <a:t>Entails classification of </a:t>
            </a:r>
            <a:r>
              <a:rPr dirty="0" sz="1800"/>
              <a:t>a </a:t>
            </a:r>
            <a:r>
              <a:rPr dirty="0" sz="1800" spc="-5"/>
              <a:t>sentence  or </a:t>
            </a:r>
            <a:r>
              <a:rPr dirty="0" sz="1800"/>
              <a:t>a </a:t>
            </a:r>
            <a:r>
              <a:rPr dirty="0" sz="1800" spc="-5"/>
              <a:t>text fragment into subjective  or objective </a:t>
            </a:r>
            <a:r>
              <a:rPr dirty="0" sz="1800"/>
              <a:t>status</a:t>
            </a:r>
            <a:endParaRPr sz="1800"/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/>
          </a:p>
          <a:p>
            <a:pPr marL="355600" marR="5080" indent="-343535">
              <a:lnSpc>
                <a:spcPct val="100000"/>
              </a:lnSpc>
              <a:spcBef>
                <a:spcPts val="173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dirty="0" sz="1800"/>
              <a:t>The </a:t>
            </a:r>
            <a:r>
              <a:rPr dirty="0" sz="1800" spc="-5"/>
              <a:t>challenge when </a:t>
            </a:r>
            <a:r>
              <a:rPr dirty="0" sz="1800" spc="-10"/>
              <a:t>conducting  </a:t>
            </a:r>
            <a:r>
              <a:rPr dirty="0" sz="1800" spc="-5"/>
              <a:t>this type of analysis is that the  meaning of the word or </a:t>
            </a:r>
            <a:r>
              <a:rPr dirty="0" sz="1800"/>
              <a:t>a </a:t>
            </a:r>
            <a:r>
              <a:rPr dirty="0" sz="1800" spc="-5"/>
              <a:t>phrase is  often contingent on its</a:t>
            </a:r>
            <a:r>
              <a:rPr dirty="0" sz="1800" spc="-20"/>
              <a:t> </a:t>
            </a:r>
            <a:r>
              <a:rPr dirty="0" sz="1800" spc="-10"/>
              <a:t>context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5167629" y="2062098"/>
            <a:ext cx="3922395" cy="303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3470" marR="384175" indent="-59626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404040"/>
                </a:solidFill>
                <a:latin typeface="Trebuchet MS"/>
                <a:cs typeface="Trebuchet MS"/>
              </a:rPr>
              <a:t>Feature/Aspect-Based  </a:t>
            </a:r>
            <a:r>
              <a:rPr dirty="0" sz="2400" spc="-10">
                <a:solidFill>
                  <a:srgbClr val="404040"/>
                </a:solidFill>
                <a:latin typeface="Trebuchet MS"/>
                <a:cs typeface="Trebuchet MS"/>
              </a:rPr>
              <a:t>Identification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buClr>
                <a:srgbClr val="EB3C9F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Allows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for the determination of  different opinions or sentiments in  relation to different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aspects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marL="355600" marR="142875" indent="-343535">
              <a:lnSpc>
                <a:spcPct val="100000"/>
              </a:lnSpc>
              <a:spcBef>
                <a:spcPts val="173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Allows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much more nuanced  overview of opinions and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feelings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4358640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00015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97196" y="1057655"/>
            <a:ext cx="1815083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75500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 Analysis:  Machine </a:t>
            </a:r>
            <a:r>
              <a:rPr dirty="0"/>
              <a:t>Learning-</a:t>
            </a:r>
            <a:r>
              <a:rPr dirty="0" spc="-130"/>
              <a:t> </a:t>
            </a:r>
            <a:r>
              <a:rPr dirty="0" spc="-55"/>
              <a:t>Types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6310" y="6592316"/>
            <a:ext cx="27241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Compiled 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by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Author from Sources:</a:t>
            </a:r>
            <a:r>
              <a:rPr dirty="0" sz="900" spc="2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astro.caltech.edu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53283" y="3700271"/>
            <a:ext cx="4873752" cy="9814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11423" y="2048255"/>
            <a:ext cx="4344924" cy="1677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12948" y="2287523"/>
            <a:ext cx="702563" cy="693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49167" y="2180844"/>
            <a:ext cx="4105655" cy="8732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02508" y="2606039"/>
            <a:ext cx="3593591" cy="8732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194685" y="2270887"/>
            <a:ext cx="3778885" cy="93916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99720" marR="5080" indent="-299720">
              <a:lnSpc>
                <a:spcPts val="3350"/>
              </a:lnSpc>
              <a:spcBef>
                <a:spcPts val="625"/>
              </a:spcBef>
              <a:buClr>
                <a:srgbClr val="F495CA"/>
              </a:buClr>
              <a:buSzPct val="76562"/>
              <a:buFont typeface="Wingdings 3"/>
              <a:buChar char=""/>
              <a:tabLst>
                <a:tab pos="299720" algn="l"/>
              </a:tabLst>
            </a:pPr>
            <a:r>
              <a:rPr dirty="0" sz="3200" spc="-85" b="1">
                <a:solidFill>
                  <a:srgbClr val="FFFFFF"/>
                </a:solidFill>
                <a:latin typeface="Trebuchet MS"/>
                <a:cs typeface="Trebuchet MS"/>
              </a:rPr>
              <a:t>Two </a:t>
            </a:r>
            <a:r>
              <a:rPr dirty="0" sz="3200" spc="-5" b="1">
                <a:solidFill>
                  <a:srgbClr val="FFFFFF"/>
                </a:solidFill>
                <a:latin typeface="Trebuchet MS"/>
                <a:cs typeface="Trebuchet MS"/>
              </a:rPr>
              <a:t>Main </a:t>
            </a:r>
            <a:r>
              <a:rPr dirty="0" sz="3200" spc="-50" b="1">
                <a:solidFill>
                  <a:srgbClr val="FFFFFF"/>
                </a:solidFill>
                <a:latin typeface="Trebuchet MS"/>
                <a:cs typeface="Trebuchet MS"/>
              </a:rPr>
              <a:t>Types </a:t>
            </a: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dirty="0" sz="3200" spc="-5" b="1">
                <a:solidFill>
                  <a:srgbClr val="FFFFFF"/>
                </a:solidFill>
                <a:latin typeface="Trebuchet MS"/>
                <a:cs typeface="Trebuchet MS"/>
              </a:rPr>
              <a:t>Algorithms</a:t>
            </a:r>
            <a:r>
              <a:rPr dirty="0" sz="32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03903" y="3332988"/>
            <a:ext cx="3518915" cy="5775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9995" y="4651247"/>
            <a:ext cx="3870960" cy="17358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3272" y="4794503"/>
            <a:ext cx="3288791" cy="6583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10055" y="5268467"/>
            <a:ext cx="2996184" cy="4968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86127" y="5506211"/>
            <a:ext cx="1778507" cy="49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05585" y="4739936"/>
            <a:ext cx="2919730" cy="111379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dirty="0" sz="2400" b="1">
                <a:solidFill>
                  <a:srgbClr val="FFFFFF"/>
                </a:solidFill>
                <a:latin typeface="Trebuchet MS"/>
                <a:cs typeface="Trebuchet MS"/>
              </a:rPr>
              <a:t>Supervised</a:t>
            </a:r>
            <a:r>
              <a:rPr dirty="0" sz="24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2400">
              <a:latin typeface="Trebuchet MS"/>
              <a:cs typeface="Trebuchet MS"/>
            </a:endParaRPr>
          </a:p>
          <a:p>
            <a:pPr algn="ctr" marL="143510" marR="135890">
              <a:lnSpc>
                <a:spcPts val="1870"/>
              </a:lnSpc>
              <a:spcBef>
                <a:spcPts val="1015"/>
              </a:spcBef>
            </a:pPr>
            <a:r>
              <a:rPr dirty="0" sz="1800" spc="-5" b="1" i="1">
                <a:solidFill>
                  <a:srgbClr val="FFFFFF"/>
                </a:solidFill>
                <a:latin typeface="Trebuchet MS"/>
                <a:cs typeface="Trebuchet MS"/>
              </a:rPr>
              <a:t>Subjectivity/Objectivity  </a:t>
            </a:r>
            <a:r>
              <a:rPr dirty="0" sz="1800" spc="-5" b="1" i="1">
                <a:solidFill>
                  <a:srgbClr val="FFFFFF"/>
                </a:solidFill>
                <a:latin typeface="Trebuchet MS"/>
                <a:cs typeface="Trebuchet MS"/>
              </a:rPr>
              <a:t>Identification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27988" y="5986271"/>
            <a:ext cx="3435096" cy="484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79364" y="4651247"/>
            <a:ext cx="3867912" cy="17358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99759" y="4794503"/>
            <a:ext cx="3651503" cy="6583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78296" y="5268467"/>
            <a:ext cx="1965959" cy="4968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45552" y="5268467"/>
            <a:ext cx="382524" cy="49682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29371" y="5268467"/>
            <a:ext cx="1001268" cy="4968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32447" y="5506211"/>
            <a:ext cx="1778507" cy="4968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872098" y="4739936"/>
            <a:ext cx="3282950" cy="111379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dirty="0" sz="2400" b="1">
                <a:solidFill>
                  <a:srgbClr val="FFFFFF"/>
                </a:solidFill>
                <a:latin typeface="Trebuchet MS"/>
                <a:cs typeface="Trebuchet MS"/>
              </a:rPr>
              <a:t>Unsupervised</a:t>
            </a:r>
            <a:r>
              <a:rPr dirty="0" sz="24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2400">
              <a:latin typeface="Trebuchet MS"/>
              <a:cs typeface="Trebuchet MS"/>
            </a:endParaRPr>
          </a:p>
          <a:p>
            <a:pPr algn="ctr" marL="446405" marR="438784">
              <a:lnSpc>
                <a:spcPts val="1870"/>
              </a:lnSpc>
              <a:spcBef>
                <a:spcPts val="1015"/>
              </a:spcBef>
            </a:pPr>
            <a:r>
              <a:rPr dirty="0" sz="1800" spc="-5" b="1" i="1">
                <a:solidFill>
                  <a:srgbClr val="FFFFFF"/>
                </a:solidFill>
                <a:latin typeface="Trebuchet MS"/>
                <a:cs typeface="Trebuchet MS"/>
              </a:rPr>
              <a:t>Feature/Aspect-based  </a:t>
            </a:r>
            <a:r>
              <a:rPr dirty="0" sz="1800" spc="-5" b="1" i="1">
                <a:solidFill>
                  <a:srgbClr val="FFFFFF"/>
                </a:solidFill>
                <a:latin typeface="Trebuchet MS"/>
                <a:cs typeface="Trebuchet MS"/>
              </a:rPr>
              <a:t>Identification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74308" y="5986271"/>
            <a:ext cx="3435095" cy="484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3709415"/>
            <a:ext cx="7242048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6310" y="3650999"/>
            <a:ext cx="6599555" cy="1233805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4000" spc="-10" b="1">
                <a:solidFill>
                  <a:srgbClr val="EB3C9F"/>
                </a:solidFill>
                <a:latin typeface="Trebuchet MS"/>
                <a:cs typeface="Trebuchet MS"/>
              </a:rPr>
              <a:t>What </a:t>
            </a:r>
            <a:r>
              <a:rPr dirty="0" sz="4000" spc="-5" b="1">
                <a:solidFill>
                  <a:srgbClr val="EB3C9F"/>
                </a:solidFill>
                <a:latin typeface="Trebuchet MS"/>
                <a:cs typeface="Trebuchet MS"/>
              </a:rPr>
              <a:t>is </a:t>
            </a:r>
            <a:r>
              <a:rPr dirty="0" sz="4000" spc="-10" b="1">
                <a:solidFill>
                  <a:srgbClr val="EB3C9F"/>
                </a:solidFill>
                <a:latin typeface="Trebuchet MS"/>
                <a:cs typeface="Trebuchet MS"/>
              </a:rPr>
              <a:t>Sentiment</a:t>
            </a:r>
            <a:r>
              <a:rPr dirty="0" sz="4000" spc="-215" b="1">
                <a:solidFill>
                  <a:srgbClr val="EB3C9F"/>
                </a:solidFill>
                <a:latin typeface="Trebuchet MS"/>
                <a:cs typeface="Trebuchet MS"/>
              </a:rPr>
              <a:t> </a:t>
            </a:r>
            <a:r>
              <a:rPr dirty="0" sz="4000" spc="-10" b="1">
                <a:solidFill>
                  <a:srgbClr val="EB3C9F"/>
                </a:solidFill>
                <a:latin typeface="Trebuchet MS"/>
                <a:cs typeface="Trebuchet MS"/>
              </a:rPr>
              <a:t>Analysis?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000">
                <a:solidFill>
                  <a:srgbClr val="7E7E7E"/>
                </a:solidFill>
                <a:latin typeface="Trebuchet MS"/>
                <a:cs typeface="Trebuchet MS"/>
              </a:rPr>
              <a:t>A look </a:t>
            </a:r>
            <a:r>
              <a:rPr dirty="0" sz="2000" spc="-5">
                <a:solidFill>
                  <a:srgbClr val="7E7E7E"/>
                </a:solidFill>
                <a:latin typeface="Trebuchet MS"/>
                <a:cs typeface="Trebuchet MS"/>
              </a:rPr>
              <a:t>at what Sentiment </a:t>
            </a:r>
            <a:r>
              <a:rPr dirty="0" sz="2000">
                <a:solidFill>
                  <a:srgbClr val="7E7E7E"/>
                </a:solidFill>
                <a:latin typeface="Trebuchet MS"/>
                <a:cs typeface="Trebuchet MS"/>
              </a:rPr>
              <a:t>Analysis </a:t>
            </a:r>
            <a:r>
              <a:rPr dirty="0" sz="2000" spc="-5">
                <a:solidFill>
                  <a:srgbClr val="7E7E7E"/>
                </a:solidFill>
                <a:latin typeface="Trebuchet MS"/>
                <a:cs typeface="Trebuchet MS"/>
              </a:rPr>
              <a:t>is and what it</a:t>
            </a:r>
            <a:r>
              <a:rPr dirty="0" sz="2000" spc="-33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7E7E7E"/>
                </a:solidFill>
                <a:latin typeface="Trebuchet MS"/>
                <a:cs typeface="Trebuchet MS"/>
              </a:rPr>
              <a:t>does.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4358640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00015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06340" y="1057655"/>
            <a:ext cx="4945379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889317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185"/>
              <a:t> </a:t>
            </a:r>
            <a:r>
              <a:rPr dirty="0" spc="-5"/>
              <a:t>Analysis:</a:t>
            </a:r>
          </a:p>
          <a:p>
            <a:pPr marL="469900">
              <a:lnSpc>
                <a:spcPct val="100000"/>
              </a:lnSpc>
            </a:pPr>
            <a:r>
              <a:rPr dirty="0" spc="-5"/>
              <a:t>Machine </a:t>
            </a:r>
            <a:r>
              <a:rPr dirty="0"/>
              <a:t>Learning- </a:t>
            </a:r>
            <a:r>
              <a:rPr dirty="0" spc="5"/>
              <a:t>Supervised</a:t>
            </a:r>
            <a:r>
              <a:rPr dirty="0" spc="-25"/>
              <a:t> </a:t>
            </a:r>
            <a:r>
              <a:rPr dirty="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6310" y="2533903"/>
            <a:ext cx="8001000" cy="323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algorithm is provided with both the input data and the desired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results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some input data the correct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result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is already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known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lvl="1" marL="756285" indent="-287020">
              <a:lnSpc>
                <a:spcPct val="100000"/>
              </a:lnSpc>
              <a:spcBef>
                <a:spcPts val="1315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Algorithms generalize data into preset</a:t>
            </a:r>
            <a:r>
              <a:rPr dirty="0" sz="1600" spc="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outcomes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predicting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something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specific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9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directly measure how well the algorithm is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4358640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00015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06340" y="1057655"/>
            <a:ext cx="4945379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889317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185"/>
              <a:t> </a:t>
            </a:r>
            <a:r>
              <a:rPr dirty="0" spc="-5"/>
              <a:t>Analysis:</a:t>
            </a:r>
          </a:p>
          <a:p>
            <a:pPr marL="469900">
              <a:lnSpc>
                <a:spcPct val="100000"/>
              </a:lnSpc>
            </a:pPr>
            <a:r>
              <a:rPr dirty="0" spc="-5"/>
              <a:t>Machine </a:t>
            </a:r>
            <a:r>
              <a:rPr dirty="0"/>
              <a:t>Learning- </a:t>
            </a:r>
            <a:r>
              <a:rPr dirty="0" spc="5"/>
              <a:t>Supervised</a:t>
            </a:r>
            <a:r>
              <a:rPr dirty="0" spc="-25"/>
              <a:t> </a:t>
            </a:r>
            <a:r>
              <a:rPr dirty="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6310" y="2588463"/>
            <a:ext cx="7806055" cy="2678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Generalization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lvl="1" marL="756285" indent="-287020">
              <a:lnSpc>
                <a:spcPct val="100000"/>
              </a:lnSpc>
              <a:spcBef>
                <a:spcPts val="1725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ability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produce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reasonable outputs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data not used during</a:t>
            </a:r>
            <a:r>
              <a:rPr dirty="0" sz="1600" spc="2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EB3C9F"/>
              </a:buClr>
              <a:buFont typeface="Wingdings 3"/>
              <a:buChar char=""/>
            </a:pPr>
            <a:endParaRPr sz="175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Algorithms do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not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learn underlying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functions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of phrases and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sentences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Supervised algorithms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do well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with training data but poor with new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4358640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00015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06340" y="1057655"/>
            <a:ext cx="5487923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943737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185"/>
              <a:t> </a:t>
            </a:r>
            <a:r>
              <a:rPr dirty="0" spc="-5"/>
              <a:t>Analysis:</a:t>
            </a:r>
          </a:p>
          <a:p>
            <a:pPr marL="469900">
              <a:lnSpc>
                <a:spcPct val="100000"/>
              </a:lnSpc>
            </a:pPr>
            <a:r>
              <a:rPr dirty="0" spc="-5"/>
              <a:t>Machine </a:t>
            </a:r>
            <a:r>
              <a:rPr dirty="0"/>
              <a:t>Learning- </a:t>
            </a:r>
            <a:r>
              <a:rPr dirty="0" spc="5"/>
              <a:t>Unsupervised</a:t>
            </a:r>
            <a:r>
              <a:rPr dirty="0" spc="-5"/>
              <a:t> </a:t>
            </a:r>
            <a:r>
              <a:rPr dirty="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6310" y="2588463"/>
            <a:ext cx="8365490" cy="2454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algorithm is not provided with predetermined results during the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training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73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Used to cluster and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label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input data into classes or groups based on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statistical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properties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marL="355600" marR="820419" indent="-342900">
              <a:lnSpc>
                <a:spcPct val="100000"/>
              </a:lnSpc>
              <a:spcBef>
                <a:spcPts val="1714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Labels can be given to clusters even if there is only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small number of  representatives in the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group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4358640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00015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06340" y="1057655"/>
            <a:ext cx="5487923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943737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185"/>
              <a:t> </a:t>
            </a:r>
            <a:r>
              <a:rPr dirty="0" spc="-5"/>
              <a:t>Analysis:</a:t>
            </a:r>
          </a:p>
          <a:p>
            <a:pPr marL="469900">
              <a:lnSpc>
                <a:spcPct val="100000"/>
              </a:lnSpc>
            </a:pPr>
            <a:r>
              <a:rPr dirty="0" spc="-5"/>
              <a:t>Machine </a:t>
            </a:r>
            <a:r>
              <a:rPr dirty="0"/>
              <a:t>Learning- </a:t>
            </a:r>
            <a:r>
              <a:rPr dirty="0" spc="5"/>
              <a:t>Unsupervised</a:t>
            </a:r>
            <a:r>
              <a:rPr dirty="0" spc="-5"/>
              <a:t> </a:t>
            </a:r>
            <a:r>
              <a:rPr dirty="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6310" y="2588463"/>
            <a:ext cx="7616825" cy="2179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Not trying to predict something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specific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73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Not exactly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sure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what you are looking for-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not give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prediction of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outcome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714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Rather trying to “learn” about the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data- like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patterns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2602992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44367" y="1057655"/>
            <a:ext cx="768095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12007" y="1057655"/>
            <a:ext cx="5129784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18185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185"/>
              <a:t> </a:t>
            </a:r>
            <a:r>
              <a:rPr dirty="0" spc="-5"/>
              <a:t>Analysis:</a:t>
            </a:r>
          </a:p>
          <a:p>
            <a:pPr marL="469900">
              <a:lnSpc>
                <a:spcPct val="100000"/>
              </a:lnSpc>
            </a:pPr>
            <a:r>
              <a:rPr dirty="0" spc="-5"/>
              <a:t>Language-Independent</a:t>
            </a:r>
            <a:r>
              <a:rPr dirty="0" spc="-220"/>
              <a:t> </a:t>
            </a:r>
            <a:r>
              <a:rPr dirty="0" spc="-5"/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6310" y="2588463"/>
            <a:ext cx="62725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What happens when you have data in multiple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languages?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1339" y="3070860"/>
            <a:ext cx="3747516" cy="3200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6310" y="6592316"/>
            <a:ext cx="15259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Image Source: Google</a:t>
            </a:r>
            <a:r>
              <a:rPr dirty="0" sz="900" spc="-3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Images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2602992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44367" y="1057655"/>
            <a:ext cx="768095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12007" y="1057655"/>
            <a:ext cx="5129784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18185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185"/>
              <a:t> </a:t>
            </a:r>
            <a:r>
              <a:rPr dirty="0" spc="-5"/>
              <a:t>Analysis:</a:t>
            </a:r>
          </a:p>
          <a:p>
            <a:pPr marL="469900">
              <a:lnSpc>
                <a:spcPct val="100000"/>
              </a:lnSpc>
            </a:pPr>
            <a:r>
              <a:rPr dirty="0" spc="-5"/>
              <a:t>Language-Independent</a:t>
            </a:r>
            <a:r>
              <a:rPr dirty="0" spc="-220"/>
              <a:t> </a:t>
            </a:r>
            <a:r>
              <a:rPr dirty="0" spc="-5"/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6310" y="2588463"/>
            <a:ext cx="8114030" cy="2922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Twitter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receives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over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400 Million tweets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day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lvl="1" marL="756285" indent="-287020">
              <a:lnSpc>
                <a:spcPct val="100000"/>
              </a:lnSpc>
              <a:spcBef>
                <a:spcPts val="1725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Less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than 40% of tweets are in</a:t>
            </a:r>
            <a:r>
              <a:rPr dirty="0" sz="16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English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EB3C9F"/>
              </a:buClr>
              <a:buFont typeface="Wingdings 3"/>
              <a:buChar char=""/>
            </a:pPr>
            <a:endParaRPr sz="175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method is to use language independent indicators to create positive or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negative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classifiers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lvl="1" marL="756285" indent="-287020">
              <a:lnSpc>
                <a:spcPct val="100000"/>
              </a:lnSpc>
              <a:spcBef>
                <a:spcPts val="1735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Ex: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Emoticons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2602992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44367" y="1057655"/>
            <a:ext cx="768095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12007" y="1057655"/>
            <a:ext cx="5129784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18185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185"/>
              <a:t> </a:t>
            </a:r>
            <a:r>
              <a:rPr dirty="0" spc="-5"/>
              <a:t>Analysis:</a:t>
            </a:r>
          </a:p>
          <a:p>
            <a:pPr marL="469900">
              <a:lnSpc>
                <a:spcPct val="100000"/>
              </a:lnSpc>
            </a:pPr>
            <a:r>
              <a:rPr dirty="0" spc="-5"/>
              <a:t>Language-Independent</a:t>
            </a:r>
            <a:r>
              <a:rPr dirty="0" spc="-220"/>
              <a:t> </a:t>
            </a:r>
            <a:r>
              <a:rPr dirty="0" spc="-5"/>
              <a:t>Analysis</a:t>
            </a:r>
          </a:p>
        </p:txBody>
      </p:sp>
      <p:sp>
        <p:nvSpPr>
          <p:cNvPr id="7" name="object 7"/>
          <p:cNvSpPr/>
          <p:nvPr/>
        </p:nvSpPr>
        <p:spPr>
          <a:xfrm>
            <a:off x="675131" y="1926335"/>
            <a:ext cx="3084575" cy="4570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30325" y="4408678"/>
            <a:ext cx="2373630" cy="480695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142240" marR="5080" indent="-130175">
              <a:lnSpc>
                <a:spcPts val="1670"/>
              </a:lnSpc>
              <a:spcBef>
                <a:spcPts val="359"/>
              </a:spcBef>
            </a:pPr>
            <a:r>
              <a:rPr dirty="0" sz="1600" spc="-10" b="1">
                <a:latin typeface="Trebuchet MS"/>
                <a:cs typeface="Trebuchet MS"/>
              </a:rPr>
              <a:t>Sentiment </a:t>
            </a:r>
            <a:r>
              <a:rPr dirty="0" sz="1600" spc="-5" b="1">
                <a:latin typeface="Trebuchet MS"/>
                <a:cs typeface="Trebuchet MS"/>
              </a:rPr>
              <a:t>indicators are  assigned to</a:t>
            </a:r>
            <a:r>
              <a:rPr dirty="0" sz="1600" spc="-30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emoticons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8739" y="2095500"/>
            <a:ext cx="1737360" cy="1737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48739" y="2095500"/>
            <a:ext cx="1737360" cy="1737360"/>
          </a:xfrm>
          <a:custGeom>
            <a:avLst/>
            <a:gdLst/>
            <a:ahLst/>
            <a:cxnLst/>
            <a:rect l="l" t="t" r="r" b="b"/>
            <a:pathLst>
              <a:path w="1737360" h="1737360">
                <a:moveTo>
                  <a:pt x="0" y="289560"/>
                </a:moveTo>
                <a:lnTo>
                  <a:pt x="3790" y="242598"/>
                </a:lnTo>
                <a:lnTo>
                  <a:pt x="14764" y="198046"/>
                </a:lnTo>
                <a:lnTo>
                  <a:pt x="32325" y="156502"/>
                </a:lnTo>
                <a:lnTo>
                  <a:pt x="55875" y="118561"/>
                </a:lnTo>
                <a:lnTo>
                  <a:pt x="84820" y="84820"/>
                </a:lnTo>
                <a:lnTo>
                  <a:pt x="118561" y="55875"/>
                </a:lnTo>
                <a:lnTo>
                  <a:pt x="156502" y="32325"/>
                </a:lnTo>
                <a:lnTo>
                  <a:pt x="198046" y="14764"/>
                </a:lnTo>
                <a:lnTo>
                  <a:pt x="242598" y="3790"/>
                </a:lnTo>
                <a:lnTo>
                  <a:pt x="289559" y="0"/>
                </a:lnTo>
                <a:lnTo>
                  <a:pt x="1447799" y="0"/>
                </a:lnTo>
                <a:lnTo>
                  <a:pt x="1494761" y="3790"/>
                </a:lnTo>
                <a:lnTo>
                  <a:pt x="1539313" y="14764"/>
                </a:lnTo>
                <a:lnTo>
                  <a:pt x="1580857" y="32325"/>
                </a:lnTo>
                <a:lnTo>
                  <a:pt x="1618798" y="55875"/>
                </a:lnTo>
                <a:lnTo>
                  <a:pt x="1652539" y="84820"/>
                </a:lnTo>
                <a:lnTo>
                  <a:pt x="1681484" y="118561"/>
                </a:lnTo>
                <a:lnTo>
                  <a:pt x="1705034" y="156502"/>
                </a:lnTo>
                <a:lnTo>
                  <a:pt x="1722595" y="198046"/>
                </a:lnTo>
                <a:lnTo>
                  <a:pt x="1733569" y="242598"/>
                </a:lnTo>
                <a:lnTo>
                  <a:pt x="1737360" y="289560"/>
                </a:lnTo>
                <a:lnTo>
                  <a:pt x="1737360" y="1447800"/>
                </a:lnTo>
                <a:lnTo>
                  <a:pt x="1733569" y="1494761"/>
                </a:lnTo>
                <a:lnTo>
                  <a:pt x="1722595" y="1539313"/>
                </a:lnTo>
                <a:lnTo>
                  <a:pt x="1705034" y="1580857"/>
                </a:lnTo>
                <a:lnTo>
                  <a:pt x="1681484" y="1618798"/>
                </a:lnTo>
                <a:lnTo>
                  <a:pt x="1652539" y="1652539"/>
                </a:lnTo>
                <a:lnTo>
                  <a:pt x="1618798" y="1681484"/>
                </a:lnTo>
                <a:lnTo>
                  <a:pt x="1580857" y="1705034"/>
                </a:lnTo>
                <a:lnTo>
                  <a:pt x="1539313" y="1722595"/>
                </a:lnTo>
                <a:lnTo>
                  <a:pt x="1494761" y="1733569"/>
                </a:lnTo>
                <a:lnTo>
                  <a:pt x="1447799" y="1737360"/>
                </a:lnTo>
                <a:lnTo>
                  <a:pt x="289559" y="1737360"/>
                </a:lnTo>
                <a:lnTo>
                  <a:pt x="242598" y="1733569"/>
                </a:lnTo>
                <a:lnTo>
                  <a:pt x="198046" y="1722595"/>
                </a:lnTo>
                <a:lnTo>
                  <a:pt x="156502" y="1705034"/>
                </a:lnTo>
                <a:lnTo>
                  <a:pt x="118561" y="1681484"/>
                </a:lnTo>
                <a:lnTo>
                  <a:pt x="84820" y="1652539"/>
                </a:lnTo>
                <a:lnTo>
                  <a:pt x="55875" y="1618798"/>
                </a:lnTo>
                <a:lnTo>
                  <a:pt x="32325" y="1580857"/>
                </a:lnTo>
                <a:lnTo>
                  <a:pt x="14764" y="1539313"/>
                </a:lnTo>
                <a:lnTo>
                  <a:pt x="3790" y="1494761"/>
                </a:lnTo>
                <a:lnTo>
                  <a:pt x="0" y="1447800"/>
                </a:lnTo>
                <a:lnTo>
                  <a:pt x="0" y="28956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43528" y="1926335"/>
            <a:ext cx="3084576" cy="45704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094479" y="4408678"/>
            <a:ext cx="2583815" cy="480695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259079" marR="5080" indent="-247015">
              <a:lnSpc>
                <a:spcPts val="1670"/>
              </a:lnSpc>
              <a:spcBef>
                <a:spcPts val="359"/>
              </a:spcBef>
            </a:pPr>
            <a:r>
              <a:rPr dirty="0" sz="1600" spc="-30" b="1">
                <a:latin typeface="Trebuchet MS"/>
                <a:cs typeface="Trebuchet MS"/>
              </a:rPr>
              <a:t>Tweets </a:t>
            </a:r>
            <a:r>
              <a:rPr dirty="0" sz="1600" spc="-5" b="1">
                <a:latin typeface="Trebuchet MS"/>
                <a:cs typeface="Trebuchet MS"/>
              </a:rPr>
              <a:t>with emoticons are  </a:t>
            </a:r>
            <a:r>
              <a:rPr dirty="0" sz="1600" spc="-10" b="1">
                <a:latin typeface="Trebuchet MS"/>
                <a:cs typeface="Trebuchet MS"/>
              </a:rPr>
              <a:t>read </a:t>
            </a:r>
            <a:r>
              <a:rPr dirty="0" sz="1600" spc="-5" b="1">
                <a:latin typeface="Trebuchet MS"/>
                <a:cs typeface="Trebuchet MS"/>
              </a:rPr>
              <a:t>by the algorithm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1376" y="2141220"/>
            <a:ext cx="2468879" cy="16459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51376" y="2141220"/>
            <a:ext cx="2468880" cy="1645920"/>
          </a:xfrm>
          <a:custGeom>
            <a:avLst/>
            <a:gdLst/>
            <a:ahLst/>
            <a:cxnLst/>
            <a:rect l="l" t="t" r="r" b="b"/>
            <a:pathLst>
              <a:path w="2468879" h="1645920">
                <a:moveTo>
                  <a:pt x="0" y="274319"/>
                </a:moveTo>
                <a:lnTo>
                  <a:pt x="4419" y="225008"/>
                </a:lnTo>
                <a:lnTo>
                  <a:pt x="17161" y="178597"/>
                </a:lnTo>
                <a:lnTo>
                  <a:pt x="37450" y="135861"/>
                </a:lnTo>
                <a:lnTo>
                  <a:pt x="64513" y="97575"/>
                </a:lnTo>
                <a:lnTo>
                  <a:pt x="97575" y="64513"/>
                </a:lnTo>
                <a:lnTo>
                  <a:pt x="135861" y="37450"/>
                </a:lnTo>
                <a:lnTo>
                  <a:pt x="178597" y="17161"/>
                </a:lnTo>
                <a:lnTo>
                  <a:pt x="225008" y="4419"/>
                </a:lnTo>
                <a:lnTo>
                  <a:pt x="274320" y="0"/>
                </a:lnTo>
                <a:lnTo>
                  <a:pt x="2194560" y="0"/>
                </a:lnTo>
                <a:lnTo>
                  <a:pt x="2243871" y="4419"/>
                </a:lnTo>
                <a:lnTo>
                  <a:pt x="2290282" y="17161"/>
                </a:lnTo>
                <a:lnTo>
                  <a:pt x="2333018" y="37450"/>
                </a:lnTo>
                <a:lnTo>
                  <a:pt x="2371304" y="64513"/>
                </a:lnTo>
                <a:lnTo>
                  <a:pt x="2404366" y="97575"/>
                </a:lnTo>
                <a:lnTo>
                  <a:pt x="2431429" y="135861"/>
                </a:lnTo>
                <a:lnTo>
                  <a:pt x="2451718" y="178597"/>
                </a:lnTo>
                <a:lnTo>
                  <a:pt x="2464460" y="225008"/>
                </a:lnTo>
                <a:lnTo>
                  <a:pt x="2468879" y="274319"/>
                </a:lnTo>
                <a:lnTo>
                  <a:pt x="2468879" y="1371600"/>
                </a:lnTo>
                <a:lnTo>
                  <a:pt x="2464460" y="1420911"/>
                </a:lnTo>
                <a:lnTo>
                  <a:pt x="2451718" y="1467322"/>
                </a:lnTo>
                <a:lnTo>
                  <a:pt x="2431429" y="1510058"/>
                </a:lnTo>
                <a:lnTo>
                  <a:pt x="2404366" y="1548344"/>
                </a:lnTo>
                <a:lnTo>
                  <a:pt x="2371304" y="1581406"/>
                </a:lnTo>
                <a:lnTo>
                  <a:pt x="2333018" y="1608469"/>
                </a:lnTo>
                <a:lnTo>
                  <a:pt x="2290282" y="1628758"/>
                </a:lnTo>
                <a:lnTo>
                  <a:pt x="2243871" y="1641500"/>
                </a:lnTo>
                <a:lnTo>
                  <a:pt x="2194560" y="1645919"/>
                </a:lnTo>
                <a:lnTo>
                  <a:pt x="274320" y="1645919"/>
                </a:lnTo>
                <a:lnTo>
                  <a:pt x="225008" y="1641500"/>
                </a:lnTo>
                <a:lnTo>
                  <a:pt x="178597" y="1628758"/>
                </a:lnTo>
                <a:lnTo>
                  <a:pt x="135861" y="1608469"/>
                </a:lnTo>
                <a:lnTo>
                  <a:pt x="97575" y="1581406"/>
                </a:lnTo>
                <a:lnTo>
                  <a:pt x="64513" y="1548344"/>
                </a:lnTo>
                <a:lnTo>
                  <a:pt x="37450" y="1510058"/>
                </a:lnTo>
                <a:lnTo>
                  <a:pt x="17161" y="1467322"/>
                </a:lnTo>
                <a:lnTo>
                  <a:pt x="4419" y="1420911"/>
                </a:lnTo>
                <a:lnTo>
                  <a:pt x="0" y="1371600"/>
                </a:lnTo>
                <a:lnTo>
                  <a:pt x="0" y="274319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13447" y="1926335"/>
            <a:ext cx="3083052" cy="45704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519543" y="4408678"/>
            <a:ext cx="2070100" cy="480695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94615" marR="5080" indent="-82550">
              <a:lnSpc>
                <a:spcPts val="1670"/>
              </a:lnSpc>
              <a:spcBef>
                <a:spcPts val="359"/>
              </a:spcBef>
            </a:pPr>
            <a:r>
              <a:rPr dirty="0" sz="1600" spc="-30" b="1">
                <a:latin typeface="Trebuchet MS"/>
                <a:cs typeface="Trebuchet MS"/>
              </a:rPr>
              <a:t>Tweets </a:t>
            </a:r>
            <a:r>
              <a:rPr dirty="0" sz="1600" spc="-5" b="1">
                <a:latin typeface="Trebuchet MS"/>
                <a:cs typeface="Trebuchet MS"/>
              </a:rPr>
              <a:t>get </a:t>
            </a:r>
            <a:r>
              <a:rPr dirty="0" sz="1600" spc="-10" b="1">
                <a:latin typeface="Trebuchet MS"/>
                <a:cs typeface="Trebuchet MS"/>
              </a:rPr>
              <a:t>labeled </a:t>
            </a:r>
            <a:r>
              <a:rPr dirty="0" sz="1600" spc="-5" b="1">
                <a:latin typeface="Trebuchet MS"/>
                <a:cs typeface="Trebuchet MS"/>
              </a:rPr>
              <a:t>as  </a:t>
            </a:r>
            <a:r>
              <a:rPr dirty="0" sz="1600" spc="-10" b="1">
                <a:latin typeface="Trebuchet MS"/>
                <a:cs typeface="Trebuchet MS"/>
              </a:rPr>
              <a:t>positive </a:t>
            </a:r>
            <a:r>
              <a:rPr dirty="0" sz="1600" spc="-5" b="1">
                <a:latin typeface="Trebuchet MS"/>
                <a:cs typeface="Trebuchet MS"/>
              </a:rPr>
              <a:t>or negative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70419" y="2125979"/>
            <a:ext cx="2103120" cy="8229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70419" y="2125979"/>
            <a:ext cx="2103120" cy="822960"/>
          </a:xfrm>
          <a:custGeom>
            <a:avLst/>
            <a:gdLst/>
            <a:ahLst/>
            <a:cxnLst/>
            <a:rect l="l" t="t" r="r" b="b"/>
            <a:pathLst>
              <a:path w="2103120" h="822960">
                <a:moveTo>
                  <a:pt x="0" y="137160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59" y="0"/>
                </a:lnTo>
                <a:lnTo>
                  <a:pt x="1965959" y="0"/>
                </a:lnTo>
                <a:lnTo>
                  <a:pt x="2009290" y="6998"/>
                </a:lnTo>
                <a:lnTo>
                  <a:pt x="2046939" y="26481"/>
                </a:lnTo>
                <a:lnTo>
                  <a:pt x="2076638" y="56180"/>
                </a:lnTo>
                <a:lnTo>
                  <a:pt x="2096121" y="93829"/>
                </a:lnTo>
                <a:lnTo>
                  <a:pt x="2103120" y="137160"/>
                </a:lnTo>
                <a:lnTo>
                  <a:pt x="2103120" y="685800"/>
                </a:lnTo>
                <a:lnTo>
                  <a:pt x="2096121" y="729130"/>
                </a:lnTo>
                <a:lnTo>
                  <a:pt x="2076638" y="766779"/>
                </a:lnTo>
                <a:lnTo>
                  <a:pt x="2046939" y="796478"/>
                </a:lnTo>
                <a:lnTo>
                  <a:pt x="2009290" y="815961"/>
                </a:lnTo>
                <a:lnTo>
                  <a:pt x="1965959" y="822960"/>
                </a:lnTo>
                <a:lnTo>
                  <a:pt x="137159" y="822960"/>
                </a:lnTo>
                <a:lnTo>
                  <a:pt x="93829" y="815961"/>
                </a:lnTo>
                <a:lnTo>
                  <a:pt x="56180" y="796478"/>
                </a:lnTo>
                <a:lnTo>
                  <a:pt x="26481" y="766779"/>
                </a:lnTo>
                <a:lnTo>
                  <a:pt x="6998" y="729130"/>
                </a:lnTo>
                <a:lnTo>
                  <a:pt x="0" y="685800"/>
                </a:lnTo>
                <a:lnTo>
                  <a:pt x="0" y="13716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34796" y="5561076"/>
            <a:ext cx="8695944" cy="7223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56310" y="6592316"/>
            <a:ext cx="2530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Compiled 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by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author form sources:</a:t>
            </a:r>
            <a:r>
              <a:rPr dirty="0" sz="900" spc="3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irml.dailab.de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99865" y="6592316"/>
            <a:ext cx="1513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Image Source:</a:t>
            </a:r>
            <a:r>
              <a:rPr dirty="0" sz="900" spc="-2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irml.dailab.de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79080" y="2926079"/>
            <a:ext cx="2103120" cy="8229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79080" y="2926079"/>
            <a:ext cx="2103120" cy="822960"/>
          </a:xfrm>
          <a:custGeom>
            <a:avLst/>
            <a:gdLst/>
            <a:ahLst/>
            <a:cxnLst/>
            <a:rect l="l" t="t" r="r" b="b"/>
            <a:pathLst>
              <a:path w="2103120" h="822960">
                <a:moveTo>
                  <a:pt x="0" y="137160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1965960" y="0"/>
                </a:lnTo>
                <a:lnTo>
                  <a:pt x="2009290" y="6998"/>
                </a:lnTo>
                <a:lnTo>
                  <a:pt x="2046939" y="26481"/>
                </a:lnTo>
                <a:lnTo>
                  <a:pt x="2076638" y="56180"/>
                </a:lnTo>
                <a:lnTo>
                  <a:pt x="2096121" y="93829"/>
                </a:lnTo>
                <a:lnTo>
                  <a:pt x="2103120" y="137160"/>
                </a:lnTo>
                <a:lnTo>
                  <a:pt x="2103120" y="685800"/>
                </a:lnTo>
                <a:lnTo>
                  <a:pt x="2096121" y="729130"/>
                </a:lnTo>
                <a:lnTo>
                  <a:pt x="2076638" y="766779"/>
                </a:lnTo>
                <a:lnTo>
                  <a:pt x="2046939" y="796478"/>
                </a:lnTo>
                <a:lnTo>
                  <a:pt x="2009290" y="815961"/>
                </a:lnTo>
                <a:lnTo>
                  <a:pt x="1965960" y="822960"/>
                </a:lnTo>
                <a:lnTo>
                  <a:pt x="137160" y="822960"/>
                </a:lnTo>
                <a:lnTo>
                  <a:pt x="93829" y="815961"/>
                </a:lnTo>
                <a:lnTo>
                  <a:pt x="56180" y="796478"/>
                </a:lnTo>
                <a:lnTo>
                  <a:pt x="26481" y="766779"/>
                </a:lnTo>
                <a:lnTo>
                  <a:pt x="6998" y="729130"/>
                </a:lnTo>
                <a:lnTo>
                  <a:pt x="0" y="685800"/>
                </a:lnTo>
                <a:lnTo>
                  <a:pt x="0" y="13716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2602992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44367" y="1057655"/>
            <a:ext cx="768095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12007" y="1057655"/>
            <a:ext cx="5129784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18185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185"/>
              <a:t> </a:t>
            </a:r>
            <a:r>
              <a:rPr dirty="0" spc="-5"/>
              <a:t>Analysis:</a:t>
            </a:r>
          </a:p>
          <a:p>
            <a:pPr marL="469900">
              <a:lnSpc>
                <a:spcPct val="100000"/>
              </a:lnSpc>
            </a:pPr>
            <a:r>
              <a:rPr dirty="0" spc="-5"/>
              <a:t>Language-Independent</a:t>
            </a:r>
            <a:r>
              <a:rPr dirty="0" spc="-220"/>
              <a:t> </a:t>
            </a:r>
            <a:r>
              <a:rPr dirty="0" spc="-5"/>
              <a:t>Analysis</a:t>
            </a:r>
          </a:p>
        </p:txBody>
      </p:sp>
      <p:sp>
        <p:nvSpPr>
          <p:cNvPr id="7" name="object 7"/>
          <p:cNvSpPr/>
          <p:nvPr/>
        </p:nvSpPr>
        <p:spPr>
          <a:xfrm>
            <a:off x="1682495" y="1926335"/>
            <a:ext cx="3247644" cy="4570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36166" y="3983863"/>
            <a:ext cx="2938145" cy="13296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 marL="12065" marR="5080">
              <a:lnSpc>
                <a:spcPct val="87000"/>
              </a:lnSpc>
              <a:spcBef>
                <a:spcPts val="345"/>
              </a:spcBef>
            </a:pPr>
            <a:r>
              <a:rPr dirty="0" sz="1600" spc="-10" b="1">
                <a:latin typeface="Trebuchet MS"/>
                <a:cs typeface="Trebuchet MS"/>
              </a:rPr>
              <a:t>Based </a:t>
            </a:r>
            <a:r>
              <a:rPr dirty="0" sz="1600" spc="-5" b="1">
                <a:latin typeface="Trebuchet MS"/>
                <a:cs typeface="Trebuchet MS"/>
              </a:rPr>
              <a:t>on the </a:t>
            </a:r>
            <a:r>
              <a:rPr dirty="0" sz="1600" spc="-10" b="1">
                <a:latin typeface="Trebuchet MS"/>
                <a:cs typeface="Trebuchet MS"/>
              </a:rPr>
              <a:t>label, machines  </a:t>
            </a:r>
            <a:r>
              <a:rPr dirty="0" sz="1600" spc="-5" b="1">
                <a:latin typeface="Trebuchet MS"/>
                <a:cs typeface="Trebuchet MS"/>
              </a:rPr>
              <a:t>can learn the </a:t>
            </a:r>
            <a:r>
              <a:rPr dirty="0" sz="1600" spc="-10" b="1">
                <a:latin typeface="Trebuchet MS"/>
                <a:cs typeface="Trebuchet MS"/>
              </a:rPr>
              <a:t>sentiment </a:t>
            </a:r>
            <a:r>
              <a:rPr dirty="0" sz="1600" spc="-5" b="1">
                <a:latin typeface="Trebuchet MS"/>
                <a:cs typeface="Trebuchet MS"/>
              </a:rPr>
              <a:t>of  </a:t>
            </a:r>
            <a:r>
              <a:rPr dirty="0" sz="1600" spc="-10" b="1">
                <a:latin typeface="Trebuchet MS"/>
                <a:cs typeface="Trebuchet MS"/>
              </a:rPr>
              <a:t>words </a:t>
            </a:r>
            <a:r>
              <a:rPr dirty="0" sz="1600" spc="-5" b="1">
                <a:latin typeface="Trebuchet MS"/>
                <a:cs typeface="Trebuchet MS"/>
              </a:rPr>
              <a:t>and </a:t>
            </a:r>
            <a:r>
              <a:rPr dirty="0" sz="1600" spc="-15" b="1">
                <a:latin typeface="Trebuchet MS"/>
                <a:cs typeface="Trebuchet MS"/>
              </a:rPr>
              <a:t>phrases </a:t>
            </a:r>
            <a:r>
              <a:rPr dirty="0" sz="1600" spc="-5" b="1">
                <a:latin typeface="Trebuchet MS"/>
                <a:cs typeface="Trebuchet MS"/>
              </a:rPr>
              <a:t>of </a:t>
            </a:r>
            <a:r>
              <a:rPr dirty="0" sz="1600" spc="-10" b="1">
                <a:latin typeface="Trebuchet MS"/>
                <a:cs typeface="Trebuchet MS"/>
              </a:rPr>
              <a:t>different  </a:t>
            </a:r>
            <a:r>
              <a:rPr dirty="0" sz="1600" spc="-5" b="1">
                <a:latin typeface="Trebuchet MS"/>
                <a:cs typeface="Trebuchet MS"/>
              </a:rPr>
              <a:t>languages creating a data base  </a:t>
            </a:r>
            <a:r>
              <a:rPr dirty="0" sz="1600" spc="-10" b="1">
                <a:latin typeface="Trebuchet MS"/>
                <a:cs typeface="Trebuchet MS"/>
              </a:rPr>
              <a:t>for positive </a:t>
            </a:r>
            <a:r>
              <a:rPr dirty="0" sz="1600" spc="-5" b="1">
                <a:latin typeface="Trebuchet MS"/>
                <a:cs typeface="Trebuchet MS"/>
              </a:rPr>
              <a:t>and </a:t>
            </a:r>
            <a:r>
              <a:rPr dirty="0" sz="1600" spc="-10" b="1">
                <a:latin typeface="Trebuchet MS"/>
                <a:cs typeface="Trebuchet MS"/>
              </a:rPr>
              <a:t>negative  sentiments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33472" y="2034539"/>
            <a:ext cx="1371600" cy="1737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33472" y="2034539"/>
            <a:ext cx="1371600" cy="1737360"/>
          </a:xfrm>
          <a:custGeom>
            <a:avLst/>
            <a:gdLst/>
            <a:ahLst/>
            <a:cxnLst/>
            <a:rect l="l" t="t" r="r" b="b"/>
            <a:pathLst>
              <a:path w="1371600" h="173736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143000" y="0"/>
                </a:lnTo>
                <a:lnTo>
                  <a:pt x="1189066" y="4644"/>
                </a:lnTo>
                <a:lnTo>
                  <a:pt x="1231975" y="17966"/>
                </a:lnTo>
                <a:lnTo>
                  <a:pt x="1270806" y="39045"/>
                </a:lnTo>
                <a:lnTo>
                  <a:pt x="1304639" y="66960"/>
                </a:lnTo>
                <a:lnTo>
                  <a:pt x="1332554" y="100793"/>
                </a:lnTo>
                <a:lnTo>
                  <a:pt x="1353633" y="139624"/>
                </a:lnTo>
                <a:lnTo>
                  <a:pt x="1366955" y="182533"/>
                </a:lnTo>
                <a:lnTo>
                  <a:pt x="1371600" y="228600"/>
                </a:lnTo>
                <a:lnTo>
                  <a:pt x="1371600" y="1508760"/>
                </a:lnTo>
                <a:lnTo>
                  <a:pt x="1366955" y="1554826"/>
                </a:lnTo>
                <a:lnTo>
                  <a:pt x="1353633" y="1597735"/>
                </a:lnTo>
                <a:lnTo>
                  <a:pt x="1332554" y="1636566"/>
                </a:lnTo>
                <a:lnTo>
                  <a:pt x="1304639" y="1670399"/>
                </a:lnTo>
                <a:lnTo>
                  <a:pt x="1270806" y="1698314"/>
                </a:lnTo>
                <a:lnTo>
                  <a:pt x="1231975" y="1719393"/>
                </a:lnTo>
                <a:lnTo>
                  <a:pt x="1189066" y="1732715"/>
                </a:lnTo>
                <a:lnTo>
                  <a:pt x="1143000" y="1737360"/>
                </a:lnTo>
                <a:lnTo>
                  <a:pt x="228600" y="1737360"/>
                </a:lnTo>
                <a:lnTo>
                  <a:pt x="182533" y="1732715"/>
                </a:lnTo>
                <a:lnTo>
                  <a:pt x="139624" y="1719393"/>
                </a:lnTo>
                <a:lnTo>
                  <a:pt x="100793" y="1698314"/>
                </a:lnTo>
                <a:lnTo>
                  <a:pt x="66960" y="1670399"/>
                </a:lnTo>
                <a:lnTo>
                  <a:pt x="39045" y="1636566"/>
                </a:lnTo>
                <a:lnTo>
                  <a:pt x="17966" y="1597735"/>
                </a:lnTo>
                <a:lnTo>
                  <a:pt x="4644" y="1554826"/>
                </a:lnTo>
                <a:lnTo>
                  <a:pt x="0" y="1508760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20055" y="1926335"/>
            <a:ext cx="3249168" cy="45704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249417" y="4196334"/>
            <a:ext cx="2790190" cy="906144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 marL="12065" marR="5080" indent="1905">
              <a:lnSpc>
                <a:spcPct val="87100"/>
              </a:lnSpc>
              <a:spcBef>
                <a:spcPts val="340"/>
              </a:spcBef>
            </a:pPr>
            <a:r>
              <a:rPr dirty="0" sz="1600" spc="-5" b="1">
                <a:latin typeface="Trebuchet MS"/>
                <a:cs typeface="Trebuchet MS"/>
              </a:rPr>
              <a:t>Once created, Emoticons are  no long </a:t>
            </a:r>
            <a:r>
              <a:rPr dirty="0" sz="1600" spc="-10" b="1">
                <a:latin typeface="Trebuchet MS"/>
                <a:cs typeface="Trebuchet MS"/>
              </a:rPr>
              <a:t>needed </a:t>
            </a:r>
            <a:r>
              <a:rPr dirty="0" sz="1600" spc="-5" b="1">
                <a:latin typeface="Trebuchet MS"/>
                <a:cs typeface="Trebuchet MS"/>
              </a:rPr>
              <a:t>to </a:t>
            </a:r>
            <a:r>
              <a:rPr dirty="0" sz="1600" spc="-10" b="1">
                <a:latin typeface="Trebuchet MS"/>
                <a:cs typeface="Trebuchet MS"/>
              </a:rPr>
              <a:t>determine  </a:t>
            </a:r>
            <a:r>
              <a:rPr dirty="0" sz="1600" spc="-5" b="1">
                <a:latin typeface="Trebuchet MS"/>
                <a:cs typeface="Trebuchet MS"/>
              </a:rPr>
              <a:t>the </a:t>
            </a:r>
            <a:r>
              <a:rPr dirty="0" sz="1600" spc="-10" b="1">
                <a:latin typeface="Trebuchet MS"/>
                <a:cs typeface="Trebuchet MS"/>
              </a:rPr>
              <a:t>sentiment </a:t>
            </a:r>
            <a:r>
              <a:rPr dirty="0" sz="1600" spc="-5" b="1">
                <a:latin typeface="Trebuchet MS"/>
                <a:cs typeface="Trebuchet MS"/>
              </a:rPr>
              <a:t>of </a:t>
            </a:r>
            <a:r>
              <a:rPr dirty="0" sz="1600" spc="-15" b="1">
                <a:latin typeface="Trebuchet MS"/>
                <a:cs typeface="Trebuchet MS"/>
              </a:rPr>
              <a:t>phrases </a:t>
            </a:r>
            <a:r>
              <a:rPr dirty="0" sz="1600" spc="-10" b="1">
                <a:latin typeface="Trebuchet MS"/>
                <a:cs typeface="Trebuchet MS"/>
              </a:rPr>
              <a:t>in  </a:t>
            </a:r>
            <a:r>
              <a:rPr dirty="0" sz="1600" spc="-5" b="1">
                <a:latin typeface="Trebuchet MS"/>
                <a:cs typeface="Trebuchet MS"/>
              </a:rPr>
              <a:t>different</a:t>
            </a:r>
            <a:r>
              <a:rPr dirty="0" sz="1600" spc="1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languages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23688" y="2037588"/>
            <a:ext cx="3017519" cy="182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23688" y="2037588"/>
            <a:ext cx="3017520" cy="1828800"/>
          </a:xfrm>
          <a:custGeom>
            <a:avLst/>
            <a:gdLst/>
            <a:ahLst/>
            <a:cxnLst/>
            <a:rect l="l" t="t" r="r" b="b"/>
            <a:pathLst>
              <a:path w="3017520" h="18288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2712719" y="0"/>
                </a:lnTo>
                <a:lnTo>
                  <a:pt x="2762145" y="3990"/>
                </a:lnTo>
                <a:lnTo>
                  <a:pt x="2809036" y="15544"/>
                </a:lnTo>
                <a:lnTo>
                  <a:pt x="2852766" y="34032"/>
                </a:lnTo>
                <a:lnTo>
                  <a:pt x="2892704" y="58826"/>
                </a:lnTo>
                <a:lnTo>
                  <a:pt x="2928223" y="89296"/>
                </a:lnTo>
                <a:lnTo>
                  <a:pt x="2958693" y="124815"/>
                </a:lnTo>
                <a:lnTo>
                  <a:pt x="2983487" y="164753"/>
                </a:lnTo>
                <a:lnTo>
                  <a:pt x="3001975" y="208483"/>
                </a:lnTo>
                <a:lnTo>
                  <a:pt x="3013529" y="255374"/>
                </a:lnTo>
                <a:lnTo>
                  <a:pt x="3017519" y="304800"/>
                </a:lnTo>
                <a:lnTo>
                  <a:pt x="3017519" y="1524000"/>
                </a:lnTo>
                <a:lnTo>
                  <a:pt x="3013529" y="1573425"/>
                </a:lnTo>
                <a:lnTo>
                  <a:pt x="3001975" y="1620316"/>
                </a:lnTo>
                <a:lnTo>
                  <a:pt x="2983487" y="1664046"/>
                </a:lnTo>
                <a:lnTo>
                  <a:pt x="2958693" y="1703984"/>
                </a:lnTo>
                <a:lnTo>
                  <a:pt x="2928223" y="1739503"/>
                </a:lnTo>
                <a:lnTo>
                  <a:pt x="2892704" y="1769973"/>
                </a:lnTo>
                <a:lnTo>
                  <a:pt x="2852766" y="1794767"/>
                </a:lnTo>
                <a:lnTo>
                  <a:pt x="2809036" y="1813255"/>
                </a:lnTo>
                <a:lnTo>
                  <a:pt x="2762145" y="1824809"/>
                </a:lnTo>
                <a:lnTo>
                  <a:pt x="2712719" y="1828800"/>
                </a:lnTo>
                <a:lnTo>
                  <a:pt x="304800" y="1828800"/>
                </a:lnTo>
                <a:lnTo>
                  <a:pt x="255374" y="1824809"/>
                </a:lnTo>
                <a:lnTo>
                  <a:pt x="208483" y="1813255"/>
                </a:lnTo>
                <a:lnTo>
                  <a:pt x="164753" y="1794767"/>
                </a:lnTo>
                <a:lnTo>
                  <a:pt x="124815" y="1769973"/>
                </a:lnTo>
                <a:lnTo>
                  <a:pt x="89296" y="1739503"/>
                </a:lnTo>
                <a:lnTo>
                  <a:pt x="58826" y="1703984"/>
                </a:lnTo>
                <a:lnTo>
                  <a:pt x="34032" y="1664046"/>
                </a:lnTo>
                <a:lnTo>
                  <a:pt x="15544" y="1620316"/>
                </a:lnTo>
                <a:lnTo>
                  <a:pt x="3990" y="1573425"/>
                </a:lnTo>
                <a:lnTo>
                  <a:pt x="0" y="1524000"/>
                </a:lnTo>
                <a:lnTo>
                  <a:pt x="0" y="3048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27860" y="5561076"/>
            <a:ext cx="6089903" cy="7223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56310" y="6592316"/>
            <a:ext cx="2530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Compiled 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by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author form sources:</a:t>
            </a:r>
            <a:r>
              <a:rPr dirty="0" sz="900" spc="3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irml.dailab.de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9865" y="6592316"/>
            <a:ext cx="1513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Image Source:</a:t>
            </a:r>
            <a:r>
              <a:rPr dirty="0" sz="900" spc="-2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irml.dailab.de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3709415"/>
            <a:ext cx="9899904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6310" y="3650999"/>
            <a:ext cx="9260840" cy="1233805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  <a:tabLst>
                <a:tab pos="2181225" algn="l"/>
              </a:tabLst>
            </a:pPr>
            <a:r>
              <a:rPr dirty="0" sz="4000" spc="-5" b="1">
                <a:solidFill>
                  <a:srgbClr val="EB3C9F"/>
                </a:solidFill>
                <a:latin typeface="Trebuchet MS"/>
                <a:cs typeface="Trebuchet MS"/>
              </a:rPr>
              <a:t>How</a:t>
            </a:r>
            <a:r>
              <a:rPr dirty="0" sz="4000" spc="5" b="1">
                <a:solidFill>
                  <a:srgbClr val="EB3C9F"/>
                </a:solidFill>
                <a:latin typeface="Trebuchet MS"/>
                <a:cs typeface="Trebuchet MS"/>
              </a:rPr>
              <a:t> </a:t>
            </a:r>
            <a:r>
              <a:rPr dirty="0" sz="4000" spc="-5" b="1">
                <a:solidFill>
                  <a:srgbClr val="EB3C9F"/>
                </a:solidFill>
                <a:latin typeface="Trebuchet MS"/>
                <a:cs typeface="Trebuchet MS"/>
              </a:rPr>
              <a:t>can	</a:t>
            </a:r>
            <a:r>
              <a:rPr dirty="0" sz="4000" spc="-10" b="1">
                <a:solidFill>
                  <a:srgbClr val="EB3C9F"/>
                </a:solidFill>
                <a:latin typeface="Trebuchet MS"/>
                <a:cs typeface="Trebuchet MS"/>
              </a:rPr>
              <a:t>Sentiment Analysis </a:t>
            </a:r>
            <a:r>
              <a:rPr dirty="0" sz="4000" spc="-5" b="1">
                <a:solidFill>
                  <a:srgbClr val="EB3C9F"/>
                </a:solidFill>
                <a:latin typeface="Trebuchet MS"/>
                <a:cs typeface="Trebuchet MS"/>
              </a:rPr>
              <a:t>be</a:t>
            </a:r>
            <a:r>
              <a:rPr dirty="0" sz="4000" spc="-185" b="1">
                <a:solidFill>
                  <a:srgbClr val="EB3C9F"/>
                </a:solidFill>
                <a:latin typeface="Trebuchet MS"/>
                <a:cs typeface="Trebuchet MS"/>
              </a:rPr>
              <a:t> </a:t>
            </a:r>
            <a:r>
              <a:rPr dirty="0" sz="4000" spc="-5" b="1">
                <a:solidFill>
                  <a:srgbClr val="EB3C9F"/>
                </a:solidFill>
                <a:latin typeface="Trebuchet MS"/>
                <a:cs typeface="Trebuchet MS"/>
              </a:rPr>
              <a:t>Useful?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000">
                <a:solidFill>
                  <a:srgbClr val="7E7E7E"/>
                </a:solidFill>
                <a:latin typeface="Trebuchet MS"/>
                <a:cs typeface="Trebuchet MS"/>
              </a:rPr>
              <a:t>A look </a:t>
            </a:r>
            <a:r>
              <a:rPr dirty="0" sz="2000" spc="-5">
                <a:solidFill>
                  <a:srgbClr val="7E7E7E"/>
                </a:solidFill>
                <a:latin typeface="Trebuchet MS"/>
                <a:cs typeface="Trebuchet MS"/>
              </a:rPr>
              <a:t>at the </a:t>
            </a:r>
            <a:r>
              <a:rPr dirty="0" sz="2000">
                <a:solidFill>
                  <a:srgbClr val="7E7E7E"/>
                </a:solidFill>
                <a:latin typeface="Trebuchet MS"/>
                <a:cs typeface="Trebuchet MS"/>
              </a:rPr>
              <a:t>significance of </a:t>
            </a:r>
            <a:r>
              <a:rPr dirty="0" sz="2000" spc="-5">
                <a:solidFill>
                  <a:srgbClr val="7E7E7E"/>
                </a:solidFill>
                <a:latin typeface="Trebuchet MS"/>
                <a:cs typeface="Trebuchet MS"/>
              </a:rPr>
              <a:t>Sentiment </a:t>
            </a:r>
            <a:r>
              <a:rPr dirty="0" sz="2000">
                <a:solidFill>
                  <a:srgbClr val="7E7E7E"/>
                </a:solidFill>
                <a:latin typeface="Trebuchet MS"/>
                <a:cs typeface="Trebuchet MS"/>
              </a:rPr>
              <a:t>Analysis </a:t>
            </a:r>
            <a:r>
              <a:rPr dirty="0" sz="2000" spc="-5">
                <a:solidFill>
                  <a:srgbClr val="7E7E7E"/>
                </a:solidFill>
                <a:latin typeface="Trebuchet MS"/>
                <a:cs typeface="Trebuchet MS"/>
              </a:rPr>
              <a:t>in business </a:t>
            </a:r>
            <a:r>
              <a:rPr dirty="0" sz="2000">
                <a:solidFill>
                  <a:srgbClr val="7E7E7E"/>
                </a:solidFill>
                <a:latin typeface="Trebuchet MS"/>
                <a:cs typeface="Trebuchet MS"/>
              </a:rPr>
              <a:t>decision</a:t>
            </a:r>
            <a:r>
              <a:rPr dirty="0" sz="2000" spc="-42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7E7E7E"/>
                </a:solidFill>
                <a:latin typeface="Trebuchet MS"/>
                <a:cs typeface="Trebuchet MS"/>
              </a:rPr>
              <a:t>making.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3075432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087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270"/>
              <a:t> </a:t>
            </a:r>
            <a:r>
              <a:rPr dirty="0" spc="-5"/>
              <a:t>Analysis:  </a:t>
            </a:r>
            <a:r>
              <a:rPr dirty="0"/>
              <a:t>Why Use</a:t>
            </a:r>
            <a:r>
              <a:rPr dirty="0" spc="-10"/>
              <a:t> </a:t>
            </a:r>
            <a:r>
              <a:rPr dirty="0" spc="-5"/>
              <a:t>It?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6310" y="2588463"/>
            <a:ext cx="8117840" cy="2179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Over 30 billion pieces of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content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are shared every month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Facebook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Millions of blogs and forums being read by billions of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people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Personal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opinions in reviews, ratings, and recommendations about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products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are posted across websites and platforms every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day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2828544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087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270"/>
              <a:t> </a:t>
            </a:r>
            <a:r>
              <a:rPr dirty="0" spc="-5"/>
              <a:t>Analysis:  </a:t>
            </a:r>
            <a:r>
              <a:rPr dirty="0"/>
              <a:t>What </a:t>
            </a:r>
            <a:r>
              <a:rPr dirty="0" spc="-5"/>
              <a:t>is</a:t>
            </a:r>
            <a:r>
              <a:rPr dirty="0" spc="-15"/>
              <a:t> </a:t>
            </a:r>
            <a:r>
              <a:rPr dirty="0" spc="-5"/>
              <a:t>it?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889" y="2707004"/>
            <a:ext cx="6393815" cy="2418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4081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404040"/>
                </a:solidFill>
                <a:latin typeface="Trebuchet MS"/>
                <a:cs typeface="Trebuchet MS"/>
              </a:rPr>
              <a:t>“The practice </a:t>
            </a:r>
            <a:r>
              <a:rPr dirty="0" sz="2400" i="1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2400" spc="-5" i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 spc="-10" i="1">
                <a:solidFill>
                  <a:srgbClr val="404040"/>
                </a:solidFill>
                <a:latin typeface="Trebuchet MS"/>
                <a:cs typeface="Trebuchet MS"/>
              </a:rPr>
              <a:t>applying</a:t>
            </a:r>
            <a:endParaRPr sz="2400">
              <a:latin typeface="Trebuchet MS"/>
              <a:cs typeface="Trebuchet MS"/>
            </a:endParaRPr>
          </a:p>
          <a:p>
            <a:pPr marL="829310" marR="5080" indent="-817244">
              <a:lnSpc>
                <a:spcPts val="5330"/>
              </a:lnSpc>
              <a:spcBef>
                <a:spcPts val="575"/>
              </a:spcBef>
            </a:pPr>
            <a:r>
              <a:rPr dirty="0" sz="2400" spc="-5" i="1">
                <a:solidFill>
                  <a:srgbClr val="404040"/>
                </a:solidFill>
                <a:latin typeface="Trebuchet MS"/>
                <a:cs typeface="Trebuchet MS"/>
              </a:rPr>
              <a:t>Natural Language Processing and </a:t>
            </a:r>
            <a:r>
              <a:rPr dirty="0" sz="2400" spc="-80" i="1">
                <a:solidFill>
                  <a:srgbClr val="404040"/>
                </a:solidFill>
                <a:latin typeface="Trebuchet MS"/>
                <a:cs typeface="Trebuchet MS"/>
              </a:rPr>
              <a:t>Text </a:t>
            </a:r>
            <a:r>
              <a:rPr dirty="0" sz="2400" i="1">
                <a:solidFill>
                  <a:srgbClr val="404040"/>
                </a:solidFill>
                <a:latin typeface="Trebuchet MS"/>
                <a:cs typeface="Trebuchet MS"/>
              </a:rPr>
              <a:t>Analysis  </a:t>
            </a:r>
            <a:r>
              <a:rPr dirty="0" sz="2400" spc="-5" i="1">
                <a:solidFill>
                  <a:srgbClr val="404040"/>
                </a:solidFill>
                <a:latin typeface="Trebuchet MS"/>
                <a:cs typeface="Trebuchet MS"/>
              </a:rPr>
              <a:t>techniques </a:t>
            </a:r>
            <a:r>
              <a:rPr dirty="0" sz="2400" i="1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2400" spc="-5" i="1">
                <a:solidFill>
                  <a:srgbClr val="404040"/>
                </a:solidFill>
                <a:latin typeface="Trebuchet MS"/>
                <a:cs typeface="Trebuchet MS"/>
              </a:rPr>
              <a:t>identify and</a:t>
            </a:r>
            <a:r>
              <a:rPr dirty="0" sz="2400" spc="40" i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 spc="-5" i="1">
                <a:solidFill>
                  <a:srgbClr val="404040"/>
                </a:solidFill>
                <a:latin typeface="Trebuchet MS"/>
                <a:cs typeface="Trebuchet MS"/>
              </a:rPr>
              <a:t>extract</a:t>
            </a:r>
            <a:endParaRPr sz="2400">
              <a:latin typeface="Trebuchet MS"/>
              <a:cs typeface="Trebuchet MS"/>
            </a:endParaRPr>
          </a:p>
          <a:p>
            <a:pPr marL="154305">
              <a:lnSpc>
                <a:spcPct val="100000"/>
              </a:lnSpc>
              <a:spcBef>
                <a:spcPts val="1850"/>
              </a:spcBef>
            </a:pPr>
            <a:r>
              <a:rPr dirty="0" sz="2400" spc="-5" i="1">
                <a:solidFill>
                  <a:srgbClr val="404040"/>
                </a:solidFill>
                <a:latin typeface="Trebuchet MS"/>
                <a:cs typeface="Trebuchet MS"/>
              </a:rPr>
              <a:t>subjective information </a:t>
            </a:r>
            <a:r>
              <a:rPr dirty="0" sz="2400" spc="-10" i="1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dirty="0" sz="2400" i="1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2400" spc="-5" i="1">
                <a:solidFill>
                  <a:srgbClr val="404040"/>
                </a:solidFill>
                <a:latin typeface="Trebuchet MS"/>
                <a:cs typeface="Trebuchet MS"/>
              </a:rPr>
              <a:t>piece </a:t>
            </a:r>
            <a:r>
              <a:rPr dirty="0" sz="2400" i="1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2400" spc="45" i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 spc="-5" i="1">
                <a:solidFill>
                  <a:srgbClr val="404040"/>
                </a:solidFill>
                <a:latin typeface="Trebuchet MS"/>
                <a:cs typeface="Trebuchet MS"/>
              </a:rPr>
              <a:t>text”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6275832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16204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190"/>
              <a:t> </a:t>
            </a:r>
            <a:r>
              <a:rPr dirty="0" spc="-5"/>
              <a:t>Analysis:</a:t>
            </a:r>
          </a:p>
          <a:p>
            <a:pPr marL="469900">
              <a:lnSpc>
                <a:spcPct val="100000"/>
              </a:lnSpc>
            </a:pPr>
            <a:r>
              <a:rPr dirty="0"/>
              <a:t>What Can </a:t>
            </a:r>
            <a:r>
              <a:rPr dirty="0" spc="-5"/>
              <a:t>it </a:t>
            </a:r>
            <a:r>
              <a:rPr dirty="0"/>
              <a:t>do for</a:t>
            </a:r>
            <a:r>
              <a:rPr dirty="0" spc="-70"/>
              <a:t> </a:t>
            </a:r>
            <a:r>
              <a:rPr dirty="0" spc="-20"/>
              <a:t>Brands?</a:t>
            </a:r>
          </a:p>
        </p:txBody>
      </p:sp>
      <p:sp>
        <p:nvSpPr>
          <p:cNvPr id="5" name="object 5"/>
          <p:cNvSpPr/>
          <p:nvPr/>
        </p:nvSpPr>
        <p:spPr>
          <a:xfrm>
            <a:off x="2591561" y="4239005"/>
            <a:ext cx="2606040" cy="1495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75981" y="2082545"/>
            <a:ext cx="2604516" cy="1495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75981" y="2082545"/>
            <a:ext cx="2604770" cy="1495425"/>
          </a:xfrm>
          <a:custGeom>
            <a:avLst/>
            <a:gdLst/>
            <a:ahLst/>
            <a:cxnLst/>
            <a:rect l="l" t="t" r="r" b="b"/>
            <a:pathLst>
              <a:path w="2604770" h="1495425">
                <a:moveTo>
                  <a:pt x="0" y="1495043"/>
                </a:moveTo>
                <a:lnTo>
                  <a:pt x="2604516" y="1495043"/>
                </a:lnTo>
                <a:lnTo>
                  <a:pt x="2604516" y="0"/>
                </a:lnTo>
                <a:lnTo>
                  <a:pt x="0" y="0"/>
                </a:lnTo>
                <a:lnTo>
                  <a:pt x="0" y="1495043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25290" y="2082545"/>
            <a:ext cx="2604516" cy="14950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59017" y="4239005"/>
            <a:ext cx="2604516" cy="1495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59017" y="4239005"/>
            <a:ext cx="2604770" cy="1495425"/>
          </a:xfrm>
          <a:custGeom>
            <a:avLst/>
            <a:gdLst/>
            <a:ahLst/>
            <a:cxnLst/>
            <a:rect l="l" t="t" r="r" b="b"/>
            <a:pathLst>
              <a:path w="2604770" h="1495425">
                <a:moveTo>
                  <a:pt x="0" y="1495044"/>
                </a:moveTo>
                <a:lnTo>
                  <a:pt x="2604516" y="1495044"/>
                </a:lnTo>
                <a:lnTo>
                  <a:pt x="2604516" y="0"/>
                </a:lnTo>
                <a:lnTo>
                  <a:pt x="0" y="0"/>
                </a:lnTo>
                <a:lnTo>
                  <a:pt x="0" y="1495044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59358" y="2082545"/>
            <a:ext cx="2604516" cy="14950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81990" y="2330957"/>
            <a:ext cx="2702560" cy="1736089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368300" indent="-107950">
              <a:lnSpc>
                <a:spcPct val="100000"/>
              </a:lnSpc>
              <a:buClr>
                <a:srgbClr val="F495CA"/>
              </a:buClr>
              <a:buSzPct val="70833"/>
              <a:buFont typeface="Wingdings 3"/>
              <a:buChar char=""/>
              <a:tabLst>
                <a:tab pos="368300" algn="l"/>
              </a:tabLst>
            </a:pPr>
            <a:r>
              <a:rPr dirty="0" sz="1200" spc="-5" b="1">
                <a:latin typeface="Trebuchet MS"/>
                <a:cs typeface="Trebuchet MS"/>
              </a:rPr>
              <a:t>Increase Customer</a:t>
            </a:r>
            <a:r>
              <a:rPr dirty="0" sz="1200" spc="-10" b="1">
                <a:latin typeface="Trebuchet MS"/>
                <a:cs typeface="Trebuchet MS"/>
              </a:rPr>
              <a:t> </a:t>
            </a:r>
            <a:r>
              <a:rPr dirty="0" sz="1200" spc="-5" b="1">
                <a:latin typeface="Trebuchet MS"/>
                <a:cs typeface="Trebuchet MS"/>
              </a:rPr>
              <a:t>Retention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9446" y="2330957"/>
            <a:ext cx="2702560" cy="1736089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958850" marR="288925" indent="-669290">
              <a:lnSpc>
                <a:spcPct val="120800"/>
              </a:lnSpc>
            </a:pPr>
            <a:r>
              <a:rPr dirty="0" sz="1200" spc="-5" b="1">
                <a:latin typeface="Trebuchet MS"/>
                <a:cs typeface="Trebuchet MS"/>
              </a:rPr>
              <a:t>Resolve Customer </a:t>
            </a:r>
            <a:r>
              <a:rPr dirty="0" sz="1200" spc="-10" b="1">
                <a:latin typeface="Trebuchet MS"/>
                <a:cs typeface="Trebuchet MS"/>
              </a:rPr>
              <a:t>Experience  </a:t>
            </a:r>
            <a:r>
              <a:rPr dirty="0" sz="1200" spc="-20" b="1">
                <a:latin typeface="Trebuchet MS"/>
                <a:cs typeface="Trebuchet MS"/>
              </a:rPr>
              <a:t>Pain</a:t>
            </a:r>
            <a:r>
              <a:rPr dirty="0" sz="1200" spc="-10" b="1">
                <a:latin typeface="Trebuchet MS"/>
                <a:cs typeface="Trebuchet MS"/>
              </a:rPr>
              <a:t> </a:t>
            </a:r>
            <a:r>
              <a:rPr dirty="0" sz="1200" spc="-15" b="1">
                <a:latin typeface="Trebuchet MS"/>
                <a:cs typeface="Trebuchet MS"/>
              </a:rPr>
              <a:t>Points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15378" y="2330957"/>
            <a:ext cx="2702560" cy="1736089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dirty="0" sz="1200" spc="-5" b="1">
                <a:latin typeface="Trebuchet MS"/>
                <a:cs typeface="Trebuchet MS"/>
              </a:rPr>
              <a:t>Optimize Customer</a:t>
            </a:r>
            <a:r>
              <a:rPr dirty="0" sz="1200" spc="-2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Service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5717" y="4487417"/>
            <a:ext cx="2702560" cy="1736089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dirty="0" sz="1200" spc="-5" b="1">
                <a:latin typeface="Trebuchet MS"/>
                <a:cs typeface="Trebuchet MS"/>
              </a:rPr>
              <a:t>Optimize</a:t>
            </a:r>
            <a:r>
              <a:rPr dirty="0" sz="1200" spc="-10" b="1">
                <a:latin typeface="Trebuchet MS"/>
                <a:cs typeface="Trebuchet MS"/>
              </a:rPr>
              <a:t> </a:t>
            </a:r>
            <a:r>
              <a:rPr dirty="0" sz="1200" spc="-5" b="1">
                <a:latin typeface="Trebuchet MS"/>
                <a:cs typeface="Trebuchet MS"/>
              </a:rPr>
              <a:t>Pricing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81650" y="4487417"/>
            <a:ext cx="2702560" cy="1736089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448309">
              <a:lnSpc>
                <a:spcPct val="100000"/>
              </a:lnSpc>
            </a:pPr>
            <a:r>
              <a:rPr dirty="0" sz="1200" spc="-5" b="1">
                <a:latin typeface="Trebuchet MS"/>
                <a:cs typeface="Trebuchet MS"/>
              </a:rPr>
              <a:t>Measure Social Media ROI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6310" y="6592316"/>
            <a:ext cx="28689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Compiled 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by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author form sources:</a:t>
            </a:r>
            <a:r>
              <a:rPr dirty="0" sz="900" spc="6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relevantinsights.com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6275832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16204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190"/>
              <a:t> </a:t>
            </a:r>
            <a:r>
              <a:rPr dirty="0" spc="-5"/>
              <a:t>Analysis:</a:t>
            </a:r>
          </a:p>
          <a:p>
            <a:pPr marL="469900">
              <a:lnSpc>
                <a:spcPct val="100000"/>
              </a:lnSpc>
            </a:pPr>
            <a:r>
              <a:rPr dirty="0"/>
              <a:t>What Can </a:t>
            </a:r>
            <a:r>
              <a:rPr dirty="0" spc="-5"/>
              <a:t>it </a:t>
            </a:r>
            <a:r>
              <a:rPr dirty="0"/>
              <a:t>do for</a:t>
            </a:r>
            <a:r>
              <a:rPr dirty="0" spc="-70"/>
              <a:t> </a:t>
            </a:r>
            <a:r>
              <a:rPr dirty="0" spc="-20"/>
              <a:t>Brands?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6310" y="2588463"/>
            <a:ext cx="8147050" cy="2364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Through comprehensive analysis, businesses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gain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valuable insights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towards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customers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It can help enhance customer experience towards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brands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business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1485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Insights on what is being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done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right from positive sentiment analytic reports and  what needs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improvement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6275832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16204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190"/>
              <a:t> </a:t>
            </a:r>
            <a:r>
              <a:rPr dirty="0" spc="-5"/>
              <a:t>Analysis:</a:t>
            </a:r>
          </a:p>
          <a:p>
            <a:pPr marL="469900">
              <a:lnSpc>
                <a:spcPct val="100000"/>
              </a:lnSpc>
            </a:pPr>
            <a:r>
              <a:rPr dirty="0"/>
              <a:t>What Can </a:t>
            </a:r>
            <a:r>
              <a:rPr dirty="0" spc="-5"/>
              <a:t>it </a:t>
            </a:r>
            <a:r>
              <a:rPr dirty="0"/>
              <a:t>do for</a:t>
            </a:r>
            <a:r>
              <a:rPr dirty="0" spc="-70"/>
              <a:t> </a:t>
            </a:r>
            <a:r>
              <a:rPr dirty="0" spc="-20"/>
              <a:t>Brands?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6310" y="2588463"/>
            <a:ext cx="8215630" cy="2303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It can help revitalize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business’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brand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lvl="1" marL="756285" marR="355600" indent="-287020">
              <a:lnSpc>
                <a:spcPct val="100000"/>
              </a:lnSpc>
              <a:spcBef>
                <a:spcPts val="1725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Companies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quantify </a:t>
            </a:r>
            <a:r>
              <a:rPr dirty="0" sz="1600" spc="-20">
                <a:solidFill>
                  <a:srgbClr val="404040"/>
                </a:solidFill>
                <a:latin typeface="Trebuchet MS"/>
                <a:cs typeface="Trebuchet MS"/>
              </a:rPr>
              <a:t>people’s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perception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about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their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products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or services, 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marketing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strategies and their customer</a:t>
            </a:r>
            <a:r>
              <a:rPr dirty="0" sz="1600" spc="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experience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EB3C9F"/>
              </a:buClr>
              <a:buFont typeface="Wingdings 3"/>
              <a:buChar char=""/>
            </a:pPr>
            <a:endParaRPr sz="1550">
              <a:latin typeface="Trebuchet MS"/>
              <a:cs typeface="Trebuchet MS"/>
            </a:endParaRPr>
          </a:p>
          <a:p>
            <a:pPr lvl="1" marL="756285" marR="5080" indent="-287020">
              <a:lnSpc>
                <a:spcPct val="100000"/>
              </a:lnSpc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When used right, it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help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companies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develop engaging marketing strategies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to  improve </a:t>
            </a:r>
            <a:r>
              <a:rPr dirty="0" sz="1600" spc="-20">
                <a:solidFill>
                  <a:srgbClr val="404040"/>
                </a:solidFill>
                <a:latin typeface="Trebuchet MS"/>
                <a:cs typeface="Trebuchet MS"/>
              </a:rPr>
              <a:t>people’s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perception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about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dirty="0" sz="1600" spc="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brands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6275832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16204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190"/>
              <a:t> </a:t>
            </a:r>
            <a:r>
              <a:rPr dirty="0" spc="-5"/>
              <a:t>Analysis:</a:t>
            </a:r>
          </a:p>
          <a:p>
            <a:pPr marL="469900">
              <a:lnSpc>
                <a:spcPct val="100000"/>
              </a:lnSpc>
            </a:pPr>
            <a:r>
              <a:rPr dirty="0"/>
              <a:t>What Can </a:t>
            </a:r>
            <a:r>
              <a:rPr dirty="0" spc="-5"/>
              <a:t>it </a:t>
            </a:r>
            <a:r>
              <a:rPr dirty="0"/>
              <a:t>do for</a:t>
            </a:r>
            <a:r>
              <a:rPr dirty="0" spc="-70"/>
              <a:t> </a:t>
            </a:r>
            <a:r>
              <a:rPr dirty="0" spc="-20"/>
              <a:t>Brands?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6310" y="2588463"/>
            <a:ext cx="8239125" cy="3319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Can provide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competitive advantage-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trove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of business opportunities</a:t>
            </a:r>
            <a:r>
              <a:rPr dirty="0" sz="1800" spc="-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product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possibilities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lvl="1" marL="756285" indent="-287020">
              <a:lnSpc>
                <a:spcPct val="100000"/>
              </a:lnSpc>
              <a:spcBef>
                <a:spcPts val="1720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Gives insight on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how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you measure up 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600" spc="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competition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EB3C9F"/>
              </a:buClr>
              <a:buFont typeface="Wingdings 3"/>
              <a:buChar char=""/>
            </a:pPr>
            <a:endParaRPr sz="1550">
              <a:latin typeface="Trebuchet MS"/>
              <a:cs typeface="Trebuchet MS"/>
            </a:endParaRPr>
          </a:p>
          <a:p>
            <a:pPr lvl="1" marL="756285" marR="5080" indent="-287020">
              <a:lnSpc>
                <a:spcPct val="100000"/>
              </a:lnSpc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Gives predictions of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consumer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trends so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companies can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develop strategies to gain  an advantage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EB3C9F"/>
              </a:buClr>
              <a:buFont typeface="Wingdings 3"/>
              <a:buChar char=""/>
            </a:pPr>
            <a:endParaRPr sz="1550">
              <a:latin typeface="Trebuchet MS"/>
              <a:cs typeface="Trebuchet MS"/>
            </a:endParaRPr>
          </a:p>
          <a:p>
            <a:pPr lvl="1" marL="756285" marR="217804" indent="-287020">
              <a:lnSpc>
                <a:spcPct val="100000"/>
              </a:lnSpc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Gives an insight on what customers are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looking </a:t>
            </a:r>
            <a:r>
              <a:rPr dirty="0" sz="1600" spc="-65">
                <a:solidFill>
                  <a:srgbClr val="404040"/>
                </a:solidFill>
                <a:latin typeface="Trebuchet MS"/>
                <a:cs typeface="Trebuchet MS"/>
              </a:rPr>
              <a:t>for,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what they like or what they  want 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see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6275832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16204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190"/>
              <a:t> </a:t>
            </a:r>
            <a:r>
              <a:rPr dirty="0" spc="-5"/>
              <a:t>Analysis:</a:t>
            </a:r>
          </a:p>
          <a:p>
            <a:pPr marL="469900">
              <a:lnSpc>
                <a:spcPct val="100000"/>
              </a:lnSpc>
            </a:pPr>
            <a:r>
              <a:rPr dirty="0"/>
              <a:t>What Can </a:t>
            </a:r>
            <a:r>
              <a:rPr dirty="0" spc="-5"/>
              <a:t>it </a:t>
            </a:r>
            <a:r>
              <a:rPr dirty="0"/>
              <a:t>do for</a:t>
            </a:r>
            <a:r>
              <a:rPr dirty="0" spc="-70"/>
              <a:t> </a:t>
            </a:r>
            <a:r>
              <a:rPr dirty="0" spc="-20"/>
              <a:t>Brands?</a:t>
            </a:r>
          </a:p>
        </p:txBody>
      </p:sp>
      <p:sp>
        <p:nvSpPr>
          <p:cNvPr id="5" name="object 5"/>
          <p:cNvSpPr/>
          <p:nvPr/>
        </p:nvSpPr>
        <p:spPr>
          <a:xfrm>
            <a:off x="5211317" y="3495294"/>
            <a:ext cx="3560445" cy="896619"/>
          </a:xfrm>
          <a:custGeom>
            <a:avLst/>
            <a:gdLst/>
            <a:ahLst/>
            <a:cxnLst/>
            <a:rect l="l" t="t" r="r" b="b"/>
            <a:pathLst>
              <a:path w="3560445" h="896620">
                <a:moveTo>
                  <a:pt x="0" y="0"/>
                </a:moveTo>
                <a:lnTo>
                  <a:pt x="0" y="716660"/>
                </a:lnTo>
                <a:lnTo>
                  <a:pt x="3560191" y="716660"/>
                </a:lnTo>
                <a:lnTo>
                  <a:pt x="3560191" y="896492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1317" y="3495294"/>
            <a:ext cx="1186815" cy="896619"/>
          </a:xfrm>
          <a:custGeom>
            <a:avLst/>
            <a:gdLst/>
            <a:ahLst/>
            <a:cxnLst/>
            <a:rect l="l" t="t" r="r" b="b"/>
            <a:pathLst>
              <a:path w="1186814" h="896620">
                <a:moveTo>
                  <a:pt x="0" y="0"/>
                </a:moveTo>
                <a:lnTo>
                  <a:pt x="0" y="716660"/>
                </a:lnTo>
                <a:lnTo>
                  <a:pt x="1186688" y="716660"/>
                </a:lnTo>
                <a:lnTo>
                  <a:pt x="1186688" y="896492"/>
                </a:lnTo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25646" y="3495294"/>
            <a:ext cx="1186815" cy="896619"/>
          </a:xfrm>
          <a:custGeom>
            <a:avLst/>
            <a:gdLst/>
            <a:ahLst/>
            <a:cxnLst/>
            <a:rect l="l" t="t" r="r" b="b"/>
            <a:pathLst>
              <a:path w="1186814" h="896620">
                <a:moveTo>
                  <a:pt x="1186688" y="0"/>
                </a:moveTo>
                <a:lnTo>
                  <a:pt x="1186688" y="716660"/>
                </a:lnTo>
                <a:lnTo>
                  <a:pt x="0" y="716660"/>
                </a:lnTo>
                <a:lnTo>
                  <a:pt x="0" y="896492"/>
                </a:lnTo>
              </a:path>
            </a:pathLst>
          </a:custGeom>
          <a:ln w="19811">
            <a:solidFill>
              <a:srgbClr val="E652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51254" y="3495294"/>
            <a:ext cx="3560445" cy="896619"/>
          </a:xfrm>
          <a:custGeom>
            <a:avLst/>
            <a:gdLst/>
            <a:ahLst/>
            <a:cxnLst/>
            <a:rect l="l" t="t" r="r" b="b"/>
            <a:pathLst>
              <a:path w="3560445" h="896620">
                <a:moveTo>
                  <a:pt x="3560191" y="0"/>
                </a:moveTo>
                <a:lnTo>
                  <a:pt x="3560191" y="716660"/>
                </a:lnTo>
                <a:lnTo>
                  <a:pt x="0" y="716660"/>
                </a:lnTo>
                <a:lnTo>
                  <a:pt x="0" y="896492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42538" y="2262377"/>
            <a:ext cx="3337560" cy="1233170"/>
          </a:xfrm>
          <a:custGeom>
            <a:avLst/>
            <a:gdLst/>
            <a:ahLst/>
            <a:cxnLst/>
            <a:rect l="l" t="t" r="r" b="b"/>
            <a:pathLst>
              <a:path w="3337559" h="1233170">
                <a:moveTo>
                  <a:pt x="3214242" y="0"/>
                </a:moveTo>
                <a:lnTo>
                  <a:pt x="123316" y="0"/>
                </a:lnTo>
                <a:lnTo>
                  <a:pt x="75330" y="9695"/>
                </a:lnTo>
                <a:lnTo>
                  <a:pt x="36131" y="36131"/>
                </a:lnTo>
                <a:lnTo>
                  <a:pt x="9695" y="75330"/>
                </a:lnTo>
                <a:lnTo>
                  <a:pt x="0" y="123317"/>
                </a:lnTo>
                <a:lnTo>
                  <a:pt x="0" y="1109599"/>
                </a:lnTo>
                <a:lnTo>
                  <a:pt x="9695" y="1157585"/>
                </a:lnTo>
                <a:lnTo>
                  <a:pt x="36131" y="1196784"/>
                </a:lnTo>
                <a:lnTo>
                  <a:pt x="75330" y="1223220"/>
                </a:lnTo>
                <a:lnTo>
                  <a:pt x="123316" y="1232916"/>
                </a:lnTo>
                <a:lnTo>
                  <a:pt x="3214242" y="1232916"/>
                </a:lnTo>
                <a:lnTo>
                  <a:pt x="3262229" y="1223220"/>
                </a:lnTo>
                <a:lnTo>
                  <a:pt x="3301428" y="1196784"/>
                </a:lnTo>
                <a:lnTo>
                  <a:pt x="3327864" y="1157585"/>
                </a:lnTo>
                <a:lnTo>
                  <a:pt x="3337560" y="1109599"/>
                </a:lnTo>
                <a:lnTo>
                  <a:pt x="3337560" y="123317"/>
                </a:lnTo>
                <a:lnTo>
                  <a:pt x="3327864" y="75330"/>
                </a:lnTo>
                <a:lnTo>
                  <a:pt x="3301428" y="36131"/>
                </a:lnTo>
                <a:lnTo>
                  <a:pt x="3262229" y="9695"/>
                </a:lnTo>
                <a:lnTo>
                  <a:pt x="3214242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42538" y="2262377"/>
            <a:ext cx="3337560" cy="1233170"/>
          </a:xfrm>
          <a:custGeom>
            <a:avLst/>
            <a:gdLst/>
            <a:ahLst/>
            <a:cxnLst/>
            <a:rect l="l" t="t" r="r" b="b"/>
            <a:pathLst>
              <a:path w="3337559" h="1233170">
                <a:moveTo>
                  <a:pt x="0" y="123317"/>
                </a:moveTo>
                <a:lnTo>
                  <a:pt x="9695" y="75330"/>
                </a:lnTo>
                <a:lnTo>
                  <a:pt x="36131" y="36131"/>
                </a:lnTo>
                <a:lnTo>
                  <a:pt x="75330" y="9695"/>
                </a:lnTo>
                <a:lnTo>
                  <a:pt x="123316" y="0"/>
                </a:lnTo>
                <a:lnTo>
                  <a:pt x="3214242" y="0"/>
                </a:lnTo>
                <a:lnTo>
                  <a:pt x="3262229" y="9695"/>
                </a:lnTo>
                <a:lnTo>
                  <a:pt x="3301428" y="36131"/>
                </a:lnTo>
                <a:lnTo>
                  <a:pt x="3327864" y="75330"/>
                </a:lnTo>
                <a:lnTo>
                  <a:pt x="3337560" y="123317"/>
                </a:lnTo>
                <a:lnTo>
                  <a:pt x="3337560" y="1109599"/>
                </a:lnTo>
                <a:lnTo>
                  <a:pt x="3327864" y="1157585"/>
                </a:lnTo>
                <a:lnTo>
                  <a:pt x="3301428" y="1196784"/>
                </a:lnTo>
                <a:lnTo>
                  <a:pt x="3262229" y="1223220"/>
                </a:lnTo>
                <a:lnTo>
                  <a:pt x="3214242" y="1232916"/>
                </a:lnTo>
                <a:lnTo>
                  <a:pt x="123316" y="1232916"/>
                </a:lnTo>
                <a:lnTo>
                  <a:pt x="75330" y="1223220"/>
                </a:lnTo>
                <a:lnTo>
                  <a:pt x="36131" y="1196784"/>
                </a:lnTo>
                <a:lnTo>
                  <a:pt x="9695" y="1157585"/>
                </a:lnTo>
                <a:lnTo>
                  <a:pt x="0" y="1109599"/>
                </a:lnTo>
                <a:lnTo>
                  <a:pt x="0" y="12331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58946" y="2468117"/>
            <a:ext cx="3337560" cy="1233170"/>
          </a:xfrm>
          <a:custGeom>
            <a:avLst/>
            <a:gdLst/>
            <a:ahLst/>
            <a:cxnLst/>
            <a:rect l="l" t="t" r="r" b="b"/>
            <a:pathLst>
              <a:path w="3337559" h="1233170">
                <a:moveTo>
                  <a:pt x="3214243" y="0"/>
                </a:moveTo>
                <a:lnTo>
                  <a:pt x="123316" y="0"/>
                </a:lnTo>
                <a:lnTo>
                  <a:pt x="75330" y="9695"/>
                </a:lnTo>
                <a:lnTo>
                  <a:pt x="36131" y="36131"/>
                </a:lnTo>
                <a:lnTo>
                  <a:pt x="9695" y="75330"/>
                </a:lnTo>
                <a:lnTo>
                  <a:pt x="0" y="123317"/>
                </a:lnTo>
                <a:lnTo>
                  <a:pt x="0" y="1109599"/>
                </a:lnTo>
                <a:lnTo>
                  <a:pt x="9695" y="1157585"/>
                </a:lnTo>
                <a:lnTo>
                  <a:pt x="36131" y="1196784"/>
                </a:lnTo>
                <a:lnTo>
                  <a:pt x="75330" y="1223220"/>
                </a:lnTo>
                <a:lnTo>
                  <a:pt x="123316" y="1232916"/>
                </a:lnTo>
                <a:lnTo>
                  <a:pt x="3214243" y="1232916"/>
                </a:lnTo>
                <a:lnTo>
                  <a:pt x="3262229" y="1223220"/>
                </a:lnTo>
                <a:lnTo>
                  <a:pt x="3301428" y="1196784"/>
                </a:lnTo>
                <a:lnTo>
                  <a:pt x="3327864" y="1157585"/>
                </a:lnTo>
                <a:lnTo>
                  <a:pt x="3337559" y="1109599"/>
                </a:lnTo>
                <a:lnTo>
                  <a:pt x="3337559" y="123317"/>
                </a:lnTo>
                <a:lnTo>
                  <a:pt x="3327864" y="75330"/>
                </a:lnTo>
                <a:lnTo>
                  <a:pt x="3301428" y="36131"/>
                </a:lnTo>
                <a:lnTo>
                  <a:pt x="3262229" y="9695"/>
                </a:lnTo>
                <a:lnTo>
                  <a:pt x="321424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58946" y="2468117"/>
            <a:ext cx="3337560" cy="1233170"/>
          </a:xfrm>
          <a:custGeom>
            <a:avLst/>
            <a:gdLst/>
            <a:ahLst/>
            <a:cxnLst/>
            <a:rect l="l" t="t" r="r" b="b"/>
            <a:pathLst>
              <a:path w="3337559" h="1233170">
                <a:moveTo>
                  <a:pt x="0" y="123317"/>
                </a:moveTo>
                <a:lnTo>
                  <a:pt x="9695" y="75330"/>
                </a:lnTo>
                <a:lnTo>
                  <a:pt x="36131" y="36131"/>
                </a:lnTo>
                <a:lnTo>
                  <a:pt x="75330" y="9695"/>
                </a:lnTo>
                <a:lnTo>
                  <a:pt x="123316" y="0"/>
                </a:lnTo>
                <a:lnTo>
                  <a:pt x="3214243" y="0"/>
                </a:lnTo>
                <a:lnTo>
                  <a:pt x="3262229" y="9695"/>
                </a:lnTo>
                <a:lnTo>
                  <a:pt x="3301428" y="36131"/>
                </a:lnTo>
                <a:lnTo>
                  <a:pt x="3327864" y="75330"/>
                </a:lnTo>
                <a:lnTo>
                  <a:pt x="3337559" y="123317"/>
                </a:lnTo>
                <a:lnTo>
                  <a:pt x="3337559" y="1109599"/>
                </a:lnTo>
                <a:lnTo>
                  <a:pt x="3327864" y="1157585"/>
                </a:lnTo>
                <a:lnTo>
                  <a:pt x="3301428" y="1196784"/>
                </a:lnTo>
                <a:lnTo>
                  <a:pt x="3262229" y="1223220"/>
                </a:lnTo>
                <a:lnTo>
                  <a:pt x="3214243" y="1232916"/>
                </a:lnTo>
                <a:lnTo>
                  <a:pt x="123316" y="1232916"/>
                </a:lnTo>
                <a:lnTo>
                  <a:pt x="75330" y="1223220"/>
                </a:lnTo>
                <a:lnTo>
                  <a:pt x="36131" y="1196784"/>
                </a:lnTo>
                <a:lnTo>
                  <a:pt x="9695" y="1157585"/>
                </a:lnTo>
                <a:lnTo>
                  <a:pt x="0" y="1109599"/>
                </a:lnTo>
                <a:lnTo>
                  <a:pt x="0" y="123317"/>
                </a:lnTo>
                <a:close/>
              </a:path>
            </a:pathLst>
          </a:custGeom>
          <a:ln w="19812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07028" y="2790901"/>
            <a:ext cx="3038475" cy="53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990" indent="-174625">
              <a:lnSpc>
                <a:spcPts val="2025"/>
              </a:lnSpc>
              <a:spcBef>
                <a:spcPts val="100"/>
              </a:spcBef>
              <a:buClr>
                <a:srgbClr val="F495CA"/>
              </a:buClr>
              <a:buSzPct val="75000"/>
              <a:buFont typeface="Wingdings 3"/>
              <a:buChar char=""/>
              <a:tabLst>
                <a:tab pos="174625" algn="l"/>
              </a:tabLst>
            </a:pPr>
            <a:r>
              <a:rPr dirty="0" sz="1800" spc="-5">
                <a:latin typeface="Trebuchet MS"/>
                <a:cs typeface="Trebuchet MS"/>
              </a:rPr>
              <a:t>Sentiment Analysis can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help</a:t>
            </a:r>
            <a:endParaRPr sz="1800">
              <a:latin typeface="Trebuchet MS"/>
              <a:cs typeface="Trebuchet MS"/>
            </a:endParaRPr>
          </a:p>
          <a:p>
            <a:pPr algn="ctr" marL="1270">
              <a:lnSpc>
                <a:spcPts val="2025"/>
              </a:lnSpc>
            </a:pPr>
            <a:r>
              <a:rPr dirty="0" sz="1800" spc="-5">
                <a:latin typeface="Trebuchet MS"/>
                <a:cs typeface="Trebuchet MS"/>
              </a:rPr>
              <a:t>answer these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questions: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0466" y="4392929"/>
            <a:ext cx="1941830" cy="1233170"/>
          </a:xfrm>
          <a:custGeom>
            <a:avLst/>
            <a:gdLst/>
            <a:ahLst/>
            <a:cxnLst/>
            <a:rect l="l" t="t" r="r" b="b"/>
            <a:pathLst>
              <a:path w="1941830" h="1233170">
                <a:moveTo>
                  <a:pt x="1818259" y="0"/>
                </a:moveTo>
                <a:lnTo>
                  <a:pt x="123291" y="0"/>
                </a:lnTo>
                <a:lnTo>
                  <a:pt x="75298" y="9695"/>
                </a:lnTo>
                <a:lnTo>
                  <a:pt x="36109" y="36131"/>
                </a:lnTo>
                <a:lnTo>
                  <a:pt x="9688" y="75330"/>
                </a:lnTo>
                <a:lnTo>
                  <a:pt x="0" y="123317"/>
                </a:lnTo>
                <a:lnTo>
                  <a:pt x="0" y="1109599"/>
                </a:lnTo>
                <a:lnTo>
                  <a:pt x="9688" y="1157585"/>
                </a:lnTo>
                <a:lnTo>
                  <a:pt x="36109" y="1196784"/>
                </a:lnTo>
                <a:lnTo>
                  <a:pt x="75298" y="1223220"/>
                </a:lnTo>
                <a:lnTo>
                  <a:pt x="123291" y="1232916"/>
                </a:lnTo>
                <a:lnTo>
                  <a:pt x="1818259" y="1232916"/>
                </a:lnTo>
                <a:lnTo>
                  <a:pt x="1866245" y="1223220"/>
                </a:lnTo>
                <a:lnTo>
                  <a:pt x="1905444" y="1196784"/>
                </a:lnTo>
                <a:lnTo>
                  <a:pt x="1931880" y="1157585"/>
                </a:lnTo>
                <a:lnTo>
                  <a:pt x="1941576" y="1109599"/>
                </a:lnTo>
                <a:lnTo>
                  <a:pt x="1941576" y="123317"/>
                </a:lnTo>
                <a:lnTo>
                  <a:pt x="1931880" y="75330"/>
                </a:lnTo>
                <a:lnTo>
                  <a:pt x="1905444" y="36131"/>
                </a:lnTo>
                <a:lnTo>
                  <a:pt x="1866245" y="9695"/>
                </a:lnTo>
                <a:lnTo>
                  <a:pt x="181825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0466" y="4392929"/>
            <a:ext cx="1941830" cy="1233170"/>
          </a:xfrm>
          <a:custGeom>
            <a:avLst/>
            <a:gdLst/>
            <a:ahLst/>
            <a:cxnLst/>
            <a:rect l="l" t="t" r="r" b="b"/>
            <a:pathLst>
              <a:path w="1941830" h="1233170">
                <a:moveTo>
                  <a:pt x="0" y="123317"/>
                </a:moveTo>
                <a:lnTo>
                  <a:pt x="9688" y="75330"/>
                </a:lnTo>
                <a:lnTo>
                  <a:pt x="36109" y="36131"/>
                </a:lnTo>
                <a:lnTo>
                  <a:pt x="75298" y="9695"/>
                </a:lnTo>
                <a:lnTo>
                  <a:pt x="123291" y="0"/>
                </a:lnTo>
                <a:lnTo>
                  <a:pt x="1818259" y="0"/>
                </a:lnTo>
                <a:lnTo>
                  <a:pt x="1866245" y="9695"/>
                </a:lnTo>
                <a:lnTo>
                  <a:pt x="1905444" y="36131"/>
                </a:lnTo>
                <a:lnTo>
                  <a:pt x="1931880" y="75330"/>
                </a:lnTo>
                <a:lnTo>
                  <a:pt x="1941576" y="123317"/>
                </a:lnTo>
                <a:lnTo>
                  <a:pt x="1941576" y="1109599"/>
                </a:lnTo>
                <a:lnTo>
                  <a:pt x="1931880" y="1157585"/>
                </a:lnTo>
                <a:lnTo>
                  <a:pt x="1905444" y="1196784"/>
                </a:lnTo>
                <a:lnTo>
                  <a:pt x="1866245" y="1223220"/>
                </a:lnTo>
                <a:lnTo>
                  <a:pt x="1818259" y="1232916"/>
                </a:lnTo>
                <a:lnTo>
                  <a:pt x="123291" y="1232916"/>
                </a:lnTo>
                <a:lnTo>
                  <a:pt x="75298" y="1223220"/>
                </a:lnTo>
                <a:lnTo>
                  <a:pt x="36109" y="1196784"/>
                </a:lnTo>
                <a:lnTo>
                  <a:pt x="9688" y="1157585"/>
                </a:lnTo>
                <a:lnTo>
                  <a:pt x="0" y="1109599"/>
                </a:lnTo>
                <a:lnTo>
                  <a:pt x="0" y="12331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96874" y="4597146"/>
            <a:ext cx="1941830" cy="1233170"/>
          </a:xfrm>
          <a:custGeom>
            <a:avLst/>
            <a:gdLst/>
            <a:ahLst/>
            <a:cxnLst/>
            <a:rect l="l" t="t" r="r" b="b"/>
            <a:pathLst>
              <a:path w="1941830" h="1233170">
                <a:moveTo>
                  <a:pt x="1818258" y="0"/>
                </a:moveTo>
                <a:lnTo>
                  <a:pt x="123291" y="0"/>
                </a:lnTo>
                <a:lnTo>
                  <a:pt x="75298" y="9695"/>
                </a:lnTo>
                <a:lnTo>
                  <a:pt x="36109" y="36131"/>
                </a:lnTo>
                <a:lnTo>
                  <a:pt x="9688" y="75330"/>
                </a:lnTo>
                <a:lnTo>
                  <a:pt x="0" y="123316"/>
                </a:lnTo>
                <a:lnTo>
                  <a:pt x="0" y="1109624"/>
                </a:lnTo>
                <a:lnTo>
                  <a:pt x="9688" y="1157617"/>
                </a:lnTo>
                <a:lnTo>
                  <a:pt x="36109" y="1196806"/>
                </a:lnTo>
                <a:lnTo>
                  <a:pt x="75298" y="1223227"/>
                </a:lnTo>
                <a:lnTo>
                  <a:pt x="123291" y="1232915"/>
                </a:lnTo>
                <a:lnTo>
                  <a:pt x="1818258" y="1232915"/>
                </a:lnTo>
                <a:lnTo>
                  <a:pt x="1866245" y="1223227"/>
                </a:lnTo>
                <a:lnTo>
                  <a:pt x="1905444" y="1196806"/>
                </a:lnTo>
                <a:lnTo>
                  <a:pt x="1931880" y="1157617"/>
                </a:lnTo>
                <a:lnTo>
                  <a:pt x="1941576" y="1109624"/>
                </a:lnTo>
                <a:lnTo>
                  <a:pt x="1941576" y="123316"/>
                </a:lnTo>
                <a:lnTo>
                  <a:pt x="1931880" y="75330"/>
                </a:lnTo>
                <a:lnTo>
                  <a:pt x="1905444" y="36131"/>
                </a:lnTo>
                <a:lnTo>
                  <a:pt x="1866245" y="9695"/>
                </a:lnTo>
                <a:lnTo>
                  <a:pt x="181825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96874" y="4597146"/>
            <a:ext cx="1941830" cy="1233170"/>
          </a:xfrm>
          <a:custGeom>
            <a:avLst/>
            <a:gdLst/>
            <a:ahLst/>
            <a:cxnLst/>
            <a:rect l="l" t="t" r="r" b="b"/>
            <a:pathLst>
              <a:path w="1941830" h="1233170">
                <a:moveTo>
                  <a:pt x="0" y="123316"/>
                </a:moveTo>
                <a:lnTo>
                  <a:pt x="9688" y="75330"/>
                </a:lnTo>
                <a:lnTo>
                  <a:pt x="36109" y="36131"/>
                </a:lnTo>
                <a:lnTo>
                  <a:pt x="75298" y="9695"/>
                </a:lnTo>
                <a:lnTo>
                  <a:pt x="123291" y="0"/>
                </a:lnTo>
                <a:lnTo>
                  <a:pt x="1818258" y="0"/>
                </a:lnTo>
                <a:lnTo>
                  <a:pt x="1866245" y="9695"/>
                </a:lnTo>
                <a:lnTo>
                  <a:pt x="1905444" y="36131"/>
                </a:lnTo>
                <a:lnTo>
                  <a:pt x="1931880" y="75330"/>
                </a:lnTo>
                <a:lnTo>
                  <a:pt x="1941576" y="123316"/>
                </a:lnTo>
                <a:lnTo>
                  <a:pt x="1941576" y="1109624"/>
                </a:lnTo>
                <a:lnTo>
                  <a:pt x="1931880" y="1157617"/>
                </a:lnTo>
                <a:lnTo>
                  <a:pt x="1905444" y="1196806"/>
                </a:lnTo>
                <a:lnTo>
                  <a:pt x="1866245" y="1223227"/>
                </a:lnTo>
                <a:lnTo>
                  <a:pt x="1818258" y="1232915"/>
                </a:lnTo>
                <a:lnTo>
                  <a:pt x="123291" y="1232915"/>
                </a:lnTo>
                <a:lnTo>
                  <a:pt x="75298" y="1223227"/>
                </a:lnTo>
                <a:lnTo>
                  <a:pt x="36109" y="1196806"/>
                </a:lnTo>
                <a:lnTo>
                  <a:pt x="9688" y="1157617"/>
                </a:lnTo>
                <a:lnTo>
                  <a:pt x="0" y="1109624"/>
                </a:lnTo>
                <a:lnTo>
                  <a:pt x="0" y="123316"/>
                </a:lnTo>
                <a:close/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74216" y="4913757"/>
            <a:ext cx="1583055" cy="56896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700" marR="5080">
              <a:lnSpc>
                <a:spcPct val="87300"/>
              </a:lnSpc>
              <a:spcBef>
                <a:spcPts val="295"/>
              </a:spcBef>
            </a:pPr>
            <a:r>
              <a:rPr dirty="0" sz="1300" spc="-10">
                <a:latin typeface="Trebuchet MS"/>
                <a:cs typeface="Trebuchet MS"/>
              </a:rPr>
              <a:t>What </a:t>
            </a:r>
            <a:r>
              <a:rPr dirty="0" sz="1300" spc="-5">
                <a:latin typeface="Trebuchet MS"/>
                <a:cs typeface="Trebuchet MS"/>
              </a:rPr>
              <a:t>do </a:t>
            </a:r>
            <a:r>
              <a:rPr dirty="0" sz="1300" spc="-10">
                <a:latin typeface="Trebuchet MS"/>
                <a:cs typeface="Trebuchet MS"/>
              </a:rPr>
              <a:t>customers  </a:t>
            </a:r>
            <a:r>
              <a:rPr dirty="0" sz="1300" spc="-5">
                <a:latin typeface="Trebuchet MS"/>
                <a:cs typeface="Trebuchet MS"/>
              </a:rPr>
              <a:t>think of </a:t>
            </a:r>
            <a:r>
              <a:rPr dirty="0" sz="1300" spc="-10">
                <a:latin typeface="Trebuchet MS"/>
                <a:cs typeface="Trebuchet MS"/>
              </a:rPr>
              <a:t>the</a:t>
            </a:r>
            <a:r>
              <a:rPr dirty="0" sz="1300" spc="-50">
                <a:latin typeface="Trebuchet MS"/>
                <a:cs typeface="Trebuchet MS"/>
              </a:rPr>
              <a:t> </a:t>
            </a:r>
            <a:r>
              <a:rPr dirty="0" sz="1300" spc="-10">
                <a:latin typeface="Trebuchet MS"/>
                <a:cs typeface="Trebuchet MS"/>
              </a:rPr>
              <a:t>products  </a:t>
            </a:r>
            <a:r>
              <a:rPr dirty="0" sz="1300" spc="-5">
                <a:latin typeface="Trebuchet MS"/>
                <a:cs typeface="Trebuchet MS"/>
              </a:rPr>
              <a:t>and</a:t>
            </a:r>
            <a:r>
              <a:rPr dirty="0" sz="1300" spc="-10">
                <a:latin typeface="Trebuchet MS"/>
                <a:cs typeface="Trebuchet MS"/>
              </a:rPr>
              <a:t> brand?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4857" y="4392929"/>
            <a:ext cx="1941830" cy="1233170"/>
          </a:xfrm>
          <a:custGeom>
            <a:avLst/>
            <a:gdLst/>
            <a:ahLst/>
            <a:cxnLst/>
            <a:rect l="l" t="t" r="r" b="b"/>
            <a:pathLst>
              <a:path w="1941829" h="1233170">
                <a:moveTo>
                  <a:pt x="1818258" y="0"/>
                </a:moveTo>
                <a:lnTo>
                  <a:pt x="123317" y="0"/>
                </a:lnTo>
                <a:lnTo>
                  <a:pt x="75330" y="9695"/>
                </a:lnTo>
                <a:lnTo>
                  <a:pt x="36131" y="36131"/>
                </a:lnTo>
                <a:lnTo>
                  <a:pt x="9695" y="75330"/>
                </a:lnTo>
                <a:lnTo>
                  <a:pt x="0" y="123317"/>
                </a:lnTo>
                <a:lnTo>
                  <a:pt x="0" y="1109599"/>
                </a:lnTo>
                <a:lnTo>
                  <a:pt x="9695" y="1157585"/>
                </a:lnTo>
                <a:lnTo>
                  <a:pt x="36131" y="1196784"/>
                </a:lnTo>
                <a:lnTo>
                  <a:pt x="75330" y="1223220"/>
                </a:lnTo>
                <a:lnTo>
                  <a:pt x="123317" y="1232916"/>
                </a:lnTo>
                <a:lnTo>
                  <a:pt x="1818258" y="1232916"/>
                </a:lnTo>
                <a:lnTo>
                  <a:pt x="1866245" y="1223220"/>
                </a:lnTo>
                <a:lnTo>
                  <a:pt x="1905444" y="1196784"/>
                </a:lnTo>
                <a:lnTo>
                  <a:pt x="1931880" y="1157585"/>
                </a:lnTo>
                <a:lnTo>
                  <a:pt x="1941576" y="1109599"/>
                </a:lnTo>
                <a:lnTo>
                  <a:pt x="1941576" y="123317"/>
                </a:lnTo>
                <a:lnTo>
                  <a:pt x="1931880" y="75330"/>
                </a:lnTo>
                <a:lnTo>
                  <a:pt x="1905444" y="36131"/>
                </a:lnTo>
                <a:lnTo>
                  <a:pt x="1866245" y="9695"/>
                </a:lnTo>
                <a:lnTo>
                  <a:pt x="181825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54857" y="4392929"/>
            <a:ext cx="1941830" cy="1233170"/>
          </a:xfrm>
          <a:custGeom>
            <a:avLst/>
            <a:gdLst/>
            <a:ahLst/>
            <a:cxnLst/>
            <a:rect l="l" t="t" r="r" b="b"/>
            <a:pathLst>
              <a:path w="1941829" h="1233170">
                <a:moveTo>
                  <a:pt x="0" y="123317"/>
                </a:moveTo>
                <a:lnTo>
                  <a:pt x="9695" y="75330"/>
                </a:lnTo>
                <a:lnTo>
                  <a:pt x="36131" y="36131"/>
                </a:lnTo>
                <a:lnTo>
                  <a:pt x="75330" y="9695"/>
                </a:lnTo>
                <a:lnTo>
                  <a:pt x="123317" y="0"/>
                </a:lnTo>
                <a:lnTo>
                  <a:pt x="1818258" y="0"/>
                </a:lnTo>
                <a:lnTo>
                  <a:pt x="1866245" y="9695"/>
                </a:lnTo>
                <a:lnTo>
                  <a:pt x="1905444" y="36131"/>
                </a:lnTo>
                <a:lnTo>
                  <a:pt x="1931880" y="75330"/>
                </a:lnTo>
                <a:lnTo>
                  <a:pt x="1941576" y="123317"/>
                </a:lnTo>
                <a:lnTo>
                  <a:pt x="1941576" y="1109599"/>
                </a:lnTo>
                <a:lnTo>
                  <a:pt x="1931880" y="1157585"/>
                </a:lnTo>
                <a:lnTo>
                  <a:pt x="1905444" y="1196784"/>
                </a:lnTo>
                <a:lnTo>
                  <a:pt x="1866245" y="1223220"/>
                </a:lnTo>
                <a:lnTo>
                  <a:pt x="1818258" y="1232916"/>
                </a:lnTo>
                <a:lnTo>
                  <a:pt x="123317" y="1232916"/>
                </a:lnTo>
                <a:lnTo>
                  <a:pt x="75330" y="1223220"/>
                </a:lnTo>
                <a:lnTo>
                  <a:pt x="36131" y="1196784"/>
                </a:lnTo>
                <a:lnTo>
                  <a:pt x="9695" y="1157585"/>
                </a:lnTo>
                <a:lnTo>
                  <a:pt x="0" y="1109599"/>
                </a:lnTo>
                <a:lnTo>
                  <a:pt x="0" y="12331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69741" y="4597146"/>
            <a:ext cx="1941830" cy="1233170"/>
          </a:xfrm>
          <a:custGeom>
            <a:avLst/>
            <a:gdLst/>
            <a:ahLst/>
            <a:cxnLst/>
            <a:rect l="l" t="t" r="r" b="b"/>
            <a:pathLst>
              <a:path w="1941829" h="1233170">
                <a:moveTo>
                  <a:pt x="1818259" y="0"/>
                </a:moveTo>
                <a:lnTo>
                  <a:pt x="123317" y="0"/>
                </a:lnTo>
                <a:lnTo>
                  <a:pt x="75330" y="9695"/>
                </a:lnTo>
                <a:lnTo>
                  <a:pt x="36131" y="36131"/>
                </a:lnTo>
                <a:lnTo>
                  <a:pt x="9695" y="75330"/>
                </a:lnTo>
                <a:lnTo>
                  <a:pt x="0" y="123316"/>
                </a:lnTo>
                <a:lnTo>
                  <a:pt x="0" y="1109624"/>
                </a:lnTo>
                <a:lnTo>
                  <a:pt x="9695" y="1157617"/>
                </a:lnTo>
                <a:lnTo>
                  <a:pt x="36131" y="1196806"/>
                </a:lnTo>
                <a:lnTo>
                  <a:pt x="75330" y="1223227"/>
                </a:lnTo>
                <a:lnTo>
                  <a:pt x="123317" y="1232915"/>
                </a:lnTo>
                <a:lnTo>
                  <a:pt x="1818259" y="1232915"/>
                </a:lnTo>
                <a:lnTo>
                  <a:pt x="1866245" y="1223227"/>
                </a:lnTo>
                <a:lnTo>
                  <a:pt x="1905444" y="1196806"/>
                </a:lnTo>
                <a:lnTo>
                  <a:pt x="1931880" y="1157617"/>
                </a:lnTo>
                <a:lnTo>
                  <a:pt x="1941576" y="1109624"/>
                </a:lnTo>
                <a:lnTo>
                  <a:pt x="1941576" y="123316"/>
                </a:lnTo>
                <a:lnTo>
                  <a:pt x="1931880" y="75330"/>
                </a:lnTo>
                <a:lnTo>
                  <a:pt x="1905444" y="36131"/>
                </a:lnTo>
                <a:lnTo>
                  <a:pt x="1866245" y="9695"/>
                </a:lnTo>
                <a:lnTo>
                  <a:pt x="181825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69741" y="4597146"/>
            <a:ext cx="1941830" cy="1233170"/>
          </a:xfrm>
          <a:custGeom>
            <a:avLst/>
            <a:gdLst/>
            <a:ahLst/>
            <a:cxnLst/>
            <a:rect l="l" t="t" r="r" b="b"/>
            <a:pathLst>
              <a:path w="1941829" h="1233170">
                <a:moveTo>
                  <a:pt x="0" y="123316"/>
                </a:moveTo>
                <a:lnTo>
                  <a:pt x="9695" y="75330"/>
                </a:lnTo>
                <a:lnTo>
                  <a:pt x="36131" y="36131"/>
                </a:lnTo>
                <a:lnTo>
                  <a:pt x="75330" y="9695"/>
                </a:lnTo>
                <a:lnTo>
                  <a:pt x="123317" y="0"/>
                </a:lnTo>
                <a:lnTo>
                  <a:pt x="1818259" y="0"/>
                </a:lnTo>
                <a:lnTo>
                  <a:pt x="1866245" y="9695"/>
                </a:lnTo>
                <a:lnTo>
                  <a:pt x="1905444" y="36131"/>
                </a:lnTo>
                <a:lnTo>
                  <a:pt x="1931880" y="75330"/>
                </a:lnTo>
                <a:lnTo>
                  <a:pt x="1941576" y="123316"/>
                </a:lnTo>
                <a:lnTo>
                  <a:pt x="1941576" y="1109624"/>
                </a:lnTo>
                <a:lnTo>
                  <a:pt x="1931880" y="1157617"/>
                </a:lnTo>
                <a:lnTo>
                  <a:pt x="1905444" y="1196806"/>
                </a:lnTo>
                <a:lnTo>
                  <a:pt x="1866245" y="1223227"/>
                </a:lnTo>
                <a:lnTo>
                  <a:pt x="1818259" y="1232915"/>
                </a:lnTo>
                <a:lnTo>
                  <a:pt x="123317" y="1232915"/>
                </a:lnTo>
                <a:lnTo>
                  <a:pt x="75330" y="1223227"/>
                </a:lnTo>
                <a:lnTo>
                  <a:pt x="36131" y="1196806"/>
                </a:lnTo>
                <a:lnTo>
                  <a:pt x="9695" y="1157617"/>
                </a:lnTo>
                <a:lnTo>
                  <a:pt x="0" y="1109624"/>
                </a:lnTo>
                <a:lnTo>
                  <a:pt x="0" y="123316"/>
                </a:lnTo>
                <a:close/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385184" y="4913757"/>
            <a:ext cx="1710055" cy="56896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700" marR="5080" indent="635">
              <a:lnSpc>
                <a:spcPct val="87300"/>
              </a:lnSpc>
              <a:spcBef>
                <a:spcPts val="295"/>
              </a:spcBef>
            </a:pPr>
            <a:r>
              <a:rPr dirty="0" sz="1300" spc="-5">
                <a:latin typeface="Trebuchet MS"/>
                <a:cs typeface="Trebuchet MS"/>
              </a:rPr>
              <a:t>Are </a:t>
            </a:r>
            <a:r>
              <a:rPr dirty="0" sz="1300" spc="-10">
                <a:latin typeface="Trebuchet MS"/>
                <a:cs typeface="Trebuchet MS"/>
              </a:rPr>
              <a:t>customers happy  </a:t>
            </a:r>
            <a:r>
              <a:rPr dirty="0" sz="1300" spc="-5">
                <a:latin typeface="Trebuchet MS"/>
                <a:cs typeface="Trebuchet MS"/>
              </a:rPr>
              <a:t>with </a:t>
            </a:r>
            <a:r>
              <a:rPr dirty="0" sz="1300" spc="-10">
                <a:latin typeface="Trebuchet MS"/>
                <a:cs typeface="Trebuchet MS"/>
              </a:rPr>
              <a:t>the </a:t>
            </a:r>
            <a:r>
              <a:rPr dirty="0" sz="1300" spc="-5">
                <a:latin typeface="Trebuchet MS"/>
                <a:cs typeface="Trebuchet MS"/>
              </a:rPr>
              <a:t>services </a:t>
            </a:r>
            <a:r>
              <a:rPr dirty="0" sz="1300" spc="-10">
                <a:latin typeface="Trebuchet MS"/>
                <a:cs typeface="Trebuchet MS"/>
              </a:rPr>
              <a:t>the </a:t>
            </a:r>
            <a:r>
              <a:rPr dirty="0" sz="1300" spc="-5">
                <a:latin typeface="Trebuchet MS"/>
                <a:cs typeface="Trebuchet MS"/>
              </a:rPr>
              <a:t>y  receive?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27726" y="4392929"/>
            <a:ext cx="1941830" cy="1233170"/>
          </a:xfrm>
          <a:custGeom>
            <a:avLst/>
            <a:gdLst/>
            <a:ahLst/>
            <a:cxnLst/>
            <a:rect l="l" t="t" r="r" b="b"/>
            <a:pathLst>
              <a:path w="1941829" h="1233170">
                <a:moveTo>
                  <a:pt x="1818258" y="0"/>
                </a:moveTo>
                <a:lnTo>
                  <a:pt x="123316" y="0"/>
                </a:lnTo>
                <a:lnTo>
                  <a:pt x="75330" y="9695"/>
                </a:lnTo>
                <a:lnTo>
                  <a:pt x="36131" y="36131"/>
                </a:lnTo>
                <a:lnTo>
                  <a:pt x="9695" y="75330"/>
                </a:lnTo>
                <a:lnTo>
                  <a:pt x="0" y="123317"/>
                </a:lnTo>
                <a:lnTo>
                  <a:pt x="0" y="1109599"/>
                </a:lnTo>
                <a:lnTo>
                  <a:pt x="9695" y="1157585"/>
                </a:lnTo>
                <a:lnTo>
                  <a:pt x="36131" y="1196784"/>
                </a:lnTo>
                <a:lnTo>
                  <a:pt x="75330" y="1223220"/>
                </a:lnTo>
                <a:lnTo>
                  <a:pt x="123316" y="1232916"/>
                </a:lnTo>
                <a:lnTo>
                  <a:pt x="1818258" y="1232916"/>
                </a:lnTo>
                <a:lnTo>
                  <a:pt x="1866245" y="1223220"/>
                </a:lnTo>
                <a:lnTo>
                  <a:pt x="1905444" y="1196784"/>
                </a:lnTo>
                <a:lnTo>
                  <a:pt x="1931880" y="1157585"/>
                </a:lnTo>
                <a:lnTo>
                  <a:pt x="1941576" y="1109599"/>
                </a:lnTo>
                <a:lnTo>
                  <a:pt x="1941576" y="123317"/>
                </a:lnTo>
                <a:lnTo>
                  <a:pt x="1931880" y="75330"/>
                </a:lnTo>
                <a:lnTo>
                  <a:pt x="1905444" y="36131"/>
                </a:lnTo>
                <a:lnTo>
                  <a:pt x="1866245" y="9695"/>
                </a:lnTo>
                <a:lnTo>
                  <a:pt x="181825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27726" y="4392929"/>
            <a:ext cx="1941830" cy="1233170"/>
          </a:xfrm>
          <a:custGeom>
            <a:avLst/>
            <a:gdLst/>
            <a:ahLst/>
            <a:cxnLst/>
            <a:rect l="l" t="t" r="r" b="b"/>
            <a:pathLst>
              <a:path w="1941829" h="1233170">
                <a:moveTo>
                  <a:pt x="0" y="123317"/>
                </a:moveTo>
                <a:lnTo>
                  <a:pt x="9695" y="75330"/>
                </a:lnTo>
                <a:lnTo>
                  <a:pt x="36131" y="36131"/>
                </a:lnTo>
                <a:lnTo>
                  <a:pt x="75330" y="9695"/>
                </a:lnTo>
                <a:lnTo>
                  <a:pt x="123316" y="0"/>
                </a:lnTo>
                <a:lnTo>
                  <a:pt x="1818258" y="0"/>
                </a:lnTo>
                <a:lnTo>
                  <a:pt x="1866245" y="9695"/>
                </a:lnTo>
                <a:lnTo>
                  <a:pt x="1905444" y="36131"/>
                </a:lnTo>
                <a:lnTo>
                  <a:pt x="1931880" y="75330"/>
                </a:lnTo>
                <a:lnTo>
                  <a:pt x="1941576" y="123317"/>
                </a:lnTo>
                <a:lnTo>
                  <a:pt x="1941576" y="1109599"/>
                </a:lnTo>
                <a:lnTo>
                  <a:pt x="1931880" y="1157585"/>
                </a:lnTo>
                <a:lnTo>
                  <a:pt x="1905444" y="1196784"/>
                </a:lnTo>
                <a:lnTo>
                  <a:pt x="1866245" y="1223220"/>
                </a:lnTo>
                <a:lnTo>
                  <a:pt x="1818258" y="1232916"/>
                </a:lnTo>
                <a:lnTo>
                  <a:pt x="123316" y="1232916"/>
                </a:lnTo>
                <a:lnTo>
                  <a:pt x="75330" y="1223220"/>
                </a:lnTo>
                <a:lnTo>
                  <a:pt x="36131" y="1196784"/>
                </a:lnTo>
                <a:lnTo>
                  <a:pt x="9695" y="1157585"/>
                </a:lnTo>
                <a:lnTo>
                  <a:pt x="0" y="1109599"/>
                </a:lnTo>
                <a:lnTo>
                  <a:pt x="0" y="12331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44134" y="4597146"/>
            <a:ext cx="1941830" cy="1233170"/>
          </a:xfrm>
          <a:custGeom>
            <a:avLst/>
            <a:gdLst/>
            <a:ahLst/>
            <a:cxnLst/>
            <a:rect l="l" t="t" r="r" b="b"/>
            <a:pathLst>
              <a:path w="1941829" h="1233170">
                <a:moveTo>
                  <a:pt x="1818259" y="0"/>
                </a:moveTo>
                <a:lnTo>
                  <a:pt x="123316" y="0"/>
                </a:lnTo>
                <a:lnTo>
                  <a:pt x="75330" y="9695"/>
                </a:lnTo>
                <a:lnTo>
                  <a:pt x="36131" y="36131"/>
                </a:lnTo>
                <a:lnTo>
                  <a:pt x="9695" y="75330"/>
                </a:lnTo>
                <a:lnTo>
                  <a:pt x="0" y="123316"/>
                </a:lnTo>
                <a:lnTo>
                  <a:pt x="0" y="1109624"/>
                </a:lnTo>
                <a:lnTo>
                  <a:pt x="9695" y="1157617"/>
                </a:lnTo>
                <a:lnTo>
                  <a:pt x="36131" y="1196806"/>
                </a:lnTo>
                <a:lnTo>
                  <a:pt x="75330" y="1223227"/>
                </a:lnTo>
                <a:lnTo>
                  <a:pt x="123316" y="1232915"/>
                </a:lnTo>
                <a:lnTo>
                  <a:pt x="1818259" y="1232915"/>
                </a:lnTo>
                <a:lnTo>
                  <a:pt x="1866245" y="1223227"/>
                </a:lnTo>
                <a:lnTo>
                  <a:pt x="1905444" y="1196806"/>
                </a:lnTo>
                <a:lnTo>
                  <a:pt x="1931880" y="1157617"/>
                </a:lnTo>
                <a:lnTo>
                  <a:pt x="1941575" y="1109624"/>
                </a:lnTo>
                <a:lnTo>
                  <a:pt x="1941575" y="123316"/>
                </a:lnTo>
                <a:lnTo>
                  <a:pt x="1931880" y="75330"/>
                </a:lnTo>
                <a:lnTo>
                  <a:pt x="1905444" y="36131"/>
                </a:lnTo>
                <a:lnTo>
                  <a:pt x="1866245" y="9695"/>
                </a:lnTo>
                <a:lnTo>
                  <a:pt x="181825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644134" y="4597146"/>
            <a:ext cx="1941830" cy="1233170"/>
          </a:xfrm>
          <a:custGeom>
            <a:avLst/>
            <a:gdLst/>
            <a:ahLst/>
            <a:cxnLst/>
            <a:rect l="l" t="t" r="r" b="b"/>
            <a:pathLst>
              <a:path w="1941829" h="1233170">
                <a:moveTo>
                  <a:pt x="0" y="123316"/>
                </a:moveTo>
                <a:lnTo>
                  <a:pt x="9695" y="75330"/>
                </a:lnTo>
                <a:lnTo>
                  <a:pt x="36131" y="36131"/>
                </a:lnTo>
                <a:lnTo>
                  <a:pt x="75330" y="9695"/>
                </a:lnTo>
                <a:lnTo>
                  <a:pt x="123316" y="0"/>
                </a:lnTo>
                <a:lnTo>
                  <a:pt x="1818259" y="0"/>
                </a:lnTo>
                <a:lnTo>
                  <a:pt x="1866245" y="9695"/>
                </a:lnTo>
                <a:lnTo>
                  <a:pt x="1905444" y="36131"/>
                </a:lnTo>
                <a:lnTo>
                  <a:pt x="1931880" y="75330"/>
                </a:lnTo>
                <a:lnTo>
                  <a:pt x="1941575" y="123316"/>
                </a:lnTo>
                <a:lnTo>
                  <a:pt x="1941575" y="1109624"/>
                </a:lnTo>
                <a:lnTo>
                  <a:pt x="1931880" y="1157617"/>
                </a:lnTo>
                <a:lnTo>
                  <a:pt x="1905444" y="1196806"/>
                </a:lnTo>
                <a:lnTo>
                  <a:pt x="1866245" y="1223227"/>
                </a:lnTo>
                <a:lnTo>
                  <a:pt x="1818259" y="1232915"/>
                </a:lnTo>
                <a:lnTo>
                  <a:pt x="123316" y="1232915"/>
                </a:lnTo>
                <a:lnTo>
                  <a:pt x="75330" y="1223227"/>
                </a:lnTo>
                <a:lnTo>
                  <a:pt x="36131" y="1196806"/>
                </a:lnTo>
                <a:lnTo>
                  <a:pt x="9695" y="1157617"/>
                </a:lnTo>
                <a:lnTo>
                  <a:pt x="0" y="1109624"/>
                </a:lnTo>
                <a:lnTo>
                  <a:pt x="0" y="123316"/>
                </a:lnTo>
                <a:close/>
              </a:path>
            </a:pathLst>
          </a:custGeom>
          <a:ln w="19811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727319" y="4654677"/>
            <a:ext cx="1771650" cy="108585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700" marR="5080" indent="1905">
              <a:lnSpc>
                <a:spcPct val="87100"/>
              </a:lnSpc>
              <a:spcBef>
                <a:spcPts val="295"/>
              </a:spcBef>
            </a:pPr>
            <a:r>
              <a:rPr dirty="0" sz="1300" spc="-5">
                <a:latin typeface="Trebuchet MS"/>
                <a:cs typeface="Trebuchet MS"/>
              </a:rPr>
              <a:t>How do </a:t>
            </a:r>
            <a:r>
              <a:rPr dirty="0" sz="1300" spc="-10">
                <a:latin typeface="Trebuchet MS"/>
                <a:cs typeface="Trebuchet MS"/>
              </a:rPr>
              <a:t>the </a:t>
            </a:r>
            <a:r>
              <a:rPr dirty="0" sz="1300" spc="-15">
                <a:latin typeface="Trebuchet MS"/>
                <a:cs typeface="Trebuchet MS"/>
              </a:rPr>
              <a:t>company’s  </a:t>
            </a:r>
            <a:r>
              <a:rPr dirty="0" sz="1300" spc="-10">
                <a:latin typeface="Trebuchet MS"/>
                <a:cs typeface="Trebuchet MS"/>
              </a:rPr>
              <a:t>policies </a:t>
            </a:r>
            <a:r>
              <a:rPr dirty="0" sz="1300" spc="-5">
                <a:latin typeface="Trebuchet MS"/>
                <a:cs typeface="Trebuchet MS"/>
              </a:rPr>
              <a:t>or external  </a:t>
            </a:r>
            <a:r>
              <a:rPr dirty="0" sz="1300" spc="-10">
                <a:latin typeface="Trebuchet MS"/>
                <a:cs typeface="Trebuchet MS"/>
              </a:rPr>
              <a:t>events </a:t>
            </a:r>
            <a:r>
              <a:rPr dirty="0" sz="1300" spc="-5">
                <a:latin typeface="Trebuchet MS"/>
                <a:cs typeface="Trebuchet MS"/>
              </a:rPr>
              <a:t>or its </a:t>
            </a:r>
            <a:r>
              <a:rPr dirty="0" sz="1300" spc="-10">
                <a:latin typeface="Trebuchet MS"/>
                <a:cs typeface="Trebuchet MS"/>
              </a:rPr>
              <a:t>employees  </a:t>
            </a:r>
            <a:r>
              <a:rPr dirty="0" sz="1300" spc="-5">
                <a:latin typeface="Trebuchet MS"/>
                <a:cs typeface="Trebuchet MS"/>
              </a:rPr>
              <a:t>impact customers’  </a:t>
            </a:r>
            <a:r>
              <a:rPr dirty="0" sz="1300" spc="-10">
                <a:latin typeface="Trebuchet MS"/>
                <a:cs typeface="Trebuchet MS"/>
              </a:rPr>
              <a:t>perception </a:t>
            </a:r>
            <a:r>
              <a:rPr dirty="0" sz="1300" spc="-5">
                <a:latin typeface="Trebuchet MS"/>
                <a:cs typeface="Trebuchet MS"/>
              </a:rPr>
              <a:t>of </a:t>
            </a:r>
            <a:r>
              <a:rPr dirty="0" sz="1300" spc="-10">
                <a:latin typeface="Trebuchet MS"/>
                <a:cs typeface="Trebuchet MS"/>
              </a:rPr>
              <a:t>the  brand?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00593" y="4392929"/>
            <a:ext cx="1943100" cy="1233170"/>
          </a:xfrm>
          <a:custGeom>
            <a:avLst/>
            <a:gdLst/>
            <a:ahLst/>
            <a:cxnLst/>
            <a:rect l="l" t="t" r="r" b="b"/>
            <a:pathLst>
              <a:path w="1943100" h="1233170">
                <a:moveTo>
                  <a:pt x="1819782" y="0"/>
                </a:moveTo>
                <a:lnTo>
                  <a:pt x="123316" y="0"/>
                </a:lnTo>
                <a:lnTo>
                  <a:pt x="75330" y="9695"/>
                </a:lnTo>
                <a:lnTo>
                  <a:pt x="36131" y="36131"/>
                </a:lnTo>
                <a:lnTo>
                  <a:pt x="9695" y="75330"/>
                </a:lnTo>
                <a:lnTo>
                  <a:pt x="0" y="123317"/>
                </a:lnTo>
                <a:lnTo>
                  <a:pt x="0" y="1109599"/>
                </a:lnTo>
                <a:lnTo>
                  <a:pt x="9695" y="1157585"/>
                </a:lnTo>
                <a:lnTo>
                  <a:pt x="36131" y="1196784"/>
                </a:lnTo>
                <a:lnTo>
                  <a:pt x="75330" y="1223220"/>
                </a:lnTo>
                <a:lnTo>
                  <a:pt x="123316" y="1232916"/>
                </a:lnTo>
                <a:lnTo>
                  <a:pt x="1819782" y="1232916"/>
                </a:lnTo>
                <a:lnTo>
                  <a:pt x="1867769" y="1223220"/>
                </a:lnTo>
                <a:lnTo>
                  <a:pt x="1906968" y="1196784"/>
                </a:lnTo>
                <a:lnTo>
                  <a:pt x="1933404" y="1157585"/>
                </a:lnTo>
                <a:lnTo>
                  <a:pt x="1943100" y="1109599"/>
                </a:lnTo>
                <a:lnTo>
                  <a:pt x="1943100" y="123317"/>
                </a:lnTo>
                <a:lnTo>
                  <a:pt x="1933404" y="75330"/>
                </a:lnTo>
                <a:lnTo>
                  <a:pt x="1906968" y="36131"/>
                </a:lnTo>
                <a:lnTo>
                  <a:pt x="1867769" y="9695"/>
                </a:lnTo>
                <a:lnTo>
                  <a:pt x="181978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00593" y="4392929"/>
            <a:ext cx="1943100" cy="1233170"/>
          </a:xfrm>
          <a:custGeom>
            <a:avLst/>
            <a:gdLst/>
            <a:ahLst/>
            <a:cxnLst/>
            <a:rect l="l" t="t" r="r" b="b"/>
            <a:pathLst>
              <a:path w="1943100" h="1233170">
                <a:moveTo>
                  <a:pt x="0" y="123317"/>
                </a:moveTo>
                <a:lnTo>
                  <a:pt x="9695" y="75330"/>
                </a:lnTo>
                <a:lnTo>
                  <a:pt x="36131" y="36131"/>
                </a:lnTo>
                <a:lnTo>
                  <a:pt x="75330" y="9695"/>
                </a:lnTo>
                <a:lnTo>
                  <a:pt x="123316" y="0"/>
                </a:lnTo>
                <a:lnTo>
                  <a:pt x="1819782" y="0"/>
                </a:lnTo>
                <a:lnTo>
                  <a:pt x="1867769" y="9695"/>
                </a:lnTo>
                <a:lnTo>
                  <a:pt x="1906968" y="36131"/>
                </a:lnTo>
                <a:lnTo>
                  <a:pt x="1933404" y="75330"/>
                </a:lnTo>
                <a:lnTo>
                  <a:pt x="1943100" y="123317"/>
                </a:lnTo>
                <a:lnTo>
                  <a:pt x="1943100" y="1109599"/>
                </a:lnTo>
                <a:lnTo>
                  <a:pt x="1933404" y="1157585"/>
                </a:lnTo>
                <a:lnTo>
                  <a:pt x="1906968" y="1196784"/>
                </a:lnTo>
                <a:lnTo>
                  <a:pt x="1867769" y="1223220"/>
                </a:lnTo>
                <a:lnTo>
                  <a:pt x="1819782" y="1232916"/>
                </a:lnTo>
                <a:lnTo>
                  <a:pt x="123316" y="1232916"/>
                </a:lnTo>
                <a:lnTo>
                  <a:pt x="75330" y="1223220"/>
                </a:lnTo>
                <a:lnTo>
                  <a:pt x="36131" y="1196784"/>
                </a:lnTo>
                <a:lnTo>
                  <a:pt x="9695" y="1157585"/>
                </a:lnTo>
                <a:lnTo>
                  <a:pt x="0" y="1109599"/>
                </a:lnTo>
                <a:lnTo>
                  <a:pt x="0" y="12331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017002" y="4597146"/>
            <a:ext cx="1941830" cy="1233170"/>
          </a:xfrm>
          <a:custGeom>
            <a:avLst/>
            <a:gdLst/>
            <a:ahLst/>
            <a:cxnLst/>
            <a:rect l="l" t="t" r="r" b="b"/>
            <a:pathLst>
              <a:path w="1941829" h="1233170">
                <a:moveTo>
                  <a:pt x="1818258" y="0"/>
                </a:moveTo>
                <a:lnTo>
                  <a:pt x="123317" y="0"/>
                </a:lnTo>
                <a:lnTo>
                  <a:pt x="75330" y="9695"/>
                </a:lnTo>
                <a:lnTo>
                  <a:pt x="36131" y="36131"/>
                </a:lnTo>
                <a:lnTo>
                  <a:pt x="9695" y="75330"/>
                </a:lnTo>
                <a:lnTo>
                  <a:pt x="0" y="123316"/>
                </a:lnTo>
                <a:lnTo>
                  <a:pt x="0" y="1109624"/>
                </a:lnTo>
                <a:lnTo>
                  <a:pt x="9695" y="1157617"/>
                </a:lnTo>
                <a:lnTo>
                  <a:pt x="36131" y="1196806"/>
                </a:lnTo>
                <a:lnTo>
                  <a:pt x="75330" y="1223227"/>
                </a:lnTo>
                <a:lnTo>
                  <a:pt x="123317" y="1232915"/>
                </a:lnTo>
                <a:lnTo>
                  <a:pt x="1818258" y="1232915"/>
                </a:lnTo>
                <a:lnTo>
                  <a:pt x="1866245" y="1223227"/>
                </a:lnTo>
                <a:lnTo>
                  <a:pt x="1905444" y="1196806"/>
                </a:lnTo>
                <a:lnTo>
                  <a:pt x="1931880" y="1157617"/>
                </a:lnTo>
                <a:lnTo>
                  <a:pt x="1941576" y="1109624"/>
                </a:lnTo>
                <a:lnTo>
                  <a:pt x="1941576" y="123316"/>
                </a:lnTo>
                <a:lnTo>
                  <a:pt x="1931880" y="75330"/>
                </a:lnTo>
                <a:lnTo>
                  <a:pt x="1905444" y="36131"/>
                </a:lnTo>
                <a:lnTo>
                  <a:pt x="1866245" y="9695"/>
                </a:lnTo>
                <a:lnTo>
                  <a:pt x="181825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017002" y="4597146"/>
            <a:ext cx="1941830" cy="1233170"/>
          </a:xfrm>
          <a:custGeom>
            <a:avLst/>
            <a:gdLst/>
            <a:ahLst/>
            <a:cxnLst/>
            <a:rect l="l" t="t" r="r" b="b"/>
            <a:pathLst>
              <a:path w="1941829" h="1233170">
                <a:moveTo>
                  <a:pt x="0" y="123316"/>
                </a:moveTo>
                <a:lnTo>
                  <a:pt x="9695" y="75330"/>
                </a:lnTo>
                <a:lnTo>
                  <a:pt x="36131" y="36131"/>
                </a:lnTo>
                <a:lnTo>
                  <a:pt x="75330" y="9695"/>
                </a:lnTo>
                <a:lnTo>
                  <a:pt x="123317" y="0"/>
                </a:lnTo>
                <a:lnTo>
                  <a:pt x="1818258" y="0"/>
                </a:lnTo>
                <a:lnTo>
                  <a:pt x="1866245" y="9695"/>
                </a:lnTo>
                <a:lnTo>
                  <a:pt x="1905444" y="36131"/>
                </a:lnTo>
                <a:lnTo>
                  <a:pt x="1931880" y="75330"/>
                </a:lnTo>
                <a:lnTo>
                  <a:pt x="1941576" y="123316"/>
                </a:lnTo>
                <a:lnTo>
                  <a:pt x="1941576" y="1109624"/>
                </a:lnTo>
                <a:lnTo>
                  <a:pt x="1931880" y="1157617"/>
                </a:lnTo>
                <a:lnTo>
                  <a:pt x="1905444" y="1196806"/>
                </a:lnTo>
                <a:lnTo>
                  <a:pt x="1866245" y="1223227"/>
                </a:lnTo>
                <a:lnTo>
                  <a:pt x="1818258" y="1232915"/>
                </a:lnTo>
                <a:lnTo>
                  <a:pt x="123317" y="1232915"/>
                </a:lnTo>
                <a:lnTo>
                  <a:pt x="75330" y="1223227"/>
                </a:lnTo>
                <a:lnTo>
                  <a:pt x="36131" y="1196806"/>
                </a:lnTo>
                <a:lnTo>
                  <a:pt x="9695" y="1157617"/>
                </a:lnTo>
                <a:lnTo>
                  <a:pt x="0" y="1109624"/>
                </a:lnTo>
                <a:lnTo>
                  <a:pt x="0" y="123316"/>
                </a:lnTo>
                <a:close/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109966" y="4913757"/>
            <a:ext cx="1755775" cy="56896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700" marR="5080">
              <a:lnSpc>
                <a:spcPct val="87300"/>
              </a:lnSpc>
              <a:spcBef>
                <a:spcPts val="295"/>
              </a:spcBef>
            </a:pPr>
            <a:r>
              <a:rPr dirty="0" sz="1300" spc="-10">
                <a:latin typeface="Trebuchet MS"/>
                <a:cs typeface="Trebuchet MS"/>
              </a:rPr>
              <a:t>What </a:t>
            </a:r>
            <a:r>
              <a:rPr dirty="0" sz="1300" spc="-5">
                <a:latin typeface="Trebuchet MS"/>
                <a:cs typeface="Trebuchet MS"/>
              </a:rPr>
              <a:t>do </a:t>
            </a:r>
            <a:r>
              <a:rPr dirty="0" sz="1300" spc="-10">
                <a:latin typeface="Trebuchet MS"/>
                <a:cs typeface="Trebuchet MS"/>
              </a:rPr>
              <a:t>customers </a:t>
            </a:r>
            <a:r>
              <a:rPr dirty="0" sz="1300" spc="-5">
                <a:latin typeface="Trebuchet MS"/>
                <a:cs typeface="Trebuchet MS"/>
              </a:rPr>
              <a:t>like  </a:t>
            </a:r>
            <a:r>
              <a:rPr dirty="0" sz="1300" spc="-10">
                <a:latin typeface="Trebuchet MS"/>
                <a:cs typeface="Trebuchet MS"/>
              </a:rPr>
              <a:t>about the </a:t>
            </a:r>
            <a:r>
              <a:rPr dirty="0" sz="1300" spc="-20">
                <a:latin typeface="Trebuchet MS"/>
                <a:cs typeface="Trebuchet MS"/>
              </a:rPr>
              <a:t>brand’s  </a:t>
            </a:r>
            <a:r>
              <a:rPr dirty="0" sz="1300" spc="-10">
                <a:latin typeface="Trebuchet MS"/>
                <a:cs typeface="Trebuchet MS"/>
              </a:rPr>
              <a:t>competitors?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6310" y="6592316"/>
            <a:ext cx="29044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Compiled 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by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author from sources:</a:t>
            </a:r>
            <a:r>
              <a:rPr dirty="0" sz="900" spc="3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analyticstraining.com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2574036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15411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087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270"/>
              <a:t> </a:t>
            </a:r>
            <a:r>
              <a:rPr dirty="0" spc="-5"/>
              <a:t>Analysis:  Problems-</a:t>
            </a:r>
          </a:p>
        </p:txBody>
      </p:sp>
      <p:sp>
        <p:nvSpPr>
          <p:cNvPr id="6" name="object 6"/>
          <p:cNvSpPr/>
          <p:nvPr/>
        </p:nvSpPr>
        <p:spPr>
          <a:xfrm>
            <a:off x="3747515" y="2938272"/>
            <a:ext cx="2455164" cy="2357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31945" y="3595242"/>
            <a:ext cx="1689100" cy="986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7055" indent="-206375">
              <a:lnSpc>
                <a:spcPts val="2580"/>
              </a:lnSpc>
              <a:spcBef>
                <a:spcPts val="100"/>
              </a:spcBef>
              <a:buClr>
                <a:srgbClr val="F495CA"/>
              </a:buClr>
              <a:buSzPct val="73913"/>
              <a:buFont typeface="Wingdings 3"/>
              <a:buChar char=""/>
              <a:tabLst>
                <a:tab pos="567690" algn="l"/>
              </a:tabLst>
            </a:pPr>
            <a:r>
              <a:rPr dirty="0" sz="2300" spc="-5">
                <a:latin typeface="Trebuchet MS"/>
                <a:cs typeface="Trebuchet MS"/>
              </a:rPr>
              <a:t>Issues</a:t>
            </a:r>
            <a:endParaRPr sz="2300">
              <a:latin typeface="Trebuchet MS"/>
              <a:cs typeface="Trebuchet MS"/>
            </a:endParaRPr>
          </a:p>
          <a:p>
            <a:pPr algn="ctr">
              <a:lnSpc>
                <a:spcPts val="2400"/>
              </a:lnSpc>
            </a:pPr>
            <a:r>
              <a:rPr dirty="0" sz="2300">
                <a:latin typeface="Trebuchet MS"/>
                <a:cs typeface="Trebuchet MS"/>
              </a:rPr>
              <a:t>U</a:t>
            </a:r>
            <a:r>
              <a:rPr dirty="0" sz="2300" spc="-5">
                <a:latin typeface="Trebuchet MS"/>
                <a:cs typeface="Trebuchet MS"/>
              </a:rPr>
              <a:t>nd</a:t>
            </a:r>
            <a:r>
              <a:rPr dirty="0" sz="2300">
                <a:latin typeface="Trebuchet MS"/>
                <a:cs typeface="Trebuchet MS"/>
              </a:rPr>
              <a:t>ermin</a:t>
            </a:r>
            <a:r>
              <a:rPr dirty="0" sz="2300" spc="5">
                <a:latin typeface="Trebuchet MS"/>
                <a:cs typeface="Trebuchet MS"/>
              </a:rPr>
              <a:t>i</a:t>
            </a:r>
            <a:r>
              <a:rPr dirty="0" sz="2300" spc="-15">
                <a:latin typeface="Trebuchet MS"/>
                <a:cs typeface="Trebuchet MS"/>
              </a:rPr>
              <a:t>n</a:t>
            </a:r>
            <a:r>
              <a:rPr dirty="0" sz="2300">
                <a:latin typeface="Trebuchet MS"/>
                <a:cs typeface="Trebuchet MS"/>
              </a:rPr>
              <a:t>g</a:t>
            </a:r>
            <a:endParaRPr sz="2300">
              <a:latin typeface="Trebuchet MS"/>
              <a:cs typeface="Trebuchet MS"/>
            </a:endParaRPr>
          </a:p>
          <a:p>
            <a:pPr algn="ctr">
              <a:lnSpc>
                <a:spcPts val="2580"/>
              </a:lnSpc>
            </a:pPr>
            <a:r>
              <a:rPr dirty="0" sz="2300" spc="-5">
                <a:latin typeface="Trebuchet MS"/>
                <a:cs typeface="Trebuchet MS"/>
              </a:rPr>
              <a:t>Accuracy: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86428" y="1552955"/>
            <a:ext cx="1578864" cy="1577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27903" y="1967483"/>
            <a:ext cx="1578863" cy="15788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99201" y="2637790"/>
            <a:ext cx="634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rebuchet MS"/>
                <a:cs typeface="Trebuchet MS"/>
              </a:rPr>
              <a:t>N</a:t>
            </a:r>
            <a:r>
              <a:rPr dirty="0" sz="1200" spc="5">
                <a:latin typeface="Trebuchet MS"/>
                <a:cs typeface="Trebuchet MS"/>
              </a:rPr>
              <a:t>e</a:t>
            </a:r>
            <a:r>
              <a:rPr dirty="0" sz="1200">
                <a:latin typeface="Trebuchet MS"/>
                <a:cs typeface="Trebuchet MS"/>
              </a:rPr>
              <a:t>gation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4455" y="3019044"/>
            <a:ext cx="1578863" cy="15788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432550" y="3689730"/>
            <a:ext cx="582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rebuchet MS"/>
                <a:cs typeface="Trebuchet MS"/>
              </a:rPr>
              <a:t>Sarcasm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4144" y="4215384"/>
            <a:ext cx="1578863" cy="15788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107429" y="4806188"/>
            <a:ext cx="812800" cy="3683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 indent="12065">
              <a:lnSpc>
                <a:spcPts val="1260"/>
              </a:lnSpc>
              <a:spcBef>
                <a:spcPts val="290"/>
              </a:spcBef>
            </a:pPr>
            <a:r>
              <a:rPr dirty="0" sz="1200" spc="-20">
                <a:latin typeface="Trebuchet MS"/>
                <a:cs typeface="Trebuchet MS"/>
              </a:rPr>
              <a:t>Word </a:t>
            </a:r>
            <a:r>
              <a:rPr dirty="0" sz="1200" spc="-15">
                <a:latin typeface="Trebuchet MS"/>
                <a:cs typeface="Trebuchet MS"/>
              </a:rPr>
              <a:t>Roots  </a:t>
            </a:r>
            <a:r>
              <a:rPr dirty="0" sz="1200" spc="-5">
                <a:latin typeface="Trebuchet MS"/>
                <a:cs typeface="Trebuchet MS"/>
              </a:rPr>
              <a:t>(S</a:t>
            </a:r>
            <a:r>
              <a:rPr dirty="0" sz="1200" spc="5">
                <a:latin typeface="Trebuchet MS"/>
                <a:cs typeface="Trebuchet MS"/>
              </a:rPr>
              <a:t>t</a:t>
            </a:r>
            <a:r>
              <a:rPr dirty="0" sz="1200">
                <a:latin typeface="Trebuchet MS"/>
                <a:cs typeface="Trebuchet MS"/>
              </a:rPr>
              <a:t>e</a:t>
            </a:r>
            <a:r>
              <a:rPr dirty="0" sz="1200" spc="-5">
                <a:latin typeface="Trebuchet MS"/>
                <a:cs typeface="Trebuchet MS"/>
              </a:rPr>
              <a:t>mm</a:t>
            </a:r>
            <a:r>
              <a:rPr dirty="0" sz="1200">
                <a:latin typeface="Trebuchet MS"/>
                <a:cs typeface="Trebuchet MS"/>
              </a:rPr>
              <a:t>ing)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92979" y="4995671"/>
            <a:ext cx="1578864" cy="15788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214873" y="5586780"/>
            <a:ext cx="735330" cy="3683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 indent="185420">
              <a:lnSpc>
                <a:spcPts val="1260"/>
              </a:lnSpc>
              <a:spcBef>
                <a:spcPts val="290"/>
              </a:spcBef>
            </a:pPr>
            <a:r>
              <a:rPr dirty="0" sz="1200" spc="-40">
                <a:latin typeface="Trebuchet MS"/>
                <a:cs typeface="Trebuchet MS"/>
              </a:rPr>
              <a:t>Term  </a:t>
            </a:r>
            <a:r>
              <a:rPr dirty="0" sz="1200" spc="-10">
                <a:latin typeface="Trebuchet MS"/>
                <a:cs typeface="Trebuchet MS"/>
              </a:rPr>
              <a:t>F</a:t>
            </a:r>
            <a:r>
              <a:rPr dirty="0" sz="1200">
                <a:latin typeface="Trebuchet MS"/>
                <a:cs typeface="Trebuchet MS"/>
              </a:rPr>
              <a:t>r</a:t>
            </a:r>
            <a:r>
              <a:rPr dirty="0" sz="1200" spc="5">
                <a:latin typeface="Trebuchet MS"/>
                <a:cs typeface="Trebuchet MS"/>
              </a:rPr>
              <a:t>e</a:t>
            </a:r>
            <a:r>
              <a:rPr dirty="0" sz="1200">
                <a:latin typeface="Trebuchet MS"/>
                <a:cs typeface="Trebuchet MS"/>
              </a:rPr>
              <a:t>quency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79876" y="4995671"/>
            <a:ext cx="1577339" cy="15788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12819" y="5586780"/>
            <a:ext cx="711835" cy="3683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 indent="28575">
              <a:lnSpc>
                <a:spcPts val="1260"/>
              </a:lnSpc>
              <a:spcBef>
                <a:spcPts val="290"/>
              </a:spcBef>
            </a:pPr>
            <a:r>
              <a:rPr dirty="0" sz="1200" spc="-5">
                <a:latin typeface="Trebuchet MS"/>
                <a:cs typeface="Trebuchet MS"/>
              </a:rPr>
              <a:t>Semantic  </a:t>
            </a:r>
            <a:r>
              <a:rPr dirty="0" sz="1200">
                <a:latin typeface="Trebuchet MS"/>
                <a:cs typeface="Trebuchet MS"/>
              </a:rPr>
              <a:t>Ambigu</a:t>
            </a:r>
            <a:r>
              <a:rPr dirty="0" sz="1200" spc="5">
                <a:latin typeface="Trebuchet MS"/>
                <a:cs typeface="Trebuchet MS"/>
              </a:rPr>
              <a:t>i</a:t>
            </a:r>
            <a:r>
              <a:rPr dirty="0" sz="1200">
                <a:latin typeface="Trebuchet MS"/>
                <a:cs typeface="Trebuchet MS"/>
              </a:rPr>
              <a:t>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48711" y="4215384"/>
            <a:ext cx="1578864" cy="15788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155695" y="4806188"/>
            <a:ext cx="563880" cy="3683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 indent="22860">
              <a:lnSpc>
                <a:spcPts val="1260"/>
              </a:lnSpc>
              <a:spcBef>
                <a:spcPts val="290"/>
              </a:spcBef>
            </a:pPr>
            <a:r>
              <a:rPr dirty="0" sz="1200">
                <a:latin typeface="Trebuchet MS"/>
                <a:cs typeface="Trebuchet MS"/>
              </a:rPr>
              <a:t>Lack of  </a:t>
            </a:r>
            <a:r>
              <a:rPr dirty="0" sz="1200" spc="-5">
                <a:latin typeface="Trebuchet MS"/>
                <a:cs typeface="Trebuchet MS"/>
              </a:rPr>
              <a:t>C</a:t>
            </a:r>
            <a:r>
              <a:rPr dirty="0" sz="1200">
                <a:latin typeface="Trebuchet MS"/>
                <a:cs typeface="Trebuchet MS"/>
              </a:rPr>
              <a:t>ontext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38400" y="3019044"/>
            <a:ext cx="1578864" cy="15788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740279" y="3609847"/>
            <a:ext cx="973455" cy="3683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 indent="160020">
              <a:lnSpc>
                <a:spcPts val="1260"/>
              </a:lnSpc>
              <a:spcBef>
                <a:spcPts val="290"/>
              </a:spcBef>
            </a:pPr>
            <a:r>
              <a:rPr dirty="0" sz="1200">
                <a:latin typeface="Trebuchet MS"/>
                <a:cs typeface="Trebuchet MS"/>
              </a:rPr>
              <a:t>Sentence  </a:t>
            </a:r>
            <a:r>
              <a:rPr dirty="0" sz="1200" spc="-5">
                <a:latin typeface="Trebuchet MS"/>
                <a:cs typeface="Trebuchet MS"/>
              </a:rPr>
              <a:t>C</a:t>
            </a:r>
            <a:r>
              <a:rPr dirty="0" sz="1200">
                <a:latin typeface="Trebuchet MS"/>
                <a:cs typeface="Trebuchet MS"/>
              </a:rPr>
              <a:t>o</a:t>
            </a:r>
            <a:r>
              <a:rPr dirty="0" sz="1200" spc="-5">
                <a:latin typeface="Trebuchet MS"/>
                <a:cs typeface="Trebuchet MS"/>
              </a:rPr>
              <a:t>m</a:t>
            </a:r>
            <a:r>
              <a:rPr dirty="0" sz="1200">
                <a:latin typeface="Trebuchet MS"/>
                <a:cs typeface="Trebuchet MS"/>
              </a:rPr>
              <a:t>p</a:t>
            </a:r>
            <a:r>
              <a:rPr dirty="0" sz="1200" spc="-10">
                <a:latin typeface="Trebuchet MS"/>
                <a:cs typeface="Trebuchet MS"/>
              </a:rPr>
              <a:t>l</a:t>
            </a:r>
            <a:r>
              <a:rPr dirty="0" sz="1200">
                <a:latin typeface="Trebuchet MS"/>
                <a:cs typeface="Trebuchet MS"/>
              </a:rPr>
              <a:t>etene</a:t>
            </a:r>
            <a:r>
              <a:rPr dirty="0" sz="1200" spc="-10">
                <a:latin typeface="Trebuchet MS"/>
                <a:cs typeface="Trebuchet MS"/>
              </a:rPr>
              <a:t>s</a:t>
            </a:r>
            <a:r>
              <a:rPr dirty="0" sz="1200"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43427" y="1965960"/>
            <a:ext cx="1581912" cy="15819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431540" y="2142185"/>
            <a:ext cx="187452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15390">
              <a:lnSpc>
                <a:spcPts val="1350"/>
              </a:lnSpc>
              <a:spcBef>
                <a:spcPts val="100"/>
              </a:spcBef>
            </a:pPr>
            <a:r>
              <a:rPr dirty="0" sz="1200">
                <a:latin typeface="Trebuchet MS"/>
                <a:cs typeface="Trebuchet MS"/>
              </a:rPr>
              <a:t>Em</a:t>
            </a:r>
            <a:r>
              <a:rPr dirty="0" sz="1200" spc="5">
                <a:latin typeface="Trebuchet MS"/>
                <a:cs typeface="Trebuchet MS"/>
              </a:rPr>
              <a:t>e</a:t>
            </a:r>
            <a:r>
              <a:rPr dirty="0" sz="1200">
                <a:latin typeface="Trebuchet MS"/>
                <a:cs typeface="Trebuchet MS"/>
              </a:rPr>
              <a:t>rgi</a:t>
            </a:r>
            <a:r>
              <a:rPr dirty="0" sz="1200" spc="5">
                <a:latin typeface="Trebuchet MS"/>
                <a:cs typeface="Trebuchet MS"/>
              </a:rPr>
              <a:t>n</a:t>
            </a:r>
            <a:r>
              <a:rPr dirty="0" sz="1200">
                <a:latin typeface="Trebuchet MS"/>
                <a:cs typeface="Trebuchet MS"/>
              </a:rPr>
              <a:t>g</a:t>
            </a:r>
            <a:endParaRPr sz="1200">
              <a:latin typeface="Trebuchet MS"/>
              <a:cs typeface="Trebuchet MS"/>
            </a:endParaRPr>
          </a:p>
          <a:p>
            <a:pPr algn="ctr" marL="1215390">
              <a:lnSpc>
                <a:spcPts val="1320"/>
              </a:lnSpc>
            </a:pPr>
            <a:r>
              <a:rPr dirty="0" sz="1200" spc="-30">
                <a:latin typeface="Trebuchet MS"/>
                <a:cs typeface="Trebuchet MS"/>
              </a:rPr>
              <a:t>Terms</a:t>
            </a:r>
            <a:endParaRPr sz="1200">
              <a:latin typeface="Trebuchet MS"/>
              <a:cs typeface="Trebuchet MS"/>
            </a:endParaRPr>
          </a:p>
          <a:p>
            <a:pPr algn="ctr" marL="12700" marR="1071880" indent="-635">
              <a:lnSpc>
                <a:spcPct val="87100"/>
              </a:lnSpc>
              <a:spcBef>
                <a:spcPts val="160"/>
              </a:spcBef>
            </a:pPr>
            <a:r>
              <a:rPr dirty="0" sz="1200" spc="-30">
                <a:latin typeface="Trebuchet MS"/>
                <a:cs typeface="Trebuchet MS"/>
              </a:rPr>
              <a:t>Topic  </a:t>
            </a:r>
            <a:r>
              <a:rPr dirty="0" sz="1200">
                <a:latin typeface="Trebuchet MS"/>
                <a:cs typeface="Trebuchet MS"/>
              </a:rPr>
              <a:t>Categories  </a:t>
            </a:r>
            <a:r>
              <a:rPr dirty="0" sz="1200" spc="-5">
                <a:latin typeface="Trebuchet MS"/>
                <a:cs typeface="Trebuchet MS"/>
              </a:rPr>
              <a:t>Diff</a:t>
            </a:r>
            <a:r>
              <a:rPr dirty="0" sz="1200" spc="5">
                <a:latin typeface="Trebuchet MS"/>
                <a:cs typeface="Trebuchet MS"/>
              </a:rPr>
              <a:t>e</a:t>
            </a:r>
            <a:r>
              <a:rPr dirty="0" sz="1200">
                <a:latin typeface="Trebuchet MS"/>
                <a:cs typeface="Trebuchet MS"/>
              </a:rPr>
              <a:t>r</a:t>
            </a:r>
            <a:r>
              <a:rPr dirty="0" sz="1200" spc="5">
                <a:latin typeface="Trebuchet MS"/>
                <a:cs typeface="Trebuchet MS"/>
              </a:rPr>
              <a:t>e</a:t>
            </a:r>
            <a:r>
              <a:rPr dirty="0" sz="1200">
                <a:latin typeface="Trebuchet MS"/>
                <a:cs typeface="Trebuchet MS"/>
              </a:rPr>
              <a:t>nces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6310" y="6592316"/>
            <a:ext cx="28689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Compiled 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by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author form sources:</a:t>
            </a:r>
            <a:r>
              <a:rPr dirty="0" sz="900" spc="6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relevantinsights.com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2574036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15411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087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270"/>
              <a:t> </a:t>
            </a:r>
            <a:r>
              <a:rPr dirty="0" spc="-5"/>
              <a:t>Analysis:  Problems-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6310" y="2533903"/>
            <a:ext cx="8330565" cy="320230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5600" marR="5080" indent="-342900">
              <a:lnSpc>
                <a:spcPts val="1950"/>
              </a:lnSpc>
              <a:spcBef>
                <a:spcPts val="34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Many find analysis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lacking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and search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better ways to measure and apply it  to business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problems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marL="355600" marR="846455" indent="-342900">
              <a:lnSpc>
                <a:spcPts val="1939"/>
              </a:lnSpc>
              <a:spcBef>
                <a:spcPts val="1505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There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clear consensus that Sentiment Analysis is problematic and  inaccurate when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left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solely to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machines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EB3C9F"/>
              </a:buClr>
              <a:buFont typeface="Wingdings 3"/>
              <a:buChar char=""/>
            </a:pPr>
            <a:endParaRPr sz="3000">
              <a:latin typeface="Trebuchet MS"/>
              <a:cs typeface="Trebuchet MS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Human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language is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too complex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to reduce it just to</a:t>
            </a:r>
            <a:r>
              <a:rPr dirty="0" sz="1600" spc="1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algorithms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EB3C9F"/>
              </a:buClr>
              <a:buFont typeface="Wingdings 3"/>
              <a:buChar char=""/>
            </a:pPr>
            <a:endParaRPr sz="1400">
              <a:latin typeface="Trebuchet MS"/>
              <a:cs typeface="Trebuchet MS"/>
            </a:endParaRPr>
          </a:p>
          <a:p>
            <a:pPr marL="355600" marR="153670" indent="-342900">
              <a:lnSpc>
                <a:spcPts val="1939"/>
              </a:lnSpc>
              <a:spcBef>
                <a:spcPts val="5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Humans are needed to verify and correct algorithms models used to support  machine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3386328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27703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087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270"/>
              <a:t> </a:t>
            </a:r>
            <a:r>
              <a:rPr dirty="0" spc="-5"/>
              <a:t>Analysis:  </a:t>
            </a:r>
            <a:r>
              <a:rPr dirty="0" spc="-155"/>
              <a:t>Top</a:t>
            </a:r>
            <a:r>
              <a:rPr dirty="0" spc="-20"/>
              <a:t> </a:t>
            </a:r>
            <a:r>
              <a:rPr dirty="0" spc="-5"/>
              <a:t>Software-</a:t>
            </a:r>
          </a:p>
        </p:txBody>
      </p:sp>
      <p:sp>
        <p:nvSpPr>
          <p:cNvPr id="6" name="object 6"/>
          <p:cNvSpPr/>
          <p:nvPr/>
        </p:nvSpPr>
        <p:spPr>
          <a:xfrm>
            <a:off x="681990" y="2806445"/>
            <a:ext cx="3275329" cy="1079500"/>
          </a:xfrm>
          <a:custGeom>
            <a:avLst/>
            <a:gdLst/>
            <a:ahLst/>
            <a:cxnLst/>
            <a:rect l="l" t="t" r="r" b="b"/>
            <a:pathLst>
              <a:path w="3275329" h="1079500">
                <a:moveTo>
                  <a:pt x="2735580" y="0"/>
                </a:moveTo>
                <a:lnTo>
                  <a:pt x="0" y="0"/>
                </a:lnTo>
                <a:lnTo>
                  <a:pt x="539496" y="539495"/>
                </a:lnTo>
                <a:lnTo>
                  <a:pt x="0" y="1078991"/>
                </a:lnTo>
                <a:lnTo>
                  <a:pt x="2735580" y="1078991"/>
                </a:lnTo>
                <a:lnTo>
                  <a:pt x="3275076" y="539495"/>
                </a:lnTo>
                <a:lnTo>
                  <a:pt x="2735580" y="0"/>
                </a:lnTo>
                <a:close/>
              </a:path>
            </a:pathLst>
          </a:custGeom>
          <a:solidFill>
            <a:srgbClr val="F1AC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76197" y="3192017"/>
            <a:ext cx="15049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latin typeface="Trebuchet MS"/>
                <a:cs typeface="Trebuchet MS"/>
              </a:rPr>
              <a:t>Text-Processing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6546" y="2897885"/>
            <a:ext cx="4838700" cy="894715"/>
          </a:xfrm>
          <a:custGeom>
            <a:avLst/>
            <a:gdLst/>
            <a:ahLst/>
            <a:cxnLst/>
            <a:rect l="l" t="t" r="r" b="b"/>
            <a:pathLst>
              <a:path w="4838700" h="894714">
                <a:moveTo>
                  <a:pt x="4391406" y="0"/>
                </a:moveTo>
                <a:lnTo>
                  <a:pt x="0" y="0"/>
                </a:lnTo>
                <a:lnTo>
                  <a:pt x="447293" y="447293"/>
                </a:lnTo>
                <a:lnTo>
                  <a:pt x="0" y="894588"/>
                </a:lnTo>
                <a:lnTo>
                  <a:pt x="4391406" y="894588"/>
                </a:lnTo>
                <a:lnTo>
                  <a:pt x="4838700" y="447293"/>
                </a:lnTo>
                <a:lnTo>
                  <a:pt x="4391406" y="0"/>
                </a:lnTo>
                <a:close/>
              </a:path>
            </a:pathLst>
          </a:custGeom>
          <a:solidFill>
            <a:srgbClr val="F9E2CC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06546" y="2897885"/>
            <a:ext cx="4838700" cy="894715"/>
          </a:xfrm>
          <a:custGeom>
            <a:avLst/>
            <a:gdLst/>
            <a:ahLst/>
            <a:cxnLst/>
            <a:rect l="l" t="t" r="r" b="b"/>
            <a:pathLst>
              <a:path w="4838700" h="894714">
                <a:moveTo>
                  <a:pt x="0" y="0"/>
                </a:moveTo>
                <a:lnTo>
                  <a:pt x="4391406" y="0"/>
                </a:lnTo>
                <a:lnTo>
                  <a:pt x="4838700" y="447293"/>
                </a:lnTo>
                <a:lnTo>
                  <a:pt x="4391406" y="894588"/>
                </a:lnTo>
                <a:lnTo>
                  <a:pt x="0" y="894588"/>
                </a:lnTo>
                <a:lnTo>
                  <a:pt x="447293" y="447293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9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79570" y="2929508"/>
            <a:ext cx="3709035" cy="79756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algn="ctr" marL="12700" marR="5080">
              <a:lnSpc>
                <a:spcPts val="1460"/>
              </a:lnSpc>
              <a:spcBef>
                <a:spcPts val="335"/>
              </a:spcBef>
            </a:pPr>
            <a:r>
              <a:rPr dirty="0" sz="1400" spc="-10">
                <a:latin typeface="Trebuchet MS"/>
                <a:cs typeface="Trebuchet MS"/>
              </a:rPr>
              <a:t>Performs </a:t>
            </a:r>
            <a:r>
              <a:rPr dirty="0" sz="1400" spc="-5">
                <a:latin typeface="Trebuchet MS"/>
                <a:cs typeface="Trebuchet MS"/>
              </a:rPr>
              <a:t>sentiment analysis, stemming and  lemmatization, parts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5">
                <a:latin typeface="Trebuchet MS"/>
                <a:cs typeface="Trebuchet MS"/>
              </a:rPr>
              <a:t>speech tagging and  chunking, phrase extraction and named entity  recognition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310" y="6592316"/>
            <a:ext cx="27641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Compiled 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by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author form sources:</a:t>
            </a:r>
            <a:r>
              <a:rPr dirty="0" sz="900" spc="4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blog.mashape.com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39033" y="4525517"/>
            <a:ext cx="3275329" cy="1077595"/>
          </a:xfrm>
          <a:custGeom>
            <a:avLst/>
            <a:gdLst/>
            <a:ahLst/>
            <a:cxnLst/>
            <a:rect l="l" t="t" r="r" b="b"/>
            <a:pathLst>
              <a:path w="3275329" h="1077595">
                <a:moveTo>
                  <a:pt x="2736342" y="0"/>
                </a:moveTo>
                <a:lnTo>
                  <a:pt x="0" y="0"/>
                </a:lnTo>
                <a:lnTo>
                  <a:pt x="538733" y="538733"/>
                </a:lnTo>
                <a:lnTo>
                  <a:pt x="0" y="1077467"/>
                </a:lnTo>
                <a:lnTo>
                  <a:pt x="2736342" y="1077467"/>
                </a:lnTo>
                <a:lnTo>
                  <a:pt x="3275076" y="538733"/>
                </a:lnTo>
                <a:lnTo>
                  <a:pt x="2736342" y="0"/>
                </a:lnTo>
                <a:close/>
              </a:path>
            </a:pathLst>
          </a:custGeom>
          <a:solidFill>
            <a:srgbClr val="71E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04309" y="4910454"/>
            <a:ext cx="1164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Trebuchet MS"/>
                <a:cs typeface="Trebuchet MS"/>
              </a:rPr>
              <a:t>ML</a:t>
            </a:r>
            <a:r>
              <a:rPr dirty="0" sz="1600" spc="-190" b="1">
                <a:latin typeface="Trebuchet MS"/>
                <a:cs typeface="Trebuchet MS"/>
              </a:rPr>
              <a:t> </a:t>
            </a:r>
            <a:r>
              <a:rPr dirty="0" sz="1600" spc="-10" b="1">
                <a:latin typeface="Trebuchet MS"/>
                <a:cs typeface="Trebuchet MS"/>
              </a:rPr>
              <a:t>Analyzer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63590" y="4616958"/>
            <a:ext cx="4838700" cy="894715"/>
          </a:xfrm>
          <a:custGeom>
            <a:avLst/>
            <a:gdLst/>
            <a:ahLst/>
            <a:cxnLst/>
            <a:rect l="l" t="t" r="r" b="b"/>
            <a:pathLst>
              <a:path w="4838700" h="894714">
                <a:moveTo>
                  <a:pt x="4391406" y="0"/>
                </a:moveTo>
                <a:lnTo>
                  <a:pt x="0" y="0"/>
                </a:lnTo>
                <a:lnTo>
                  <a:pt x="447294" y="447294"/>
                </a:lnTo>
                <a:lnTo>
                  <a:pt x="0" y="894588"/>
                </a:lnTo>
                <a:lnTo>
                  <a:pt x="4391406" y="894588"/>
                </a:lnTo>
                <a:lnTo>
                  <a:pt x="4838700" y="447294"/>
                </a:lnTo>
                <a:lnTo>
                  <a:pt x="4391406" y="0"/>
                </a:lnTo>
                <a:close/>
              </a:path>
            </a:pathLst>
          </a:custGeom>
          <a:solidFill>
            <a:srgbClr val="F7F9D2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63590" y="4616958"/>
            <a:ext cx="4838700" cy="894715"/>
          </a:xfrm>
          <a:custGeom>
            <a:avLst/>
            <a:gdLst/>
            <a:ahLst/>
            <a:cxnLst/>
            <a:rect l="l" t="t" r="r" b="b"/>
            <a:pathLst>
              <a:path w="4838700" h="894714">
                <a:moveTo>
                  <a:pt x="0" y="0"/>
                </a:moveTo>
                <a:lnTo>
                  <a:pt x="4391406" y="0"/>
                </a:lnTo>
                <a:lnTo>
                  <a:pt x="4838700" y="447294"/>
                </a:lnTo>
                <a:lnTo>
                  <a:pt x="4391406" y="894588"/>
                </a:lnTo>
                <a:lnTo>
                  <a:pt x="0" y="894588"/>
                </a:lnTo>
                <a:lnTo>
                  <a:pt x="447294" y="447294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7F9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387846" y="4619625"/>
            <a:ext cx="3807460" cy="852169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ctr" marL="12700" marR="5080">
              <a:lnSpc>
                <a:spcPct val="87200"/>
              </a:lnSpc>
              <a:spcBef>
                <a:spcPts val="330"/>
              </a:spcBef>
            </a:pPr>
            <a:r>
              <a:rPr dirty="0" sz="1500" spc="-10">
                <a:latin typeface="Trebuchet MS"/>
                <a:cs typeface="Trebuchet MS"/>
              </a:rPr>
              <a:t>Preforms </a:t>
            </a:r>
            <a:r>
              <a:rPr dirty="0" sz="1500" spc="-5">
                <a:latin typeface="Trebuchet MS"/>
                <a:cs typeface="Trebuchet MS"/>
              </a:rPr>
              <a:t>text classification, </a:t>
            </a:r>
            <a:r>
              <a:rPr dirty="0" sz="1500">
                <a:latin typeface="Trebuchet MS"/>
                <a:cs typeface="Trebuchet MS"/>
              </a:rPr>
              <a:t>article  </a:t>
            </a:r>
            <a:r>
              <a:rPr dirty="0" sz="1500" spc="-5">
                <a:latin typeface="Trebuchet MS"/>
                <a:cs typeface="Trebuchet MS"/>
              </a:rPr>
              <a:t>summarization, sentiment analysis, </a:t>
            </a:r>
            <a:r>
              <a:rPr dirty="0" sz="1500">
                <a:latin typeface="Trebuchet MS"/>
                <a:cs typeface="Trebuchet MS"/>
              </a:rPr>
              <a:t>extracts  stock symbol, extracts </a:t>
            </a:r>
            <a:r>
              <a:rPr dirty="0" sz="1500" spc="-5">
                <a:latin typeface="Trebuchet MS"/>
                <a:cs typeface="Trebuchet MS"/>
              </a:rPr>
              <a:t>person names,  language detection, and </a:t>
            </a:r>
            <a:r>
              <a:rPr dirty="0" sz="1500">
                <a:latin typeface="Trebuchet MS"/>
                <a:cs typeface="Trebuchet MS"/>
              </a:rPr>
              <a:t>extracts</a:t>
            </a:r>
            <a:r>
              <a:rPr dirty="0" sz="1500" spc="-70">
                <a:latin typeface="Trebuchet MS"/>
                <a:cs typeface="Trebuchet MS"/>
              </a:rPr>
              <a:t> </a:t>
            </a:r>
            <a:r>
              <a:rPr dirty="0" sz="1500" spc="-5">
                <a:latin typeface="Trebuchet MS"/>
                <a:cs typeface="Trebuchet MS"/>
              </a:rPr>
              <a:t>locations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3386328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27703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087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270"/>
              <a:t> </a:t>
            </a:r>
            <a:r>
              <a:rPr dirty="0" spc="-5"/>
              <a:t>Analysis:  </a:t>
            </a:r>
            <a:r>
              <a:rPr dirty="0" spc="-155"/>
              <a:t>Top</a:t>
            </a:r>
            <a:r>
              <a:rPr dirty="0" spc="-20"/>
              <a:t> </a:t>
            </a:r>
            <a:r>
              <a:rPr dirty="0" spc="-5"/>
              <a:t>Software-</a:t>
            </a:r>
          </a:p>
        </p:txBody>
      </p:sp>
      <p:sp>
        <p:nvSpPr>
          <p:cNvPr id="6" name="object 6"/>
          <p:cNvSpPr/>
          <p:nvPr/>
        </p:nvSpPr>
        <p:spPr>
          <a:xfrm>
            <a:off x="3409188" y="1898904"/>
            <a:ext cx="6606540" cy="1539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41903" y="2233450"/>
            <a:ext cx="5711825" cy="7366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484"/>
              </a:spcBef>
              <a:buChar char="•"/>
              <a:tabLst>
                <a:tab pos="127000" algn="l"/>
              </a:tabLst>
            </a:pPr>
            <a:r>
              <a:rPr dirty="0" sz="1400" spc="-15">
                <a:latin typeface="Trebuchet MS"/>
                <a:cs typeface="Trebuchet MS"/>
              </a:rPr>
              <a:t>Returns </a:t>
            </a:r>
            <a:r>
              <a:rPr dirty="0" sz="1400" spc="-5">
                <a:latin typeface="Trebuchet MS"/>
                <a:cs typeface="Trebuchet MS"/>
              </a:rPr>
              <a:t>the sentiment </a:t>
            </a:r>
            <a:r>
              <a:rPr dirty="0" sz="1400">
                <a:latin typeface="Trebuchet MS"/>
                <a:cs typeface="Trebuchet MS"/>
              </a:rPr>
              <a:t>of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Tweets</a:t>
            </a:r>
            <a:endParaRPr sz="1400">
              <a:latin typeface="Trebuchet MS"/>
              <a:cs typeface="Trebuchet MS"/>
            </a:endParaRPr>
          </a:p>
          <a:p>
            <a:pPr marL="127000" marR="5080" indent="-114300">
              <a:lnSpc>
                <a:spcPts val="1460"/>
              </a:lnSpc>
              <a:spcBef>
                <a:spcPts val="620"/>
              </a:spcBef>
              <a:buChar char="•"/>
              <a:tabLst>
                <a:tab pos="127000" algn="l"/>
              </a:tabLst>
            </a:pPr>
            <a:r>
              <a:rPr dirty="0" sz="1400" spc="-65">
                <a:latin typeface="Trebuchet MS"/>
                <a:cs typeface="Trebuchet MS"/>
              </a:rPr>
              <a:t>Two </a:t>
            </a:r>
            <a:r>
              <a:rPr dirty="0" sz="1400">
                <a:latin typeface="Trebuchet MS"/>
                <a:cs typeface="Trebuchet MS"/>
              </a:rPr>
              <a:t>APIs </a:t>
            </a:r>
            <a:r>
              <a:rPr dirty="0" sz="1400" spc="-5">
                <a:latin typeface="Trebuchet MS"/>
                <a:cs typeface="Trebuchet MS"/>
              </a:rPr>
              <a:t>analyze </a:t>
            </a:r>
            <a:r>
              <a:rPr dirty="0" sz="1400">
                <a:latin typeface="Trebuchet MS"/>
                <a:cs typeface="Trebuchet MS"/>
              </a:rPr>
              <a:t>new </a:t>
            </a:r>
            <a:r>
              <a:rPr dirty="0" sz="1400" spc="-35">
                <a:latin typeface="Trebuchet MS"/>
                <a:cs typeface="Trebuchet MS"/>
              </a:rPr>
              <a:t>Tweets </a:t>
            </a:r>
            <a:r>
              <a:rPr dirty="0" sz="1400" spc="-5">
                <a:latin typeface="Trebuchet MS"/>
                <a:cs typeface="Trebuchet MS"/>
              </a:rPr>
              <a:t>and </a:t>
            </a:r>
            <a:r>
              <a:rPr dirty="0" sz="1400" spc="-35">
                <a:latin typeface="Trebuchet MS"/>
                <a:cs typeface="Trebuchet MS"/>
              </a:rPr>
              <a:t>Tweets </a:t>
            </a:r>
            <a:r>
              <a:rPr dirty="0" sz="1400" spc="-5">
                <a:latin typeface="Trebuchet MS"/>
                <a:cs typeface="Trebuchet MS"/>
              </a:rPr>
              <a:t>already received, </a:t>
            </a:r>
            <a:r>
              <a:rPr dirty="0" sz="1400">
                <a:latin typeface="Trebuchet MS"/>
                <a:cs typeface="Trebuchet MS"/>
              </a:rPr>
              <a:t>one </a:t>
            </a:r>
            <a:r>
              <a:rPr dirty="0" sz="1400" spc="-40">
                <a:latin typeface="Trebuchet MS"/>
                <a:cs typeface="Trebuchet MS"/>
              </a:rPr>
              <a:t>Tweet  </a:t>
            </a:r>
            <a:r>
              <a:rPr dirty="0" sz="1400" spc="-5">
                <a:latin typeface="Trebuchet MS"/>
                <a:cs typeface="Trebuchet MS"/>
              </a:rPr>
              <a:t>at </a:t>
            </a:r>
            <a:r>
              <a:rPr dirty="0" sz="1400">
                <a:latin typeface="Trebuchet MS"/>
                <a:cs typeface="Trebuchet MS"/>
              </a:rPr>
              <a:t>a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time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9036" y="1914144"/>
            <a:ext cx="2916936" cy="1508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4880" y="2398776"/>
            <a:ext cx="2389632" cy="5532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87627" y="2452192"/>
            <a:ext cx="208533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65" b="1">
                <a:latin typeface="Trebuchet MS"/>
                <a:cs typeface="Trebuchet MS"/>
              </a:rPr>
              <a:t>T</a:t>
            </a:r>
            <a:r>
              <a:rPr dirty="0" sz="2000" b="1">
                <a:latin typeface="Trebuchet MS"/>
                <a:cs typeface="Trebuchet MS"/>
              </a:rPr>
              <a:t>wee</a:t>
            </a:r>
            <a:r>
              <a:rPr dirty="0" sz="2000" spc="-10" b="1">
                <a:latin typeface="Trebuchet MS"/>
                <a:cs typeface="Trebuchet MS"/>
              </a:rPr>
              <a:t>t</a:t>
            </a:r>
            <a:r>
              <a:rPr dirty="0" sz="2000" spc="-5" b="1">
                <a:latin typeface="Trebuchet MS"/>
                <a:cs typeface="Trebuchet MS"/>
              </a:rPr>
              <a:t>S</a:t>
            </a:r>
            <a:r>
              <a:rPr dirty="0" sz="2000" spc="-10" b="1">
                <a:latin typeface="Trebuchet MS"/>
                <a:cs typeface="Trebuchet MS"/>
              </a:rPr>
              <a:t>e</a:t>
            </a:r>
            <a:r>
              <a:rPr dirty="0" sz="2000" spc="-5" b="1">
                <a:latin typeface="Trebuchet MS"/>
                <a:cs typeface="Trebuchet MS"/>
              </a:rPr>
              <a:t>nti</a:t>
            </a:r>
            <a:r>
              <a:rPr dirty="0" sz="2000" spc="10" b="1">
                <a:latin typeface="Trebuchet MS"/>
                <a:cs typeface="Trebuchet MS"/>
              </a:rPr>
              <a:t>m</a:t>
            </a:r>
            <a:r>
              <a:rPr dirty="0" sz="2000" b="1">
                <a:latin typeface="Trebuchet MS"/>
                <a:cs typeface="Trebuchet MS"/>
              </a:rPr>
              <a:t>ents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09188" y="3467100"/>
            <a:ext cx="6606540" cy="15392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41903" y="3709771"/>
            <a:ext cx="5445125" cy="922019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480"/>
              </a:spcBef>
              <a:buChar char="•"/>
              <a:tabLst>
                <a:tab pos="127000" algn="l"/>
              </a:tabLst>
            </a:pPr>
            <a:r>
              <a:rPr dirty="0" sz="1400">
                <a:latin typeface="Trebuchet MS"/>
                <a:cs typeface="Trebuchet MS"/>
              </a:rPr>
              <a:t>A </a:t>
            </a:r>
            <a:r>
              <a:rPr dirty="0" sz="1400" spc="-20">
                <a:latin typeface="Trebuchet MS"/>
                <a:cs typeface="Trebuchet MS"/>
              </a:rPr>
              <a:t>WebKnox </a:t>
            </a:r>
            <a:r>
              <a:rPr dirty="0" sz="1400" spc="-5">
                <a:latin typeface="Trebuchet MS"/>
                <a:cs typeface="Trebuchet MS"/>
              </a:rPr>
              <a:t>text processing </a:t>
            </a:r>
            <a:r>
              <a:rPr dirty="0" sz="1400">
                <a:latin typeface="Trebuchet MS"/>
                <a:cs typeface="Trebuchet MS"/>
              </a:rPr>
              <a:t>API </a:t>
            </a:r>
            <a:r>
              <a:rPr dirty="0" sz="1400" spc="-5">
                <a:latin typeface="Trebuchet MS"/>
                <a:cs typeface="Trebuchet MS"/>
              </a:rPr>
              <a:t>processes (natural) </a:t>
            </a:r>
            <a:r>
              <a:rPr dirty="0" sz="1400">
                <a:latin typeface="Trebuchet MS"/>
                <a:cs typeface="Trebuchet MS"/>
              </a:rPr>
              <a:t>language</a:t>
            </a:r>
            <a:r>
              <a:rPr dirty="0" sz="1400" spc="-17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texts</a:t>
            </a:r>
            <a:endParaRPr sz="1400">
              <a:latin typeface="Trebuchet MS"/>
              <a:cs typeface="Trebuchet MS"/>
            </a:endParaRPr>
          </a:p>
          <a:p>
            <a:pPr marL="127000" marR="5080" indent="-114300">
              <a:lnSpc>
                <a:spcPct val="87200"/>
              </a:lnSpc>
              <a:spcBef>
                <a:spcPts val="600"/>
              </a:spcBef>
              <a:buChar char="•"/>
              <a:tabLst>
                <a:tab pos="127000" algn="l"/>
              </a:tabLst>
            </a:pPr>
            <a:r>
              <a:rPr dirty="0" sz="1400" spc="-5">
                <a:latin typeface="Trebuchet MS"/>
                <a:cs typeface="Trebuchet MS"/>
              </a:rPr>
              <a:t>Can detect the language, the quality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5">
                <a:latin typeface="Trebuchet MS"/>
                <a:cs typeface="Trebuchet MS"/>
              </a:rPr>
              <a:t>the writing, find entity  mentions, tag parts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5">
                <a:latin typeface="Trebuchet MS"/>
                <a:cs typeface="Trebuchet MS"/>
              </a:rPr>
              <a:t>speech, extract dates, extract locations, </a:t>
            </a:r>
            <a:r>
              <a:rPr dirty="0" sz="1400">
                <a:latin typeface="Trebuchet MS"/>
                <a:cs typeface="Trebuchet MS"/>
              </a:rPr>
              <a:t>or  </a:t>
            </a:r>
            <a:r>
              <a:rPr dirty="0" sz="1400" spc="-5">
                <a:latin typeface="Trebuchet MS"/>
                <a:cs typeface="Trebuchet MS"/>
              </a:rPr>
              <a:t>determine the sentiment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5">
                <a:latin typeface="Trebuchet MS"/>
                <a:cs typeface="Trebuchet MS"/>
              </a:rPr>
              <a:t>the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text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9036" y="3482340"/>
            <a:ext cx="2916936" cy="1508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51560" y="3966971"/>
            <a:ext cx="2176272" cy="5547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94308" y="4021327"/>
            <a:ext cx="186943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5" b="1">
                <a:latin typeface="Trebuchet MS"/>
                <a:cs typeface="Trebuchet MS"/>
              </a:rPr>
              <a:t>Text</a:t>
            </a:r>
            <a:r>
              <a:rPr dirty="0" sz="2000" spc="-7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Processing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09188" y="5035296"/>
            <a:ext cx="6606540" cy="15392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41903" y="5326760"/>
            <a:ext cx="5870575" cy="87376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0" marR="5080" indent="-114300">
              <a:lnSpc>
                <a:spcPts val="1460"/>
              </a:lnSpc>
              <a:spcBef>
                <a:spcPts val="335"/>
              </a:spcBef>
              <a:buChar char="•"/>
              <a:tabLst>
                <a:tab pos="127000" algn="l"/>
              </a:tabLst>
            </a:pPr>
            <a:r>
              <a:rPr dirty="0" sz="1400">
                <a:latin typeface="Trebuchet MS"/>
                <a:cs typeface="Trebuchet MS"/>
              </a:rPr>
              <a:t>API </a:t>
            </a:r>
            <a:r>
              <a:rPr dirty="0" sz="1400" spc="-5">
                <a:latin typeface="Trebuchet MS"/>
                <a:cs typeface="Trebuchet MS"/>
              </a:rPr>
              <a:t>designed to turn any text into meaningful expressions, entities, and  sentiment terms</a:t>
            </a:r>
            <a:endParaRPr sz="1400">
              <a:latin typeface="Trebuchet MS"/>
              <a:cs typeface="Trebuchet MS"/>
            </a:endParaRPr>
          </a:p>
          <a:p>
            <a:pPr marL="127000" marR="177165" indent="-114300">
              <a:lnSpc>
                <a:spcPts val="1460"/>
              </a:lnSpc>
              <a:spcBef>
                <a:spcPts val="610"/>
              </a:spcBef>
              <a:buChar char="•"/>
              <a:tabLst>
                <a:tab pos="127000" algn="l"/>
              </a:tabLst>
            </a:pPr>
            <a:r>
              <a:rPr dirty="0" sz="1400" spc="-5">
                <a:latin typeface="Trebuchet MS"/>
                <a:cs typeface="Trebuchet MS"/>
              </a:rPr>
              <a:t>Supports English, Spanish, French, German, Chinese, Swedish, Greek,  Czech, Italian and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Russian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9036" y="5050535"/>
            <a:ext cx="2916936" cy="15087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60575" y="5535167"/>
            <a:ext cx="1158239" cy="5547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03323" y="5589523"/>
            <a:ext cx="8528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rebuchet MS"/>
                <a:cs typeface="Trebuchet MS"/>
              </a:rPr>
              <a:t>Skyttle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6310" y="6592316"/>
            <a:ext cx="27641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Compiled 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by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author form sources:</a:t>
            </a:r>
            <a:r>
              <a:rPr dirty="0" sz="900" spc="4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blog.mashape.com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476" y="509016"/>
            <a:ext cx="8461248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2154" y="629158"/>
            <a:ext cx="78879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>
                <a:uFill>
                  <a:solidFill>
                    <a:srgbClr val="EB3C9F"/>
                  </a:solidFill>
                </a:uFill>
              </a:rPr>
              <a:t>Contact Us for </a:t>
            </a:r>
            <a:r>
              <a:rPr dirty="0" u="heavy" spc="-5">
                <a:uFill>
                  <a:solidFill>
                    <a:srgbClr val="EB3C9F"/>
                  </a:solidFill>
                </a:uFill>
              </a:rPr>
              <a:t>the </a:t>
            </a:r>
            <a:r>
              <a:rPr dirty="0" u="heavy" spc="-45">
                <a:uFill>
                  <a:solidFill>
                    <a:srgbClr val="EB3C9F"/>
                  </a:solidFill>
                </a:uFill>
              </a:rPr>
              <a:t>Full</a:t>
            </a:r>
            <a:r>
              <a:rPr dirty="0" u="heavy" spc="-50">
                <a:uFill>
                  <a:solidFill>
                    <a:srgbClr val="EB3C9F"/>
                  </a:solidFill>
                </a:uFill>
              </a:rPr>
              <a:t> </a:t>
            </a:r>
            <a:r>
              <a:rPr dirty="0" u="heavy" spc="-5">
                <a:uFill>
                  <a:solidFill>
                    <a:srgbClr val="EB3C9F"/>
                  </a:solidFill>
                </a:uFill>
              </a:rPr>
              <a:t>Presentation:</a:t>
            </a:r>
          </a:p>
        </p:txBody>
      </p:sp>
      <p:sp>
        <p:nvSpPr>
          <p:cNvPr id="4" name="object 4"/>
          <p:cNvSpPr/>
          <p:nvPr/>
        </p:nvSpPr>
        <p:spPr>
          <a:xfrm>
            <a:off x="1034796" y="1147572"/>
            <a:ext cx="7912608" cy="96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72917" y="1979596"/>
            <a:ext cx="4405630" cy="3618865"/>
          </a:xfrm>
          <a:prstGeom prst="rect">
            <a:avLst/>
          </a:prstGeom>
        </p:spPr>
        <p:txBody>
          <a:bodyPr wrap="square" lIns="0" tIns="2159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700"/>
              </a:spcBef>
            </a:pP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Mediacontact USA</a:t>
            </a:r>
            <a:r>
              <a:rPr dirty="0" sz="28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Inc.</a:t>
            </a:r>
            <a:endParaRPr sz="2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13575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58TH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Street North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#160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Clearwater,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Fl.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33760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725"/>
              </a:spcBef>
            </a:pP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T: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727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538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4112</a:t>
            </a:r>
            <a:endParaRPr sz="1800">
              <a:latin typeface="Trebuchet MS"/>
              <a:cs typeface="Trebuchet MS"/>
            </a:endParaRPr>
          </a:p>
          <a:p>
            <a:pPr algn="ctr" marL="1905">
              <a:lnSpc>
                <a:spcPct val="100000"/>
              </a:lnSpc>
              <a:spcBef>
                <a:spcPts val="1000"/>
              </a:spcBef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E: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heavy" sz="1800" spc="-5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rebuchet MS"/>
                <a:cs typeface="Trebuchet MS"/>
                <a:hlinkClick r:id="rId4"/>
              </a:rPr>
              <a:t>contact@mcusa.co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95"/>
              </a:spcBef>
            </a:pPr>
            <a:r>
              <a:rPr dirty="0" u="heavy" sz="2800" spc="-2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rebuchet MS"/>
                <a:cs typeface="Trebuchet MS"/>
                <a:hlinkClick r:id="rId5"/>
              </a:rPr>
              <a:t>www.mediacontactusa.com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57059" y="2299716"/>
            <a:ext cx="2535936" cy="2535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8723" y="2757328"/>
            <a:ext cx="2535936" cy="1525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2828544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087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270"/>
              <a:t> </a:t>
            </a:r>
            <a:r>
              <a:rPr dirty="0" spc="-5"/>
              <a:t>Analysis:  </a:t>
            </a:r>
            <a:r>
              <a:rPr dirty="0"/>
              <a:t>What </a:t>
            </a:r>
            <a:r>
              <a:rPr dirty="0" spc="-5"/>
              <a:t>is</a:t>
            </a:r>
            <a:r>
              <a:rPr dirty="0" spc="-15"/>
              <a:t> </a:t>
            </a:r>
            <a:r>
              <a:rPr dirty="0" spc="-5"/>
              <a:t>it?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6310" y="2588463"/>
            <a:ext cx="8364220" cy="2728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process of analyzing unstructured text to extract relevant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and transforming it into useful business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intelligence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269240" indent="-342900">
              <a:lnSpc>
                <a:spcPct val="100000"/>
              </a:lnSpc>
              <a:spcBef>
                <a:spcPts val="1725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It determines if an expression is positive, negative, or neutral, and to what  degree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714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It is an emerging field that attempts to analyze and measure human emotions  and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convert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it into hard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facts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0381" y="757226"/>
            <a:ext cx="2571749" cy="381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5876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Works</a:t>
            </a:r>
            <a:r>
              <a:rPr dirty="0" spc="-70"/>
              <a:t> </a:t>
            </a:r>
            <a:r>
              <a:rPr dirty="0" spc="-5"/>
              <a:t>Cited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6983" y="1667637"/>
            <a:ext cx="1155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EB3C9F"/>
                </a:solidFill>
                <a:latin typeface="Wingdings 3"/>
                <a:cs typeface="Wingdings 3"/>
              </a:rPr>
              <a:t></a:t>
            </a:r>
            <a:endParaRPr sz="800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983" y="2039874"/>
            <a:ext cx="1155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EB3C9F"/>
                </a:solidFill>
                <a:latin typeface="Wingdings 3"/>
                <a:cs typeface="Wingdings 3"/>
              </a:rPr>
              <a:t></a:t>
            </a:r>
            <a:endParaRPr sz="800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983" y="2410206"/>
            <a:ext cx="1155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EB3C9F"/>
                </a:solidFill>
                <a:latin typeface="Wingdings 3"/>
                <a:cs typeface="Wingdings 3"/>
              </a:rPr>
              <a:t></a:t>
            </a:r>
            <a:endParaRPr sz="800">
              <a:latin typeface="Wingdings 3"/>
              <a:cs typeface="Wingding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983" y="2780538"/>
            <a:ext cx="1155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EB3C9F"/>
                </a:solidFill>
                <a:latin typeface="Wingdings 3"/>
                <a:cs typeface="Wingdings 3"/>
              </a:rPr>
              <a:t></a:t>
            </a:r>
            <a:endParaRPr sz="800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983" y="3152394"/>
            <a:ext cx="1155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EB3C9F"/>
                </a:solidFill>
                <a:latin typeface="Wingdings 3"/>
                <a:cs typeface="Wingdings 3"/>
              </a:rPr>
              <a:t></a:t>
            </a:r>
            <a:endParaRPr sz="800">
              <a:latin typeface="Wingdings 3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983" y="3522979"/>
            <a:ext cx="1155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EB3C9F"/>
                </a:solidFill>
                <a:latin typeface="Wingdings 3"/>
                <a:cs typeface="Wingdings 3"/>
              </a:rPr>
              <a:t></a:t>
            </a:r>
            <a:endParaRPr sz="800">
              <a:latin typeface="Wingdings 3"/>
              <a:cs typeface="Wingdings 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983" y="3893311"/>
            <a:ext cx="1155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EB3C9F"/>
                </a:solidFill>
                <a:latin typeface="Wingdings 3"/>
                <a:cs typeface="Wingdings 3"/>
              </a:rPr>
              <a:t></a:t>
            </a:r>
            <a:endParaRPr sz="800"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983" y="4265167"/>
            <a:ext cx="1155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EB3C9F"/>
                </a:solidFill>
                <a:latin typeface="Wingdings 3"/>
                <a:cs typeface="Wingdings 3"/>
              </a:rPr>
              <a:t></a:t>
            </a:r>
            <a:endParaRPr sz="800">
              <a:latin typeface="Wingdings 3"/>
              <a:cs typeface="Wingdings 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983" y="4757420"/>
            <a:ext cx="1155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EB3C9F"/>
                </a:solidFill>
                <a:latin typeface="Wingdings 3"/>
                <a:cs typeface="Wingdings 3"/>
              </a:rPr>
              <a:t></a:t>
            </a:r>
            <a:endParaRPr sz="800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983" y="5128005"/>
            <a:ext cx="1155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EB3C9F"/>
                </a:solidFill>
                <a:latin typeface="Wingdings 3"/>
                <a:cs typeface="Wingdings 3"/>
              </a:rPr>
              <a:t></a:t>
            </a:r>
            <a:endParaRPr sz="800">
              <a:latin typeface="Wingdings 3"/>
              <a:cs typeface="Wingdings 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983" y="5499912"/>
            <a:ext cx="1155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EB3C9F"/>
                </a:solidFill>
                <a:latin typeface="Wingdings 3"/>
                <a:cs typeface="Wingdings 3"/>
              </a:rPr>
              <a:t></a:t>
            </a:r>
            <a:endParaRPr sz="800">
              <a:latin typeface="Wingdings 3"/>
              <a:cs typeface="Wingdings 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983" y="5870244"/>
            <a:ext cx="1155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EB3C9F"/>
                </a:solidFill>
                <a:latin typeface="Wingdings 3"/>
                <a:cs typeface="Wingdings 3"/>
              </a:rPr>
              <a:t></a:t>
            </a:r>
            <a:endParaRPr sz="800">
              <a:latin typeface="Wingdings 3"/>
              <a:cs typeface="Wingdings 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983" y="6240576"/>
            <a:ext cx="1155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EB3C9F"/>
                </a:solidFill>
                <a:latin typeface="Wingdings 3"/>
                <a:cs typeface="Wingdings 3"/>
              </a:rPr>
              <a:t></a:t>
            </a:r>
            <a:endParaRPr sz="800">
              <a:latin typeface="Wingdings 3"/>
              <a:cs typeface="Wingdings 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6983" y="1274444"/>
            <a:ext cx="10250805" cy="5241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ts val="1075"/>
              </a:lnSpc>
              <a:spcBef>
                <a:spcPts val="95"/>
              </a:spcBef>
              <a:buClr>
                <a:srgbClr val="EB3C9F"/>
              </a:buClr>
              <a:buSzPct val="80000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Donalek, Ciro. "Supervised and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Unsupervised Learning." (n.d.):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n. pag. Apr. 2011.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Web.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 June</a:t>
            </a:r>
            <a:r>
              <a:rPr dirty="0" sz="1000" spc="2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2016.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75"/>
              </a:lnSpc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&lt;http://www.astro.caltech.edu/~george/aybi199/Donalek_Classif.pdf&gt;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  <a:spcBef>
                <a:spcPts val="755"/>
              </a:spcBef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Ganesan, Kavita. "Opinion Mining Tutorial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(Sentiment Analysis)." </a:t>
            </a:r>
            <a:r>
              <a:rPr dirty="0" sz="1000" spc="-10" i="1">
                <a:solidFill>
                  <a:srgbClr val="404040"/>
                </a:solidFill>
                <a:latin typeface="Trebuchet MS"/>
                <a:cs typeface="Trebuchet MS"/>
              </a:rPr>
              <a:t>Opinion Mining </a:t>
            </a:r>
            <a:r>
              <a:rPr dirty="0" sz="1000" spc="-5" i="1">
                <a:solidFill>
                  <a:srgbClr val="404040"/>
                </a:solidFill>
                <a:latin typeface="Trebuchet MS"/>
                <a:cs typeface="Trebuchet MS"/>
              </a:rPr>
              <a:t>Tutorial (Sentiment Analysis)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. SlideShare, 7 Apr. 2011.</a:t>
            </a:r>
            <a:r>
              <a:rPr dirty="0" sz="1000" spc="1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Web.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 June 2016.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  <a:hlinkClick r:id="rId4"/>
              </a:rPr>
              <a:t>&lt;http://www.slideshare.net/KavitaGanesan/opinion-mining-kavitahyunduk00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&gt;.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  <a:spcBef>
                <a:spcPts val="770"/>
              </a:spcBef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Infinit Datum. "Sentiment Analysis: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Everything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You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Need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to Know." </a:t>
            </a:r>
            <a:r>
              <a:rPr dirty="0" sz="1000" spc="-10" i="1">
                <a:solidFill>
                  <a:srgbClr val="404040"/>
                </a:solidFill>
                <a:latin typeface="Trebuchet MS"/>
                <a:cs typeface="Trebuchet MS"/>
              </a:rPr>
              <a:t>Infinit </a:t>
            </a:r>
            <a:r>
              <a:rPr dirty="0" sz="1000" spc="-5" i="1">
                <a:solidFill>
                  <a:srgbClr val="404040"/>
                </a:solidFill>
                <a:latin typeface="Trebuchet MS"/>
                <a:cs typeface="Trebuchet MS"/>
              </a:rPr>
              <a:t>Datum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. Infinit Datum, 26 Mar. 2015.</a:t>
            </a:r>
            <a:r>
              <a:rPr dirty="0" sz="10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Web.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 June 2016.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  <a:hlinkClick r:id="rId5"/>
              </a:rPr>
              <a:t>&lt;http://www.infinitdatum.com/blog/sentiment-analysis-everything-you-need-to-know/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&gt;.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50">
              <a:latin typeface="Trebuchet MS"/>
              <a:cs typeface="Trebuchet MS"/>
            </a:endParaRPr>
          </a:p>
          <a:p>
            <a:pPr marL="355600" marR="243840">
              <a:lnSpc>
                <a:spcPts val="960"/>
              </a:lnSpc>
              <a:spcBef>
                <a:spcPts val="5"/>
              </a:spcBef>
            </a:pP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Ismael,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Chris. "List of 20+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Sentiment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Analysis APIs." </a:t>
            </a:r>
            <a:r>
              <a:rPr dirty="0" sz="1000" spc="-10" i="1">
                <a:solidFill>
                  <a:srgbClr val="404040"/>
                </a:solidFill>
                <a:latin typeface="Trebuchet MS"/>
                <a:cs typeface="Trebuchet MS"/>
              </a:rPr>
              <a:t>Mashape </a:t>
            </a:r>
            <a:r>
              <a:rPr dirty="0" sz="1000" i="1">
                <a:solidFill>
                  <a:srgbClr val="404040"/>
                </a:solidFill>
                <a:latin typeface="Trebuchet MS"/>
                <a:cs typeface="Trebuchet MS"/>
              </a:rPr>
              <a:t>Blog</a:t>
            </a:r>
            <a:r>
              <a:rPr dirty="0" sz="1000">
                <a:solidFill>
                  <a:srgbClr val="404040"/>
                </a:solidFill>
                <a:latin typeface="Trebuchet MS"/>
                <a:cs typeface="Trebuchet MS"/>
              </a:rPr>
              <a:t>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Mashape, 24 Apr. 2013.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Web.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 June 2016.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  <a:hlinkClick r:id="rId6"/>
              </a:rPr>
              <a:t>&lt;http://blog.mashape.com/list-of-20-sentiment-analysis-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 apis/&gt;.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  <a:spcBef>
                <a:spcPts val="760"/>
              </a:spcBef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JAIN, KUNAL. "Machine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Learning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Basics for a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Newbie." </a:t>
            </a:r>
            <a:r>
              <a:rPr dirty="0" sz="1000" spc="-5" i="1">
                <a:solidFill>
                  <a:srgbClr val="404040"/>
                </a:solidFill>
                <a:latin typeface="Trebuchet MS"/>
                <a:cs typeface="Trebuchet MS"/>
              </a:rPr>
              <a:t>Analytics </a:t>
            </a:r>
            <a:r>
              <a:rPr dirty="0" sz="1000" spc="-10" i="1">
                <a:solidFill>
                  <a:srgbClr val="404040"/>
                </a:solidFill>
                <a:latin typeface="Trebuchet MS"/>
                <a:cs typeface="Trebuchet MS"/>
              </a:rPr>
              <a:t>Vidhya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Analytics Vidhya, 11 June 2015.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Web.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 June</a:t>
            </a:r>
            <a:r>
              <a:rPr dirty="0" sz="10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2016.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  <a:hlinkClick r:id="rId7"/>
              </a:rPr>
              <a:t>&lt;http://www.analyticsvidhya.com/blog/2015/06/machine-learning-basics/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&gt;.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  <a:spcBef>
                <a:spcPts val="770"/>
              </a:spcBef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Kabadjov,</a:t>
            </a:r>
            <a:r>
              <a:rPr dirty="0" sz="10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M.,</a:t>
            </a:r>
            <a:r>
              <a:rPr dirty="0" sz="10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Balahur,</a:t>
            </a:r>
            <a:r>
              <a:rPr dirty="0" sz="10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A.</a:t>
            </a:r>
            <a:r>
              <a:rPr dirty="0" sz="10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0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Boldrini,</a:t>
            </a:r>
            <a:r>
              <a:rPr dirty="0" sz="10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E.</a:t>
            </a:r>
            <a:r>
              <a:rPr dirty="0" sz="10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2009.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 Sentiment</a:t>
            </a:r>
            <a:r>
              <a:rPr dirty="0" sz="10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Intensity:</a:t>
            </a:r>
            <a:r>
              <a:rPr dirty="0" sz="10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Is It</a:t>
            </a:r>
            <a:r>
              <a:rPr dirty="0" sz="10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0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Good</a:t>
            </a:r>
            <a:r>
              <a:rPr dirty="0" sz="10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Summary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Indicator?.</a:t>
            </a:r>
            <a:r>
              <a:rPr dirty="0" sz="10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Proceedings</a:t>
            </a:r>
            <a:r>
              <a:rPr dirty="0" sz="10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0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0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4th</a:t>
            </a:r>
            <a:r>
              <a:rPr dirty="0" sz="10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Language</a:t>
            </a:r>
            <a:r>
              <a:rPr dirty="0" sz="10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Technology</a:t>
            </a:r>
            <a:r>
              <a:rPr dirty="0" sz="10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Conference</a:t>
            </a:r>
            <a:r>
              <a:rPr dirty="0" sz="10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LTC,</a:t>
            </a:r>
            <a:r>
              <a:rPr dirty="0" sz="10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404040"/>
                </a:solidFill>
                <a:latin typeface="Trebuchet MS"/>
                <a:cs typeface="Trebuchet MS"/>
              </a:rPr>
              <a:t>pp.380-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384. Poznan,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Poland,</a:t>
            </a:r>
            <a:r>
              <a:rPr dirty="0" sz="10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6-8.11.2009.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  <a:spcBef>
                <a:spcPts val="760"/>
              </a:spcBef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Kiser, Matt. "The Algorithmia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Guide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Sentiment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Analysis." </a:t>
            </a:r>
            <a:r>
              <a:rPr dirty="0" sz="1000" spc="-5" i="1">
                <a:solidFill>
                  <a:srgbClr val="404040"/>
                </a:solidFill>
                <a:latin typeface="Trebuchet MS"/>
                <a:cs typeface="Trebuchet MS"/>
              </a:rPr>
              <a:t>Algorithmia Developer Center </a:t>
            </a:r>
            <a:r>
              <a:rPr dirty="0" sz="1000" i="1">
                <a:solidFill>
                  <a:srgbClr val="404040"/>
                </a:solidFill>
                <a:latin typeface="Trebuchet MS"/>
                <a:cs typeface="Trebuchet MS"/>
              </a:rPr>
              <a:t>Atom</a:t>
            </a:r>
            <a:r>
              <a:rPr dirty="0" sz="1000">
                <a:solidFill>
                  <a:srgbClr val="404040"/>
                </a:solidFill>
                <a:latin typeface="Trebuchet MS"/>
                <a:cs typeface="Trebuchet MS"/>
              </a:rPr>
              <a:t>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Algorithmia, 28 Jan. 2016.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Web.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 June</a:t>
            </a:r>
            <a:r>
              <a:rPr dirty="0" sz="1000" spc="2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2016.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  <a:hlinkClick r:id="rId8"/>
              </a:rPr>
              <a:t>&lt;http://developers.algorithmia.com/guides/sentiment-analysis/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&gt;.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  <a:spcBef>
                <a:spcPts val="755"/>
              </a:spcBef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Mora,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Michaela.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"The State of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Sentiment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Analysis." </a:t>
            </a:r>
            <a:r>
              <a:rPr dirty="0" sz="1000" spc="-5" i="1">
                <a:solidFill>
                  <a:srgbClr val="404040"/>
                </a:solidFill>
                <a:latin typeface="Trebuchet MS"/>
                <a:cs typeface="Trebuchet MS"/>
              </a:rPr>
              <a:t>The State of Sentiment Analysis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Relevant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Insights, 3 May 2015.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Web.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 June</a:t>
            </a:r>
            <a:r>
              <a:rPr dirty="0" sz="10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2016.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  <a:hlinkClick r:id="rId9"/>
              </a:rPr>
              <a:t>&lt;http://www.relevantinsights.com/the-state-of-sentiment-analysis#sthash.pNOCPkrX.CRcKaILs.dpbs&gt;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rebuchet MS"/>
              <a:cs typeface="Trebuchet MS"/>
            </a:endParaRPr>
          </a:p>
          <a:p>
            <a:pPr marL="355600" marR="802640">
              <a:lnSpc>
                <a:spcPct val="80000"/>
              </a:lnSpc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Narr, Sascha,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Michael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Hülfenhaus, and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Ing.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Sahin Albayrak,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Dr.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"Language-Independent Twitter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Sentiment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Analysis." </a:t>
            </a:r>
            <a:r>
              <a:rPr dirty="0" sz="1000" spc="-5" i="1">
                <a:solidFill>
                  <a:srgbClr val="404040"/>
                </a:solidFill>
                <a:latin typeface="Trebuchet MS"/>
                <a:cs typeface="Trebuchet MS"/>
              </a:rPr>
              <a:t>Language-Independent Twitter Sentiment  </a:t>
            </a:r>
            <a:r>
              <a:rPr dirty="0" sz="1000" spc="-5" i="1">
                <a:solidFill>
                  <a:srgbClr val="404040"/>
                </a:solidFill>
                <a:latin typeface="Trebuchet MS"/>
                <a:cs typeface="Trebuchet MS"/>
              </a:rPr>
              <a:t>Analysis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(2012): n. pag. </a:t>
            </a:r>
            <a:r>
              <a:rPr dirty="0" sz="1000" spc="-5" i="1">
                <a:solidFill>
                  <a:srgbClr val="404040"/>
                </a:solidFill>
                <a:latin typeface="Trebuchet MS"/>
                <a:cs typeface="Trebuchet MS"/>
              </a:rPr>
              <a:t>CC IRML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Impressum,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 Sept. 2012.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Web.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 June 2016.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  <a:hlinkClick r:id="rId10"/>
              </a:rPr>
              <a:t>&lt;http://irml.dailab.de/wp-content/uploads/2012/09/narr-LWA2012-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 TwitterSentiment_Poster.pdf&gt;.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  <a:spcBef>
                <a:spcPts val="755"/>
              </a:spcBef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Shankhdhar, Gaurav. "Sentiment Analysis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Methodology." </a:t>
            </a:r>
            <a:r>
              <a:rPr dirty="0" sz="1000" spc="-10" i="1">
                <a:solidFill>
                  <a:srgbClr val="404040"/>
                </a:solidFill>
                <a:latin typeface="Trebuchet MS"/>
                <a:cs typeface="Trebuchet MS"/>
              </a:rPr>
              <a:t>Edureka </a:t>
            </a:r>
            <a:r>
              <a:rPr dirty="0" sz="1000" spc="-5" i="1">
                <a:solidFill>
                  <a:srgbClr val="404040"/>
                </a:solidFill>
                <a:latin typeface="Trebuchet MS"/>
                <a:cs typeface="Trebuchet MS"/>
              </a:rPr>
              <a:t>Blog RSS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Edureka,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23 Jan. 2014.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Web.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 June 2016.</a:t>
            </a:r>
            <a:r>
              <a:rPr dirty="0" sz="1000" spc="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  <a:hlinkClick r:id="rId11"/>
              </a:rPr>
              <a:t>&lt;http://www.edureka.co/blog/sentiment-analysis-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methodology/&gt;.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rebuchet MS"/>
              <a:cs typeface="Trebuchet MS"/>
            </a:endParaRPr>
          </a:p>
          <a:p>
            <a:pPr marL="355600" marR="30480">
              <a:lnSpc>
                <a:spcPct val="80000"/>
              </a:lnSpc>
            </a:pP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Sigler,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Lisa. "Text Analytics vs.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Sentiment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Analysis." </a:t>
            </a:r>
            <a:r>
              <a:rPr dirty="0" sz="1000" spc="-5" i="1">
                <a:solidFill>
                  <a:srgbClr val="404040"/>
                </a:solidFill>
                <a:latin typeface="Trebuchet MS"/>
                <a:cs typeface="Trebuchet MS"/>
              </a:rPr>
              <a:t>Clarabridge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Clarabridge,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27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July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2015.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Web.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 June 2016.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  <a:hlinkClick r:id="rId12"/>
              </a:rPr>
              <a:t>&lt;http://www.clarabridge.com/text-analytics-vs-sentiment-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 analysis/&gt;.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rebuchet MS"/>
              <a:cs typeface="Trebuchet MS"/>
            </a:endParaRPr>
          </a:p>
          <a:p>
            <a:pPr marL="355600" marR="1158875">
              <a:lnSpc>
                <a:spcPts val="960"/>
              </a:lnSpc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Sims, Scott. "Sentiment Analysis 101." </a:t>
            </a:r>
            <a:r>
              <a:rPr dirty="0" sz="1000" spc="-5" i="1">
                <a:solidFill>
                  <a:srgbClr val="404040"/>
                </a:solidFill>
                <a:latin typeface="Trebuchet MS"/>
                <a:cs typeface="Trebuchet MS"/>
              </a:rPr>
              <a:t>KDnuggets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. KDnuggets,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Dec.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2015.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Web.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 June 2016.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  <a:hlinkClick r:id="rId13"/>
              </a:rPr>
              <a:t>&lt;http://www.kdnuggets.com/2015/12/sentiment-analysis-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 101.html#.VmBg3Ci8OSM.facebook&gt;.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  <a:spcBef>
                <a:spcPts val="765"/>
              </a:spcBef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Victorlavrenko. "IAML2.20: Supervised vs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Unsupervised Learning." </a:t>
            </a:r>
            <a:r>
              <a:rPr dirty="0" sz="1000" spc="-5" i="1">
                <a:solidFill>
                  <a:srgbClr val="404040"/>
                </a:solidFill>
                <a:latin typeface="Trebuchet MS"/>
                <a:cs typeface="Trebuchet MS"/>
              </a:rPr>
              <a:t>YouTube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YouTube,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10 Sept. 2015.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Web.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 June</a:t>
            </a:r>
            <a:r>
              <a:rPr dirty="0" sz="10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2016.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&lt;https://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  <a:hlinkClick r:id="rId14"/>
              </a:rPr>
              <a:t>www.youtube.com/watch?v=xtp8AJ2Yd1E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&gt;.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  <a:spcBef>
                <a:spcPts val="755"/>
              </a:spcBef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Vohra, Gaurav. "What’s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the Sentiment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“sentiment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Analysis”?" </a:t>
            </a:r>
            <a:r>
              <a:rPr dirty="0" sz="1000" spc="-5" i="1">
                <a:solidFill>
                  <a:srgbClr val="404040"/>
                </a:solidFill>
                <a:latin typeface="Trebuchet MS"/>
                <a:cs typeface="Trebuchet MS"/>
              </a:rPr>
              <a:t>Analytics Training </a:t>
            </a:r>
            <a:r>
              <a:rPr dirty="0" sz="1000" i="1">
                <a:solidFill>
                  <a:srgbClr val="404040"/>
                </a:solidFill>
                <a:latin typeface="Trebuchet MS"/>
                <a:cs typeface="Trebuchet MS"/>
              </a:rPr>
              <a:t>Blog</a:t>
            </a:r>
            <a:r>
              <a:rPr dirty="0" sz="1000">
                <a:solidFill>
                  <a:srgbClr val="404040"/>
                </a:solidFill>
                <a:latin typeface="Trebuchet MS"/>
                <a:cs typeface="Trebuchet MS"/>
              </a:rPr>
              <a:t>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N.p.,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03 Jan. 2011. </a:t>
            </a:r>
            <a:r>
              <a:rPr dirty="0" sz="1000" spc="-10">
                <a:solidFill>
                  <a:srgbClr val="404040"/>
                </a:solidFill>
                <a:latin typeface="Trebuchet MS"/>
                <a:cs typeface="Trebuchet MS"/>
              </a:rPr>
              <a:t>Web.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 June</a:t>
            </a:r>
            <a:r>
              <a:rPr dirty="0" sz="1000" spc="2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2016.</a:t>
            </a:r>
            <a:endParaRPr sz="1000">
              <a:latin typeface="Trebuchet MS"/>
              <a:cs typeface="Trebuchet MS"/>
            </a:endParaRPr>
          </a:p>
          <a:p>
            <a:pPr marL="355600">
              <a:lnSpc>
                <a:spcPts val="1080"/>
              </a:lnSpc>
            </a:pP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  <a:hlinkClick r:id="rId15"/>
              </a:rPr>
              <a:t>&lt;http://analyticstraining.com/2011/sentiment-analysis/</a:t>
            </a:r>
            <a:r>
              <a:rPr dirty="0" sz="1000" spc="-5">
                <a:solidFill>
                  <a:srgbClr val="404040"/>
                </a:solidFill>
                <a:latin typeface="Trebuchet MS"/>
                <a:cs typeface="Trebuchet MS"/>
              </a:rPr>
              <a:t>&gt;.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2828544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087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270"/>
              <a:t> </a:t>
            </a:r>
            <a:r>
              <a:rPr dirty="0" spc="-5"/>
              <a:t>Analysis:  </a:t>
            </a:r>
            <a:r>
              <a:rPr dirty="0"/>
              <a:t>What </a:t>
            </a:r>
            <a:r>
              <a:rPr dirty="0" spc="-5"/>
              <a:t>is</a:t>
            </a:r>
            <a:r>
              <a:rPr dirty="0" spc="-15"/>
              <a:t> </a:t>
            </a:r>
            <a:r>
              <a:rPr dirty="0" spc="-5"/>
              <a:t>it?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6310" y="2533903"/>
            <a:ext cx="8192770" cy="325691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5600" marR="101600" indent="-342900">
              <a:lnSpc>
                <a:spcPts val="1950"/>
              </a:lnSpc>
              <a:spcBef>
                <a:spcPts val="34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Also called opinion mining since it includes identifying attitudes,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emotions,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and opinions of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company’s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product, brand, or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service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marL="355600" marR="370205" indent="-342900">
              <a:lnSpc>
                <a:spcPts val="1939"/>
              </a:lnSpc>
              <a:spcBef>
                <a:spcPts val="1505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It is text analytics that looks at the face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value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of the words to give them  meaning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lvl="1" marL="756285" indent="-287020">
              <a:lnSpc>
                <a:spcPct val="100000"/>
              </a:lnSpc>
              <a:spcBef>
                <a:spcPts val="1295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Gives insight into the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emotion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behind the</a:t>
            </a:r>
            <a:r>
              <a:rPr dirty="0" sz="1600" spc="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words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EB3C9F"/>
              </a:buClr>
              <a:buFont typeface="Wingdings 3"/>
              <a:buChar char=""/>
            </a:pPr>
            <a:endParaRPr sz="1600">
              <a:latin typeface="Trebuchet MS"/>
              <a:cs typeface="Trebuchet MS"/>
            </a:endParaRPr>
          </a:p>
          <a:p>
            <a:pPr marL="355600" marR="5080" indent="-342900">
              <a:lnSpc>
                <a:spcPts val="1939"/>
              </a:lnSpc>
              <a:spcBef>
                <a:spcPts val="5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Helps businesses monitor news articles, online forums and social networking  sites for trends in opinions about their products and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services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2828544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087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270"/>
              <a:t> </a:t>
            </a:r>
            <a:r>
              <a:rPr dirty="0" spc="-5"/>
              <a:t>Analysis:  </a:t>
            </a:r>
            <a:r>
              <a:rPr dirty="0"/>
              <a:t>What </a:t>
            </a:r>
            <a:r>
              <a:rPr dirty="0" spc="-5"/>
              <a:t>is</a:t>
            </a:r>
            <a:r>
              <a:rPr dirty="0" spc="-15"/>
              <a:t> </a:t>
            </a:r>
            <a:r>
              <a:rPr dirty="0" spc="-5"/>
              <a:t>it?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6310" y="2588463"/>
            <a:ext cx="8400415" cy="2637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Businesses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have realized that not all opinions are equally important-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opinions carry more weight than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others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1480"/>
              </a:spcBef>
              <a:buClr>
                <a:srgbClr val="EB3C9F"/>
              </a:buClr>
              <a:buSzPct val="78125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 negative tweet by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Lady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Gaga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have a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much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greater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impact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than a tweet by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an 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ordinary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person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EB3C9F"/>
              </a:buClr>
              <a:buFont typeface="Wingdings 3"/>
              <a:buChar char=""/>
            </a:pP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EB3C9F"/>
              </a:buClr>
              <a:buFont typeface="Wingdings 3"/>
              <a:buChar char=""/>
            </a:pPr>
            <a:endParaRPr sz="1750">
              <a:latin typeface="Trebuchet MS"/>
              <a:cs typeface="Trebuchet MS"/>
            </a:endParaRPr>
          </a:p>
          <a:p>
            <a:pPr marL="355600" marR="374015" indent="-342900">
              <a:lnSpc>
                <a:spcPct val="100000"/>
              </a:lnSpc>
              <a:buClr>
                <a:srgbClr val="EB3C9F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It is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tool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allow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users to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generate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‘influence scores’ to identify people,  blogs, forums etc. that are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important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2828544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087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270"/>
              <a:t> </a:t>
            </a:r>
            <a:r>
              <a:rPr dirty="0" spc="-5"/>
              <a:t>Analysis:  </a:t>
            </a:r>
            <a:r>
              <a:rPr dirty="0"/>
              <a:t>What </a:t>
            </a:r>
            <a:r>
              <a:rPr dirty="0" spc="-5"/>
              <a:t>is</a:t>
            </a:r>
            <a:r>
              <a:rPr dirty="0" spc="-15"/>
              <a:t> </a:t>
            </a:r>
            <a:r>
              <a:rPr dirty="0" spc="-5"/>
              <a:t>it?</a:t>
            </a:r>
          </a:p>
        </p:txBody>
      </p:sp>
      <p:sp>
        <p:nvSpPr>
          <p:cNvPr id="5" name="object 5"/>
          <p:cNvSpPr/>
          <p:nvPr/>
        </p:nvSpPr>
        <p:spPr>
          <a:xfrm>
            <a:off x="3508247" y="3564635"/>
            <a:ext cx="2933700" cy="2933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52113" y="4532503"/>
            <a:ext cx="2044064" cy="944244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12700" marR="5080" indent="15240">
              <a:lnSpc>
                <a:spcPts val="2290"/>
              </a:lnSpc>
              <a:spcBef>
                <a:spcPts val="464"/>
              </a:spcBef>
              <a:buClr>
                <a:srgbClr val="F495CA"/>
              </a:buClr>
              <a:buSzPct val="75000"/>
              <a:buFont typeface="Wingdings 3"/>
              <a:buChar char=""/>
              <a:tabLst>
                <a:tab pos="226060" algn="l"/>
              </a:tabLst>
            </a:pPr>
            <a:r>
              <a:rPr dirty="0" sz="2200" spc="-5">
                <a:latin typeface="Trebuchet MS"/>
                <a:cs typeface="Trebuchet MS"/>
              </a:rPr>
              <a:t>Synonymous &amp;  </a:t>
            </a:r>
            <a:r>
              <a:rPr dirty="0" sz="2200" spc="-10">
                <a:latin typeface="Trebuchet MS"/>
                <a:cs typeface="Trebuchet MS"/>
              </a:rPr>
              <a:t>Interchangeable</a:t>
            </a:r>
            <a:endParaRPr sz="2200">
              <a:latin typeface="Trebuchet MS"/>
              <a:cs typeface="Trebuchet MS"/>
            </a:endParaRPr>
          </a:p>
          <a:p>
            <a:pPr marL="612775">
              <a:lnSpc>
                <a:spcPts val="2290"/>
              </a:lnSpc>
            </a:pPr>
            <a:r>
              <a:rPr dirty="0" sz="2200" spc="-10">
                <a:latin typeface="Trebuchet MS"/>
                <a:cs typeface="Trebuchet MS"/>
              </a:rPr>
              <a:t>Names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0773" y="4104640"/>
            <a:ext cx="1363979" cy="7576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51203" y="3782567"/>
            <a:ext cx="1836420" cy="1013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18869" y="3996944"/>
            <a:ext cx="1101725" cy="53911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44780" marR="5080" indent="-132715">
              <a:lnSpc>
                <a:spcPts val="1880"/>
              </a:lnSpc>
              <a:spcBef>
                <a:spcPts val="395"/>
              </a:spcBef>
            </a:pPr>
            <a:r>
              <a:rPr dirty="0" sz="1800">
                <a:latin typeface="Trebuchet MS"/>
                <a:cs typeface="Trebuchet MS"/>
              </a:rPr>
              <a:t>Subj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ive  Analysis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3972" y="2553461"/>
            <a:ext cx="829817" cy="11126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45307" y="2132076"/>
            <a:ext cx="1836420" cy="1013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27426" y="2466847"/>
            <a:ext cx="1471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rebuchet MS"/>
                <a:cs typeface="Trebuchet MS"/>
              </a:rPr>
              <a:t>Review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Mining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27547" y="2553461"/>
            <a:ext cx="829817" cy="11126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68467" y="2132076"/>
            <a:ext cx="1836419" cy="10134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419090" y="2466847"/>
            <a:ext cx="1535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Opinion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Mining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67728" y="4104513"/>
            <a:ext cx="1374775" cy="7597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76288" y="3782567"/>
            <a:ext cx="1836420" cy="10134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256144" y="3996944"/>
            <a:ext cx="1075055" cy="53911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 marR="5080" indent="53340">
              <a:lnSpc>
                <a:spcPts val="1880"/>
              </a:lnSpc>
              <a:spcBef>
                <a:spcPts val="395"/>
              </a:spcBef>
            </a:pPr>
            <a:r>
              <a:rPr dirty="0" sz="1800" spc="-5">
                <a:latin typeface="Trebuchet MS"/>
                <a:cs typeface="Trebuchet MS"/>
              </a:rPr>
              <a:t>Appraisal  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0">
                <a:latin typeface="Trebuchet MS"/>
                <a:cs typeface="Trebuchet MS"/>
              </a:rPr>
              <a:t>x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6310" y="6592316"/>
            <a:ext cx="33089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Compiled 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by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author form sources: SlideShare 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by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Kavita</a:t>
            </a:r>
            <a:r>
              <a:rPr dirty="0" sz="900" spc="7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Ganesan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337" y="3985079"/>
            <a:ext cx="4366078" cy="427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6310" y="3650999"/>
            <a:ext cx="7624445" cy="1233805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4000" spc="-5" b="1">
                <a:solidFill>
                  <a:srgbClr val="EB3C9F"/>
                </a:solidFill>
                <a:latin typeface="Trebuchet MS"/>
                <a:cs typeface="Trebuchet MS"/>
              </a:rPr>
              <a:t>How does it</a:t>
            </a:r>
            <a:r>
              <a:rPr dirty="0" sz="4000" b="1">
                <a:solidFill>
                  <a:srgbClr val="EB3C9F"/>
                </a:solidFill>
                <a:latin typeface="Trebuchet MS"/>
                <a:cs typeface="Trebuchet MS"/>
              </a:rPr>
              <a:t> </a:t>
            </a:r>
            <a:r>
              <a:rPr dirty="0" sz="4000" spc="-25" b="1">
                <a:solidFill>
                  <a:srgbClr val="EB3C9F"/>
                </a:solidFill>
                <a:latin typeface="Trebuchet MS"/>
                <a:cs typeface="Trebuchet MS"/>
              </a:rPr>
              <a:t>Work?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000">
                <a:solidFill>
                  <a:srgbClr val="7E7E7E"/>
                </a:solidFill>
                <a:latin typeface="Trebuchet MS"/>
                <a:cs typeface="Trebuchet MS"/>
              </a:rPr>
              <a:t>A look </a:t>
            </a:r>
            <a:r>
              <a:rPr dirty="0" sz="2000" spc="-5">
                <a:solidFill>
                  <a:srgbClr val="7E7E7E"/>
                </a:solidFill>
                <a:latin typeface="Trebuchet MS"/>
                <a:cs typeface="Trebuchet MS"/>
              </a:rPr>
              <a:t>at the </a:t>
            </a:r>
            <a:r>
              <a:rPr dirty="0" sz="2000">
                <a:solidFill>
                  <a:srgbClr val="7E7E7E"/>
                </a:solidFill>
                <a:latin typeface="Trebuchet MS"/>
                <a:cs typeface="Trebuchet MS"/>
              </a:rPr>
              <a:t>different </a:t>
            </a:r>
            <a:r>
              <a:rPr dirty="0" sz="2000" spc="-5">
                <a:solidFill>
                  <a:srgbClr val="7E7E7E"/>
                </a:solidFill>
                <a:latin typeface="Trebuchet MS"/>
                <a:cs typeface="Trebuchet MS"/>
              </a:rPr>
              <a:t>processes </a:t>
            </a:r>
            <a:r>
              <a:rPr dirty="0" sz="2000">
                <a:solidFill>
                  <a:srgbClr val="7E7E7E"/>
                </a:solidFill>
                <a:latin typeface="Trebuchet MS"/>
                <a:cs typeface="Trebuchet MS"/>
              </a:rPr>
              <a:t>involved </a:t>
            </a:r>
            <a:r>
              <a:rPr dirty="0" sz="2000" spc="-5">
                <a:solidFill>
                  <a:srgbClr val="7E7E7E"/>
                </a:solidFill>
                <a:latin typeface="Trebuchet MS"/>
                <a:cs typeface="Trebuchet MS"/>
              </a:rPr>
              <a:t>with Sentiment</a:t>
            </a:r>
            <a:r>
              <a:rPr dirty="0" sz="2000" spc="-39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7E7E7E"/>
                </a:solidFill>
                <a:latin typeface="Trebuchet MS"/>
                <a:cs typeface="Trebuchet MS"/>
              </a:rPr>
              <a:t>Analysis.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42" y="757226"/>
            <a:ext cx="4165741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832" y="1057655"/>
            <a:ext cx="3421379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62755" y="1057655"/>
            <a:ext cx="76809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087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Sentiment</a:t>
            </a:r>
            <a:r>
              <a:rPr dirty="0" spc="-270"/>
              <a:t> </a:t>
            </a:r>
            <a:r>
              <a:rPr dirty="0" spc="-5"/>
              <a:t>Analysis:  </a:t>
            </a:r>
            <a:r>
              <a:rPr dirty="0"/>
              <a:t>How it</a:t>
            </a:r>
            <a:r>
              <a:rPr dirty="0" spc="-30"/>
              <a:t> </a:t>
            </a:r>
            <a:r>
              <a:rPr dirty="0" spc="-15"/>
              <a:t>Works-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7445" y="3570858"/>
            <a:ext cx="168592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0660" indent="-188595">
              <a:lnSpc>
                <a:spcPct val="100000"/>
              </a:lnSpc>
              <a:spcBef>
                <a:spcPts val="100"/>
              </a:spcBef>
              <a:buClr>
                <a:srgbClr val="F495CA"/>
              </a:buClr>
              <a:buSzPct val="73809"/>
              <a:buFont typeface="Wingdings 3"/>
              <a:buChar char=""/>
              <a:tabLst>
                <a:tab pos="201295" algn="l"/>
              </a:tabLst>
            </a:pPr>
            <a:r>
              <a:rPr dirty="0" sz="2100" spc="-5">
                <a:latin typeface="Trebuchet MS"/>
                <a:cs typeface="Trebuchet MS"/>
              </a:rPr>
              <a:t>Collect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Data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681" y="4918329"/>
            <a:ext cx="1717675" cy="652145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algn="ctr" marL="12700" marR="5080">
              <a:lnSpc>
                <a:spcPct val="87000"/>
              </a:lnSpc>
              <a:spcBef>
                <a:spcPts val="334"/>
              </a:spcBef>
            </a:pPr>
            <a:r>
              <a:rPr dirty="0" sz="1500">
                <a:latin typeface="Trebuchet MS"/>
                <a:cs typeface="Trebuchet MS"/>
              </a:rPr>
              <a:t>Social </a:t>
            </a:r>
            <a:r>
              <a:rPr dirty="0" sz="1500" spc="-5">
                <a:latin typeface="Trebuchet MS"/>
                <a:cs typeface="Trebuchet MS"/>
              </a:rPr>
              <a:t>Media,</a:t>
            </a:r>
            <a:r>
              <a:rPr dirty="0" sz="1500" spc="-95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Blogs,  </a:t>
            </a:r>
            <a:r>
              <a:rPr dirty="0" sz="1500" spc="-55">
                <a:latin typeface="Trebuchet MS"/>
                <a:cs typeface="Trebuchet MS"/>
              </a:rPr>
              <a:t>Twitter, </a:t>
            </a:r>
            <a:r>
              <a:rPr dirty="0" sz="1500" spc="-5">
                <a:latin typeface="Trebuchet MS"/>
                <a:cs typeface="Trebuchet MS"/>
              </a:rPr>
              <a:t>News,  </a:t>
            </a:r>
            <a:r>
              <a:rPr dirty="0" sz="1500" spc="-15">
                <a:latin typeface="Trebuchet MS"/>
                <a:cs typeface="Trebuchet MS"/>
              </a:rPr>
              <a:t>Product</a:t>
            </a:r>
            <a:r>
              <a:rPr dirty="0" sz="1500" spc="-40">
                <a:latin typeface="Trebuchet MS"/>
                <a:cs typeface="Trebuchet MS"/>
              </a:rPr>
              <a:t> </a:t>
            </a:r>
            <a:r>
              <a:rPr dirty="0" sz="1500" spc="-15">
                <a:latin typeface="Trebuchet MS"/>
                <a:cs typeface="Trebuchet MS"/>
              </a:rPr>
              <a:t>Reviews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7813" y="3298697"/>
            <a:ext cx="141732" cy="141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6874" y="3100577"/>
            <a:ext cx="141731" cy="141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36141" y="3140201"/>
            <a:ext cx="222504" cy="222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34261" y="2922270"/>
            <a:ext cx="141731" cy="1417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91817" y="2843022"/>
            <a:ext cx="141731" cy="1417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08810" y="2981705"/>
            <a:ext cx="141731" cy="1417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06929" y="3080766"/>
            <a:ext cx="222503" cy="222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84298" y="3298697"/>
            <a:ext cx="141731" cy="1417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03170" y="3516629"/>
            <a:ext cx="141731" cy="1417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72946" y="310057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182117" y="0"/>
                </a:moveTo>
                <a:lnTo>
                  <a:pt x="133702" y="6505"/>
                </a:lnTo>
                <a:lnTo>
                  <a:pt x="90198" y="24863"/>
                </a:lnTo>
                <a:lnTo>
                  <a:pt x="53340" y="53340"/>
                </a:lnTo>
                <a:lnTo>
                  <a:pt x="24863" y="90198"/>
                </a:lnTo>
                <a:lnTo>
                  <a:pt x="6505" y="133702"/>
                </a:lnTo>
                <a:lnTo>
                  <a:pt x="0" y="182118"/>
                </a:lnTo>
                <a:lnTo>
                  <a:pt x="6505" y="230533"/>
                </a:lnTo>
                <a:lnTo>
                  <a:pt x="24863" y="274037"/>
                </a:lnTo>
                <a:lnTo>
                  <a:pt x="53340" y="310896"/>
                </a:lnTo>
                <a:lnTo>
                  <a:pt x="90198" y="339372"/>
                </a:lnTo>
                <a:lnTo>
                  <a:pt x="133702" y="357730"/>
                </a:lnTo>
                <a:lnTo>
                  <a:pt x="182117" y="364236"/>
                </a:lnTo>
                <a:lnTo>
                  <a:pt x="230533" y="357730"/>
                </a:lnTo>
                <a:lnTo>
                  <a:pt x="274037" y="339372"/>
                </a:lnTo>
                <a:lnTo>
                  <a:pt x="310896" y="310896"/>
                </a:lnTo>
                <a:lnTo>
                  <a:pt x="339372" y="274037"/>
                </a:lnTo>
                <a:lnTo>
                  <a:pt x="357730" y="230533"/>
                </a:lnTo>
                <a:lnTo>
                  <a:pt x="364235" y="182118"/>
                </a:lnTo>
                <a:lnTo>
                  <a:pt x="357730" y="133702"/>
                </a:lnTo>
                <a:lnTo>
                  <a:pt x="339372" y="90198"/>
                </a:lnTo>
                <a:lnTo>
                  <a:pt x="310896" y="53340"/>
                </a:lnTo>
                <a:lnTo>
                  <a:pt x="274037" y="24863"/>
                </a:lnTo>
                <a:lnTo>
                  <a:pt x="230533" y="6505"/>
                </a:lnTo>
                <a:lnTo>
                  <a:pt x="182117" y="0"/>
                </a:lnTo>
                <a:close/>
              </a:path>
            </a:pathLst>
          </a:custGeom>
          <a:solidFill>
            <a:srgbClr val="2DD5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8754" y="3853434"/>
            <a:ext cx="141732" cy="1417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7625" y="4031741"/>
            <a:ext cx="222504" cy="2225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16330" y="4190238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5" h="323214">
                <a:moveTo>
                  <a:pt x="161544" y="0"/>
                </a:moveTo>
                <a:lnTo>
                  <a:pt x="118599" y="5766"/>
                </a:lnTo>
                <a:lnTo>
                  <a:pt x="80009" y="22041"/>
                </a:lnTo>
                <a:lnTo>
                  <a:pt x="47315" y="47291"/>
                </a:lnTo>
                <a:lnTo>
                  <a:pt x="22055" y="79981"/>
                </a:lnTo>
                <a:lnTo>
                  <a:pt x="5770" y="118577"/>
                </a:lnTo>
                <a:lnTo>
                  <a:pt x="0" y="161544"/>
                </a:lnTo>
                <a:lnTo>
                  <a:pt x="5770" y="204510"/>
                </a:lnTo>
                <a:lnTo>
                  <a:pt x="22055" y="243106"/>
                </a:lnTo>
                <a:lnTo>
                  <a:pt x="47315" y="275796"/>
                </a:lnTo>
                <a:lnTo>
                  <a:pt x="80010" y="301046"/>
                </a:lnTo>
                <a:lnTo>
                  <a:pt x="118599" y="317321"/>
                </a:lnTo>
                <a:lnTo>
                  <a:pt x="161544" y="323088"/>
                </a:lnTo>
                <a:lnTo>
                  <a:pt x="204510" y="317321"/>
                </a:lnTo>
                <a:lnTo>
                  <a:pt x="243106" y="301046"/>
                </a:lnTo>
                <a:lnTo>
                  <a:pt x="275796" y="275796"/>
                </a:lnTo>
                <a:lnTo>
                  <a:pt x="301046" y="243106"/>
                </a:lnTo>
                <a:lnTo>
                  <a:pt x="317321" y="204510"/>
                </a:lnTo>
                <a:lnTo>
                  <a:pt x="323088" y="161544"/>
                </a:lnTo>
                <a:lnTo>
                  <a:pt x="317321" y="118577"/>
                </a:lnTo>
                <a:lnTo>
                  <a:pt x="301046" y="79981"/>
                </a:lnTo>
                <a:lnTo>
                  <a:pt x="275796" y="47291"/>
                </a:lnTo>
                <a:lnTo>
                  <a:pt x="243106" y="22041"/>
                </a:lnTo>
                <a:lnTo>
                  <a:pt x="204510" y="5766"/>
                </a:lnTo>
                <a:lnTo>
                  <a:pt x="161544" y="0"/>
                </a:lnTo>
                <a:close/>
              </a:path>
            </a:pathLst>
          </a:custGeom>
          <a:solidFill>
            <a:srgbClr val="31DC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32382" y="4447794"/>
            <a:ext cx="141731" cy="1417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11630" y="4190238"/>
            <a:ext cx="222503" cy="2225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09750" y="4467605"/>
            <a:ext cx="141731" cy="1417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88057" y="4150614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4" h="323214">
                <a:moveTo>
                  <a:pt x="161544" y="0"/>
                </a:moveTo>
                <a:lnTo>
                  <a:pt x="118577" y="5766"/>
                </a:lnTo>
                <a:lnTo>
                  <a:pt x="79981" y="22041"/>
                </a:lnTo>
                <a:lnTo>
                  <a:pt x="47291" y="47291"/>
                </a:lnTo>
                <a:lnTo>
                  <a:pt x="22041" y="79981"/>
                </a:lnTo>
                <a:lnTo>
                  <a:pt x="5766" y="118577"/>
                </a:lnTo>
                <a:lnTo>
                  <a:pt x="0" y="161544"/>
                </a:lnTo>
                <a:lnTo>
                  <a:pt x="5766" y="204510"/>
                </a:lnTo>
                <a:lnTo>
                  <a:pt x="22041" y="243106"/>
                </a:lnTo>
                <a:lnTo>
                  <a:pt x="47291" y="275796"/>
                </a:lnTo>
                <a:lnTo>
                  <a:pt x="79981" y="301046"/>
                </a:lnTo>
                <a:lnTo>
                  <a:pt x="118577" y="317321"/>
                </a:lnTo>
                <a:lnTo>
                  <a:pt x="161544" y="323088"/>
                </a:lnTo>
                <a:lnTo>
                  <a:pt x="204510" y="317321"/>
                </a:lnTo>
                <a:lnTo>
                  <a:pt x="243106" y="301046"/>
                </a:lnTo>
                <a:lnTo>
                  <a:pt x="275796" y="275796"/>
                </a:lnTo>
                <a:lnTo>
                  <a:pt x="301046" y="243106"/>
                </a:lnTo>
                <a:lnTo>
                  <a:pt x="317321" y="204510"/>
                </a:lnTo>
                <a:lnTo>
                  <a:pt x="323088" y="161544"/>
                </a:lnTo>
                <a:lnTo>
                  <a:pt x="317321" y="118577"/>
                </a:lnTo>
                <a:lnTo>
                  <a:pt x="301046" y="79981"/>
                </a:lnTo>
                <a:lnTo>
                  <a:pt x="275796" y="47291"/>
                </a:lnTo>
                <a:lnTo>
                  <a:pt x="243106" y="22041"/>
                </a:lnTo>
                <a:lnTo>
                  <a:pt x="204510" y="5766"/>
                </a:lnTo>
                <a:lnTo>
                  <a:pt x="161544" y="0"/>
                </a:lnTo>
                <a:close/>
              </a:path>
            </a:pathLst>
          </a:custGeom>
          <a:solidFill>
            <a:srgbClr val="E2BB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23922" y="4071365"/>
            <a:ext cx="222503" cy="2225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45664" y="3139439"/>
            <a:ext cx="654050" cy="1247140"/>
          </a:xfrm>
          <a:custGeom>
            <a:avLst/>
            <a:gdLst/>
            <a:ahLst/>
            <a:cxnLst/>
            <a:rect l="l" t="t" r="r" b="b"/>
            <a:pathLst>
              <a:path w="654050" h="1247139">
                <a:moveTo>
                  <a:pt x="246380" y="0"/>
                </a:moveTo>
                <a:lnTo>
                  <a:pt x="0" y="0"/>
                </a:lnTo>
                <a:lnTo>
                  <a:pt x="407416" y="623316"/>
                </a:lnTo>
                <a:lnTo>
                  <a:pt x="0" y="1246632"/>
                </a:lnTo>
                <a:lnTo>
                  <a:pt x="246380" y="1246632"/>
                </a:lnTo>
                <a:lnTo>
                  <a:pt x="653796" y="623316"/>
                </a:lnTo>
                <a:lnTo>
                  <a:pt x="246380" y="0"/>
                </a:lnTo>
                <a:close/>
              </a:path>
            </a:pathLst>
          </a:custGeom>
          <a:solidFill>
            <a:srgbClr val="BB35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461130" y="3564382"/>
            <a:ext cx="15805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Trebuchet MS"/>
                <a:cs typeface="Trebuchet MS"/>
              </a:rPr>
              <a:t>Analyze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Data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75786" y="4818633"/>
            <a:ext cx="1626235" cy="852169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ctr" marL="12700" marR="5080">
              <a:lnSpc>
                <a:spcPct val="87200"/>
              </a:lnSpc>
              <a:spcBef>
                <a:spcPts val="330"/>
              </a:spcBef>
            </a:pPr>
            <a:r>
              <a:rPr dirty="0" sz="1500" spc="-5">
                <a:latin typeface="Trebuchet MS"/>
                <a:cs typeface="Trebuchet MS"/>
              </a:rPr>
              <a:t>Algorithms</a:t>
            </a:r>
            <a:r>
              <a:rPr dirty="0" sz="1500" spc="-70">
                <a:latin typeface="Trebuchet MS"/>
                <a:cs typeface="Trebuchet MS"/>
              </a:rPr>
              <a:t> </a:t>
            </a:r>
            <a:r>
              <a:rPr dirty="0" sz="1500" spc="-5">
                <a:latin typeface="Trebuchet MS"/>
                <a:cs typeface="Trebuchet MS"/>
              </a:rPr>
              <a:t>process  the </a:t>
            </a:r>
            <a:r>
              <a:rPr dirty="0" sz="1500">
                <a:latin typeface="Trebuchet MS"/>
                <a:cs typeface="Trebuchet MS"/>
              </a:rPr>
              <a:t>data </a:t>
            </a:r>
            <a:r>
              <a:rPr dirty="0" sz="1500" spc="-5">
                <a:latin typeface="Trebuchet MS"/>
                <a:cs typeface="Trebuchet MS"/>
              </a:rPr>
              <a:t>and  performs</a:t>
            </a:r>
            <a:r>
              <a:rPr dirty="0" sz="1500" spc="-75">
                <a:latin typeface="Trebuchet MS"/>
                <a:cs typeface="Trebuchet MS"/>
              </a:rPr>
              <a:t> </a:t>
            </a:r>
            <a:r>
              <a:rPr dirty="0" sz="1500" spc="-5">
                <a:latin typeface="Trebuchet MS"/>
                <a:cs typeface="Trebuchet MS"/>
              </a:rPr>
              <a:t>sentence  splitting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81015" y="3139439"/>
            <a:ext cx="654050" cy="1247140"/>
          </a:xfrm>
          <a:custGeom>
            <a:avLst/>
            <a:gdLst/>
            <a:ahLst/>
            <a:cxnLst/>
            <a:rect l="l" t="t" r="r" b="b"/>
            <a:pathLst>
              <a:path w="654050" h="1247139">
                <a:moveTo>
                  <a:pt x="246380" y="0"/>
                </a:moveTo>
                <a:lnTo>
                  <a:pt x="0" y="0"/>
                </a:lnTo>
                <a:lnTo>
                  <a:pt x="407416" y="623316"/>
                </a:lnTo>
                <a:lnTo>
                  <a:pt x="0" y="1246632"/>
                </a:lnTo>
                <a:lnTo>
                  <a:pt x="246380" y="1246632"/>
                </a:lnTo>
                <a:lnTo>
                  <a:pt x="653796" y="623316"/>
                </a:lnTo>
                <a:lnTo>
                  <a:pt x="246380" y="0"/>
                </a:lnTo>
                <a:close/>
              </a:path>
            </a:pathLst>
          </a:custGeom>
          <a:solidFill>
            <a:srgbClr val="2DD5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110478" y="3564382"/>
            <a:ext cx="102933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Trebuchet MS"/>
                <a:cs typeface="Trebuchet MS"/>
              </a:rPr>
              <a:t>Indexing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44717" y="4818633"/>
            <a:ext cx="1760220" cy="852169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ctr" marL="12065" marR="5080" indent="-635">
              <a:lnSpc>
                <a:spcPct val="87200"/>
              </a:lnSpc>
              <a:spcBef>
                <a:spcPts val="330"/>
              </a:spcBef>
            </a:pPr>
            <a:r>
              <a:rPr dirty="0" sz="1500" spc="-5">
                <a:latin typeface="Trebuchet MS"/>
                <a:cs typeface="Trebuchet MS"/>
              </a:rPr>
              <a:t>Algorithms </a:t>
            </a:r>
            <a:r>
              <a:rPr dirty="0" sz="1500">
                <a:latin typeface="Trebuchet MS"/>
                <a:cs typeface="Trebuchet MS"/>
              </a:rPr>
              <a:t>tag  </a:t>
            </a:r>
            <a:r>
              <a:rPr dirty="0" sz="1500" spc="-5">
                <a:latin typeface="Trebuchet MS"/>
                <a:cs typeface="Trebuchet MS"/>
              </a:rPr>
              <a:t>sentences </a:t>
            </a:r>
            <a:r>
              <a:rPr dirty="0" sz="1500">
                <a:latin typeface="Trebuchet MS"/>
                <a:cs typeface="Trebuchet MS"/>
              </a:rPr>
              <a:t>based on  polarity </a:t>
            </a:r>
            <a:r>
              <a:rPr dirty="0" sz="1500" spc="-5">
                <a:latin typeface="Trebuchet MS"/>
                <a:cs typeface="Trebuchet MS"/>
              </a:rPr>
              <a:t>and  intensity</a:t>
            </a:r>
            <a:r>
              <a:rPr dirty="0" sz="1500" spc="-55">
                <a:latin typeface="Trebuchet MS"/>
                <a:cs typeface="Trebuchet MS"/>
              </a:rPr>
              <a:t> </a:t>
            </a:r>
            <a:r>
              <a:rPr dirty="0" sz="1500" spc="-5">
                <a:latin typeface="Trebuchet MS"/>
                <a:cs typeface="Trebuchet MS"/>
              </a:rPr>
              <a:t>sentiments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16368" y="3139439"/>
            <a:ext cx="654050" cy="1247140"/>
          </a:xfrm>
          <a:custGeom>
            <a:avLst/>
            <a:gdLst/>
            <a:ahLst/>
            <a:cxnLst/>
            <a:rect l="l" t="t" r="r" b="b"/>
            <a:pathLst>
              <a:path w="654050" h="1247139">
                <a:moveTo>
                  <a:pt x="246379" y="0"/>
                </a:moveTo>
                <a:lnTo>
                  <a:pt x="0" y="0"/>
                </a:lnTo>
                <a:lnTo>
                  <a:pt x="407415" y="623316"/>
                </a:lnTo>
                <a:lnTo>
                  <a:pt x="0" y="1246632"/>
                </a:lnTo>
                <a:lnTo>
                  <a:pt x="246379" y="1246632"/>
                </a:lnTo>
                <a:lnTo>
                  <a:pt x="653796" y="623316"/>
                </a:lnTo>
                <a:lnTo>
                  <a:pt x="246379" y="0"/>
                </a:lnTo>
                <a:close/>
              </a:path>
            </a:pathLst>
          </a:custGeom>
          <a:solidFill>
            <a:srgbClr val="E652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303514" y="3050285"/>
            <a:ext cx="1515110" cy="1515110"/>
          </a:xfrm>
          <a:custGeom>
            <a:avLst/>
            <a:gdLst/>
            <a:ahLst/>
            <a:cxnLst/>
            <a:rect l="l" t="t" r="r" b="b"/>
            <a:pathLst>
              <a:path w="1515109" h="1515110">
                <a:moveTo>
                  <a:pt x="757427" y="0"/>
                </a:moveTo>
                <a:lnTo>
                  <a:pt x="709524" y="1490"/>
                </a:lnTo>
                <a:lnTo>
                  <a:pt x="662413" y="5901"/>
                </a:lnTo>
                <a:lnTo>
                  <a:pt x="616183" y="13144"/>
                </a:lnTo>
                <a:lnTo>
                  <a:pt x="570922" y="23131"/>
                </a:lnTo>
                <a:lnTo>
                  <a:pt x="526719" y="35772"/>
                </a:lnTo>
                <a:lnTo>
                  <a:pt x="483663" y="50980"/>
                </a:lnTo>
                <a:lnTo>
                  <a:pt x="441843" y="68666"/>
                </a:lnTo>
                <a:lnTo>
                  <a:pt x="401347" y="88740"/>
                </a:lnTo>
                <a:lnTo>
                  <a:pt x="362264" y="111114"/>
                </a:lnTo>
                <a:lnTo>
                  <a:pt x="324683" y="135699"/>
                </a:lnTo>
                <a:lnTo>
                  <a:pt x="288692" y="162407"/>
                </a:lnTo>
                <a:lnTo>
                  <a:pt x="254381" y="191149"/>
                </a:lnTo>
                <a:lnTo>
                  <a:pt x="221837" y="221837"/>
                </a:lnTo>
                <a:lnTo>
                  <a:pt x="191149" y="254381"/>
                </a:lnTo>
                <a:lnTo>
                  <a:pt x="162407" y="288692"/>
                </a:lnTo>
                <a:lnTo>
                  <a:pt x="135699" y="324683"/>
                </a:lnTo>
                <a:lnTo>
                  <a:pt x="111114" y="362264"/>
                </a:lnTo>
                <a:lnTo>
                  <a:pt x="88740" y="401347"/>
                </a:lnTo>
                <a:lnTo>
                  <a:pt x="68666" y="441843"/>
                </a:lnTo>
                <a:lnTo>
                  <a:pt x="50980" y="483663"/>
                </a:lnTo>
                <a:lnTo>
                  <a:pt x="35772" y="526719"/>
                </a:lnTo>
                <a:lnTo>
                  <a:pt x="23131" y="570922"/>
                </a:lnTo>
                <a:lnTo>
                  <a:pt x="13144" y="616183"/>
                </a:lnTo>
                <a:lnTo>
                  <a:pt x="5901" y="662413"/>
                </a:lnTo>
                <a:lnTo>
                  <a:pt x="1490" y="709524"/>
                </a:lnTo>
                <a:lnTo>
                  <a:pt x="0" y="757427"/>
                </a:lnTo>
                <a:lnTo>
                  <a:pt x="1490" y="805331"/>
                </a:lnTo>
                <a:lnTo>
                  <a:pt x="5901" y="852442"/>
                </a:lnTo>
                <a:lnTo>
                  <a:pt x="13144" y="898672"/>
                </a:lnTo>
                <a:lnTo>
                  <a:pt x="23131" y="943933"/>
                </a:lnTo>
                <a:lnTo>
                  <a:pt x="35772" y="988136"/>
                </a:lnTo>
                <a:lnTo>
                  <a:pt x="50980" y="1031192"/>
                </a:lnTo>
                <a:lnTo>
                  <a:pt x="68666" y="1073012"/>
                </a:lnTo>
                <a:lnTo>
                  <a:pt x="88740" y="1113508"/>
                </a:lnTo>
                <a:lnTo>
                  <a:pt x="111114" y="1152591"/>
                </a:lnTo>
                <a:lnTo>
                  <a:pt x="135699" y="1190172"/>
                </a:lnTo>
                <a:lnTo>
                  <a:pt x="162407" y="1226163"/>
                </a:lnTo>
                <a:lnTo>
                  <a:pt x="191149" y="1260474"/>
                </a:lnTo>
                <a:lnTo>
                  <a:pt x="221837" y="1293018"/>
                </a:lnTo>
                <a:lnTo>
                  <a:pt x="254381" y="1323706"/>
                </a:lnTo>
                <a:lnTo>
                  <a:pt x="288692" y="1352448"/>
                </a:lnTo>
                <a:lnTo>
                  <a:pt x="324683" y="1379156"/>
                </a:lnTo>
                <a:lnTo>
                  <a:pt x="362264" y="1403741"/>
                </a:lnTo>
                <a:lnTo>
                  <a:pt x="401347" y="1426115"/>
                </a:lnTo>
                <a:lnTo>
                  <a:pt x="441843" y="1446189"/>
                </a:lnTo>
                <a:lnTo>
                  <a:pt x="483663" y="1463875"/>
                </a:lnTo>
                <a:lnTo>
                  <a:pt x="526719" y="1479083"/>
                </a:lnTo>
                <a:lnTo>
                  <a:pt x="570922" y="1491724"/>
                </a:lnTo>
                <a:lnTo>
                  <a:pt x="616183" y="1501711"/>
                </a:lnTo>
                <a:lnTo>
                  <a:pt x="662413" y="1508954"/>
                </a:lnTo>
                <a:lnTo>
                  <a:pt x="709524" y="1513365"/>
                </a:lnTo>
                <a:lnTo>
                  <a:pt x="757427" y="1514856"/>
                </a:lnTo>
                <a:lnTo>
                  <a:pt x="805331" y="1513365"/>
                </a:lnTo>
                <a:lnTo>
                  <a:pt x="852442" y="1508954"/>
                </a:lnTo>
                <a:lnTo>
                  <a:pt x="898672" y="1501711"/>
                </a:lnTo>
                <a:lnTo>
                  <a:pt x="943933" y="1491724"/>
                </a:lnTo>
                <a:lnTo>
                  <a:pt x="988136" y="1479083"/>
                </a:lnTo>
                <a:lnTo>
                  <a:pt x="1031192" y="1463875"/>
                </a:lnTo>
                <a:lnTo>
                  <a:pt x="1073012" y="1446189"/>
                </a:lnTo>
                <a:lnTo>
                  <a:pt x="1113508" y="1426115"/>
                </a:lnTo>
                <a:lnTo>
                  <a:pt x="1152591" y="1403741"/>
                </a:lnTo>
                <a:lnTo>
                  <a:pt x="1190172" y="1379156"/>
                </a:lnTo>
                <a:lnTo>
                  <a:pt x="1226163" y="1352448"/>
                </a:lnTo>
                <a:lnTo>
                  <a:pt x="1260474" y="1323706"/>
                </a:lnTo>
                <a:lnTo>
                  <a:pt x="1293018" y="1293018"/>
                </a:lnTo>
                <a:lnTo>
                  <a:pt x="1323706" y="1260474"/>
                </a:lnTo>
                <a:lnTo>
                  <a:pt x="1352448" y="1226163"/>
                </a:lnTo>
                <a:lnTo>
                  <a:pt x="1379156" y="1190172"/>
                </a:lnTo>
                <a:lnTo>
                  <a:pt x="1403741" y="1152591"/>
                </a:lnTo>
                <a:lnTo>
                  <a:pt x="1426115" y="1113508"/>
                </a:lnTo>
                <a:lnTo>
                  <a:pt x="1446189" y="1073012"/>
                </a:lnTo>
                <a:lnTo>
                  <a:pt x="1463875" y="1031192"/>
                </a:lnTo>
                <a:lnTo>
                  <a:pt x="1479083" y="988136"/>
                </a:lnTo>
                <a:lnTo>
                  <a:pt x="1491724" y="943933"/>
                </a:lnTo>
                <a:lnTo>
                  <a:pt x="1501711" y="898672"/>
                </a:lnTo>
                <a:lnTo>
                  <a:pt x="1508954" y="852442"/>
                </a:lnTo>
                <a:lnTo>
                  <a:pt x="1513365" y="805331"/>
                </a:lnTo>
                <a:lnTo>
                  <a:pt x="1514855" y="757427"/>
                </a:lnTo>
                <a:lnTo>
                  <a:pt x="1513365" y="709524"/>
                </a:lnTo>
                <a:lnTo>
                  <a:pt x="1508954" y="662413"/>
                </a:lnTo>
                <a:lnTo>
                  <a:pt x="1501711" y="616183"/>
                </a:lnTo>
                <a:lnTo>
                  <a:pt x="1491724" y="570922"/>
                </a:lnTo>
                <a:lnTo>
                  <a:pt x="1479083" y="526719"/>
                </a:lnTo>
                <a:lnTo>
                  <a:pt x="1463875" y="483663"/>
                </a:lnTo>
                <a:lnTo>
                  <a:pt x="1446189" y="441843"/>
                </a:lnTo>
                <a:lnTo>
                  <a:pt x="1426115" y="401347"/>
                </a:lnTo>
                <a:lnTo>
                  <a:pt x="1403741" y="362264"/>
                </a:lnTo>
                <a:lnTo>
                  <a:pt x="1379156" y="324683"/>
                </a:lnTo>
                <a:lnTo>
                  <a:pt x="1352448" y="288692"/>
                </a:lnTo>
                <a:lnTo>
                  <a:pt x="1323706" y="254381"/>
                </a:lnTo>
                <a:lnTo>
                  <a:pt x="1293018" y="221837"/>
                </a:lnTo>
                <a:lnTo>
                  <a:pt x="1260474" y="191149"/>
                </a:lnTo>
                <a:lnTo>
                  <a:pt x="1226163" y="162407"/>
                </a:lnTo>
                <a:lnTo>
                  <a:pt x="1190172" y="135699"/>
                </a:lnTo>
                <a:lnTo>
                  <a:pt x="1152591" y="111114"/>
                </a:lnTo>
                <a:lnTo>
                  <a:pt x="1113508" y="88740"/>
                </a:lnTo>
                <a:lnTo>
                  <a:pt x="1073012" y="68666"/>
                </a:lnTo>
                <a:lnTo>
                  <a:pt x="1031192" y="50980"/>
                </a:lnTo>
                <a:lnTo>
                  <a:pt x="988136" y="35772"/>
                </a:lnTo>
                <a:lnTo>
                  <a:pt x="943933" y="23131"/>
                </a:lnTo>
                <a:lnTo>
                  <a:pt x="898672" y="13144"/>
                </a:lnTo>
                <a:lnTo>
                  <a:pt x="852442" y="5901"/>
                </a:lnTo>
                <a:lnTo>
                  <a:pt x="805331" y="1490"/>
                </a:lnTo>
                <a:lnTo>
                  <a:pt x="757427" y="0"/>
                </a:lnTo>
                <a:close/>
              </a:path>
            </a:pathLst>
          </a:custGeom>
          <a:solidFill>
            <a:srgbClr val="E652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303514" y="3050285"/>
            <a:ext cx="1515110" cy="1515110"/>
          </a:xfrm>
          <a:custGeom>
            <a:avLst/>
            <a:gdLst/>
            <a:ahLst/>
            <a:cxnLst/>
            <a:rect l="l" t="t" r="r" b="b"/>
            <a:pathLst>
              <a:path w="1515109" h="1515110">
                <a:moveTo>
                  <a:pt x="0" y="757427"/>
                </a:moveTo>
                <a:lnTo>
                  <a:pt x="1490" y="709524"/>
                </a:lnTo>
                <a:lnTo>
                  <a:pt x="5901" y="662413"/>
                </a:lnTo>
                <a:lnTo>
                  <a:pt x="13144" y="616183"/>
                </a:lnTo>
                <a:lnTo>
                  <a:pt x="23131" y="570922"/>
                </a:lnTo>
                <a:lnTo>
                  <a:pt x="35772" y="526719"/>
                </a:lnTo>
                <a:lnTo>
                  <a:pt x="50980" y="483663"/>
                </a:lnTo>
                <a:lnTo>
                  <a:pt x="68666" y="441843"/>
                </a:lnTo>
                <a:lnTo>
                  <a:pt x="88740" y="401347"/>
                </a:lnTo>
                <a:lnTo>
                  <a:pt x="111114" y="362264"/>
                </a:lnTo>
                <a:lnTo>
                  <a:pt x="135699" y="324683"/>
                </a:lnTo>
                <a:lnTo>
                  <a:pt x="162407" y="288692"/>
                </a:lnTo>
                <a:lnTo>
                  <a:pt x="191149" y="254381"/>
                </a:lnTo>
                <a:lnTo>
                  <a:pt x="221837" y="221837"/>
                </a:lnTo>
                <a:lnTo>
                  <a:pt x="254381" y="191149"/>
                </a:lnTo>
                <a:lnTo>
                  <a:pt x="288692" y="162407"/>
                </a:lnTo>
                <a:lnTo>
                  <a:pt x="324683" y="135699"/>
                </a:lnTo>
                <a:lnTo>
                  <a:pt x="362264" y="111114"/>
                </a:lnTo>
                <a:lnTo>
                  <a:pt x="401347" y="88740"/>
                </a:lnTo>
                <a:lnTo>
                  <a:pt x="441843" y="68666"/>
                </a:lnTo>
                <a:lnTo>
                  <a:pt x="483663" y="50980"/>
                </a:lnTo>
                <a:lnTo>
                  <a:pt x="526719" y="35772"/>
                </a:lnTo>
                <a:lnTo>
                  <a:pt x="570922" y="23131"/>
                </a:lnTo>
                <a:lnTo>
                  <a:pt x="616183" y="13144"/>
                </a:lnTo>
                <a:lnTo>
                  <a:pt x="662413" y="5901"/>
                </a:lnTo>
                <a:lnTo>
                  <a:pt x="709524" y="1490"/>
                </a:lnTo>
                <a:lnTo>
                  <a:pt x="757427" y="0"/>
                </a:lnTo>
                <a:lnTo>
                  <a:pt x="805331" y="1490"/>
                </a:lnTo>
                <a:lnTo>
                  <a:pt x="852442" y="5901"/>
                </a:lnTo>
                <a:lnTo>
                  <a:pt x="898672" y="13144"/>
                </a:lnTo>
                <a:lnTo>
                  <a:pt x="943933" y="23131"/>
                </a:lnTo>
                <a:lnTo>
                  <a:pt x="988136" y="35772"/>
                </a:lnTo>
                <a:lnTo>
                  <a:pt x="1031192" y="50980"/>
                </a:lnTo>
                <a:lnTo>
                  <a:pt x="1073012" y="68666"/>
                </a:lnTo>
                <a:lnTo>
                  <a:pt x="1113508" y="88740"/>
                </a:lnTo>
                <a:lnTo>
                  <a:pt x="1152591" y="111114"/>
                </a:lnTo>
                <a:lnTo>
                  <a:pt x="1190172" y="135699"/>
                </a:lnTo>
                <a:lnTo>
                  <a:pt x="1226163" y="162407"/>
                </a:lnTo>
                <a:lnTo>
                  <a:pt x="1260474" y="191149"/>
                </a:lnTo>
                <a:lnTo>
                  <a:pt x="1293018" y="221837"/>
                </a:lnTo>
                <a:lnTo>
                  <a:pt x="1323706" y="254381"/>
                </a:lnTo>
                <a:lnTo>
                  <a:pt x="1352448" y="288692"/>
                </a:lnTo>
                <a:lnTo>
                  <a:pt x="1379156" y="324683"/>
                </a:lnTo>
                <a:lnTo>
                  <a:pt x="1403741" y="362264"/>
                </a:lnTo>
                <a:lnTo>
                  <a:pt x="1426115" y="401347"/>
                </a:lnTo>
                <a:lnTo>
                  <a:pt x="1446189" y="441843"/>
                </a:lnTo>
                <a:lnTo>
                  <a:pt x="1463875" y="483663"/>
                </a:lnTo>
                <a:lnTo>
                  <a:pt x="1479083" y="526719"/>
                </a:lnTo>
                <a:lnTo>
                  <a:pt x="1491724" y="570922"/>
                </a:lnTo>
                <a:lnTo>
                  <a:pt x="1501711" y="616183"/>
                </a:lnTo>
                <a:lnTo>
                  <a:pt x="1508954" y="662413"/>
                </a:lnTo>
                <a:lnTo>
                  <a:pt x="1513365" y="709524"/>
                </a:lnTo>
                <a:lnTo>
                  <a:pt x="1514855" y="757427"/>
                </a:lnTo>
                <a:lnTo>
                  <a:pt x="1513365" y="805331"/>
                </a:lnTo>
                <a:lnTo>
                  <a:pt x="1508954" y="852442"/>
                </a:lnTo>
                <a:lnTo>
                  <a:pt x="1501711" y="898672"/>
                </a:lnTo>
                <a:lnTo>
                  <a:pt x="1491724" y="943933"/>
                </a:lnTo>
                <a:lnTo>
                  <a:pt x="1479083" y="988136"/>
                </a:lnTo>
                <a:lnTo>
                  <a:pt x="1463875" y="1031192"/>
                </a:lnTo>
                <a:lnTo>
                  <a:pt x="1446189" y="1073012"/>
                </a:lnTo>
                <a:lnTo>
                  <a:pt x="1426115" y="1113508"/>
                </a:lnTo>
                <a:lnTo>
                  <a:pt x="1403741" y="1152591"/>
                </a:lnTo>
                <a:lnTo>
                  <a:pt x="1379156" y="1190172"/>
                </a:lnTo>
                <a:lnTo>
                  <a:pt x="1352448" y="1226163"/>
                </a:lnTo>
                <a:lnTo>
                  <a:pt x="1323706" y="1260474"/>
                </a:lnTo>
                <a:lnTo>
                  <a:pt x="1293018" y="1293018"/>
                </a:lnTo>
                <a:lnTo>
                  <a:pt x="1260474" y="1323706"/>
                </a:lnTo>
                <a:lnTo>
                  <a:pt x="1226163" y="1352448"/>
                </a:lnTo>
                <a:lnTo>
                  <a:pt x="1190172" y="1379156"/>
                </a:lnTo>
                <a:lnTo>
                  <a:pt x="1152591" y="1403741"/>
                </a:lnTo>
                <a:lnTo>
                  <a:pt x="1113508" y="1426115"/>
                </a:lnTo>
                <a:lnTo>
                  <a:pt x="1073012" y="1446189"/>
                </a:lnTo>
                <a:lnTo>
                  <a:pt x="1031192" y="1463875"/>
                </a:lnTo>
                <a:lnTo>
                  <a:pt x="988136" y="1479083"/>
                </a:lnTo>
                <a:lnTo>
                  <a:pt x="943933" y="1491724"/>
                </a:lnTo>
                <a:lnTo>
                  <a:pt x="898672" y="1501711"/>
                </a:lnTo>
                <a:lnTo>
                  <a:pt x="852442" y="1508954"/>
                </a:lnTo>
                <a:lnTo>
                  <a:pt x="805331" y="1513365"/>
                </a:lnTo>
                <a:lnTo>
                  <a:pt x="757427" y="1514856"/>
                </a:lnTo>
                <a:lnTo>
                  <a:pt x="709524" y="1513365"/>
                </a:lnTo>
                <a:lnTo>
                  <a:pt x="662413" y="1508954"/>
                </a:lnTo>
                <a:lnTo>
                  <a:pt x="616183" y="1501711"/>
                </a:lnTo>
                <a:lnTo>
                  <a:pt x="570922" y="1491724"/>
                </a:lnTo>
                <a:lnTo>
                  <a:pt x="526719" y="1479083"/>
                </a:lnTo>
                <a:lnTo>
                  <a:pt x="483663" y="1463875"/>
                </a:lnTo>
                <a:lnTo>
                  <a:pt x="441843" y="1446189"/>
                </a:lnTo>
                <a:lnTo>
                  <a:pt x="401347" y="1426115"/>
                </a:lnTo>
                <a:lnTo>
                  <a:pt x="362264" y="1403741"/>
                </a:lnTo>
                <a:lnTo>
                  <a:pt x="324683" y="1379156"/>
                </a:lnTo>
                <a:lnTo>
                  <a:pt x="288692" y="1352448"/>
                </a:lnTo>
                <a:lnTo>
                  <a:pt x="254381" y="1323706"/>
                </a:lnTo>
                <a:lnTo>
                  <a:pt x="221837" y="1293018"/>
                </a:lnTo>
                <a:lnTo>
                  <a:pt x="191149" y="1260474"/>
                </a:lnTo>
                <a:lnTo>
                  <a:pt x="162407" y="1226163"/>
                </a:lnTo>
                <a:lnTo>
                  <a:pt x="135699" y="1190172"/>
                </a:lnTo>
                <a:lnTo>
                  <a:pt x="111114" y="1152591"/>
                </a:lnTo>
                <a:lnTo>
                  <a:pt x="88740" y="1113508"/>
                </a:lnTo>
                <a:lnTo>
                  <a:pt x="68666" y="1073012"/>
                </a:lnTo>
                <a:lnTo>
                  <a:pt x="50980" y="1031192"/>
                </a:lnTo>
                <a:lnTo>
                  <a:pt x="35772" y="988136"/>
                </a:lnTo>
                <a:lnTo>
                  <a:pt x="23131" y="943933"/>
                </a:lnTo>
                <a:lnTo>
                  <a:pt x="13144" y="898672"/>
                </a:lnTo>
                <a:lnTo>
                  <a:pt x="5901" y="852442"/>
                </a:lnTo>
                <a:lnTo>
                  <a:pt x="1490" y="805331"/>
                </a:lnTo>
                <a:lnTo>
                  <a:pt x="0" y="75742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562593" y="3608654"/>
            <a:ext cx="99949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1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100">
                <a:solidFill>
                  <a:srgbClr val="FFFFFF"/>
                </a:solidFill>
                <a:latin typeface="Trebuchet MS"/>
                <a:cs typeface="Trebuchet MS"/>
              </a:rPr>
              <a:t>liv</a:t>
            </a:r>
            <a:r>
              <a:rPr dirty="0" sz="2100" spc="-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1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1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50428" y="4818633"/>
            <a:ext cx="1620520" cy="852169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ctr" marL="12700" marR="5080">
              <a:lnSpc>
                <a:spcPct val="87200"/>
              </a:lnSpc>
              <a:spcBef>
                <a:spcPts val="330"/>
              </a:spcBef>
            </a:pPr>
            <a:r>
              <a:rPr dirty="0" sz="1500" spc="-10">
                <a:latin typeface="Trebuchet MS"/>
                <a:cs typeface="Trebuchet MS"/>
              </a:rPr>
              <a:t>Provides </a:t>
            </a:r>
            <a:r>
              <a:rPr dirty="0" sz="1500">
                <a:latin typeface="Trebuchet MS"/>
                <a:cs typeface="Trebuchet MS"/>
              </a:rPr>
              <a:t>an</a:t>
            </a:r>
            <a:r>
              <a:rPr dirty="0" sz="1500" spc="-85">
                <a:latin typeface="Trebuchet MS"/>
                <a:cs typeface="Trebuchet MS"/>
              </a:rPr>
              <a:t> </a:t>
            </a:r>
            <a:r>
              <a:rPr dirty="0" sz="1500" spc="-5">
                <a:latin typeface="Trebuchet MS"/>
                <a:cs typeface="Trebuchet MS"/>
              </a:rPr>
              <a:t>output  </a:t>
            </a:r>
            <a:r>
              <a:rPr dirty="0" sz="1500">
                <a:latin typeface="Trebuchet MS"/>
                <a:cs typeface="Trebuchet MS"/>
              </a:rPr>
              <a:t>reporting </a:t>
            </a:r>
            <a:r>
              <a:rPr dirty="0" sz="1500" spc="-5">
                <a:latin typeface="Trebuchet MS"/>
                <a:cs typeface="Trebuchet MS"/>
              </a:rPr>
              <a:t>the  outcome </a:t>
            </a:r>
            <a:r>
              <a:rPr dirty="0" sz="1500">
                <a:latin typeface="Trebuchet MS"/>
                <a:cs typeface="Trebuchet MS"/>
              </a:rPr>
              <a:t>of </a:t>
            </a:r>
            <a:r>
              <a:rPr dirty="0" sz="1500" spc="-5">
                <a:latin typeface="Trebuchet MS"/>
                <a:cs typeface="Trebuchet MS"/>
              </a:rPr>
              <a:t>the  analysis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6310" y="6592316"/>
            <a:ext cx="26777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Compiled 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by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author form sources:</a:t>
            </a:r>
            <a:r>
              <a:rPr dirty="0" sz="900" spc="3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researchgate.net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2020-08-15T06:00:35Z</dcterms:created>
  <dcterms:modified xsi:type="dcterms:W3CDTF">2020-08-15T06:00:35Z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2020-08-15T00:00:00Z</vt:filetime>
  </property>
</Properties>
</file>