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1" r:id="rId5"/>
    <p:sldId id="260" r:id="rId6"/>
    <p:sldId id="259" r:id="rId7"/>
    <p:sldId id="267" r:id="rId8"/>
    <p:sldId id="268" r:id="rId9"/>
    <p:sldId id="263" r:id="rId10"/>
    <p:sldId id="269" r:id="rId11"/>
    <p:sldId id="273" r:id="rId12"/>
    <p:sldId id="265"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A08DA-4619-449C-A10A-29CC5BB2BAF4}" type="datetimeFigureOut">
              <a:rPr lang="en-IN" smtClean="0"/>
              <a:t>27-08-2020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A8716-9294-481C-9827-C22C3B8809A9}" type="slidenum">
              <a:rPr lang="en-IN" smtClean="0"/>
              <a:t>‹#›</a:t>
            </a:fld>
            <a:endParaRPr lang="en-IN"/>
          </a:p>
        </p:txBody>
      </p:sp>
    </p:spTree>
    <p:extLst>
      <p:ext uri="{BB962C8B-B14F-4D97-AF65-F5344CB8AC3E}">
        <p14:creationId xmlns:p14="http://schemas.microsoft.com/office/powerpoint/2010/main" val="2547100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The number of possible policies is equal to the number of</a:t>
            </a:r>
            <a:r>
              <a:rPr lang="en-IN" b="1" baseline="0" dirty="0" smtClean="0"/>
              <a:t> actions to the power of number of states.</a:t>
            </a:r>
          </a:p>
          <a:p>
            <a:r>
              <a:rPr lang="en-IN" b="1" baseline="0" dirty="0" smtClean="0"/>
              <a:t>Policies are of two types Deterministic Policies and Stochastic policies.</a:t>
            </a:r>
            <a:endParaRPr lang="en-IN" b="1" dirty="0"/>
          </a:p>
        </p:txBody>
      </p:sp>
      <p:sp>
        <p:nvSpPr>
          <p:cNvPr id="4" name="Slide Number Placeholder 3"/>
          <p:cNvSpPr>
            <a:spLocks noGrp="1"/>
          </p:cNvSpPr>
          <p:nvPr>
            <p:ph type="sldNum" sz="quarter" idx="10"/>
          </p:nvPr>
        </p:nvSpPr>
        <p:spPr/>
        <p:txBody>
          <a:bodyPr/>
          <a:lstStyle/>
          <a:p>
            <a:fld id="{C5FA8716-9294-481C-9827-C22C3B8809A9}" type="slidenum">
              <a:rPr lang="en-IN" smtClean="0"/>
              <a:t>5</a:t>
            </a:fld>
            <a:endParaRPr lang="en-IN"/>
          </a:p>
        </p:txBody>
      </p:sp>
    </p:spTree>
    <p:extLst>
      <p:ext uri="{BB962C8B-B14F-4D97-AF65-F5344CB8AC3E}">
        <p14:creationId xmlns:p14="http://schemas.microsoft.com/office/powerpoint/2010/main" val="2741480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306EB4-98B8-4252-9E1D-66E31FAFDF61}" type="datetimeFigureOut">
              <a:rPr lang="en-IN" smtClean="0"/>
              <a:t>18-08-2020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BB6004-0757-4CE0-B855-79DCD9AC3615}" type="slidenum">
              <a:rPr lang="en-IN" smtClean="0"/>
              <a:t>‹#›</a:t>
            </a:fld>
            <a:endParaRPr lang="en-IN"/>
          </a:p>
        </p:txBody>
      </p:sp>
    </p:spTree>
    <p:extLst>
      <p:ext uri="{BB962C8B-B14F-4D97-AF65-F5344CB8AC3E}">
        <p14:creationId xmlns:p14="http://schemas.microsoft.com/office/powerpoint/2010/main" val="5575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306EB4-98B8-4252-9E1D-66E31FAFDF61}" type="datetimeFigureOut">
              <a:rPr lang="en-IN" smtClean="0"/>
              <a:t>18-08-2020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BB6004-0757-4CE0-B855-79DCD9AC3615}" type="slidenum">
              <a:rPr lang="en-IN" smtClean="0"/>
              <a:t>‹#›</a:t>
            </a:fld>
            <a:endParaRPr lang="en-IN"/>
          </a:p>
        </p:txBody>
      </p:sp>
    </p:spTree>
    <p:extLst>
      <p:ext uri="{BB962C8B-B14F-4D97-AF65-F5344CB8AC3E}">
        <p14:creationId xmlns:p14="http://schemas.microsoft.com/office/powerpoint/2010/main" val="2225828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306EB4-98B8-4252-9E1D-66E31FAFDF61}" type="datetimeFigureOut">
              <a:rPr lang="en-IN" smtClean="0"/>
              <a:t>18-08-2020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BB6004-0757-4CE0-B855-79DCD9AC3615}" type="slidenum">
              <a:rPr lang="en-IN" smtClean="0"/>
              <a:t>‹#›</a:t>
            </a:fld>
            <a:endParaRPr lang="en-IN"/>
          </a:p>
        </p:txBody>
      </p:sp>
    </p:spTree>
    <p:extLst>
      <p:ext uri="{BB962C8B-B14F-4D97-AF65-F5344CB8AC3E}">
        <p14:creationId xmlns:p14="http://schemas.microsoft.com/office/powerpoint/2010/main" val="361812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306EB4-98B8-4252-9E1D-66E31FAFDF61}" type="datetimeFigureOut">
              <a:rPr lang="en-IN" smtClean="0"/>
              <a:t>18-08-2020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BB6004-0757-4CE0-B855-79DCD9AC3615}" type="slidenum">
              <a:rPr lang="en-IN" smtClean="0"/>
              <a:t>‹#›</a:t>
            </a:fld>
            <a:endParaRPr lang="en-IN"/>
          </a:p>
        </p:txBody>
      </p:sp>
    </p:spTree>
    <p:extLst>
      <p:ext uri="{BB962C8B-B14F-4D97-AF65-F5344CB8AC3E}">
        <p14:creationId xmlns:p14="http://schemas.microsoft.com/office/powerpoint/2010/main" val="850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06EB4-98B8-4252-9E1D-66E31FAFDF61}" type="datetimeFigureOut">
              <a:rPr lang="en-IN" smtClean="0"/>
              <a:t>18-08-2020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BB6004-0757-4CE0-B855-79DCD9AC3615}" type="slidenum">
              <a:rPr lang="en-IN" smtClean="0"/>
              <a:t>‹#›</a:t>
            </a:fld>
            <a:endParaRPr lang="en-IN"/>
          </a:p>
        </p:txBody>
      </p:sp>
    </p:spTree>
    <p:extLst>
      <p:ext uri="{BB962C8B-B14F-4D97-AF65-F5344CB8AC3E}">
        <p14:creationId xmlns:p14="http://schemas.microsoft.com/office/powerpoint/2010/main" val="3677819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306EB4-98B8-4252-9E1D-66E31FAFDF61}" type="datetimeFigureOut">
              <a:rPr lang="en-IN" smtClean="0"/>
              <a:t>18-08-2020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BB6004-0757-4CE0-B855-79DCD9AC3615}" type="slidenum">
              <a:rPr lang="en-IN" smtClean="0"/>
              <a:t>‹#›</a:t>
            </a:fld>
            <a:endParaRPr lang="en-IN"/>
          </a:p>
        </p:txBody>
      </p:sp>
    </p:spTree>
    <p:extLst>
      <p:ext uri="{BB962C8B-B14F-4D97-AF65-F5344CB8AC3E}">
        <p14:creationId xmlns:p14="http://schemas.microsoft.com/office/powerpoint/2010/main" val="220704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306EB4-98B8-4252-9E1D-66E31FAFDF61}" type="datetimeFigureOut">
              <a:rPr lang="en-IN" smtClean="0"/>
              <a:t>18-08-2020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BB6004-0757-4CE0-B855-79DCD9AC3615}" type="slidenum">
              <a:rPr lang="en-IN" smtClean="0"/>
              <a:t>‹#›</a:t>
            </a:fld>
            <a:endParaRPr lang="en-IN"/>
          </a:p>
        </p:txBody>
      </p:sp>
    </p:spTree>
    <p:extLst>
      <p:ext uri="{BB962C8B-B14F-4D97-AF65-F5344CB8AC3E}">
        <p14:creationId xmlns:p14="http://schemas.microsoft.com/office/powerpoint/2010/main" val="390135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306EB4-98B8-4252-9E1D-66E31FAFDF61}" type="datetimeFigureOut">
              <a:rPr lang="en-IN" smtClean="0"/>
              <a:t>18-08-2020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BB6004-0757-4CE0-B855-79DCD9AC3615}" type="slidenum">
              <a:rPr lang="en-IN" smtClean="0"/>
              <a:t>‹#›</a:t>
            </a:fld>
            <a:endParaRPr lang="en-IN"/>
          </a:p>
        </p:txBody>
      </p:sp>
    </p:spTree>
    <p:extLst>
      <p:ext uri="{BB962C8B-B14F-4D97-AF65-F5344CB8AC3E}">
        <p14:creationId xmlns:p14="http://schemas.microsoft.com/office/powerpoint/2010/main" val="105541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06EB4-98B8-4252-9E1D-66E31FAFDF61}" type="datetimeFigureOut">
              <a:rPr lang="en-IN" smtClean="0"/>
              <a:t>18-08-2020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BB6004-0757-4CE0-B855-79DCD9AC3615}" type="slidenum">
              <a:rPr lang="en-IN" smtClean="0"/>
              <a:t>‹#›</a:t>
            </a:fld>
            <a:endParaRPr lang="en-IN"/>
          </a:p>
        </p:txBody>
      </p:sp>
    </p:spTree>
    <p:extLst>
      <p:ext uri="{BB962C8B-B14F-4D97-AF65-F5344CB8AC3E}">
        <p14:creationId xmlns:p14="http://schemas.microsoft.com/office/powerpoint/2010/main" val="393716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06EB4-98B8-4252-9E1D-66E31FAFDF61}" type="datetimeFigureOut">
              <a:rPr lang="en-IN" smtClean="0"/>
              <a:t>18-08-2020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BB6004-0757-4CE0-B855-79DCD9AC3615}" type="slidenum">
              <a:rPr lang="en-IN" smtClean="0"/>
              <a:t>‹#›</a:t>
            </a:fld>
            <a:endParaRPr lang="en-IN"/>
          </a:p>
        </p:txBody>
      </p:sp>
    </p:spTree>
    <p:extLst>
      <p:ext uri="{BB962C8B-B14F-4D97-AF65-F5344CB8AC3E}">
        <p14:creationId xmlns:p14="http://schemas.microsoft.com/office/powerpoint/2010/main" val="305942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06EB4-98B8-4252-9E1D-66E31FAFDF61}" type="datetimeFigureOut">
              <a:rPr lang="en-IN" smtClean="0"/>
              <a:t>18-08-2020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BB6004-0757-4CE0-B855-79DCD9AC3615}" type="slidenum">
              <a:rPr lang="en-IN" smtClean="0"/>
              <a:t>‹#›</a:t>
            </a:fld>
            <a:endParaRPr lang="en-IN"/>
          </a:p>
        </p:txBody>
      </p:sp>
    </p:spTree>
    <p:extLst>
      <p:ext uri="{BB962C8B-B14F-4D97-AF65-F5344CB8AC3E}">
        <p14:creationId xmlns:p14="http://schemas.microsoft.com/office/powerpoint/2010/main" val="78218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06EB4-98B8-4252-9E1D-66E31FAFDF61}" type="datetimeFigureOut">
              <a:rPr lang="en-IN" smtClean="0"/>
              <a:t>18-08-2020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B6004-0757-4CE0-B855-79DCD9AC3615}" type="slidenum">
              <a:rPr lang="en-IN" smtClean="0"/>
              <a:t>‹#›</a:t>
            </a:fld>
            <a:endParaRPr lang="en-IN"/>
          </a:p>
        </p:txBody>
      </p:sp>
    </p:spTree>
    <p:extLst>
      <p:ext uri="{BB962C8B-B14F-4D97-AF65-F5344CB8AC3E}">
        <p14:creationId xmlns:p14="http://schemas.microsoft.com/office/powerpoint/2010/main" val="4133653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29554"/>
            <a:ext cx="9144000" cy="1101614"/>
          </a:xfrm>
          <a:solidFill>
            <a:schemeClr val="accent2"/>
          </a:solidFill>
        </p:spPr>
        <p:txBody>
          <a:bodyPr/>
          <a:lstStyle/>
          <a:p>
            <a:r>
              <a:rPr lang="en-IN" b="1" dirty="0" smtClean="0">
                <a:solidFill>
                  <a:schemeClr val="bg1"/>
                </a:solidFill>
              </a:rPr>
              <a:t>Layered LDPC Decoder.</a:t>
            </a:r>
            <a:endParaRPr lang="en-IN" b="1" dirty="0">
              <a:solidFill>
                <a:schemeClr val="bg1"/>
              </a:solidFill>
            </a:endParaRPr>
          </a:p>
        </p:txBody>
      </p:sp>
      <p:sp>
        <p:nvSpPr>
          <p:cNvPr id="3" name="Subtitle 2"/>
          <p:cNvSpPr>
            <a:spLocks noGrp="1"/>
          </p:cNvSpPr>
          <p:nvPr>
            <p:ph type="subTitle" idx="1"/>
          </p:nvPr>
        </p:nvSpPr>
        <p:spPr>
          <a:xfrm>
            <a:off x="1524000" y="3125520"/>
            <a:ext cx="9144000" cy="1655762"/>
          </a:xfrm>
        </p:spPr>
        <p:txBody>
          <a:bodyPr/>
          <a:lstStyle/>
          <a:p>
            <a:r>
              <a:rPr lang="en-IN" dirty="0" smtClean="0"/>
              <a:t>By Tirthankar Mittra.</a:t>
            </a:r>
            <a:endParaRPr lang="en-IN" dirty="0"/>
          </a:p>
        </p:txBody>
      </p:sp>
    </p:spTree>
    <p:extLst>
      <p:ext uri="{BB962C8B-B14F-4D97-AF65-F5344CB8AC3E}">
        <p14:creationId xmlns:p14="http://schemas.microsoft.com/office/powerpoint/2010/main" val="1739249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a:solidFill>
            <a:schemeClr val="accent2"/>
          </a:solidFill>
        </p:spPr>
        <p:txBody>
          <a:bodyPr>
            <a:normAutofit fontScale="90000"/>
          </a:bodyPr>
          <a:lstStyle/>
          <a:p>
            <a:pPr algn="ctr"/>
            <a:r>
              <a:rPr lang="en-IN" b="1" dirty="0" smtClean="0">
                <a:solidFill>
                  <a:schemeClr val="bg1"/>
                </a:solidFill>
              </a:rPr>
              <a:t>Reinforcement Learning &amp; Bellman Equations.(6/7)</a:t>
            </a:r>
            <a:endParaRPr lang="en-IN" b="1" dirty="0">
              <a:solidFill>
                <a:schemeClr val="bg1"/>
              </a:solidFill>
            </a:endParaRPr>
          </a:p>
        </p:txBody>
      </p:sp>
      <p:sp>
        <p:nvSpPr>
          <p:cNvPr id="3" name="Content Placeholder 2"/>
          <p:cNvSpPr>
            <a:spLocks noGrp="1"/>
          </p:cNvSpPr>
          <p:nvPr>
            <p:ph idx="1"/>
          </p:nvPr>
        </p:nvSpPr>
        <p:spPr>
          <a:xfrm>
            <a:off x="838199" y="1294907"/>
            <a:ext cx="10871579" cy="5563093"/>
          </a:xfrm>
          <a:noFill/>
        </p:spPr>
        <p:txBody>
          <a:bodyPr>
            <a:noAutofit/>
          </a:bodyPr>
          <a:lstStyle/>
          <a:p>
            <a:pPr marL="0" indent="0">
              <a:spcBef>
                <a:spcPts val="0"/>
              </a:spcBef>
              <a:buNone/>
            </a:pPr>
            <a:r>
              <a:rPr lang="en-IN" sz="1600" dirty="0" smtClean="0"/>
              <a:t> </a:t>
            </a:r>
          </a:p>
          <a:p>
            <a:pPr marL="0" indent="0">
              <a:spcBef>
                <a:spcPts val="0"/>
              </a:spcBef>
              <a:buNone/>
            </a:pPr>
            <a:endParaRPr lang="en-IN" sz="1600" dirty="0" smtClean="0"/>
          </a:p>
          <a:p>
            <a:pPr marL="0" indent="0">
              <a:spcBef>
                <a:spcPts val="0"/>
              </a:spcBef>
              <a:buNone/>
            </a:pPr>
            <a:endParaRPr lang="en-IN" sz="1600" dirty="0" smtClean="0"/>
          </a:p>
          <a:p>
            <a:pPr marL="0" indent="0">
              <a:spcBef>
                <a:spcPts val="0"/>
              </a:spcBef>
              <a:buNone/>
            </a:pPr>
            <a:r>
              <a:rPr lang="en-IN" sz="1600" b="1" dirty="0" smtClean="0"/>
              <a:t>This is a system of |S| simultaneous linear equations in |S| unknowns. </a:t>
            </a:r>
          </a:p>
          <a:p>
            <a:pPr marL="0" indent="0">
              <a:spcBef>
                <a:spcPts val="0"/>
              </a:spcBef>
              <a:buNone/>
            </a:pPr>
            <a:r>
              <a:rPr lang="en-IN" sz="1600" b="1" dirty="0" smtClean="0"/>
              <a:t>We use the well known technique of iterative method to solve this system of linear equation. The above formula changes to </a:t>
            </a:r>
          </a:p>
          <a:p>
            <a:pPr marL="0" indent="0">
              <a:spcBef>
                <a:spcPts val="0"/>
              </a:spcBef>
              <a:buNone/>
            </a:pPr>
            <a:endParaRPr lang="en-IN" sz="1600" b="1" dirty="0"/>
          </a:p>
          <a:p>
            <a:pPr marL="0" indent="0">
              <a:spcBef>
                <a:spcPts val="0"/>
              </a:spcBef>
              <a:buNone/>
            </a:pPr>
            <a:r>
              <a:rPr lang="en-IN" sz="1600" b="1" dirty="0" smtClean="0"/>
              <a:t>		                                where k is the k-</a:t>
            </a:r>
            <a:r>
              <a:rPr lang="en-IN" sz="1600" b="1" dirty="0" err="1" smtClean="0"/>
              <a:t>th</a:t>
            </a:r>
            <a:r>
              <a:rPr lang="en-IN" sz="1600" b="1" dirty="0" smtClean="0"/>
              <a:t> iteration.</a:t>
            </a:r>
          </a:p>
          <a:p>
            <a:pPr marL="0" indent="0">
              <a:spcBef>
                <a:spcPts val="0"/>
              </a:spcBef>
              <a:buNone/>
            </a:pPr>
            <a:endParaRPr lang="en-IN" sz="1600" b="1" dirty="0" smtClean="0"/>
          </a:p>
          <a:p>
            <a:pPr marL="0" indent="0">
              <a:spcBef>
                <a:spcPts val="0"/>
              </a:spcBef>
              <a:buNone/>
            </a:pPr>
            <a:r>
              <a:rPr lang="en-IN" sz="1600" b="1" dirty="0" smtClean="0"/>
              <a:t>This algorithm is also known as iterative policy evaluation.</a:t>
            </a:r>
          </a:p>
          <a:p>
            <a:pPr marL="0" indent="0">
              <a:spcBef>
                <a:spcPts val="0"/>
              </a:spcBef>
              <a:buNone/>
            </a:pPr>
            <a:endParaRPr lang="en-IN" sz="1600" dirty="0" smtClean="0"/>
          </a:p>
        </p:txBody>
      </p:sp>
      <p:grpSp>
        <p:nvGrpSpPr>
          <p:cNvPr id="8" name="Group 7"/>
          <p:cNvGrpSpPr/>
          <p:nvPr/>
        </p:nvGrpSpPr>
        <p:grpSpPr>
          <a:xfrm>
            <a:off x="838200" y="1410912"/>
            <a:ext cx="4486341" cy="3956612"/>
            <a:chOff x="838200" y="1206196"/>
            <a:chExt cx="4486341" cy="3956612"/>
          </a:xfrm>
        </p:grpSpPr>
        <p:grpSp>
          <p:nvGrpSpPr>
            <p:cNvPr id="23" name="Group 22"/>
            <p:cNvGrpSpPr/>
            <p:nvPr/>
          </p:nvGrpSpPr>
          <p:grpSpPr>
            <a:xfrm>
              <a:off x="838200" y="1206196"/>
              <a:ext cx="4486341" cy="509253"/>
              <a:chOff x="877229" y="1456259"/>
              <a:chExt cx="5218771" cy="636134"/>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348" y="1456259"/>
                <a:ext cx="4631652" cy="636134"/>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229" y="1539079"/>
                <a:ext cx="864179" cy="337331"/>
              </a:xfrm>
              <a:prstGeom prst="rect">
                <a:avLst/>
              </a:prstGeom>
            </p:spPr>
          </p:pic>
        </p:gr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410" y="2282118"/>
              <a:ext cx="3185975" cy="60250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410" y="3171805"/>
              <a:ext cx="3781953" cy="1991003"/>
            </a:xfrm>
            <a:prstGeom prst="rect">
              <a:avLst/>
            </a:prstGeom>
          </p:spPr>
        </p:pic>
      </p:grpSp>
      <p:sp>
        <p:nvSpPr>
          <p:cNvPr id="26" name="TextBox 25"/>
          <p:cNvSpPr txBox="1"/>
          <p:nvPr/>
        </p:nvSpPr>
        <p:spPr>
          <a:xfrm>
            <a:off x="838199" y="1132764"/>
            <a:ext cx="4115938" cy="369332"/>
          </a:xfrm>
          <a:prstGeom prst="rect">
            <a:avLst/>
          </a:prstGeom>
          <a:noFill/>
        </p:spPr>
        <p:txBody>
          <a:bodyPr wrap="square" rtlCol="0">
            <a:spAutoFit/>
          </a:bodyPr>
          <a:lstStyle/>
          <a:p>
            <a:r>
              <a:rPr lang="en-IN" b="1" dirty="0" smtClean="0">
                <a:solidFill>
                  <a:srgbClr val="0070C0"/>
                </a:solidFill>
              </a:rPr>
              <a:t>ITERATIVE POLICY EVALUATION.</a:t>
            </a:r>
            <a:endParaRPr lang="en-IN" b="1" dirty="0">
              <a:solidFill>
                <a:srgbClr val="0070C0"/>
              </a:solidFill>
            </a:endParaRPr>
          </a:p>
        </p:txBody>
      </p:sp>
      <p:sp>
        <p:nvSpPr>
          <p:cNvPr id="27" name="TextBox 26"/>
          <p:cNvSpPr txBox="1"/>
          <p:nvPr/>
        </p:nvSpPr>
        <p:spPr>
          <a:xfrm>
            <a:off x="867409" y="5367524"/>
            <a:ext cx="11033439" cy="584775"/>
          </a:xfrm>
          <a:prstGeom prst="rect">
            <a:avLst/>
          </a:prstGeom>
          <a:noFill/>
        </p:spPr>
        <p:txBody>
          <a:bodyPr wrap="square" rtlCol="0">
            <a:spAutoFit/>
          </a:bodyPr>
          <a:lstStyle/>
          <a:p>
            <a:r>
              <a:rPr lang="en-IN" b="1" dirty="0" smtClean="0">
                <a:solidFill>
                  <a:srgbClr val="0070C0"/>
                </a:solidFill>
              </a:rPr>
              <a:t>POLICY IMPROVEMENT THEOREM. -&gt; </a:t>
            </a:r>
            <a:r>
              <a:rPr lang="en-IN" sz="1400" b="1" dirty="0" smtClean="0"/>
              <a:t>We can construct a strictly better policy by acting greedily w.r.t the value function of given policy.</a:t>
            </a:r>
          </a:p>
          <a:p>
            <a:r>
              <a:rPr lang="en-IN" sz="1400" b="1" dirty="0" smtClean="0"/>
              <a:t>In our algorithm we start with a policy </a:t>
            </a:r>
            <a:r>
              <a:rPr lang="el-GR" sz="1400" b="1" dirty="0" smtClean="0"/>
              <a:t>π</a:t>
            </a:r>
            <a:r>
              <a:rPr lang="en-IN" sz="1400" b="1" dirty="0" smtClean="0"/>
              <a:t> and use this technique to get a better policy. </a:t>
            </a:r>
            <a:endParaRPr lang="en-IN" b="1" dirty="0"/>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5182" y="5660156"/>
            <a:ext cx="3635039" cy="1135022"/>
          </a:xfrm>
          <a:prstGeom prst="rect">
            <a:avLst/>
          </a:prstGeom>
        </p:spPr>
      </p:pic>
    </p:spTree>
    <p:extLst>
      <p:ext uri="{BB962C8B-B14F-4D97-AF65-F5344CB8AC3E}">
        <p14:creationId xmlns:p14="http://schemas.microsoft.com/office/powerpoint/2010/main" val="1159247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a:solidFill>
            <a:schemeClr val="accent2"/>
          </a:solidFill>
        </p:spPr>
        <p:txBody>
          <a:bodyPr>
            <a:normAutofit fontScale="90000"/>
          </a:bodyPr>
          <a:lstStyle/>
          <a:p>
            <a:pPr algn="ctr"/>
            <a:r>
              <a:rPr lang="en-IN" b="1" dirty="0" smtClean="0">
                <a:solidFill>
                  <a:schemeClr val="bg1"/>
                </a:solidFill>
              </a:rPr>
              <a:t>Reinforcement Learning &amp; Bellman Equations.(7/7)</a:t>
            </a:r>
            <a:endParaRPr lang="en-IN" b="1"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285" y="1413772"/>
            <a:ext cx="2401368" cy="2321322"/>
          </a:xfrm>
          <a:no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736" y="1783104"/>
            <a:ext cx="1043343" cy="288648"/>
          </a:xfrm>
          <a:prstGeom prst="rect">
            <a:avLst/>
          </a:prstGeom>
        </p:spPr>
      </p:pic>
      <p:sp>
        <p:nvSpPr>
          <p:cNvPr id="9" name="TextBox 8"/>
          <p:cNvSpPr txBox="1"/>
          <p:nvPr/>
        </p:nvSpPr>
        <p:spPr>
          <a:xfrm>
            <a:off x="838200" y="1413772"/>
            <a:ext cx="7009263" cy="369332"/>
          </a:xfrm>
          <a:prstGeom prst="rect">
            <a:avLst/>
          </a:prstGeom>
          <a:noFill/>
        </p:spPr>
        <p:txBody>
          <a:bodyPr wrap="square" rtlCol="0">
            <a:spAutoFit/>
          </a:bodyPr>
          <a:lstStyle/>
          <a:p>
            <a:r>
              <a:rPr lang="en-IN" b="1" dirty="0" smtClean="0"/>
              <a:t>First we take a policy to evaluate the value function as shown below.</a:t>
            </a:r>
            <a:endParaRPr lang="en-IN"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007" y="2750028"/>
            <a:ext cx="1051072" cy="28372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007" y="4098261"/>
            <a:ext cx="1250598" cy="331284"/>
          </a:xfrm>
          <a:prstGeom prst="rect">
            <a:avLst/>
          </a:prstGeom>
        </p:spPr>
      </p:pic>
      <p:sp>
        <p:nvSpPr>
          <p:cNvPr id="18" name="TextBox 17"/>
          <p:cNvSpPr txBox="1"/>
          <p:nvPr/>
        </p:nvSpPr>
        <p:spPr>
          <a:xfrm>
            <a:off x="838199" y="2056138"/>
            <a:ext cx="7009263" cy="646331"/>
          </a:xfrm>
          <a:prstGeom prst="rect">
            <a:avLst/>
          </a:prstGeom>
          <a:noFill/>
        </p:spPr>
        <p:txBody>
          <a:bodyPr wrap="square" rtlCol="0">
            <a:spAutoFit/>
          </a:bodyPr>
          <a:lstStyle/>
          <a:p>
            <a:r>
              <a:rPr lang="en-IN" b="1" dirty="0" smtClean="0"/>
              <a:t>Then we use the value function to evaluate new policy using </a:t>
            </a:r>
            <a:r>
              <a:rPr lang="en-IN" b="1" dirty="0" smtClean="0">
                <a:solidFill>
                  <a:srgbClr val="0070C0"/>
                </a:solidFill>
              </a:rPr>
              <a:t>POLICY IMPROVEMENT THEOREM.</a:t>
            </a:r>
            <a:r>
              <a:rPr lang="en-IN" dirty="0" smtClean="0"/>
              <a:t> </a:t>
            </a:r>
            <a:r>
              <a:rPr lang="en-IN" b="1" dirty="0" smtClean="0"/>
              <a:t>as shown below.</a:t>
            </a:r>
            <a:endParaRPr lang="en-IN" b="1" dirty="0"/>
          </a:p>
        </p:txBody>
      </p:sp>
      <p:sp>
        <p:nvSpPr>
          <p:cNvPr id="19" name="TextBox 18"/>
          <p:cNvSpPr txBox="1"/>
          <p:nvPr/>
        </p:nvSpPr>
        <p:spPr>
          <a:xfrm>
            <a:off x="838198" y="3482175"/>
            <a:ext cx="7009263" cy="646331"/>
          </a:xfrm>
          <a:prstGeom prst="rect">
            <a:avLst/>
          </a:prstGeom>
          <a:noFill/>
        </p:spPr>
        <p:txBody>
          <a:bodyPr wrap="square" rtlCol="0">
            <a:spAutoFit/>
          </a:bodyPr>
          <a:lstStyle/>
          <a:p>
            <a:r>
              <a:rPr lang="en-IN" b="1" dirty="0" smtClean="0"/>
              <a:t>We use this process until we find the optimal policy. Optimal policy is said to be found when there is no further change in the policy.</a:t>
            </a:r>
            <a:endParaRPr lang="en-IN" b="1" dirty="0"/>
          </a:p>
        </p:txBody>
      </p:sp>
      <p:sp>
        <p:nvSpPr>
          <p:cNvPr id="20" name="TextBox 19"/>
          <p:cNvSpPr txBox="1"/>
          <p:nvPr/>
        </p:nvSpPr>
        <p:spPr>
          <a:xfrm>
            <a:off x="504967" y="5367841"/>
            <a:ext cx="7342493" cy="1200329"/>
          </a:xfrm>
          <a:prstGeom prst="rect">
            <a:avLst/>
          </a:prstGeom>
          <a:noFill/>
        </p:spPr>
        <p:txBody>
          <a:bodyPr wrap="square" rtlCol="0">
            <a:spAutoFit/>
          </a:bodyPr>
          <a:lstStyle/>
          <a:p>
            <a:r>
              <a:rPr lang="en-IN" b="1" dirty="0" smtClean="0"/>
              <a:t>Pictorially the above idea can be demonstrated with the following two diagrams on the right side. </a:t>
            </a:r>
            <a:r>
              <a:rPr lang="en-IN" b="1" dirty="0" smtClean="0">
                <a:solidFill>
                  <a:schemeClr val="accent2"/>
                </a:solidFill>
              </a:rPr>
              <a:t>In the code I have implemented I have only used the</a:t>
            </a:r>
            <a:r>
              <a:rPr lang="en-IN" b="1" dirty="0" smtClean="0"/>
              <a:t> </a:t>
            </a:r>
            <a:r>
              <a:rPr lang="en-IN" b="1" dirty="0" smtClean="0">
                <a:solidFill>
                  <a:srgbClr val="0070C0"/>
                </a:solidFill>
              </a:rPr>
              <a:t>POLICY IMPROVEMENT THEOREM </a:t>
            </a:r>
            <a:r>
              <a:rPr lang="en-IN" b="1" dirty="0" smtClean="0">
                <a:ln w="0"/>
                <a:solidFill>
                  <a:schemeClr val="accent2"/>
                </a:solidFill>
                <a:effectLst>
                  <a:outerShdw blurRad="38100" dist="19050" dir="2700000" algn="tl" rotWithShape="0">
                    <a:schemeClr val="dk1">
                      <a:alpha val="40000"/>
                    </a:schemeClr>
                  </a:outerShdw>
                </a:effectLst>
              </a:rPr>
              <a:t>once.[ </a:t>
            </a:r>
            <a:r>
              <a:rPr lang="en-IN" dirty="0" smtClean="0">
                <a:ln w="0"/>
                <a:solidFill>
                  <a:schemeClr val="accent2">
                    <a:lumMod val="50000"/>
                  </a:schemeClr>
                </a:solidFill>
                <a:effectLst>
                  <a:outerShdw blurRad="38100" dist="19050" dir="2700000" algn="tl" rotWithShape="0">
                    <a:schemeClr val="dk1">
                      <a:alpha val="40000"/>
                    </a:schemeClr>
                  </a:outerShdw>
                </a:effectLst>
              </a:rPr>
              <a:t>Used once since not much policy improvement is expected and it will increase code complexity </a:t>
            </a:r>
            <a:r>
              <a:rPr lang="en-IN" b="1" dirty="0" smtClean="0">
                <a:ln w="0"/>
                <a:solidFill>
                  <a:schemeClr val="accent2"/>
                </a:solidFill>
                <a:effectLst>
                  <a:outerShdw blurRad="38100" dist="19050" dir="2700000" algn="tl" rotWithShape="0">
                    <a:schemeClr val="dk1">
                      <a:alpha val="40000"/>
                    </a:schemeClr>
                  </a:outerShdw>
                </a:effectLst>
              </a:rPr>
              <a:t>]</a:t>
            </a:r>
            <a:endParaRPr lang="en-IN" b="1" dirty="0">
              <a:solidFill>
                <a:schemeClr val="accent2"/>
              </a:solidFill>
            </a:endParaRP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1285" y="4066573"/>
            <a:ext cx="2981741" cy="1838582"/>
          </a:xfrm>
          <a:prstGeom prst="rect">
            <a:avLst/>
          </a:prstGeom>
        </p:spPr>
      </p:pic>
      <p:cxnSp>
        <p:nvCxnSpPr>
          <p:cNvPr id="14" name="Straight Connector 13"/>
          <p:cNvCxnSpPr/>
          <p:nvPr/>
        </p:nvCxnSpPr>
        <p:spPr>
          <a:xfrm>
            <a:off x="7847460" y="1228299"/>
            <a:ext cx="0" cy="5500047"/>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87023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a:solidFill>
            <a:schemeClr val="accent2"/>
          </a:solidFill>
        </p:spPr>
        <p:txBody>
          <a:bodyPr>
            <a:normAutofit fontScale="90000"/>
          </a:bodyPr>
          <a:lstStyle/>
          <a:p>
            <a:pPr algn="ctr"/>
            <a:r>
              <a:rPr lang="en-IN" b="1" dirty="0" smtClean="0">
                <a:solidFill>
                  <a:schemeClr val="bg1"/>
                </a:solidFill>
              </a:rPr>
              <a:t>Illustration Of the Idea</a:t>
            </a:r>
            <a:r>
              <a:rPr lang="en-IN" sz="3100" b="1" dirty="0" smtClean="0">
                <a:solidFill>
                  <a:schemeClr val="bg1"/>
                </a:solidFill>
              </a:rPr>
              <a:t>( with an example )</a:t>
            </a:r>
            <a:endParaRPr lang="en-IN" b="1" dirty="0">
              <a:solidFill>
                <a:schemeClr val="bg1"/>
              </a:solidFill>
            </a:endParaRPr>
          </a:p>
        </p:txBody>
      </p:sp>
      <p:sp>
        <p:nvSpPr>
          <p:cNvPr id="3" name="Content Placeholder 2"/>
          <p:cNvSpPr>
            <a:spLocks noGrp="1"/>
          </p:cNvSpPr>
          <p:nvPr>
            <p:ph idx="1"/>
          </p:nvPr>
        </p:nvSpPr>
        <p:spPr>
          <a:xfrm>
            <a:off x="0" y="995330"/>
            <a:ext cx="12192000" cy="5801929"/>
          </a:xfrm>
          <a:noFill/>
        </p:spPr>
        <p:txBody>
          <a:bodyPr>
            <a:noAutofit/>
          </a:bodyPr>
          <a:lstStyle/>
          <a:p>
            <a:pPr>
              <a:buFont typeface="Wingdings" panose="05000000000000000000" pitchFamily="2" charset="2"/>
              <a:buChar char="§"/>
            </a:pPr>
            <a:r>
              <a:rPr lang="en-IN" sz="1800" dirty="0" smtClean="0"/>
              <a:t>First we create the state transition diagram for our idea.</a:t>
            </a:r>
          </a:p>
          <a:p>
            <a:pPr>
              <a:buFont typeface="Wingdings" panose="05000000000000000000" pitchFamily="2" charset="2"/>
              <a:buChar char="§"/>
            </a:pPr>
            <a:r>
              <a:rPr lang="en-IN" sz="1800" dirty="0" smtClean="0"/>
              <a:t>Let there be </a:t>
            </a:r>
            <a:r>
              <a:rPr lang="en-IN" sz="1800" b="1" dirty="0" smtClean="0">
                <a:solidFill>
                  <a:srgbClr val="00B0F0"/>
                </a:solidFill>
              </a:rPr>
              <a:t>L layers </a:t>
            </a:r>
            <a:r>
              <a:rPr lang="en-IN" sz="1800" dirty="0" smtClean="0"/>
              <a:t>in the H matrix.</a:t>
            </a:r>
          </a:p>
          <a:p>
            <a:pPr>
              <a:buFont typeface="Wingdings" panose="05000000000000000000" pitchFamily="2" charset="2"/>
              <a:buChar char="§"/>
            </a:pPr>
            <a:r>
              <a:rPr lang="en-IN" sz="1800" dirty="0" smtClean="0"/>
              <a:t>Here I propose that there be one </a:t>
            </a:r>
            <a:r>
              <a:rPr lang="en-IN" sz="1800" b="1" dirty="0" smtClean="0">
                <a:solidFill>
                  <a:srgbClr val="00B0F0"/>
                </a:solidFill>
              </a:rPr>
              <a:t>initial state S0.</a:t>
            </a:r>
          </a:p>
          <a:p>
            <a:pPr>
              <a:buFont typeface="Wingdings" panose="05000000000000000000" pitchFamily="2" charset="2"/>
              <a:buChar char="§"/>
            </a:pPr>
            <a:r>
              <a:rPr lang="en-IN" sz="1800" dirty="0" smtClean="0"/>
              <a:t>The set of valid actions from state </a:t>
            </a:r>
            <a:r>
              <a:rPr lang="en-IN" sz="1800" b="1" dirty="0" smtClean="0">
                <a:solidFill>
                  <a:srgbClr val="00B0F0"/>
                </a:solidFill>
              </a:rPr>
              <a:t>S0</a:t>
            </a:r>
            <a:r>
              <a:rPr lang="en-IN" sz="1800" dirty="0" smtClean="0"/>
              <a:t> might look like { </a:t>
            </a:r>
            <a:r>
              <a:rPr lang="en-IN" sz="1800" b="1" dirty="0" smtClean="0">
                <a:solidFill>
                  <a:schemeClr val="accent6">
                    <a:lumMod val="75000"/>
                  </a:schemeClr>
                </a:solidFill>
              </a:rPr>
              <a:t>“0,1,2,..,L” </a:t>
            </a:r>
            <a:r>
              <a:rPr lang="en-IN" sz="1800" dirty="0" smtClean="0"/>
              <a:t>,  </a:t>
            </a:r>
            <a:r>
              <a:rPr lang="en-IN" sz="1800" b="1" dirty="0" smtClean="0">
                <a:solidFill>
                  <a:schemeClr val="accent2">
                    <a:lumMod val="75000"/>
                  </a:schemeClr>
                </a:solidFill>
              </a:rPr>
              <a:t>“1,4,..,L”  </a:t>
            </a:r>
            <a:r>
              <a:rPr lang="en-IN" sz="1800" dirty="0" smtClean="0"/>
              <a:t>, ……}  .</a:t>
            </a:r>
          </a:p>
          <a:p>
            <a:pPr>
              <a:buFont typeface="Wingdings" panose="05000000000000000000" pitchFamily="2" charset="2"/>
              <a:buChar char="§"/>
            </a:pPr>
            <a:r>
              <a:rPr lang="en-IN" sz="1800" dirty="0" smtClean="0"/>
              <a:t>Action </a:t>
            </a:r>
            <a:r>
              <a:rPr lang="en-IN" sz="1800" b="1" dirty="0">
                <a:solidFill>
                  <a:schemeClr val="accent6">
                    <a:lumMod val="75000"/>
                  </a:schemeClr>
                </a:solidFill>
              </a:rPr>
              <a:t>“0,1,2,..,L” </a:t>
            </a:r>
            <a:r>
              <a:rPr lang="en-IN" sz="1800" b="1" dirty="0" smtClean="0">
                <a:solidFill>
                  <a:schemeClr val="accent6">
                    <a:lumMod val="75000"/>
                  </a:schemeClr>
                </a:solidFill>
              </a:rPr>
              <a:t> </a:t>
            </a:r>
            <a:r>
              <a:rPr lang="en-IN" sz="1800" dirty="0" smtClean="0"/>
              <a:t>means Layer 0 is used first, then the result of Layer 0 is used in Layer 1, then the result of Layer 1 is used in Layer 2 so on and so forth. So for</a:t>
            </a:r>
            <a:r>
              <a:rPr lang="en-IN" sz="1800" b="1" dirty="0" smtClean="0">
                <a:solidFill>
                  <a:srgbClr val="00B0F0"/>
                </a:solidFill>
              </a:rPr>
              <a:t> S0 </a:t>
            </a:r>
            <a:r>
              <a:rPr lang="en-IN" sz="1800" dirty="0" smtClean="0"/>
              <a:t>there are </a:t>
            </a:r>
            <a:r>
              <a:rPr lang="en-IN" sz="2000" b="1" dirty="0" smtClean="0"/>
              <a:t>L! </a:t>
            </a:r>
            <a:r>
              <a:rPr lang="en-IN" sz="1800" dirty="0" smtClean="0"/>
              <a:t>total valid actions and since one action leads to one state we have </a:t>
            </a:r>
            <a:r>
              <a:rPr lang="en-IN" sz="2000" b="1" dirty="0" smtClean="0"/>
              <a:t>L! </a:t>
            </a:r>
            <a:r>
              <a:rPr lang="en-IN" sz="1800" dirty="0" smtClean="0"/>
              <a:t>next states.</a:t>
            </a:r>
          </a:p>
          <a:p>
            <a:pPr>
              <a:buFont typeface="Wingdings" panose="05000000000000000000" pitchFamily="2" charset="2"/>
              <a:buChar char="§"/>
            </a:pPr>
            <a:r>
              <a:rPr lang="en-IN" sz="1800" dirty="0" smtClean="0"/>
              <a:t>This will lead to huge computation complexity.</a:t>
            </a:r>
          </a:p>
          <a:p>
            <a:pPr>
              <a:buFont typeface="Wingdings" panose="05000000000000000000" pitchFamily="2" charset="2"/>
              <a:buChar char="§"/>
            </a:pPr>
            <a:r>
              <a:rPr lang="en-IN" sz="1800" dirty="0" smtClean="0"/>
              <a:t>Another version( which I implemented ) is to form subgroups. To better understand this concept let’s take the following example.</a:t>
            </a:r>
          </a:p>
          <a:p>
            <a:pPr>
              <a:buFont typeface="Wingdings" panose="05000000000000000000" pitchFamily="2" charset="2"/>
              <a:buChar char="§"/>
            </a:pPr>
            <a:r>
              <a:rPr lang="en-IN" sz="1800" dirty="0" smtClean="0"/>
              <a:t>Let’s assume L= 9 and The size of each subgroup to be 3.</a:t>
            </a:r>
          </a:p>
          <a:p>
            <a:pPr>
              <a:buFont typeface="Wingdings" panose="05000000000000000000" pitchFamily="2" charset="2"/>
              <a:buChar char="§"/>
            </a:pPr>
            <a:r>
              <a:rPr lang="en-IN" sz="1800" dirty="0" smtClean="0"/>
              <a:t>In the above example the layers are designated as 0,1,2,3,4,5,6,7,8 </a:t>
            </a:r>
          </a:p>
          <a:p>
            <a:pPr>
              <a:buFont typeface="Wingdings" panose="05000000000000000000" pitchFamily="2" charset="2"/>
              <a:buChar char="§"/>
            </a:pPr>
            <a:r>
              <a:rPr lang="en-IN" sz="1800" dirty="0" smtClean="0"/>
              <a:t>A subgroup is designated by taking any 3 layers together i.e. {0,3,6} is a valid subgroup.</a:t>
            </a:r>
          </a:p>
          <a:p>
            <a:pPr>
              <a:buFont typeface="Wingdings" panose="05000000000000000000" pitchFamily="2" charset="2"/>
              <a:buChar char="§"/>
            </a:pPr>
            <a:r>
              <a:rPr lang="en-IN" sz="1800" dirty="0" smtClean="0"/>
              <a:t>For reducing time complexity of the algorithm we will assume that permutations within a subgroup will produce no effect.</a:t>
            </a:r>
          </a:p>
          <a:p>
            <a:pPr>
              <a:buFont typeface="Wingdings" panose="05000000000000000000" pitchFamily="2" charset="2"/>
              <a:buChar char="§"/>
            </a:pPr>
            <a:r>
              <a:rPr lang="en-IN" sz="1800" dirty="0" smtClean="0"/>
              <a:t>Let’s say we take subgroup {0,3,6} then we have to take a subgroup which excludes the layers 0,3,6 (6C3 possibilities) lets say we take {1,2,5} subgroup now we have to select a subgroup which excludes layers 0,3,6,1,2,5 (3C3 possibilities ) so we have to take {4,7,8}. </a:t>
            </a:r>
            <a:r>
              <a:rPr lang="en-IN" sz="1800" b="1" dirty="0" smtClean="0">
                <a:solidFill>
                  <a:srgbClr val="FF0000"/>
                </a:solidFill>
              </a:rPr>
              <a:t>As a policy (our original policy) we do not repeat layers in the next selection because  repeating same layers won’t produce faster convergence. </a:t>
            </a:r>
          </a:p>
          <a:p>
            <a:pPr marL="0" indent="0">
              <a:buNone/>
            </a:pPr>
            <a:endParaRPr lang="en-IN" sz="1600" dirty="0" smtClean="0"/>
          </a:p>
        </p:txBody>
      </p:sp>
    </p:spTree>
    <p:extLst>
      <p:ext uri="{BB962C8B-B14F-4D97-AF65-F5344CB8AC3E}">
        <p14:creationId xmlns:p14="http://schemas.microsoft.com/office/powerpoint/2010/main" val="2226372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a:solidFill>
            <a:schemeClr val="accent2"/>
          </a:solidFill>
        </p:spPr>
        <p:txBody>
          <a:bodyPr>
            <a:normAutofit fontScale="90000"/>
          </a:bodyPr>
          <a:lstStyle/>
          <a:p>
            <a:pPr algn="ctr"/>
            <a:r>
              <a:rPr lang="en-IN" b="1" dirty="0" smtClean="0">
                <a:solidFill>
                  <a:schemeClr val="bg1"/>
                </a:solidFill>
              </a:rPr>
              <a:t>Illustration Of the Idea</a:t>
            </a:r>
            <a:r>
              <a:rPr lang="en-IN" sz="3100" b="1" dirty="0" smtClean="0">
                <a:solidFill>
                  <a:schemeClr val="bg1"/>
                </a:solidFill>
              </a:rPr>
              <a:t>( with an example )</a:t>
            </a:r>
            <a:endParaRPr lang="en-IN" b="1" dirty="0">
              <a:solidFill>
                <a:schemeClr val="bg1"/>
              </a:solidFill>
            </a:endParaRPr>
          </a:p>
        </p:txBody>
      </p:sp>
      <p:sp>
        <p:nvSpPr>
          <p:cNvPr id="3" name="Content Placeholder 2"/>
          <p:cNvSpPr>
            <a:spLocks noGrp="1"/>
          </p:cNvSpPr>
          <p:nvPr>
            <p:ph idx="1"/>
          </p:nvPr>
        </p:nvSpPr>
        <p:spPr>
          <a:xfrm>
            <a:off x="0" y="995330"/>
            <a:ext cx="12192000" cy="5801929"/>
          </a:xfrm>
          <a:noFill/>
        </p:spPr>
        <p:txBody>
          <a:bodyPr>
            <a:noAutofit/>
          </a:bodyPr>
          <a:lstStyle/>
          <a:p>
            <a:pPr>
              <a:buFont typeface="Wingdings" panose="05000000000000000000" pitchFamily="2" charset="2"/>
              <a:buChar char="§"/>
            </a:pPr>
            <a:r>
              <a:rPr lang="en-IN" sz="1800" dirty="0"/>
              <a:t>So the valid action [{0,3,6},{1,2,5},{4,7,8}] will give rise to next state S1</a:t>
            </a:r>
            <a:r>
              <a:rPr lang="en-IN" sz="1800" dirty="0" smtClean="0"/>
              <a:t>.</a:t>
            </a:r>
          </a:p>
          <a:p>
            <a:pPr>
              <a:buFont typeface="Wingdings" panose="05000000000000000000" pitchFamily="2" charset="2"/>
              <a:buChar char="§"/>
            </a:pPr>
            <a:r>
              <a:rPr lang="en-IN" sz="1800" dirty="0" smtClean="0"/>
              <a:t>As a general rule if Number of Layers are L and subgroup size is s (We choose s such that L%s=0 for simplicity).  Then the number of next states will be equal to L</a:t>
            </a:r>
            <a:r>
              <a:rPr lang="en-IN" sz="1800" b="1" dirty="0" smtClean="0"/>
              <a:t>C</a:t>
            </a:r>
            <a:r>
              <a:rPr lang="en-IN" sz="1800" dirty="0" smtClean="0"/>
              <a:t>s*(L-s)</a:t>
            </a:r>
            <a:r>
              <a:rPr lang="en-IN" sz="1800" b="1" dirty="0" smtClean="0"/>
              <a:t>C</a:t>
            </a:r>
            <a:r>
              <a:rPr lang="en-IN" sz="1800" dirty="0" smtClean="0"/>
              <a:t>s*…..*(L-(L/s-1)s)</a:t>
            </a:r>
            <a:r>
              <a:rPr lang="en-IN" sz="1800" b="1" dirty="0" smtClean="0"/>
              <a:t>C</a:t>
            </a:r>
            <a:r>
              <a:rPr lang="en-IN" sz="1800" dirty="0" smtClean="0"/>
              <a:t>s where n</a:t>
            </a:r>
            <a:r>
              <a:rPr lang="en-IN" sz="1800" b="1" dirty="0" smtClean="0"/>
              <a:t>C</a:t>
            </a:r>
            <a:r>
              <a:rPr lang="en-IN" sz="1800" dirty="0" smtClean="0"/>
              <a:t>r is combination of taking r things out of n </a:t>
            </a:r>
            <a:r>
              <a:rPr lang="en-IN" sz="1600" dirty="0" smtClean="0"/>
              <a:t>things. </a:t>
            </a:r>
          </a:p>
          <a:p>
            <a:pPr>
              <a:buFont typeface="Wingdings" panose="05000000000000000000" pitchFamily="2" charset="2"/>
              <a:buChar char="§"/>
            </a:pPr>
            <a:r>
              <a:rPr lang="en-IN" sz="1600" dirty="0" smtClean="0"/>
              <a:t>So for our example the number of next states will be 9C3*6C3*3C3(=1680). The state transition diagram is shown below.</a:t>
            </a:r>
          </a:p>
          <a:p>
            <a:pPr>
              <a:buFont typeface="Wingdings" panose="05000000000000000000" pitchFamily="2" charset="2"/>
              <a:buChar char="§"/>
            </a:pPr>
            <a:endParaRPr lang="en-IN" sz="1600" dirty="0"/>
          </a:p>
          <a:p>
            <a:pPr>
              <a:buFont typeface="Wingdings" panose="05000000000000000000" pitchFamily="2" charset="2"/>
              <a:buChar char="§"/>
            </a:pPr>
            <a:endParaRPr lang="en-IN" sz="1600" dirty="0" smtClean="0"/>
          </a:p>
          <a:p>
            <a:pPr>
              <a:buFont typeface="Wingdings" panose="05000000000000000000" pitchFamily="2" charset="2"/>
              <a:buChar char="§"/>
            </a:pPr>
            <a:endParaRPr lang="en-IN" sz="1600" dirty="0"/>
          </a:p>
          <a:p>
            <a:pPr>
              <a:buFont typeface="Wingdings" panose="05000000000000000000" pitchFamily="2" charset="2"/>
              <a:buChar char="§"/>
            </a:pPr>
            <a:endParaRPr lang="en-IN" sz="1600" dirty="0" smtClean="0"/>
          </a:p>
          <a:p>
            <a:pPr>
              <a:buFont typeface="Wingdings" panose="05000000000000000000" pitchFamily="2" charset="2"/>
              <a:buChar char="§"/>
            </a:pPr>
            <a:endParaRPr lang="en-IN" sz="1600" dirty="0"/>
          </a:p>
          <a:p>
            <a:pPr>
              <a:buFont typeface="Wingdings" panose="05000000000000000000" pitchFamily="2" charset="2"/>
              <a:buChar char="§"/>
            </a:pPr>
            <a:endParaRPr lang="en-IN" sz="1600" dirty="0" smtClean="0"/>
          </a:p>
          <a:p>
            <a:pPr>
              <a:buFont typeface="Wingdings" panose="05000000000000000000" pitchFamily="2" charset="2"/>
              <a:buChar char="§"/>
            </a:pPr>
            <a:endParaRPr lang="en-IN" sz="1600" dirty="0"/>
          </a:p>
          <a:p>
            <a:pPr>
              <a:buFont typeface="Wingdings" panose="05000000000000000000" pitchFamily="2" charset="2"/>
              <a:buChar char="§"/>
            </a:pPr>
            <a:endParaRPr lang="en-IN" sz="1600" dirty="0" smtClean="0"/>
          </a:p>
          <a:p>
            <a:pPr>
              <a:buFont typeface="Wingdings" panose="05000000000000000000" pitchFamily="2" charset="2"/>
              <a:buChar char="§"/>
            </a:pPr>
            <a:endParaRPr lang="en-IN" sz="1600" dirty="0"/>
          </a:p>
          <a:p>
            <a:pPr>
              <a:buFont typeface="Wingdings" panose="05000000000000000000" pitchFamily="2" charset="2"/>
              <a:buChar char="§"/>
            </a:pPr>
            <a:r>
              <a:rPr lang="en-IN" sz="1600" dirty="0" smtClean="0"/>
              <a:t>Once we reach the </a:t>
            </a:r>
            <a:r>
              <a:rPr lang="en-IN" sz="1600" b="1" dirty="0" smtClean="0">
                <a:solidFill>
                  <a:schemeClr val="accent6">
                    <a:lumMod val="50000"/>
                  </a:schemeClr>
                </a:solidFill>
              </a:rPr>
              <a:t>terminal states ( shown in green ) </a:t>
            </a:r>
            <a:r>
              <a:rPr lang="en-IN" sz="1600" dirty="0" smtClean="0"/>
              <a:t>we call the layered LDPC decoder. Lets say when we reach </a:t>
            </a:r>
            <a:r>
              <a:rPr lang="en-IN" sz="1600" b="1" dirty="0" smtClean="0">
                <a:solidFill>
                  <a:schemeClr val="accent6">
                    <a:lumMod val="50000"/>
                  </a:schemeClr>
                </a:solidFill>
              </a:rPr>
              <a:t>S1 </a:t>
            </a:r>
            <a:r>
              <a:rPr lang="en-IN" sz="1600" dirty="0" smtClean="0"/>
              <a:t>we call the layered LDPC decoder with valid action </a:t>
            </a:r>
            <a:r>
              <a:rPr lang="en-IN" sz="1600" b="1" dirty="0">
                <a:solidFill>
                  <a:srgbClr val="00B0F0"/>
                </a:solidFill>
              </a:rPr>
              <a:t>[{0,3,6},{1,2,5},{4,7,8</a:t>
            </a:r>
            <a:r>
              <a:rPr lang="en-IN" sz="1600" b="1" dirty="0" smtClean="0">
                <a:solidFill>
                  <a:srgbClr val="00B0F0"/>
                </a:solidFill>
              </a:rPr>
              <a:t>}]. </a:t>
            </a:r>
            <a:r>
              <a:rPr lang="en-IN" sz="1600" dirty="0" smtClean="0"/>
              <a:t>Layered Decoder will first decode layer 0,then layer 3(using results of layer 0) and then layer 6. After this the decoder will check whether the codeword has converged to a solution i.e. if                                                                                        </a:t>
            </a:r>
            <a:r>
              <a:rPr lang="en-IN" sz="1600" b="1" dirty="0" smtClean="0">
                <a:solidFill>
                  <a:srgbClr val="00B0F0"/>
                </a:solidFill>
              </a:rPr>
              <a:t>[H matrix] * [ Code word's transpose ] = [Zero Matrix] </a:t>
            </a:r>
            <a:r>
              <a:rPr lang="en-IN" sz="1600" dirty="0" smtClean="0"/>
              <a:t>where</a:t>
            </a:r>
            <a:r>
              <a:rPr lang="en-IN" sz="1600" b="1" dirty="0" smtClean="0">
                <a:solidFill>
                  <a:srgbClr val="00B0F0"/>
                </a:solidFill>
              </a:rPr>
              <a:t> * </a:t>
            </a:r>
            <a:r>
              <a:rPr lang="en-IN" sz="1600" dirty="0" smtClean="0"/>
              <a:t>is matrix multiplication in this context. </a:t>
            </a:r>
            <a:endParaRPr lang="en-IN" sz="1800" dirty="0">
              <a:solidFill>
                <a:srgbClr val="00B0F0"/>
              </a:solidFill>
            </a:endParaRPr>
          </a:p>
          <a:p>
            <a:pPr marL="0" indent="0">
              <a:buNone/>
            </a:pPr>
            <a:endParaRPr lang="en-IN" sz="1600" dirty="0" smtClean="0"/>
          </a:p>
        </p:txBody>
      </p:sp>
      <p:grpSp>
        <p:nvGrpSpPr>
          <p:cNvPr id="46" name="Group 45"/>
          <p:cNvGrpSpPr/>
          <p:nvPr/>
        </p:nvGrpSpPr>
        <p:grpSpPr>
          <a:xfrm>
            <a:off x="4089782" y="2292825"/>
            <a:ext cx="1942530" cy="2773226"/>
            <a:chOff x="2210937" y="2491951"/>
            <a:chExt cx="2129049" cy="2915293"/>
          </a:xfrm>
        </p:grpSpPr>
        <p:sp>
          <p:nvSpPr>
            <p:cNvPr id="4" name="Oval 3"/>
            <p:cNvSpPr/>
            <p:nvPr/>
          </p:nvSpPr>
          <p:spPr>
            <a:xfrm>
              <a:off x="2210937" y="3411940"/>
              <a:ext cx="627797" cy="573206"/>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a:t>
              </a:r>
              <a:r>
                <a:rPr lang="en-IN" sz="1100" dirty="0" smtClean="0">
                  <a:solidFill>
                    <a:schemeClr val="tx1"/>
                  </a:solidFill>
                </a:rPr>
                <a:t>O</a:t>
              </a:r>
              <a:endParaRPr lang="en-IN" sz="1100" dirty="0">
                <a:solidFill>
                  <a:schemeClr val="tx1"/>
                </a:solidFill>
              </a:endParaRPr>
            </a:p>
          </p:txBody>
        </p:sp>
        <p:cxnSp>
          <p:nvCxnSpPr>
            <p:cNvPr id="9" name="Straight Arrow Connector 8"/>
            <p:cNvCxnSpPr>
              <a:stCxn id="4" idx="7"/>
              <a:endCxn id="27" idx="3"/>
            </p:cNvCxnSpPr>
            <p:nvPr/>
          </p:nvCxnSpPr>
          <p:spPr>
            <a:xfrm flipV="1">
              <a:off x="2746795" y="3047462"/>
              <a:ext cx="798996" cy="44842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414211" y="4756422"/>
              <a:ext cx="898479" cy="65082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a:t>
              </a:r>
              <a:r>
                <a:rPr lang="en-IN" sz="1100" dirty="0" smtClean="0">
                  <a:solidFill>
                    <a:schemeClr val="tx1"/>
                  </a:solidFill>
                </a:rPr>
                <a:t>1681</a:t>
              </a:r>
              <a:endParaRPr lang="en-IN" sz="1100" dirty="0">
                <a:solidFill>
                  <a:schemeClr val="tx1"/>
                </a:solidFill>
              </a:endParaRPr>
            </a:p>
          </p:txBody>
        </p:sp>
        <p:cxnSp>
          <p:nvCxnSpPr>
            <p:cNvPr id="10" name="Straight Arrow Connector 9"/>
            <p:cNvCxnSpPr>
              <a:stCxn id="4" idx="6"/>
              <a:endCxn id="28" idx="2"/>
            </p:cNvCxnSpPr>
            <p:nvPr/>
          </p:nvCxnSpPr>
          <p:spPr>
            <a:xfrm flipV="1">
              <a:off x="2838734" y="3526401"/>
              <a:ext cx="602773" cy="1721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5"/>
              <a:endCxn id="7" idx="1"/>
            </p:cNvCxnSpPr>
            <p:nvPr/>
          </p:nvCxnSpPr>
          <p:spPr>
            <a:xfrm>
              <a:off x="2746795" y="3901202"/>
              <a:ext cx="798995" cy="95053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414212" y="2491951"/>
              <a:ext cx="898479" cy="65082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a:t>
              </a:r>
              <a:r>
                <a:rPr lang="en-IN" sz="1100" dirty="0" smtClean="0">
                  <a:solidFill>
                    <a:schemeClr val="tx1"/>
                  </a:solidFill>
                </a:rPr>
                <a:t>1</a:t>
              </a:r>
              <a:endParaRPr lang="en-IN" sz="1100" dirty="0">
                <a:solidFill>
                  <a:schemeClr val="tx1"/>
                </a:solidFill>
              </a:endParaRPr>
            </a:p>
          </p:txBody>
        </p:sp>
        <p:sp>
          <p:nvSpPr>
            <p:cNvPr id="37" name="Rectangle 36"/>
            <p:cNvSpPr/>
            <p:nvPr/>
          </p:nvSpPr>
          <p:spPr>
            <a:xfrm>
              <a:off x="3559440" y="3793183"/>
              <a:ext cx="644070" cy="927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t>
              </a:r>
            </a:p>
            <a:p>
              <a:pPr algn="ctr"/>
              <a:r>
                <a:rPr lang="en-IN" sz="2400" b="1" dirty="0" smtClean="0">
                  <a:solidFill>
                    <a:schemeClr val="tx1"/>
                  </a:solidFill>
                </a:rPr>
                <a:t>.</a:t>
              </a:r>
            </a:p>
            <a:p>
              <a:pPr algn="ctr"/>
              <a:r>
                <a:rPr lang="en-IN" sz="2400" b="1" dirty="0">
                  <a:solidFill>
                    <a:schemeClr val="tx1"/>
                  </a:solidFill>
                </a:rPr>
                <a:t>.</a:t>
              </a:r>
              <a:endParaRPr lang="en-IN" sz="2400" b="1" dirty="0" smtClean="0">
                <a:solidFill>
                  <a:schemeClr val="tx1"/>
                </a:solidFill>
              </a:endParaRPr>
            </a:p>
          </p:txBody>
        </p:sp>
        <p:sp>
          <p:nvSpPr>
            <p:cNvPr id="28" name="Oval 27"/>
            <p:cNvSpPr/>
            <p:nvPr/>
          </p:nvSpPr>
          <p:spPr>
            <a:xfrm>
              <a:off x="3441507" y="3200990"/>
              <a:ext cx="898479" cy="65082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a:t>
              </a:r>
              <a:r>
                <a:rPr lang="en-IN" sz="1100" dirty="0">
                  <a:solidFill>
                    <a:schemeClr val="tx1"/>
                  </a:solidFill>
                </a:rPr>
                <a:t>2</a:t>
              </a:r>
            </a:p>
          </p:txBody>
        </p:sp>
      </p:grpSp>
    </p:spTree>
    <p:extLst>
      <p:ext uri="{BB962C8B-B14F-4D97-AF65-F5344CB8AC3E}">
        <p14:creationId xmlns:p14="http://schemas.microsoft.com/office/powerpoint/2010/main" val="1559570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a:solidFill>
            <a:schemeClr val="accent2"/>
          </a:solidFill>
        </p:spPr>
        <p:txBody>
          <a:bodyPr>
            <a:normAutofit fontScale="90000"/>
          </a:bodyPr>
          <a:lstStyle/>
          <a:p>
            <a:pPr algn="ctr"/>
            <a:r>
              <a:rPr lang="en-IN" b="1" dirty="0" smtClean="0">
                <a:solidFill>
                  <a:schemeClr val="bg1"/>
                </a:solidFill>
              </a:rPr>
              <a:t>Illustration Of the Idea</a:t>
            </a:r>
            <a:r>
              <a:rPr lang="en-IN" sz="3100" b="1" dirty="0" smtClean="0">
                <a:solidFill>
                  <a:schemeClr val="bg1"/>
                </a:solidFill>
              </a:rPr>
              <a:t>( with an example )</a:t>
            </a:r>
            <a:endParaRPr lang="en-IN" b="1" dirty="0">
              <a:solidFill>
                <a:schemeClr val="bg1"/>
              </a:solidFill>
            </a:endParaRPr>
          </a:p>
        </p:txBody>
      </p:sp>
      <p:sp>
        <p:nvSpPr>
          <p:cNvPr id="3" name="Content Placeholder 2"/>
          <p:cNvSpPr>
            <a:spLocks noGrp="1"/>
          </p:cNvSpPr>
          <p:nvPr>
            <p:ph idx="1"/>
          </p:nvPr>
        </p:nvSpPr>
        <p:spPr>
          <a:xfrm>
            <a:off x="0" y="1104512"/>
            <a:ext cx="12192000" cy="5801929"/>
          </a:xfrm>
          <a:noFill/>
        </p:spPr>
        <p:txBody>
          <a:bodyPr>
            <a:noAutofit/>
          </a:bodyPr>
          <a:lstStyle/>
          <a:p>
            <a:pPr>
              <a:buFont typeface="Wingdings" panose="05000000000000000000" pitchFamily="2" charset="2"/>
              <a:buChar char="§"/>
            </a:pPr>
            <a:r>
              <a:rPr lang="en-IN" sz="1600" b="1" dirty="0" smtClean="0"/>
              <a:t>If the codeword doesn’t converge we add -1 to reward and proceed with the next subgroup</a:t>
            </a:r>
            <a:r>
              <a:rPr lang="en-IN" sz="1600" dirty="0" smtClean="0"/>
              <a:t> </a:t>
            </a:r>
            <a:r>
              <a:rPr lang="en-IN" sz="1600" b="1" dirty="0" smtClean="0">
                <a:solidFill>
                  <a:srgbClr val="00B0F0"/>
                </a:solidFill>
              </a:rPr>
              <a:t>{</a:t>
            </a:r>
            <a:r>
              <a:rPr lang="en-IN" sz="1600" b="1" dirty="0">
                <a:solidFill>
                  <a:srgbClr val="00B0F0"/>
                </a:solidFill>
              </a:rPr>
              <a:t>1,2,5</a:t>
            </a:r>
            <a:r>
              <a:rPr lang="en-IN" sz="1600" b="1" dirty="0" smtClean="0">
                <a:solidFill>
                  <a:srgbClr val="00B0F0"/>
                </a:solidFill>
              </a:rPr>
              <a:t>}. </a:t>
            </a:r>
            <a:r>
              <a:rPr lang="en-IN" sz="1600" b="1" dirty="0" smtClean="0"/>
              <a:t>If the codeword doesn’t converge i.e.  </a:t>
            </a:r>
            <a:r>
              <a:rPr lang="en-IN" sz="1600" b="1" dirty="0" smtClean="0">
                <a:solidFill>
                  <a:srgbClr val="00B0F0"/>
                </a:solidFill>
              </a:rPr>
              <a:t>[</a:t>
            </a:r>
            <a:r>
              <a:rPr lang="en-IN" sz="1600" b="1" dirty="0">
                <a:solidFill>
                  <a:srgbClr val="00B0F0"/>
                </a:solidFill>
              </a:rPr>
              <a:t>H matrix] * [ Code word's transpose ] = [Zero Matrix</a:t>
            </a:r>
            <a:r>
              <a:rPr lang="en-IN" sz="1600" b="1" dirty="0" smtClean="0">
                <a:solidFill>
                  <a:srgbClr val="00B0F0"/>
                </a:solidFill>
              </a:rPr>
              <a:t>] </a:t>
            </a:r>
            <a:r>
              <a:rPr lang="en-IN" sz="1600" b="1" dirty="0" smtClean="0"/>
              <a:t>we again add -1 to reward and proceed with the next subgroup </a:t>
            </a:r>
            <a:r>
              <a:rPr lang="en-IN" sz="1600" b="1" dirty="0" smtClean="0">
                <a:solidFill>
                  <a:srgbClr val="00B0F0"/>
                </a:solidFill>
              </a:rPr>
              <a:t>{</a:t>
            </a:r>
            <a:r>
              <a:rPr lang="en-IN" sz="1600" b="1" dirty="0">
                <a:solidFill>
                  <a:srgbClr val="00B0F0"/>
                </a:solidFill>
              </a:rPr>
              <a:t>4,7,8</a:t>
            </a:r>
            <a:r>
              <a:rPr lang="en-IN" sz="1600" b="1" dirty="0" smtClean="0">
                <a:solidFill>
                  <a:srgbClr val="00B0F0"/>
                </a:solidFill>
              </a:rPr>
              <a:t>}. </a:t>
            </a:r>
            <a:r>
              <a:rPr lang="en-IN" sz="1600" b="1" dirty="0" smtClean="0"/>
              <a:t>After completing all the subgroups we have completed one iteration. We will continue this process until maximum allowed iterations have been reached or until the codeword converges. If the codeword converges we add 5 to the reward and return it. </a:t>
            </a:r>
          </a:p>
          <a:p>
            <a:pPr>
              <a:buFont typeface="Wingdings" panose="05000000000000000000" pitchFamily="2" charset="2"/>
              <a:buChar char="§"/>
            </a:pPr>
            <a:r>
              <a:rPr lang="en-IN" sz="1600" b="1" dirty="0" smtClean="0"/>
              <a:t>The above process is repeated for all the states S1,S2…,S1681. </a:t>
            </a:r>
          </a:p>
          <a:p>
            <a:pPr marL="0" indent="0">
              <a:buNone/>
            </a:pPr>
            <a:endParaRPr lang="en-IN" sz="1600" b="1" dirty="0"/>
          </a:p>
          <a:p>
            <a:pPr marL="0" indent="0">
              <a:buNone/>
            </a:pPr>
            <a:endParaRPr lang="en-IN" sz="1600" b="1" dirty="0" smtClean="0"/>
          </a:p>
          <a:p>
            <a:pPr marL="0" indent="0">
              <a:buNone/>
            </a:pPr>
            <a:endParaRPr lang="en-IN" sz="1600" b="1" dirty="0" smtClean="0"/>
          </a:p>
          <a:p>
            <a:pPr marL="0" indent="0">
              <a:buNone/>
            </a:pPr>
            <a:r>
              <a:rPr lang="en-IN" sz="1800" b="1" dirty="0" smtClean="0">
                <a:solidFill>
                  <a:srgbClr val="0070C0"/>
                </a:solidFill>
              </a:rPr>
              <a:t>CONCLUSION OF THE EXPERIMENT PERFORMED </a:t>
            </a:r>
          </a:p>
          <a:p>
            <a:pPr marL="0" indent="0">
              <a:buNone/>
            </a:pPr>
            <a:r>
              <a:rPr lang="en-IN" sz="1600" b="1" dirty="0" smtClean="0"/>
              <a:t>I ran the code for a codeword of size(n=15) and message bits of size(k=6) with number of layers(L=9) and subgroup size(=3) once. You can run the code for a single codeword multiple times to get optimal value function. [ according the concept explained in previous slides ]. </a:t>
            </a:r>
          </a:p>
          <a:p>
            <a:pPr marL="0" indent="0">
              <a:buNone/>
            </a:pPr>
            <a:r>
              <a:rPr lang="en-IN" sz="1600" b="1" dirty="0" smtClean="0"/>
              <a:t>I found out that for that codeword performing decoding using certain ordering of layers provided faster convergence and performing decoding using certain ordering of layers provided slower convergence to the solution. </a:t>
            </a:r>
            <a:endParaRPr lang="en-IN" sz="1600" b="1" dirty="0"/>
          </a:p>
        </p:txBody>
      </p:sp>
      <p:cxnSp>
        <p:nvCxnSpPr>
          <p:cNvPr id="6" name="Straight Connector 5"/>
          <p:cNvCxnSpPr/>
          <p:nvPr/>
        </p:nvCxnSpPr>
        <p:spPr>
          <a:xfrm flipV="1">
            <a:off x="81888" y="2538484"/>
            <a:ext cx="11996382" cy="13647"/>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83643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a:solidFill>
            <a:schemeClr val="accent2"/>
          </a:solidFill>
        </p:spPr>
        <p:txBody>
          <a:bodyPr>
            <a:normAutofit fontScale="90000"/>
          </a:bodyPr>
          <a:lstStyle/>
          <a:p>
            <a:pPr algn="ctr"/>
            <a:r>
              <a:rPr lang="en-IN" b="1" dirty="0" smtClean="0">
                <a:solidFill>
                  <a:schemeClr val="bg1"/>
                </a:solidFill>
              </a:rPr>
              <a:t>Benefits Of the Idea.</a:t>
            </a:r>
            <a:endParaRPr lang="en-IN" b="1" dirty="0">
              <a:solidFill>
                <a:schemeClr val="bg1"/>
              </a:solidFill>
            </a:endParaRPr>
          </a:p>
        </p:txBody>
      </p:sp>
      <p:sp>
        <p:nvSpPr>
          <p:cNvPr id="3" name="Content Placeholder 2"/>
          <p:cNvSpPr>
            <a:spLocks noGrp="1"/>
          </p:cNvSpPr>
          <p:nvPr>
            <p:ph idx="1"/>
          </p:nvPr>
        </p:nvSpPr>
        <p:spPr>
          <a:xfrm>
            <a:off x="0" y="1473003"/>
            <a:ext cx="12192000" cy="4627548"/>
          </a:xfrm>
          <a:noFill/>
        </p:spPr>
        <p:txBody>
          <a:bodyPr>
            <a:noAutofit/>
          </a:bodyPr>
          <a:lstStyle/>
          <a:p>
            <a:pPr>
              <a:buFont typeface="Wingdings" panose="05000000000000000000" pitchFamily="2" charset="2"/>
              <a:buChar char="§"/>
            </a:pPr>
            <a:r>
              <a:rPr lang="en-IN" sz="1800" b="1" dirty="0" smtClean="0">
                <a:solidFill>
                  <a:srgbClr val="0070C0"/>
                </a:solidFill>
                <a:latin typeface="Arial Narrow" panose="020B0606020202030204" pitchFamily="34" charset="0"/>
                <a:ea typeface="Verdana" panose="020B0604030504040204" pitchFamily="34" charset="0"/>
              </a:rPr>
              <a:t>We find the arrangement of layers[ using Reinforcement Learning ] of decoding for </a:t>
            </a:r>
            <a:r>
              <a:rPr lang="en-IN" sz="1800" b="1" dirty="0">
                <a:solidFill>
                  <a:srgbClr val="0070C0"/>
                </a:solidFill>
                <a:latin typeface="Arial Narrow" panose="020B0606020202030204" pitchFamily="34" charset="0"/>
                <a:ea typeface="Verdana" panose="020B0604030504040204" pitchFamily="34" charset="0"/>
              </a:rPr>
              <a:t>l</a:t>
            </a:r>
            <a:r>
              <a:rPr lang="en-IN" sz="1800" b="1" dirty="0" smtClean="0">
                <a:solidFill>
                  <a:srgbClr val="0070C0"/>
                </a:solidFill>
                <a:latin typeface="Arial Narrow" panose="020B0606020202030204" pitchFamily="34" charset="0"/>
                <a:ea typeface="Verdana" panose="020B0604030504040204" pitchFamily="34" charset="0"/>
              </a:rPr>
              <a:t>ayered LDPC decoder which provides faster convergence to the final decoded codeword. </a:t>
            </a:r>
          </a:p>
          <a:p>
            <a:pPr>
              <a:buFont typeface="Wingdings" panose="05000000000000000000" pitchFamily="2" charset="2"/>
              <a:buChar char="§"/>
            </a:pPr>
            <a:endParaRPr lang="en-IN" sz="1800" b="1" dirty="0" smtClean="0">
              <a:solidFill>
                <a:srgbClr val="0070C0"/>
              </a:solidFill>
              <a:latin typeface="Arial Narrow" panose="020B0606020202030204" pitchFamily="34" charset="0"/>
              <a:ea typeface="Verdana" panose="020B0604030504040204" pitchFamily="34" charset="0"/>
            </a:endParaRPr>
          </a:p>
          <a:p>
            <a:pPr>
              <a:buFont typeface="Wingdings" panose="05000000000000000000" pitchFamily="2" charset="2"/>
              <a:buChar char="§"/>
            </a:pPr>
            <a:r>
              <a:rPr lang="en-IN" sz="1800" b="1" dirty="0" smtClean="0">
                <a:solidFill>
                  <a:srgbClr val="0070C0"/>
                </a:solidFill>
                <a:latin typeface="Arial Narrow" panose="020B0606020202030204" pitchFamily="34" charset="0"/>
                <a:ea typeface="Verdana" panose="020B0604030504040204" pitchFamily="34" charset="0"/>
              </a:rPr>
              <a:t>We can run our code for multiple code words and can find out if there is a general pattern in which performing decoding can provide faster convergence. If a general order is found to be better we can use it for decoding in future.</a:t>
            </a:r>
          </a:p>
          <a:p>
            <a:pPr>
              <a:buFont typeface="Wingdings" panose="05000000000000000000" pitchFamily="2" charset="2"/>
              <a:buChar char="§"/>
            </a:pPr>
            <a:endParaRPr lang="en-IN" sz="1800" b="1" dirty="0" smtClean="0">
              <a:solidFill>
                <a:srgbClr val="0070C0"/>
              </a:solidFill>
              <a:latin typeface="Arial Narrow" panose="020B0606020202030204" pitchFamily="34" charset="0"/>
              <a:ea typeface="Verdana" panose="020B0604030504040204" pitchFamily="34" charset="0"/>
            </a:endParaRPr>
          </a:p>
          <a:p>
            <a:pPr>
              <a:buFont typeface="Wingdings" panose="05000000000000000000" pitchFamily="2" charset="2"/>
              <a:buChar char="§"/>
            </a:pPr>
            <a:r>
              <a:rPr lang="en-IN" sz="1800" b="1" dirty="0" smtClean="0">
                <a:solidFill>
                  <a:srgbClr val="0070C0"/>
                </a:solidFill>
                <a:latin typeface="Arial Narrow" panose="020B0606020202030204" pitchFamily="34" charset="0"/>
                <a:ea typeface="Verdana" panose="020B0604030504040204" pitchFamily="34" charset="0"/>
              </a:rPr>
              <a:t>We can group code words into groups such that in that group performing layered decoding with a particular ordering can yield faster convergence. This type of grouping can help in decoding.</a:t>
            </a:r>
          </a:p>
          <a:p>
            <a:pPr>
              <a:buFont typeface="Wingdings" panose="05000000000000000000" pitchFamily="2" charset="2"/>
              <a:buChar char="§"/>
            </a:pPr>
            <a:endParaRPr lang="en-IN" sz="1800" b="1" dirty="0" smtClean="0">
              <a:solidFill>
                <a:srgbClr val="0070C0"/>
              </a:solidFill>
              <a:latin typeface="Arial Narrow" panose="020B0606020202030204" pitchFamily="34" charset="0"/>
              <a:ea typeface="Verdana" panose="020B0604030504040204" pitchFamily="34" charset="0"/>
            </a:endParaRPr>
          </a:p>
          <a:p>
            <a:pPr>
              <a:buFont typeface="Wingdings" panose="05000000000000000000" pitchFamily="2" charset="2"/>
              <a:buChar char="§"/>
            </a:pPr>
            <a:r>
              <a:rPr lang="en-IN" sz="1800" b="1" dirty="0" smtClean="0">
                <a:solidFill>
                  <a:srgbClr val="0070C0"/>
                </a:solidFill>
                <a:latin typeface="Arial Narrow" panose="020B0606020202030204" pitchFamily="34" charset="0"/>
                <a:ea typeface="Verdana" panose="020B0604030504040204" pitchFamily="34" charset="0"/>
              </a:rPr>
              <a:t>This algorithm is not time consuming for small code words. Much of research is ongoing for small sized code word's decoding using LDPC decoders. This technique provides valuable input into what type of layered decoder provides faster convergence.</a:t>
            </a:r>
          </a:p>
        </p:txBody>
      </p:sp>
    </p:spTree>
    <p:extLst>
      <p:ext uri="{BB962C8B-B14F-4D97-AF65-F5344CB8AC3E}">
        <p14:creationId xmlns:p14="http://schemas.microsoft.com/office/powerpoint/2010/main" val="2995764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088710" y="-3"/>
            <a:ext cx="1103290" cy="6858003"/>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69701" y="1635617"/>
            <a:ext cx="11269015" cy="2862322"/>
          </a:xfrm>
          <a:prstGeom prst="rect">
            <a:avLst/>
          </a:prstGeom>
          <a:noFill/>
        </p:spPr>
        <p:txBody>
          <a:bodyPr wrap="square" rtlCol="0">
            <a:spAutoFit/>
          </a:bodyPr>
          <a:lstStyle/>
          <a:p>
            <a:r>
              <a:rPr lang="en-IN" sz="3600" dirty="0" smtClean="0"/>
              <a:t>Contents.</a:t>
            </a:r>
          </a:p>
          <a:p>
            <a:endParaRPr lang="en-IN" sz="2400" dirty="0" smtClean="0"/>
          </a:p>
          <a:p>
            <a:pPr marL="342900" indent="-342900">
              <a:buFontTx/>
              <a:buAutoNum type="arabicPeriod"/>
            </a:pPr>
            <a:r>
              <a:rPr lang="en-IN" sz="2400" dirty="0" smtClean="0"/>
              <a:t>Brief explanation of the idea .</a:t>
            </a:r>
            <a:endParaRPr lang="en-IN" sz="2400" dirty="0" smtClean="0"/>
          </a:p>
          <a:p>
            <a:pPr marL="342900" indent="-342900">
              <a:buAutoNum type="arabicPeriod"/>
            </a:pPr>
            <a:r>
              <a:rPr lang="en-IN" sz="2400" dirty="0" smtClean="0"/>
              <a:t>What is Layered Decoding ? Advantages of it.</a:t>
            </a:r>
          </a:p>
          <a:p>
            <a:pPr marL="342900" indent="-342900">
              <a:buAutoNum type="arabicPeriod"/>
            </a:pPr>
            <a:r>
              <a:rPr lang="en-IN" sz="2400" dirty="0" smtClean="0"/>
              <a:t>Explanation of Reinforcement Learning and Bellman Equations.</a:t>
            </a:r>
          </a:p>
          <a:p>
            <a:pPr marL="342900" indent="-342900">
              <a:buAutoNum type="arabicPeriod"/>
            </a:pPr>
            <a:r>
              <a:rPr lang="en-IN" sz="2400" dirty="0" smtClean="0"/>
              <a:t>Illustration of idea using the toy example. </a:t>
            </a:r>
          </a:p>
          <a:p>
            <a:r>
              <a:rPr lang="en-IN" sz="2400" dirty="0" smtClean="0"/>
              <a:t>5.  Benefits of the idea.</a:t>
            </a:r>
            <a:endParaRPr lang="en-IN" sz="2400" dirty="0"/>
          </a:p>
        </p:txBody>
      </p:sp>
      <p:sp>
        <p:nvSpPr>
          <p:cNvPr id="7" name="Right Triangle 6"/>
          <p:cNvSpPr/>
          <p:nvPr/>
        </p:nvSpPr>
        <p:spPr>
          <a:xfrm rot="10800000">
            <a:off x="11088710" y="-2"/>
            <a:ext cx="1103288" cy="6735651"/>
          </a:xfrm>
          <a:prstGeom prst="r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2813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a:solidFill>
            <a:schemeClr val="accent2"/>
          </a:solidFill>
        </p:spPr>
        <p:txBody>
          <a:bodyPr>
            <a:normAutofit fontScale="90000"/>
          </a:bodyPr>
          <a:lstStyle/>
          <a:p>
            <a:pPr algn="ctr"/>
            <a:r>
              <a:rPr lang="en-IN" b="1" dirty="0" smtClean="0">
                <a:solidFill>
                  <a:schemeClr val="bg1"/>
                </a:solidFill>
              </a:rPr>
              <a:t>Brief explanation of the idea. </a:t>
            </a:r>
            <a:endParaRPr lang="en-IN" b="1" dirty="0">
              <a:solidFill>
                <a:schemeClr val="bg1"/>
              </a:solidFill>
            </a:endParaRPr>
          </a:p>
        </p:txBody>
      </p:sp>
      <p:sp>
        <p:nvSpPr>
          <p:cNvPr id="3" name="Content Placeholder 2"/>
          <p:cNvSpPr>
            <a:spLocks noGrp="1"/>
          </p:cNvSpPr>
          <p:nvPr>
            <p:ph idx="1"/>
          </p:nvPr>
        </p:nvSpPr>
        <p:spPr>
          <a:xfrm>
            <a:off x="851078" y="1841678"/>
            <a:ext cx="10515600" cy="3193961"/>
          </a:xfrm>
        </p:spPr>
        <p:txBody>
          <a:bodyPr>
            <a:normAutofit/>
          </a:bodyPr>
          <a:lstStyle/>
          <a:p>
            <a:pPr marL="0" indent="0">
              <a:buNone/>
            </a:pPr>
            <a:r>
              <a:rPr lang="en-US" sz="2400" dirty="0" smtClean="0"/>
              <a:t>LDPC </a:t>
            </a:r>
            <a:r>
              <a:rPr lang="en-US" sz="2400" dirty="0"/>
              <a:t>decoder is used in NR for Downlink and Uplink Shared Data Channel's </a:t>
            </a:r>
            <a:r>
              <a:rPr lang="en-US" sz="2400" dirty="0" smtClean="0"/>
              <a:t>encoding and decoding</a:t>
            </a:r>
            <a:r>
              <a:rPr lang="en-US" sz="2400" dirty="0"/>
              <a:t>. </a:t>
            </a:r>
            <a:r>
              <a:rPr lang="en-US" sz="2400" dirty="0" smtClean="0"/>
              <a:t>Layered LDPC decoding </a:t>
            </a:r>
            <a:r>
              <a:rPr lang="en-US" sz="2400" dirty="0"/>
              <a:t>is done layer by  layer. Decoded result of one </a:t>
            </a:r>
            <a:r>
              <a:rPr lang="en-US" sz="2400" b="1" dirty="0" smtClean="0">
                <a:solidFill>
                  <a:srgbClr val="0070C0"/>
                </a:solidFill>
              </a:rPr>
              <a:t>layer in H matrix </a:t>
            </a:r>
            <a:r>
              <a:rPr lang="en-US" sz="2400" dirty="0"/>
              <a:t>is used as input to another </a:t>
            </a:r>
            <a:r>
              <a:rPr lang="en-US" sz="2400" dirty="0" smtClean="0"/>
              <a:t>layer, because of which Layered </a:t>
            </a:r>
            <a:r>
              <a:rPr lang="en-US" sz="2400" dirty="0"/>
              <a:t>LDPC Decoder converges </a:t>
            </a:r>
            <a:r>
              <a:rPr lang="en-US" sz="2400" dirty="0" smtClean="0"/>
              <a:t>faster</a:t>
            </a:r>
            <a:r>
              <a:rPr lang="en-US" sz="2400" dirty="0"/>
              <a:t> </a:t>
            </a:r>
            <a:r>
              <a:rPr lang="en-US" sz="2400" dirty="0" smtClean="0"/>
              <a:t>to the solution.</a:t>
            </a:r>
          </a:p>
          <a:p>
            <a:pPr marL="0" indent="0">
              <a:buNone/>
            </a:pPr>
            <a:r>
              <a:rPr lang="en-US" sz="2400" dirty="0"/>
              <a:t/>
            </a:r>
            <a:br>
              <a:rPr lang="en-US" sz="2400" dirty="0"/>
            </a:br>
            <a:r>
              <a:rPr lang="en-US" sz="2400" dirty="0"/>
              <a:t>I have used </a:t>
            </a:r>
            <a:r>
              <a:rPr lang="en-US" sz="2400" b="1" dirty="0">
                <a:solidFill>
                  <a:srgbClr val="0070C0"/>
                </a:solidFill>
              </a:rPr>
              <a:t>Reinforcement learning (Bellman equations) </a:t>
            </a:r>
            <a:r>
              <a:rPr lang="en-US" sz="2400" dirty="0"/>
              <a:t>to determine taking which layer first will provide faster convergence </a:t>
            </a:r>
            <a:r>
              <a:rPr lang="en-US" sz="2400" dirty="0" smtClean="0"/>
              <a:t>( </a:t>
            </a:r>
            <a:r>
              <a:rPr lang="en-US" sz="2400" dirty="0"/>
              <a:t>3GPP doesn't specify which layer's result must be taken first </a:t>
            </a:r>
            <a:r>
              <a:rPr lang="en-US" sz="2400" dirty="0" smtClean="0"/>
              <a:t>). </a:t>
            </a:r>
            <a:r>
              <a:rPr lang="en-US" sz="2400" dirty="0"/>
              <a:t>In other words I have determined the order in which the layers must be taken </a:t>
            </a:r>
            <a:r>
              <a:rPr lang="en-US" sz="2400" dirty="0" smtClean="0"/>
              <a:t>for even </a:t>
            </a:r>
            <a:r>
              <a:rPr lang="en-US" sz="2400" dirty="0"/>
              <a:t>faster </a:t>
            </a:r>
            <a:r>
              <a:rPr lang="en-US" sz="2400" dirty="0" smtClean="0"/>
              <a:t>convergence to the solution.</a:t>
            </a:r>
            <a:endParaRPr lang="en-IN" sz="2400" dirty="0"/>
          </a:p>
        </p:txBody>
      </p:sp>
    </p:spTree>
    <p:extLst>
      <p:ext uri="{BB962C8B-B14F-4D97-AF65-F5344CB8AC3E}">
        <p14:creationId xmlns:p14="http://schemas.microsoft.com/office/powerpoint/2010/main" val="3893508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a:solidFill>
            <a:schemeClr val="accent2"/>
          </a:solidFill>
        </p:spPr>
        <p:txBody>
          <a:bodyPr>
            <a:normAutofit fontScale="90000"/>
          </a:bodyPr>
          <a:lstStyle/>
          <a:p>
            <a:pPr algn="ctr"/>
            <a:r>
              <a:rPr lang="en-IN" b="1" dirty="0" smtClean="0">
                <a:solidFill>
                  <a:schemeClr val="bg1"/>
                </a:solidFill>
              </a:rPr>
              <a:t>Layered Decoding</a:t>
            </a:r>
            <a:endParaRPr lang="en-IN" b="1" dirty="0">
              <a:solidFill>
                <a:schemeClr val="bg1"/>
              </a:solidFill>
            </a:endParaRPr>
          </a:p>
        </p:txBody>
      </p:sp>
      <p:grpSp>
        <p:nvGrpSpPr>
          <p:cNvPr id="7" name="Group 6"/>
          <p:cNvGrpSpPr/>
          <p:nvPr/>
        </p:nvGrpSpPr>
        <p:grpSpPr>
          <a:xfrm>
            <a:off x="838200" y="1635250"/>
            <a:ext cx="10515600" cy="3139321"/>
            <a:chOff x="838200" y="1635250"/>
            <a:chExt cx="10515600" cy="3139321"/>
          </a:xfrm>
        </p:grpSpPr>
        <p:sp>
          <p:nvSpPr>
            <p:cNvPr id="5" name="TextBox 4"/>
            <p:cNvSpPr txBox="1"/>
            <p:nvPr/>
          </p:nvSpPr>
          <p:spPr>
            <a:xfrm>
              <a:off x="838200" y="1635250"/>
              <a:ext cx="10515600" cy="3139321"/>
            </a:xfrm>
            <a:prstGeom prst="rect">
              <a:avLst/>
            </a:prstGeom>
            <a:noFill/>
          </p:spPr>
          <p:txBody>
            <a:bodyPr wrap="square" rtlCol="0">
              <a:spAutoFit/>
            </a:bodyPr>
            <a:lstStyle/>
            <a:p>
              <a:pPr marL="285750" indent="-285750">
                <a:buFontTx/>
                <a:buChar char="-"/>
              </a:pPr>
              <a:r>
                <a:rPr lang="en-IN" dirty="0" smtClean="0"/>
                <a:t>Rows of parity check matrix grouped into several layers.</a:t>
              </a:r>
            </a:p>
            <a:p>
              <a:pPr marL="285750" indent="-285750">
                <a:buFontTx/>
                <a:buChar char="-"/>
              </a:pPr>
              <a:r>
                <a:rPr lang="en-IN" dirty="0" smtClean="0"/>
                <a:t>Column weight of each layer =1 (typically)</a:t>
              </a:r>
              <a:endParaRPr lang="en-IN" dirty="0"/>
            </a:p>
            <a:p>
              <a:pPr marL="285750" indent="-285750">
                <a:buFontTx/>
                <a:buChar char="-"/>
              </a:pPr>
              <a:endParaRPr lang="en-IN" dirty="0" smtClean="0"/>
            </a:p>
            <a:p>
              <a:pPr marL="285750" indent="-285750">
                <a:buFontTx/>
                <a:buChar char="-"/>
              </a:pPr>
              <a:endParaRPr lang="en-IN" dirty="0"/>
            </a:p>
            <a:p>
              <a:pPr marL="285750" indent="-285750">
                <a:buFontTx/>
                <a:buChar char="-"/>
              </a:pPr>
              <a:endParaRPr lang="en-IN" dirty="0" smtClean="0"/>
            </a:p>
            <a:p>
              <a:pPr marL="285750" indent="-285750">
                <a:buFontTx/>
                <a:buChar char="-"/>
              </a:pPr>
              <a:endParaRPr lang="en-IN" dirty="0"/>
            </a:p>
            <a:p>
              <a:pPr marL="285750" indent="-285750">
                <a:buFontTx/>
                <a:buChar char="-"/>
              </a:pPr>
              <a:endParaRPr lang="en-IN" dirty="0" smtClean="0"/>
            </a:p>
            <a:p>
              <a:pPr marL="285750" indent="-285750">
                <a:buFontTx/>
                <a:buChar char="-"/>
              </a:pPr>
              <a:endParaRPr lang="en-IN" dirty="0"/>
            </a:p>
            <a:p>
              <a:pPr marL="285750" indent="-285750">
                <a:buFontTx/>
                <a:buChar char="-"/>
              </a:pPr>
              <a:r>
                <a:rPr lang="en-IN" dirty="0" smtClean="0"/>
                <a:t>We perform LDPC decoding using layer 1 first. Use the result obtained in layer 1 to perform decoding for layer 2. </a:t>
              </a:r>
              <a:r>
                <a:rPr lang="en-IN" b="1" dirty="0" smtClean="0">
                  <a:solidFill>
                    <a:srgbClr val="0070C0"/>
                  </a:solidFill>
                </a:rPr>
                <a:t>This ensures faster convergence compared to normal method </a:t>
              </a:r>
              <a:r>
                <a:rPr lang="en-IN" dirty="0" smtClean="0"/>
                <a:t>where we use the result obtained in different layers in the next iteration instead of using it immediately.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783" y="2313689"/>
              <a:ext cx="4134427" cy="1200318"/>
            </a:xfrm>
            <a:prstGeom prst="rect">
              <a:avLst/>
            </a:prstGeom>
          </p:spPr>
        </p:pic>
      </p:grpSp>
    </p:spTree>
    <p:extLst>
      <p:ext uri="{BB962C8B-B14F-4D97-AF65-F5344CB8AC3E}">
        <p14:creationId xmlns:p14="http://schemas.microsoft.com/office/powerpoint/2010/main" val="1433299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a:solidFill>
            <a:schemeClr val="accent2"/>
          </a:solidFill>
        </p:spPr>
        <p:txBody>
          <a:bodyPr>
            <a:normAutofit fontScale="90000"/>
          </a:bodyPr>
          <a:lstStyle/>
          <a:p>
            <a:pPr algn="ctr"/>
            <a:r>
              <a:rPr lang="en-IN" b="1" dirty="0" smtClean="0">
                <a:solidFill>
                  <a:schemeClr val="bg1"/>
                </a:solidFill>
              </a:rPr>
              <a:t>Reinforcement Learning &amp; Bellman Equations.(1/7)</a:t>
            </a:r>
            <a:endParaRPr lang="en-IN" b="1"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211" y="1292717"/>
            <a:ext cx="5334000" cy="2057400"/>
          </a:xfrm>
          <a:prstGeom prst="rect">
            <a:avLst/>
          </a:prstGeom>
        </p:spPr>
      </p:pic>
      <p:sp>
        <p:nvSpPr>
          <p:cNvPr id="6" name="TextBox 5"/>
          <p:cNvSpPr txBox="1"/>
          <p:nvPr/>
        </p:nvSpPr>
        <p:spPr>
          <a:xfrm>
            <a:off x="991673" y="3515932"/>
            <a:ext cx="10728102" cy="2308324"/>
          </a:xfrm>
          <a:prstGeom prst="rect">
            <a:avLst/>
          </a:prstGeom>
          <a:noFill/>
        </p:spPr>
        <p:txBody>
          <a:bodyPr wrap="square" rtlCol="0">
            <a:spAutoFit/>
          </a:bodyPr>
          <a:lstStyle/>
          <a:p>
            <a:r>
              <a:rPr lang="en-IN" dirty="0" smtClean="0"/>
              <a:t>The diagram shown above gives a general idea of Reinforcement learning.</a:t>
            </a:r>
          </a:p>
          <a:p>
            <a:r>
              <a:rPr lang="en-IN" dirty="0" smtClean="0"/>
              <a:t>- The </a:t>
            </a:r>
            <a:r>
              <a:rPr lang="en-IN" b="1" dirty="0" smtClean="0"/>
              <a:t>Agent</a:t>
            </a:r>
            <a:r>
              <a:rPr lang="en-IN" dirty="0" smtClean="0"/>
              <a:t> chooses a valid action </a:t>
            </a:r>
            <a:r>
              <a:rPr lang="en-IN" b="1" dirty="0" smtClean="0">
                <a:solidFill>
                  <a:srgbClr val="0070C0"/>
                </a:solidFill>
              </a:rPr>
              <a:t>At</a:t>
            </a:r>
            <a:r>
              <a:rPr lang="en-IN" dirty="0" smtClean="0"/>
              <a:t> for a given state </a:t>
            </a:r>
            <a:r>
              <a:rPr lang="en-IN" b="1" dirty="0" smtClean="0">
                <a:solidFill>
                  <a:srgbClr val="0070C0"/>
                </a:solidFill>
              </a:rPr>
              <a:t>St</a:t>
            </a:r>
            <a:r>
              <a:rPr lang="en-IN" dirty="0" smtClean="0"/>
              <a:t>.</a:t>
            </a:r>
          </a:p>
          <a:p>
            <a:r>
              <a:rPr lang="en-IN" dirty="0" smtClean="0"/>
              <a:t>- Based on the action the </a:t>
            </a:r>
            <a:r>
              <a:rPr lang="en-IN" b="1" dirty="0" smtClean="0"/>
              <a:t>Environment</a:t>
            </a:r>
            <a:r>
              <a:rPr lang="en-IN" dirty="0" smtClean="0"/>
              <a:t> transitions from the current state </a:t>
            </a:r>
            <a:r>
              <a:rPr lang="en-IN" b="1" dirty="0" smtClean="0">
                <a:solidFill>
                  <a:srgbClr val="0070C0"/>
                </a:solidFill>
              </a:rPr>
              <a:t>St</a:t>
            </a:r>
            <a:r>
              <a:rPr lang="en-IN" dirty="0" smtClean="0"/>
              <a:t> to the next state </a:t>
            </a:r>
            <a:r>
              <a:rPr lang="en-IN" b="1" dirty="0" smtClean="0">
                <a:solidFill>
                  <a:srgbClr val="0070C0"/>
                </a:solidFill>
              </a:rPr>
              <a:t>St+1</a:t>
            </a:r>
            <a:r>
              <a:rPr lang="en-IN" dirty="0" smtClean="0"/>
              <a:t>.</a:t>
            </a:r>
          </a:p>
          <a:p>
            <a:r>
              <a:rPr lang="en-IN" dirty="0" smtClean="0"/>
              <a:t>- The </a:t>
            </a:r>
            <a:r>
              <a:rPr lang="en-IN" b="1" dirty="0" smtClean="0"/>
              <a:t>Environment</a:t>
            </a:r>
            <a:r>
              <a:rPr lang="en-IN" dirty="0" smtClean="0"/>
              <a:t> also decides the reward </a:t>
            </a:r>
            <a:r>
              <a:rPr lang="en-IN" b="1" dirty="0" smtClean="0">
                <a:solidFill>
                  <a:srgbClr val="0070C0"/>
                </a:solidFill>
              </a:rPr>
              <a:t>Rt+1</a:t>
            </a:r>
            <a:r>
              <a:rPr lang="en-IN" dirty="0" smtClean="0"/>
              <a:t> for the next state </a:t>
            </a:r>
            <a:r>
              <a:rPr lang="en-IN" b="1" dirty="0" smtClean="0">
                <a:solidFill>
                  <a:srgbClr val="0070C0"/>
                </a:solidFill>
              </a:rPr>
              <a:t>St+1</a:t>
            </a:r>
            <a:r>
              <a:rPr lang="en-IN" dirty="0" smtClean="0"/>
              <a:t>.</a:t>
            </a:r>
          </a:p>
          <a:p>
            <a:r>
              <a:rPr lang="en-IN" dirty="0" smtClean="0"/>
              <a:t>- Based on </a:t>
            </a:r>
            <a:r>
              <a:rPr lang="en-IN" b="1" dirty="0" smtClean="0">
                <a:solidFill>
                  <a:srgbClr val="0070C0"/>
                </a:solidFill>
              </a:rPr>
              <a:t>St+1</a:t>
            </a:r>
            <a:r>
              <a:rPr lang="en-IN" dirty="0" smtClean="0"/>
              <a:t> the </a:t>
            </a:r>
            <a:r>
              <a:rPr lang="en-IN" b="1" dirty="0" smtClean="0"/>
              <a:t>Agent</a:t>
            </a:r>
            <a:r>
              <a:rPr lang="en-IN" dirty="0" smtClean="0"/>
              <a:t> again chooses valid action </a:t>
            </a:r>
            <a:r>
              <a:rPr lang="en-IN" b="1" dirty="0" smtClean="0">
                <a:solidFill>
                  <a:srgbClr val="0070C0"/>
                </a:solidFill>
              </a:rPr>
              <a:t>At+1</a:t>
            </a:r>
            <a:r>
              <a:rPr lang="en-IN" dirty="0" smtClean="0"/>
              <a:t>.</a:t>
            </a:r>
          </a:p>
          <a:p>
            <a:endParaRPr lang="en-IN" dirty="0"/>
          </a:p>
          <a:p>
            <a:r>
              <a:rPr lang="en-IN" dirty="0" smtClean="0"/>
              <a:t>The job of the </a:t>
            </a:r>
            <a:r>
              <a:rPr lang="en-IN" b="1" dirty="0" smtClean="0"/>
              <a:t>Agent</a:t>
            </a:r>
            <a:r>
              <a:rPr lang="en-IN" dirty="0" smtClean="0"/>
              <a:t> is to choose actions which will lead to states providing the highest cumulative rewards</a:t>
            </a:r>
          </a:p>
          <a:p>
            <a:r>
              <a:rPr lang="en-IN" dirty="0" smtClean="0"/>
              <a:t>in the future, the idea of future rewards is captured by </a:t>
            </a:r>
            <a:r>
              <a:rPr lang="en-IN" b="1" dirty="0" smtClean="0">
                <a:solidFill>
                  <a:srgbClr val="0070C0"/>
                </a:solidFill>
              </a:rPr>
              <a:t>value function. </a:t>
            </a:r>
          </a:p>
        </p:txBody>
      </p:sp>
      <p:sp>
        <p:nvSpPr>
          <p:cNvPr id="7" name="TextBox 6"/>
          <p:cNvSpPr txBox="1"/>
          <p:nvPr/>
        </p:nvSpPr>
        <p:spPr>
          <a:xfrm>
            <a:off x="193183" y="5950039"/>
            <a:ext cx="11771290" cy="523220"/>
          </a:xfrm>
          <a:prstGeom prst="rect">
            <a:avLst/>
          </a:prstGeom>
          <a:solidFill>
            <a:schemeClr val="accent2">
              <a:lumMod val="60000"/>
              <a:lumOff val="40000"/>
            </a:schemeClr>
          </a:solidFill>
        </p:spPr>
        <p:txBody>
          <a:bodyPr wrap="square" rtlCol="0">
            <a:spAutoFit/>
          </a:bodyPr>
          <a:lstStyle/>
          <a:p>
            <a:r>
              <a:rPr lang="en-IN" sz="1400" b="1" dirty="0" smtClean="0">
                <a:solidFill>
                  <a:schemeClr val="accent2">
                    <a:lumMod val="75000"/>
                  </a:schemeClr>
                </a:solidFill>
                <a:latin typeface="Verdana" panose="020B0604030504040204" pitchFamily="34" charset="0"/>
                <a:ea typeface="Verdana" panose="020B0604030504040204" pitchFamily="34" charset="0"/>
              </a:rPr>
              <a:t>The main objective of reinforcement learning is to a find optimal policy i.e. mapping between states of the environment and actions such that maximum total reward is generated over the entire duration of time.</a:t>
            </a:r>
            <a:endParaRPr lang="en-IN" sz="1400" b="1" dirty="0">
              <a:solidFill>
                <a:schemeClr val="accent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42813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a:solidFill>
            <a:schemeClr val="accent2"/>
          </a:solidFill>
        </p:spPr>
        <p:txBody>
          <a:bodyPr>
            <a:normAutofit fontScale="90000"/>
          </a:bodyPr>
          <a:lstStyle/>
          <a:p>
            <a:pPr algn="ctr"/>
            <a:r>
              <a:rPr lang="en-IN" b="1" dirty="0" smtClean="0">
                <a:solidFill>
                  <a:schemeClr val="bg1"/>
                </a:solidFill>
              </a:rPr>
              <a:t>Reinforcement Learning &amp; Bellman Equations.(2/7)</a:t>
            </a:r>
            <a:endParaRPr lang="en-IN" b="1" dirty="0">
              <a:solidFill>
                <a:schemeClr val="bg1"/>
              </a:solidFill>
            </a:endParaRPr>
          </a:p>
        </p:txBody>
      </p:sp>
      <p:sp>
        <p:nvSpPr>
          <p:cNvPr id="3" name="Content Placeholder 2"/>
          <p:cNvSpPr>
            <a:spLocks noGrp="1"/>
          </p:cNvSpPr>
          <p:nvPr>
            <p:ph idx="1"/>
          </p:nvPr>
        </p:nvSpPr>
        <p:spPr>
          <a:xfrm>
            <a:off x="838200" y="1017433"/>
            <a:ext cx="10515600" cy="5267457"/>
          </a:xfrm>
        </p:spPr>
        <p:txBody>
          <a:bodyPr>
            <a:noAutofit/>
          </a:bodyPr>
          <a:lstStyle/>
          <a:p>
            <a:pPr marL="0" indent="0">
              <a:buNone/>
            </a:pPr>
            <a:r>
              <a:rPr lang="en-IN" sz="1800" b="1" i="1" dirty="0" smtClean="0">
                <a:latin typeface="Consolas" panose="020B0609020204030204" pitchFamily="49" charset="0"/>
              </a:rPr>
              <a:t>Elements of Reinforcement Learning that needs to be determined for successful implementation :-</a:t>
            </a:r>
          </a:p>
          <a:p>
            <a:pPr marL="0" indent="0">
              <a:buNone/>
            </a:pPr>
            <a:endParaRPr lang="en-IN" sz="1600" i="1" dirty="0" smtClean="0">
              <a:latin typeface="Consolas" panose="020B0609020204030204" pitchFamily="49" charset="0"/>
            </a:endParaRPr>
          </a:p>
          <a:p>
            <a:pPr marL="0" indent="0">
              <a:buNone/>
            </a:pPr>
            <a:r>
              <a:rPr lang="en-IN" sz="1800" b="1" dirty="0" smtClean="0">
                <a:solidFill>
                  <a:srgbClr val="0070C0"/>
                </a:solidFill>
              </a:rPr>
              <a:t>1. Policy. </a:t>
            </a:r>
          </a:p>
          <a:p>
            <a:pPr marL="0" indent="0">
              <a:buNone/>
            </a:pPr>
            <a:r>
              <a:rPr lang="en-US" sz="1800" dirty="0"/>
              <a:t>A </a:t>
            </a:r>
            <a:r>
              <a:rPr lang="en-US" sz="1800" i="1" dirty="0"/>
              <a:t>policy </a:t>
            </a:r>
            <a:r>
              <a:rPr lang="en-US" sz="1800" dirty="0"/>
              <a:t>defines the learning agent’s way of behaving at a given </a:t>
            </a:r>
            <a:r>
              <a:rPr lang="en-US" sz="1800" dirty="0" smtClean="0"/>
              <a:t>time. Roughly </a:t>
            </a:r>
            <a:r>
              <a:rPr lang="en-US" sz="1800" dirty="0"/>
              <a:t>speaking, a policy is a mapping from perceived states of the environment to actions to be taken when in those states.</a:t>
            </a:r>
            <a:r>
              <a:rPr lang="en-US" sz="1800" dirty="0"/>
              <a:t> </a:t>
            </a:r>
            <a:br>
              <a:rPr lang="en-US" sz="1800" dirty="0"/>
            </a:br>
            <a:endParaRPr lang="en-IN" sz="1800" dirty="0" smtClean="0"/>
          </a:p>
          <a:p>
            <a:pPr marL="0" indent="0">
              <a:buNone/>
            </a:pPr>
            <a:r>
              <a:rPr lang="en-IN" sz="1800" b="1" dirty="0" smtClean="0">
                <a:solidFill>
                  <a:srgbClr val="0070C0"/>
                </a:solidFill>
              </a:rPr>
              <a:t>2. Reward Signal.</a:t>
            </a:r>
          </a:p>
          <a:p>
            <a:pPr marL="0" indent="0">
              <a:buNone/>
            </a:pPr>
            <a:r>
              <a:rPr lang="en-US" sz="1800" dirty="0"/>
              <a:t>A </a:t>
            </a:r>
            <a:r>
              <a:rPr lang="en-US" sz="1800" i="1" dirty="0" smtClean="0"/>
              <a:t>reward </a:t>
            </a:r>
            <a:r>
              <a:rPr lang="en-US" sz="1800" i="1" dirty="0"/>
              <a:t>signal </a:t>
            </a:r>
            <a:r>
              <a:rPr lang="en-US" sz="1800" dirty="0"/>
              <a:t>defines the goal in a reinforcement learning problem. </a:t>
            </a:r>
            <a:r>
              <a:rPr lang="en-US" sz="1800" dirty="0" smtClean="0"/>
              <a:t>On each </a:t>
            </a:r>
            <a:r>
              <a:rPr lang="en-US" sz="1800" dirty="0"/>
              <a:t>time step, the environment sends to the reinforcement learning agent </a:t>
            </a:r>
            <a:r>
              <a:rPr lang="en-US" sz="1800" dirty="0" smtClean="0"/>
              <a:t>a single </a:t>
            </a:r>
            <a:r>
              <a:rPr lang="en-US" sz="1800" dirty="0"/>
              <a:t>number, a </a:t>
            </a:r>
            <a:r>
              <a:rPr lang="en-US" sz="1800" i="1" dirty="0" smtClean="0"/>
              <a:t>reward</a:t>
            </a:r>
            <a:r>
              <a:rPr lang="en-US" sz="1800" dirty="0" smtClean="0"/>
              <a:t>.</a:t>
            </a:r>
            <a:r>
              <a:rPr lang="en-US" sz="1800" dirty="0"/>
              <a:t/>
            </a:r>
            <a:br>
              <a:rPr lang="en-US" sz="1800" dirty="0"/>
            </a:br>
            <a:endParaRPr lang="en-IN" sz="1800" dirty="0" smtClean="0"/>
          </a:p>
          <a:p>
            <a:pPr marL="0" indent="0">
              <a:buNone/>
            </a:pPr>
            <a:r>
              <a:rPr lang="en-IN" sz="1800" b="1" dirty="0" smtClean="0">
                <a:solidFill>
                  <a:srgbClr val="0070C0"/>
                </a:solidFill>
              </a:rPr>
              <a:t>3. Value Function.</a:t>
            </a:r>
          </a:p>
          <a:p>
            <a:pPr marL="0" indent="0">
              <a:buNone/>
            </a:pPr>
            <a:r>
              <a:rPr lang="en-US" sz="1800" dirty="0"/>
              <a:t>Roughly speaking, </a:t>
            </a:r>
            <a:r>
              <a:rPr lang="en-US" sz="1800" dirty="0" smtClean="0"/>
              <a:t>the </a:t>
            </a:r>
            <a:r>
              <a:rPr lang="en-US" sz="1800" i="1" dirty="0" smtClean="0"/>
              <a:t>value </a:t>
            </a:r>
            <a:r>
              <a:rPr lang="en-US" sz="1800" dirty="0"/>
              <a:t>of a state is the total amount of reward an agent can expect to </a:t>
            </a:r>
            <a:r>
              <a:rPr lang="en-US" sz="1800" dirty="0" smtClean="0"/>
              <a:t>accumulate over </a:t>
            </a:r>
            <a:r>
              <a:rPr lang="en-US" sz="1800" dirty="0"/>
              <a:t>the future, starting from that state. </a:t>
            </a:r>
            <a:r>
              <a:rPr lang="en-US" sz="1800" dirty="0"/>
              <a:t/>
            </a:r>
            <a:br>
              <a:rPr lang="en-US" sz="1800" dirty="0"/>
            </a:br>
            <a:endParaRPr lang="en-IN" sz="1200" dirty="0" smtClean="0"/>
          </a:p>
          <a:p>
            <a:pPr marL="0" indent="0">
              <a:buNone/>
            </a:pPr>
            <a:r>
              <a:rPr lang="en-IN" sz="1800" b="1" dirty="0">
                <a:solidFill>
                  <a:srgbClr val="0070C0"/>
                </a:solidFill>
              </a:rPr>
              <a:t>4</a:t>
            </a:r>
            <a:r>
              <a:rPr lang="en-IN" sz="1800" b="1" dirty="0" smtClean="0">
                <a:solidFill>
                  <a:srgbClr val="0070C0"/>
                </a:solidFill>
              </a:rPr>
              <a:t>. Model Of Environment.</a:t>
            </a:r>
          </a:p>
          <a:p>
            <a:pPr marL="0" indent="0">
              <a:buNone/>
            </a:pPr>
            <a:r>
              <a:rPr lang="en-US" sz="1800" dirty="0" smtClean="0"/>
              <a:t>This is something that mimics the behavior of the environment, or more generally, that allows inferences to be made about how the environment will behave. </a:t>
            </a:r>
            <a:r>
              <a:rPr lang="en-US" sz="1600" dirty="0"/>
              <a:t/>
            </a:r>
            <a:br>
              <a:rPr lang="en-US" sz="1600" dirty="0"/>
            </a:br>
            <a:endParaRPr lang="en-IN" sz="1600" dirty="0"/>
          </a:p>
        </p:txBody>
      </p:sp>
    </p:spTree>
    <p:extLst>
      <p:ext uri="{BB962C8B-B14F-4D97-AF65-F5344CB8AC3E}">
        <p14:creationId xmlns:p14="http://schemas.microsoft.com/office/powerpoint/2010/main" val="881773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a:solidFill>
            <a:schemeClr val="accent2"/>
          </a:solidFill>
        </p:spPr>
        <p:txBody>
          <a:bodyPr>
            <a:normAutofit fontScale="90000"/>
          </a:bodyPr>
          <a:lstStyle/>
          <a:p>
            <a:pPr algn="ctr"/>
            <a:r>
              <a:rPr lang="en-IN" b="1" dirty="0" smtClean="0">
                <a:solidFill>
                  <a:schemeClr val="bg1"/>
                </a:solidFill>
              </a:rPr>
              <a:t>Reinforcement Learning &amp; Bellman Equations.(3/7)</a:t>
            </a:r>
            <a:endParaRPr lang="en-IN" b="1" dirty="0">
              <a:solidFill>
                <a:schemeClr val="bg1"/>
              </a:solidFill>
            </a:endParaRPr>
          </a:p>
        </p:txBody>
      </p:sp>
      <p:sp>
        <p:nvSpPr>
          <p:cNvPr id="3" name="Content Placeholder 2"/>
          <p:cNvSpPr>
            <a:spLocks noGrp="1"/>
          </p:cNvSpPr>
          <p:nvPr>
            <p:ph idx="1"/>
          </p:nvPr>
        </p:nvSpPr>
        <p:spPr>
          <a:xfrm>
            <a:off x="838200" y="1329026"/>
            <a:ext cx="10515600" cy="4517787"/>
          </a:xfrm>
          <a:noFill/>
        </p:spPr>
        <p:txBody>
          <a:bodyPr>
            <a:noAutofit/>
          </a:bodyPr>
          <a:lstStyle/>
          <a:p>
            <a:pPr marL="0" indent="0">
              <a:buNone/>
            </a:pPr>
            <a:r>
              <a:rPr lang="en-IN" sz="2000" dirty="0" smtClean="0"/>
              <a:t>For us, to use the </a:t>
            </a:r>
            <a:r>
              <a:rPr lang="en-IN" sz="2000" b="1" dirty="0" smtClean="0">
                <a:solidFill>
                  <a:srgbClr val="00B0F0"/>
                </a:solidFill>
              </a:rPr>
              <a:t>Bellman Equations </a:t>
            </a:r>
            <a:r>
              <a:rPr lang="en-IN" sz="2000" dirty="0" smtClean="0"/>
              <a:t>and simplify the process of incorporating future rewards when selecting a particular action we formulate our problem in such a way that it satisfies the dynamics of </a:t>
            </a:r>
            <a:r>
              <a:rPr lang="en-IN" sz="2000" b="1" dirty="0" smtClean="0">
                <a:solidFill>
                  <a:srgbClr val="00B0F0"/>
                </a:solidFill>
              </a:rPr>
              <a:t>Markov Decision Process(MDP).</a:t>
            </a:r>
          </a:p>
          <a:p>
            <a:pPr marL="0" indent="0">
              <a:buNone/>
            </a:pPr>
            <a:r>
              <a:rPr lang="en-IN" sz="2000" i="1" dirty="0" smtClean="0">
                <a:solidFill>
                  <a:srgbClr val="002060"/>
                </a:solidFill>
              </a:rPr>
              <a:t>A process is called a MDP if the present state contains all the information necessary to predict the future.</a:t>
            </a:r>
          </a:p>
          <a:p>
            <a:pPr marL="0" indent="0">
              <a:buNone/>
            </a:pPr>
            <a:endParaRPr lang="en-IN" sz="2000" dirty="0" smtClean="0"/>
          </a:p>
          <a:p>
            <a:pPr marL="0" indent="0">
              <a:spcBef>
                <a:spcPts val="0"/>
              </a:spcBef>
              <a:buNone/>
            </a:pPr>
            <a:r>
              <a:rPr lang="en-IN" sz="2000" dirty="0" smtClean="0"/>
              <a:t>Some properties of using MDPs are :-</a:t>
            </a:r>
            <a:endParaRPr lang="en-IN" sz="2000" dirty="0"/>
          </a:p>
          <a:p>
            <a:pPr marL="0" indent="0">
              <a:spcBef>
                <a:spcPts val="0"/>
              </a:spcBef>
              <a:buNone/>
            </a:pPr>
            <a:r>
              <a:rPr lang="en-IN" sz="2000" dirty="0" smtClean="0"/>
              <a:t>MDPs provide a general framework for sequential decision-making.</a:t>
            </a:r>
          </a:p>
          <a:p>
            <a:pPr marL="0" indent="0">
              <a:spcBef>
                <a:spcPts val="0"/>
              </a:spcBef>
              <a:buNone/>
            </a:pPr>
            <a:r>
              <a:rPr lang="en-IN" sz="2000" dirty="0" smtClean="0"/>
              <a:t>The dynamics of an MDP are defined by a probability distribution.</a:t>
            </a:r>
          </a:p>
          <a:p>
            <a:pPr marL="0" indent="0">
              <a:spcBef>
                <a:spcPts val="0"/>
              </a:spcBef>
              <a:buNone/>
            </a:pPr>
            <a:endParaRPr lang="en-IN" sz="2000" dirty="0"/>
          </a:p>
          <a:p>
            <a:pPr marL="0" indent="0">
              <a:spcBef>
                <a:spcPts val="0"/>
              </a:spcBef>
              <a:buNone/>
            </a:pPr>
            <a:endParaRPr lang="en-IN" sz="2000" dirty="0" smtClean="0"/>
          </a:p>
          <a:p>
            <a:pPr marL="0" indent="0">
              <a:spcBef>
                <a:spcPts val="0"/>
              </a:spcBef>
              <a:buNone/>
            </a:pPr>
            <a:r>
              <a:rPr lang="en-IN" sz="2000" dirty="0" smtClean="0"/>
              <a:t>The future reward can be calculated as follows where </a:t>
            </a:r>
            <a:r>
              <a:rPr lang="en-IN" sz="2000" b="1" dirty="0" smtClean="0">
                <a:solidFill>
                  <a:srgbClr val="00B0F0"/>
                </a:solidFill>
              </a:rPr>
              <a:t>Gt</a:t>
            </a:r>
            <a:r>
              <a:rPr lang="en-IN" sz="2000" dirty="0" smtClean="0"/>
              <a:t> is the future reward calculated from time </a:t>
            </a:r>
            <a:r>
              <a:rPr lang="en-IN" sz="2000" b="1" dirty="0" smtClean="0">
                <a:solidFill>
                  <a:srgbClr val="00B0F0"/>
                </a:solidFill>
              </a:rPr>
              <a:t>t</a:t>
            </a:r>
          </a:p>
          <a:p>
            <a:pPr marL="0" indent="0">
              <a:spcBef>
                <a:spcPts val="0"/>
              </a:spcBef>
              <a:buNone/>
            </a:pPr>
            <a:r>
              <a:rPr lang="en-IN" sz="2000" dirty="0" smtClean="0"/>
              <a:t>Where </a:t>
            </a:r>
            <a:r>
              <a:rPr lang="en-IN" sz="2000" b="1" dirty="0" smtClean="0">
                <a:solidFill>
                  <a:srgbClr val="00B0F0"/>
                </a:solidFill>
              </a:rPr>
              <a:t>Rt</a:t>
            </a:r>
            <a:r>
              <a:rPr lang="en-IN" sz="2000" dirty="0" smtClean="0"/>
              <a:t> is the immediate reward at time </a:t>
            </a:r>
            <a:r>
              <a:rPr lang="en-IN" sz="2000" b="1" dirty="0" smtClean="0">
                <a:solidFill>
                  <a:srgbClr val="00B0F0"/>
                </a:solidFill>
              </a:rPr>
              <a:t>t</a:t>
            </a:r>
            <a:r>
              <a:rPr lang="en-IN" sz="2000" dirty="0" smtClean="0"/>
              <a:t>. </a:t>
            </a:r>
            <a:r>
              <a:rPr lang="el-GR" sz="2000" b="1" dirty="0" smtClean="0">
                <a:solidFill>
                  <a:srgbClr val="00B0F0"/>
                </a:solidFill>
              </a:rPr>
              <a:t>γ</a:t>
            </a:r>
            <a:r>
              <a:rPr lang="en-IN" sz="2000" dirty="0" smtClean="0"/>
              <a:t> is the discount factor for future rewards which lie between 0 to 1(inclusive). </a:t>
            </a:r>
            <a:endParaRPr lang="en-IN"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530021"/>
            <a:ext cx="2697707" cy="1120824"/>
          </a:xfrm>
          <a:prstGeom prst="rect">
            <a:avLst/>
          </a:prstGeom>
        </p:spPr>
      </p:pic>
      <p:cxnSp>
        <p:nvCxnSpPr>
          <p:cNvPr id="9" name="Straight Connector 8"/>
          <p:cNvCxnSpPr/>
          <p:nvPr/>
        </p:nvCxnSpPr>
        <p:spPr>
          <a:xfrm flipV="1">
            <a:off x="163773" y="4326340"/>
            <a:ext cx="11750723" cy="136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183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a:solidFill>
            <a:schemeClr val="accent2"/>
          </a:solidFill>
        </p:spPr>
        <p:txBody>
          <a:bodyPr>
            <a:normAutofit fontScale="90000"/>
          </a:bodyPr>
          <a:lstStyle/>
          <a:p>
            <a:pPr algn="ctr"/>
            <a:r>
              <a:rPr lang="en-IN" b="1" dirty="0" smtClean="0">
                <a:solidFill>
                  <a:schemeClr val="bg1"/>
                </a:solidFill>
              </a:rPr>
              <a:t>Reinforcement Learning &amp; Bellman Equations.(4/7)</a:t>
            </a:r>
            <a:endParaRPr lang="en-IN" b="1" dirty="0">
              <a:solidFill>
                <a:schemeClr val="bg1"/>
              </a:solidFill>
            </a:endParaRPr>
          </a:p>
        </p:txBody>
      </p:sp>
      <p:sp>
        <p:nvSpPr>
          <p:cNvPr id="3" name="Content Placeholder 2"/>
          <p:cNvSpPr>
            <a:spLocks noGrp="1"/>
          </p:cNvSpPr>
          <p:nvPr>
            <p:ph idx="1"/>
          </p:nvPr>
        </p:nvSpPr>
        <p:spPr>
          <a:xfrm>
            <a:off x="838200" y="1329027"/>
            <a:ext cx="10515600" cy="3270270"/>
          </a:xfrm>
          <a:noFill/>
        </p:spPr>
        <p:txBody>
          <a:bodyPr>
            <a:noAutofit/>
          </a:bodyPr>
          <a:lstStyle/>
          <a:p>
            <a:pPr marL="0" indent="0">
              <a:buNone/>
            </a:pPr>
            <a:r>
              <a:rPr lang="en-IN" sz="2000" dirty="0" smtClean="0"/>
              <a:t>The Bellman Equation can be used to find state value function. State value function is defined as the expected reward received over long term </a:t>
            </a:r>
            <a:r>
              <a:rPr lang="en-IN" sz="2000" b="1" dirty="0" smtClean="0">
                <a:solidFill>
                  <a:srgbClr val="00B0F0"/>
                </a:solidFill>
              </a:rPr>
              <a:t>Gt</a:t>
            </a:r>
            <a:r>
              <a:rPr lang="en-IN" sz="2000" dirty="0" smtClean="0"/>
              <a:t> from current state </a:t>
            </a:r>
            <a:r>
              <a:rPr lang="en-IN" sz="2000" b="1" dirty="0" smtClean="0">
                <a:solidFill>
                  <a:srgbClr val="00B0F0"/>
                </a:solidFill>
              </a:rPr>
              <a:t>St</a:t>
            </a:r>
            <a:r>
              <a:rPr lang="en-IN" sz="2000" dirty="0" smtClean="0"/>
              <a:t> when a policy  </a:t>
            </a:r>
            <a:r>
              <a:rPr lang="el-GR" sz="2000" b="1" dirty="0" smtClean="0">
                <a:solidFill>
                  <a:srgbClr val="00B0F0"/>
                </a:solidFill>
              </a:rPr>
              <a:t>π</a:t>
            </a:r>
            <a:r>
              <a:rPr lang="en-IN" sz="2000" b="1" dirty="0" smtClean="0">
                <a:solidFill>
                  <a:srgbClr val="00B0F0"/>
                </a:solidFill>
              </a:rPr>
              <a:t> </a:t>
            </a:r>
            <a:r>
              <a:rPr lang="en-IN" sz="2000" dirty="0" smtClean="0"/>
              <a:t>is followed.</a:t>
            </a:r>
          </a:p>
          <a:p>
            <a:pPr marL="0" indent="0">
              <a:buNone/>
            </a:pPr>
            <a:r>
              <a:rPr lang="en-IN" sz="2000" dirty="0" smtClean="0"/>
              <a:t>Mathematically it can be represented as follows. </a:t>
            </a:r>
          </a:p>
          <a:p>
            <a:pPr marL="0" indent="0">
              <a:buNone/>
            </a:pPr>
            <a:endParaRPr lang="en-IN"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734" y="2450902"/>
            <a:ext cx="3291972" cy="547300"/>
          </a:xfrm>
          <a:prstGeom prst="rect">
            <a:avLst/>
          </a:prstGeom>
        </p:spPr>
      </p:pic>
      <p:grpSp>
        <p:nvGrpSpPr>
          <p:cNvPr id="12" name="Group 11"/>
          <p:cNvGrpSpPr/>
          <p:nvPr/>
        </p:nvGrpSpPr>
        <p:grpSpPr>
          <a:xfrm>
            <a:off x="838200" y="3246895"/>
            <a:ext cx="6500166" cy="2771768"/>
            <a:chOff x="838200" y="3246895"/>
            <a:chExt cx="6500166" cy="2771768"/>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46895"/>
              <a:ext cx="6500166" cy="2771768"/>
            </a:xfrm>
            <a:prstGeom prst="rect">
              <a:avLst/>
            </a:prstGeom>
          </p:spPr>
        </p:pic>
        <p:sp>
          <p:nvSpPr>
            <p:cNvPr id="11" name="Rectangle 10"/>
            <p:cNvSpPr/>
            <p:nvPr/>
          </p:nvSpPr>
          <p:spPr>
            <a:xfrm>
              <a:off x="6714698" y="5568287"/>
              <a:ext cx="623668" cy="245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874431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a:solidFill>
            <a:schemeClr val="accent2"/>
          </a:solidFill>
        </p:spPr>
        <p:txBody>
          <a:bodyPr>
            <a:normAutofit fontScale="90000"/>
          </a:bodyPr>
          <a:lstStyle/>
          <a:p>
            <a:pPr algn="ctr"/>
            <a:r>
              <a:rPr lang="en-IN" b="1" dirty="0" smtClean="0">
                <a:solidFill>
                  <a:schemeClr val="bg1"/>
                </a:solidFill>
              </a:rPr>
              <a:t>Reinforcement Learning &amp; Bellman Equations.(5/7)</a:t>
            </a:r>
            <a:endParaRPr lang="en-IN" b="1" dirty="0">
              <a:solidFill>
                <a:schemeClr val="bg1"/>
              </a:solidFill>
            </a:endParaRPr>
          </a:p>
        </p:txBody>
      </p:sp>
      <p:sp>
        <p:nvSpPr>
          <p:cNvPr id="3" name="Content Placeholder 2"/>
          <p:cNvSpPr>
            <a:spLocks noGrp="1"/>
          </p:cNvSpPr>
          <p:nvPr>
            <p:ph idx="1"/>
          </p:nvPr>
        </p:nvSpPr>
        <p:spPr>
          <a:xfrm>
            <a:off x="496999" y="1056071"/>
            <a:ext cx="11253717" cy="5563093"/>
          </a:xfrm>
          <a:noFill/>
        </p:spPr>
        <p:txBody>
          <a:bodyPr>
            <a:noAutofit/>
          </a:bodyPr>
          <a:lstStyle/>
          <a:p>
            <a:pPr marL="0" indent="0">
              <a:buNone/>
            </a:pPr>
            <a:r>
              <a:rPr lang="en-IN" sz="1600" b="1" dirty="0" smtClean="0">
                <a:latin typeface="Consolas" panose="020B0609020204030204" pitchFamily="49" charset="0"/>
              </a:rPr>
              <a:t>The Bellman Equations can be recursively written as follows.</a:t>
            </a:r>
          </a:p>
          <a:p>
            <a:pPr marL="0" indent="0">
              <a:buNone/>
            </a:pPr>
            <a:endParaRPr lang="en-IN" sz="1600" b="1" dirty="0">
              <a:latin typeface="Consolas" panose="020B0609020204030204" pitchFamily="49" charset="0"/>
            </a:endParaRPr>
          </a:p>
          <a:p>
            <a:pPr marL="0" indent="0">
              <a:buNone/>
            </a:pPr>
            <a:endParaRPr lang="en-IN" sz="1600" b="1" dirty="0" smtClean="0">
              <a:latin typeface="Consolas" panose="020B0609020204030204" pitchFamily="49" charset="0"/>
            </a:endParaRPr>
          </a:p>
          <a:p>
            <a:pPr marL="0" indent="0">
              <a:buNone/>
            </a:pPr>
            <a:r>
              <a:rPr lang="en-IN" sz="1600" b="1" dirty="0" smtClean="0">
                <a:latin typeface="Consolas" panose="020B0609020204030204" pitchFamily="49" charset="0"/>
              </a:rPr>
              <a:t>Where,</a:t>
            </a:r>
          </a:p>
          <a:p>
            <a:pPr marL="0" indent="0">
              <a:spcBef>
                <a:spcPts val="0"/>
              </a:spcBef>
              <a:buNone/>
            </a:pPr>
            <a:r>
              <a:rPr lang="en-IN" sz="1600" b="1" dirty="0" smtClean="0">
                <a:latin typeface="Consolas" panose="020B0609020204030204" pitchFamily="49" charset="0"/>
              </a:rPr>
              <a:t>s’ -&gt; is the next state.</a:t>
            </a:r>
          </a:p>
          <a:p>
            <a:pPr marL="0" indent="0">
              <a:spcBef>
                <a:spcPts val="0"/>
              </a:spcBef>
              <a:buNone/>
            </a:pPr>
            <a:r>
              <a:rPr lang="en-IN" sz="1600" b="1" dirty="0" smtClean="0">
                <a:latin typeface="Consolas" panose="020B0609020204030204" pitchFamily="49" charset="0"/>
              </a:rPr>
              <a:t>s  -&gt; is the current state.</a:t>
            </a:r>
          </a:p>
          <a:p>
            <a:pPr marL="0" indent="0">
              <a:spcBef>
                <a:spcPts val="0"/>
              </a:spcBef>
              <a:buNone/>
            </a:pPr>
            <a:r>
              <a:rPr lang="en-IN" sz="1600" b="1" dirty="0" smtClean="0">
                <a:latin typeface="Consolas" panose="020B0609020204030204" pitchFamily="49" charset="0"/>
              </a:rPr>
              <a:t>a  -&gt; is the action chosen in the current state s.</a:t>
            </a:r>
          </a:p>
          <a:p>
            <a:pPr marL="0" indent="0">
              <a:spcBef>
                <a:spcPts val="0"/>
              </a:spcBef>
              <a:buNone/>
            </a:pPr>
            <a:r>
              <a:rPr lang="en-IN" sz="1600" b="1" dirty="0" smtClean="0">
                <a:latin typeface="Consolas" panose="020B0609020204030204" pitchFamily="49" charset="0"/>
              </a:rPr>
              <a:t>r  -&gt; is the reward received on choosing the action a in state s.</a:t>
            </a:r>
          </a:p>
          <a:p>
            <a:pPr marL="0" indent="0">
              <a:spcBef>
                <a:spcPts val="0"/>
              </a:spcBef>
              <a:buNone/>
            </a:pPr>
            <a:r>
              <a:rPr lang="en-IN" sz="1600" b="1" dirty="0" smtClean="0">
                <a:latin typeface="Consolas" panose="020B0609020204030204" pitchFamily="49" charset="0"/>
              </a:rPr>
              <a:t>π  -&gt; is the policy based on which the action is chosen.</a:t>
            </a:r>
          </a:p>
          <a:p>
            <a:pPr marL="0" indent="0">
              <a:spcBef>
                <a:spcPts val="0"/>
              </a:spcBef>
              <a:buNone/>
            </a:pPr>
            <a:endParaRPr lang="en-IN" sz="1600" b="1" dirty="0">
              <a:latin typeface="Consolas" panose="020B0609020204030204" pitchFamily="49" charset="0"/>
            </a:endParaRPr>
          </a:p>
          <a:p>
            <a:pPr marL="0" indent="0">
              <a:spcBef>
                <a:spcPts val="0"/>
              </a:spcBef>
              <a:buNone/>
            </a:pPr>
            <a:r>
              <a:rPr lang="en-IN" sz="1600" b="1" dirty="0" smtClean="0">
                <a:latin typeface="Consolas" panose="020B0609020204030204" pitchFamily="49" charset="0"/>
              </a:rPr>
              <a:t>In our idea one action will lead to an unique state and reward.[We are using </a:t>
            </a:r>
            <a:r>
              <a:rPr lang="en-IN" sz="1600" b="1" dirty="0" smtClean="0">
                <a:solidFill>
                  <a:srgbClr val="00B0F0"/>
                </a:solidFill>
                <a:latin typeface="Consolas" panose="020B0609020204030204" pitchFamily="49" charset="0"/>
              </a:rPr>
              <a:t>Deterministic Policy</a:t>
            </a:r>
            <a:r>
              <a:rPr lang="en-IN" sz="1600" b="1" dirty="0" smtClean="0">
                <a:latin typeface="Consolas" panose="020B0609020204030204" pitchFamily="49" charset="0"/>
              </a:rPr>
              <a:t>]</a:t>
            </a:r>
          </a:p>
          <a:p>
            <a:pPr marL="0" indent="0">
              <a:spcBef>
                <a:spcPts val="0"/>
              </a:spcBef>
              <a:buNone/>
            </a:pPr>
            <a:r>
              <a:rPr lang="en-IN" sz="1600" b="1" dirty="0" smtClean="0">
                <a:latin typeface="Consolas" panose="020B0609020204030204" pitchFamily="49" charset="0"/>
              </a:rPr>
              <a:t>For this reason                term  will evaluate to 1 i.e. the probability will be </a:t>
            </a:r>
          </a:p>
          <a:p>
            <a:pPr marL="0" indent="0">
              <a:spcBef>
                <a:spcPts val="0"/>
              </a:spcBef>
              <a:buNone/>
            </a:pPr>
            <a:endParaRPr lang="en-IN" sz="1600" b="1" dirty="0">
              <a:latin typeface="Consolas" panose="020B0609020204030204" pitchFamily="49" charset="0"/>
            </a:endParaRPr>
          </a:p>
          <a:p>
            <a:pPr marL="0" indent="0">
              <a:spcBef>
                <a:spcPts val="0"/>
              </a:spcBef>
              <a:buNone/>
            </a:pPr>
            <a:endParaRPr lang="en-IN" sz="1600" b="1" dirty="0" smtClean="0">
              <a:latin typeface="Consolas" panose="020B0609020204030204" pitchFamily="49" charset="0"/>
            </a:endParaRPr>
          </a:p>
          <a:p>
            <a:pPr marL="0" indent="0">
              <a:spcBef>
                <a:spcPts val="0"/>
              </a:spcBef>
              <a:buNone/>
            </a:pPr>
            <a:r>
              <a:rPr lang="en-IN" sz="1600" b="1" dirty="0" smtClean="0">
                <a:latin typeface="Consolas" panose="020B0609020204030204" pitchFamily="49" charset="0"/>
              </a:rPr>
              <a:t>1 for the unique state and 0 elsewhere.</a:t>
            </a:r>
          </a:p>
          <a:p>
            <a:pPr marL="0" indent="0">
              <a:spcBef>
                <a:spcPts val="0"/>
              </a:spcBef>
              <a:buNone/>
            </a:pPr>
            <a:r>
              <a:rPr lang="en-IN" sz="1600" b="1" dirty="0" smtClean="0">
                <a:latin typeface="Consolas" panose="020B0609020204030204" pitchFamily="49" charset="0"/>
              </a:rPr>
              <a:t>So, the above equation will simplify to,</a:t>
            </a:r>
          </a:p>
          <a:p>
            <a:pPr marL="0" indent="0">
              <a:spcBef>
                <a:spcPts val="0"/>
              </a:spcBef>
              <a:buNone/>
            </a:pPr>
            <a:endParaRPr lang="en-IN" sz="1600" b="1" dirty="0">
              <a:latin typeface="Consolas" panose="020B0609020204030204" pitchFamily="49" charset="0"/>
            </a:endParaRPr>
          </a:p>
          <a:p>
            <a:pPr marL="0" indent="0">
              <a:spcBef>
                <a:spcPts val="0"/>
              </a:spcBef>
              <a:buNone/>
            </a:pPr>
            <a:endParaRPr lang="en-IN" sz="1600" b="1" dirty="0" smtClean="0">
              <a:latin typeface="Consolas" panose="020B0609020204030204" pitchFamily="49" charset="0"/>
            </a:endParaRPr>
          </a:p>
          <a:p>
            <a:pPr marL="0" indent="0">
              <a:spcBef>
                <a:spcPts val="0"/>
              </a:spcBef>
              <a:buNone/>
            </a:pPr>
            <a:endParaRPr lang="en-IN" sz="1600" b="1" dirty="0">
              <a:latin typeface="Consolas" panose="020B0609020204030204" pitchFamily="49" charset="0"/>
            </a:endParaRPr>
          </a:p>
          <a:p>
            <a:pPr marL="0" indent="0">
              <a:spcBef>
                <a:spcPts val="0"/>
              </a:spcBef>
              <a:buNone/>
            </a:pPr>
            <a:r>
              <a:rPr lang="en-IN" sz="1600" b="1" dirty="0" smtClean="0">
                <a:latin typeface="Consolas" panose="020B0609020204030204" pitchFamily="49" charset="0"/>
              </a:rPr>
              <a:t>The best policy </a:t>
            </a:r>
            <a:r>
              <a:rPr lang="el-GR" sz="1600" b="1" dirty="0" smtClean="0">
                <a:latin typeface="Consolas" panose="020B0609020204030204" pitchFamily="49" charset="0"/>
              </a:rPr>
              <a:t>π</a:t>
            </a:r>
            <a:r>
              <a:rPr lang="en-IN" sz="1600" b="1" dirty="0" smtClean="0">
                <a:latin typeface="Consolas" panose="020B0609020204030204" pitchFamily="49" charset="0"/>
              </a:rPr>
              <a:t>* will choose action which maximises       i.e.</a:t>
            </a:r>
          </a:p>
          <a:p>
            <a:pPr marL="0" indent="0">
              <a:spcBef>
                <a:spcPts val="0"/>
              </a:spcBef>
              <a:buNone/>
            </a:pPr>
            <a:r>
              <a:rPr lang="en-IN" sz="1600" b="1" dirty="0" smtClean="0">
                <a:latin typeface="Consolas" panose="020B0609020204030204" pitchFamily="49" charset="0"/>
              </a:rPr>
              <a:t>So if we find maximum       we can find the best policy </a:t>
            </a:r>
            <a:r>
              <a:rPr lang="el-GR" sz="1600" b="1" dirty="0">
                <a:latin typeface="Consolas" panose="020B0609020204030204" pitchFamily="49" charset="0"/>
              </a:rPr>
              <a:t>π</a:t>
            </a:r>
            <a:r>
              <a:rPr lang="en-IN" sz="1600" b="1" dirty="0" smtClean="0">
                <a:latin typeface="Consolas" panose="020B0609020204030204" pitchFamily="49" charset="0"/>
              </a:rPr>
              <a:t>*(Our aim). Using the following formula below.</a:t>
            </a:r>
          </a:p>
          <a:p>
            <a:pPr marL="0" indent="0">
              <a:spcBef>
                <a:spcPts val="0"/>
              </a:spcBef>
              <a:buNone/>
            </a:pPr>
            <a:endParaRPr lang="en-IN" sz="1600" b="1" dirty="0" smtClean="0">
              <a:latin typeface="Consolas" panose="020B0609020204030204" pitchFamily="49" charset="0"/>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9877" r="33951"/>
          <a:stretch/>
        </p:blipFill>
        <p:spPr>
          <a:xfrm>
            <a:off x="6601175" y="5557419"/>
            <a:ext cx="532049" cy="300213"/>
          </a:xfrm>
          <a:prstGeom prst="rect">
            <a:avLst/>
          </a:prstGeom>
        </p:spPr>
      </p:pic>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t="9877" r="33951"/>
          <a:stretch/>
        </p:blipFill>
        <p:spPr>
          <a:xfrm>
            <a:off x="3413674" y="5861498"/>
            <a:ext cx="532049" cy="300213"/>
          </a:xfrm>
          <a:prstGeom prst="rect">
            <a:avLst/>
          </a:prstGeom>
        </p:spPr>
      </p:pic>
      <p:grpSp>
        <p:nvGrpSpPr>
          <p:cNvPr id="19" name="Group 18"/>
          <p:cNvGrpSpPr/>
          <p:nvPr/>
        </p:nvGrpSpPr>
        <p:grpSpPr>
          <a:xfrm>
            <a:off x="877229" y="1456259"/>
            <a:ext cx="9791459" cy="5270897"/>
            <a:chOff x="877229" y="1456259"/>
            <a:chExt cx="9791459" cy="5270897"/>
          </a:xfrm>
        </p:grpSpPr>
        <p:grpSp>
          <p:nvGrpSpPr>
            <p:cNvPr id="9" name="Group 8"/>
            <p:cNvGrpSpPr/>
            <p:nvPr/>
          </p:nvGrpSpPr>
          <p:grpSpPr>
            <a:xfrm>
              <a:off x="877229" y="1456259"/>
              <a:ext cx="5218771" cy="636134"/>
              <a:chOff x="877229" y="1456259"/>
              <a:chExt cx="5218771" cy="636134"/>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348" y="1456259"/>
                <a:ext cx="4631652" cy="636134"/>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229" y="1539079"/>
                <a:ext cx="864179" cy="337331"/>
              </a:xfrm>
              <a:prstGeom prst="rect">
                <a:avLst/>
              </a:prstGeom>
            </p:spPr>
          </p:pic>
        </p:gr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0932" y="3930178"/>
              <a:ext cx="1476581" cy="504895"/>
            </a:xfrm>
            <a:prstGeom prst="rect">
              <a:avLst/>
            </a:prstGeom>
          </p:spPr>
        </p:pic>
        <p:grpSp>
          <p:nvGrpSpPr>
            <p:cNvPr id="14" name="Group 13"/>
            <p:cNvGrpSpPr/>
            <p:nvPr/>
          </p:nvGrpSpPr>
          <p:grpSpPr>
            <a:xfrm>
              <a:off x="877229" y="5075442"/>
              <a:ext cx="2802470" cy="485843"/>
              <a:chOff x="877229" y="5101199"/>
              <a:chExt cx="2802470" cy="485843"/>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229" y="5103406"/>
                <a:ext cx="937150" cy="38754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7540" y="5106650"/>
                <a:ext cx="962159" cy="38105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8749" y="5101199"/>
                <a:ext cx="828791" cy="485843"/>
              </a:xfrm>
              <a:prstGeom prst="rect">
                <a:avLst/>
              </a:prstGeom>
            </p:spPr>
          </p:pic>
        </p:gr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9358" y="5505985"/>
              <a:ext cx="2839330" cy="4030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3160" y="6146050"/>
              <a:ext cx="3734321" cy="581106"/>
            </a:xfrm>
            <a:prstGeom prst="rect">
              <a:avLst/>
            </a:prstGeom>
          </p:spPr>
        </p:pic>
      </p:grpSp>
    </p:spTree>
    <p:extLst>
      <p:ext uri="{BB962C8B-B14F-4D97-AF65-F5344CB8AC3E}">
        <p14:creationId xmlns:p14="http://schemas.microsoft.com/office/powerpoint/2010/main" val="1320161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16888</TotalTime>
  <Words>1849</Words>
  <Application>Microsoft Office PowerPoint</Application>
  <PresentationFormat>Widescreen</PresentationFormat>
  <Paragraphs>151</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Narrow</vt:lpstr>
      <vt:lpstr>Calibri</vt:lpstr>
      <vt:lpstr>Calibri Light</vt:lpstr>
      <vt:lpstr>Consolas</vt:lpstr>
      <vt:lpstr>Verdana</vt:lpstr>
      <vt:lpstr>Wingdings</vt:lpstr>
      <vt:lpstr>Office Theme</vt:lpstr>
      <vt:lpstr>Layered LDPC Decoder.</vt:lpstr>
      <vt:lpstr>PowerPoint Presentation</vt:lpstr>
      <vt:lpstr>Brief explanation of the idea. </vt:lpstr>
      <vt:lpstr>Layered Decoding</vt:lpstr>
      <vt:lpstr>Reinforcement Learning &amp; Bellman Equations.(1/7)</vt:lpstr>
      <vt:lpstr>Reinforcement Learning &amp; Bellman Equations.(2/7)</vt:lpstr>
      <vt:lpstr>Reinforcement Learning &amp; Bellman Equations.(3/7)</vt:lpstr>
      <vt:lpstr>Reinforcement Learning &amp; Bellman Equations.(4/7)</vt:lpstr>
      <vt:lpstr>Reinforcement Learning &amp; Bellman Equations.(5/7)</vt:lpstr>
      <vt:lpstr>Reinforcement Learning &amp; Bellman Equations.(6/7)</vt:lpstr>
      <vt:lpstr>Reinforcement Learning &amp; Bellman Equations.(7/7)</vt:lpstr>
      <vt:lpstr>Illustration Of the Idea( with an example )</vt:lpstr>
      <vt:lpstr>Illustration Of the Idea( with an example )</vt:lpstr>
      <vt:lpstr>Illustration Of the Idea( with an example )</vt:lpstr>
      <vt:lpstr>Benefits Of the Idea.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Layered LDPC codes.</dc:title>
  <dc:creator>LENOVO</dc:creator>
  <cp:lastModifiedBy>LENOVO</cp:lastModifiedBy>
  <cp:revision>70</cp:revision>
  <dcterms:created xsi:type="dcterms:W3CDTF">2020-08-17T19:46:17Z</dcterms:created>
  <dcterms:modified xsi:type="dcterms:W3CDTF">2020-08-29T13:14:53Z</dcterms:modified>
</cp:coreProperties>
</file>