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5" r:id="rId3"/>
    <p:sldId id="257" r:id="rId4"/>
    <p:sldId id="258" r:id="rId5"/>
    <p:sldId id="259" r:id="rId6"/>
    <p:sldId id="260" r:id="rId7"/>
    <p:sldId id="265" r:id="rId8"/>
    <p:sldId id="266" r:id="rId9"/>
    <p:sldId id="267" r:id="rId10"/>
    <p:sldId id="261" r:id="rId11"/>
    <p:sldId id="268" r:id="rId12"/>
    <p:sldId id="269" r:id="rId13"/>
    <p:sldId id="276" r:id="rId14"/>
    <p:sldId id="271" r:id="rId15"/>
    <p:sldId id="262" r:id="rId16"/>
    <p:sldId id="273" r:id="rId17"/>
    <p:sldId id="263" r:id="rId18"/>
    <p:sldId id="272" r:id="rId19"/>
    <p:sldId id="264" r:id="rId20"/>
    <p:sldId id="274" r:id="rId21"/>
  </p:sldIdLst>
  <p:sldSz cx="10080625" cy="5670550"/>
  <p:notesSz cx="7559675" cy="10691813"/>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8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27" name="PlaceHolder 2"/>
          <p:cNvSpPr>
            <a:spLocks noGrp="1"/>
          </p:cNvSpPr>
          <p:nvPr>
            <p:ph type="body"/>
          </p:nvPr>
        </p:nvSpPr>
        <p:spPr>
          <a:xfrm>
            <a:off x="504000" y="1326600"/>
            <a:ext cx="907164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28" name="PlaceHolder 3"/>
          <p:cNvSpPr>
            <a:spLocks noGrp="1"/>
          </p:cNvSpPr>
          <p:nvPr>
            <p:ph type="body"/>
          </p:nvPr>
        </p:nvSpPr>
        <p:spPr>
          <a:xfrm>
            <a:off x="504000" y="3044160"/>
            <a:ext cx="9071640" cy="15681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30"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1"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2"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3" name="PlaceHolder 5"/>
          <p:cNvSpPr>
            <a:spLocks noGrp="1"/>
          </p:cNvSpPr>
          <p:nvPr>
            <p:ph type="body"/>
          </p:nvPr>
        </p:nvSpPr>
        <p:spPr>
          <a:xfrm>
            <a:off x="5152680" y="3044160"/>
            <a:ext cx="4426920" cy="15681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35" name="PlaceHolder 2"/>
          <p:cNvSpPr>
            <a:spLocks noGrp="1"/>
          </p:cNvSpPr>
          <p:nvPr>
            <p:ph type="body"/>
          </p:nvPr>
        </p:nvSpPr>
        <p:spPr>
          <a:xfrm>
            <a:off x="504000" y="1326600"/>
            <a:ext cx="292068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6" name="PlaceHolder 3"/>
          <p:cNvSpPr>
            <a:spLocks noGrp="1"/>
          </p:cNvSpPr>
          <p:nvPr>
            <p:ph type="body"/>
          </p:nvPr>
        </p:nvSpPr>
        <p:spPr>
          <a:xfrm>
            <a:off x="3571200" y="1326600"/>
            <a:ext cx="292068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7" name="PlaceHolder 4"/>
          <p:cNvSpPr>
            <a:spLocks noGrp="1"/>
          </p:cNvSpPr>
          <p:nvPr>
            <p:ph type="body"/>
          </p:nvPr>
        </p:nvSpPr>
        <p:spPr>
          <a:xfrm>
            <a:off x="6638040" y="1326600"/>
            <a:ext cx="292068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8" name="PlaceHolder 5"/>
          <p:cNvSpPr>
            <a:spLocks noGrp="1"/>
          </p:cNvSpPr>
          <p:nvPr>
            <p:ph type="body"/>
          </p:nvPr>
        </p:nvSpPr>
        <p:spPr>
          <a:xfrm>
            <a:off x="504000" y="3044160"/>
            <a:ext cx="292068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9" name="PlaceHolder 6"/>
          <p:cNvSpPr>
            <a:spLocks noGrp="1"/>
          </p:cNvSpPr>
          <p:nvPr>
            <p:ph type="body"/>
          </p:nvPr>
        </p:nvSpPr>
        <p:spPr>
          <a:xfrm>
            <a:off x="3571200" y="3044160"/>
            <a:ext cx="292068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40" name="PlaceHolder 7"/>
          <p:cNvSpPr>
            <a:spLocks noGrp="1"/>
          </p:cNvSpPr>
          <p:nvPr>
            <p:ph type="body"/>
          </p:nvPr>
        </p:nvSpPr>
        <p:spPr>
          <a:xfrm>
            <a:off x="6638040" y="3044160"/>
            <a:ext cx="2920680" cy="15681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6" name="PlaceHolder 2"/>
          <p:cNvSpPr>
            <a:spLocks noGrp="1"/>
          </p:cNvSpPr>
          <p:nvPr>
            <p:ph type="subTitle"/>
          </p:nvPr>
        </p:nvSpPr>
        <p:spPr>
          <a:xfrm>
            <a:off x="504000" y="1326600"/>
            <a:ext cx="9071640" cy="328824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8" name="PlaceHolder 2"/>
          <p:cNvSpPr>
            <a:spLocks noGrp="1"/>
          </p:cNvSpPr>
          <p:nvPr>
            <p:ph type="body"/>
          </p:nvPr>
        </p:nvSpPr>
        <p:spPr>
          <a:xfrm>
            <a:off x="504000" y="1326600"/>
            <a:ext cx="9071640" cy="32882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0"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IN" sz="3200" b="0" strike="noStrike" spc="-1">
              <a:latin typeface="Arial" panose="020B0604020202020204"/>
            </a:endParaRPr>
          </a:p>
        </p:txBody>
      </p:sp>
      <p:sp>
        <p:nvSpPr>
          <p:cNvPr id="11"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5"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16"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IN" sz="3200" b="0" strike="noStrike" spc="-1">
              <a:latin typeface="Arial" panose="020B0604020202020204"/>
            </a:endParaRPr>
          </a:p>
        </p:txBody>
      </p:sp>
      <p:sp>
        <p:nvSpPr>
          <p:cNvPr id="17"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9"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IN" sz="3200" b="0" strike="noStrike" spc="-1">
              <a:latin typeface="Arial" panose="020B0604020202020204"/>
            </a:endParaRPr>
          </a:p>
        </p:txBody>
      </p:sp>
      <p:sp>
        <p:nvSpPr>
          <p:cNvPr id="20"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21" name="PlaceHolder 4"/>
          <p:cNvSpPr>
            <a:spLocks noGrp="1"/>
          </p:cNvSpPr>
          <p:nvPr>
            <p:ph type="body"/>
          </p:nvPr>
        </p:nvSpPr>
        <p:spPr>
          <a:xfrm>
            <a:off x="5152680" y="3044160"/>
            <a:ext cx="4426920" cy="15681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23"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24"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25" name="PlaceHolder 4"/>
          <p:cNvSpPr>
            <a:spLocks noGrp="1"/>
          </p:cNvSpPr>
          <p:nvPr>
            <p:ph type="body"/>
          </p:nvPr>
        </p:nvSpPr>
        <p:spPr>
          <a:xfrm>
            <a:off x="504000" y="3044160"/>
            <a:ext cx="9071640" cy="15681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r>
              <a:rPr lang="en-IN" sz="4400" b="0" strike="noStrike" spc="-1">
                <a:latin typeface="Arial" panose="020B0604020202020204"/>
              </a:rPr>
              <a:t>Click to edit the title text format</a:t>
            </a:r>
          </a:p>
        </p:txBody>
      </p:sp>
      <p:sp>
        <p:nvSpPr>
          <p:cNvPr id="2" name="PlaceHolder 2"/>
          <p:cNvSpPr>
            <a:spLocks noGrp="1"/>
          </p:cNvSpPr>
          <p:nvPr>
            <p:ph type="body"/>
          </p:nvPr>
        </p:nvSpPr>
        <p:spPr>
          <a:xfrm>
            <a:off x="504000" y="1326600"/>
            <a:ext cx="9071640" cy="328824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p>
          <a:p>
            <a:pPr marL="864235" lvl="1" indent="-323850">
              <a:spcBef>
                <a:spcPts val="1135"/>
              </a:spcBef>
              <a:buClr>
                <a:srgbClr val="000000"/>
              </a:buClr>
              <a:buSzPct val="75000"/>
              <a:buFont typeface="Symbol" charset="2"/>
              <a:buChar char=""/>
            </a:pPr>
            <a:r>
              <a:rPr lang="en-IN" sz="2800" b="0" strike="noStrike" spc="-1">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p>
          <a:p>
            <a:pPr marL="1727835" lvl="3" indent="-215900">
              <a:spcBef>
                <a:spcPts val="565"/>
              </a:spcBef>
              <a:buClr>
                <a:srgbClr val="000000"/>
              </a:buClr>
              <a:buSzPct val="75000"/>
              <a:buFont typeface="Symbol" charset="2"/>
              <a:buChar char=""/>
            </a:pPr>
            <a:r>
              <a:rPr lang="en-IN" sz="2000" b="0" strike="noStrike" spc="-1">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p>
        </p:txBody>
      </p:sp>
      <p:sp>
        <p:nvSpPr>
          <p:cNvPr id="3" name="PlaceHolder 3"/>
          <p:cNvSpPr>
            <a:spLocks noGrp="1"/>
          </p:cNvSpPr>
          <p:nvPr>
            <p:ph type="dt"/>
          </p:nvPr>
        </p:nvSpPr>
        <p:spPr>
          <a:xfrm>
            <a:off x="504000" y="5165280"/>
            <a:ext cx="2348280" cy="390600"/>
          </a:xfrm>
          <a:prstGeom prst="rect">
            <a:avLst/>
          </a:prstGeom>
        </p:spPr>
        <p:txBody>
          <a:bodyPr lIns="0" tIns="0" rIns="0" bIns="0">
            <a:noAutofit/>
          </a:bodyPr>
          <a:lstStyle/>
          <a:p>
            <a:r>
              <a:rPr lang="en-IN" sz="1400" b="0" strike="noStrike" spc="-1">
                <a:latin typeface="Times New Roman" panose="02020603050405020304"/>
              </a:rPr>
              <a:t>&lt;date/time&gt;</a:t>
            </a:r>
          </a:p>
        </p:txBody>
      </p:sp>
      <p:sp>
        <p:nvSpPr>
          <p:cNvPr id="4" name="PlaceHolder 4"/>
          <p:cNvSpPr>
            <a:spLocks noGrp="1"/>
          </p:cNvSpPr>
          <p:nvPr>
            <p:ph type="ftr"/>
          </p:nvPr>
        </p:nvSpPr>
        <p:spPr>
          <a:xfrm>
            <a:off x="3447360" y="5165280"/>
            <a:ext cx="3195000" cy="390600"/>
          </a:xfrm>
          <a:prstGeom prst="rect">
            <a:avLst/>
          </a:prstGeom>
        </p:spPr>
        <p:txBody>
          <a:bodyPr lIns="0" tIns="0" rIns="0" bIns="0">
            <a:noAutofit/>
          </a:bodyPr>
          <a:lstStyle/>
          <a:p>
            <a:pPr algn="ctr"/>
            <a:r>
              <a:rPr lang="en-IN" sz="1400" b="0" strike="noStrike" spc="-1">
                <a:latin typeface="Times New Roman" panose="02020603050405020304"/>
              </a:rPr>
              <a:t>&lt;footer&gt;</a:t>
            </a:r>
          </a:p>
        </p:txBody>
      </p:sp>
      <p:sp>
        <p:nvSpPr>
          <p:cNvPr id="5" name="PlaceHolder 5"/>
          <p:cNvSpPr>
            <a:spLocks noGrp="1"/>
          </p:cNvSpPr>
          <p:nvPr>
            <p:ph type="sldNum"/>
          </p:nvPr>
        </p:nvSpPr>
        <p:spPr>
          <a:xfrm>
            <a:off x="7227360" y="5165280"/>
            <a:ext cx="2348280" cy="390600"/>
          </a:xfrm>
          <a:prstGeom prst="rect">
            <a:avLst/>
          </a:prstGeom>
        </p:spPr>
        <p:txBody>
          <a:bodyPr lIns="0" tIns="0" rIns="0" bIns="0">
            <a:noAutofit/>
          </a:bodyPr>
          <a:lstStyle/>
          <a:p>
            <a:pPr algn="r"/>
            <a:fld id="{6761183E-1EE6-4AC7-8420-6CF1C2C8DC58}" type="slidenum">
              <a:rPr lang="en-IN" sz="1400" b="0" strike="noStrike" spc="-1">
                <a:latin typeface="Times New Roman" panose="02020603050405020304"/>
              </a:rPr>
              <a:t>‹#›</a:t>
            </a:fld>
            <a:endParaRPr lang="en-IN"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package" Target="../embeddings/Microsoft_Word_Document2.docx"/><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629E585-5788-4E1D-B83E-CCA24ADC8AE0}"/>
              </a:ext>
            </a:extLst>
          </p:cNvPr>
          <p:cNvSpPr txBox="1"/>
          <p:nvPr/>
        </p:nvSpPr>
        <p:spPr>
          <a:xfrm>
            <a:off x="696912" y="180503"/>
            <a:ext cx="8686800" cy="5363007"/>
          </a:xfrm>
          <a:prstGeom prst="rect">
            <a:avLst/>
          </a:prstGeom>
          <a:noFill/>
        </p:spPr>
        <p:txBody>
          <a:bodyPr wrap="square" rtlCol="0">
            <a:spAutoFit/>
          </a:bodyPr>
          <a:lstStyle/>
          <a:p>
            <a:pPr algn="ctr"/>
            <a:endParaRPr lang="en-US" sz="2800" b="1" dirty="0">
              <a:solidFill>
                <a:srgbClr val="00B0F0"/>
              </a:solidFill>
              <a:latin typeface="Times New Roman" panose="02020603050405020304" pitchFamily="18" charset="0"/>
              <a:cs typeface="Times New Roman" panose="02020603050405020304" pitchFamily="18" charset="0"/>
            </a:endParaRPr>
          </a:p>
          <a:p>
            <a:pPr algn="ctr"/>
            <a:endParaRPr lang="en-US" sz="2800" b="1" dirty="0">
              <a:solidFill>
                <a:srgbClr val="00B0F0"/>
              </a:solidFill>
              <a:latin typeface="Times New Roman" panose="02020603050405020304" pitchFamily="18" charset="0"/>
              <a:cs typeface="Times New Roman" panose="02020603050405020304" pitchFamily="18" charset="0"/>
            </a:endParaRPr>
          </a:p>
          <a:p>
            <a:pPr algn="ctr"/>
            <a:endParaRPr lang="en-US" sz="1000" b="1" dirty="0">
              <a:solidFill>
                <a:schemeClr val="bg1"/>
              </a:solidFill>
              <a:latin typeface="Times New Roman" panose="02020603050405020304" pitchFamily="18" charset="0"/>
              <a:cs typeface="Times New Roman" panose="02020603050405020304" pitchFamily="18" charset="0"/>
            </a:endParaRPr>
          </a:p>
          <a:p>
            <a:pPr algn="ctr"/>
            <a:r>
              <a:rPr lang="en-US" b="1" dirty="0">
                <a:solidFill>
                  <a:srgbClr val="0070C0"/>
                </a:solidFill>
                <a:latin typeface="Times New Roman" panose="02020603050405020304" pitchFamily="18" charset="0"/>
                <a:cs typeface="Times New Roman" panose="02020603050405020304" pitchFamily="18" charset="0"/>
              </a:rPr>
              <a:t>Project name</a:t>
            </a:r>
            <a:r>
              <a:rPr lang="en-US" b="1"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 unstructured MRI compression technique using a convolutional approach</a:t>
            </a:r>
          </a:p>
          <a:p>
            <a:pPr algn="ctr"/>
            <a:r>
              <a:rPr lang="en-US" sz="1050" dirty="0">
                <a:latin typeface="Times New Roman" panose="02020603050405020304" pitchFamily="18" charset="0"/>
                <a:cs typeface="Times New Roman" panose="02020603050405020304" pitchFamily="18" charset="0"/>
              </a:rPr>
              <a:t> </a:t>
            </a:r>
          </a:p>
          <a:p>
            <a:pPr algn="ctr"/>
            <a:r>
              <a:rPr lang="en-US" sz="1600" b="1" dirty="0">
                <a:latin typeface="Times New Roman" panose="02020603050405020304" pitchFamily="18" charset="0"/>
                <a:cs typeface="Times New Roman" panose="02020603050405020304" pitchFamily="18" charset="0"/>
              </a:rPr>
              <a:t>Project guide: </a:t>
            </a:r>
            <a:r>
              <a:rPr lang="en-US" sz="1600" dirty="0">
                <a:latin typeface="Times New Roman" panose="02020603050405020304" pitchFamily="18" charset="0"/>
                <a:cs typeface="Times New Roman" panose="02020603050405020304" pitchFamily="18" charset="0"/>
              </a:rPr>
              <a:t>Prof. </a:t>
            </a:r>
            <a:r>
              <a:rPr lang="en-US" sz="1600" dirty="0" err="1">
                <a:latin typeface="Times New Roman" panose="02020603050405020304" pitchFamily="18" charset="0"/>
                <a:cs typeface="Times New Roman" panose="02020603050405020304" pitchFamily="18" charset="0"/>
              </a:rPr>
              <a:t>Debkumar</a:t>
            </a:r>
            <a:r>
              <a:rPr lang="en-US" sz="1600" dirty="0">
                <a:latin typeface="Times New Roman" panose="02020603050405020304" pitchFamily="18" charset="0"/>
                <a:cs typeface="Times New Roman" panose="02020603050405020304" pitchFamily="18" charset="0"/>
              </a:rPr>
              <a:t> Chowdhury</a:t>
            </a: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b="1" dirty="0">
              <a:solidFill>
                <a:srgbClr val="0070C0"/>
              </a:solidFill>
              <a:latin typeface="Times New Roman" panose="02020603050405020304" pitchFamily="18" charset="0"/>
              <a:cs typeface="Times New Roman" panose="02020603050405020304" pitchFamily="18" charset="0"/>
            </a:endParaRPr>
          </a:p>
          <a:p>
            <a:pPr algn="ctr"/>
            <a:endParaRPr lang="en-US" sz="1400" b="1" dirty="0">
              <a:solidFill>
                <a:srgbClr val="0070C0"/>
              </a:solidFill>
              <a:latin typeface="Times New Roman" panose="02020603050405020304" pitchFamily="18" charset="0"/>
              <a:cs typeface="Times New Roman" panose="02020603050405020304" pitchFamily="18" charset="0"/>
            </a:endParaRPr>
          </a:p>
          <a:p>
            <a:pPr algn="ctr"/>
            <a:endParaRPr lang="en-US" sz="1400" b="1" dirty="0">
              <a:solidFill>
                <a:srgbClr val="0070C0"/>
              </a:solidFill>
              <a:latin typeface="Times New Roman" panose="02020603050405020304" pitchFamily="18" charset="0"/>
              <a:cs typeface="Times New Roman" panose="02020603050405020304" pitchFamily="18" charset="0"/>
            </a:endParaRPr>
          </a:p>
          <a:p>
            <a:pPr algn="ctr"/>
            <a:endParaRPr lang="en-US" sz="1400" b="1" dirty="0">
              <a:solidFill>
                <a:srgbClr val="0070C0"/>
              </a:solidFill>
              <a:latin typeface="Times New Roman" panose="02020603050405020304" pitchFamily="18" charset="0"/>
              <a:cs typeface="Times New Roman" panose="02020603050405020304" pitchFamily="18" charset="0"/>
            </a:endParaRPr>
          </a:p>
          <a:p>
            <a:pPr algn="ctr"/>
            <a:r>
              <a:rPr lang="en-US" sz="1400" b="1" dirty="0">
                <a:solidFill>
                  <a:srgbClr val="0070C0"/>
                </a:solidFill>
                <a:latin typeface="Times New Roman" panose="02020603050405020304" pitchFamily="18" charset="0"/>
                <a:cs typeface="Times New Roman" panose="02020603050405020304" pitchFamily="18" charset="0"/>
              </a:rPr>
              <a:t>Department of Computer Science</a:t>
            </a:r>
          </a:p>
          <a:p>
            <a:pPr algn="ctr"/>
            <a:r>
              <a:rPr lang="en-US" sz="1400" b="1" dirty="0">
                <a:solidFill>
                  <a:srgbClr val="0070C0"/>
                </a:solidFill>
                <a:latin typeface="Times New Roman" panose="02020603050405020304" pitchFamily="18" charset="0"/>
                <a:cs typeface="Times New Roman" panose="02020603050405020304" pitchFamily="18" charset="0"/>
              </a:rPr>
              <a:t>University of Engineering &amp; Management, Kolkata</a:t>
            </a:r>
          </a:p>
        </p:txBody>
      </p:sp>
      <p:graphicFrame>
        <p:nvGraphicFramePr>
          <p:cNvPr id="8" name="Table 7">
            <a:extLst>
              <a:ext uri="{FF2B5EF4-FFF2-40B4-BE49-F238E27FC236}">
                <a16:creationId xmlns:a16="http://schemas.microsoft.com/office/drawing/2014/main" id="{A1512843-97C2-4841-A093-C9D17BDDD7DC}"/>
              </a:ext>
            </a:extLst>
          </p:cNvPr>
          <p:cNvGraphicFramePr>
            <a:graphicFrameLocks noGrp="1"/>
          </p:cNvGraphicFramePr>
          <p:nvPr>
            <p:extLst>
              <p:ext uri="{D42A27DB-BD31-4B8C-83A1-F6EECF244321}">
                <p14:modId xmlns:p14="http://schemas.microsoft.com/office/powerpoint/2010/main" val="2801794159"/>
              </p:ext>
            </p:extLst>
          </p:nvPr>
        </p:nvGraphicFramePr>
        <p:xfrm>
          <a:off x="1435049" y="2497580"/>
          <a:ext cx="6553200" cy="2362203"/>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311828">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Tirtharaj</a:t>
                      </a:r>
                      <a:r>
                        <a:rPr lang="en-US" sz="1400" b="0" baseline="0" dirty="0">
                          <a:solidFill>
                            <a:schemeClr val="tx1"/>
                          </a:solidFill>
                          <a:latin typeface="Times New Roman" panose="02020603050405020304" pitchFamily="18" charset="0"/>
                          <a:cs typeface="Times New Roman" panose="02020603050405020304" pitchFamily="18" charset="0"/>
                        </a:rPr>
                        <a:t> Sinha</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3I(CSE)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74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12019009001134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10075">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Anurag Unnikannan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3J(CST)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09</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12019009001281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10075">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Susmit 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3J(CST)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72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12019009022078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10075">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Siddhartha</a:t>
                      </a:r>
                      <a:r>
                        <a:rPr lang="en-US" sz="1400" b="0" baseline="0" dirty="0">
                          <a:solidFill>
                            <a:schemeClr val="tx1"/>
                          </a:solidFill>
                          <a:latin typeface="Times New Roman" panose="02020603050405020304" pitchFamily="18" charset="0"/>
                          <a:cs typeface="Times New Roman" panose="02020603050405020304" pitchFamily="18" charset="0"/>
                        </a:rPr>
                        <a:t> Bose</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3I(CST)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58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12019009022034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10075">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Arnobrata</a:t>
                      </a:r>
                      <a:r>
                        <a:rPr lang="en-US" sz="1400" b="0" baseline="0" dirty="0">
                          <a:solidFill>
                            <a:schemeClr val="tx1"/>
                          </a:solidFill>
                          <a:latin typeface="Times New Roman" panose="02020603050405020304" pitchFamily="18" charset="0"/>
                          <a:cs typeface="Times New Roman" panose="02020603050405020304" pitchFamily="18" charset="0"/>
                        </a:rPr>
                        <a:t> Ghosh</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3C(CSE)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12019009001398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10075">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Devesh</a:t>
                      </a:r>
                      <a:r>
                        <a:rPr lang="en-US" sz="1400" b="0" baseline="0" dirty="0">
                          <a:solidFill>
                            <a:schemeClr val="tx1"/>
                          </a:solidFill>
                          <a:latin typeface="Times New Roman" panose="02020603050405020304" pitchFamily="18" charset="0"/>
                          <a:cs typeface="Times New Roman" panose="02020603050405020304" pitchFamily="18" charset="0"/>
                        </a:rPr>
                        <a:t> Raj</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3C(CST)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21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12019009022196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pic>
        <p:nvPicPr>
          <p:cNvPr id="7172" name="Picture 4" descr="UEM Kolkata: Best Engineering and Management University in Kolkata">
            <a:extLst>
              <a:ext uri="{FF2B5EF4-FFF2-40B4-BE49-F238E27FC236}">
                <a16:creationId xmlns:a16="http://schemas.microsoft.com/office/drawing/2014/main" id="{2F90C665-3D58-E2E0-2B93-64B4719734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89" r="4855"/>
          <a:stretch/>
        </p:blipFill>
        <p:spPr bwMode="auto">
          <a:xfrm>
            <a:off x="4304142" y="190525"/>
            <a:ext cx="1472339" cy="9644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504000" y="226080"/>
            <a:ext cx="9071640" cy="946440"/>
          </a:xfrm>
          <a:prstGeom prst="rect">
            <a:avLst/>
          </a:prstGeom>
          <a:noFill/>
          <a:ln>
            <a:noFill/>
          </a:ln>
        </p:spPr>
        <p:txBody>
          <a:bodyPr lIns="0" tIns="0" rIns="0" bIns="0" anchor="ctr">
            <a:noAutofit/>
          </a:bodyPr>
          <a:lstStyle/>
          <a:p>
            <a:r>
              <a:rPr lang="en-IN" sz="2400" b="0" strike="noStrike" spc="-1" dirty="0">
                <a:latin typeface="Arial" panose="020B0604020202020204"/>
              </a:rPr>
              <a:t>5. Experimental Results</a:t>
            </a:r>
          </a:p>
        </p:txBody>
      </p:sp>
      <p:sp>
        <p:nvSpPr>
          <p:cNvPr id="52" name="TextShape 2"/>
          <p:cNvSpPr txBox="1"/>
          <p:nvPr/>
        </p:nvSpPr>
        <p:spPr>
          <a:xfrm>
            <a:off x="387763" y="1342099"/>
            <a:ext cx="9071640" cy="3826586"/>
          </a:xfrm>
          <a:prstGeom prst="rect">
            <a:avLst/>
          </a:prstGeom>
          <a:noFill/>
          <a:ln>
            <a:noFill/>
          </a:ln>
        </p:spPr>
        <p:txBody>
          <a:bodyPr lIns="0" tIns="0" rIns="0" bIns="0">
            <a:normAutofit/>
          </a:bodyPr>
          <a:lstStyle/>
          <a:p>
            <a:pPr marL="107950">
              <a:spcBef>
                <a:spcPts val="1415"/>
              </a:spcBef>
              <a:buClr>
                <a:srgbClr val="000000"/>
              </a:buClr>
              <a:buSzPct val="45000"/>
            </a:pPr>
            <a:r>
              <a:rPr lang="en-IN" sz="2000" b="1" strike="noStrike" spc="-1" dirty="0">
                <a:latin typeface="Times New Roman" panose="02020603050405020304" pitchFamily="18" charset="0"/>
                <a:cs typeface="Times New Roman" panose="02020603050405020304" pitchFamily="18" charset="0"/>
              </a:rPr>
              <a:t>5.1 Result Analysis</a:t>
            </a:r>
          </a:p>
          <a:p>
            <a:pPr marL="540385" lvl="1">
              <a:spcBef>
                <a:spcPts val="1135"/>
              </a:spcBef>
              <a:buClr>
                <a:srgbClr val="000000"/>
              </a:buClr>
              <a:buSzPct val="75000"/>
            </a:pPr>
            <a:r>
              <a:rPr lang="en-IN" b="1" strike="noStrike" spc="-1" dirty="0">
                <a:latin typeface="Times New Roman" panose="02020603050405020304" pitchFamily="18" charset="0"/>
                <a:cs typeface="Times New Roman" panose="02020603050405020304" pitchFamily="18" charset="0"/>
              </a:rPr>
              <a:t>5.1.1 Dataset</a:t>
            </a:r>
            <a:endParaRPr lang="en-IN" b="0" strike="noStrike" spc="-1" dirty="0">
              <a:latin typeface="Times New Roman" panose="02020603050405020304" pitchFamily="18" charset="0"/>
              <a:cs typeface="Times New Roman" panose="02020603050405020304" pitchFamily="18" charset="0"/>
            </a:endParaRPr>
          </a:p>
          <a:p>
            <a:pPr marL="540385" lvl="1" algn="just">
              <a:spcBef>
                <a:spcPts val="1135"/>
              </a:spcBef>
              <a:buClr>
                <a:srgbClr val="000000"/>
              </a:buClr>
              <a:buSzPct val="75000"/>
            </a:pPr>
            <a:r>
              <a:rPr lang="en-IN" sz="1600" b="0" strike="noStrike" spc="-1" dirty="0">
                <a:latin typeface="Times New Roman" panose="02020603050405020304" pitchFamily="18" charset="0"/>
                <a:cs typeface="Times New Roman" panose="02020603050405020304" pitchFamily="18" charset="0"/>
              </a:rPr>
              <a:t>We consider the brain MRIs as a dataset, which consists of 132 images. The size, colour, and format of images in the dataset are similar in nature, whereas the resolutions of the images are different. The format of the images are ‘.jpg’ by nature.</a:t>
            </a:r>
            <a:endParaRPr lang="en-IN" sz="2800" b="0" strike="noStrike" spc="-1" dirty="0">
              <a:latin typeface="Times New Roman" panose="02020603050405020304" pitchFamily="18" charset="0"/>
              <a:cs typeface="Times New Roman" panose="02020603050405020304" pitchFamily="18" charset="0"/>
            </a:endParaRPr>
          </a:p>
          <a:p>
            <a:pPr marL="540385" lvl="1">
              <a:spcBef>
                <a:spcPts val="1135"/>
              </a:spcBef>
              <a:buClr>
                <a:srgbClr val="000000"/>
              </a:buClr>
              <a:buSzPct val="75000"/>
            </a:pPr>
            <a:endParaRPr lang="en-IN" b="1" strike="noStrike" spc="-1" dirty="0">
              <a:latin typeface="Times New Roman" panose="02020603050405020304" pitchFamily="18" charset="0"/>
              <a:cs typeface="Times New Roman" panose="02020603050405020304" pitchFamily="18" charset="0"/>
            </a:endParaRPr>
          </a:p>
          <a:p>
            <a:pPr marL="540385" lvl="1">
              <a:spcBef>
                <a:spcPts val="1135"/>
              </a:spcBef>
              <a:buClr>
                <a:srgbClr val="000000"/>
              </a:buClr>
              <a:buSzPct val="75000"/>
            </a:pPr>
            <a:r>
              <a:rPr lang="en-IN" b="1" strike="noStrike" spc="-1" dirty="0">
                <a:latin typeface="Times New Roman" panose="02020603050405020304" pitchFamily="18" charset="0"/>
                <a:cs typeface="Times New Roman" panose="02020603050405020304" pitchFamily="18" charset="0"/>
              </a:rPr>
              <a:t>5.1.2 Machine Configuration</a:t>
            </a:r>
            <a:endParaRPr lang="en-IN" b="0" strike="noStrike" spc="-1" dirty="0">
              <a:latin typeface="Times New Roman" panose="02020603050405020304" pitchFamily="18" charset="0"/>
              <a:cs typeface="Times New Roman" panose="02020603050405020304" pitchFamily="18" charset="0"/>
            </a:endParaRPr>
          </a:p>
          <a:p>
            <a:pPr marL="540385" lvl="1" algn="just">
              <a:spcBef>
                <a:spcPts val="1135"/>
              </a:spcBef>
              <a:buClr>
                <a:srgbClr val="000000"/>
              </a:buClr>
              <a:buSzPct val="75000"/>
            </a:pPr>
            <a:r>
              <a:rPr lang="en-GB" sz="1600" dirty="0">
                <a:latin typeface="Times New Roman" panose="02020603050405020304" pitchFamily="18" charset="0"/>
                <a:cs typeface="Times New Roman" panose="02020603050405020304" pitchFamily="18" charset="0"/>
              </a:rPr>
              <a:t>We have applied our algorithm in the python environment, version 3.8, with the hardware configuration of the Intel Core i3 5th Generation processor,4GB DDR3 primary memory (RAM), and an integrated graphics card. Anaconda as a distributor of Python version 3.8 is used. jupyter notebook version 6.3.0 as an open web interface is used as a programming platform for the implementation of our algorithm.</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686F13-5400-2069-DA24-163B6FA45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2331" y="864510"/>
            <a:ext cx="5595962" cy="3941530"/>
          </a:xfrm>
          <a:prstGeom prst="rect">
            <a:avLst/>
          </a:prstGeom>
          <a:noFill/>
          <a:ln>
            <a:noFill/>
          </a:ln>
        </p:spPr>
      </p:pic>
      <p:sp>
        <p:nvSpPr>
          <p:cNvPr id="5" name="TextBox 4">
            <a:extLst>
              <a:ext uri="{FF2B5EF4-FFF2-40B4-BE49-F238E27FC236}">
                <a16:creationId xmlns:a16="http://schemas.microsoft.com/office/drawing/2014/main" id="{2303C0CA-BC33-DB43-AE6E-92D462810045}"/>
              </a:ext>
            </a:extLst>
          </p:cNvPr>
          <p:cNvSpPr txBox="1"/>
          <p:nvPr/>
        </p:nvSpPr>
        <p:spPr>
          <a:xfrm>
            <a:off x="504025" y="291931"/>
            <a:ext cx="5939692" cy="461665"/>
          </a:xfrm>
          <a:prstGeom prst="rect">
            <a:avLst/>
          </a:prstGeom>
          <a:noFill/>
        </p:spPr>
        <p:txBody>
          <a:bodyPr wrap="square" rtlCol="0">
            <a:spAutoFit/>
          </a:bodyPr>
          <a:lstStyle/>
          <a:p>
            <a:r>
              <a:rPr lang="en-GB" sz="2400" dirty="0"/>
              <a:t>5.2 Image Reading</a:t>
            </a:r>
            <a:endParaRPr lang="en-IN" sz="2400" dirty="0"/>
          </a:p>
        </p:txBody>
      </p:sp>
      <p:sp>
        <p:nvSpPr>
          <p:cNvPr id="6" name="TextBox 5">
            <a:extLst>
              <a:ext uri="{FF2B5EF4-FFF2-40B4-BE49-F238E27FC236}">
                <a16:creationId xmlns:a16="http://schemas.microsoft.com/office/drawing/2014/main" id="{A2A6C296-708F-20B4-E6F5-8F3ADCDB5B49}"/>
              </a:ext>
            </a:extLst>
          </p:cNvPr>
          <p:cNvSpPr txBox="1"/>
          <p:nvPr/>
        </p:nvSpPr>
        <p:spPr>
          <a:xfrm>
            <a:off x="1703753" y="4916954"/>
            <a:ext cx="6267938" cy="338554"/>
          </a:xfrm>
          <a:prstGeom prst="rect">
            <a:avLst/>
          </a:prstGeom>
          <a:noFill/>
        </p:spPr>
        <p:txBody>
          <a:bodyPr wrap="square" rtlCol="0">
            <a:spAutoFit/>
          </a:bodyPr>
          <a:lstStyle/>
          <a:p>
            <a:pPr marL="516255" algn="ctr"/>
            <a:r>
              <a:rPr lang="en-US" sz="1600" b="1" dirty="0">
                <a:effectLst/>
                <a:latin typeface="Times New Roman" panose="02020603050405020304" pitchFamily="18" charset="0"/>
                <a:ea typeface="Times New Roman" panose="02020603050405020304" pitchFamily="18" charset="0"/>
              </a:rPr>
              <a:t>Fig. 3. </a:t>
            </a:r>
            <a:r>
              <a:rPr lang="en-US" sz="1600" dirty="0">
                <a:effectLst/>
                <a:latin typeface="Times New Roman" panose="02020603050405020304" pitchFamily="18" charset="0"/>
                <a:ea typeface="Times New Roman" panose="02020603050405020304" pitchFamily="18" charset="0"/>
              </a:rPr>
              <a:t>Samples</a:t>
            </a:r>
            <a:r>
              <a:rPr lang="en-US" sz="1600" b="1"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 hydrocephalus dataset</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26395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3480-4DA7-AA1A-37D9-5ECBA2A5C5F4}"/>
              </a:ext>
            </a:extLst>
          </p:cNvPr>
          <p:cNvSpPr>
            <a:spLocks noGrp="1"/>
          </p:cNvSpPr>
          <p:nvPr>
            <p:ph type="title"/>
          </p:nvPr>
        </p:nvSpPr>
        <p:spPr>
          <a:xfrm>
            <a:off x="504000" y="194819"/>
            <a:ext cx="9007323" cy="555458"/>
          </a:xfrm>
        </p:spPr>
        <p:txBody>
          <a:bodyPr/>
          <a:lstStyle/>
          <a:p>
            <a:pPr algn="l"/>
            <a:r>
              <a:rPr lang="en-GB" sz="2400" dirty="0"/>
              <a:t>5.3 Image Segmentation</a:t>
            </a:r>
            <a:endParaRPr lang="en-IN" sz="2400" dirty="0"/>
          </a:p>
        </p:txBody>
      </p:sp>
      <p:pic>
        <p:nvPicPr>
          <p:cNvPr id="4" name="Picture 3">
            <a:extLst>
              <a:ext uri="{FF2B5EF4-FFF2-40B4-BE49-F238E27FC236}">
                <a16:creationId xmlns:a16="http://schemas.microsoft.com/office/drawing/2014/main" id="{4C07B4BD-553F-FAA7-CB38-1DB4B2FC8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590" y="1789186"/>
            <a:ext cx="7323443" cy="1873348"/>
          </a:xfrm>
          <a:prstGeom prst="rect">
            <a:avLst/>
          </a:prstGeom>
        </p:spPr>
      </p:pic>
      <p:sp>
        <p:nvSpPr>
          <p:cNvPr id="5" name="TextBox 4">
            <a:extLst>
              <a:ext uri="{FF2B5EF4-FFF2-40B4-BE49-F238E27FC236}">
                <a16:creationId xmlns:a16="http://schemas.microsoft.com/office/drawing/2014/main" id="{F0490799-16EB-8E44-C69C-899568DDD1DC}"/>
              </a:ext>
            </a:extLst>
          </p:cNvPr>
          <p:cNvSpPr txBox="1"/>
          <p:nvPr/>
        </p:nvSpPr>
        <p:spPr>
          <a:xfrm>
            <a:off x="127564" y="4224148"/>
            <a:ext cx="9760193" cy="584775"/>
          </a:xfrm>
          <a:prstGeom prst="rect">
            <a:avLst/>
          </a:prstGeom>
          <a:noFill/>
        </p:spPr>
        <p:txBody>
          <a:bodyPr wrap="square" rtlCol="0">
            <a:spAutoFit/>
          </a:bodyPr>
          <a:lstStyle/>
          <a:p>
            <a:pPr marL="516255" algn="ctr"/>
            <a:r>
              <a:rPr lang="en-US" sz="1600" b="1" dirty="0">
                <a:effectLst/>
                <a:latin typeface="Times New Roman" panose="02020603050405020304" pitchFamily="18" charset="0"/>
                <a:ea typeface="Times New Roman" panose="02020603050405020304" pitchFamily="18" charset="0"/>
              </a:rPr>
              <a:t>Fig. 4. </a:t>
            </a:r>
            <a:r>
              <a:rPr lang="en-US" sz="1600" dirty="0">
                <a:effectLst/>
                <a:latin typeface="Times New Roman" panose="02020603050405020304" pitchFamily="18" charset="0"/>
                <a:ea typeface="Times New Roman" panose="02020603050405020304" pitchFamily="18" charset="0"/>
              </a:rPr>
              <a:t>(a) original image (b) gray-scale image (c) image after applying proposed filtration method (d) </a:t>
            </a:r>
            <a:r>
              <a:rPr lang="en-IN" sz="1600" dirty="0">
                <a:effectLst/>
                <a:latin typeface="Times New Roman" panose="02020603050405020304" pitchFamily="18" charset="0"/>
                <a:ea typeface="Times New Roman" panose="02020603050405020304" pitchFamily="18" charset="0"/>
              </a:rPr>
              <a:t>proposed segmentation approach for the region of interest detection</a:t>
            </a:r>
          </a:p>
        </p:txBody>
      </p:sp>
    </p:spTree>
    <p:extLst>
      <p:ext uri="{BB962C8B-B14F-4D97-AF65-F5344CB8AC3E}">
        <p14:creationId xmlns:p14="http://schemas.microsoft.com/office/powerpoint/2010/main" val="3732720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ED82B9-1C4F-5804-B846-653FCD48E7C6}"/>
              </a:ext>
            </a:extLst>
          </p:cNvPr>
          <p:cNvSpPr>
            <a:spLocks noGrp="1"/>
          </p:cNvSpPr>
          <p:nvPr>
            <p:ph type="title"/>
          </p:nvPr>
        </p:nvSpPr>
        <p:spPr>
          <a:xfrm>
            <a:off x="504492" y="47934"/>
            <a:ext cx="9071640" cy="510089"/>
          </a:xfrm>
        </p:spPr>
        <p:txBody>
          <a:bodyPr/>
          <a:lstStyle/>
          <a:p>
            <a:pPr algn="l"/>
            <a:r>
              <a:rPr lang="en-IN" sz="2400" b="0" strike="noStrike" spc="-1" dirty="0">
                <a:latin typeface="Arial" panose="020B0604020202020204"/>
              </a:rPr>
              <a:t>6. Post Training Findings </a:t>
            </a:r>
            <a:endParaRPr lang="en-IN" sz="2400"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1CC91546-5DB1-FA46-9C25-5DC77F42BDAF}"/>
                  </a:ext>
                </a:extLst>
              </p:cNvPr>
              <p:cNvGraphicFramePr>
                <a:graphicFrameLocks noGrp="1"/>
              </p:cNvGraphicFramePr>
              <p:nvPr>
                <p:extLst>
                  <p:ext uri="{D42A27DB-BD31-4B8C-83A1-F6EECF244321}">
                    <p14:modId xmlns:p14="http://schemas.microsoft.com/office/powerpoint/2010/main" val="228585820"/>
                  </p:ext>
                </p:extLst>
              </p:nvPr>
            </p:nvGraphicFramePr>
            <p:xfrm>
              <a:off x="1207783" y="1142798"/>
              <a:ext cx="7665058" cy="3977332"/>
            </p:xfrm>
            <a:graphic>
              <a:graphicData uri="http://schemas.openxmlformats.org/drawingml/2006/table">
                <a:tbl>
                  <a:tblPr firstRow="1" firstCol="1" bandRow="1">
                    <a:tableStyleId>{2D5ABB26-0587-4C30-8999-92F81FD0307C}</a:tableStyleId>
                  </a:tblPr>
                  <a:tblGrid>
                    <a:gridCol w="814311">
                      <a:extLst>
                        <a:ext uri="{9D8B030D-6E8A-4147-A177-3AD203B41FA5}">
                          <a16:colId xmlns:a16="http://schemas.microsoft.com/office/drawing/2014/main" val="361825095"/>
                        </a:ext>
                      </a:extLst>
                    </a:gridCol>
                    <a:gridCol w="2641240">
                      <a:extLst>
                        <a:ext uri="{9D8B030D-6E8A-4147-A177-3AD203B41FA5}">
                          <a16:colId xmlns:a16="http://schemas.microsoft.com/office/drawing/2014/main" val="2213031032"/>
                        </a:ext>
                      </a:extLst>
                    </a:gridCol>
                    <a:gridCol w="4209507">
                      <a:extLst>
                        <a:ext uri="{9D8B030D-6E8A-4147-A177-3AD203B41FA5}">
                          <a16:colId xmlns:a16="http://schemas.microsoft.com/office/drawing/2014/main" val="864001286"/>
                        </a:ext>
                      </a:extLst>
                    </a:gridCol>
                  </a:tblGrid>
                  <a:tr h="302446">
                    <a:tc>
                      <a:txBody>
                        <a:bodyPr/>
                        <a:lstStyle/>
                        <a:p>
                          <a:pPr algn="ctr">
                            <a:lnSpc>
                              <a:spcPct val="150000"/>
                            </a:lnSpc>
                            <a:tabLst>
                              <a:tab pos="1514475" algn="l"/>
                            </a:tabLst>
                          </a:pPr>
                          <a:r>
                            <a:rPr lang="en-US" sz="1100">
                              <a:effectLst/>
                            </a:rPr>
                            <a:t>Serial No.</a:t>
                          </a:r>
                          <a:endParaRPr lang="en-IN" sz="110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tabLst>
                              <a:tab pos="1514475" algn="l"/>
                            </a:tabLst>
                          </a:pPr>
                          <a:r>
                            <a:rPr lang="en-US" sz="1100" dirty="0">
                              <a:effectLst/>
                            </a:rPr>
                            <a:t>Name of the performance parameter </a:t>
                          </a:r>
                          <a:endParaRPr lang="en-IN" sz="1100" dirty="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tabLst>
                              <a:tab pos="1514475" algn="l"/>
                            </a:tabLst>
                          </a:pPr>
                          <a:r>
                            <a:rPr lang="en-US" sz="1100" dirty="0">
                              <a:effectLst/>
                            </a:rPr>
                            <a:t>Equation</a:t>
                          </a:r>
                          <a:endParaRPr lang="en-IN" sz="1100" dirty="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8191402"/>
                      </a:ext>
                    </a:extLst>
                  </a:tr>
                  <a:tr h="363620">
                    <a:tc>
                      <a:txBody>
                        <a:bodyPr/>
                        <a:lstStyle/>
                        <a:p>
                          <a:pPr algn="ctr">
                            <a:lnSpc>
                              <a:spcPct val="150000"/>
                            </a:lnSpc>
                            <a:tabLst>
                              <a:tab pos="1514475" algn="l"/>
                            </a:tabLst>
                          </a:pPr>
                          <a:r>
                            <a:rPr lang="en-US" sz="1100" dirty="0">
                              <a:effectLst/>
                            </a:rPr>
                            <a:t>1.</a:t>
                          </a:r>
                          <a:endParaRPr lang="en-IN" sz="1100" dirty="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tcPr>
                    </a:tc>
                    <a:tc>
                      <a:txBody>
                        <a:bodyPr/>
                        <a:lstStyle/>
                        <a:p>
                          <a:pPr algn="ctr">
                            <a:lnSpc>
                              <a:spcPct val="150000"/>
                            </a:lnSpc>
                            <a:tabLst>
                              <a:tab pos="1514475" algn="l"/>
                            </a:tabLst>
                          </a:pPr>
                          <a:r>
                            <a:rPr lang="en-US" sz="1100" dirty="0">
                              <a:effectLst/>
                            </a:rPr>
                            <a:t>Compression Ratio [10][1]</a:t>
                          </a:r>
                          <a:endParaRPr lang="en-IN" sz="1100" dirty="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tcPr>
                    </a:tc>
                    <a:tc>
                      <a:txBody>
                        <a:bodyPr/>
                        <a:lstStyle/>
                        <a:p>
                          <a:pPr algn="ctr">
                            <a:lnSpc>
                              <a:spcPct val="150000"/>
                            </a:lnSpc>
                            <a:tabLst>
                              <a:tab pos="1514475" algn="l"/>
                            </a:tabLst>
                          </a:pPr>
                          <a:r>
                            <a:rPr lang="en-US" sz="1100" dirty="0">
                              <a:effectLst/>
                            </a:rPr>
                            <a:t>CR = </a:t>
                          </a:r>
                          <a14:m>
                            <m:oMath xmlns:m="http://schemas.openxmlformats.org/officeDocument/2006/math">
                              <m:f>
                                <m:fPr>
                                  <m:ctrlPr>
                                    <a:rPr lang="en-IN" sz="1100" i="1">
                                      <a:effectLst/>
                                      <a:latin typeface="Cambria Math" panose="02040503050406030204" pitchFamily="18" charset="0"/>
                                    </a:rPr>
                                  </m:ctrlPr>
                                </m:fPr>
                                <m:num>
                                  <m:r>
                                    <a:rPr lang="en-US" sz="1100">
                                      <a:effectLst/>
                                      <a:latin typeface="Cambria Math" panose="02040503050406030204" pitchFamily="18" charset="0"/>
                                    </a:rPr>
                                    <m:t>𝑆𝑖𝑧𝑒</m:t>
                                  </m:r>
                                  <m:r>
                                    <a:rPr lang="en-US" sz="1100">
                                      <a:effectLst/>
                                      <a:latin typeface="Cambria Math" panose="02040503050406030204" pitchFamily="18" charset="0"/>
                                    </a:rPr>
                                    <m:t> </m:t>
                                  </m:r>
                                  <m:r>
                                    <a:rPr lang="en-US" sz="1100">
                                      <a:effectLst/>
                                      <a:latin typeface="Cambria Math" panose="02040503050406030204" pitchFamily="18" charset="0"/>
                                    </a:rPr>
                                    <m:t>𝑜𝑓</m:t>
                                  </m:r>
                                  <m:r>
                                    <a:rPr lang="en-US" sz="1100">
                                      <a:effectLst/>
                                      <a:latin typeface="Cambria Math" panose="02040503050406030204" pitchFamily="18" charset="0"/>
                                    </a:rPr>
                                    <m:t> </m:t>
                                  </m:r>
                                  <m:r>
                                    <a:rPr lang="en-US" sz="1100">
                                      <a:effectLst/>
                                      <a:latin typeface="Cambria Math" panose="02040503050406030204" pitchFamily="18" charset="0"/>
                                    </a:rPr>
                                    <m:t>𝑜𝑟𝑖𝑔𝑖𝑛𝑎𝑙</m:t>
                                  </m:r>
                                  <m:r>
                                    <a:rPr lang="en-US" sz="1100">
                                      <a:effectLst/>
                                      <a:latin typeface="Cambria Math" panose="02040503050406030204" pitchFamily="18" charset="0"/>
                                    </a:rPr>
                                    <m:t> </m:t>
                                  </m:r>
                                  <m:r>
                                    <a:rPr lang="en-US" sz="1100">
                                      <a:effectLst/>
                                      <a:latin typeface="Cambria Math" panose="02040503050406030204" pitchFamily="18" charset="0"/>
                                    </a:rPr>
                                    <m:t>𝑖𝑚𝑎𝑔𝑒</m:t>
                                  </m:r>
                                </m:num>
                                <m:den>
                                  <m:r>
                                    <a:rPr lang="en-US" sz="1100">
                                      <a:effectLst/>
                                      <a:latin typeface="Cambria Math" panose="02040503050406030204" pitchFamily="18" charset="0"/>
                                    </a:rPr>
                                    <m:t>𝑠𝑖𝑧𝑒</m:t>
                                  </m:r>
                                  <m:r>
                                    <a:rPr lang="en-US" sz="1100">
                                      <a:effectLst/>
                                      <a:latin typeface="Cambria Math" panose="02040503050406030204" pitchFamily="18" charset="0"/>
                                    </a:rPr>
                                    <m:t> </m:t>
                                  </m:r>
                                  <m:r>
                                    <a:rPr lang="en-US" sz="1100">
                                      <a:effectLst/>
                                      <a:latin typeface="Cambria Math" panose="02040503050406030204" pitchFamily="18" charset="0"/>
                                    </a:rPr>
                                    <m:t>𝑜𝑓</m:t>
                                  </m:r>
                                  <m:r>
                                    <a:rPr lang="en-US" sz="1100">
                                      <a:effectLst/>
                                      <a:latin typeface="Cambria Math" panose="02040503050406030204" pitchFamily="18" charset="0"/>
                                    </a:rPr>
                                    <m:t> </m:t>
                                  </m:r>
                                  <m:r>
                                    <a:rPr lang="en-US" sz="1100">
                                      <a:effectLst/>
                                      <a:latin typeface="Cambria Math" panose="02040503050406030204" pitchFamily="18" charset="0"/>
                                    </a:rPr>
                                    <m:t>𝑐𝑜𝑚𝑝𝑟𝑒𝑠𝑠𝑒𝑑</m:t>
                                  </m:r>
                                  <m:r>
                                    <a:rPr lang="en-US" sz="1100">
                                      <a:effectLst/>
                                      <a:latin typeface="Cambria Math" panose="02040503050406030204" pitchFamily="18" charset="0"/>
                                    </a:rPr>
                                    <m:t> </m:t>
                                  </m:r>
                                  <m:r>
                                    <a:rPr lang="en-US" sz="1100">
                                      <a:effectLst/>
                                      <a:latin typeface="Cambria Math" panose="02040503050406030204" pitchFamily="18" charset="0"/>
                                    </a:rPr>
                                    <m:t>𝑖𝑚𝑎𝑔𝑒</m:t>
                                  </m:r>
                                </m:den>
                              </m:f>
                            </m:oMath>
                          </a14:m>
                          <a:endParaRPr lang="en-IN" sz="1100" dirty="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30322368"/>
                      </a:ext>
                    </a:extLst>
                  </a:tr>
                  <a:tr h="329439">
                    <a:tc>
                      <a:txBody>
                        <a:bodyPr/>
                        <a:lstStyle/>
                        <a:p>
                          <a:pPr algn="ctr">
                            <a:lnSpc>
                              <a:spcPct val="150000"/>
                            </a:lnSpc>
                            <a:tabLst>
                              <a:tab pos="1514475" algn="l"/>
                            </a:tabLst>
                          </a:pPr>
                          <a:r>
                            <a:rPr lang="en-US" sz="1100">
                              <a:effectLst/>
                            </a:rPr>
                            <a:t>2.</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Mean Square Error [10]</a:t>
                          </a:r>
                          <a:endParaRPr lang="en-IN" sz="1100" dirty="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a:effectLst/>
                            </a:rPr>
                            <a:t>MSE=</a:t>
                          </a:r>
                          <a14:m>
                            <m:oMath xmlns:m="http://schemas.openxmlformats.org/officeDocument/2006/math">
                              <m:f>
                                <m:fPr>
                                  <m:ctrlPr>
                                    <a:rPr lang="en-IN" sz="1100" i="1">
                                      <a:effectLst/>
                                      <a:latin typeface="Cambria Math" panose="02040503050406030204" pitchFamily="18" charset="0"/>
                                    </a:rPr>
                                  </m:ctrlPr>
                                </m:fPr>
                                <m:num>
                                  <m:r>
                                    <a:rPr lang="en-US" sz="1100">
                                      <a:effectLst/>
                                      <a:latin typeface="Cambria Math" panose="02040503050406030204" pitchFamily="18" charset="0"/>
                                    </a:rPr>
                                    <m:t>1</m:t>
                                  </m:r>
                                </m:num>
                                <m:den>
                                  <m:r>
                                    <a:rPr lang="en-US" sz="1100">
                                      <a:effectLst/>
                                      <a:latin typeface="Cambria Math" panose="02040503050406030204" pitchFamily="18" charset="0"/>
                                    </a:rPr>
                                    <m:t>𝑀𝑁</m:t>
                                  </m:r>
                                </m:den>
                              </m:f>
                              <m:nary>
                                <m:naryPr>
                                  <m:chr m:val="∑"/>
                                  <m:limLoc m:val="undOvr"/>
                                  <m:ctrlPr>
                                    <a:rPr lang="en-IN" sz="1100" i="1">
                                      <a:effectLst/>
                                      <a:latin typeface="Cambria Math" panose="02040503050406030204" pitchFamily="18" charset="0"/>
                                    </a:rPr>
                                  </m:ctrlPr>
                                </m:naryPr>
                                <m:sub>
                                  <m:r>
                                    <a:rPr lang="en-US" sz="1100">
                                      <a:effectLst/>
                                      <a:latin typeface="Cambria Math" panose="02040503050406030204" pitchFamily="18" charset="0"/>
                                    </a:rPr>
                                    <m:t>𝑗</m:t>
                                  </m:r>
                                  <m:r>
                                    <a:rPr lang="en-US" sz="1100">
                                      <a:effectLst/>
                                      <a:latin typeface="Cambria Math" panose="02040503050406030204" pitchFamily="18" charset="0"/>
                                    </a:rPr>
                                    <m:t>=1</m:t>
                                  </m:r>
                                </m:sub>
                                <m:sup>
                                  <m:r>
                                    <a:rPr lang="en-US" sz="1100">
                                      <a:effectLst/>
                                      <a:latin typeface="Cambria Math" panose="02040503050406030204" pitchFamily="18" charset="0"/>
                                    </a:rPr>
                                    <m:t>𝑀</m:t>
                                  </m:r>
                                </m:sup>
                                <m:e>
                                  <m:nary>
                                    <m:naryPr>
                                      <m:chr m:val="∑"/>
                                      <m:limLoc m:val="undOvr"/>
                                      <m:ctrlPr>
                                        <a:rPr lang="en-IN" sz="1100" i="1">
                                          <a:effectLst/>
                                          <a:latin typeface="Cambria Math" panose="02040503050406030204" pitchFamily="18" charset="0"/>
                                        </a:rPr>
                                      </m:ctrlPr>
                                    </m:naryPr>
                                    <m:sub>
                                      <m:r>
                                        <a:rPr lang="en-US" sz="1100">
                                          <a:effectLst/>
                                          <a:latin typeface="Cambria Math" panose="02040503050406030204" pitchFamily="18" charset="0"/>
                                        </a:rPr>
                                        <m:t>𝑘</m:t>
                                      </m:r>
                                      <m:r>
                                        <a:rPr lang="en-US" sz="1100">
                                          <a:effectLst/>
                                          <a:latin typeface="Cambria Math" panose="02040503050406030204" pitchFamily="18" charset="0"/>
                                        </a:rPr>
                                        <m:t>=1</m:t>
                                      </m:r>
                                    </m:sub>
                                    <m:sup>
                                      <m:r>
                                        <a:rPr lang="en-US" sz="1100">
                                          <a:effectLst/>
                                          <a:latin typeface="Cambria Math" panose="02040503050406030204" pitchFamily="18" charset="0"/>
                                        </a:rPr>
                                        <m:t>𝑁</m:t>
                                      </m:r>
                                    </m:sup>
                                    <m:e>
                                      <m:sSup>
                                        <m:sSupPr>
                                          <m:ctrlPr>
                                            <a:rPr lang="en-IN" sz="1100" i="1">
                                              <a:effectLst/>
                                              <a:latin typeface="Cambria Math" panose="02040503050406030204" pitchFamily="18" charset="0"/>
                                            </a:rPr>
                                          </m:ctrlPr>
                                        </m:sSupPr>
                                        <m:e>
                                          <m:r>
                                            <a:rPr lang="en-US" sz="1100">
                                              <a:effectLst/>
                                              <a:latin typeface="Cambria Math" panose="02040503050406030204" pitchFamily="18" charset="0"/>
                                            </a:rPr>
                                            <m:t>(</m:t>
                                          </m:r>
                                          <m:sSub>
                                            <m:sSubPr>
                                              <m:ctrlPr>
                                                <a:rPr lang="en-IN" sz="1100" i="1">
                                                  <a:effectLst/>
                                                  <a:latin typeface="Cambria Math" panose="02040503050406030204" pitchFamily="18" charset="0"/>
                                                </a:rPr>
                                              </m:ctrlPr>
                                            </m:sSubPr>
                                            <m:e>
                                              <m:r>
                                                <a:rPr lang="en-US" sz="1100">
                                                  <a:effectLst/>
                                                  <a:latin typeface="Cambria Math" panose="02040503050406030204" pitchFamily="18" charset="0"/>
                                                </a:rPr>
                                                <m:t>𝑋</m:t>
                                              </m:r>
                                            </m:e>
                                            <m:sub>
                                              <m:r>
                                                <a:rPr lang="en-US" sz="1100">
                                                  <a:effectLst/>
                                                  <a:latin typeface="Cambria Math" panose="02040503050406030204" pitchFamily="18" charset="0"/>
                                                </a:rPr>
                                                <m:t>𝑗</m:t>
                                              </m:r>
                                              <m:r>
                                                <a:rPr lang="en-US" sz="1100">
                                                  <a:effectLst/>
                                                  <a:latin typeface="Cambria Math" panose="02040503050406030204" pitchFamily="18" charset="0"/>
                                                </a:rPr>
                                                <m:t>,</m:t>
                                              </m:r>
                                              <m:r>
                                                <a:rPr lang="en-US" sz="1100">
                                                  <a:effectLst/>
                                                  <a:latin typeface="Cambria Math" panose="02040503050406030204" pitchFamily="18" charset="0"/>
                                                </a:rPr>
                                                <m:t>𝑘</m:t>
                                              </m:r>
                                            </m:sub>
                                          </m:sSub>
                                          <m:r>
                                            <a:rPr lang="en-US" sz="1100">
                                              <a:effectLst/>
                                              <a:latin typeface="Cambria Math" panose="02040503050406030204" pitchFamily="18" charset="0"/>
                                            </a:rPr>
                                            <m:t>− </m:t>
                                          </m:r>
                                          <m:sSubSup>
                                            <m:sSubSupPr>
                                              <m:ctrlPr>
                                                <a:rPr lang="en-IN" sz="1100" i="1">
                                                  <a:effectLst/>
                                                  <a:latin typeface="Cambria Math" panose="02040503050406030204" pitchFamily="18" charset="0"/>
                                                </a:rPr>
                                              </m:ctrlPr>
                                            </m:sSubSupPr>
                                            <m:e>
                                              <m:r>
                                                <a:rPr lang="en-US" sz="1100">
                                                  <a:effectLst/>
                                                  <a:latin typeface="Cambria Math" panose="02040503050406030204" pitchFamily="18" charset="0"/>
                                                </a:rPr>
                                                <m:t>𝑋</m:t>
                                              </m:r>
                                            </m:e>
                                            <m:sub>
                                              <m:r>
                                                <a:rPr lang="en-US" sz="1100">
                                                  <a:effectLst/>
                                                  <a:latin typeface="Cambria Math" panose="02040503050406030204" pitchFamily="18" charset="0"/>
                                                </a:rPr>
                                                <m:t>𝑗</m:t>
                                              </m:r>
                                              <m:r>
                                                <a:rPr lang="en-US" sz="1100">
                                                  <a:effectLst/>
                                                  <a:latin typeface="Cambria Math" panose="02040503050406030204" pitchFamily="18" charset="0"/>
                                                </a:rPr>
                                                <m:t>,</m:t>
                                              </m:r>
                                              <m:r>
                                                <a:rPr lang="en-US" sz="1100">
                                                  <a:effectLst/>
                                                  <a:latin typeface="Cambria Math" panose="02040503050406030204" pitchFamily="18" charset="0"/>
                                                </a:rPr>
                                                <m:t>𝑘</m:t>
                                              </m:r>
                                            </m:sub>
                                            <m:sup>
                                              <m:r>
                                                <a:rPr lang="en-US" sz="1100">
                                                  <a:effectLst/>
                                                  <a:latin typeface="Cambria Math" panose="02040503050406030204" pitchFamily="18" charset="0"/>
                                                </a:rPr>
                                                <m:t>′</m:t>
                                              </m:r>
                                            </m:sup>
                                          </m:sSubSup>
                                          <m:r>
                                            <a:rPr lang="en-US" sz="1100">
                                              <a:effectLst/>
                                              <a:latin typeface="Cambria Math" panose="02040503050406030204" pitchFamily="18" charset="0"/>
                                            </a:rPr>
                                            <m:t>)</m:t>
                                          </m:r>
                                        </m:e>
                                        <m:sup>
                                          <m:r>
                                            <a:rPr lang="en-US" sz="1100">
                                              <a:effectLst/>
                                              <a:latin typeface="Cambria Math" panose="02040503050406030204" pitchFamily="18" charset="0"/>
                                            </a:rPr>
                                            <m:t>2</m:t>
                                          </m:r>
                                        </m:sup>
                                      </m:sSup>
                                    </m:e>
                                  </m:nary>
                                </m:e>
                              </m:nary>
                            </m:oMath>
                          </a14:m>
                          <a:endParaRPr lang="en-IN" sz="1100">
                            <a:effectLst/>
                            <a:latin typeface="Times New Roman" panose="02020603050405020304" pitchFamily="18" charset="0"/>
                            <a:ea typeface="Times New Roman" panose="02020603050405020304" pitchFamily="18" charset="0"/>
                          </a:endParaRPr>
                        </a:p>
                      </a:txBody>
                      <a:tcPr marL="45869" marR="45869" marT="0" marB="0"/>
                    </a:tc>
                    <a:extLst>
                      <a:ext uri="{0D108BD9-81ED-4DB2-BD59-A6C34878D82A}">
                        <a16:rowId xmlns:a16="http://schemas.microsoft.com/office/drawing/2014/main" val="2971557388"/>
                      </a:ext>
                    </a:extLst>
                  </a:tr>
                  <a:tr h="363620">
                    <a:tc>
                      <a:txBody>
                        <a:bodyPr/>
                        <a:lstStyle/>
                        <a:p>
                          <a:pPr algn="ctr">
                            <a:lnSpc>
                              <a:spcPct val="150000"/>
                            </a:lnSpc>
                            <a:tabLst>
                              <a:tab pos="1514475" algn="l"/>
                            </a:tabLst>
                          </a:pPr>
                          <a:r>
                            <a:rPr lang="en-US" sz="1100">
                              <a:effectLst/>
                            </a:rPr>
                            <a:t>3.</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Bits per Pixel [10]</a:t>
                          </a:r>
                          <a:endParaRPr lang="en-IN" sz="1100" dirty="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CR = </a:t>
                          </a:r>
                          <a14:m>
                            <m:oMath xmlns:m="http://schemas.openxmlformats.org/officeDocument/2006/math">
                              <m:f>
                                <m:fPr>
                                  <m:ctrlPr>
                                    <a:rPr lang="en-IN" sz="1100" i="1">
                                      <a:effectLst/>
                                      <a:latin typeface="Cambria Math" panose="02040503050406030204" pitchFamily="18" charset="0"/>
                                    </a:rPr>
                                  </m:ctrlPr>
                                </m:fPr>
                                <m:num>
                                  <m:r>
                                    <a:rPr lang="en-US" sz="1100">
                                      <a:effectLst/>
                                      <a:latin typeface="Cambria Math" panose="02040503050406030204" pitchFamily="18" charset="0"/>
                                    </a:rPr>
                                    <m:t>𝑆𝑖𝑧𝑒</m:t>
                                  </m:r>
                                  <m:r>
                                    <a:rPr lang="en-US" sz="1100">
                                      <a:effectLst/>
                                      <a:latin typeface="Cambria Math" panose="02040503050406030204" pitchFamily="18" charset="0"/>
                                    </a:rPr>
                                    <m:t> </m:t>
                                  </m:r>
                                  <m:r>
                                    <a:rPr lang="en-US" sz="1100">
                                      <a:effectLst/>
                                      <a:latin typeface="Cambria Math" panose="02040503050406030204" pitchFamily="18" charset="0"/>
                                    </a:rPr>
                                    <m:t>𝑜𝑓</m:t>
                                  </m:r>
                                  <m:r>
                                    <a:rPr lang="en-US" sz="1100">
                                      <a:effectLst/>
                                      <a:latin typeface="Cambria Math" panose="02040503050406030204" pitchFamily="18" charset="0"/>
                                    </a:rPr>
                                    <m:t> </m:t>
                                  </m:r>
                                  <m:r>
                                    <a:rPr lang="en-US" sz="1100">
                                      <a:effectLst/>
                                      <a:latin typeface="Cambria Math" panose="02040503050406030204" pitchFamily="18" charset="0"/>
                                    </a:rPr>
                                    <m:t>𝑐𝑜𝑚𝑝𝑟𝑒𝑠𝑠𝑒𝑑</m:t>
                                  </m:r>
                                  <m:r>
                                    <a:rPr lang="en-US" sz="1100">
                                      <a:effectLst/>
                                      <a:latin typeface="Cambria Math" panose="02040503050406030204" pitchFamily="18" charset="0"/>
                                    </a:rPr>
                                    <m:t> </m:t>
                                  </m:r>
                                  <m:r>
                                    <a:rPr lang="en-US" sz="1100">
                                      <a:effectLst/>
                                      <a:latin typeface="Cambria Math" panose="02040503050406030204" pitchFamily="18" charset="0"/>
                                    </a:rPr>
                                    <m:t>𝑖𝑚𝑎𝑔𝑒</m:t>
                                  </m:r>
                                </m:num>
                                <m:den>
                                  <m:r>
                                    <a:rPr lang="en-US" sz="1100">
                                      <a:effectLst/>
                                      <a:latin typeface="Cambria Math" panose="02040503050406030204" pitchFamily="18" charset="0"/>
                                    </a:rPr>
                                    <m:t>𝑇𝑜𝑡𝑎𝑙</m:t>
                                  </m:r>
                                  <m:r>
                                    <a:rPr lang="en-US" sz="1100">
                                      <a:effectLst/>
                                      <a:latin typeface="Cambria Math" panose="02040503050406030204" pitchFamily="18" charset="0"/>
                                    </a:rPr>
                                    <m:t> </m:t>
                                  </m:r>
                                  <m:r>
                                    <a:rPr lang="en-US" sz="1100">
                                      <a:effectLst/>
                                      <a:latin typeface="Cambria Math" panose="02040503050406030204" pitchFamily="18" charset="0"/>
                                    </a:rPr>
                                    <m:t>𝑛𝑜</m:t>
                                  </m:r>
                                  <m:r>
                                    <a:rPr lang="en-US" sz="1100">
                                      <a:effectLst/>
                                      <a:latin typeface="Cambria Math" panose="02040503050406030204" pitchFamily="18" charset="0"/>
                                    </a:rPr>
                                    <m:t>. </m:t>
                                  </m:r>
                                  <m:r>
                                    <a:rPr lang="en-US" sz="1100">
                                      <a:effectLst/>
                                      <a:latin typeface="Cambria Math" panose="02040503050406030204" pitchFamily="18" charset="0"/>
                                    </a:rPr>
                                    <m:t>𝑜𝑓</m:t>
                                  </m:r>
                                  <m:r>
                                    <a:rPr lang="en-US" sz="1100">
                                      <a:effectLst/>
                                      <a:latin typeface="Cambria Math" panose="02040503050406030204" pitchFamily="18" charset="0"/>
                                    </a:rPr>
                                    <m:t> </m:t>
                                  </m:r>
                                  <m:r>
                                    <a:rPr lang="en-US" sz="1100">
                                      <a:effectLst/>
                                      <a:latin typeface="Cambria Math" panose="02040503050406030204" pitchFamily="18" charset="0"/>
                                    </a:rPr>
                                    <m:t>𝑝𝑖𝑥𝑒𝑙</m:t>
                                  </m:r>
                                  <m:r>
                                    <a:rPr lang="en-US" sz="1100">
                                      <a:effectLst/>
                                      <a:latin typeface="Cambria Math" panose="02040503050406030204" pitchFamily="18" charset="0"/>
                                    </a:rPr>
                                    <m:t> </m:t>
                                  </m:r>
                                  <m:r>
                                    <a:rPr lang="en-US" sz="1100">
                                      <a:effectLst/>
                                      <a:latin typeface="Cambria Math" panose="02040503050406030204" pitchFamily="18" charset="0"/>
                                    </a:rPr>
                                    <m:t>𝑖𝑛</m:t>
                                  </m:r>
                                  <m:r>
                                    <a:rPr lang="en-US" sz="1100">
                                      <a:effectLst/>
                                      <a:latin typeface="Cambria Math" panose="02040503050406030204" pitchFamily="18" charset="0"/>
                                    </a:rPr>
                                    <m:t> </m:t>
                                  </m:r>
                                  <m:r>
                                    <a:rPr lang="en-US" sz="1100">
                                      <a:effectLst/>
                                      <a:latin typeface="Cambria Math" panose="02040503050406030204" pitchFamily="18" charset="0"/>
                                    </a:rPr>
                                    <m:t>𝑡h𝑒</m:t>
                                  </m:r>
                                  <m:r>
                                    <a:rPr lang="en-US" sz="1100">
                                      <a:effectLst/>
                                      <a:latin typeface="Cambria Math" panose="02040503050406030204" pitchFamily="18" charset="0"/>
                                    </a:rPr>
                                    <m:t> </m:t>
                                  </m:r>
                                  <m:r>
                                    <a:rPr lang="en-US" sz="1100">
                                      <a:effectLst/>
                                      <a:latin typeface="Cambria Math" panose="02040503050406030204" pitchFamily="18" charset="0"/>
                                    </a:rPr>
                                    <m:t>𝑖𝑚𝑎𝑔𝑒</m:t>
                                  </m:r>
                                </m:den>
                              </m:f>
                            </m:oMath>
                          </a14:m>
                          <a:endParaRPr lang="en-IN" sz="1100" dirty="0">
                            <a:effectLst/>
                            <a:latin typeface="Times New Roman" panose="02020603050405020304" pitchFamily="18" charset="0"/>
                            <a:ea typeface="Times New Roman" panose="02020603050405020304" pitchFamily="18" charset="0"/>
                          </a:endParaRPr>
                        </a:p>
                      </a:txBody>
                      <a:tcPr marL="45869" marR="45869" marT="0" marB="0"/>
                    </a:tc>
                    <a:extLst>
                      <a:ext uri="{0D108BD9-81ED-4DB2-BD59-A6C34878D82A}">
                        <a16:rowId xmlns:a16="http://schemas.microsoft.com/office/drawing/2014/main" val="3117349585"/>
                      </a:ext>
                    </a:extLst>
                  </a:tr>
                  <a:tr h="419798">
                    <a:tc>
                      <a:txBody>
                        <a:bodyPr/>
                        <a:lstStyle/>
                        <a:p>
                          <a:pPr algn="ctr">
                            <a:lnSpc>
                              <a:spcPct val="150000"/>
                            </a:lnSpc>
                            <a:tabLst>
                              <a:tab pos="1514475" algn="l"/>
                            </a:tabLst>
                          </a:pPr>
                          <a:r>
                            <a:rPr lang="en-US" sz="1100">
                              <a:effectLst/>
                            </a:rPr>
                            <a:t>4.</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Structure Similarity Index [10]</a:t>
                          </a:r>
                          <a:endParaRPr lang="en-IN" sz="1100" dirty="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SSIM = </a:t>
                          </a:r>
                          <a14:m>
                            <m:oMath xmlns:m="http://schemas.openxmlformats.org/officeDocument/2006/math">
                              <m:f>
                                <m:fPr>
                                  <m:ctrlPr>
                                    <a:rPr lang="en-IN" sz="1100" i="1">
                                      <a:effectLst/>
                                      <a:latin typeface="Cambria Math" panose="02040503050406030204" pitchFamily="18" charset="0"/>
                                    </a:rPr>
                                  </m:ctrlPr>
                                </m:fPr>
                                <m:num>
                                  <m:r>
                                    <a:rPr lang="en-US" sz="1100">
                                      <a:effectLst/>
                                      <a:latin typeface="Cambria Math" panose="02040503050406030204" pitchFamily="18" charset="0"/>
                                    </a:rPr>
                                    <m:t>(</m:t>
                                  </m:r>
                                  <m:sSub>
                                    <m:sSubPr>
                                      <m:ctrlPr>
                                        <a:rPr lang="en-IN" sz="1100" i="1">
                                          <a:effectLst/>
                                          <a:latin typeface="Cambria Math" panose="02040503050406030204" pitchFamily="18" charset="0"/>
                                        </a:rPr>
                                      </m:ctrlPr>
                                    </m:sSubPr>
                                    <m:e>
                                      <m:r>
                                        <a:rPr lang="en-US" sz="1100">
                                          <a:effectLst/>
                                          <a:latin typeface="Cambria Math" panose="02040503050406030204" pitchFamily="18" charset="0"/>
                                        </a:rPr>
                                        <m:t>2µ</m:t>
                                      </m:r>
                                    </m:e>
                                    <m:sub>
                                      <m:r>
                                        <a:rPr lang="en-US" sz="1100">
                                          <a:effectLst/>
                                          <a:latin typeface="Cambria Math" panose="02040503050406030204" pitchFamily="18" charset="0"/>
                                        </a:rPr>
                                        <m:t>𝑓</m:t>
                                      </m:r>
                                    </m:sub>
                                  </m:sSub>
                                  <m:sSub>
                                    <m:sSubPr>
                                      <m:ctrlPr>
                                        <a:rPr lang="en-IN" sz="1100" i="1">
                                          <a:effectLst/>
                                          <a:latin typeface="Cambria Math" panose="02040503050406030204" pitchFamily="18" charset="0"/>
                                        </a:rPr>
                                      </m:ctrlPr>
                                    </m:sSubPr>
                                    <m:e>
                                      <m:r>
                                        <a:rPr lang="en-US" sz="1100">
                                          <a:effectLst/>
                                          <a:latin typeface="Cambria Math" panose="02040503050406030204" pitchFamily="18" charset="0"/>
                                        </a:rPr>
                                        <m:t>µ</m:t>
                                      </m:r>
                                    </m:e>
                                    <m:sub>
                                      <m:r>
                                        <a:rPr lang="en-US" sz="1100">
                                          <a:effectLst/>
                                          <a:latin typeface="Cambria Math" panose="02040503050406030204" pitchFamily="18" charset="0"/>
                                        </a:rPr>
                                        <m:t>−</m:t>
                                      </m:r>
                                      <m:r>
                                        <a:rPr lang="en-US" sz="1100">
                                          <a:effectLst/>
                                          <a:latin typeface="Cambria Math" panose="02040503050406030204" pitchFamily="18" charset="0"/>
                                        </a:rPr>
                                        <m:t>𝑓</m:t>
                                      </m:r>
                                    </m:sub>
                                  </m:sSub>
                                  <m:r>
                                    <a:rPr lang="en-US" sz="1100">
                                      <a:effectLst/>
                                      <a:latin typeface="Cambria Math" panose="02040503050406030204" pitchFamily="18" charset="0"/>
                                    </a:rPr>
                                    <m:t>+</m:t>
                                  </m:r>
                                  <m:sSub>
                                    <m:sSubPr>
                                      <m:ctrlPr>
                                        <a:rPr lang="en-IN" sz="1100" i="1">
                                          <a:effectLst/>
                                          <a:latin typeface="Cambria Math" panose="02040503050406030204" pitchFamily="18" charset="0"/>
                                        </a:rPr>
                                      </m:ctrlPr>
                                    </m:sSubPr>
                                    <m:e>
                                      <m:r>
                                        <a:rPr lang="en-US" sz="1100">
                                          <a:effectLst/>
                                          <a:latin typeface="Cambria Math" panose="02040503050406030204" pitchFamily="18" charset="0"/>
                                        </a:rPr>
                                        <m:t>𝐶</m:t>
                                      </m:r>
                                    </m:e>
                                    <m:sub>
                                      <m:r>
                                        <a:rPr lang="en-US" sz="1100">
                                          <a:effectLst/>
                                          <a:latin typeface="Cambria Math" panose="02040503050406030204" pitchFamily="18" charset="0"/>
                                        </a:rPr>
                                        <m:t>1</m:t>
                                      </m:r>
                                    </m:sub>
                                  </m:sSub>
                                  <m:r>
                                    <a:rPr lang="en-US" sz="1100">
                                      <a:effectLst/>
                                      <a:latin typeface="Cambria Math" panose="02040503050406030204" pitchFamily="18" charset="0"/>
                                    </a:rPr>
                                    <m:t>)(</m:t>
                                  </m:r>
                                  <m:sSub>
                                    <m:sSubPr>
                                      <m:ctrlPr>
                                        <a:rPr lang="en-IN" sz="1100" i="1">
                                          <a:effectLst/>
                                          <a:latin typeface="Cambria Math" panose="02040503050406030204" pitchFamily="18" charset="0"/>
                                        </a:rPr>
                                      </m:ctrlPr>
                                    </m:sSubPr>
                                    <m:e>
                                      <m:r>
                                        <a:rPr lang="en-US" sz="1100">
                                          <a:effectLst/>
                                          <a:latin typeface="Cambria Math" panose="02040503050406030204" pitchFamily="18" charset="0"/>
                                        </a:rPr>
                                        <m:t>2 </m:t>
                                      </m:r>
                                      <m:r>
                                        <m:rPr>
                                          <m:sty m:val="p"/>
                                        </m:rPr>
                                        <a:rPr lang="en-US" sz="1100">
                                          <a:effectLst/>
                                          <a:latin typeface="Cambria Math" panose="02040503050406030204" pitchFamily="18" charset="0"/>
                                        </a:rPr>
                                        <m:t>γ</m:t>
                                      </m:r>
                                    </m:e>
                                    <m:sub>
                                      <m:r>
                                        <a:rPr lang="en-US" sz="1100">
                                          <a:effectLst/>
                                          <a:latin typeface="Cambria Math" panose="02040503050406030204" pitchFamily="18" charset="0"/>
                                        </a:rPr>
                                        <m:t>𝑓</m:t>
                                      </m:r>
                                    </m:sub>
                                  </m:sSub>
                                  <m:r>
                                    <a:rPr lang="en-US" sz="1100">
                                      <a:effectLst/>
                                      <a:latin typeface="Cambria Math" panose="02040503050406030204" pitchFamily="18" charset="0"/>
                                    </a:rPr>
                                    <m:t>+</m:t>
                                  </m:r>
                                  <m:sSub>
                                    <m:sSubPr>
                                      <m:ctrlPr>
                                        <a:rPr lang="en-IN" sz="1100" i="1">
                                          <a:effectLst/>
                                          <a:latin typeface="Cambria Math" panose="02040503050406030204" pitchFamily="18" charset="0"/>
                                        </a:rPr>
                                      </m:ctrlPr>
                                    </m:sSubPr>
                                    <m:e>
                                      <m:r>
                                        <a:rPr lang="en-US" sz="1100">
                                          <a:effectLst/>
                                          <a:latin typeface="Cambria Math" panose="02040503050406030204" pitchFamily="18" charset="0"/>
                                        </a:rPr>
                                        <m:t>𝐶</m:t>
                                      </m:r>
                                    </m:e>
                                    <m:sub>
                                      <m:r>
                                        <a:rPr lang="en-US" sz="1100">
                                          <a:effectLst/>
                                          <a:latin typeface="Cambria Math" panose="02040503050406030204" pitchFamily="18" charset="0"/>
                                        </a:rPr>
                                        <m:t>2</m:t>
                                      </m:r>
                                    </m:sub>
                                  </m:sSub>
                                  <m:r>
                                    <a:rPr lang="en-US" sz="1100">
                                      <a:effectLst/>
                                      <a:latin typeface="Cambria Math" panose="02040503050406030204" pitchFamily="18" charset="0"/>
                                    </a:rPr>
                                    <m:t>)</m:t>
                                  </m:r>
                                </m:num>
                                <m:den>
                                  <m:r>
                                    <a:rPr lang="en-US" sz="1100">
                                      <a:effectLst/>
                                      <a:latin typeface="Cambria Math" panose="02040503050406030204" pitchFamily="18" charset="0"/>
                                    </a:rPr>
                                    <m:t>(</m:t>
                                  </m:r>
                                  <m:sSubSup>
                                    <m:sSubSupPr>
                                      <m:ctrlPr>
                                        <a:rPr lang="en-IN" sz="1100" i="1">
                                          <a:effectLst/>
                                          <a:latin typeface="Cambria Math" panose="02040503050406030204" pitchFamily="18" charset="0"/>
                                        </a:rPr>
                                      </m:ctrlPr>
                                    </m:sSubSupPr>
                                    <m:e>
                                      <m:r>
                                        <a:rPr lang="en-US" sz="1100">
                                          <a:effectLst/>
                                          <a:latin typeface="Cambria Math" panose="02040503050406030204" pitchFamily="18" charset="0"/>
                                        </a:rPr>
                                        <m:t>µ</m:t>
                                      </m:r>
                                    </m:e>
                                    <m:sub>
                                      <m:r>
                                        <a:rPr lang="en-US" sz="1100">
                                          <a:effectLst/>
                                          <a:latin typeface="Cambria Math" panose="02040503050406030204" pitchFamily="18" charset="0"/>
                                        </a:rPr>
                                        <m:t>𝑓</m:t>
                                      </m:r>
                                    </m:sub>
                                    <m:sup>
                                      <m:r>
                                        <a:rPr lang="en-US" sz="1100">
                                          <a:effectLst/>
                                          <a:latin typeface="Cambria Math" panose="02040503050406030204" pitchFamily="18" charset="0"/>
                                        </a:rPr>
                                        <m:t>2</m:t>
                                      </m:r>
                                    </m:sup>
                                  </m:sSubSup>
                                  <m:r>
                                    <a:rPr lang="en-US" sz="1100">
                                      <a:effectLst/>
                                      <a:latin typeface="Cambria Math" panose="02040503050406030204" pitchFamily="18" charset="0"/>
                                    </a:rPr>
                                    <m:t>+</m:t>
                                  </m:r>
                                  <m:sSubSup>
                                    <m:sSubSupPr>
                                      <m:ctrlPr>
                                        <a:rPr lang="en-IN" sz="1100" i="1">
                                          <a:effectLst/>
                                          <a:latin typeface="Cambria Math" panose="02040503050406030204" pitchFamily="18" charset="0"/>
                                        </a:rPr>
                                      </m:ctrlPr>
                                    </m:sSubSupPr>
                                    <m:e>
                                      <m:r>
                                        <a:rPr lang="en-US" sz="1100">
                                          <a:effectLst/>
                                          <a:latin typeface="Cambria Math" panose="02040503050406030204" pitchFamily="18" charset="0"/>
                                        </a:rPr>
                                        <m:t>µ</m:t>
                                      </m:r>
                                    </m:e>
                                    <m:sub>
                                      <m:r>
                                        <a:rPr lang="en-US" sz="1100">
                                          <a:effectLst/>
                                          <a:latin typeface="Cambria Math" panose="02040503050406030204" pitchFamily="18" charset="0"/>
                                        </a:rPr>
                                        <m:t>−</m:t>
                                      </m:r>
                                      <m:r>
                                        <a:rPr lang="en-US" sz="1100">
                                          <a:effectLst/>
                                          <a:latin typeface="Cambria Math" panose="02040503050406030204" pitchFamily="18" charset="0"/>
                                        </a:rPr>
                                        <m:t>𝑓</m:t>
                                      </m:r>
                                    </m:sub>
                                    <m:sup>
                                      <m:r>
                                        <a:rPr lang="en-US" sz="1100">
                                          <a:effectLst/>
                                          <a:latin typeface="Cambria Math" panose="02040503050406030204" pitchFamily="18" charset="0"/>
                                        </a:rPr>
                                        <m:t>2</m:t>
                                      </m:r>
                                    </m:sup>
                                  </m:sSubSup>
                                  <m:r>
                                    <a:rPr lang="en-US" sz="1100">
                                      <a:effectLst/>
                                      <a:latin typeface="Cambria Math" panose="02040503050406030204" pitchFamily="18" charset="0"/>
                                    </a:rPr>
                                    <m:t>+</m:t>
                                  </m:r>
                                  <m:sSub>
                                    <m:sSubPr>
                                      <m:ctrlPr>
                                        <a:rPr lang="en-IN" sz="1100" i="1">
                                          <a:effectLst/>
                                          <a:latin typeface="Cambria Math" panose="02040503050406030204" pitchFamily="18" charset="0"/>
                                        </a:rPr>
                                      </m:ctrlPr>
                                    </m:sSubPr>
                                    <m:e>
                                      <m:r>
                                        <a:rPr lang="en-US" sz="1100">
                                          <a:effectLst/>
                                          <a:latin typeface="Cambria Math" panose="02040503050406030204" pitchFamily="18" charset="0"/>
                                        </a:rPr>
                                        <m:t>𝐶</m:t>
                                      </m:r>
                                    </m:e>
                                    <m:sub>
                                      <m:r>
                                        <a:rPr lang="en-US" sz="1100">
                                          <a:effectLst/>
                                          <a:latin typeface="Cambria Math" panose="02040503050406030204" pitchFamily="18" charset="0"/>
                                        </a:rPr>
                                        <m:t>1</m:t>
                                      </m:r>
                                    </m:sub>
                                  </m:sSub>
                                  <m:r>
                                    <a:rPr lang="en-US" sz="1100">
                                      <a:effectLst/>
                                      <a:latin typeface="Cambria Math" panose="02040503050406030204" pitchFamily="18" charset="0"/>
                                    </a:rPr>
                                    <m:t>)(</m:t>
                                  </m:r>
                                  <m:sSubSup>
                                    <m:sSubSupPr>
                                      <m:ctrlPr>
                                        <a:rPr lang="en-IN" sz="1100" i="1">
                                          <a:effectLst/>
                                          <a:latin typeface="Cambria Math" panose="02040503050406030204" pitchFamily="18" charset="0"/>
                                        </a:rPr>
                                      </m:ctrlPr>
                                    </m:sSubSupPr>
                                    <m:e>
                                      <m:r>
                                        <m:rPr>
                                          <m:sty m:val="p"/>
                                        </m:rPr>
                                        <a:rPr lang="en-US" sz="1100">
                                          <a:effectLst/>
                                          <a:latin typeface="Cambria Math" panose="02040503050406030204" pitchFamily="18" charset="0"/>
                                        </a:rPr>
                                        <m:t>γ</m:t>
                                      </m:r>
                                    </m:e>
                                    <m:sub>
                                      <m:r>
                                        <a:rPr lang="en-US" sz="1100">
                                          <a:effectLst/>
                                          <a:latin typeface="Cambria Math" panose="02040503050406030204" pitchFamily="18" charset="0"/>
                                        </a:rPr>
                                        <m:t>𝑓</m:t>
                                      </m:r>
                                    </m:sub>
                                    <m:sup>
                                      <m:r>
                                        <a:rPr lang="en-US" sz="1100">
                                          <a:effectLst/>
                                          <a:latin typeface="Cambria Math" panose="02040503050406030204" pitchFamily="18" charset="0"/>
                                        </a:rPr>
                                        <m:t>2</m:t>
                                      </m:r>
                                    </m:sup>
                                  </m:sSubSup>
                                  <m:r>
                                    <a:rPr lang="en-US" sz="1100">
                                      <a:effectLst/>
                                      <a:latin typeface="Cambria Math" panose="02040503050406030204" pitchFamily="18" charset="0"/>
                                    </a:rPr>
                                    <m:t>+</m:t>
                                  </m:r>
                                  <m:sSubSup>
                                    <m:sSubSupPr>
                                      <m:ctrlPr>
                                        <a:rPr lang="en-IN" sz="1100" i="1">
                                          <a:effectLst/>
                                          <a:latin typeface="Cambria Math" panose="02040503050406030204" pitchFamily="18" charset="0"/>
                                        </a:rPr>
                                      </m:ctrlPr>
                                    </m:sSubSupPr>
                                    <m:e>
                                      <m:r>
                                        <m:rPr>
                                          <m:sty m:val="p"/>
                                        </m:rPr>
                                        <a:rPr lang="en-US" sz="1100">
                                          <a:effectLst/>
                                          <a:latin typeface="Cambria Math" panose="02040503050406030204" pitchFamily="18" charset="0"/>
                                        </a:rPr>
                                        <m:t>γ</m:t>
                                      </m:r>
                                    </m:e>
                                    <m:sub>
                                      <m:r>
                                        <a:rPr lang="en-US" sz="1100">
                                          <a:effectLst/>
                                          <a:latin typeface="Cambria Math" panose="02040503050406030204" pitchFamily="18" charset="0"/>
                                        </a:rPr>
                                        <m:t>−</m:t>
                                      </m:r>
                                      <m:r>
                                        <a:rPr lang="en-US" sz="1100">
                                          <a:effectLst/>
                                          <a:latin typeface="Cambria Math" panose="02040503050406030204" pitchFamily="18" charset="0"/>
                                        </a:rPr>
                                        <m:t>𝑓</m:t>
                                      </m:r>
                                    </m:sub>
                                    <m:sup>
                                      <m:r>
                                        <a:rPr lang="en-US" sz="1100">
                                          <a:effectLst/>
                                          <a:latin typeface="Cambria Math" panose="02040503050406030204" pitchFamily="18" charset="0"/>
                                        </a:rPr>
                                        <m:t>2</m:t>
                                      </m:r>
                                    </m:sup>
                                  </m:sSubSup>
                                  <m:r>
                                    <a:rPr lang="en-US" sz="1100">
                                      <a:effectLst/>
                                      <a:latin typeface="Cambria Math" panose="02040503050406030204" pitchFamily="18" charset="0"/>
                                    </a:rPr>
                                    <m:t>+</m:t>
                                  </m:r>
                                  <m:sSub>
                                    <m:sSubPr>
                                      <m:ctrlPr>
                                        <a:rPr lang="en-IN" sz="1100" i="1">
                                          <a:effectLst/>
                                          <a:latin typeface="Cambria Math" panose="02040503050406030204" pitchFamily="18" charset="0"/>
                                        </a:rPr>
                                      </m:ctrlPr>
                                    </m:sSubPr>
                                    <m:e>
                                      <m:r>
                                        <a:rPr lang="en-US" sz="1100">
                                          <a:effectLst/>
                                          <a:latin typeface="Cambria Math" panose="02040503050406030204" pitchFamily="18" charset="0"/>
                                        </a:rPr>
                                        <m:t>𝐶</m:t>
                                      </m:r>
                                    </m:e>
                                    <m:sub>
                                      <m:r>
                                        <a:rPr lang="en-US" sz="1100">
                                          <a:effectLst/>
                                          <a:latin typeface="Cambria Math" panose="02040503050406030204" pitchFamily="18" charset="0"/>
                                        </a:rPr>
                                        <m:t>2</m:t>
                                      </m:r>
                                    </m:sub>
                                  </m:sSub>
                                  <m:r>
                                    <a:rPr lang="en-US" sz="1100">
                                      <a:effectLst/>
                                      <a:latin typeface="Cambria Math" panose="02040503050406030204" pitchFamily="18" charset="0"/>
                                    </a:rPr>
                                    <m:t>)</m:t>
                                  </m:r>
                                </m:den>
                              </m:f>
                            </m:oMath>
                          </a14:m>
                          <a:endParaRPr lang="en-IN" sz="1100" dirty="0">
                            <a:effectLst/>
                            <a:latin typeface="Times New Roman" panose="02020603050405020304" pitchFamily="18" charset="0"/>
                            <a:ea typeface="Times New Roman" panose="02020603050405020304" pitchFamily="18" charset="0"/>
                          </a:endParaRPr>
                        </a:p>
                      </a:txBody>
                      <a:tcPr marL="45869" marR="45869" marT="0" marB="0"/>
                    </a:tc>
                    <a:extLst>
                      <a:ext uri="{0D108BD9-81ED-4DB2-BD59-A6C34878D82A}">
                        <a16:rowId xmlns:a16="http://schemas.microsoft.com/office/drawing/2014/main" val="1402344652"/>
                      </a:ext>
                    </a:extLst>
                  </a:tr>
                  <a:tr h="596111">
                    <a:tc>
                      <a:txBody>
                        <a:bodyPr/>
                        <a:lstStyle/>
                        <a:p>
                          <a:pPr algn="ctr">
                            <a:lnSpc>
                              <a:spcPct val="150000"/>
                            </a:lnSpc>
                            <a:tabLst>
                              <a:tab pos="1514475" algn="l"/>
                            </a:tabLst>
                          </a:pPr>
                          <a:r>
                            <a:rPr lang="en-US" sz="1100">
                              <a:effectLst/>
                            </a:rPr>
                            <a:t>5.</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Correlation coefficient [10]</a:t>
                          </a:r>
                          <a:endParaRPr lang="en-IN" sz="1100" dirty="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CC = </a:t>
                          </a:r>
                          <a14:m>
                            <m:oMath xmlns:m="http://schemas.openxmlformats.org/officeDocument/2006/math">
                              <m:f>
                                <m:fPr>
                                  <m:ctrlPr>
                                    <a:rPr lang="en-IN" sz="1100" i="1">
                                      <a:effectLst/>
                                      <a:latin typeface="Cambria Math" panose="02040503050406030204" pitchFamily="18" charset="0"/>
                                    </a:rPr>
                                  </m:ctrlPr>
                                </m:fPr>
                                <m:num>
                                  <m:nary>
                                    <m:naryPr>
                                      <m:chr m:val="∑"/>
                                      <m:limLoc m:val="undOvr"/>
                                      <m:ctrlPr>
                                        <a:rPr lang="en-IN" sz="1100" i="1">
                                          <a:effectLst/>
                                          <a:latin typeface="Cambria Math" panose="02040503050406030204" pitchFamily="18" charset="0"/>
                                        </a:rPr>
                                      </m:ctrlPr>
                                    </m:naryPr>
                                    <m:sub>
                                      <m:r>
                                        <a:rPr lang="en-US" sz="1100">
                                          <a:effectLst/>
                                          <a:latin typeface="Cambria Math" panose="02040503050406030204" pitchFamily="18" charset="0"/>
                                        </a:rPr>
                                        <m:t>𝑥</m:t>
                                      </m:r>
                                      <m:r>
                                        <a:rPr lang="en-US" sz="1100">
                                          <a:effectLst/>
                                          <a:latin typeface="Cambria Math" panose="02040503050406030204" pitchFamily="18" charset="0"/>
                                        </a:rPr>
                                        <m:t>=1</m:t>
                                      </m:r>
                                    </m:sub>
                                    <m:sup>
                                      <m:r>
                                        <a:rPr lang="en-US" sz="1100">
                                          <a:effectLst/>
                                          <a:latin typeface="Cambria Math" panose="02040503050406030204" pitchFamily="18" charset="0"/>
                                        </a:rPr>
                                        <m:t>𝑀</m:t>
                                      </m:r>
                                    </m:sup>
                                    <m:e>
                                      <m:nary>
                                        <m:naryPr>
                                          <m:chr m:val="∑"/>
                                          <m:limLoc m:val="undOvr"/>
                                          <m:ctrlPr>
                                            <a:rPr lang="en-IN" sz="1100" i="1">
                                              <a:effectLst/>
                                              <a:latin typeface="Cambria Math" panose="02040503050406030204" pitchFamily="18" charset="0"/>
                                            </a:rPr>
                                          </m:ctrlPr>
                                        </m:naryPr>
                                        <m:sub>
                                          <m:r>
                                            <a:rPr lang="en-US" sz="1100">
                                              <a:effectLst/>
                                              <a:latin typeface="Cambria Math" panose="02040503050406030204" pitchFamily="18" charset="0"/>
                                            </a:rPr>
                                            <m:t>𝑦</m:t>
                                          </m:r>
                                          <m:r>
                                            <a:rPr lang="en-US" sz="1100">
                                              <a:effectLst/>
                                              <a:latin typeface="Cambria Math" panose="02040503050406030204" pitchFamily="18" charset="0"/>
                                            </a:rPr>
                                            <m:t>=1</m:t>
                                          </m:r>
                                        </m:sub>
                                        <m:sup>
                                          <m:r>
                                            <a:rPr lang="en-US" sz="1100">
                                              <a:effectLst/>
                                              <a:latin typeface="Cambria Math" panose="02040503050406030204" pitchFamily="18" charset="0"/>
                                            </a:rPr>
                                            <m:t>𝑁</m:t>
                                          </m:r>
                                        </m:sup>
                                        <m:e>
                                          <m:r>
                                            <a:rPr lang="en-US" sz="1100">
                                              <a:effectLst/>
                                              <a:latin typeface="Cambria Math" panose="02040503050406030204" pitchFamily="18" charset="0"/>
                                            </a:rPr>
                                            <m:t>𝑓</m:t>
                                          </m:r>
                                          <m:d>
                                            <m:dPr>
                                              <m:ctrlPr>
                                                <a:rPr lang="en-IN" sz="1100" i="1">
                                                  <a:effectLst/>
                                                  <a:latin typeface="Cambria Math" panose="02040503050406030204" pitchFamily="18" charset="0"/>
                                                </a:rPr>
                                              </m:ctrlPr>
                                            </m:dPr>
                                            <m:e>
                                              <m:r>
                                                <a:rPr lang="en-US" sz="1100">
                                                  <a:effectLst/>
                                                  <a:latin typeface="Cambria Math" panose="02040503050406030204" pitchFamily="18" charset="0"/>
                                                </a:rPr>
                                                <m:t>𝑥</m:t>
                                              </m:r>
                                              <m:r>
                                                <a:rPr lang="en-US" sz="1100">
                                                  <a:effectLst/>
                                                  <a:latin typeface="Cambria Math" panose="02040503050406030204" pitchFamily="18" charset="0"/>
                                                </a:rPr>
                                                <m:t>, </m:t>
                                              </m:r>
                                              <m:r>
                                                <a:rPr lang="en-US" sz="1100">
                                                  <a:effectLst/>
                                                  <a:latin typeface="Cambria Math" panose="02040503050406030204" pitchFamily="18" charset="0"/>
                                                </a:rPr>
                                                <m:t>𝑦</m:t>
                                              </m:r>
                                            </m:e>
                                          </m:d>
                                          <m:r>
                                            <a:rPr lang="en-US" sz="1100">
                                              <a:effectLst/>
                                              <a:latin typeface="Cambria Math" panose="02040503050406030204" pitchFamily="18" charset="0"/>
                                            </a:rPr>
                                            <m:t> ×</m:t>
                                          </m:r>
                                          <m:sSup>
                                            <m:sSupPr>
                                              <m:ctrlPr>
                                                <a:rPr lang="en-IN" sz="1100" i="1">
                                                  <a:effectLst/>
                                                  <a:latin typeface="Cambria Math" panose="02040503050406030204" pitchFamily="18" charset="0"/>
                                                </a:rPr>
                                              </m:ctrlPr>
                                            </m:sSupPr>
                                            <m:e>
                                              <m:r>
                                                <a:rPr lang="en-US" sz="1100">
                                                  <a:effectLst/>
                                                  <a:latin typeface="Cambria Math" panose="02040503050406030204" pitchFamily="18" charset="0"/>
                                                </a:rPr>
                                                <m:t>𝑓</m:t>
                                              </m:r>
                                            </m:e>
                                            <m:sup>
                                              <m:r>
                                                <a:rPr lang="en-US" sz="1100">
                                                  <a:effectLst/>
                                                  <a:latin typeface="Cambria Math" panose="02040503050406030204" pitchFamily="18" charset="0"/>
                                                </a:rPr>
                                                <m:t>′</m:t>
                                              </m:r>
                                            </m:sup>
                                          </m:sSup>
                                          <m:d>
                                            <m:dPr>
                                              <m:ctrlPr>
                                                <a:rPr lang="en-IN" sz="1100" i="1">
                                                  <a:effectLst/>
                                                  <a:latin typeface="Cambria Math" panose="02040503050406030204" pitchFamily="18" charset="0"/>
                                                </a:rPr>
                                              </m:ctrlPr>
                                            </m:dPr>
                                            <m:e>
                                              <m:r>
                                                <a:rPr lang="en-US" sz="1100">
                                                  <a:effectLst/>
                                                  <a:latin typeface="Cambria Math" panose="02040503050406030204" pitchFamily="18" charset="0"/>
                                                </a:rPr>
                                                <m:t>𝑥</m:t>
                                              </m:r>
                                              <m:r>
                                                <a:rPr lang="en-US" sz="1100">
                                                  <a:effectLst/>
                                                  <a:latin typeface="Cambria Math" panose="02040503050406030204" pitchFamily="18" charset="0"/>
                                                </a:rPr>
                                                <m:t>, </m:t>
                                              </m:r>
                                              <m:r>
                                                <a:rPr lang="en-US" sz="1100">
                                                  <a:effectLst/>
                                                  <a:latin typeface="Cambria Math" panose="02040503050406030204" pitchFamily="18" charset="0"/>
                                                </a:rPr>
                                                <m:t>𝑦</m:t>
                                              </m:r>
                                            </m:e>
                                          </m:d>
                                        </m:e>
                                      </m:nary>
                                    </m:e>
                                  </m:nary>
                                </m:num>
                                <m:den>
                                  <m:rad>
                                    <m:radPr>
                                      <m:degHide m:val="on"/>
                                      <m:ctrlPr>
                                        <a:rPr lang="en-IN" sz="1100" i="1">
                                          <a:effectLst/>
                                          <a:latin typeface="Cambria Math" panose="02040503050406030204" pitchFamily="18" charset="0"/>
                                        </a:rPr>
                                      </m:ctrlPr>
                                    </m:radPr>
                                    <m:deg/>
                                    <m:e>
                                      <m:nary>
                                        <m:naryPr>
                                          <m:chr m:val="∑"/>
                                          <m:limLoc m:val="undOvr"/>
                                          <m:ctrlPr>
                                            <a:rPr lang="en-IN" sz="1100" i="1">
                                              <a:effectLst/>
                                              <a:latin typeface="Cambria Math" panose="02040503050406030204" pitchFamily="18" charset="0"/>
                                            </a:rPr>
                                          </m:ctrlPr>
                                        </m:naryPr>
                                        <m:sub>
                                          <m:r>
                                            <a:rPr lang="en-US" sz="1100">
                                              <a:effectLst/>
                                              <a:latin typeface="Cambria Math" panose="02040503050406030204" pitchFamily="18" charset="0"/>
                                            </a:rPr>
                                            <m:t>𝑥</m:t>
                                          </m:r>
                                          <m:r>
                                            <a:rPr lang="en-US" sz="1100">
                                              <a:effectLst/>
                                              <a:latin typeface="Cambria Math" panose="02040503050406030204" pitchFamily="18" charset="0"/>
                                            </a:rPr>
                                            <m:t>=1</m:t>
                                          </m:r>
                                        </m:sub>
                                        <m:sup>
                                          <m:r>
                                            <a:rPr lang="en-US" sz="1100">
                                              <a:effectLst/>
                                              <a:latin typeface="Cambria Math" panose="02040503050406030204" pitchFamily="18" charset="0"/>
                                            </a:rPr>
                                            <m:t>𝑀</m:t>
                                          </m:r>
                                        </m:sup>
                                        <m:e>
                                          <m:nary>
                                            <m:naryPr>
                                              <m:chr m:val="∑"/>
                                              <m:limLoc m:val="undOvr"/>
                                              <m:ctrlPr>
                                                <a:rPr lang="en-IN" sz="1100" i="1">
                                                  <a:effectLst/>
                                                  <a:latin typeface="Cambria Math" panose="02040503050406030204" pitchFamily="18" charset="0"/>
                                                </a:rPr>
                                              </m:ctrlPr>
                                            </m:naryPr>
                                            <m:sub>
                                              <m:r>
                                                <a:rPr lang="en-US" sz="1100">
                                                  <a:effectLst/>
                                                  <a:latin typeface="Cambria Math" panose="02040503050406030204" pitchFamily="18" charset="0"/>
                                                </a:rPr>
                                                <m:t>𝑦</m:t>
                                              </m:r>
                                              <m:r>
                                                <a:rPr lang="en-US" sz="1100">
                                                  <a:effectLst/>
                                                  <a:latin typeface="Cambria Math" panose="02040503050406030204" pitchFamily="18" charset="0"/>
                                                </a:rPr>
                                                <m:t>=1</m:t>
                                              </m:r>
                                            </m:sub>
                                            <m:sup>
                                              <m:r>
                                                <a:rPr lang="en-US" sz="1100">
                                                  <a:effectLst/>
                                                  <a:latin typeface="Cambria Math" panose="02040503050406030204" pitchFamily="18" charset="0"/>
                                                </a:rPr>
                                                <m:t>𝑁</m:t>
                                              </m:r>
                                            </m:sup>
                                            <m:e>
                                              <m:sSup>
                                                <m:sSupPr>
                                                  <m:ctrlPr>
                                                    <a:rPr lang="en-IN" sz="1100" i="1">
                                                      <a:effectLst/>
                                                      <a:latin typeface="Cambria Math" panose="02040503050406030204" pitchFamily="18" charset="0"/>
                                                    </a:rPr>
                                                  </m:ctrlPr>
                                                </m:sSupPr>
                                                <m:e>
                                                  <m:d>
                                                    <m:dPr>
                                                      <m:ctrlPr>
                                                        <a:rPr lang="en-IN" sz="1100" i="1">
                                                          <a:effectLst/>
                                                          <a:latin typeface="Cambria Math" panose="02040503050406030204" pitchFamily="18" charset="0"/>
                                                        </a:rPr>
                                                      </m:ctrlPr>
                                                    </m:dPr>
                                                    <m:e>
                                                      <m:r>
                                                        <a:rPr lang="en-US" sz="1100">
                                                          <a:effectLst/>
                                                          <a:latin typeface="Cambria Math" panose="02040503050406030204" pitchFamily="18" charset="0"/>
                                                        </a:rPr>
                                                        <m:t>𝑓</m:t>
                                                      </m:r>
                                                      <m:d>
                                                        <m:dPr>
                                                          <m:ctrlPr>
                                                            <a:rPr lang="en-IN" sz="1100" i="1">
                                                              <a:effectLst/>
                                                              <a:latin typeface="Cambria Math" panose="02040503050406030204" pitchFamily="18" charset="0"/>
                                                            </a:rPr>
                                                          </m:ctrlPr>
                                                        </m:dPr>
                                                        <m:e>
                                                          <m:r>
                                                            <a:rPr lang="en-US" sz="1100">
                                                              <a:effectLst/>
                                                              <a:latin typeface="Cambria Math" panose="02040503050406030204" pitchFamily="18" charset="0"/>
                                                            </a:rPr>
                                                            <m:t>𝑥</m:t>
                                                          </m:r>
                                                          <m:r>
                                                            <a:rPr lang="en-US" sz="1100">
                                                              <a:effectLst/>
                                                              <a:latin typeface="Cambria Math" panose="02040503050406030204" pitchFamily="18" charset="0"/>
                                                            </a:rPr>
                                                            <m:t>, </m:t>
                                                          </m:r>
                                                          <m:r>
                                                            <a:rPr lang="en-US" sz="1100">
                                                              <a:effectLst/>
                                                              <a:latin typeface="Cambria Math" panose="02040503050406030204" pitchFamily="18" charset="0"/>
                                                            </a:rPr>
                                                            <m:t>𝑦</m:t>
                                                          </m:r>
                                                        </m:e>
                                                      </m:d>
                                                    </m:e>
                                                  </m:d>
                                                </m:e>
                                                <m:sup>
                                                  <m:r>
                                                    <a:rPr lang="en-US" sz="1100">
                                                      <a:effectLst/>
                                                      <a:latin typeface="Cambria Math" panose="02040503050406030204" pitchFamily="18" charset="0"/>
                                                    </a:rPr>
                                                    <m:t>2</m:t>
                                                  </m:r>
                                                </m:sup>
                                              </m:sSup>
                                            </m:e>
                                          </m:nary>
                                        </m:e>
                                      </m:nary>
                                    </m:e>
                                  </m:rad>
                                  <m:rad>
                                    <m:radPr>
                                      <m:degHide m:val="on"/>
                                      <m:ctrlPr>
                                        <a:rPr lang="en-IN" sz="1100" i="1">
                                          <a:effectLst/>
                                          <a:latin typeface="Cambria Math" panose="02040503050406030204" pitchFamily="18" charset="0"/>
                                        </a:rPr>
                                      </m:ctrlPr>
                                    </m:radPr>
                                    <m:deg/>
                                    <m:e>
                                      <m:nary>
                                        <m:naryPr>
                                          <m:chr m:val="∑"/>
                                          <m:limLoc m:val="undOvr"/>
                                          <m:ctrlPr>
                                            <a:rPr lang="en-IN" sz="1100" i="1">
                                              <a:effectLst/>
                                              <a:latin typeface="Cambria Math" panose="02040503050406030204" pitchFamily="18" charset="0"/>
                                            </a:rPr>
                                          </m:ctrlPr>
                                        </m:naryPr>
                                        <m:sub>
                                          <m:r>
                                            <a:rPr lang="en-US" sz="1100">
                                              <a:effectLst/>
                                              <a:latin typeface="Cambria Math" panose="02040503050406030204" pitchFamily="18" charset="0"/>
                                            </a:rPr>
                                            <m:t>𝑥</m:t>
                                          </m:r>
                                          <m:r>
                                            <a:rPr lang="en-US" sz="1100">
                                              <a:effectLst/>
                                              <a:latin typeface="Cambria Math" panose="02040503050406030204" pitchFamily="18" charset="0"/>
                                            </a:rPr>
                                            <m:t>=1</m:t>
                                          </m:r>
                                        </m:sub>
                                        <m:sup>
                                          <m:r>
                                            <a:rPr lang="en-US" sz="1100">
                                              <a:effectLst/>
                                              <a:latin typeface="Cambria Math" panose="02040503050406030204" pitchFamily="18" charset="0"/>
                                            </a:rPr>
                                            <m:t>𝑀</m:t>
                                          </m:r>
                                        </m:sup>
                                        <m:e>
                                          <m:nary>
                                            <m:naryPr>
                                              <m:chr m:val="∑"/>
                                              <m:limLoc m:val="undOvr"/>
                                              <m:ctrlPr>
                                                <a:rPr lang="en-IN" sz="1100" i="1">
                                                  <a:effectLst/>
                                                  <a:latin typeface="Cambria Math" panose="02040503050406030204" pitchFamily="18" charset="0"/>
                                                </a:rPr>
                                              </m:ctrlPr>
                                            </m:naryPr>
                                            <m:sub>
                                              <m:r>
                                                <a:rPr lang="en-US" sz="1100">
                                                  <a:effectLst/>
                                                  <a:latin typeface="Cambria Math" panose="02040503050406030204" pitchFamily="18" charset="0"/>
                                                </a:rPr>
                                                <m:t>𝑦</m:t>
                                              </m:r>
                                              <m:r>
                                                <a:rPr lang="en-US" sz="1100">
                                                  <a:effectLst/>
                                                  <a:latin typeface="Cambria Math" panose="02040503050406030204" pitchFamily="18" charset="0"/>
                                                </a:rPr>
                                                <m:t>=1</m:t>
                                              </m:r>
                                            </m:sub>
                                            <m:sup>
                                              <m:r>
                                                <a:rPr lang="en-US" sz="1100">
                                                  <a:effectLst/>
                                                  <a:latin typeface="Cambria Math" panose="02040503050406030204" pitchFamily="18" charset="0"/>
                                                </a:rPr>
                                                <m:t>𝑁</m:t>
                                              </m:r>
                                            </m:sup>
                                            <m:e>
                                              <m:sSup>
                                                <m:sSupPr>
                                                  <m:ctrlPr>
                                                    <a:rPr lang="en-IN" sz="1100" i="1">
                                                      <a:effectLst/>
                                                      <a:latin typeface="Cambria Math" panose="02040503050406030204" pitchFamily="18" charset="0"/>
                                                    </a:rPr>
                                                  </m:ctrlPr>
                                                </m:sSupPr>
                                                <m:e>
                                                  <m:d>
                                                    <m:dPr>
                                                      <m:ctrlPr>
                                                        <a:rPr lang="en-IN" sz="1100" i="1">
                                                          <a:effectLst/>
                                                          <a:latin typeface="Cambria Math" panose="02040503050406030204" pitchFamily="18" charset="0"/>
                                                        </a:rPr>
                                                      </m:ctrlPr>
                                                    </m:dPr>
                                                    <m:e>
                                                      <m:sSup>
                                                        <m:sSupPr>
                                                          <m:ctrlPr>
                                                            <a:rPr lang="en-IN" sz="1100" i="1">
                                                              <a:effectLst/>
                                                              <a:latin typeface="Cambria Math" panose="02040503050406030204" pitchFamily="18" charset="0"/>
                                                            </a:rPr>
                                                          </m:ctrlPr>
                                                        </m:sSupPr>
                                                        <m:e>
                                                          <m:r>
                                                            <a:rPr lang="en-US" sz="1100">
                                                              <a:effectLst/>
                                                              <a:latin typeface="Cambria Math" panose="02040503050406030204" pitchFamily="18" charset="0"/>
                                                            </a:rPr>
                                                            <m:t>𝑓</m:t>
                                                          </m:r>
                                                        </m:e>
                                                        <m:sup>
                                                          <m:r>
                                                            <a:rPr lang="en-US" sz="1100">
                                                              <a:effectLst/>
                                                              <a:latin typeface="Cambria Math" panose="02040503050406030204" pitchFamily="18" charset="0"/>
                                                            </a:rPr>
                                                            <m:t>′</m:t>
                                                          </m:r>
                                                        </m:sup>
                                                      </m:sSup>
                                                      <m:d>
                                                        <m:dPr>
                                                          <m:ctrlPr>
                                                            <a:rPr lang="en-IN" sz="1100" i="1">
                                                              <a:effectLst/>
                                                              <a:latin typeface="Cambria Math" panose="02040503050406030204" pitchFamily="18" charset="0"/>
                                                            </a:rPr>
                                                          </m:ctrlPr>
                                                        </m:dPr>
                                                        <m:e>
                                                          <m:r>
                                                            <a:rPr lang="en-US" sz="1100">
                                                              <a:effectLst/>
                                                              <a:latin typeface="Cambria Math" panose="02040503050406030204" pitchFamily="18" charset="0"/>
                                                            </a:rPr>
                                                            <m:t>𝑥</m:t>
                                                          </m:r>
                                                          <m:r>
                                                            <a:rPr lang="en-US" sz="1100">
                                                              <a:effectLst/>
                                                              <a:latin typeface="Cambria Math" panose="02040503050406030204" pitchFamily="18" charset="0"/>
                                                            </a:rPr>
                                                            <m:t>, </m:t>
                                                          </m:r>
                                                          <m:r>
                                                            <a:rPr lang="en-US" sz="1100">
                                                              <a:effectLst/>
                                                              <a:latin typeface="Cambria Math" panose="02040503050406030204" pitchFamily="18" charset="0"/>
                                                            </a:rPr>
                                                            <m:t>𝑦</m:t>
                                                          </m:r>
                                                        </m:e>
                                                      </m:d>
                                                    </m:e>
                                                  </m:d>
                                                </m:e>
                                                <m:sup>
                                                  <m:r>
                                                    <a:rPr lang="en-US" sz="1100">
                                                      <a:effectLst/>
                                                      <a:latin typeface="Cambria Math" panose="02040503050406030204" pitchFamily="18" charset="0"/>
                                                    </a:rPr>
                                                    <m:t>2</m:t>
                                                  </m:r>
                                                </m:sup>
                                              </m:sSup>
                                            </m:e>
                                          </m:nary>
                                        </m:e>
                                      </m:nary>
                                    </m:e>
                                  </m:rad>
                                </m:den>
                              </m:f>
                            </m:oMath>
                          </a14:m>
                          <a:endParaRPr lang="en-IN" sz="1100" dirty="0">
                            <a:effectLst/>
                            <a:latin typeface="Times New Roman" panose="02020603050405020304" pitchFamily="18" charset="0"/>
                            <a:ea typeface="Times New Roman" panose="02020603050405020304" pitchFamily="18" charset="0"/>
                          </a:endParaRPr>
                        </a:p>
                      </a:txBody>
                      <a:tcPr marL="45869" marR="45869" marT="0" marB="0"/>
                    </a:tc>
                    <a:extLst>
                      <a:ext uri="{0D108BD9-81ED-4DB2-BD59-A6C34878D82A}">
                        <a16:rowId xmlns:a16="http://schemas.microsoft.com/office/drawing/2014/main" val="1724571552"/>
                      </a:ext>
                    </a:extLst>
                  </a:tr>
                  <a:tr h="363770">
                    <a:tc>
                      <a:txBody>
                        <a:bodyPr/>
                        <a:lstStyle/>
                        <a:p>
                          <a:pPr algn="ctr">
                            <a:lnSpc>
                              <a:spcPct val="150000"/>
                            </a:lnSpc>
                            <a:tabLst>
                              <a:tab pos="1514475" algn="l"/>
                            </a:tabLst>
                          </a:pPr>
                          <a:r>
                            <a:rPr lang="en-US" sz="1100">
                              <a:effectLst/>
                            </a:rPr>
                            <a:t> </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a:effectLst/>
                            </a:rPr>
                            <a:t>Peak Signal to Noise Ratio [10]</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PSNR=20</a:t>
                          </a:r>
                          <a14:m>
                            <m:oMath xmlns:m="http://schemas.openxmlformats.org/officeDocument/2006/math">
                              <m:r>
                                <m:rPr>
                                  <m:sty m:val="p"/>
                                </m:rPr>
                                <a:rPr lang="en-US" sz="1100">
                                  <a:effectLst/>
                                  <a:latin typeface="Cambria Math" panose="02040503050406030204" pitchFamily="18" charset="0"/>
                                </a:rPr>
                                <m:t>log</m:t>
                              </m:r>
                              <m:r>
                                <a:rPr lang="en-US" sz="1100">
                                  <a:effectLst/>
                                  <a:latin typeface="Cambria Math" panose="02040503050406030204" pitchFamily="18" charset="0"/>
                                </a:rPr>
                                <m:t>⁡(</m:t>
                              </m:r>
                              <m:f>
                                <m:fPr>
                                  <m:ctrlPr>
                                    <a:rPr lang="en-IN" sz="1100" i="1">
                                      <a:effectLst/>
                                      <a:latin typeface="Cambria Math" panose="02040503050406030204" pitchFamily="18" charset="0"/>
                                    </a:rPr>
                                  </m:ctrlPr>
                                </m:fPr>
                                <m:num>
                                  <m:sSup>
                                    <m:sSupPr>
                                      <m:ctrlPr>
                                        <a:rPr lang="en-IN" sz="1100" i="1">
                                          <a:effectLst/>
                                          <a:latin typeface="Cambria Math" panose="02040503050406030204" pitchFamily="18" charset="0"/>
                                        </a:rPr>
                                      </m:ctrlPr>
                                    </m:sSupPr>
                                    <m:e>
                                      <m:r>
                                        <a:rPr lang="en-US" sz="1100">
                                          <a:effectLst/>
                                          <a:latin typeface="Cambria Math" panose="02040503050406030204" pitchFamily="18" charset="0"/>
                                        </a:rPr>
                                        <m:t>2</m:t>
                                      </m:r>
                                    </m:e>
                                    <m:sup>
                                      <m:r>
                                        <a:rPr lang="en-US" sz="1100">
                                          <a:effectLst/>
                                          <a:latin typeface="Cambria Math" panose="02040503050406030204" pitchFamily="18" charset="0"/>
                                        </a:rPr>
                                        <m:t>𝐵</m:t>
                                      </m:r>
                                    </m:sup>
                                  </m:sSup>
                                  <m:r>
                                    <a:rPr lang="en-US" sz="1100">
                                      <a:effectLst/>
                                      <a:latin typeface="Cambria Math" panose="02040503050406030204" pitchFamily="18" charset="0"/>
                                    </a:rPr>
                                    <m:t>−1</m:t>
                                  </m:r>
                                </m:num>
                                <m:den>
                                  <m:r>
                                    <a:rPr lang="en-US" sz="1100">
                                      <a:effectLst/>
                                      <a:latin typeface="Cambria Math" panose="02040503050406030204" pitchFamily="18" charset="0"/>
                                    </a:rPr>
                                    <m:t>𝑀𝑆𝐸</m:t>
                                  </m:r>
                                </m:den>
                              </m:f>
                              <m:r>
                                <a:rPr lang="en-US" sz="1100">
                                  <a:effectLst/>
                                  <a:latin typeface="Cambria Math" panose="02040503050406030204" pitchFamily="18" charset="0"/>
                                </a:rPr>
                                <m:t>)</m:t>
                              </m:r>
                              <m:r>
                                <a:rPr lang="en-US" sz="1100">
                                  <a:effectLst/>
                                  <a:latin typeface="Cambria Math" panose="02040503050406030204" pitchFamily="18" charset="0"/>
                                </a:rPr>
                                <m:t>𝑑𝐵</m:t>
                              </m:r>
                            </m:oMath>
                          </a14:m>
                          <a:endParaRPr lang="en-IN" sz="1100" dirty="0">
                            <a:effectLst/>
                            <a:latin typeface="Times New Roman" panose="02020603050405020304" pitchFamily="18" charset="0"/>
                            <a:ea typeface="Times New Roman" panose="02020603050405020304" pitchFamily="18" charset="0"/>
                          </a:endParaRPr>
                        </a:p>
                      </a:txBody>
                      <a:tcPr marL="45869" marR="45869" marT="0" marB="0"/>
                    </a:tc>
                    <a:extLst>
                      <a:ext uri="{0D108BD9-81ED-4DB2-BD59-A6C34878D82A}">
                        <a16:rowId xmlns:a16="http://schemas.microsoft.com/office/drawing/2014/main" val="513506604"/>
                      </a:ext>
                    </a:extLst>
                  </a:tr>
                  <a:tr h="676216">
                    <a:tc>
                      <a:txBody>
                        <a:bodyPr/>
                        <a:lstStyle/>
                        <a:p>
                          <a:pPr algn="ctr">
                            <a:lnSpc>
                              <a:spcPct val="150000"/>
                            </a:lnSpc>
                            <a:tabLst>
                              <a:tab pos="1514475" algn="l"/>
                            </a:tabLst>
                          </a:pPr>
                          <a:r>
                            <a:rPr lang="en-US" sz="1100">
                              <a:effectLst/>
                            </a:rPr>
                            <a:t>7.</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a:effectLst/>
                            </a:rPr>
                            <a:t>Percent rate of distortion [10]</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PRD = </a:t>
                          </a:r>
                          <a14:m>
                            <m:oMath xmlns:m="http://schemas.openxmlformats.org/officeDocument/2006/math">
                              <m:rad>
                                <m:radPr>
                                  <m:degHide m:val="on"/>
                                  <m:ctrlPr>
                                    <a:rPr lang="en-IN" sz="1100" i="1">
                                      <a:effectLst/>
                                      <a:latin typeface="Cambria Math" panose="02040503050406030204" pitchFamily="18" charset="0"/>
                                    </a:rPr>
                                  </m:ctrlPr>
                                </m:radPr>
                                <m:deg/>
                                <m:e>
                                  <m:f>
                                    <m:fPr>
                                      <m:ctrlPr>
                                        <a:rPr lang="en-IN" sz="1100" i="1">
                                          <a:effectLst/>
                                          <a:latin typeface="Cambria Math" panose="02040503050406030204" pitchFamily="18" charset="0"/>
                                        </a:rPr>
                                      </m:ctrlPr>
                                    </m:fPr>
                                    <m:num>
                                      <m:nary>
                                        <m:naryPr>
                                          <m:chr m:val="∑"/>
                                          <m:limLoc m:val="undOvr"/>
                                          <m:ctrlPr>
                                            <a:rPr lang="en-IN" sz="1100" i="1">
                                              <a:effectLst/>
                                              <a:latin typeface="Cambria Math" panose="02040503050406030204" pitchFamily="18" charset="0"/>
                                            </a:rPr>
                                          </m:ctrlPr>
                                        </m:naryPr>
                                        <m:sub>
                                          <m:r>
                                            <a:rPr lang="en-US" sz="1100">
                                              <a:effectLst/>
                                              <a:latin typeface="Cambria Math" panose="02040503050406030204" pitchFamily="18" charset="0"/>
                                            </a:rPr>
                                            <m:t>𝑥</m:t>
                                          </m:r>
                                          <m:r>
                                            <a:rPr lang="en-US" sz="1100">
                                              <a:effectLst/>
                                              <a:latin typeface="Cambria Math" panose="02040503050406030204" pitchFamily="18" charset="0"/>
                                            </a:rPr>
                                            <m:t>=1</m:t>
                                          </m:r>
                                        </m:sub>
                                        <m:sup>
                                          <m:r>
                                            <a:rPr lang="en-US" sz="1100">
                                              <a:effectLst/>
                                              <a:latin typeface="Cambria Math" panose="02040503050406030204" pitchFamily="18" charset="0"/>
                                            </a:rPr>
                                            <m:t>𝑀</m:t>
                                          </m:r>
                                        </m:sup>
                                        <m:e>
                                          <m:nary>
                                            <m:naryPr>
                                              <m:chr m:val="∑"/>
                                              <m:limLoc m:val="undOvr"/>
                                              <m:ctrlPr>
                                                <a:rPr lang="en-IN" sz="1100" i="1">
                                                  <a:effectLst/>
                                                  <a:latin typeface="Cambria Math" panose="02040503050406030204" pitchFamily="18" charset="0"/>
                                                </a:rPr>
                                              </m:ctrlPr>
                                            </m:naryPr>
                                            <m:sub>
                                              <m:r>
                                                <a:rPr lang="en-US" sz="1100">
                                                  <a:effectLst/>
                                                  <a:latin typeface="Cambria Math" panose="02040503050406030204" pitchFamily="18" charset="0"/>
                                                </a:rPr>
                                                <m:t>𝑦</m:t>
                                              </m:r>
                                              <m:r>
                                                <a:rPr lang="en-US" sz="1100">
                                                  <a:effectLst/>
                                                  <a:latin typeface="Cambria Math" panose="02040503050406030204" pitchFamily="18" charset="0"/>
                                                </a:rPr>
                                                <m:t>=1</m:t>
                                              </m:r>
                                            </m:sub>
                                            <m:sup>
                                              <m:r>
                                                <a:rPr lang="en-US" sz="1100">
                                                  <a:effectLst/>
                                                  <a:latin typeface="Cambria Math" panose="02040503050406030204" pitchFamily="18" charset="0"/>
                                                </a:rPr>
                                                <m:t>𝑁</m:t>
                                              </m:r>
                                            </m:sup>
                                            <m:e>
                                              <m:sSup>
                                                <m:sSupPr>
                                                  <m:ctrlPr>
                                                    <a:rPr lang="en-IN" sz="1100" i="1">
                                                      <a:effectLst/>
                                                      <a:latin typeface="Cambria Math" panose="02040503050406030204" pitchFamily="18" charset="0"/>
                                                    </a:rPr>
                                                  </m:ctrlPr>
                                                </m:sSupPr>
                                                <m:e>
                                                  <m:r>
                                                    <a:rPr lang="en-US" sz="1100">
                                                      <a:effectLst/>
                                                      <a:latin typeface="Cambria Math" panose="02040503050406030204" pitchFamily="18" charset="0"/>
                                                    </a:rPr>
                                                    <m:t>[</m:t>
                                                  </m:r>
                                                  <m:r>
                                                    <a:rPr lang="en-US" sz="1100">
                                                      <a:effectLst/>
                                                      <a:latin typeface="Cambria Math" panose="02040503050406030204" pitchFamily="18" charset="0"/>
                                                    </a:rPr>
                                                    <m:t>𝑓</m:t>
                                                  </m:r>
                                                  <m:d>
                                                    <m:dPr>
                                                      <m:ctrlPr>
                                                        <a:rPr lang="en-IN" sz="1100" i="1">
                                                          <a:effectLst/>
                                                          <a:latin typeface="Cambria Math" panose="02040503050406030204" pitchFamily="18" charset="0"/>
                                                        </a:rPr>
                                                      </m:ctrlPr>
                                                    </m:dPr>
                                                    <m:e>
                                                      <m:r>
                                                        <a:rPr lang="en-US" sz="1100">
                                                          <a:effectLst/>
                                                          <a:latin typeface="Cambria Math" panose="02040503050406030204" pitchFamily="18" charset="0"/>
                                                        </a:rPr>
                                                        <m:t>𝑥</m:t>
                                                      </m:r>
                                                      <m:r>
                                                        <a:rPr lang="en-US" sz="1100">
                                                          <a:effectLst/>
                                                          <a:latin typeface="Cambria Math" panose="02040503050406030204" pitchFamily="18" charset="0"/>
                                                        </a:rPr>
                                                        <m:t>, </m:t>
                                                      </m:r>
                                                      <m:r>
                                                        <a:rPr lang="en-US" sz="1100">
                                                          <a:effectLst/>
                                                          <a:latin typeface="Cambria Math" panose="02040503050406030204" pitchFamily="18" charset="0"/>
                                                        </a:rPr>
                                                        <m:t>𝑦</m:t>
                                                      </m:r>
                                                    </m:e>
                                                  </m:d>
                                                  <m:r>
                                                    <a:rPr lang="en-US" sz="1100">
                                                      <a:effectLst/>
                                                      <a:latin typeface="Cambria Math" panose="02040503050406030204" pitchFamily="18" charset="0"/>
                                                    </a:rPr>
                                                    <m:t>−</m:t>
                                                  </m:r>
                                                  <m:sSup>
                                                    <m:sSupPr>
                                                      <m:ctrlPr>
                                                        <a:rPr lang="en-IN" sz="1100" i="1">
                                                          <a:effectLst/>
                                                          <a:latin typeface="Cambria Math" panose="02040503050406030204" pitchFamily="18" charset="0"/>
                                                        </a:rPr>
                                                      </m:ctrlPr>
                                                    </m:sSupPr>
                                                    <m:e>
                                                      <m:r>
                                                        <a:rPr lang="en-US" sz="1100">
                                                          <a:effectLst/>
                                                          <a:latin typeface="Cambria Math" panose="02040503050406030204" pitchFamily="18" charset="0"/>
                                                        </a:rPr>
                                                        <m:t>𝑓</m:t>
                                                      </m:r>
                                                    </m:e>
                                                    <m:sup>
                                                      <m:r>
                                                        <a:rPr lang="en-US" sz="1100">
                                                          <a:effectLst/>
                                                          <a:latin typeface="Cambria Math" panose="02040503050406030204" pitchFamily="18" charset="0"/>
                                                        </a:rPr>
                                                        <m:t>′</m:t>
                                                      </m:r>
                                                    </m:sup>
                                                  </m:sSup>
                                                  <m:r>
                                                    <a:rPr lang="en-US" sz="1100">
                                                      <a:effectLst/>
                                                      <a:latin typeface="Cambria Math" panose="02040503050406030204" pitchFamily="18" charset="0"/>
                                                    </a:rPr>
                                                    <m:t>(</m:t>
                                                  </m:r>
                                                  <m:r>
                                                    <a:rPr lang="en-US" sz="1100">
                                                      <a:effectLst/>
                                                      <a:latin typeface="Cambria Math" panose="02040503050406030204" pitchFamily="18" charset="0"/>
                                                    </a:rPr>
                                                    <m:t>𝑥</m:t>
                                                  </m:r>
                                                  <m:r>
                                                    <a:rPr lang="en-US" sz="1100">
                                                      <a:effectLst/>
                                                      <a:latin typeface="Cambria Math" panose="02040503050406030204" pitchFamily="18" charset="0"/>
                                                    </a:rPr>
                                                    <m:t>, </m:t>
                                                  </m:r>
                                                  <m:r>
                                                    <a:rPr lang="en-US" sz="1100">
                                                      <a:effectLst/>
                                                      <a:latin typeface="Cambria Math" panose="02040503050406030204" pitchFamily="18" charset="0"/>
                                                    </a:rPr>
                                                    <m:t>𝑦</m:t>
                                                  </m:r>
                                                  <m:r>
                                                    <a:rPr lang="en-US" sz="1100">
                                                      <a:effectLst/>
                                                      <a:latin typeface="Cambria Math" panose="02040503050406030204" pitchFamily="18" charset="0"/>
                                                    </a:rPr>
                                                    <m:t>)]</m:t>
                                                  </m:r>
                                                </m:e>
                                                <m:sup>
                                                  <m:r>
                                                    <a:rPr lang="en-US" sz="1100">
                                                      <a:effectLst/>
                                                      <a:latin typeface="Cambria Math" panose="02040503050406030204" pitchFamily="18" charset="0"/>
                                                    </a:rPr>
                                                    <m:t>2</m:t>
                                                  </m:r>
                                                </m:sup>
                                              </m:sSup>
                                            </m:e>
                                          </m:nary>
                                        </m:e>
                                      </m:nary>
                                    </m:num>
                                    <m:den>
                                      <m:nary>
                                        <m:naryPr>
                                          <m:chr m:val="∑"/>
                                          <m:limLoc m:val="undOvr"/>
                                          <m:ctrlPr>
                                            <a:rPr lang="en-IN" sz="1100" i="1">
                                              <a:effectLst/>
                                              <a:latin typeface="Cambria Math" panose="02040503050406030204" pitchFamily="18" charset="0"/>
                                            </a:rPr>
                                          </m:ctrlPr>
                                        </m:naryPr>
                                        <m:sub>
                                          <m:r>
                                            <a:rPr lang="en-US" sz="1100">
                                              <a:effectLst/>
                                              <a:latin typeface="Cambria Math" panose="02040503050406030204" pitchFamily="18" charset="0"/>
                                            </a:rPr>
                                            <m:t>𝑥</m:t>
                                          </m:r>
                                          <m:r>
                                            <a:rPr lang="en-US" sz="1100">
                                              <a:effectLst/>
                                              <a:latin typeface="Cambria Math" panose="02040503050406030204" pitchFamily="18" charset="0"/>
                                            </a:rPr>
                                            <m:t>=1</m:t>
                                          </m:r>
                                        </m:sub>
                                        <m:sup>
                                          <m:r>
                                            <a:rPr lang="en-US" sz="1100">
                                              <a:effectLst/>
                                              <a:latin typeface="Cambria Math" panose="02040503050406030204" pitchFamily="18" charset="0"/>
                                            </a:rPr>
                                            <m:t>𝑀</m:t>
                                          </m:r>
                                        </m:sup>
                                        <m:e>
                                          <m:nary>
                                            <m:naryPr>
                                              <m:chr m:val="∑"/>
                                              <m:limLoc m:val="undOvr"/>
                                              <m:ctrlPr>
                                                <a:rPr lang="en-IN" sz="1100" i="1">
                                                  <a:effectLst/>
                                                  <a:latin typeface="Cambria Math" panose="02040503050406030204" pitchFamily="18" charset="0"/>
                                                </a:rPr>
                                              </m:ctrlPr>
                                            </m:naryPr>
                                            <m:sub>
                                              <m:r>
                                                <a:rPr lang="en-US" sz="1100">
                                                  <a:effectLst/>
                                                  <a:latin typeface="Cambria Math" panose="02040503050406030204" pitchFamily="18" charset="0"/>
                                                </a:rPr>
                                                <m:t>𝑦</m:t>
                                              </m:r>
                                              <m:r>
                                                <a:rPr lang="en-US" sz="1100">
                                                  <a:effectLst/>
                                                  <a:latin typeface="Cambria Math" panose="02040503050406030204" pitchFamily="18" charset="0"/>
                                                </a:rPr>
                                                <m:t>=1</m:t>
                                              </m:r>
                                            </m:sub>
                                            <m:sup>
                                              <m:r>
                                                <a:rPr lang="en-US" sz="1100">
                                                  <a:effectLst/>
                                                  <a:latin typeface="Cambria Math" panose="02040503050406030204" pitchFamily="18" charset="0"/>
                                                </a:rPr>
                                                <m:t>𝑁</m:t>
                                              </m:r>
                                            </m:sup>
                                            <m:e>
                                              <m:sSup>
                                                <m:sSupPr>
                                                  <m:ctrlPr>
                                                    <a:rPr lang="en-IN" sz="1100" i="1">
                                                      <a:effectLst/>
                                                      <a:latin typeface="Cambria Math" panose="02040503050406030204" pitchFamily="18" charset="0"/>
                                                    </a:rPr>
                                                  </m:ctrlPr>
                                                </m:sSupPr>
                                                <m:e>
                                                  <m:r>
                                                    <a:rPr lang="en-US" sz="1100">
                                                      <a:effectLst/>
                                                      <a:latin typeface="Cambria Math" panose="02040503050406030204" pitchFamily="18" charset="0"/>
                                                    </a:rPr>
                                                    <m:t>[</m:t>
                                                  </m:r>
                                                  <m:r>
                                                    <a:rPr lang="en-US" sz="1100">
                                                      <a:effectLst/>
                                                      <a:latin typeface="Cambria Math" panose="02040503050406030204" pitchFamily="18" charset="0"/>
                                                    </a:rPr>
                                                    <m:t>𝑓</m:t>
                                                  </m:r>
                                                  <m:d>
                                                    <m:dPr>
                                                      <m:ctrlPr>
                                                        <a:rPr lang="en-IN" sz="1100" i="1">
                                                          <a:effectLst/>
                                                          <a:latin typeface="Cambria Math" panose="02040503050406030204" pitchFamily="18" charset="0"/>
                                                        </a:rPr>
                                                      </m:ctrlPr>
                                                    </m:dPr>
                                                    <m:e>
                                                      <m:r>
                                                        <a:rPr lang="en-US" sz="1100">
                                                          <a:effectLst/>
                                                          <a:latin typeface="Cambria Math" panose="02040503050406030204" pitchFamily="18" charset="0"/>
                                                        </a:rPr>
                                                        <m:t>𝑥</m:t>
                                                      </m:r>
                                                      <m:r>
                                                        <a:rPr lang="en-US" sz="1100">
                                                          <a:effectLst/>
                                                          <a:latin typeface="Cambria Math" panose="02040503050406030204" pitchFamily="18" charset="0"/>
                                                        </a:rPr>
                                                        <m:t>,</m:t>
                                                      </m:r>
                                                      <m:r>
                                                        <a:rPr lang="en-US" sz="1100">
                                                          <a:effectLst/>
                                                          <a:latin typeface="Cambria Math" panose="02040503050406030204" pitchFamily="18" charset="0"/>
                                                        </a:rPr>
                                                        <m:t>𝑦</m:t>
                                                      </m:r>
                                                    </m:e>
                                                  </m:d>
                                                  <m:r>
                                                    <a:rPr lang="en-US" sz="1100">
                                                      <a:effectLst/>
                                                      <a:latin typeface="Cambria Math" panose="02040503050406030204" pitchFamily="18" charset="0"/>
                                                    </a:rPr>
                                                    <m:t>]</m:t>
                                                  </m:r>
                                                </m:e>
                                                <m:sup>
                                                  <m:r>
                                                    <a:rPr lang="en-US" sz="1100">
                                                      <a:effectLst/>
                                                      <a:latin typeface="Cambria Math" panose="02040503050406030204" pitchFamily="18" charset="0"/>
                                                    </a:rPr>
                                                    <m:t>2</m:t>
                                                  </m:r>
                                                </m:sup>
                                              </m:sSup>
                                            </m:e>
                                          </m:nary>
                                        </m:e>
                                      </m:nary>
                                    </m:den>
                                  </m:f>
                                </m:e>
                              </m:rad>
                              <m:r>
                                <a:rPr lang="en-US" sz="1100">
                                  <a:effectLst/>
                                  <a:latin typeface="Cambria Math" panose="02040503050406030204" pitchFamily="18" charset="0"/>
                                </a:rPr>
                                <m:t> ×100</m:t>
                              </m:r>
                            </m:oMath>
                          </a14:m>
                          <a:endParaRPr lang="en-IN" sz="1100" dirty="0">
                            <a:effectLst/>
                            <a:latin typeface="Times New Roman" panose="02020603050405020304" pitchFamily="18" charset="0"/>
                            <a:ea typeface="Times New Roman" panose="02020603050405020304" pitchFamily="18" charset="0"/>
                          </a:endParaRPr>
                        </a:p>
                      </a:txBody>
                      <a:tcPr marL="45869" marR="45869" marT="0" marB="0"/>
                    </a:tc>
                    <a:extLst>
                      <a:ext uri="{0D108BD9-81ED-4DB2-BD59-A6C34878D82A}">
                        <a16:rowId xmlns:a16="http://schemas.microsoft.com/office/drawing/2014/main" val="3282826006"/>
                      </a:ext>
                    </a:extLst>
                  </a:tr>
                  <a:tr h="480287">
                    <a:tc>
                      <a:txBody>
                        <a:bodyPr/>
                        <a:lstStyle/>
                        <a:p>
                          <a:pPr algn="ctr">
                            <a:lnSpc>
                              <a:spcPct val="150000"/>
                            </a:lnSpc>
                            <a:tabLst>
                              <a:tab pos="1514475" algn="l"/>
                            </a:tabLst>
                          </a:pPr>
                          <a:r>
                            <a:rPr lang="en-US" sz="1100" dirty="0">
                              <a:effectLst/>
                            </a:rPr>
                            <a:t>8.</a:t>
                          </a:r>
                          <a:endParaRPr lang="en-IN" sz="1100" dirty="0">
                            <a:effectLst/>
                            <a:latin typeface="Times New Roman" panose="02020603050405020304" pitchFamily="18" charset="0"/>
                            <a:ea typeface="Times New Roman" panose="02020603050405020304" pitchFamily="18" charset="0"/>
                          </a:endParaRPr>
                        </a:p>
                      </a:txBody>
                      <a:tcPr marL="45869" marR="45869" marT="0" marB="0">
                        <a:lnB w="12700" cap="flat" cmpd="sng" algn="ctr">
                          <a:solidFill>
                            <a:schemeClr val="tx1"/>
                          </a:solidFill>
                          <a:prstDash val="solid"/>
                          <a:round/>
                          <a:headEnd type="none" w="med" len="med"/>
                          <a:tailEnd type="none" w="med" len="med"/>
                        </a:lnB>
                      </a:tcPr>
                    </a:tc>
                    <a:tc>
                      <a:txBody>
                        <a:bodyPr/>
                        <a:lstStyle/>
                        <a:p>
                          <a:pPr algn="ctr">
                            <a:lnSpc>
                              <a:spcPct val="150000"/>
                            </a:lnSpc>
                            <a:tabLst>
                              <a:tab pos="1514475" algn="l"/>
                            </a:tabLst>
                          </a:pPr>
                          <a:r>
                            <a:rPr lang="en-US" sz="1100" dirty="0">
                              <a:effectLst/>
                            </a:rPr>
                            <a:t>Structural Content [10]</a:t>
                          </a:r>
                          <a:endParaRPr lang="en-IN" sz="1100" dirty="0">
                            <a:effectLst/>
                            <a:latin typeface="Times New Roman" panose="02020603050405020304" pitchFamily="18" charset="0"/>
                            <a:ea typeface="Times New Roman" panose="02020603050405020304" pitchFamily="18" charset="0"/>
                          </a:endParaRPr>
                        </a:p>
                      </a:txBody>
                      <a:tcPr marL="45869" marR="45869" marT="0" marB="0">
                        <a:lnB w="12700" cap="flat" cmpd="sng" algn="ctr">
                          <a:solidFill>
                            <a:schemeClr val="tx1"/>
                          </a:solidFill>
                          <a:prstDash val="solid"/>
                          <a:round/>
                          <a:headEnd type="none" w="med" len="med"/>
                          <a:tailEnd type="none" w="med" len="med"/>
                        </a:lnB>
                      </a:tcPr>
                    </a:tc>
                    <a:tc>
                      <a:txBody>
                        <a:bodyPr/>
                        <a:lstStyle/>
                        <a:p>
                          <a:pPr algn="ctr">
                            <a:lnSpc>
                              <a:spcPct val="150000"/>
                            </a:lnSpc>
                            <a:tabLst>
                              <a:tab pos="1514475" algn="l"/>
                            </a:tabLst>
                          </a:pPr>
                          <a:r>
                            <a:rPr lang="en-US" sz="1100" dirty="0">
                              <a:effectLst/>
                            </a:rPr>
                            <a:t>SC = </a:t>
                          </a:r>
                          <a14:m>
                            <m:oMath xmlns:m="http://schemas.openxmlformats.org/officeDocument/2006/math">
                              <m:f>
                                <m:fPr>
                                  <m:ctrlPr>
                                    <a:rPr lang="en-IN" sz="1100" i="1">
                                      <a:effectLst/>
                                      <a:latin typeface="Cambria Math" panose="02040503050406030204" pitchFamily="18" charset="0"/>
                                    </a:rPr>
                                  </m:ctrlPr>
                                </m:fPr>
                                <m:num>
                                  <m:nary>
                                    <m:naryPr>
                                      <m:chr m:val="∑"/>
                                      <m:limLoc m:val="undOvr"/>
                                      <m:ctrlPr>
                                        <a:rPr lang="en-IN" sz="1100" i="1">
                                          <a:effectLst/>
                                          <a:latin typeface="Cambria Math" panose="02040503050406030204" pitchFamily="18" charset="0"/>
                                        </a:rPr>
                                      </m:ctrlPr>
                                    </m:naryPr>
                                    <m:sub>
                                      <m:r>
                                        <a:rPr lang="en-US" sz="1100">
                                          <a:effectLst/>
                                          <a:latin typeface="Cambria Math" panose="02040503050406030204" pitchFamily="18" charset="0"/>
                                        </a:rPr>
                                        <m:t>𝑗</m:t>
                                      </m:r>
                                      <m:r>
                                        <a:rPr lang="en-US" sz="1100">
                                          <a:effectLst/>
                                          <a:latin typeface="Cambria Math" panose="02040503050406030204" pitchFamily="18" charset="0"/>
                                        </a:rPr>
                                        <m:t>=1</m:t>
                                      </m:r>
                                    </m:sub>
                                    <m:sup>
                                      <m:r>
                                        <a:rPr lang="en-US" sz="1100">
                                          <a:effectLst/>
                                          <a:latin typeface="Cambria Math" panose="02040503050406030204" pitchFamily="18" charset="0"/>
                                        </a:rPr>
                                        <m:t>𝑀</m:t>
                                      </m:r>
                                    </m:sup>
                                    <m:e>
                                      <m:nary>
                                        <m:naryPr>
                                          <m:chr m:val="∑"/>
                                          <m:limLoc m:val="undOvr"/>
                                          <m:ctrlPr>
                                            <a:rPr lang="en-IN" sz="1100" i="1">
                                              <a:effectLst/>
                                              <a:latin typeface="Cambria Math" panose="02040503050406030204" pitchFamily="18" charset="0"/>
                                            </a:rPr>
                                          </m:ctrlPr>
                                        </m:naryPr>
                                        <m:sub>
                                          <m:r>
                                            <a:rPr lang="en-US" sz="1100">
                                              <a:effectLst/>
                                              <a:latin typeface="Cambria Math" panose="02040503050406030204" pitchFamily="18" charset="0"/>
                                            </a:rPr>
                                            <m:t>𝑘</m:t>
                                          </m:r>
                                          <m:r>
                                            <a:rPr lang="en-US" sz="1100">
                                              <a:effectLst/>
                                              <a:latin typeface="Cambria Math" panose="02040503050406030204" pitchFamily="18" charset="0"/>
                                            </a:rPr>
                                            <m:t>=1</m:t>
                                          </m:r>
                                        </m:sub>
                                        <m:sup>
                                          <m:r>
                                            <a:rPr lang="en-US" sz="1100">
                                              <a:effectLst/>
                                              <a:latin typeface="Cambria Math" panose="02040503050406030204" pitchFamily="18" charset="0"/>
                                            </a:rPr>
                                            <m:t>𝑁</m:t>
                                          </m:r>
                                        </m:sup>
                                        <m:e>
                                          <m:sSubSup>
                                            <m:sSubSupPr>
                                              <m:ctrlPr>
                                                <a:rPr lang="en-IN" sz="1100" i="1">
                                                  <a:effectLst/>
                                                  <a:latin typeface="Cambria Math" panose="02040503050406030204" pitchFamily="18" charset="0"/>
                                                </a:rPr>
                                              </m:ctrlPr>
                                            </m:sSubSupPr>
                                            <m:e>
                                              <m:r>
                                                <a:rPr lang="en-US" sz="1100">
                                                  <a:effectLst/>
                                                  <a:latin typeface="Cambria Math" panose="02040503050406030204" pitchFamily="18" charset="0"/>
                                                </a:rPr>
                                                <m:t>𝑋</m:t>
                                              </m:r>
                                            </m:e>
                                            <m:sub>
                                              <m:r>
                                                <a:rPr lang="en-US" sz="1100">
                                                  <a:effectLst/>
                                                  <a:latin typeface="Cambria Math" panose="02040503050406030204" pitchFamily="18" charset="0"/>
                                                </a:rPr>
                                                <m:t>𝑗</m:t>
                                              </m:r>
                                              <m:r>
                                                <a:rPr lang="en-US" sz="1100">
                                                  <a:effectLst/>
                                                  <a:latin typeface="Cambria Math" panose="02040503050406030204" pitchFamily="18" charset="0"/>
                                                </a:rPr>
                                                <m:t>, </m:t>
                                              </m:r>
                                              <m:r>
                                                <a:rPr lang="en-US" sz="1100">
                                                  <a:effectLst/>
                                                  <a:latin typeface="Cambria Math" panose="02040503050406030204" pitchFamily="18" charset="0"/>
                                                </a:rPr>
                                                <m:t>𝑘</m:t>
                                              </m:r>
                                            </m:sub>
                                            <m:sup>
                                              <m:r>
                                                <a:rPr lang="en-US" sz="1100">
                                                  <a:effectLst/>
                                                  <a:latin typeface="Cambria Math" panose="02040503050406030204" pitchFamily="18" charset="0"/>
                                                </a:rPr>
                                                <m:t>2</m:t>
                                              </m:r>
                                            </m:sup>
                                          </m:sSubSup>
                                        </m:e>
                                      </m:nary>
                                    </m:e>
                                  </m:nary>
                                </m:num>
                                <m:den>
                                  <m:nary>
                                    <m:naryPr>
                                      <m:chr m:val="∑"/>
                                      <m:limLoc m:val="undOvr"/>
                                      <m:ctrlPr>
                                        <a:rPr lang="en-IN" sz="1100" i="1">
                                          <a:effectLst/>
                                          <a:latin typeface="Cambria Math" panose="02040503050406030204" pitchFamily="18" charset="0"/>
                                        </a:rPr>
                                      </m:ctrlPr>
                                    </m:naryPr>
                                    <m:sub>
                                      <m:r>
                                        <a:rPr lang="en-US" sz="1100">
                                          <a:effectLst/>
                                          <a:latin typeface="Cambria Math" panose="02040503050406030204" pitchFamily="18" charset="0"/>
                                        </a:rPr>
                                        <m:t>𝑗</m:t>
                                      </m:r>
                                      <m:r>
                                        <a:rPr lang="en-US" sz="1100">
                                          <a:effectLst/>
                                          <a:latin typeface="Cambria Math" panose="02040503050406030204" pitchFamily="18" charset="0"/>
                                        </a:rPr>
                                        <m:t>=1</m:t>
                                      </m:r>
                                    </m:sub>
                                    <m:sup>
                                      <m:r>
                                        <a:rPr lang="en-US" sz="1100">
                                          <a:effectLst/>
                                          <a:latin typeface="Cambria Math" panose="02040503050406030204" pitchFamily="18" charset="0"/>
                                        </a:rPr>
                                        <m:t>𝑀</m:t>
                                      </m:r>
                                    </m:sup>
                                    <m:e>
                                      <m:nary>
                                        <m:naryPr>
                                          <m:chr m:val="∑"/>
                                          <m:limLoc m:val="undOvr"/>
                                          <m:ctrlPr>
                                            <a:rPr lang="en-IN" sz="1100" i="1">
                                              <a:effectLst/>
                                              <a:latin typeface="Cambria Math" panose="02040503050406030204" pitchFamily="18" charset="0"/>
                                            </a:rPr>
                                          </m:ctrlPr>
                                        </m:naryPr>
                                        <m:sub>
                                          <m:r>
                                            <a:rPr lang="en-US" sz="1100">
                                              <a:effectLst/>
                                              <a:latin typeface="Cambria Math" panose="02040503050406030204" pitchFamily="18" charset="0"/>
                                            </a:rPr>
                                            <m:t>𝑘</m:t>
                                          </m:r>
                                          <m:r>
                                            <a:rPr lang="en-US" sz="1100">
                                              <a:effectLst/>
                                              <a:latin typeface="Cambria Math" panose="02040503050406030204" pitchFamily="18" charset="0"/>
                                            </a:rPr>
                                            <m:t>=1</m:t>
                                          </m:r>
                                        </m:sub>
                                        <m:sup>
                                          <m:r>
                                            <a:rPr lang="en-US" sz="1100">
                                              <a:effectLst/>
                                              <a:latin typeface="Cambria Math" panose="02040503050406030204" pitchFamily="18" charset="0"/>
                                            </a:rPr>
                                            <m:t>𝑁</m:t>
                                          </m:r>
                                        </m:sup>
                                        <m:e>
                                          <m:sSubSup>
                                            <m:sSubSupPr>
                                              <m:ctrlPr>
                                                <a:rPr lang="en-IN" sz="1100" i="1">
                                                  <a:effectLst/>
                                                  <a:latin typeface="Cambria Math" panose="02040503050406030204" pitchFamily="18" charset="0"/>
                                                </a:rPr>
                                              </m:ctrlPr>
                                            </m:sSubSupPr>
                                            <m:e>
                                              <m:r>
                                                <a:rPr lang="en-US" sz="1100">
                                                  <a:effectLst/>
                                                  <a:latin typeface="Cambria Math" panose="02040503050406030204" pitchFamily="18" charset="0"/>
                                                </a:rPr>
                                                <m:t>𝑋</m:t>
                                              </m:r>
                                            </m:e>
                                            <m:sub>
                                              <m:r>
                                                <a:rPr lang="en-US" sz="1100">
                                                  <a:effectLst/>
                                                  <a:latin typeface="Cambria Math" panose="02040503050406030204" pitchFamily="18" charset="0"/>
                                                </a:rPr>
                                                <m:t>𝑗</m:t>
                                              </m:r>
                                              <m:r>
                                                <a:rPr lang="en-US" sz="1100">
                                                  <a:effectLst/>
                                                  <a:latin typeface="Cambria Math" panose="02040503050406030204" pitchFamily="18" charset="0"/>
                                                </a:rPr>
                                                <m:t>, </m:t>
                                              </m:r>
                                              <m:r>
                                                <a:rPr lang="en-US" sz="1100">
                                                  <a:effectLst/>
                                                  <a:latin typeface="Cambria Math" panose="02040503050406030204" pitchFamily="18" charset="0"/>
                                                </a:rPr>
                                                <m:t>𝑘</m:t>
                                              </m:r>
                                            </m:sub>
                                            <m:sup>
                                              <m:r>
                                                <a:rPr lang="en-US" sz="1100">
                                                  <a:effectLst/>
                                                  <a:latin typeface="Cambria Math" panose="02040503050406030204" pitchFamily="18" charset="0"/>
                                                </a:rPr>
                                                <m:t>′2</m:t>
                                              </m:r>
                                            </m:sup>
                                          </m:sSubSup>
                                        </m:e>
                                      </m:nary>
                                    </m:e>
                                  </m:nary>
                                </m:den>
                              </m:f>
                            </m:oMath>
                          </a14:m>
                          <a:endParaRPr lang="en-IN" sz="1100" dirty="0">
                            <a:effectLst/>
                            <a:latin typeface="Times New Roman" panose="02020603050405020304" pitchFamily="18" charset="0"/>
                            <a:ea typeface="Times New Roman" panose="02020603050405020304" pitchFamily="18" charset="0"/>
                          </a:endParaRPr>
                        </a:p>
                      </a:txBody>
                      <a:tcPr marL="45869" marR="45869"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421845"/>
                      </a:ext>
                    </a:extLst>
                  </a:tr>
                </a:tbl>
              </a:graphicData>
            </a:graphic>
          </p:graphicFrame>
        </mc:Choice>
        <mc:Fallback xmlns="">
          <p:graphicFrame>
            <p:nvGraphicFramePr>
              <p:cNvPr id="5" name="Table 4">
                <a:extLst>
                  <a:ext uri="{FF2B5EF4-FFF2-40B4-BE49-F238E27FC236}">
                    <a16:creationId xmlns:a16="http://schemas.microsoft.com/office/drawing/2014/main" id="{1CC91546-5DB1-FA46-9C25-5DC77F42BDAF}"/>
                  </a:ext>
                </a:extLst>
              </p:cNvPr>
              <p:cNvGraphicFramePr>
                <a:graphicFrameLocks noGrp="1"/>
              </p:cNvGraphicFramePr>
              <p:nvPr>
                <p:extLst>
                  <p:ext uri="{D42A27DB-BD31-4B8C-83A1-F6EECF244321}">
                    <p14:modId xmlns:p14="http://schemas.microsoft.com/office/powerpoint/2010/main" val="228585820"/>
                  </p:ext>
                </p:extLst>
              </p:nvPr>
            </p:nvGraphicFramePr>
            <p:xfrm>
              <a:off x="1207783" y="1142798"/>
              <a:ext cx="7665058" cy="4013960"/>
            </p:xfrm>
            <a:graphic>
              <a:graphicData uri="http://schemas.openxmlformats.org/drawingml/2006/table">
                <a:tbl>
                  <a:tblPr firstRow="1" firstCol="1" bandRow="1">
                    <a:tableStyleId>{2D5ABB26-0587-4C30-8999-92F81FD0307C}</a:tableStyleId>
                  </a:tblPr>
                  <a:tblGrid>
                    <a:gridCol w="814311">
                      <a:extLst>
                        <a:ext uri="{9D8B030D-6E8A-4147-A177-3AD203B41FA5}">
                          <a16:colId xmlns:a16="http://schemas.microsoft.com/office/drawing/2014/main" val="361825095"/>
                        </a:ext>
                      </a:extLst>
                    </a:gridCol>
                    <a:gridCol w="2641240">
                      <a:extLst>
                        <a:ext uri="{9D8B030D-6E8A-4147-A177-3AD203B41FA5}">
                          <a16:colId xmlns:a16="http://schemas.microsoft.com/office/drawing/2014/main" val="2213031032"/>
                        </a:ext>
                      </a:extLst>
                    </a:gridCol>
                    <a:gridCol w="4209507">
                      <a:extLst>
                        <a:ext uri="{9D8B030D-6E8A-4147-A177-3AD203B41FA5}">
                          <a16:colId xmlns:a16="http://schemas.microsoft.com/office/drawing/2014/main" val="864001286"/>
                        </a:ext>
                      </a:extLst>
                    </a:gridCol>
                  </a:tblGrid>
                  <a:tr h="302446">
                    <a:tc>
                      <a:txBody>
                        <a:bodyPr/>
                        <a:lstStyle/>
                        <a:p>
                          <a:pPr algn="ctr">
                            <a:lnSpc>
                              <a:spcPct val="150000"/>
                            </a:lnSpc>
                            <a:tabLst>
                              <a:tab pos="1514475" algn="l"/>
                            </a:tabLst>
                          </a:pPr>
                          <a:r>
                            <a:rPr lang="en-US" sz="1100">
                              <a:effectLst/>
                            </a:rPr>
                            <a:t>Serial No.</a:t>
                          </a:r>
                          <a:endParaRPr lang="en-IN" sz="110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tabLst>
                              <a:tab pos="1514475" algn="l"/>
                            </a:tabLst>
                          </a:pPr>
                          <a:r>
                            <a:rPr lang="en-US" sz="1100" dirty="0">
                              <a:effectLst/>
                            </a:rPr>
                            <a:t>Name of the performance parameter </a:t>
                          </a:r>
                          <a:endParaRPr lang="en-IN" sz="1100" dirty="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tabLst>
                              <a:tab pos="1514475" algn="l"/>
                            </a:tabLst>
                          </a:pPr>
                          <a:r>
                            <a:rPr lang="en-US" sz="1100" dirty="0">
                              <a:effectLst/>
                            </a:rPr>
                            <a:t>Equation</a:t>
                          </a:r>
                          <a:endParaRPr lang="en-IN" sz="1100" dirty="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8191402"/>
                      </a:ext>
                    </a:extLst>
                  </a:tr>
                  <a:tr h="366205">
                    <a:tc>
                      <a:txBody>
                        <a:bodyPr/>
                        <a:lstStyle/>
                        <a:p>
                          <a:pPr algn="ctr">
                            <a:lnSpc>
                              <a:spcPct val="150000"/>
                            </a:lnSpc>
                            <a:tabLst>
                              <a:tab pos="1514475" algn="l"/>
                            </a:tabLst>
                          </a:pPr>
                          <a:r>
                            <a:rPr lang="en-US" sz="1100" dirty="0">
                              <a:effectLst/>
                            </a:rPr>
                            <a:t>1.</a:t>
                          </a:r>
                          <a:endParaRPr lang="en-IN" sz="1100" dirty="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tcPr>
                    </a:tc>
                    <a:tc>
                      <a:txBody>
                        <a:bodyPr/>
                        <a:lstStyle/>
                        <a:p>
                          <a:pPr algn="ctr">
                            <a:lnSpc>
                              <a:spcPct val="150000"/>
                            </a:lnSpc>
                            <a:tabLst>
                              <a:tab pos="1514475" algn="l"/>
                            </a:tabLst>
                          </a:pPr>
                          <a:r>
                            <a:rPr lang="en-US" sz="1100" dirty="0">
                              <a:effectLst/>
                            </a:rPr>
                            <a:t>Compression Ratio [10][1]</a:t>
                          </a:r>
                          <a:endParaRPr lang="en-IN" sz="1100" dirty="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tcPr>
                    </a:tc>
                    <a:tc>
                      <a:txBody>
                        <a:bodyPr/>
                        <a:lstStyle/>
                        <a:p>
                          <a:endParaRPr lang="en-US"/>
                        </a:p>
                      </a:txBody>
                      <a:tcPr marL="45869" marR="45869" marT="0" marB="0">
                        <a:lnT w="12700" cap="flat" cmpd="sng" algn="ctr">
                          <a:solidFill>
                            <a:schemeClr val="tx1"/>
                          </a:solidFill>
                          <a:prstDash val="solid"/>
                          <a:round/>
                          <a:headEnd type="none" w="med" len="med"/>
                          <a:tailEnd type="none" w="med" len="med"/>
                        </a:lnT>
                        <a:blipFill>
                          <a:blip r:embed="rId2"/>
                          <a:stretch>
                            <a:fillRect l="-82055" t="-85000" r="-145" b="-998333"/>
                          </a:stretch>
                        </a:blipFill>
                      </a:tcPr>
                    </a:tc>
                    <a:extLst>
                      <a:ext uri="{0D108BD9-81ED-4DB2-BD59-A6C34878D82A}">
                        <a16:rowId xmlns:a16="http://schemas.microsoft.com/office/drawing/2014/main" val="430322368"/>
                      </a:ext>
                    </a:extLst>
                  </a:tr>
                  <a:tr h="331788">
                    <a:tc>
                      <a:txBody>
                        <a:bodyPr/>
                        <a:lstStyle/>
                        <a:p>
                          <a:pPr algn="ctr">
                            <a:lnSpc>
                              <a:spcPct val="150000"/>
                            </a:lnSpc>
                            <a:tabLst>
                              <a:tab pos="1514475" algn="l"/>
                            </a:tabLst>
                          </a:pPr>
                          <a:r>
                            <a:rPr lang="en-US" sz="1100">
                              <a:effectLst/>
                            </a:rPr>
                            <a:t>2.</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Mean Square Error [10]</a:t>
                          </a:r>
                          <a:endParaRPr lang="en-IN" sz="1100" dirty="0">
                            <a:effectLst/>
                            <a:latin typeface="Times New Roman" panose="02020603050405020304" pitchFamily="18" charset="0"/>
                            <a:ea typeface="Times New Roman" panose="02020603050405020304" pitchFamily="18" charset="0"/>
                          </a:endParaRPr>
                        </a:p>
                      </a:txBody>
                      <a:tcPr marL="45869" marR="45869" marT="0" marB="0"/>
                    </a:tc>
                    <a:tc>
                      <a:txBody>
                        <a:bodyPr/>
                        <a:lstStyle/>
                        <a:p>
                          <a:endParaRPr lang="en-US"/>
                        </a:p>
                      </a:txBody>
                      <a:tcPr marL="45869" marR="45869" marT="0" marB="0">
                        <a:blipFill>
                          <a:blip r:embed="rId2"/>
                          <a:stretch>
                            <a:fillRect l="-82055" t="-205556" r="-145" b="-1009259"/>
                          </a:stretch>
                        </a:blipFill>
                      </a:tcPr>
                    </a:tc>
                    <a:extLst>
                      <a:ext uri="{0D108BD9-81ED-4DB2-BD59-A6C34878D82A}">
                        <a16:rowId xmlns:a16="http://schemas.microsoft.com/office/drawing/2014/main" val="2971557388"/>
                      </a:ext>
                    </a:extLst>
                  </a:tr>
                  <a:tr h="366205">
                    <a:tc>
                      <a:txBody>
                        <a:bodyPr/>
                        <a:lstStyle/>
                        <a:p>
                          <a:pPr algn="ctr">
                            <a:lnSpc>
                              <a:spcPct val="150000"/>
                            </a:lnSpc>
                            <a:tabLst>
                              <a:tab pos="1514475" algn="l"/>
                            </a:tabLst>
                          </a:pPr>
                          <a:r>
                            <a:rPr lang="en-US" sz="1100">
                              <a:effectLst/>
                            </a:rPr>
                            <a:t>3.</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Bits per Pixel [10]</a:t>
                          </a:r>
                          <a:endParaRPr lang="en-IN" sz="1100" dirty="0">
                            <a:effectLst/>
                            <a:latin typeface="Times New Roman" panose="02020603050405020304" pitchFamily="18" charset="0"/>
                            <a:ea typeface="Times New Roman" panose="02020603050405020304" pitchFamily="18" charset="0"/>
                          </a:endParaRPr>
                        </a:p>
                      </a:txBody>
                      <a:tcPr marL="45869" marR="45869" marT="0" marB="0"/>
                    </a:tc>
                    <a:tc>
                      <a:txBody>
                        <a:bodyPr/>
                        <a:lstStyle/>
                        <a:p>
                          <a:endParaRPr lang="en-US"/>
                        </a:p>
                      </a:txBody>
                      <a:tcPr marL="45869" marR="45869" marT="0" marB="0">
                        <a:blipFill>
                          <a:blip r:embed="rId2"/>
                          <a:stretch>
                            <a:fillRect l="-82055" t="-275000" r="-145" b="-808333"/>
                          </a:stretch>
                        </a:blipFill>
                      </a:tcPr>
                    </a:tc>
                    <a:extLst>
                      <a:ext uri="{0D108BD9-81ED-4DB2-BD59-A6C34878D82A}">
                        <a16:rowId xmlns:a16="http://schemas.microsoft.com/office/drawing/2014/main" val="3117349585"/>
                      </a:ext>
                    </a:extLst>
                  </a:tr>
                  <a:tr h="461201">
                    <a:tc>
                      <a:txBody>
                        <a:bodyPr/>
                        <a:lstStyle/>
                        <a:p>
                          <a:pPr algn="ctr">
                            <a:lnSpc>
                              <a:spcPct val="150000"/>
                            </a:lnSpc>
                            <a:tabLst>
                              <a:tab pos="1514475" algn="l"/>
                            </a:tabLst>
                          </a:pPr>
                          <a:r>
                            <a:rPr lang="en-US" sz="1100">
                              <a:effectLst/>
                            </a:rPr>
                            <a:t>4.</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Structure Similarity Index [10]</a:t>
                          </a:r>
                          <a:endParaRPr lang="en-IN" sz="1100" dirty="0">
                            <a:effectLst/>
                            <a:latin typeface="Times New Roman" panose="02020603050405020304" pitchFamily="18" charset="0"/>
                            <a:ea typeface="Times New Roman" panose="02020603050405020304" pitchFamily="18" charset="0"/>
                          </a:endParaRPr>
                        </a:p>
                      </a:txBody>
                      <a:tcPr marL="45869" marR="45869" marT="0" marB="0"/>
                    </a:tc>
                    <a:tc>
                      <a:txBody>
                        <a:bodyPr/>
                        <a:lstStyle/>
                        <a:p>
                          <a:endParaRPr lang="en-US"/>
                        </a:p>
                      </a:txBody>
                      <a:tcPr marL="45869" marR="45869" marT="0" marB="0">
                        <a:blipFill>
                          <a:blip r:embed="rId2"/>
                          <a:stretch>
                            <a:fillRect l="-82055" t="-296053" r="-145" b="-538158"/>
                          </a:stretch>
                        </a:blipFill>
                      </a:tcPr>
                    </a:tc>
                    <a:extLst>
                      <a:ext uri="{0D108BD9-81ED-4DB2-BD59-A6C34878D82A}">
                        <a16:rowId xmlns:a16="http://schemas.microsoft.com/office/drawing/2014/main" val="1402344652"/>
                      </a:ext>
                    </a:extLst>
                  </a:tr>
                  <a:tr h="654939">
                    <a:tc>
                      <a:txBody>
                        <a:bodyPr/>
                        <a:lstStyle/>
                        <a:p>
                          <a:pPr algn="ctr">
                            <a:lnSpc>
                              <a:spcPct val="150000"/>
                            </a:lnSpc>
                            <a:tabLst>
                              <a:tab pos="1514475" algn="l"/>
                            </a:tabLst>
                          </a:pPr>
                          <a:r>
                            <a:rPr lang="en-US" sz="1100">
                              <a:effectLst/>
                            </a:rPr>
                            <a:t>5.</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Correlation coefficient [10]</a:t>
                          </a:r>
                          <a:endParaRPr lang="en-IN" sz="1100" dirty="0">
                            <a:effectLst/>
                            <a:latin typeface="Times New Roman" panose="02020603050405020304" pitchFamily="18" charset="0"/>
                            <a:ea typeface="Times New Roman" panose="02020603050405020304" pitchFamily="18" charset="0"/>
                          </a:endParaRPr>
                        </a:p>
                      </a:txBody>
                      <a:tcPr marL="45869" marR="45869" marT="0" marB="0"/>
                    </a:tc>
                    <a:tc>
                      <a:txBody>
                        <a:bodyPr/>
                        <a:lstStyle/>
                        <a:p>
                          <a:endParaRPr lang="en-US"/>
                        </a:p>
                      </a:txBody>
                      <a:tcPr marL="45869" marR="45869" marT="0" marB="0">
                        <a:blipFill>
                          <a:blip r:embed="rId2"/>
                          <a:stretch>
                            <a:fillRect l="-82055" t="-278704" r="-145" b="-278704"/>
                          </a:stretch>
                        </a:blipFill>
                      </a:tcPr>
                    </a:tc>
                    <a:extLst>
                      <a:ext uri="{0D108BD9-81ED-4DB2-BD59-A6C34878D82A}">
                        <a16:rowId xmlns:a16="http://schemas.microsoft.com/office/drawing/2014/main" val="1724571552"/>
                      </a:ext>
                    </a:extLst>
                  </a:tr>
                  <a:tr h="366395">
                    <a:tc>
                      <a:txBody>
                        <a:bodyPr/>
                        <a:lstStyle/>
                        <a:p>
                          <a:pPr algn="ctr">
                            <a:lnSpc>
                              <a:spcPct val="150000"/>
                            </a:lnSpc>
                            <a:tabLst>
                              <a:tab pos="1514475" algn="l"/>
                            </a:tabLst>
                          </a:pPr>
                          <a:r>
                            <a:rPr lang="en-US" sz="1100">
                              <a:effectLst/>
                            </a:rPr>
                            <a:t> </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a:effectLst/>
                            </a:rPr>
                            <a:t>Peak Signal to Noise Ratio [10]</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endParaRPr lang="en-US"/>
                        </a:p>
                      </a:txBody>
                      <a:tcPr marL="45869" marR="45869" marT="0" marB="0">
                        <a:blipFill>
                          <a:blip r:embed="rId2"/>
                          <a:stretch>
                            <a:fillRect l="-82055" t="-681667" r="-145" b="-401667"/>
                          </a:stretch>
                        </a:blipFill>
                      </a:tcPr>
                    </a:tc>
                    <a:extLst>
                      <a:ext uri="{0D108BD9-81ED-4DB2-BD59-A6C34878D82A}">
                        <a16:rowId xmlns:a16="http://schemas.microsoft.com/office/drawing/2014/main" val="513506604"/>
                      </a:ext>
                    </a:extLst>
                  </a:tr>
                  <a:tr h="681038">
                    <a:tc>
                      <a:txBody>
                        <a:bodyPr/>
                        <a:lstStyle/>
                        <a:p>
                          <a:pPr algn="ctr">
                            <a:lnSpc>
                              <a:spcPct val="150000"/>
                            </a:lnSpc>
                            <a:tabLst>
                              <a:tab pos="1514475" algn="l"/>
                            </a:tabLst>
                          </a:pPr>
                          <a:r>
                            <a:rPr lang="en-US" sz="1100">
                              <a:effectLst/>
                            </a:rPr>
                            <a:t>7.</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a:effectLst/>
                            </a:rPr>
                            <a:t>Percent rate of distortion [10]</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endParaRPr lang="en-US"/>
                        </a:p>
                      </a:txBody>
                      <a:tcPr marL="45869" marR="45869" marT="0" marB="0">
                        <a:blipFill>
                          <a:blip r:embed="rId2"/>
                          <a:stretch>
                            <a:fillRect l="-82055" t="-418750" r="-145" b="-115179"/>
                          </a:stretch>
                        </a:blipFill>
                      </a:tcPr>
                    </a:tc>
                    <a:extLst>
                      <a:ext uri="{0D108BD9-81ED-4DB2-BD59-A6C34878D82A}">
                        <a16:rowId xmlns:a16="http://schemas.microsoft.com/office/drawing/2014/main" val="3282826006"/>
                      </a:ext>
                    </a:extLst>
                  </a:tr>
                  <a:tr h="483743">
                    <a:tc>
                      <a:txBody>
                        <a:bodyPr/>
                        <a:lstStyle/>
                        <a:p>
                          <a:pPr algn="ctr">
                            <a:lnSpc>
                              <a:spcPct val="150000"/>
                            </a:lnSpc>
                            <a:tabLst>
                              <a:tab pos="1514475" algn="l"/>
                            </a:tabLst>
                          </a:pPr>
                          <a:r>
                            <a:rPr lang="en-US" sz="1100" dirty="0">
                              <a:effectLst/>
                            </a:rPr>
                            <a:t>8.</a:t>
                          </a:r>
                          <a:endParaRPr lang="en-IN" sz="1100" dirty="0">
                            <a:effectLst/>
                            <a:latin typeface="Times New Roman" panose="02020603050405020304" pitchFamily="18" charset="0"/>
                            <a:ea typeface="Times New Roman" panose="02020603050405020304" pitchFamily="18" charset="0"/>
                          </a:endParaRPr>
                        </a:p>
                      </a:txBody>
                      <a:tcPr marL="45869" marR="45869" marT="0" marB="0">
                        <a:lnB w="12700" cap="flat" cmpd="sng" algn="ctr">
                          <a:solidFill>
                            <a:schemeClr val="tx1"/>
                          </a:solidFill>
                          <a:prstDash val="solid"/>
                          <a:round/>
                          <a:headEnd type="none" w="med" len="med"/>
                          <a:tailEnd type="none" w="med" len="med"/>
                        </a:lnB>
                      </a:tcPr>
                    </a:tc>
                    <a:tc>
                      <a:txBody>
                        <a:bodyPr/>
                        <a:lstStyle/>
                        <a:p>
                          <a:pPr algn="ctr">
                            <a:lnSpc>
                              <a:spcPct val="150000"/>
                            </a:lnSpc>
                            <a:tabLst>
                              <a:tab pos="1514475" algn="l"/>
                            </a:tabLst>
                          </a:pPr>
                          <a:r>
                            <a:rPr lang="en-US" sz="1100" dirty="0">
                              <a:effectLst/>
                            </a:rPr>
                            <a:t>Structural Content [10]</a:t>
                          </a:r>
                          <a:endParaRPr lang="en-IN" sz="1100" dirty="0">
                            <a:effectLst/>
                            <a:latin typeface="Times New Roman" panose="02020603050405020304" pitchFamily="18" charset="0"/>
                            <a:ea typeface="Times New Roman" panose="02020603050405020304" pitchFamily="18" charset="0"/>
                          </a:endParaRPr>
                        </a:p>
                      </a:txBody>
                      <a:tcPr marL="45869" marR="45869" marT="0" marB="0">
                        <a:lnB w="12700" cap="flat" cmpd="sng" algn="ctr">
                          <a:solidFill>
                            <a:schemeClr val="tx1"/>
                          </a:solidFill>
                          <a:prstDash val="solid"/>
                          <a:round/>
                          <a:headEnd type="none" w="med" len="med"/>
                          <a:tailEnd type="none" w="med" len="med"/>
                        </a:lnB>
                      </a:tcPr>
                    </a:tc>
                    <a:tc>
                      <a:txBody>
                        <a:bodyPr/>
                        <a:lstStyle/>
                        <a:p>
                          <a:endParaRPr lang="en-US"/>
                        </a:p>
                      </a:txBody>
                      <a:tcPr marL="45869" marR="45869" marT="0" marB="0">
                        <a:lnB w="12700" cap="flat" cmpd="sng" algn="ctr">
                          <a:solidFill>
                            <a:schemeClr val="tx1"/>
                          </a:solidFill>
                          <a:prstDash val="solid"/>
                          <a:round/>
                          <a:headEnd type="none" w="med" len="med"/>
                          <a:tailEnd type="none" w="med" len="med"/>
                        </a:lnB>
                        <a:blipFill>
                          <a:blip r:embed="rId2"/>
                          <a:stretch>
                            <a:fillRect l="-82055" t="-735443" r="-145" b="-63291"/>
                          </a:stretch>
                        </a:blipFill>
                      </a:tcPr>
                    </a:tc>
                    <a:extLst>
                      <a:ext uri="{0D108BD9-81ED-4DB2-BD59-A6C34878D82A}">
                        <a16:rowId xmlns:a16="http://schemas.microsoft.com/office/drawing/2014/main" val="3142421845"/>
                      </a:ext>
                    </a:extLst>
                  </a:tr>
                </a:tbl>
              </a:graphicData>
            </a:graphic>
          </p:graphicFrame>
        </mc:Fallback>
      </mc:AlternateContent>
      <p:sp>
        <p:nvSpPr>
          <p:cNvPr id="6" name="Rectangle 1">
            <a:extLst>
              <a:ext uri="{FF2B5EF4-FFF2-40B4-BE49-F238E27FC236}">
                <a16:creationId xmlns:a16="http://schemas.microsoft.com/office/drawing/2014/main" id="{9BFE64B1-E5A4-CB2C-556F-D5653A108D69}"/>
              </a:ext>
            </a:extLst>
          </p:cNvPr>
          <p:cNvSpPr>
            <a:spLocks noChangeArrowheads="1"/>
          </p:cNvSpPr>
          <p:nvPr/>
        </p:nvSpPr>
        <p:spPr bwMode="auto">
          <a:xfrm>
            <a:off x="294603" y="501990"/>
            <a:ext cx="655844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514475" algn="l"/>
              </a:tabLst>
              <a:defRPr>
                <a:solidFill>
                  <a:schemeClr val="tx1"/>
                </a:solidFill>
                <a:latin typeface="Arial" panose="020B0604020202020204" pitchFamily="34" charset="0"/>
              </a:defRPr>
            </a:lvl1pPr>
            <a:lvl2pPr eaLnBrk="0" fontAlgn="base" hangingPunct="0">
              <a:spcBef>
                <a:spcPct val="0"/>
              </a:spcBef>
              <a:spcAft>
                <a:spcPct val="0"/>
              </a:spcAft>
              <a:tabLst>
                <a:tab pos="1514475" algn="l"/>
              </a:tabLst>
              <a:defRPr>
                <a:solidFill>
                  <a:schemeClr val="tx1"/>
                </a:solidFill>
                <a:latin typeface="Arial" panose="020B0604020202020204" pitchFamily="34" charset="0"/>
              </a:defRPr>
            </a:lvl2pPr>
            <a:lvl3pPr eaLnBrk="0" fontAlgn="base" hangingPunct="0">
              <a:spcBef>
                <a:spcPct val="0"/>
              </a:spcBef>
              <a:spcAft>
                <a:spcPct val="0"/>
              </a:spcAft>
              <a:tabLst>
                <a:tab pos="1514475" algn="l"/>
              </a:tabLst>
              <a:defRPr>
                <a:solidFill>
                  <a:schemeClr val="tx1"/>
                </a:solidFill>
                <a:latin typeface="Arial" panose="020B0604020202020204" pitchFamily="34" charset="0"/>
              </a:defRPr>
            </a:lvl3pPr>
            <a:lvl4pPr eaLnBrk="0" fontAlgn="base" hangingPunct="0">
              <a:spcBef>
                <a:spcPct val="0"/>
              </a:spcBef>
              <a:spcAft>
                <a:spcPct val="0"/>
              </a:spcAft>
              <a:tabLst>
                <a:tab pos="1514475" algn="l"/>
              </a:tabLst>
              <a:defRPr>
                <a:solidFill>
                  <a:schemeClr val="tx1"/>
                </a:solidFill>
                <a:latin typeface="Arial" panose="020B0604020202020204" pitchFamily="34" charset="0"/>
              </a:defRPr>
            </a:lvl4pPr>
            <a:lvl5pPr eaLnBrk="0" fontAlgn="base" hangingPunct="0">
              <a:spcBef>
                <a:spcPct val="0"/>
              </a:spcBef>
              <a:spcAft>
                <a:spcPct val="0"/>
              </a:spcAft>
              <a:tabLst>
                <a:tab pos="1514475" algn="l"/>
              </a:tabLst>
              <a:defRPr>
                <a:solidFill>
                  <a:schemeClr val="tx1"/>
                </a:solidFill>
                <a:latin typeface="Arial" panose="020B0604020202020204" pitchFamily="34" charset="0"/>
              </a:defRPr>
            </a:lvl5pPr>
            <a:lvl6pPr eaLnBrk="0" fontAlgn="base" hangingPunct="0">
              <a:spcBef>
                <a:spcPct val="0"/>
              </a:spcBef>
              <a:spcAft>
                <a:spcPct val="0"/>
              </a:spcAft>
              <a:tabLst>
                <a:tab pos="1514475" algn="l"/>
              </a:tabLst>
              <a:defRPr>
                <a:solidFill>
                  <a:schemeClr val="tx1"/>
                </a:solidFill>
                <a:latin typeface="Arial" panose="020B0604020202020204" pitchFamily="34" charset="0"/>
              </a:defRPr>
            </a:lvl6pPr>
            <a:lvl7pPr eaLnBrk="0" fontAlgn="base" hangingPunct="0">
              <a:spcBef>
                <a:spcPct val="0"/>
              </a:spcBef>
              <a:spcAft>
                <a:spcPct val="0"/>
              </a:spcAft>
              <a:tabLst>
                <a:tab pos="1514475" algn="l"/>
              </a:tabLst>
              <a:defRPr>
                <a:solidFill>
                  <a:schemeClr val="tx1"/>
                </a:solidFill>
                <a:latin typeface="Arial" panose="020B0604020202020204" pitchFamily="34" charset="0"/>
              </a:defRPr>
            </a:lvl7pPr>
            <a:lvl8pPr eaLnBrk="0" fontAlgn="base" hangingPunct="0">
              <a:spcBef>
                <a:spcPct val="0"/>
              </a:spcBef>
              <a:spcAft>
                <a:spcPct val="0"/>
              </a:spcAft>
              <a:tabLst>
                <a:tab pos="1514475" algn="l"/>
              </a:tabLst>
              <a:defRPr>
                <a:solidFill>
                  <a:schemeClr val="tx1"/>
                </a:solidFill>
                <a:latin typeface="Arial" panose="020B0604020202020204" pitchFamily="34" charset="0"/>
              </a:defRPr>
            </a:lvl8pPr>
            <a:lvl9pPr eaLnBrk="0" fontAlgn="base" hangingPunct="0">
              <a:spcBef>
                <a:spcPct val="0"/>
              </a:spcBef>
              <a:spcAft>
                <a:spcPct val="0"/>
              </a:spcAft>
              <a:tabLst>
                <a:tab pos="1514475" algn="l"/>
              </a:tabLs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tabLst>
                <a:tab pos="1514475" algn="l"/>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6.1 Performance parameters</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0562681A-E733-3448-6A3C-2CB04BDCD8C2}"/>
              </a:ext>
            </a:extLst>
          </p:cNvPr>
          <p:cNvSpPr txBox="1"/>
          <p:nvPr/>
        </p:nvSpPr>
        <p:spPr>
          <a:xfrm>
            <a:off x="3449716" y="5184183"/>
            <a:ext cx="3181192" cy="307777"/>
          </a:xfrm>
          <a:prstGeom prst="rect">
            <a:avLst/>
          </a:prstGeom>
          <a:noFill/>
        </p:spPr>
        <p:txBody>
          <a:bodyPr wrap="none" rtlCol="0">
            <a:spAutoFit/>
          </a:bodyPr>
          <a:lstStyle/>
          <a:p>
            <a:r>
              <a:rPr lang="en-US" sz="1400" b="1" dirty="0">
                <a:effectLst/>
                <a:latin typeface="Times New Roman" panose="02020603050405020304" pitchFamily="18" charset="0"/>
                <a:ea typeface="Times New Roman" panose="02020603050405020304" pitchFamily="18" charset="0"/>
              </a:rPr>
              <a:t>Table 2: </a:t>
            </a:r>
            <a:r>
              <a:rPr lang="en-US" sz="1400" dirty="0">
                <a:effectLst/>
                <a:latin typeface="Times New Roman" panose="02020603050405020304" pitchFamily="18" charset="0"/>
                <a:ea typeface="Times New Roman" panose="02020603050405020304" pitchFamily="18" charset="0"/>
              </a:rPr>
              <a:t>Various performance parameters</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38347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8F0F0BAC-41E2-115C-83AB-6D44D480ADB1}"/>
              </a:ext>
            </a:extLst>
          </p:cNvPr>
          <p:cNvGraphicFramePr>
            <a:graphicFrameLocks noChangeAspect="1"/>
          </p:cNvGraphicFramePr>
          <p:nvPr>
            <p:extLst>
              <p:ext uri="{D42A27DB-BD31-4B8C-83A1-F6EECF244321}">
                <p14:modId xmlns:p14="http://schemas.microsoft.com/office/powerpoint/2010/main" val="3649556172"/>
              </p:ext>
            </p:extLst>
          </p:nvPr>
        </p:nvGraphicFramePr>
        <p:xfrm>
          <a:off x="1266946" y="1329275"/>
          <a:ext cx="7546731" cy="2811944"/>
        </p:xfrm>
        <a:graphic>
          <a:graphicData uri="http://schemas.openxmlformats.org/presentationml/2006/ole">
            <mc:AlternateContent xmlns:mc="http://schemas.openxmlformats.org/markup-compatibility/2006">
              <mc:Choice xmlns:v="urn:schemas-microsoft-com:vml" Requires="v">
                <p:oleObj spid="_x0000_s4109" name="Document" r:id="rId3" imgW="5632980" imgH="2098515" progId="Word.Document.12">
                  <p:embed/>
                </p:oleObj>
              </mc:Choice>
              <mc:Fallback>
                <p:oleObj name="Document" r:id="rId3" imgW="5632980" imgH="2098515" progId="Word.Document.12">
                  <p:embed/>
                  <p:pic>
                    <p:nvPicPr>
                      <p:cNvPr id="0" name=""/>
                      <p:cNvPicPr/>
                      <p:nvPr/>
                    </p:nvPicPr>
                    <p:blipFill>
                      <a:blip r:embed="rId4"/>
                      <a:stretch>
                        <a:fillRect/>
                      </a:stretch>
                    </p:blipFill>
                    <p:spPr>
                      <a:xfrm>
                        <a:off x="1266946" y="1329275"/>
                        <a:ext cx="7546731" cy="2811944"/>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D0D26CF8-463A-092B-DF52-6D87B99B7E0D}"/>
              </a:ext>
            </a:extLst>
          </p:cNvPr>
          <p:cNvSpPr txBox="1"/>
          <p:nvPr/>
        </p:nvSpPr>
        <p:spPr>
          <a:xfrm>
            <a:off x="1266947" y="4313450"/>
            <a:ext cx="7546730" cy="338554"/>
          </a:xfrm>
          <a:prstGeom prst="rect">
            <a:avLst/>
          </a:prstGeom>
          <a:noFill/>
        </p:spPr>
        <p:txBody>
          <a:bodyPr wrap="square">
            <a:spAutoFit/>
          </a:bodyPr>
          <a:lstStyle/>
          <a:p>
            <a:pPr marL="516255" algn="ctr"/>
            <a:r>
              <a:rPr lang="en-US" sz="1600" b="1" dirty="0">
                <a:effectLst/>
                <a:latin typeface="Times New Roman" panose="02020603050405020304" pitchFamily="18" charset="0"/>
                <a:ea typeface="Times New Roman" panose="02020603050405020304" pitchFamily="18" charset="0"/>
              </a:rPr>
              <a:t>Table 3:  </a:t>
            </a:r>
            <a:r>
              <a:rPr lang="en-US" sz="1600" dirty="0">
                <a:effectLst/>
                <a:latin typeface="Times New Roman" panose="02020603050405020304" pitchFamily="18" charset="0"/>
                <a:ea typeface="Times New Roman" panose="02020603050405020304" pitchFamily="18" charset="0"/>
              </a:rPr>
              <a:t>Calculation of</a:t>
            </a:r>
            <a:r>
              <a:rPr lang="en-US" sz="1600" b="1"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performance parameters for each image</a:t>
            </a:r>
            <a:endParaRPr lang="en-IN" sz="1600" dirty="0">
              <a:effectLst/>
              <a:latin typeface="Times New Roman" panose="02020603050405020304" pitchFamily="18" charset="0"/>
              <a:ea typeface="Times New Roman" panose="02020603050405020304" pitchFamily="18" charset="0"/>
            </a:endParaRPr>
          </a:p>
        </p:txBody>
      </p:sp>
      <p:sp>
        <p:nvSpPr>
          <p:cNvPr id="8" name="Rectangle 1">
            <a:extLst>
              <a:ext uri="{FF2B5EF4-FFF2-40B4-BE49-F238E27FC236}">
                <a16:creationId xmlns:a16="http://schemas.microsoft.com/office/drawing/2014/main" id="{A921E72B-3BF6-F641-1F9B-840D2248BA85}"/>
              </a:ext>
            </a:extLst>
          </p:cNvPr>
          <p:cNvSpPr>
            <a:spLocks noChangeArrowheads="1"/>
          </p:cNvSpPr>
          <p:nvPr/>
        </p:nvSpPr>
        <p:spPr bwMode="auto">
          <a:xfrm>
            <a:off x="0" y="328215"/>
            <a:ext cx="655844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514475" algn="l"/>
              </a:tabLst>
              <a:defRPr>
                <a:solidFill>
                  <a:schemeClr val="tx1"/>
                </a:solidFill>
                <a:latin typeface="Arial" panose="020B0604020202020204" pitchFamily="34" charset="0"/>
              </a:defRPr>
            </a:lvl1pPr>
            <a:lvl2pPr eaLnBrk="0" fontAlgn="base" hangingPunct="0">
              <a:spcBef>
                <a:spcPct val="0"/>
              </a:spcBef>
              <a:spcAft>
                <a:spcPct val="0"/>
              </a:spcAft>
              <a:tabLst>
                <a:tab pos="1514475" algn="l"/>
              </a:tabLst>
              <a:defRPr>
                <a:solidFill>
                  <a:schemeClr val="tx1"/>
                </a:solidFill>
                <a:latin typeface="Arial" panose="020B0604020202020204" pitchFamily="34" charset="0"/>
              </a:defRPr>
            </a:lvl2pPr>
            <a:lvl3pPr eaLnBrk="0" fontAlgn="base" hangingPunct="0">
              <a:spcBef>
                <a:spcPct val="0"/>
              </a:spcBef>
              <a:spcAft>
                <a:spcPct val="0"/>
              </a:spcAft>
              <a:tabLst>
                <a:tab pos="1514475" algn="l"/>
              </a:tabLst>
              <a:defRPr>
                <a:solidFill>
                  <a:schemeClr val="tx1"/>
                </a:solidFill>
                <a:latin typeface="Arial" panose="020B0604020202020204" pitchFamily="34" charset="0"/>
              </a:defRPr>
            </a:lvl3pPr>
            <a:lvl4pPr eaLnBrk="0" fontAlgn="base" hangingPunct="0">
              <a:spcBef>
                <a:spcPct val="0"/>
              </a:spcBef>
              <a:spcAft>
                <a:spcPct val="0"/>
              </a:spcAft>
              <a:tabLst>
                <a:tab pos="1514475" algn="l"/>
              </a:tabLst>
              <a:defRPr>
                <a:solidFill>
                  <a:schemeClr val="tx1"/>
                </a:solidFill>
                <a:latin typeface="Arial" panose="020B0604020202020204" pitchFamily="34" charset="0"/>
              </a:defRPr>
            </a:lvl4pPr>
            <a:lvl5pPr eaLnBrk="0" fontAlgn="base" hangingPunct="0">
              <a:spcBef>
                <a:spcPct val="0"/>
              </a:spcBef>
              <a:spcAft>
                <a:spcPct val="0"/>
              </a:spcAft>
              <a:tabLst>
                <a:tab pos="1514475" algn="l"/>
              </a:tabLst>
              <a:defRPr>
                <a:solidFill>
                  <a:schemeClr val="tx1"/>
                </a:solidFill>
                <a:latin typeface="Arial" panose="020B0604020202020204" pitchFamily="34" charset="0"/>
              </a:defRPr>
            </a:lvl5pPr>
            <a:lvl6pPr eaLnBrk="0" fontAlgn="base" hangingPunct="0">
              <a:spcBef>
                <a:spcPct val="0"/>
              </a:spcBef>
              <a:spcAft>
                <a:spcPct val="0"/>
              </a:spcAft>
              <a:tabLst>
                <a:tab pos="1514475" algn="l"/>
              </a:tabLst>
              <a:defRPr>
                <a:solidFill>
                  <a:schemeClr val="tx1"/>
                </a:solidFill>
                <a:latin typeface="Arial" panose="020B0604020202020204" pitchFamily="34" charset="0"/>
              </a:defRPr>
            </a:lvl6pPr>
            <a:lvl7pPr eaLnBrk="0" fontAlgn="base" hangingPunct="0">
              <a:spcBef>
                <a:spcPct val="0"/>
              </a:spcBef>
              <a:spcAft>
                <a:spcPct val="0"/>
              </a:spcAft>
              <a:tabLst>
                <a:tab pos="1514475" algn="l"/>
              </a:tabLst>
              <a:defRPr>
                <a:solidFill>
                  <a:schemeClr val="tx1"/>
                </a:solidFill>
                <a:latin typeface="Arial" panose="020B0604020202020204" pitchFamily="34" charset="0"/>
              </a:defRPr>
            </a:lvl7pPr>
            <a:lvl8pPr eaLnBrk="0" fontAlgn="base" hangingPunct="0">
              <a:spcBef>
                <a:spcPct val="0"/>
              </a:spcBef>
              <a:spcAft>
                <a:spcPct val="0"/>
              </a:spcAft>
              <a:tabLst>
                <a:tab pos="1514475" algn="l"/>
              </a:tabLst>
              <a:defRPr>
                <a:solidFill>
                  <a:schemeClr val="tx1"/>
                </a:solidFill>
                <a:latin typeface="Arial" panose="020B0604020202020204" pitchFamily="34" charset="0"/>
              </a:defRPr>
            </a:lvl8pPr>
            <a:lvl9pPr eaLnBrk="0" fontAlgn="base" hangingPunct="0">
              <a:spcBef>
                <a:spcPct val="0"/>
              </a:spcBef>
              <a:spcAft>
                <a:spcPct val="0"/>
              </a:spcAft>
              <a:tabLst>
                <a:tab pos="1514475" algn="l"/>
              </a:tabLs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tabLst>
                <a:tab pos="1514475" algn="l"/>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6.2 Performance parameters outcomes</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1433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D9AC40-5717-7C79-157B-90DB25993347}"/>
              </a:ext>
            </a:extLst>
          </p:cNvPr>
          <p:cNvSpPr txBox="1"/>
          <p:nvPr/>
        </p:nvSpPr>
        <p:spPr>
          <a:xfrm>
            <a:off x="1109785" y="4751238"/>
            <a:ext cx="7112000" cy="369332"/>
          </a:xfrm>
          <a:prstGeom prst="rect">
            <a:avLst/>
          </a:prstGeom>
          <a:noFill/>
        </p:spPr>
        <p:txBody>
          <a:bodyPr wrap="square" rtlCol="0">
            <a:spAutoFit/>
          </a:bodyPr>
          <a:lstStyle/>
          <a:p>
            <a:pPr marL="516255" algn="ctr"/>
            <a:r>
              <a:rPr lang="en-US" sz="1800" b="1" dirty="0">
                <a:effectLst/>
                <a:latin typeface="Times New Roman" panose="02020603050405020304" pitchFamily="18" charset="0"/>
                <a:ea typeface="Times New Roman" panose="02020603050405020304" pitchFamily="18" charset="0"/>
              </a:rPr>
              <a:t>Fig. 5. </a:t>
            </a:r>
            <a:r>
              <a:rPr lang="en-US" sz="1800" dirty="0">
                <a:effectLst/>
                <a:latin typeface="Times New Roman" panose="02020603050405020304" pitchFamily="18" charset="0"/>
                <a:ea typeface="Times New Roman" panose="02020603050405020304" pitchFamily="18" charset="0"/>
              </a:rPr>
              <a:t>processed image versus decoded image</a:t>
            </a:r>
            <a:endParaRPr lang="en-IN" sz="1800" dirty="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9831991D-88DB-BC04-0DE4-3CD657F1C84F}"/>
              </a:ext>
            </a:extLst>
          </p:cNvPr>
          <p:cNvPicPr>
            <a:picLocks noChangeAspect="1"/>
          </p:cNvPicPr>
          <p:nvPr/>
        </p:nvPicPr>
        <p:blipFill>
          <a:blip r:embed="rId2"/>
          <a:stretch>
            <a:fillRect/>
          </a:stretch>
        </p:blipFill>
        <p:spPr>
          <a:xfrm>
            <a:off x="3257077" y="740704"/>
            <a:ext cx="3566469" cy="3863675"/>
          </a:xfrm>
          <a:prstGeom prst="rect">
            <a:avLst/>
          </a:prstGeom>
        </p:spPr>
      </p:pic>
      <p:sp>
        <p:nvSpPr>
          <p:cNvPr id="10" name="TextBox 9">
            <a:extLst>
              <a:ext uri="{FF2B5EF4-FFF2-40B4-BE49-F238E27FC236}">
                <a16:creationId xmlns:a16="http://schemas.microsoft.com/office/drawing/2014/main" id="{A65B6C82-837B-648C-AAA4-6E547EA9F8A2}"/>
              </a:ext>
            </a:extLst>
          </p:cNvPr>
          <p:cNvSpPr txBox="1"/>
          <p:nvPr/>
        </p:nvSpPr>
        <p:spPr>
          <a:xfrm>
            <a:off x="3296499" y="549980"/>
            <a:ext cx="1369286" cy="276999"/>
          </a:xfrm>
          <a:prstGeom prst="rect">
            <a:avLst/>
          </a:prstGeom>
          <a:noFill/>
        </p:spPr>
        <p:txBody>
          <a:bodyPr wrap="none" rtlCol="0">
            <a:spAutoFit/>
          </a:bodyPr>
          <a:lstStyle/>
          <a:p>
            <a:r>
              <a:rPr lang="en-IN" sz="1200" dirty="0"/>
              <a:t>Processed image</a:t>
            </a:r>
          </a:p>
        </p:txBody>
      </p:sp>
      <p:sp>
        <p:nvSpPr>
          <p:cNvPr id="12" name="TextBox 11">
            <a:extLst>
              <a:ext uri="{FF2B5EF4-FFF2-40B4-BE49-F238E27FC236}">
                <a16:creationId xmlns:a16="http://schemas.microsoft.com/office/drawing/2014/main" id="{0BC0EE36-1984-6C72-3C27-1F32029AD302}"/>
              </a:ext>
            </a:extLst>
          </p:cNvPr>
          <p:cNvSpPr txBox="1"/>
          <p:nvPr/>
        </p:nvSpPr>
        <p:spPr>
          <a:xfrm>
            <a:off x="5172047" y="549979"/>
            <a:ext cx="1257075" cy="276999"/>
          </a:xfrm>
          <a:prstGeom prst="rect">
            <a:avLst/>
          </a:prstGeom>
          <a:noFill/>
        </p:spPr>
        <p:txBody>
          <a:bodyPr wrap="none" rtlCol="0">
            <a:spAutoFit/>
          </a:bodyPr>
          <a:lstStyle/>
          <a:p>
            <a:r>
              <a:rPr lang="en-IN" sz="1200" dirty="0"/>
              <a:t>Decoded image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3BAE-9CD9-22B3-652C-B72FEBFDB7BF}"/>
              </a:ext>
            </a:extLst>
          </p:cNvPr>
          <p:cNvSpPr>
            <a:spLocks noGrp="1"/>
          </p:cNvSpPr>
          <p:nvPr>
            <p:ph type="title"/>
          </p:nvPr>
        </p:nvSpPr>
        <p:spPr>
          <a:xfrm>
            <a:off x="504000" y="226080"/>
            <a:ext cx="8944800" cy="532012"/>
          </a:xfrm>
        </p:spPr>
        <p:txBody>
          <a:bodyPr/>
          <a:lstStyle/>
          <a:p>
            <a:pPr algn="l"/>
            <a:r>
              <a:rPr lang="en-GB" sz="2400" dirty="0"/>
              <a:t>7. Comparative Study</a:t>
            </a:r>
            <a:endParaRPr lang="en-IN" sz="2400" dirty="0"/>
          </a:p>
        </p:txBody>
      </p:sp>
      <p:graphicFrame>
        <p:nvGraphicFramePr>
          <p:cNvPr id="3" name="Table 2">
            <a:extLst>
              <a:ext uri="{FF2B5EF4-FFF2-40B4-BE49-F238E27FC236}">
                <a16:creationId xmlns:a16="http://schemas.microsoft.com/office/drawing/2014/main" id="{6E20F4BC-0A78-484A-A952-77E0CF964F92}"/>
              </a:ext>
            </a:extLst>
          </p:cNvPr>
          <p:cNvGraphicFramePr>
            <a:graphicFrameLocks noGrp="1"/>
          </p:cNvGraphicFramePr>
          <p:nvPr>
            <p:extLst>
              <p:ext uri="{D42A27DB-BD31-4B8C-83A1-F6EECF244321}">
                <p14:modId xmlns:p14="http://schemas.microsoft.com/office/powerpoint/2010/main" val="3116053804"/>
              </p:ext>
            </p:extLst>
          </p:nvPr>
        </p:nvGraphicFramePr>
        <p:xfrm>
          <a:off x="1613268" y="1141285"/>
          <a:ext cx="6726263" cy="2793222"/>
        </p:xfrm>
        <a:graphic>
          <a:graphicData uri="http://schemas.openxmlformats.org/drawingml/2006/table">
            <a:tbl>
              <a:tblPr firstRow="1" firstCol="1" bandRow="1">
                <a:tableStyleId>{2D5ABB26-0587-4C30-8999-92F81FD0307C}</a:tableStyleId>
              </a:tblPr>
              <a:tblGrid>
                <a:gridCol w="1055441">
                  <a:extLst>
                    <a:ext uri="{9D8B030D-6E8A-4147-A177-3AD203B41FA5}">
                      <a16:colId xmlns:a16="http://schemas.microsoft.com/office/drawing/2014/main" val="856271888"/>
                    </a:ext>
                  </a:extLst>
                </a:gridCol>
                <a:gridCol w="3382378">
                  <a:extLst>
                    <a:ext uri="{9D8B030D-6E8A-4147-A177-3AD203B41FA5}">
                      <a16:colId xmlns:a16="http://schemas.microsoft.com/office/drawing/2014/main" val="1811119943"/>
                    </a:ext>
                  </a:extLst>
                </a:gridCol>
                <a:gridCol w="2288444">
                  <a:extLst>
                    <a:ext uri="{9D8B030D-6E8A-4147-A177-3AD203B41FA5}">
                      <a16:colId xmlns:a16="http://schemas.microsoft.com/office/drawing/2014/main" val="3896432615"/>
                    </a:ext>
                  </a:extLst>
                </a:gridCol>
              </a:tblGrid>
              <a:tr h="286717">
                <a:tc>
                  <a:txBody>
                    <a:bodyPr/>
                    <a:lstStyle/>
                    <a:p>
                      <a:pPr algn="ctr">
                        <a:lnSpc>
                          <a:spcPct val="150000"/>
                        </a:lnSpc>
                        <a:tabLst>
                          <a:tab pos="1514475" algn="l"/>
                        </a:tabLst>
                      </a:pPr>
                      <a:r>
                        <a:rPr lang="en-US" sz="1000" dirty="0">
                          <a:effectLst/>
                        </a:rPr>
                        <a:t>Serial No.</a:t>
                      </a:r>
                      <a:endParaRPr lang="en-IN" sz="1100" dirty="0">
                        <a:effectLst/>
                        <a:latin typeface="Times New Roman" panose="02020603050405020304" pitchFamily="18"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tabLst>
                          <a:tab pos="1514475" algn="l"/>
                        </a:tabLst>
                      </a:pPr>
                      <a:r>
                        <a:rPr lang="en-US" sz="1000" dirty="0">
                          <a:effectLst/>
                        </a:rPr>
                        <a:t>Name of the compression algorithm</a:t>
                      </a:r>
                      <a:endParaRPr lang="en-IN" sz="1100" dirty="0">
                        <a:effectLst/>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tabLst>
                          <a:tab pos="1514475" algn="l"/>
                        </a:tabLst>
                      </a:pPr>
                      <a:r>
                        <a:rPr lang="en-US" sz="1000" dirty="0">
                          <a:effectLst/>
                        </a:rPr>
                        <a:t>Compression ratio</a:t>
                      </a:r>
                      <a:endParaRPr lang="en-IN" sz="1100" dirty="0">
                        <a:effectLst/>
                        <a:latin typeface="Times New Roman" panose="02020603050405020304" pitchFamily="18"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3219603"/>
                  </a:ext>
                </a:extLst>
              </a:tr>
              <a:tr h="357191">
                <a:tc>
                  <a:txBody>
                    <a:bodyPr/>
                    <a:lstStyle/>
                    <a:p>
                      <a:pPr algn="ctr">
                        <a:lnSpc>
                          <a:spcPct val="200000"/>
                        </a:lnSpc>
                        <a:tabLst>
                          <a:tab pos="1514475" algn="l"/>
                        </a:tabLst>
                      </a:pPr>
                      <a:r>
                        <a:rPr lang="en-US" sz="1000" dirty="0">
                          <a:effectLst/>
                        </a:rPr>
                        <a:t>1.</a:t>
                      </a:r>
                      <a:endParaRPr lang="en-IN" sz="1100" dirty="0">
                        <a:effectLst/>
                        <a:latin typeface="Times New Roman" panose="02020603050405020304" pitchFamily="18"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lnSpc>
                          <a:spcPct val="200000"/>
                        </a:lnSpc>
                        <a:tabLst>
                          <a:tab pos="1514475" algn="l"/>
                        </a:tabLst>
                      </a:pPr>
                      <a:r>
                        <a:rPr lang="en-US" sz="1000" dirty="0">
                          <a:effectLst/>
                        </a:rPr>
                        <a:t>LZW [1]</a:t>
                      </a:r>
                      <a:endParaRPr lang="en-IN" sz="1100" dirty="0">
                        <a:effectLst/>
                        <a:latin typeface="Times New Roman" panose="02020603050405020304" pitchFamily="18"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lnSpc>
                          <a:spcPct val="200000"/>
                        </a:lnSpc>
                        <a:tabLst>
                          <a:tab pos="1514475" algn="l"/>
                        </a:tabLst>
                      </a:pPr>
                      <a:r>
                        <a:rPr lang="en-US" sz="1100">
                          <a:effectLst/>
                        </a:rPr>
                        <a:t>5.319</a:t>
                      </a:r>
                      <a:r>
                        <a:rPr lang="en-US" sz="1000">
                          <a:effectLst/>
                        </a:rPr>
                        <a:t>%</a:t>
                      </a:r>
                      <a:endParaRPr lang="en-IN" sz="1100">
                        <a:effectLst/>
                        <a:latin typeface="Times New Roman" panose="02020603050405020304" pitchFamily="18"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43021100"/>
                  </a:ext>
                </a:extLst>
              </a:tr>
              <a:tr h="357191">
                <a:tc>
                  <a:txBody>
                    <a:bodyPr/>
                    <a:lstStyle/>
                    <a:p>
                      <a:pPr algn="ctr">
                        <a:lnSpc>
                          <a:spcPct val="200000"/>
                        </a:lnSpc>
                        <a:tabLst>
                          <a:tab pos="1514475" algn="l"/>
                        </a:tabLst>
                      </a:pPr>
                      <a:r>
                        <a:rPr lang="en-US" sz="1000">
                          <a:effectLst/>
                        </a:rPr>
                        <a:t>2.</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000" dirty="0">
                          <a:effectLst/>
                        </a:rPr>
                        <a:t>Huffman coding [1]</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100">
                          <a:effectLst/>
                        </a:rPr>
                        <a:t>2.203</a:t>
                      </a:r>
                      <a:r>
                        <a:rPr lang="en-US" sz="1000">
                          <a:effectLst/>
                        </a:rPr>
                        <a:t> %</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49379561"/>
                  </a:ext>
                </a:extLst>
              </a:tr>
              <a:tr h="357191">
                <a:tc>
                  <a:txBody>
                    <a:bodyPr/>
                    <a:lstStyle/>
                    <a:p>
                      <a:pPr algn="ctr">
                        <a:lnSpc>
                          <a:spcPct val="200000"/>
                        </a:lnSpc>
                        <a:tabLst>
                          <a:tab pos="1514475" algn="l"/>
                        </a:tabLst>
                      </a:pPr>
                      <a:r>
                        <a:rPr lang="en-US" sz="1000">
                          <a:effectLst/>
                        </a:rPr>
                        <a:t>3.</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000" dirty="0">
                          <a:effectLst/>
                        </a:rPr>
                        <a:t>EZW [2]</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100">
                          <a:effectLst/>
                        </a:rPr>
                        <a:t>1.6647</a:t>
                      </a:r>
                      <a:r>
                        <a:rPr lang="en-US" sz="1000">
                          <a:effectLst/>
                        </a:rPr>
                        <a:t>%</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66027020"/>
                  </a:ext>
                </a:extLst>
              </a:tr>
              <a:tr h="358733">
                <a:tc>
                  <a:txBody>
                    <a:bodyPr/>
                    <a:lstStyle/>
                    <a:p>
                      <a:pPr algn="ctr">
                        <a:lnSpc>
                          <a:spcPct val="200000"/>
                        </a:lnSpc>
                        <a:tabLst>
                          <a:tab pos="1514475" algn="l"/>
                        </a:tabLst>
                      </a:pPr>
                      <a:r>
                        <a:rPr lang="en-US" sz="1000">
                          <a:effectLst/>
                        </a:rPr>
                        <a:t>4.</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000" dirty="0">
                          <a:effectLst/>
                        </a:rPr>
                        <a:t>RLE [3]</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100" dirty="0">
                          <a:effectLst/>
                        </a:rPr>
                        <a:t>1.5766%</a:t>
                      </a:r>
                      <a:endParaRPr lang="en-IN"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62083452"/>
                  </a:ext>
                </a:extLst>
              </a:tr>
              <a:tr h="358733">
                <a:tc>
                  <a:txBody>
                    <a:bodyPr/>
                    <a:lstStyle/>
                    <a:p>
                      <a:pPr algn="ctr">
                        <a:lnSpc>
                          <a:spcPct val="200000"/>
                        </a:lnSpc>
                        <a:tabLst>
                          <a:tab pos="1514475" algn="l"/>
                        </a:tabLst>
                      </a:pPr>
                      <a:r>
                        <a:rPr lang="en-US" sz="1000">
                          <a:effectLst/>
                        </a:rPr>
                        <a:t>5.</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000" dirty="0">
                          <a:effectLst/>
                        </a:rPr>
                        <a:t>Shannon–Fano [3]</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100" dirty="0">
                          <a:effectLst/>
                        </a:rPr>
                        <a:t>1.9825%</a:t>
                      </a:r>
                      <a:endParaRPr lang="en-IN"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22663754"/>
                  </a:ext>
                </a:extLst>
              </a:tr>
              <a:tr h="358733">
                <a:tc>
                  <a:txBody>
                    <a:bodyPr/>
                    <a:lstStyle/>
                    <a:p>
                      <a:pPr algn="ctr">
                        <a:lnSpc>
                          <a:spcPct val="200000"/>
                        </a:lnSpc>
                        <a:tabLst>
                          <a:tab pos="1514475" algn="l"/>
                        </a:tabLst>
                      </a:pPr>
                      <a:r>
                        <a:rPr lang="en-US" sz="1000">
                          <a:effectLst/>
                        </a:rPr>
                        <a:t>6.</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000">
                          <a:effectLst/>
                        </a:rPr>
                        <a:t>Arithmetic coding [3][5]</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100" dirty="0">
                          <a:effectLst/>
                        </a:rPr>
                        <a:t>2.2059%</a:t>
                      </a:r>
                      <a:endParaRPr lang="en-IN"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59986242"/>
                  </a:ext>
                </a:extLst>
              </a:tr>
              <a:tr h="358733">
                <a:tc>
                  <a:txBody>
                    <a:bodyPr/>
                    <a:lstStyle/>
                    <a:p>
                      <a:pPr algn="ctr">
                        <a:lnSpc>
                          <a:spcPct val="200000"/>
                        </a:lnSpc>
                        <a:tabLst>
                          <a:tab pos="1514475" algn="l"/>
                        </a:tabLst>
                      </a:pPr>
                      <a:r>
                        <a:rPr lang="en-US" sz="1000" dirty="0">
                          <a:effectLst/>
                        </a:rPr>
                        <a:t>7.</a:t>
                      </a:r>
                      <a:endParaRPr lang="en-IN" sz="1100" dirty="0">
                        <a:effectLst/>
                        <a:latin typeface="Times New Roman" panose="02020603050405020304" pitchFamily="18"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lnSpc>
                          <a:spcPct val="200000"/>
                        </a:lnSpc>
                        <a:tabLst>
                          <a:tab pos="1514475" algn="l"/>
                        </a:tabLst>
                      </a:pPr>
                      <a:r>
                        <a:rPr lang="en-US" sz="1000" dirty="0">
                          <a:effectLst/>
                        </a:rPr>
                        <a:t>Proposed methodology</a:t>
                      </a:r>
                      <a:endParaRPr lang="en-IN" sz="1100" dirty="0">
                        <a:effectLst/>
                        <a:latin typeface="Times New Roman" panose="02020603050405020304" pitchFamily="18"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lnSpc>
                          <a:spcPct val="200000"/>
                        </a:lnSpc>
                        <a:tabLst>
                          <a:tab pos="1514475" algn="l"/>
                        </a:tabLst>
                      </a:pPr>
                      <a:r>
                        <a:rPr lang="en-US" sz="1100" dirty="0">
                          <a:effectLst/>
                        </a:rPr>
                        <a:t>1.4593%</a:t>
                      </a:r>
                      <a:endParaRPr lang="en-IN" sz="1100" dirty="0">
                        <a:effectLst/>
                        <a:latin typeface="Times New Roman" panose="02020603050405020304" pitchFamily="18"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1103428"/>
                  </a:ext>
                </a:extLst>
              </a:tr>
            </a:tbl>
          </a:graphicData>
        </a:graphic>
      </p:graphicFrame>
      <p:sp>
        <p:nvSpPr>
          <p:cNvPr id="5" name="Rectangle 1">
            <a:extLst>
              <a:ext uri="{FF2B5EF4-FFF2-40B4-BE49-F238E27FC236}">
                <a16:creationId xmlns:a16="http://schemas.microsoft.com/office/drawing/2014/main" id="{EB9B911E-1612-4623-8A03-15B312647BBC}"/>
              </a:ext>
            </a:extLst>
          </p:cNvPr>
          <p:cNvSpPr>
            <a:spLocks noChangeArrowheads="1"/>
          </p:cNvSpPr>
          <p:nvPr/>
        </p:nvSpPr>
        <p:spPr bwMode="auto">
          <a:xfrm>
            <a:off x="3014613" y="4221488"/>
            <a:ext cx="40513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514475" algn="l"/>
              </a:tabLst>
              <a:defRPr>
                <a:solidFill>
                  <a:schemeClr val="tx1"/>
                </a:solidFill>
                <a:latin typeface="Arial" panose="020B0604020202020204" pitchFamily="34" charset="0"/>
              </a:defRPr>
            </a:lvl1pPr>
            <a:lvl2pPr eaLnBrk="0" fontAlgn="base" hangingPunct="0">
              <a:spcBef>
                <a:spcPct val="0"/>
              </a:spcBef>
              <a:spcAft>
                <a:spcPct val="0"/>
              </a:spcAft>
              <a:tabLst>
                <a:tab pos="1514475" algn="l"/>
              </a:tabLst>
              <a:defRPr>
                <a:solidFill>
                  <a:schemeClr val="tx1"/>
                </a:solidFill>
                <a:latin typeface="Arial" panose="020B0604020202020204" pitchFamily="34" charset="0"/>
              </a:defRPr>
            </a:lvl2pPr>
            <a:lvl3pPr eaLnBrk="0" fontAlgn="base" hangingPunct="0">
              <a:spcBef>
                <a:spcPct val="0"/>
              </a:spcBef>
              <a:spcAft>
                <a:spcPct val="0"/>
              </a:spcAft>
              <a:tabLst>
                <a:tab pos="1514475" algn="l"/>
              </a:tabLst>
              <a:defRPr>
                <a:solidFill>
                  <a:schemeClr val="tx1"/>
                </a:solidFill>
                <a:latin typeface="Arial" panose="020B0604020202020204" pitchFamily="34" charset="0"/>
              </a:defRPr>
            </a:lvl3pPr>
            <a:lvl4pPr eaLnBrk="0" fontAlgn="base" hangingPunct="0">
              <a:spcBef>
                <a:spcPct val="0"/>
              </a:spcBef>
              <a:spcAft>
                <a:spcPct val="0"/>
              </a:spcAft>
              <a:tabLst>
                <a:tab pos="1514475" algn="l"/>
              </a:tabLst>
              <a:defRPr>
                <a:solidFill>
                  <a:schemeClr val="tx1"/>
                </a:solidFill>
                <a:latin typeface="Arial" panose="020B0604020202020204" pitchFamily="34" charset="0"/>
              </a:defRPr>
            </a:lvl4pPr>
            <a:lvl5pPr eaLnBrk="0" fontAlgn="base" hangingPunct="0">
              <a:spcBef>
                <a:spcPct val="0"/>
              </a:spcBef>
              <a:spcAft>
                <a:spcPct val="0"/>
              </a:spcAft>
              <a:tabLst>
                <a:tab pos="1514475" algn="l"/>
              </a:tabLst>
              <a:defRPr>
                <a:solidFill>
                  <a:schemeClr val="tx1"/>
                </a:solidFill>
                <a:latin typeface="Arial" panose="020B0604020202020204" pitchFamily="34" charset="0"/>
              </a:defRPr>
            </a:lvl5pPr>
            <a:lvl6pPr eaLnBrk="0" fontAlgn="base" hangingPunct="0">
              <a:spcBef>
                <a:spcPct val="0"/>
              </a:spcBef>
              <a:spcAft>
                <a:spcPct val="0"/>
              </a:spcAft>
              <a:tabLst>
                <a:tab pos="1514475" algn="l"/>
              </a:tabLst>
              <a:defRPr>
                <a:solidFill>
                  <a:schemeClr val="tx1"/>
                </a:solidFill>
                <a:latin typeface="Arial" panose="020B0604020202020204" pitchFamily="34" charset="0"/>
              </a:defRPr>
            </a:lvl6pPr>
            <a:lvl7pPr eaLnBrk="0" fontAlgn="base" hangingPunct="0">
              <a:spcBef>
                <a:spcPct val="0"/>
              </a:spcBef>
              <a:spcAft>
                <a:spcPct val="0"/>
              </a:spcAft>
              <a:tabLst>
                <a:tab pos="1514475" algn="l"/>
              </a:tabLst>
              <a:defRPr>
                <a:solidFill>
                  <a:schemeClr val="tx1"/>
                </a:solidFill>
                <a:latin typeface="Arial" panose="020B0604020202020204" pitchFamily="34" charset="0"/>
              </a:defRPr>
            </a:lvl7pPr>
            <a:lvl8pPr eaLnBrk="0" fontAlgn="base" hangingPunct="0">
              <a:spcBef>
                <a:spcPct val="0"/>
              </a:spcBef>
              <a:spcAft>
                <a:spcPct val="0"/>
              </a:spcAft>
              <a:tabLst>
                <a:tab pos="1514475" algn="l"/>
              </a:tabLst>
              <a:defRPr>
                <a:solidFill>
                  <a:schemeClr val="tx1"/>
                </a:solidFill>
                <a:latin typeface="Arial" panose="020B0604020202020204" pitchFamily="34" charset="0"/>
              </a:defRPr>
            </a:lvl8pPr>
            <a:lvl9pPr eaLnBrk="0" fontAlgn="base" hangingPunct="0">
              <a:spcBef>
                <a:spcPct val="0"/>
              </a:spcBef>
              <a:spcAft>
                <a:spcPct val="0"/>
              </a:spcAft>
              <a:tabLst>
                <a:tab pos="1514475"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514475" algn="l"/>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Table 6: </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Comparison chart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6892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504000" y="163557"/>
            <a:ext cx="9071640" cy="672689"/>
          </a:xfrm>
          <a:prstGeom prst="rect">
            <a:avLst/>
          </a:prstGeom>
          <a:noFill/>
          <a:ln>
            <a:noFill/>
          </a:ln>
        </p:spPr>
        <p:txBody>
          <a:bodyPr lIns="0" tIns="0" rIns="0" bIns="0" anchor="ctr">
            <a:noAutofit/>
          </a:bodyPr>
          <a:lstStyle/>
          <a:p>
            <a:r>
              <a:rPr lang="en-IN" sz="2000" b="0" strike="noStrike" spc="-1" dirty="0">
                <a:latin typeface="Arial" panose="020B0604020202020204"/>
              </a:rPr>
              <a:t>8. Conclusion, Novelty, Application &amp; Future scope</a:t>
            </a:r>
          </a:p>
        </p:txBody>
      </p:sp>
      <p:sp>
        <p:nvSpPr>
          <p:cNvPr id="56" name="TextShape 2"/>
          <p:cNvSpPr txBox="1"/>
          <p:nvPr/>
        </p:nvSpPr>
        <p:spPr>
          <a:xfrm>
            <a:off x="504000" y="1357861"/>
            <a:ext cx="9071640" cy="3288240"/>
          </a:xfrm>
          <a:prstGeom prst="rect">
            <a:avLst/>
          </a:prstGeom>
          <a:noFill/>
          <a:ln>
            <a:noFill/>
          </a:ln>
        </p:spPr>
        <p:txBody>
          <a:bodyPr lIns="0" tIns="0" rIns="0" bIns="0">
            <a:normAutofit fontScale="62500" lnSpcReduction="20000"/>
          </a:bodyPr>
          <a:lstStyle/>
          <a:p>
            <a:r>
              <a:rPr lang="en-IN" sz="4000" b="1">
                <a:solidFill>
                  <a:schemeClr val="bg1"/>
                </a:solidFill>
                <a:latin typeface="Times New Roman" panose="02020603050405020304" pitchFamily="18" charset="0"/>
                <a:cs typeface="Times New Roman" panose="02020603050405020304" pitchFamily="18" charset="0"/>
              </a:rPr>
              <a:t>5.1 Conclusion</a:t>
            </a:r>
          </a:p>
          <a:p>
            <a:pPr marL="342900" indent="-342900" algn="just">
              <a:buFont typeface="+mj-lt"/>
              <a:buAutoNum type="arabicPeriod"/>
            </a:pPr>
            <a:r>
              <a:rPr lang="en-US" sz="3200">
                <a:solidFill>
                  <a:schemeClr val="bg1"/>
                </a:solidFill>
                <a:latin typeface="Times New Roman" panose="02020603050405020304" pitchFamily="18" charset="0"/>
                <a:cs typeface="Times New Roman" panose="02020603050405020304" pitchFamily="18" charset="0"/>
              </a:rPr>
              <a:t>This algorithm is capable of preprocessing unstructured breast mammogram images from the BUSI dataset , collected from the web resource. </a:t>
            </a:r>
          </a:p>
          <a:p>
            <a:pPr marL="342900" indent="-342900" algn="just">
              <a:buFont typeface="+mj-lt"/>
              <a:buAutoNum type="arabicPeriod"/>
            </a:pPr>
            <a:r>
              <a:rPr lang="en-US" sz="3200">
                <a:solidFill>
                  <a:schemeClr val="bg1"/>
                </a:solidFill>
                <a:latin typeface="Times New Roman" panose="02020603050405020304" pitchFamily="18" charset="0"/>
                <a:cs typeface="Times New Roman" panose="02020603050405020304" pitchFamily="18" charset="0"/>
              </a:rPr>
              <a:t>It is responsible for the prediction of malignant and non-malignant breast mammogram images in terms of yes (malignant sample) and no (non-malignant sample) values. </a:t>
            </a:r>
          </a:p>
          <a:p>
            <a:pPr marL="342900" indent="-342900" algn="just">
              <a:buFont typeface="+mj-lt"/>
              <a:buAutoNum type="arabicPeriod"/>
            </a:pPr>
            <a:r>
              <a:rPr lang="en-US" sz="3200">
                <a:solidFill>
                  <a:schemeClr val="bg1"/>
                </a:solidFill>
                <a:latin typeface="Times New Roman" panose="02020603050405020304" pitchFamily="18" charset="0"/>
                <a:cs typeface="Times New Roman" panose="02020603050405020304" pitchFamily="18" charset="0"/>
              </a:rPr>
              <a:t>It also generates an accuracy score through which we compare our proposed method with existing methods. </a:t>
            </a:r>
          </a:p>
          <a:p>
            <a:pPr marL="342900" indent="-342900" algn="just">
              <a:buFont typeface="+mj-lt"/>
              <a:buAutoNum type="arabicPeriod"/>
            </a:pPr>
            <a:r>
              <a:rPr lang="en-US" sz="3200">
                <a:solidFill>
                  <a:schemeClr val="bg1"/>
                </a:solidFill>
                <a:latin typeface="Times New Roman" panose="02020603050405020304" pitchFamily="18" charset="0"/>
                <a:cs typeface="Times New Roman" panose="02020603050405020304" pitchFamily="18" charset="0"/>
              </a:rPr>
              <a:t>The experiment result shows that after applying the proposed method and existing method on the BUSI dataset, our technique is producing approximately 98.5% accuracy and 0.98 F1 scores on average. </a:t>
            </a:r>
          </a:p>
          <a:p>
            <a:pPr marL="342900" indent="-342900" algn="just">
              <a:buFont typeface="+mj-lt"/>
              <a:buAutoNum type="arabicPeriod"/>
            </a:pPr>
            <a:r>
              <a:rPr lang="en-US" sz="3200">
                <a:solidFill>
                  <a:schemeClr val="bg1"/>
                </a:solidFill>
                <a:latin typeface="Times New Roman" panose="02020603050405020304" pitchFamily="18" charset="0"/>
                <a:cs typeface="Times New Roman" panose="02020603050405020304" pitchFamily="18" charset="0"/>
              </a:rPr>
              <a:t>This result is considered satisfactory and based on this result we can say that the proposed method is efficient.</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269C76D-C288-D530-B71B-102A4A205A53}"/>
              </a:ext>
            </a:extLst>
          </p:cNvPr>
          <p:cNvSpPr txBox="1"/>
          <p:nvPr/>
        </p:nvSpPr>
        <p:spPr>
          <a:xfrm>
            <a:off x="504001" y="1270902"/>
            <a:ext cx="9071640" cy="2954655"/>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8.1 </a:t>
            </a:r>
            <a:r>
              <a:rPr lang="en-IN" sz="2000" b="1" dirty="0">
                <a:latin typeface="Times New Roman" panose="02020603050405020304" pitchFamily="18" charset="0"/>
                <a:cs typeface="Times New Roman" panose="02020603050405020304" pitchFamily="18" charset="0"/>
              </a:rPr>
              <a:t>Conclusion</a:t>
            </a:r>
          </a:p>
          <a:p>
            <a:pPr marL="342900" indent="-342900" algn="just">
              <a:buFont typeface="+mj-lt"/>
              <a:buAutoNum type="arabicPeriod"/>
            </a:pPr>
            <a:r>
              <a:rPr lang="en-US" dirty="0">
                <a:effectLst/>
                <a:latin typeface="Times New Roman" panose="02020603050405020304" pitchFamily="18" charset="0"/>
                <a:ea typeface="Times New Roman" panose="02020603050405020304" pitchFamily="18" charset="0"/>
              </a:rPr>
              <a:t>This algorithm is capable of compressing and storing generated images from medical equipment contained in the Custom hydrocephalus dataset, collected from the web resource.</a:t>
            </a: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It also generates an Compression ratio through which we compare our proposed method with existing methods.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The experiment result shows that after applying the proposed method and existing method on the </a:t>
            </a:r>
            <a:r>
              <a:rPr lang="en-US" dirty="0">
                <a:effectLst/>
                <a:latin typeface="Times New Roman" panose="02020603050405020304" pitchFamily="18" charset="0"/>
                <a:ea typeface="Times New Roman" panose="02020603050405020304" pitchFamily="18" charset="0"/>
              </a:rPr>
              <a:t>Custom hydrocephalus dataset</a:t>
            </a:r>
            <a:r>
              <a:rPr lang="en-US" dirty="0">
                <a:latin typeface="Times New Roman" panose="02020603050405020304" pitchFamily="18" charset="0"/>
                <a:cs typeface="Times New Roman" panose="02020603050405020304" pitchFamily="18" charset="0"/>
              </a:rPr>
              <a:t>, our technique is producing a Compression ratio of approximately 1.4593%</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This result is considered satisfactory and based on this result we can say that the proposed method is efficient.</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CD5ED3-BC24-F173-53D5-6920781F00E7}"/>
              </a:ext>
            </a:extLst>
          </p:cNvPr>
          <p:cNvSpPr txBox="1"/>
          <p:nvPr/>
        </p:nvSpPr>
        <p:spPr>
          <a:xfrm>
            <a:off x="426304" y="750449"/>
            <a:ext cx="9228015" cy="3559949"/>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8.2 Novelty</a:t>
            </a:r>
          </a:p>
          <a:p>
            <a:pPr algn="just"/>
            <a:r>
              <a:rPr lang="en-US" sz="1600" dirty="0">
                <a:latin typeface="Times New Roman" panose="02020603050405020304" pitchFamily="18" charset="0"/>
                <a:cs typeface="Times New Roman" panose="02020603050405020304" pitchFamily="18" charset="0"/>
              </a:rPr>
              <a:t>Novel compression and storage steps and modification in the proposed architecture using an Autoencoder algorithm make the proposed methodology unique. </a:t>
            </a:r>
          </a:p>
          <a:p>
            <a:endParaRPr lang="en-IN" sz="2000" b="1" baseline="-25000" dirty="0">
              <a:latin typeface="Times New Roman" panose="02020603050405020304" pitchFamily="18" charset="0"/>
              <a:cs typeface="Times New Roman" panose="02020603050405020304" pitchFamily="18" charset="0"/>
            </a:endParaRPr>
          </a:p>
          <a:p>
            <a:endParaRPr lang="en-IN" sz="2800" b="1" baseline="-25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8.3 Application </a:t>
            </a:r>
          </a:p>
          <a:p>
            <a:pPr algn="just"/>
            <a:r>
              <a:rPr lang="en-US" sz="1600" dirty="0">
                <a:latin typeface="Times New Roman" panose="02020603050405020304" pitchFamily="18" charset="0"/>
                <a:cs typeface="Times New Roman" panose="02020603050405020304" pitchFamily="18" charset="0"/>
              </a:rPr>
              <a:t>Due to high performance, novelty, ease of use, our proposed method is useful to develop any mobile or web applications in the future. </a:t>
            </a:r>
          </a:p>
          <a:p>
            <a:endParaRPr lang="en-US" sz="2800" b="1" baseline="-25000" dirty="0">
              <a:latin typeface="Times New Roman" panose="02020603050405020304" pitchFamily="18" charset="0"/>
              <a:cs typeface="Times New Roman" panose="02020603050405020304" pitchFamily="18" charset="0"/>
            </a:endParaRPr>
          </a:p>
          <a:p>
            <a:endParaRPr lang="en-US" sz="2800" b="1" baseline="-25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8.4 Future scope</a:t>
            </a:r>
          </a:p>
          <a:p>
            <a:pPr algn="just"/>
            <a:r>
              <a:rPr lang="en-US" sz="1600" dirty="0">
                <a:latin typeface="Times New Roman" panose="02020603050405020304" pitchFamily="18" charset="0"/>
                <a:cs typeface="Times New Roman" panose="02020603050405020304" pitchFamily="18" charset="0"/>
              </a:rPr>
              <a:t>Our method can be tested on various medical equipment generated images to identify its generic performance in the future. The performance of our proposed methodology may be increased by needed modifications.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1898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123944" y="210051"/>
            <a:ext cx="9071640" cy="414782"/>
          </a:xfrm>
          <a:prstGeom prst="rect">
            <a:avLst/>
          </a:prstGeom>
          <a:noFill/>
          <a:ln>
            <a:noFill/>
          </a:ln>
        </p:spPr>
        <p:txBody>
          <a:bodyPr lIns="0" tIns="0" rIns="0" bIns="0" anchor="ctr">
            <a:noAutofit/>
          </a:bodyPr>
          <a:lstStyle/>
          <a:p>
            <a:r>
              <a:rPr lang="en-IN" sz="2400" b="0" strike="noStrike" spc="-1" dirty="0">
                <a:latin typeface="Arial" panose="020B0604020202020204"/>
              </a:rPr>
              <a:t>9. References</a:t>
            </a:r>
          </a:p>
        </p:txBody>
      </p:sp>
      <p:sp>
        <p:nvSpPr>
          <p:cNvPr id="5" name="TextBox 4">
            <a:extLst>
              <a:ext uri="{FF2B5EF4-FFF2-40B4-BE49-F238E27FC236}">
                <a16:creationId xmlns:a16="http://schemas.microsoft.com/office/drawing/2014/main" id="{D57B7229-7A93-6D14-10D9-6F792D3C20A8}"/>
              </a:ext>
            </a:extLst>
          </p:cNvPr>
          <p:cNvSpPr txBox="1"/>
          <p:nvPr/>
        </p:nvSpPr>
        <p:spPr>
          <a:xfrm>
            <a:off x="123944" y="730736"/>
            <a:ext cx="9519138" cy="4886338"/>
          </a:xfrm>
          <a:prstGeom prst="rect">
            <a:avLst/>
          </a:prstGeom>
          <a:noFill/>
        </p:spPr>
        <p:txBody>
          <a:bodyPr wrap="square">
            <a:spAutoFit/>
          </a:bodyPr>
          <a:lstStyle/>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Gajendra Sharma, “Analysis of Huffman Coding and Lempel–Ziv–Welch (LZW) Coding as Data Compression Techniques,” International Journal of Scientific Research in Computer Science and Engineering, Vol.8, Issue.1, pp.37-44, 2020.</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err="1">
                <a:effectLst/>
                <a:latin typeface="Times New Roman" panose="02020603050405020304" pitchFamily="18" charset="0"/>
                <a:ea typeface="Times New Roman" panose="02020603050405020304" pitchFamily="18" charset="0"/>
              </a:rPr>
              <a:t>A.M.Raid</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W.M.Khedr</a:t>
            </a:r>
            <a:r>
              <a:rPr lang="en-US" sz="1100" dirty="0">
                <a:effectLst/>
                <a:latin typeface="Times New Roman" panose="02020603050405020304" pitchFamily="18" charset="0"/>
                <a:ea typeface="Times New Roman" panose="02020603050405020304" pitchFamily="18" charset="0"/>
              </a:rPr>
              <a:t>, M. A. El-</a:t>
            </a:r>
            <a:r>
              <a:rPr lang="en-US" sz="1100" dirty="0" err="1">
                <a:effectLst/>
                <a:latin typeface="Times New Roman" panose="02020603050405020304" pitchFamily="18" charset="0"/>
                <a:ea typeface="Times New Roman" panose="02020603050405020304" pitchFamily="18" charset="0"/>
              </a:rPr>
              <a:t>dosuky</a:t>
            </a:r>
            <a:r>
              <a:rPr lang="en-US" sz="1100" dirty="0">
                <a:effectLst/>
                <a:latin typeface="Times New Roman" panose="02020603050405020304" pitchFamily="18" charset="0"/>
                <a:ea typeface="Times New Roman" panose="02020603050405020304" pitchFamily="18" charset="0"/>
              </a:rPr>
              <a:t> and </a:t>
            </a:r>
            <a:r>
              <a:rPr lang="en-US" sz="1100" dirty="0" err="1">
                <a:effectLst/>
                <a:latin typeface="Times New Roman" panose="02020603050405020304" pitchFamily="18" charset="0"/>
                <a:ea typeface="Times New Roman" panose="02020603050405020304" pitchFamily="18" charset="0"/>
              </a:rPr>
              <a:t>Wesam</a:t>
            </a:r>
            <a:r>
              <a:rPr lang="en-US" sz="1100" dirty="0">
                <a:effectLst/>
                <a:latin typeface="Times New Roman" panose="02020603050405020304" pitchFamily="18" charset="0"/>
                <a:ea typeface="Times New Roman" panose="02020603050405020304" pitchFamily="18" charset="0"/>
              </a:rPr>
              <a:t> Ahmed, “Image compression using embedded </a:t>
            </a:r>
            <a:r>
              <a:rPr lang="en-US" sz="1100" dirty="0" err="1">
                <a:effectLst/>
                <a:latin typeface="Times New Roman" panose="02020603050405020304" pitchFamily="18" charset="0"/>
                <a:ea typeface="Times New Roman" panose="02020603050405020304" pitchFamily="18" charset="0"/>
              </a:rPr>
              <a:t>zerotree</a:t>
            </a:r>
            <a:r>
              <a:rPr lang="en-US" sz="1100" dirty="0">
                <a:effectLst/>
                <a:latin typeface="Times New Roman" panose="02020603050405020304" pitchFamily="18" charset="0"/>
                <a:ea typeface="Times New Roman" panose="02020603050405020304" pitchFamily="18" charset="0"/>
              </a:rPr>
              <a:t> wavelet”  Signal &amp; Image Processing : An International Journal (SIPIJ) Vol.5, No.6, December 2014, pp. 33-39,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 10.5121/sipij.2014.5603</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Rahman, Md. A., and Mohamed Hamada. 2019. "Lossless Image Compression Techniques: A State-of-the-Art Survey" Symmetry 11, no. 10: 1274.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 10.3390/sym11101274</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S. S. Yu, M. N. </a:t>
            </a:r>
            <a:r>
              <a:rPr lang="en-US" sz="1100" dirty="0" err="1">
                <a:effectLst/>
                <a:latin typeface="Times New Roman" panose="02020603050405020304" pitchFamily="18" charset="0"/>
                <a:ea typeface="Times New Roman" panose="02020603050405020304" pitchFamily="18" charset="0"/>
              </a:rPr>
              <a:t>Wernick</a:t>
            </a:r>
            <a:r>
              <a:rPr lang="en-US" sz="1100" dirty="0">
                <a:effectLst/>
                <a:latin typeface="Times New Roman" panose="02020603050405020304" pitchFamily="18" charset="0"/>
                <a:ea typeface="Times New Roman" panose="02020603050405020304" pitchFamily="18" charset="0"/>
              </a:rPr>
              <a:t> and N. P. </a:t>
            </a:r>
            <a:r>
              <a:rPr lang="en-US" sz="1100" dirty="0" err="1">
                <a:effectLst/>
                <a:latin typeface="Times New Roman" panose="02020603050405020304" pitchFamily="18" charset="0"/>
                <a:ea typeface="Times New Roman" panose="02020603050405020304" pitchFamily="18" charset="0"/>
              </a:rPr>
              <a:t>Galatsanos</a:t>
            </a:r>
            <a:r>
              <a:rPr lang="en-US" sz="1100" dirty="0">
                <a:effectLst/>
                <a:latin typeface="Times New Roman" panose="02020603050405020304" pitchFamily="18" charset="0"/>
                <a:ea typeface="Times New Roman" panose="02020603050405020304" pitchFamily="18" charset="0"/>
              </a:rPr>
              <a:t>, "Lossless compression of multi-dimensional medical image data using binary-decomposed high-order entropy coding," Proceedings of 1st International Conference on Image Processing, 1994, pp. 351-355 vol.2,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10.1109/ICIP.1994.413590.</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G. Langdon and J. </a:t>
            </a:r>
            <a:r>
              <a:rPr lang="en-US" sz="1100" dirty="0" err="1">
                <a:effectLst/>
                <a:latin typeface="Times New Roman" panose="02020603050405020304" pitchFamily="18" charset="0"/>
                <a:ea typeface="Times New Roman" panose="02020603050405020304" pitchFamily="18" charset="0"/>
              </a:rPr>
              <a:t>Rissanen</a:t>
            </a:r>
            <a:r>
              <a:rPr lang="en-US" sz="1100" dirty="0">
                <a:effectLst/>
                <a:latin typeface="Times New Roman" panose="02020603050405020304" pitchFamily="18" charset="0"/>
                <a:ea typeface="Times New Roman" panose="02020603050405020304" pitchFamily="18" charset="0"/>
              </a:rPr>
              <a:t>, "Compression of Black-White Images with Arithmetic Coding," in IEEE Transactions on Communications, vol. 29, no. 6, pp. 858-867, June 1981,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10.1109/TCOM.1981.1095052.</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A. K. Jain, "Image data compression: A review," in Proceedings of the IEEE, vol. 69, no. 3, pp. 349-389, March 1981,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10.1109/PROC.1981.11971.</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P. </a:t>
            </a:r>
            <a:r>
              <a:rPr lang="en-US" sz="1100" dirty="0" err="1">
                <a:effectLst/>
                <a:latin typeface="Times New Roman" panose="02020603050405020304" pitchFamily="18" charset="0"/>
                <a:ea typeface="Times New Roman" panose="02020603050405020304" pitchFamily="18" charset="0"/>
              </a:rPr>
              <a:t>Roos</a:t>
            </a:r>
            <a:r>
              <a:rPr lang="en-US" sz="1100" dirty="0">
                <a:effectLst/>
                <a:latin typeface="Times New Roman" panose="02020603050405020304" pitchFamily="18" charset="0"/>
                <a:ea typeface="Times New Roman" panose="02020603050405020304" pitchFamily="18" charset="0"/>
              </a:rPr>
              <a:t>, M. A. </a:t>
            </a:r>
            <a:r>
              <a:rPr lang="en-US" sz="1100" dirty="0" err="1">
                <a:effectLst/>
                <a:latin typeface="Times New Roman" panose="02020603050405020304" pitchFamily="18" charset="0"/>
                <a:ea typeface="Times New Roman" panose="02020603050405020304" pitchFamily="18" charset="0"/>
              </a:rPr>
              <a:t>Viergever</a:t>
            </a:r>
            <a:r>
              <a:rPr lang="en-US" sz="1100" dirty="0">
                <a:effectLst/>
                <a:latin typeface="Times New Roman" panose="02020603050405020304" pitchFamily="18" charset="0"/>
                <a:ea typeface="Times New Roman" panose="02020603050405020304" pitchFamily="18" charset="0"/>
              </a:rPr>
              <a:t>, M. C. A. van </a:t>
            </a:r>
            <a:r>
              <a:rPr lang="en-US" sz="1100" dirty="0" err="1">
                <a:effectLst/>
                <a:latin typeface="Times New Roman" panose="02020603050405020304" pitchFamily="18" charset="0"/>
                <a:ea typeface="Times New Roman" panose="02020603050405020304" pitchFamily="18" charset="0"/>
              </a:rPr>
              <a:t>Dijke</a:t>
            </a:r>
            <a:r>
              <a:rPr lang="en-US" sz="1100" dirty="0">
                <a:effectLst/>
                <a:latin typeface="Times New Roman" panose="02020603050405020304" pitchFamily="18" charset="0"/>
                <a:ea typeface="Times New Roman" panose="02020603050405020304" pitchFamily="18" charset="0"/>
              </a:rPr>
              <a:t> and J. H. Peters, "Reversible intraframe compression of medical images," in IEEE Transactions on Medical Imaging, vol. 7, no. 4, pp. 328-336, Dec. 1988,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10.1109/42.14516.</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Z. Xiao and C. Zheng, "Medical Image Fusion Based on the Structure Similarity Match Measure," 2009 International Conference on Measuring Technology and Mechatronics Automation, 2009, pp. 491-494,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10.1109/ICMTMA.2009.558.</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Amin Mubarak </a:t>
            </a:r>
            <a:r>
              <a:rPr lang="en-US" sz="1100" dirty="0" err="1">
                <a:effectLst/>
                <a:latin typeface="Times New Roman" panose="02020603050405020304" pitchFamily="18" charset="0"/>
                <a:ea typeface="Times New Roman" panose="02020603050405020304" pitchFamily="18" charset="0"/>
              </a:rPr>
              <a:t>Alamin</a:t>
            </a:r>
            <a:r>
              <a:rPr lang="en-US" sz="1100" dirty="0">
                <a:effectLst/>
                <a:latin typeface="Times New Roman" panose="02020603050405020304" pitchFamily="18" charset="0"/>
                <a:ea typeface="Times New Roman" panose="02020603050405020304" pitchFamily="18" charset="0"/>
              </a:rPr>
              <a:t> Ibrahim* et al. ,(IJITR) INTERNATIONAL JOURNAL OF INNOVATIVE TECHNOLOGY AND RESEARCH, Volume No.3, Issue No.1, December – January 2015, 1808 – 1812.</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Pardeep Kumar, Ashish Parmar, Versatile Approaches for Medical Image Compression: A Review, Procedia Computer Science, Volume 167, 2020, Pages 1380-1389, ISSN 1877-0509,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 10.1016/j.procs.2020.03.349</a:t>
            </a:r>
            <a:endParaRPr lang="en-IN" sz="11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0D7B4098-FCC5-A890-8551-CB2A429BEC44}"/>
              </a:ext>
            </a:extLst>
          </p:cNvPr>
          <p:cNvSpPr txBox="1">
            <a:spLocks/>
          </p:cNvSpPr>
          <p:nvPr/>
        </p:nvSpPr>
        <p:spPr>
          <a:xfrm>
            <a:off x="760708" y="273236"/>
            <a:ext cx="3706108" cy="610863"/>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60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tx1"/>
                </a:solidFill>
                <a:latin typeface="Times New Roman" panose="02020603050405020304" pitchFamily="18" charset="0"/>
                <a:cs typeface="Times New Roman" panose="02020603050405020304" pitchFamily="18" charset="0"/>
              </a:rPr>
              <a:t>Contents </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3F92404-C2F5-E02B-8F9D-E7E94D461657}"/>
              </a:ext>
            </a:extLst>
          </p:cNvPr>
          <p:cNvSpPr txBox="1"/>
          <p:nvPr/>
        </p:nvSpPr>
        <p:spPr>
          <a:xfrm>
            <a:off x="4602997" y="900013"/>
            <a:ext cx="4974955" cy="4031873"/>
          </a:xfrm>
          <a:prstGeom prst="rect">
            <a:avLst/>
          </a:prstGeom>
          <a:noFill/>
        </p:spPr>
        <p:txBody>
          <a:bodyPr wrap="square" rtlCol="0">
            <a:spAutoFit/>
          </a:bodyPr>
          <a:lstStyle/>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Introduction </a:t>
            </a:r>
          </a:p>
          <a:p>
            <a:pPr lvl="1"/>
            <a:r>
              <a:rPr lang="en-US" sz="1600" dirty="0">
                <a:latin typeface="Times New Roman" panose="02020603050405020304" pitchFamily="18" charset="0"/>
                <a:cs typeface="Times New Roman" panose="02020603050405020304" pitchFamily="18" charset="0"/>
              </a:rPr>
              <a:t>1.1.	Background and motivation</a:t>
            </a:r>
          </a:p>
          <a:p>
            <a:pPr lvl="1"/>
            <a:r>
              <a:rPr lang="en-US" sz="1600" dirty="0">
                <a:latin typeface="Times New Roman" panose="02020603050405020304" pitchFamily="18" charset="0"/>
                <a:cs typeface="Times New Roman" panose="02020603050405020304" pitchFamily="18" charset="0"/>
              </a:rPr>
              <a:t>1.2.	Objective</a:t>
            </a: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Literature survey </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Built-in architecture</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Algorithms</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Experimental result</a:t>
            </a:r>
          </a:p>
          <a:p>
            <a:pPr lvl="1"/>
            <a:r>
              <a:rPr lang="en-IN" sz="1600" dirty="0">
                <a:latin typeface="Times New Roman" panose="02020603050405020304" pitchFamily="18" charset="0"/>
                <a:cs typeface="Times New Roman" panose="02020603050405020304" pitchFamily="18" charset="0"/>
              </a:rPr>
              <a:t>5.1. Result analysis</a:t>
            </a:r>
          </a:p>
          <a:p>
            <a:pPr lvl="1"/>
            <a:r>
              <a:rPr lang="en-IN" sz="1600" dirty="0">
                <a:latin typeface="Times New Roman" panose="02020603050405020304" pitchFamily="18" charset="0"/>
                <a:cs typeface="Times New Roman" panose="02020603050405020304" pitchFamily="18" charset="0"/>
              </a:rPr>
              <a:t>5.2. Image reading</a:t>
            </a: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5.3. Image segmentation</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Post training findings</a:t>
            </a:r>
          </a:p>
          <a:p>
            <a:pPr lvl="1"/>
            <a:r>
              <a:rPr lang="en-IN" sz="1600" dirty="0">
                <a:latin typeface="Times New Roman" panose="02020603050405020304" pitchFamily="18" charset="0"/>
                <a:cs typeface="Times New Roman" panose="02020603050405020304" pitchFamily="18" charset="0"/>
              </a:rPr>
              <a:t>5.1. performance parameters</a:t>
            </a:r>
          </a:p>
          <a:p>
            <a:pPr lvl="1"/>
            <a:r>
              <a:rPr lang="en-IN" sz="1600" dirty="0">
                <a:latin typeface="Times New Roman" panose="02020603050405020304" pitchFamily="18" charset="0"/>
                <a:cs typeface="Times New Roman" panose="02020603050405020304" pitchFamily="18" charset="0"/>
              </a:rPr>
              <a:t>5.2. performance parameter outcomes</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Comparative study</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Conclusion, Novelty, Future Scope &amp; Application</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val="2782164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027FD0-74D5-6B5A-81D4-73183B79C971}"/>
              </a:ext>
            </a:extLst>
          </p:cNvPr>
          <p:cNvSpPr txBox="1"/>
          <p:nvPr/>
        </p:nvSpPr>
        <p:spPr>
          <a:xfrm>
            <a:off x="999758" y="2450554"/>
            <a:ext cx="8081108" cy="769441"/>
          </a:xfrm>
          <a:prstGeom prst="rect">
            <a:avLst/>
          </a:prstGeom>
          <a:noFill/>
        </p:spPr>
        <p:txBody>
          <a:bodyPr wrap="square" rtlCol="0">
            <a:spAutoFit/>
          </a:bodyPr>
          <a:lstStyle/>
          <a:p>
            <a:pPr algn="ctr"/>
            <a:r>
              <a:rPr lang="en-GB" sz="4400" dirty="0"/>
              <a:t>THANK YOU</a:t>
            </a:r>
            <a:endParaRPr lang="en-IN" sz="4400" dirty="0"/>
          </a:p>
        </p:txBody>
      </p:sp>
    </p:spTree>
    <p:extLst>
      <p:ext uri="{BB962C8B-B14F-4D97-AF65-F5344CB8AC3E}">
        <p14:creationId xmlns:p14="http://schemas.microsoft.com/office/powerpoint/2010/main" val="2222883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226080"/>
            <a:ext cx="9071640" cy="946440"/>
          </a:xfrm>
          <a:prstGeom prst="rect">
            <a:avLst/>
          </a:prstGeom>
          <a:noFill/>
          <a:ln>
            <a:noFill/>
          </a:ln>
        </p:spPr>
        <p:txBody>
          <a:bodyPr lIns="0" tIns="0" rIns="0" bIns="0" anchor="ctr">
            <a:noAutofit/>
          </a:bodyPr>
          <a:lstStyle/>
          <a:p>
            <a:r>
              <a:rPr lang="en-IN" sz="2400" b="0" strike="noStrike" spc="-1" dirty="0">
                <a:latin typeface="Times New Roman" panose="02020603050405020304" pitchFamily="18" charset="0"/>
                <a:cs typeface="Times New Roman" panose="02020603050405020304" pitchFamily="18" charset="0"/>
              </a:rPr>
              <a:t>1. Introduction</a:t>
            </a:r>
          </a:p>
        </p:txBody>
      </p:sp>
      <p:sp>
        <p:nvSpPr>
          <p:cNvPr id="44" name="TextShape 2"/>
          <p:cNvSpPr txBox="1"/>
          <p:nvPr/>
        </p:nvSpPr>
        <p:spPr>
          <a:xfrm>
            <a:off x="504000" y="1326600"/>
            <a:ext cx="9071640" cy="3288240"/>
          </a:xfrm>
          <a:prstGeom prst="rect">
            <a:avLst/>
          </a:prstGeom>
          <a:noFill/>
          <a:ln>
            <a:noFill/>
          </a:ln>
        </p:spPr>
        <p:txBody>
          <a:bodyPr lIns="0" tIns="0" rIns="0" bIns="0">
            <a:normAutofit/>
          </a:bodyPr>
          <a:lstStyle/>
          <a:p>
            <a:pPr marL="107950">
              <a:spcBef>
                <a:spcPts val="1415"/>
              </a:spcBef>
              <a:buClr>
                <a:srgbClr val="000000"/>
              </a:buClr>
              <a:buSzPct val="45000"/>
            </a:pPr>
            <a:r>
              <a:rPr lang="en-IN" sz="1600" b="1" strike="noStrike" spc="-1" dirty="0">
                <a:latin typeface="Times New Roman" panose="02020603050405020304" pitchFamily="18" charset="0"/>
                <a:cs typeface="Times New Roman" panose="02020603050405020304" pitchFamily="18" charset="0"/>
              </a:rPr>
              <a:t>1.1 Background and Motivation</a:t>
            </a:r>
          </a:p>
          <a:p>
            <a:pPr marL="107950" algn="just">
              <a:spcBef>
                <a:spcPts val="1415"/>
              </a:spcBef>
              <a:buClr>
                <a:srgbClr val="000000"/>
              </a:buClr>
              <a:buSzPct val="45000"/>
            </a:pPr>
            <a:r>
              <a:rPr lang="en-IN" sz="1600" b="0" strike="noStrike" spc="-1" dirty="0">
                <a:latin typeface="Times New Roman" panose="02020603050405020304" pitchFamily="18" charset="0"/>
                <a:cs typeface="Times New Roman" panose="02020603050405020304" pitchFamily="18" charset="0"/>
              </a:rPr>
              <a:t>Medical images are one of the most important sources for medical practitioners and doctors to study various types of health problems and to achieve a better solution for that problem in the future.</a:t>
            </a:r>
          </a:p>
          <a:p>
            <a:pPr marL="107950" algn="just">
              <a:spcBef>
                <a:spcPts val="1415"/>
              </a:spcBef>
              <a:buClr>
                <a:srgbClr val="000000"/>
              </a:buClr>
              <a:buSzPct val="45000"/>
            </a:pPr>
            <a:r>
              <a:rPr lang="en-IN" sz="1600" b="0" strike="noStrike" spc="-1" dirty="0">
                <a:latin typeface="Times New Roman" panose="02020603050405020304" pitchFamily="18" charset="0"/>
                <a:cs typeface="Times New Roman" panose="02020603050405020304" pitchFamily="18" charset="0"/>
              </a:rPr>
              <a:t>Hence, it is considered a serious issue to store this collection of images in a dataset using a digital method to compress, store and recover it efficiently for further usage. This method will help medical practitioners and doctors to work on the improvement in the field.</a:t>
            </a:r>
            <a:endParaRPr lang="en-IN" sz="1600" b="1" strike="noStrike" spc="-1" dirty="0">
              <a:latin typeface="Times New Roman" panose="02020603050405020304" pitchFamily="18" charset="0"/>
              <a:cs typeface="Times New Roman" panose="02020603050405020304" pitchFamily="18" charset="0"/>
            </a:endParaRPr>
          </a:p>
          <a:p>
            <a:pPr marL="107950">
              <a:spcBef>
                <a:spcPts val="1415"/>
              </a:spcBef>
              <a:buClr>
                <a:srgbClr val="000000"/>
              </a:buClr>
              <a:buSzPct val="45000"/>
            </a:pPr>
            <a:r>
              <a:rPr lang="en-IN" sz="1600" b="1" strike="noStrike" spc="-1" dirty="0">
                <a:latin typeface="Times New Roman" panose="02020603050405020304" pitchFamily="18" charset="0"/>
                <a:cs typeface="Times New Roman" panose="02020603050405020304" pitchFamily="18" charset="0"/>
              </a:rPr>
              <a:t>1.2 Objective</a:t>
            </a:r>
          </a:p>
          <a:p>
            <a:pPr marL="107950" algn="just">
              <a:spcBef>
                <a:spcPts val="1415"/>
              </a:spcBef>
              <a:buClr>
                <a:srgbClr val="000000"/>
              </a:buClr>
              <a:buSzPct val="45000"/>
            </a:pPr>
            <a:r>
              <a:rPr lang="en-GB" sz="1800" strike="noStrike" spc="-1" dirty="0">
                <a:latin typeface="Times New Roman" panose="02020603050405020304" pitchFamily="18" charset="0"/>
                <a:cs typeface="Times New Roman" panose="02020603050405020304" pitchFamily="18" charset="0"/>
              </a:rPr>
              <a:t>To develop an Autoencoder algorithm </a:t>
            </a:r>
            <a:r>
              <a:rPr lang="en-GB" spc="-1" dirty="0">
                <a:latin typeface="Times New Roman" panose="02020603050405020304" pitchFamily="18" charset="0"/>
                <a:cs typeface="Times New Roman" panose="02020603050405020304" pitchFamily="18" charset="0"/>
              </a:rPr>
              <a:t>t</a:t>
            </a:r>
            <a:r>
              <a:rPr lang="en-GB" sz="1800" strike="noStrike" spc="-1" dirty="0">
                <a:latin typeface="Times New Roman" panose="02020603050405020304" pitchFamily="18" charset="0"/>
                <a:cs typeface="Times New Roman" panose="02020603050405020304" pitchFamily="18" charset="0"/>
              </a:rPr>
              <a:t>hat works on unstructured data such as medical images (MRI scans, ultrasound scans, etc.) and check the </a:t>
            </a:r>
            <a:r>
              <a:rPr lang="en-IN" b="0" i="0" dirty="0">
                <a:solidFill>
                  <a:srgbClr val="202124"/>
                </a:solidFill>
                <a:effectLst/>
                <a:latin typeface="Times New Roman" panose="02020603050405020304" pitchFamily="18" charset="0"/>
                <a:cs typeface="Times New Roman" panose="02020603050405020304" pitchFamily="18" charset="0"/>
              </a:rPr>
              <a:t>resemblance </a:t>
            </a:r>
            <a:r>
              <a:rPr lang="en-GB" sz="1800" strike="noStrike" spc="-1" dirty="0">
                <a:latin typeface="Times New Roman" panose="02020603050405020304" pitchFamily="18" charset="0"/>
                <a:cs typeface="Times New Roman" panose="02020603050405020304" pitchFamily="18" charset="0"/>
              </a:rPr>
              <a:t>between the encoded and decoded images.</a:t>
            </a:r>
          </a:p>
          <a:p>
            <a:pPr marL="431800" indent="-323850">
              <a:spcBef>
                <a:spcPts val="1415"/>
              </a:spcBef>
              <a:buClr>
                <a:srgbClr val="000000"/>
              </a:buClr>
              <a:buSzPct val="45000"/>
              <a:buFont typeface="Wingdings" panose="05000000000000000000" pitchFamily="2" charset="2"/>
              <a:buChar char=""/>
            </a:pPr>
            <a:endParaRPr lang="en-IN" sz="1800" b="1"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04000" y="194819"/>
            <a:ext cx="9108924" cy="328691"/>
          </a:xfrm>
          <a:prstGeom prst="rect">
            <a:avLst/>
          </a:prstGeom>
          <a:noFill/>
          <a:ln>
            <a:noFill/>
          </a:ln>
        </p:spPr>
        <p:txBody>
          <a:bodyPr lIns="0" tIns="0" rIns="0" bIns="0" anchor="ctr">
            <a:noAutofit/>
          </a:bodyPr>
          <a:lstStyle/>
          <a:p>
            <a:r>
              <a:rPr lang="en-IN" sz="2600" b="0" strike="noStrike" spc="-1" dirty="0">
                <a:latin typeface="Arial" panose="020B0604020202020204"/>
              </a:rPr>
              <a:t>2. Literature Survey</a:t>
            </a:r>
          </a:p>
        </p:txBody>
      </p:sp>
      <p:graphicFrame>
        <p:nvGraphicFramePr>
          <p:cNvPr id="4" name="Object 3">
            <a:extLst>
              <a:ext uri="{FF2B5EF4-FFF2-40B4-BE49-F238E27FC236}">
                <a16:creationId xmlns:a16="http://schemas.microsoft.com/office/drawing/2014/main" id="{D34F9886-31DF-6EC6-05DE-B36B51039A62}"/>
              </a:ext>
            </a:extLst>
          </p:cNvPr>
          <p:cNvGraphicFramePr>
            <a:graphicFrameLocks noChangeAspect="1"/>
          </p:cNvGraphicFramePr>
          <p:nvPr>
            <p:extLst>
              <p:ext uri="{D42A27DB-BD31-4B8C-83A1-F6EECF244321}">
                <p14:modId xmlns:p14="http://schemas.microsoft.com/office/powerpoint/2010/main" val="420998474"/>
              </p:ext>
            </p:extLst>
          </p:nvPr>
        </p:nvGraphicFramePr>
        <p:xfrm>
          <a:off x="1822450" y="650875"/>
          <a:ext cx="6435725" cy="4725988"/>
        </p:xfrm>
        <a:graphic>
          <a:graphicData uri="http://schemas.openxmlformats.org/presentationml/2006/ole">
            <mc:AlternateContent xmlns:mc="http://schemas.openxmlformats.org/markup-compatibility/2006">
              <mc:Choice xmlns:v="urn:schemas-microsoft-com:vml" Requires="v">
                <p:oleObj spid="_x0000_s5131" name="Document" r:id="rId3" imgW="5426646" imgH="4095103" progId="Word.Document.12">
                  <p:embed/>
                </p:oleObj>
              </mc:Choice>
              <mc:Fallback>
                <p:oleObj name="Document" r:id="rId3" imgW="5426646" imgH="4095103" progId="Word.Document.12">
                  <p:embed/>
                  <p:pic>
                    <p:nvPicPr>
                      <p:cNvPr id="0" name=""/>
                      <p:cNvPicPr/>
                      <p:nvPr/>
                    </p:nvPicPr>
                    <p:blipFill>
                      <a:blip r:embed="rId4"/>
                      <a:stretch>
                        <a:fillRect/>
                      </a:stretch>
                    </p:blipFill>
                    <p:spPr>
                      <a:xfrm>
                        <a:off x="1822450" y="650875"/>
                        <a:ext cx="6435725" cy="4725988"/>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3659A08E-2D18-60AC-8BB6-6384B5D3F6CE}"/>
              </a:ext>
            </a:extLst>
          </p:cNvPr>
          <p:cNvSpPr txBox="1"/>
          <p:nvPr/>
        </p:nvSpPr>
        <p:spPr>
          <a:xfrm>
            <a:off x="2629878" y="4960196"/>
            <a:ext cx="5040922" cy="601383"/>
          </a:xfrm>
          <a:prstGeom prst="rect">
            <a:avLst/>
          </a:prstGeom>
          <a:noFill/>
        </p:spPr>
        <p:txBody>
          <a:bodyPr wrap="square">
            <a:spAutoFit/>
          </a:bodyPr>
          <a:lstStyle/>
          <a:p>
            <a:pPr marL="516255" marR="513715" algn="just">
              <a:lnSpc>
                <a:spcPct val="106000"/>
              </a:lnSpc>
              <a:spcAft>
                <a:spcPts val="0"/>
              </a:spcAft>
            </a:pPr>
            <a:r>
              <a:rPr lang="en-US" sz="18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algn="ctr"/>
            <a:r>
              <a:rPr lang="en-US" sz="1400" b="1" dirty="0">
                <a:effectLst/>
                <a:latin typeface="Times New Roman" panose="02020603050405020304" pitchFamily="18" charset="0"/>
                <a:ea typeface="Times New Roman" panose="02020603050405020304" pitchFamily="18" charset="0"/>
              </a:rPr>
              <a:t>Table. 1. </a:t>
            </a:r>
            <a:r>
              <a:rPr lang="en-US" sz="1400" dirty="0">
                <a:effectLst/>
                <a:latin typeface="Times New Roman" panose="02020603050405020304" pitchFamily="18" charset="0"/>
                <a:ea typeface="Times New Roman" panose="02020603050405020304" pitchFamily="18" charset="0"/>
              </a:rPr>
              <a:t>Existing Methodology Analysis Table</a:t>
            </a:r>
            <a:endParaRPr lang="en-IN"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504000" y="226080"/>
            <a:ext cx="9071640" cy="188135"/>
          </a:xfrm>
          <a:prstGeom prst="rect">
            <a:avLst/>
          </a:prstGeom>
          <a:noFill/>
          <a:ln>
            <a:noFill/>
          </a:ln>
        </p:spPr>
        <p:txBody>
          <a:bodyPr lIns="0" tIns="0" rIns="0" bIns="0" anchor="ctr">
            <a:noAutofit/>
          </a:bodyPr>
          <a:lstStyle/>
          <a:p>
            <a:r>
              <a:rPr lang="en-IN" sz="2000" b="0" strike="noStrike" spc="-1" dirty="0">
                <a:latin typeface="Arial" panose="020B0604020202020204"/>
              </a:rPr>
              <a:t>3. Built-in Architecture</a:t>
            </a:r>
          </a:p>
        </p:txBody>
      </p:sp>
      <p:sp>
        <p:nvSpPr>
          <p:cNvPr id="2" name="TextBox 1">
            <a:extLst>
              <a:ext uri="{FF2B5EF4-FFF2-40B4-BE49-F238E27FC236}">
                <a16:creationId xmlns:a16="http://schemas.microsoft.com/office/drawing/2014/main" id="{1CE70048-7F01-9D68-5555-8944A9A134AE}"/>
              </a:ext>
            </a:extLst>
          </p:cNvPr>
          <p:cNvSpPr txBox="1"/>
          <p:nvPr/>
        </p:nvSpPr>
        <p:spPr>
          <a:xfrm>
            <a:off x="504000" y="5197230"/>
            <a:ext cx="9140185" cy="338554"/>
          </a:xfrm>
          <a:prstGeom prst="rect">
            <a:avLst/>
          </a:prstGeom>
          <a:noFill/>
        </p:spPr>
        <p:txBody>
          <a:bodyPr wrap="square" rtlCol="0">
            <a:spAutoFit/>
          </a:bodyPr>
          <a:lstStyle/>
          <a:p>
            <a:pPr algn="ctr"/>
            <a:r>
              <a:rPr lang="en-US" sz="1600" b="1" dirty="0">
                <a:effectLst/>
                <a:latin typeface="Times New Roman" panose="02020603050405020304" pitchFamily="18" charset="0"/>
                <a:ea typeface="Times New Roman" panose="02020603050405020304" pitchFamily="18" charset="0"/>
              </a:rPr>
              <a:t>Fig. 1. </a:t>
            </a:r>
            <a:r>
              <a:rPr lang="en-US" sz="1600" dirty="0">
                <a:effectLst/>
                <a:latin typeface="Times New Roman" panose="02020603050405020304" pitchFamily="18" charset="0"/>
                <a:ea typeface="Times New Roman" panose="02020603050405020304" pitchFamily="18" charset="0"/>
              </a:rPr>
              <a:t>The built-in architecture of MRI compression technique using a convolutional approach</a:t>
            </a:r>
            <a:endParaRPr lang="en-IN" sz="1600" dirty="0">
              <a:effectLst/>
              <a:latin typeface="Times New Roman" panose="02020603050405020304" pitchFamily="18" charset="0"/>
              <a:ea typeface="Times New Roman" panose="02020603050405020304" pitchFamily="18" charset="0"/>
            </a:endParaRPr>
          </a:p>
        </p:txBody>
      </p:sp>
      <p:pic>
        <p:nvPicPr>
          <p:cNvPr id="110" name="Picture 109">
            <a:extLst>
              <a:ext uri="{FF2B5EF4-FFF2-40B4-BE49-F238E27FC236}">
                <a16:creationId xmlns:a16="http://schemas.microsoft.com/office/drawing/2014/main" id="{7EFDD5B2-7358-F860-B034-5DD5EFFACDC5}"/>
              </a:ext>
            </a:extLst>
          </p:cNvPr>
          <p:cNvPicPr>
            <a:picLocks noChangeAspect="1"/>
          </p:cNvPicPr>
          <p:nvPr/>
        </p:nvPicPr>
        <p:blipFill>
          <a:blip r:embed="rId2"/>
          <a:stretch>
            <a:fillRect/>
          </a:stretch>
        </p:blipFill>
        <p:spPr>
          <a:xfrm>
            <a:off x="2605873" y="514933"/>
            <a:ext cx="4867893" cy="46572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438150" y="199002"/>
            <a:ext cx="9071640" cy="453858"/>
          </a:xfrm>
          <a:prstGeom prst="rect">
            <a:avLst/>
          </a:prstGeom>
          <a:noFill/>
          <a:ln>
            <a:noFill/>
          </a:ln>
        </p:spPr>
        <p:txBody>
          <a:bodyPr lIns="0" tIns="0" rIns="0" bIns="0" anchor="ctr">
            <a:noAutofit/>
          </a:bodyPr>
          <a:lstStyle/>
          <a:p>
            <a:r>
              <a:rPr lang="en-IN" sz="2400" b="0" strike="noStrike" spc="-1" dirty="0">
                <a:latin typeface="Arial" panose="020B0604020202020204"/>
              </a:rPr>
              <a:t>4. Algorithms</a:t>
            </a:r>
          </a:p>
        </p:txBody>
      </p:sp>
      <p:graphicFrame>
        <p:nvGraphicFramePr>
          <p:cNvPr id="3" name="Object 2">
            <a:extLst>
              <a:ext uri="{FF2B5EF4-FFF2-40B4-BE49-F238E27FC236}">
                <a16:creationId xmlns:a16="http://schemas.microsoft.com/office/drawing/2014/main" id="{C5BA8BF4-EEA2-C962-0A7D-A817BEE85018}"/>
              </a:ext>
            </a:extLst>
          </p:cNvPr>
          <p:cNvGraphicFramePr>
            <a:graphicFrameLocks noChangeAspect="1"/>
          </p:cNvGraphicFramePr>
          <p:nvPr>
            <p:extLst>
              <p:ext uri="{D42A27DB-BD31-4B8C-83A1-F6EECF244321}">
                <p14:modId xmlns:p14="http://schemas.microsoft.com/office/powerpoint/2010/main" val="4123940699"/>
              </p:ext>
            </p:extLst>
          </p:nvPr>
        </p:nvGraphicFramePr>
        <p:xfrm>
          <a:off x="438150" y="908050"/>
          <a:ext cx="9204325" cy="1020763"/>
        </p:xfrm>
        <a:graphic>
          <a:graphicData uri="http://schemas.openxmlformats.org/presentationml/2006/ole">
            <mc:AlternateContent xmlns:mc="http://schemas.openxmlformats.org/markup-compatibility/2006">
              <mc:Choice xmlns:v="urn:schemas-microsoft-com:vml" Requires="v">
                <p:oleObj spid="_x0000_s1064" name="Document" r:id="rId3" imgW="5426646" imgH="601701" progId="Word.Document.12">
                  <p:embed/>
                </p:oleObj>
              </mc:Choice>
              <mc:Fallback>
                <p:oleObj name="Document" r:id="rId3" imgW="5426646" imgH="601701" progId="Word.Document.12">
                  <p:embed/>
                  <p:pic>
                    <p:nvPicPr>
                      <p:cNvPr id="0" name=""/>
                      <p:cNvPicPr/>
                      <p:nvPr/>
                    </p:nvPicPr>
                    <p:blipFill>
                      <a:blip r:embed="rId4"/>
                      <a:stretch>
                        <a:fillRect/>
                      </a:stretch>
                    </p:blipFill>
                    <p:spPr>
                      <a:xfrm>
                        <a:off x="438150" y="908050"/>
                        <a:ext cx="9204325" cy="1020763"/>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205EACE4-8C8B-6D5E-1D77-57F353ADD716}"/>
              </a:ext>
            </a:extLst>
          </p:cNvPr>
          <p:cNvGraphicFramePr>
            <a:graphicFrameLocks noChangeAspect="1"/>
          </p:cNvGraphicFramePr>
          <p:nvPr>
            <p:extLst>
              <p:ext uri="{D42A27DB-BD31-4B8C-83A1-F6EECF244321}">
                <p14:modId xmlns:p14="http://schemas.microsoft.com/office/powerpoint/2010/main" val="1114750808"/>
              </p:ext>
            </p:extLst>
          </p:nvPr>
        </p:nvGraphicFramePr>
        <p:xfrm>
          <a:off x="431800" y="2052638"/>
          <a:ext cx="9709150" cy="3143250"/>
        </p:xfrm>
        <a:graphic>
          <a:graphicData uri="http://schemas.openxmlformats.org/presentationml/2006/ole">
            <mc:AlternateContent xmlns:mc="http://schemas.openxmlformats.org/markup-compatibility/2006">
              <mc:Choice xmlns:v="urn:schemas-microsoft-com:vml" Requires="v">
                <p:oleObj spid="_x0000_s1065" name="Document" r:id="rId5" imgW="5429565" imgH="1757583" progId="Word.Document.12">
                  <p:embed/>
                </p:oleObj>
              </mc:Choice>
              <mc:Fallback>
                <p:oleObj name="Document" r:id="rId5" imgW="5429565" imgH="1757583" progId="Word.Document.12">
                  <p:embed/>
                  <p:pic>
                    <p:nvPicPr>
                      <p:cNvPr id="0" name=""/>
                      <p:cNvPicPr/>
                      <p:nvPr/>
                    </p:nvPicPr>
                    <p:blipFill>
                      <a:blip r:embed="rId6"/>
                      <a:stretch>
                        <a:fillRect/>
                      </a:stretch>
                    </p:blipFill>
                    <p:spPr>
                      <a:xfrm>
                        <a:off x="431800" y="2052638"/>
                        <a:ext cx="9709150" cy="3143250"/>
                      </a:xfrm>
                      <a:prstGeom prst="rect">
                        <a:avLst/>
                      </a:prstGeom>
                    </p:spPr>
                  </p:pic>
                </p:oleObj>
              </mc:Fallback>
            </mc:AlternateContent>
          </a:graphicData>
        </a:graphic>
      </p:graphicFrame>
      <p:cxnSp>
        <p:nvCxnSpPr>
          <p:cNvPr id="4" name="Straight Connector 3">
            <a:extLst>
              <a:ext uri="{FF2B5EF4-FFF2-40B4-BE49-F238E27FC236}">
                <a16:creationId xmlns:a16="http://schemas.microsoft.com/office/drawing/2014/main" id="{7230C64B-63D1-6EB9-896F-99E25F614464}"/>
              </a:ext>
            </a:extLst>
          </p:cNvPr>
          <p:cNvCxnSpPr/>
          <p:nvPr/>
        </p:nvCxnSpPr>
        <p:spPr>
          <a:xfrm>
            <a:off x="1157494" y="1418431"/>
            <a:ext cx="7764651"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A83E4FF4-6C1F-F8F8-C295-2E9D83613319}"/>
              </a:ext>
            </a:extLst>
          </p:cNvPr>
          <p:cNvGraphicFramePr>
            <a:graphicFrameLocks noChangeAspect="1"/>
          </p:cNvGraphicFramePr>
          <p:nvPr>
            <p:extLst>
              <p:ext uri="{D42A27DB-BD31-4B8C-83A1-F6EECF244321}">
                <p14:modId xmlns:p14="http://schemas.microsoft.com/office/powerpoint/2010/main" val="62100194"/>
              </p:ext>
            </p:extLst>
          </p:nvPr>
        </p:nvGraphicFramePr>
        <p:xfrm>
          <a:off x="286692" y="649341"/>
          <a:ext cx="8990012" cy="3917951"/>
        </p:xfrm>
        <a:graphic>
          <a:graphicData uri="http://schemas.openxmlformats.org/presentationml/2006/ole">
            <mc:AlternateContent xmlns:mc="http://schemas.openxmlformats.org/markup-compatibility/2006">
              <mc:Choice xmlns:v="urn:schemas-microsoft-com:vml" Requires="v">
                <p:oleObj spid="_x0000_s2069" name="Document" r:id="rId3" imgW="5426646" imgH="2362823" progId="Word.Document.12">
                  <p:embed/>
                </p:oleObj>
              </mc:Choice>
              <mc:Fallback>
                <p:oleObj name="Document" r:id="rId3" imgW="5426646" imgH="2362823" progId="Word.Document.12">
                  <p:embed/>
                  <p:pic>
                    <p:nvPicPr>
                      <p:cNvPr id="0" name=""/>
                      <p:cNvPicPr/>
                      <p:nvPr/>
                    </p:nvPicPr>
                    <p:blipFill>
                      <a:blip r:embed="rId4"/>
                      <a:stretch>
                        <a:fillRect/>
                      </a:stretch>
                    </p:blipFill>
                    <p:spPr>
                      <a:xfrm>
                        <a:off x="286692" y="649341"/>
                        <a:ext cx="8990012" cy="3917951"/>
                      </a:xfrm>
                      <a:prstGeom prst="rect">
                        <a:avLst/>
                      </a:prstGeom>
                    </p:spPr>
                  </p:pic>
                </p:oleObj>
              </mc:Fallback>
            </mc:AlternateContent>
          </a:graphicData>
        </a:graphic>
      </p:graphicFrame>
    </p:spTree>
    <p:extLst>
      <p:ext uri="{BB962C8B-B14F-4D97-AF65-F5344CB8AC3E}">
        <p14:creationId xmlns:p14="http://schemas.microsoft.com/office/powerpoint/2010/main" val="165092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8362C3AD-AB68-4688-4CC8-710519CD2373}"/>
              </a:ext>
            </a:extLst>
          </p:cNvPr>
          <p:cNvGraphicFramePr>
            <a:graphicFrameLocks noChangeAspect="1"/>
          </p:cNvGraphicFramePr>
          <p:nvPr>
            <p:extLst>
              <p:ext uri="{D42A27DB-BD31-4B8C-83A1-F6EECF244321}">
                <p14:modId xmlns:p14="http://schemas.microsoft.com/office/powerpoint/2010/main" val="464860698"/>
              </p:ext>
            </p:extLst>
          </p:nvPr>
        </p:nvGraphicFramePr>
        <p:xfrm>
          <a:off x="-66675" y="701675"/>
          <a:ext cx="9702800" cy="4762500"/>
        </p:xfrm>
        <a:graphic>
          <a:graphicData uri="http://schemas.openxmlformats.org/presentationml/2006/ole">
            <mc:AlternateContent xmlns:mc="http://schemas.openxmlformats.org/markup-compatibility/2006">
              <mc:Choice xmlns:v="urn:schemas-microsoft-com:vml" Requires="v">
                <p:oleObj spid="_x0000_s3093" name="Document" r:id="rId3" imgW="5426646" imgH="2661691" progId="Word.Document.12">
                  <p:embed/>
                </p:oleObj>
              </mc:Choice>
              <mc:Fallback>
                <p:oleObj name="Document" r:id="rId3" imgW="5426646" imgH="2661691" progId="Word.Document.12">
                  <p:embed/>
                  <p:pic>
                    <p:nvPicPr>
                      <p:cNvPr id="0" name=""/>
                      <p:cNvPicPr/>
                      <p:nvPr/>
                    </p:nvPicPr>
                    <p:blipFill>
                      <a:blip r:embed="rId4"/>
                      <a:stretch>
                        <a:fillRect/>
                      </a:stretch>
                    </p:blipFill>
                    <p:spPr>
                      <a:xfrm>
                        <a:off x="-66675" y="701675"/>
                        <a:ext cx="9702800" cy="4762500"/>
                      </a:xfrm>
                      <a:prstGeom prst="rect">
                        <a:avLst/>
                      </a:prstGeom>
                    </p:spPr>
                  </p:pic>
                </p:oleObj>
              </mc:Fallback>
            </mc:AlternateContent>
          </a:graphicData>
        </a:graphic>
      </p:graphicFrame>
    </p:spTree>
    <p:extLst>
      <p:ext uri="{BB962C8B-B14F-4D97-AF65-F5344CB8AC3E}">
        <p14:creationId xmlns:p14="http://schemas.microsoft.com/office/powerpoint/2010/main" val="3119458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6B1606-3BE8-8967-74FA-28B86B4C01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995" y="78948"/>
            <a:ext cx="6394634" cy="5091774"/>
          </a:xfrm>
          <a:prstGeom prst="rect">
            <a:avLst/>
          </a:prstGeom>
        </p:spPr>
      </p:pic>
      <p:sp>
        <p:nvSpPr>
          <p:cNvPr id="5" name="TextBox 4">
            <a:extLst>
              <a:ext uri="{FF2B5EF4-FFF2-40B4-BE49-F238E27FC236}">
                <a16:creationId xmlns:a16="http://schemas.microsoft.com/office/drawing/2014/main" id="{90B477E9-FF9A-3672-32DB-F9063B1D8B15}"/>
              </a:ext>
            </a:extLst>
          </p:cNvPr>
          <p:cNvSpPr txBox="1"/>
          <p:nvPr/>
        </p:nvSpPr>
        <p:spPr>
          <a:xfrm>
            <a:off x="1578921" y="5170722"/>
            <a:ext cx="6658708" cy="646331"/>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Fig.2. </a:t>
            </a:r>
            <a:r>
              <a:rPr lang="en-US" sz="1800" dirty="0">
                <a:effectLst/>
                <a:latin typeface="Times New Roman" panose="02020603050405020304" pitchFamily="18" charset="0"/>
                <a:ea typeface="Times New Roman" panose="02020603050405020304" pitchFamily="18" charset="0"/>
              </a:rPr>
              <a:t>Training and testing phase using proposed model architecture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5657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1514</Words>
  <Application>Microsoft Office PowerPoint</Application>
  <PresentationFormat>Custom</PresentationFormat>
  <Paragraphs>178</Paragraphs>
  <Slides>20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Arial</vt:lpstr>
      <vt:lpstr>Cambria Math</vt:lpstr>
      <vt:lpstr>Symbol</vt:lpstr>
      <vt:lpstr>Times New Roman</vt:lpstr>
      <vt:lpstr>Wingdings</vt:lpstr>
      <vt:lpstr>Office Theme</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5.3 Image Segmentation</vt:lpstr>
      <vt:lpstr>6. Post Training Findings </vt:lpstr>
      <vt:lpstr>PowerPoint Presentation</vt:lpstr>
      <vt:lpstr>PowerPoint Presentation</vt:lpstr>
      <vt:lpstr>7. Comparative Study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Tirtharaj Sinha</cp:lastModifiedBy>
  <cp:revision>18</cp:revision>
  <dcterms:created xsi:type="dcterms:W3CDTF">2022-04-26T12:03:26Z</dcterms:created>
  <dcterms:modified xsi:type="dcterms:W3CDTF">2022-05-12T15:46:29Z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1033-11.1.0.10976</vt:lpwstr>
  </property>
</Properties>
</file>