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7" r:id="rId4"/>
    <p:sldId id="258" r:id="rId5"/>
    <p:sldId id="259" r:id="rId6"/>
    <p:sldId id="260" r:id="rId7"/>
    <p:sldId id="265" r:id="rId8"/>
    <p:sldId id="266" r:id="rId9"/>
    <p:sldId id="267" r:id="rId10"/>
    <p:sldId id="261" r:id="rId11"/>
    <p:sldId id="268" r:id="rId12"/>
    <p:sldId id="269" r:id="rId13"/>
    <p:sldId id="276" r:id="rId14"/>
    <p:sldId id="271" r:id="rId15"/>
    <p:sldId id="262" r:id="rId16"/>
    <p:sldId id="273" r:id="rId17"/>
    <p:sldId id="263" r:id="rId18"/>
    <p:sldId id="272" r:id="rId19"/>
    <p:sldId id="264" r:id="rId20"/>
    <p:sldId id="274" r:id="rId21"/>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panose="02020603050405020304"/>
              </a:rPr>
              <a:t>&lt;date/time&gt;</a:t>
            </a: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panose="02020603050405020304"/>
              </a:rPr>
              <a:t>&lt;footer&gt;</a:t>
            </a: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6761183E-1EE6-4AC7-8420-6CF1C2C8DC58}" type="slidenum">
              <a:rPr lang="en-IN" sz="1400" b="0" strike="noStrike" spc="-1">
                <a:latin typeface="Times New Roman" panose="02020603050405020304"/>
              </a:rPr>
              <a:t>‹#›</a:t>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5.docx"/><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1.docx"/><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package" Target="../embeddings/Microsoft_Word_Document2.docx"/></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3.docx"/><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4.docx"/><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29E585-5788-4E1D-B83E-CCA24ADC8AE0}"/>
              </a:ext>
            </a:extLst>
          </p:cNvPr>
          <p:cNvSpPr txBox="1"/>
          <p:nvPr/>
        </p:nvSpPr>
        <p:spPr>
          <a:xfrm>
            <a:off x="696912" y="180503"/>
            <a:ext cx="8686800" cy="5363007"/>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1000" b="1" dirty="0">
              <a:solidFill>
                <a:schemeClr val="bg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Project name</a:t>
            </a:r>
            <a:r>
              <a:rPr lang="en-US" b="1"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unstructured MRI compression technique using a convolutional approach</a:t>
            </a:r>
          </a:p>
          <a:p>
            <a:pPr algn="ctr"/>
            <a:r>
              <a:rPr lang="en-US" sz="1050" dirty="0">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Project guide: </a:t>
            </a:r>
            <a:r>
              <a:rPr lang="en-US" sz="1600" dirty="0">
                <a:latin typeface="Times New Roman" panose="02020603050405020304" pitchFamily="18" charset="0"/>
                <a:cs typeface="Times New Roman" panose="02020603050405020304" pitchFamily="18" charset="0"/>
              </a:rPr>
              <a:t>Prof. </a:t>
            </a:r>
            <a:r>
              <a:rPr lang="en-US" sz="1600" dirty="0" err="1">
                <a:latin typeface="Times New Roman" panose="02020603050405020304" pitchFamily="18" charset="0"/>
                <a:cs typeface="Times New Roman" panose="02020603050405020304" pitchFamily="18" charset="0"/>
              </a:rPr>
              <a:t>Debkumar</a:t>
            </a:r>
            <a:r>
              <a:rPr lang="en-US" sz="1600" dirty="0">
                <a:latin typeface="Times New Roman" panose="02020603050405020304" pitchFamily="18" charset="0"/>
                <a:cs typeface="Times New Roman" panose="02020603050405020304" pitchFamily="18" charset="0"/>
              </a:rPr>
              <a:t> Chowdhury</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r>
              <a:rPr lang="en-US" sz="1400" b="1" dirty="0">
                <a:solidFill>
                  <a:srgbClr val="0070C0"/>
                </a:solidFill>
                <a:latin typeface="Times New Roman" panose="02020603050405020304" pitchFamily="18" charset="0"/>
                <a:cs typeface="Times New Roman" panose="02020603050405020304" pitchFamily="18" charset="0"/>
              </a:rPr>
              <a:t>Department of Computer Science</a:t>
            </a:r>
          </a:p>
          <a:p>
            <a:pPr algn="ctr"/>
            <a:r>
              <a:rPr lang="en-US" sz="1400" b="1" dirty="0">
                <a:solidFill>
                  <a:srgbClr val="0070C0"/>
                </a:solidFill>
                <a:latin typeface="Times New Roman" panose="02020603050405020304" pitchFamily="18" charset="0"/>
                <a:cs typeface="Times New Roman" panose="02020603050405020304" pitchFamily="18" charset="0"/>
              </a:rPr>
              <a:t>University of Engineering &amp; Management, Kolkata</a:t>
            </a:r>
          </a:p>
        </p:txBody>
      </p:sp>
      <p:graphicFrame>
        <p:nvGraphicFramePr>
          <p:cNvPr id="8" name="Table 7">
            <a:extLst>
              <a:ext uri="{FF2B5EF4-FFF2-40B4-BE49-F238E27FC236}">
                <a16:creationId xmlns:a16="http://schemas.microsoft.com/office/drawing/2014/main" id="{A1512843-97C2-4841-A093-C9D17BDDD7DC}"/>
              </a:ext>
            </a:extLst>
          </p:cNvPr>
          <p:cNvGraphicFramePr>
            <a:graphicFrameLocks noGrp="1"/>
          </p:cNvGraphicFramePr>
          <p:nvPr>
            <p:extLst>
              <p:ext uri="{D42A27DB-BD31-4B8C-83A1-F6EECF244321}">
                <p14:modId xmlns:p14="http://schemas.microsoft.com/office/powerpoint/2010/main" val="2801794159"/>
              </p:ext>
            </p:extLst>
          </p:nvPr>
        </p:nvGraphicFramePr>
        <p:xfrm>
          <a:off x="1435049" y="2497580"/>
          <a:ext cx="6553200" cy="236220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11828">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Tirtharaj</a:t>
                      </a:r>
                      <a:r>
                        <a:rPr lang="en-US" sz="1400" b="0" baseline="0" dirty="0">
                          <a:solidFill>
                            <a:schemeClr val="tx1"/>
                          </a:solidFill>
                          <a:latin typeface="Times New Roman" panose="02020603050405020304" pitchFamily="18" charset="0"/>
                          <a:cs typeface="Times New Roman" panose="02020603050405020304" pitchFamily="18" charset="0"/>
                        </a:rPr>
                        <a:t> Sinha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Siddhartha</a:t>
                      </a:r>
                      <a:r>
                        <a:rPr lang="en-US" sz="1400" b="0" baseline="0" dirty="0">
                          <a:solidFill>
                            <a:schemeClr val="tx1"/>
                          </a:solidFill>
                          <a:latin typeface="Times New Roman" panose="02020603050405020304" pitchFamily="18" charset="0"/>
                          <a:cs typeface="Times New Roman" panose="02020603050405020304" pitchFamily="18" charset="0"/>
                        </a:rPr>
                        <a:t> Bose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Arnobrata</a:t>
                      </a:r>
                      <a:r>
                        <a:rPr lang="en-US" sz="1400" b="0" baseline="0" dirty="0">
                          <a:solidFill>
                            <a:schemeClr val="tx1"/>
                          </a:solidFill>
                          <a:latin typeface="Times New Roman" panose="02020603050405020304" pitchFamily="18" charset="0"/>
                          <a:cs typeface="Times New Roman" panose="02020603050405020304" pitchFamily="18" charset="0"/>
                        </a:rPr>
                        <a:t> Ghosh</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Devesh</a:t>
                      </a:r>
                      <a:r>
                        <a:rPr lang="en-US" sz="1400" b="0" baseline="0" dirty="0">
                          <a:solidFill>
                            <a:schemeClr val="tx1"/>
                          </a:solidFill>
                          <a:latin typeface="Times New Roman" panose="02020603050405020304" pitchFamily="18" charset="0"/>
                          <a:cs typeface="Times New Roman" panose="02020603050405020304" pitchFamily="18" charset="0"/>
                        </a:rPr>
                        <a:t> Raj</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7172" name="Picture 4" descr="UEM Kolkata: Best Engineering and Management University in Kolkata">
            <a:extLst>
              <a:ext uri="{FF2B5EF4-FFF2-40B4-BE49-F238E27FC236}">
                <a16:creationId xmlns:a16="http://schemas.microsoft.com/office/drawing/2014/main" id="{2F90C665-3D58-E2E0-2B93-64B4719734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9" r="4855"/>
          <a:stretch/>
        </p:blipFill>
        <p:spPr bwMode="auto">
          <a:xfrm>
            <a:off x="4304142" y="190525"/>
            <a:ext cx="1472339" cy="964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Arial" panose="020B0604020202020204"/>
              </a:rPr>
              <a:t>5. Experimental Results</a:t>
            </a:r>
          </a:p>
        </p:txBody>
      </p:sp>
      <p:sp>
        <p:nvSpPr>
          <p:cNvPr id="52" name="TextShape 2"/>
          <p:cNvSpPr txBox="1"/>
          <p:nvPr/>
        </p:nvSpPr>
        <p:spPr>
          <a:xfrm>
            <a:off x="387763" y="1342099"/>
            <a:ext cx="9071640" cy="3826586"/>
          </a:xfrm>
          <a:prstGeom prst="rect">
            <a:avLst/>
          </a:prstGeom>
          <a:noFill/>
          <a:ln>
            <a:noFill/>
          </a:ln>
        </p:spPr>
        <p:txBody>
          <a:bodyPr lIns="0" tIns="0" rIns="0" bIns="0">
            <a:normAutofit/>
          </a:bodyPr>
          <a:lstStyle/>
          <a:p>
            <a:pPr marL="107950">
              <a:spcBef>
                <a:spcPts val="1415"/>
              </a:spcBef>
              <a:buClr>
                <a:srgbClr val="000000"/>
              </a:buClr>
              <a:buSzPct val="45000"/>
            </a:pPr>
            <a:r>
              <a:rPr lang="en-IN" sz="2000" b="1" strike="noStrike" spc="-1" dirty="0">
                <a:latin typeface="Times New Roman" panose="02020603050405020304" pitchFamily="18" charset="0"/>
                <a:cs typeface="Times New Roman" panose="02020603050405020304" pitchFamily="18" charset="0"/>
              </a:rPr>
              <a:t>5.1 Result Analysis</a:t>
            </a: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5.1.1 Dataset</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IN" sz="1600" b="0" strike="noStrike" spc="-1" dirty="0">
                <a:latin typeface="Times New Roman" panose="02020603050405020304" pitchFamily="18" charset="0"/>
                <a:cs typeface="Times New Roman" panose="02020603050405020304" pitchFamily="18" charset="0"/>
              </a:rPr>
              <a:t>We consider the custom hydrocephalus dataset, which consists of 132 images. The size, colour, and format of images in the dataset are similar in nature, whereas the resolutions of the images are different. The format of the images are ‘.jpg’ by nature.</a:t>
            </a:r>
            <a:endParaRPr lang="en-IN" sz="2800" b="0"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endParaRPr lang="en-IN" b="1" strike="noStrike" spc="-1" dirty="0">
              <a:latin typeface="Times New Roman" panose="02020603050405020304" pitchFamily="18" charset="0"/>
              <a:cs typeface="Times New Roman" panose="02020603050405020304" pitchFamily="18" charset="0"/>
            </a:endParaRPr>
          </a:p>
          <a:p>
            <a:pPr marL="540385" lvl="1">
              <a:spcBef>
                <a:spcPts val="1135"/>
              </a:spcBef>
              <a:buClr>
                <a:srgbClr val="000000"/>
              </a:buClr>
              <a:buSzPct val="75000"/>
            </a:pPr>
            <a:r>
              <a:rPr lang="en-IN" b="1" strike="noStrike" spc="-1" dirty="0">
                <a:latin typeface="Times New Roman" panose="02020603050405020304" pitchFamily="18" charset="0"/>
                <a:cs typeface="Times New Roman" panose="02020603050405020304" pitchFamily="18" charset="0"/>
              </a:rPr>
              <a:t>5.1.2 Machine Configuration</a:t>
            </a:r>
            <a:endParaRPr lang="en-IN" b="0" strike="noStrike" spc="-1" dirty="0">
              <a:latin typeface="Times New Roman" panose="02020603050405020304" pitchFamily="18" charset="0"/>
              <a:cs typeface="Times New Roman" panose="02020603050405020304" pitchFamily="18" charset="0"/>
            </a:endParaRPr>
          </a:p>
          <a:p>
            <a:pPr marL="540385" lvl="1" algn="just">
              <a:spcBef>
                <a:spcPts val="1135"/>
              </a:spcBef>
              <a:buClr>
                <a:srgbClr val="000000"/>
              </a:buClr>
              <a:buSzPct val="75000"/>
            </a:pPr>
            <a:r>
              <a:rPr lang="en-GB" sz="1600" dirty="0">
                <a:latin typeface="Times New Roman" panose="02020603050405020304" pitchFamily="18" charset="0"/>
                <a:cs typeface="Times New Roman" panose="02020603050405020304" pitchFamily="18" charset="0"/>
              </a:rPr>
              <a:t>We have applied our algorithm in the python environment, version 3.8, with the hardware configuration of the Intel Core i3 5th Generation processor,4GB DDR3 primary memory (RAM), and an integrated graphics card. Anaconda as a distributor of Python version 3.8 is used. jupyter notebook version 6.3.0 as an open web interface is used as a programming platform for the implementation of our algorithm.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86F13-5400-2069-DA24-163B6FA4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331" y="864510"/>
            <a:ext cx="5595962" cy="3941530"/>
          </a:xfrm>
          <a:prstGeom prst="rect">
            <a:avLst/>
          </a:prstGeom>
          <a:noFill/>
          <a:ln>
            <a:noFill/>
          </a:ln>
        </p:spPr>
      </p:pic>
      <p:sp>
        <p:nvSpPr>
          <p:cNvPr id="5" name="TextBox 4">
            <a:extLst>
              <a:ext uri="{FF2B5EF4-FFF2-40B4-BE49-F238E27FC236}">
                <a16:creationId xmlns:a16="http://schemas.microsoft.com/office/drawing/2014/main" id="{2303C0CA-BC33-DB43-AE6E-92D462810045}"/>
              </a:ext>
            </a:extLst>
          </p:cNvPr>
          <p:cNvSpPr txBox="1"/>
          <p:nvPr/>
        </p:nvSpPr>
        <p:spPr>
          <a:xfrm>
            <a:off x="504025" y="291931"/>
            <a:ext cx="5939692" cy="461665"/>
          </a:xfrm>
          <a:prstGeom prst="rect">
            <a:avLst/>
          </a:prstGeom>
          <a:noFill/>
        </p:spPr>
        <p:txBody>
          <a:bodyPr wrap="square" rtlCol="0">
            <a:spAutoFit/>
          </a:bodyPr>
          <a:lstStyle/>
          <a:p>
            <a:r>
              <a:rPr lang="en-GB" sz="2400" dirty="0"/>
              <a:t>5.2 Image Reading</a:t>
            </a:r>
            <a:endParaRPr lang="en-IN" sz="2400" dirty="0"/>
          </a:p>
        </p:txBody>
      </p:sp>
      <p:sp>
        <p:nvSpPr>
          <p:cNvPr id="6" name="TextBox 5">
            <a:extLst>
              <a:ext uri="{FF2B5EF4-FFF2-40B4-BE49-F238E27FC236}">
                <a16:creationId xmlns:a16="http://schemas.microsoft.com/office/drawing/2014/main" id="{A2A6C296-708F-20B4-E6F5-8F3ADCDB5B49}"/>
              </a:ext>
            </a:extLst>
          </p:cNvPr>
          <p:cNvSpPr txBox="1"/>
          <p:nvPr/>
        </p:nvSpPr>
        <p:spPr>
          <a:xfrm>
            <a:off x="1703753" y="4916954"/>
            <a:ext cx="6267938" cy="338554"/>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3. </a:t>
            </a:r>
            <a:r>
              <a:rPr lang="en-US" sz="1600" dirty="0">
                <a:effectLst/>
                <a:latin typeface="Times New Roman" panose="02020603050405020304" pitchFamily="18" charset="0"/>
                <a:ea typeface="Times New Roman" panose="02020603050405020304" pitchFamily="18" charset="0"/>
              </a:rPr>
              <a:t>Samples</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hydrocephalus dataset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39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480-4DA7-AA1A-37D9-5ECBA2A5C5F4}"/>
              </a:ext>
            </a:extLst>
          </p:cNvPr>
          <p:cNvSpPr>
            <a:spLocks noGrp="1"/>
          </p:cNvSpPr>
          <p:nvPr>
            <p:ph type="title"/>
          </p:nvPr>
        </p:nvSpPr>
        <p:spPr>
          <a:xfrm>
            <a:off x="504000" y="194819"/>
            <a:ext cx="9007323" cy="555458"/>
          </a:xfrm>
        </p:spPr>
        <p:txBody>
          <a:bodyPr/>
          <a:lstStyle/>
          <a:p>
            <a:pPr algn="l"/>
            <a:r>
              <a:rPr lang="en-GB" sz="2400" dirty="0"/>
              <a:t>5.3 Image Segmentation</a:t>
            </a:r>
            <a:endParaRPr lang="en-IN" sz="2400" dirty="0"/>
          </a:p>
        </p:txBody>
      </p:sp>
      <p:pic>
        <p:nvPicPr>
          <p:cNvPr id="4" name="Picture 3">
            <a:extLst>
              <a:ext uri="{FF2B5EF4-FFF2-40B4-BE49-F238E27FC236}">
                <a16:creationId xmlns:a16="http://schemas.microsoft.com/office/drawing/2014/main" id="{4C07B4BD-553F-FAA7-CB38-1DB4B2FC8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90" y="1789186"/>
            <a:ext cx="7323443" cy="1873348"/>
          </a:xfrm>
          <a:prstGeom prst="rect">
            <a:avLst/>
          </a:prstGeom>
        </p:spPr>
      </p:pic>
      <p:sp>
        <p:nvSpPr>
          <p:cNvPr id="5" name="TextBox 4">
            <a:extLst>
              <a:ext uri="{FF2B5EF4-FFF2-40B4-BE49-F238E27FC236}">
                <a16:creationId xmlns:a16="http://schemas.microsoft.com/office/drawing/2014/main" id="{F0490799-16EB-8E44-C69C-899568DDD1DC}"/>
              </a:ext>
            </a:extLst>
          </p:cNvPr>
          <p:cNvSpPr txBox="1"/>
          <p:nvPr/>
        </p:nvSpPr>
        <p:spPr>
          <a:xfrm>
            <a:off x="127564" y="4224148"/>
            <a:ext cx="9760193" cy="584775"/>
          </a:xfrm>
          <a:prstGeom prst="rect">
            <a:avLst/>
          </a:prstGeom>
          <a:noFill/>
        </p:spPr>
        <p:txBody>
          <a:bodyPr wrap="square" rtlCol="0">
            <a:spAutoFit/>
          </a:bodyPr>
          <a:lstStyle/>
          <a:p>
            <a:pPr marL="516255" algn="ctr"/>
            <a:r>
              <a:rPr lang="en-US" sz="1600" b="1" dirty="0">
                <a:effectLst/>
                <a:latin typeface="Times New Roman" panose="02020603050405020304" pitchFamily="18" charset="0"/>
                <a:ea typeface="Times New Roman" panose="02020603050405020304" pitchFamily="18" charset="0"/>
              </a:rPr>
              <a:t>Fig. 4. </a:t>
            </a:r>
            <a:r>
              <a:rPr lang="en-US" sz="1600" dirty="0">
                <a:effectLst/>
                <a:latin typeface="Times New Roman" panose="02020603050405020304" pitchFamily="18" charset="0"/>
                <a:ea typeface="Times New Roman" panose="02020603050405020304" pitchFamily="18" charset="0"/>
              </a:rPr>
              <a:t>(a) original image (b) gray-scale image (c) image after applying proposed filtration method (d) </a:t>
            </a:r>
            <a:r>
              <a:rPr lang="en-IN" sz="1600" dirty="0">
                <a:effectLst/>
                <a:latin typeface="Times New Roman" panose="02020603050405020304" pitchFamily="18" charset="0"/>
                <a:ea typeface="Times New Roman" panose="02020603050405020304" pitchFamily="18" charset="0"/>
              </a:rPr>
              <a:t>proposed segmentation approach for the region of interest detection</a:t>
            </a:r>
          </a:p>
        </p:txBody>
      </p:sp>
    </p:spTree>
    <p:extLst>
      <p:ext uri="{BB962C8B-B14F-4D97-AF65-F5344CB8AC3E}">
        <p14:creationId xmlns:p14="http://schemas.microsoft.com/office/powerpoint/2010/main" val="373272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ED82B9-1C4F-5804-B846-653FCD48E7C6}"/>
              </a:ext>
            </a:extLst>
          </p:cNvPr>
          <p:cNvSpPr>
            <a:spLocks noGrp="1"/>
          </p:cNvSpPr>
          <p:nvPr>
            <p:ph type="title"/>
          </p:nvPr>
        </p:nvSpPr>
        <p:spPr>
          <a:xfrm>
            <a:off x="504492" y="47934"/>
            <a:ext cx="9071640" cy="510089"/>
          </a:xfrm>
        </p:spPr>
        <p:txBody>
          <a:bodyPr/>
          <a:lstStyle/>
          <a:p>
            <a:pPr algn="l"/>
            <a:r>
              <a:rPr lang="en-IN" sz="2400" b="0" strike="noStrike" spc="-1" dirty="0">
                <a:latin typeface="Arial" panose="020B0604020202020204"/>
              </a:rPr>
              <a:t>6. Post Training Findings </a:t>
            </a:r>
            <a:endParaRPr lang="en-IN" sz="2400"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3977332"/>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3620">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𝑆𝑖𝑧𝑒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𝑜𝑟𝑖𝑔𝑖𝑛𝑎𝑙</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num>
                                <m:den>
                                  <m:r>
                                    <a:rPr lang="en-US" sz="1100">
                                      <a:effectLst/>
                                      <a:latin typeface="Cambria Math" panose="02040503050406030204" pitchFamily="18" charset="0"/>
                                    </a:rPr>
                                    <m:t>𝑠𝑖𝑧𝑒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𝑐𝑜𝑚𝑝𝑟𝑒𝑠𝑠𝑒𝑑</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0322368"/>
                      </a:ext>
                    </a:extLst>
                  </a:tr>
                  <a:tr h="329439">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MSE=</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1</m:t>
                                  </m:r>
                                </m:num>
                                <m:den>
                                  <m:r>
                                    <a:rPr lang="en-US" sz="1100">
                                      <a:effectLst/>
                                      <a:latin typeface="Cambria Math" panose="02040503050406030204" pitchFamily="18" charset="0"/>
                                    </a:rPr>
                                    <m:t>𝑀𝑁</m:t>
                                  </m:r>
                                </m:den>
                              </m:f>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m:t>
                                              </m:r>
                                              <m:r>
                                                <a:rPr lang="en-US" sz="1100">
                                                  <a:effectLst/>
                                                  <a:latin typeface="Cambria Math" panose="02040503050406030204" pitchFamily="18" charset="0"/>
                                                </a:rPr>
                                                <m:t>𝑘</m:t>
                                              </m:r>
                                            </m:sub>
                                          </m:sSub>
                                          <m:r>
                                            <a:rPr lang="en-US" sz="1100">
                                              <a:effectLst/>
                                              <a:latin typeface="Cambria Math" panose="02040503050406030204" pitchFamily="18" charset="0"/>
                                            </a:rPr>
                                            <m:t>− </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m:t>
                                              </m:r>
                                              <m:r>
                                                <a:rPr lang="en-US" sz="1100">
                                                  <a:effectLst/>
                                                  <a:latin typeface="Cambria Math" panose="02040503050406030204" pitchFamily="18" charset="0"/>
                                                </a:rPr>
                                                <m:t>𝑘</m:t>
                                              </m:r>
                                            </m:sub>
                                            <m:sup>
                                              <m:r>
                                                <a:rPr lang="en-US" sz="1100">
                                                  <a:effectLst/>
                                                  <a:latin typeface="Cambria Math" panose="02040503050406030204" pitchFamily="18" charset="0"/>
                                                </a:rPr>
                                                <m:t>′</m:t>
                                              </m:r>
                                            </m:sup>
                                          </m:sSubSup>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oMath>
                          </a14:m>
                          <a:endParaRPr lang="en-IN" sz="110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2971557388"/>
                      </a:ext>
                    </a:extLst>
                  </a:tr>
                  <a:tr h="363620">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CR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𝑆𝑖𝑧𝑒</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𝑐𝑜𝑚𝑝𝑟𝑒𝑠𝑠𝑒𝑑</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num>
                                <m:den>
                                  <m:r>
                                    <a:rPr lang="en-US" sz="1100">
                                      <a:effectLst/>
                                      <a:latin typeface="Cambria Math" panose="02040503050406030204" pitchFamily="18" charset="0"/>
                                    </a:rPr>
                                    <m:t>𝑇𝑜𝑡𝑎𝑙</m:t>
                                  </m:r>
                                  <m:r>
                                    <a:rPr lang="en-US" sz="1100">
                                      <a:effectLst/>
                                      <a:latin typeface="Cambria Math" panose="02040503050406030204" pitchFamily="18" charset="0"/>
                                    </a:rPr>
                                    <m:t> </m:t>
                                  </m:r>
                                  <m:r>
                                    <a:rPr lang="en-US" sz="1100">
                                      <a:effectLst/>
                                      <a:latin typeface="Cambria Math" panose="02040503050406030204" pitchFamily="18" charset="0"/>
                                    </a:rPr>
                                    <m:t>𝑛𝑜</m:t>
                                  </m:r>
                                  <m:r>
                                    <a:rPr lang="en-US" sz="1100">
                                      <a:effectLst/>
                                      <a:latin typeface="Cambria Math" panose="02040503050406030204" pitchFamily="18" charset="0"/>
                                    </a:rPr>
                                    <m:t>. </m:t>
                                  </m:r>
                                  <m:r>
                                    <a:rPr lang="en-US" sz="1100">
                                      <a:effectLst/>
                                      <a:latin typeface="Cambria Math" panose="02040503050406030204" pitchFamily="18" charset="0"/>
                                    </a:rPr>
                                    <m:t>𝑜𝑓</m:t>
                                  </m:r>
                                  <m:r>
                                    <a:rPr lang="en-US" sz="1100">
                                      <a:effectLst/>
                                      <a:latin typeface="Cambria Math" panose="02040503050406030204" pitchFamily="18" charset="0"/>
                                    </a:rPr>
                                    <m:t> </m:t>
                                  </m:r>
                                  <m:r>
                                    <a:rPr lang="en-US" sz="1100">
                                      <a:effectLst/>
                                      <a:latin typeface="Cambria Math" panose="02040503050406030204" pitchFamily="18" charset="0"/>
                                    </a:rPr>
                                    <m:t>𝑝𝑖𝑥𝑒𝑙</m:t>
                                  </m:r>
                                  <m:r>
                                    <a:rPr lang="en-US" sz="1100">
                                      <a:effectLst/>
                                      <a:latin typeface="Cambria Math" panose="02040503050406030204" pitchFamily="18" charset="0"/>
                                    </a:rPr>
                                    <m:t> </m:t>
                                  </m:r>
                                  <m:r>
                                    <a:rPr lang="en-US" sz="1100">
                                      <a:effectLst/>
                                      <a:latin typeface="Cambria Math" panose="02040503050406030204" pitchFamily="18" charset="0"/>
                                    </a:rPr>
                                    <m:t>𝑖𝑛</m:t>
                                  </m:r>
                                  <m:r>
                                    <a:rPr lang="en-US" sz="1100">
                                      <a:effectLst/>
                                      <a:latin typeface="Cambria Math" panose="02040503050406030204" pitchFamily="18" charset="0"/>
                                    </a:rPr>
                                    <m:t> </m:t>
                                  </m:r>
                                  <m:r>
                                    <a:rPr lang="en-US" sz="1100">
                                      <a:effectLst/>
                                      <a:latin typeface="Cambria Math" panose="02040503050406030204" pitchFamily="18" charset="0"/>
                                    </a:rPr>
                                    <m:t>𝑡h𝑒</m:t>
                                  </m:r>
                                  <m:r>
                                    <a:rPr lang="en-US" sz="1100">
                                      <a:effectLst/>
                                      <a:latin typeface="Cambria Math" panose="02040503050406030204" pitchFamily="18" charset="0"/>
                                    </a:rPr>
                                    <m:t> </m:t>
                                  </m:r>
                                  <m:r>
                                    <a:rPr lang="en-US" sz="1100">
                                      <a:effectLst/>
                                      <a:latin typeface="Cambria Math" panose="02040503050406030204" pitchFamily="18" charset="0"/>
                                    </a:rPr>
                                    <m:t>𝑖𝑚𝑎𝑔𝑒</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117349585"/>
                      </a:ext>
                    </a:extLst>
                  </a:tr>
                  <a:tr h="419798">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SSIM = </a:t>
                          </a:r>
                          <a14:m>
                            <m:oMath xmlns:m="http://schemas.openxmlformats.org/officeDocument/2006/math">
                              <m:f>
                                <m:fPr>
                                  <m:ctrlPr>
                                    <a:rPr lang="en-IN" sz="1100" i="1">
                                      <a:effectLst/>
                                      <a:latin typeface="Cambria Math" panose="02040503050406030204" pitchFamily="18" charset="0"/>
                                    </a:rPr>
                                  </m:ctrlPr>
                                </m:fPr>
                                <m:num>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2µ</m:t>
                                      </m:r>
                                    </m:e>
                                    <m:sub>
                                      <m:r>
                                        <a:rPr lang="en-US" sz="1100">
                                          <a:effectLst/>
                                          <a:latin typeface="Cambria Math" panose="02040503050406030204" pitchFamily="18" charset="0"/>
                                        </a:rPr>
                                        <m:t>𝑓</m:t>
                                      </m:r>
                                    </m:sub>
                                  </m:sSub>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µ</m:t>
                                      </m:r>
                                    </m:e>
                                    <m:sub>
                                      <m:r>
                                        <a:rPr lang="en-US" sz="1100">
                                          <a:effectLst/>
                                          <a:latin typeface="Cambria Math" panose="02040503050406030204" pitchFamily="18" charset="0"/>
                                        </a:rPr>
                                        <m:t>−</m:t>
                                      </m:r>
                                      <m:r>
                                        <a:rPr lang="en-US" sz="1100">
                                          <a:effectLst/>
                                          <a:latin typeface="Cambria Math" panose="02040503050406030204" pitchFamily="18" charset="0"/>
                                        </a:rPr>
                                        <m:t>𝑓</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2 </m:t>
                                      </m:r>
                                      <m:r>
                                        <m:rPr>
                                          <m:sty m:val="p"/>
                                        </m:rPr>
                                        <a:rPr lang="en-US" sz="1100">
                                          <a:effectLst/>
                                          <a:latin typeface="Cambria Math" panose="02040503050406030204" pitchFamily="18" charset="0"/>
                                        </a:rPr>
                                        <m:t>γ</m:t>
                                      </m:r>
                                    </m:e>
                                    <m:sub>
                                      <m:r>
                                        <a:rPr lang="en-US" sz="1100">
                                          <a:effectLst/>
                                          <a:latin typeface="Cambria Math" panose="02040503050406030204" pitchFamily="18" charset="0"/>
                                        </a:rPr>
                                        <m:t>𝑓</m:t>
                                      </m:r>
                                    </m:sub>
                                  </m:sSub>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2</m:t>
                                      </m:r>
                                    </m:sub>
                                  </m:sSub>
                                  <m:r>
                                    <a:rPr lang="en-US" sz="1100">
                                      <a:effectLst/>
                                      <a:latin typeface="Cambria Math" panose="02040503050406030204" pitchFamily="18" charset="0"/>
                                    </a:rPr>
                                    <m:t>)</m:t>
                                  </m:r>
                                </m:num>
                                <m:den>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µ</m:t>
                                      </m:r>
                                    </m:e>
                                    <m:sub>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µ</m:t>
                                      </m:r>
                                    </m:e>
                                    <m:sub>
                                      <m:r>
                                        <a:rPr lang="en-US" sz="1100">
                                          <a:effectLst/>
                                          <a:latin typeface="Cambria Math" panose="02040503050406030204" pitchFamily="18" charset="0"/>
                                        </a:rPr>
                                        <m:t>−</m:t>
                                      </m:r>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m:rPr>
                                          <m:sty m:val="p"/>
                                        </m:rPr>
                                        <a:rPr lang="en-US" sz="1100">
                                          <a:effectLst/>
                                          <a:latin typeface="Cambria Math" panose="02040503050406030204" pitchFamily="18" charset="0"/>
                                        </a:rPr>
                                        <m:t>γ</m:t>
                                      </m:r>
                                    </m:e>
                                    <m:sub>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Sup>
                                    <m:sSubSupPr>
                                      <m:ctrlPr>
                                        <a:rPr lang="en-IN" sz="1100" i="1">
                                          <a:effectLst/>
                                          <a:latin typeface="Cambria Math" panose="02040503050406030204" pitchFamily="18" charset="0"/>
                                        </a:rPr>
                                      </m:ctrlPr>
                                    </m:sSubSupPr>
                                    <m:e>
                                      <m:r>
                                        <m:rPr>
                                          <m:sty m:val="p"/>
                                        </m:rPr>
                                        <a:rPr lang="en-US" sz="1100">
                                          <a:effectLst/>
                                          <a:latin typeface="Cambria Math" panose="02040503050406030204" pitchFamily="18" charset="0"/>
                                        </a:rPr>
                                        <m:t>γ</m:t>
                                      </m:r>
                                    </m:e>
                                    <m:sub>
                                      <m:r>
                                        <a:rPr lang="en-US" sz="1100">
                                          <a:effectLst/>
                                          <a:latin typeface="Cambria Math" panose="02040503050406030204" pitchFamily="18" charset="0"/>
                                        </a:rPr>
                                        <m:t>−</m:t>
                                      </m:r>
                                      <m:r>
                                        <a:rPr lang="en-US" sz="1100">
                                          <a:effectLst/>
                                          <a:latin typeface="Cambria Math" panose="02040503050406030204" pitchFamily="18" charset="0"/>
                                        </a:rPr>
                                        <m:t>𝑓</m:t>
                                      </m:r>
                                    </m:sub>
                                    <m:sup>
                                      <m:r>
                                        <a:rPr lang="en-US" sz="1100">
                                          <a:effectLst/>
                                          <a:latin typeface="Cambria Math" panose="02040503050406030204" pitchFamily="18" charset="0"/>
                                        </a:rPr>
                                        <m:t>2</m:t>
                                      </m:r>
                                    </m:sup>
                                  </m:sSubSup>
                                  <m:r>
                                    <a:rPr lang="en-US"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US" sz="1100">
                                          <a:effectLst/>
                                          <a:latin typeface="Cambria Math" panose="02040503050406030204" pitchFamily="18" charset="0"/>
                                        </a:rPr>
                                        <m:t>𝐶</m:t>
                                      </m:r>
                                    </m:e>
                                    <m:sub>
                                      <m:r>
                                        <a:rPr lang="en-US" sz="1100">
                                          <a:effectLst/>
                                          <a:latin typeface="Cambria Math" panose="02040503050406030204" pitchFamily="18" charset="0"/>
                                        </a:rPr>
                                        <m:t>2</m:t>
                                      </m:r>
                                    </m:sub>
                                  </m:sSub>
                                  <m:r>
                                    <a:rPr lang="en-US" sz="1100">
                                      <a:effectLst/>
                                      <a:latin typeface="Cambria Math" panose="02040503050406030204" pitchFamily="18" charset="0"/>
                                    </a:rPr>
                                    <m:t>)</m:t>
                                  </m:r>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402344652"/>
                      </a:ext>
                    </a:extLst>
                  </a:tr>
                  <a:tr h="596111">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CC = </a:t>
                          </a:r>
                          <a14:m>
                            <m:oMath xmlns:m="http://schemas.openxmlformats.org/officeDocument/2006/math">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r>
                                            <a:rPr lang="en-US" sz="1100">
                                              <a:effectLst/>
                                              <a:latin typeface="Cambria Math" panose="02040503050406030204" pitchFamily="18" charset="0"/>
                                            </a:rPr>
                                            <m:t> ×</m:t>
                                          </m:r>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nary>
                                    </m:e>
                                  </m:nary>
                                </m:num>
                                <m:den>
                                  <m:rad>
                                    <m:radPr>
                                      <m:degHide m:val="on"/>
                                      <m:ctrlPr>
                                        <a:rPr lang="en-IN" sz="1100" i="1">
                                          <a:effectLst/>
                                          <a:latin typeface="Cambria Math" panose="02040503050406030204" pitchFamily="18" charset="0"/>
                                        </a:rPr>
                                      </m:ctrlPr>
                                    </m:radPr>
                                    <m:deg/>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d>
                                                    <m:dPr>
                                                      <m:ctrlPr>
                                                        <a:rPr lang="en-IN" sz="1100" i="1">
                                                          <a:effectLst/>
                                                          <a:latin typeface="Cambria Math" panose="02040503050406030204" pitchFamily="18" charset="0"/>
                                                        </a:rPr>
                                                      </m:ctrlPr>
                                                    </m:dPr>
                                                    <m:e>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d>
                                                </m:e>
                                                <m:sup>
                                                  <m:r>
                                                    <a:rPr lang="en-US" sz="1100">
                                                      <a:effectLst/>
                                                      <a:latin typeface="Cambria Math" panose="02040503050406030204" pitchFamily="18" charset="0"/>
                                                    </a:rPr>
                                                    <m:t>2</m:t>
                                                  </m:r>
                                                </m:sup>
                                              </m:sSup>
                                            </m:e>
                                          </m:nary>
                                        </m:e>
                                      </m:nary>
                                    </m:e>
                                  </m:rad>
                                  <m:rad>
                                    <m:radPr>
                                      <m:degHide m:val="on"/>
                                      <m:ctrlPr>
                                        <a:rPr lang="en-IN" sz="1100" i="1">
                                          <a:effectLst/>
                                          <a:latin typeface="Cambria Math" panose="02040503050406030204" pitchFamily="18" charset="0"/>
                                        </a:rPr>
                                      </m:ctrlPr>
                                    </m:radPr>
                                    <m:deg/>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d>
                                                    <m:dPr>
                                                      <m:ctrlPr>
                                                        <a:rPr lang="en-IN" sz="1100" i="1">
                                                          <a:effectLst/>
                                                          <a:latin typeface="Cambria Math" panose="02040503050406030204" pitchFamily="18" charset="0"/>
                                                        </a:rPr>
                                                      </m:ctrlPr>
                                                    </m:dPr>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e>
                                                  </m:d>
                                                </m:e>
                                                <m:sup>
                                                  <m:r>
                                                    <a:rPr lang="en-US" sz="1100">
                                                      <a:effectLst/>
                                                      <a:latin typeface="Cambria Math" panose="02040503050406030204" pitchFamily="18" charset="0"/>
                                                    </a:rPr>
                                                    <m:t>2</m:t>
                                                  </m:r>
                                                </m:sup>
                                              </m:sSup>
                                            </m:e>
                                          </m:nary>
                                        </m:e>
                                      </m:nary>
                                    </m:e>
                                  </m:rad>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1724571552"/>
                      </a:ext>
                    </a:extLst>
                  </a:tr>
                  <a:tr h="363770">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PSNR=20</a:t>
                          </a:r>
                          <a14:m>
                            <m:oMath xmlns:m="http://schemas.openxmlformats.org/officeDocument/2006/math">
                              <m:r>
                                <m:rPr>
                                  <m:sty m:val="p"/>
                                </m:rPr>
                                <a:rPr lang="en-US" sz="1100">
                                  <a:effectLst/>
                                  <a:latin typeface="Cambria Math" panose="02040503050406030204" pitchFamily="18" charset="0"/>
                                </a:rPr>
                                <m:t>log</m:t>
                              </m:r>
                              <m:r>
                                <a:rPr lang="en-US" sz="1100">
                                  <a:effectLst/>
                                  <a:latin typeface="Cambria Math" panose="02040503050406030204" pitchFamily="18" charset="0"/>
                                </a:rPr>
                                <m:t>⁡(</m:t>
                              </m:r>
                              <m:f>
                                <m:fPr>
                                  <m:ctrlPr>
                                    <a:rPr lang="en-IN" sz="1100" i="1">
                                      <a:effectLst/>
                                      <a:latin typeface="Cambria Math" panose="02040503050406030204" pitchFamily="18" charset="0"/>
                                    </a:rPr>
                                  </m:ctrlPr>
                                </m:fPr>
                                <m:num>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𝐵</m:t>
                                      </m:r>
                                    </m:sup>
                                  </m:sSup>
                                  <m:r>
                                    <a:rPr lang="en-US" sz="1100">
                                      <a:effectLst/>
                                      <a:latin typeface="Cambria Math" panose="02040503050406030204" pitchFamily="18" charset="0"/>
                                    </a:rPr>
                                    <m:t>−1</m:t>
                                  </m:r>
                                </m:num>
                                <m:den>
                                  <m:r>
                                    <a:rPr lang="en-US" sz="1100">
                                      <a:effectLst/>
                                      <a:latin typeface="Cambria Math" panose="02040503050406030204" pitchFamily="18" charset="0"/>
                                    </a:rPr>
                                    <m:t>𝑀𝑆𝐸</m:t>
                                  </m:r>
                                </m:den>
                              </m:f>
                              <m:r>
                                <a:rPr lang="en-US" sz="1100">
                                  <a:effectLst/>
                                  <a:latin typeface="Cambria Math" panose="02040503050406030204" pitchFamily="18" charset="0"/>
                                </a:rPr>
                                <m:t>)</m:t>
                              </m:r>
                              <m:r>
                                <a:rPr lang="en-US" sz="1100">
                                  <a:effectLst/>
                                  <a:latin typeface="Cambria Math" panose="02040503050406030204" pitchFamily="18" charset="0"/>
                                </a:rPr>
                                <m:t>𝑑𝐵</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513506604"/>
                      </a:ext>
                    </a:extLst>
                  </a:tr>
                  <a:tr h="676216">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PRD = </a:t>
                          </a:r>
                          <a14:m>
                            <m:oMath xmlns:m="http://schemas.openxmlformats.org/officeDocument/2006/math">
                              <m:rad>
                                <m:radPr>
                                  <m:degHide m:val="on"/>
                                  <m:ctrlPr>
                                    <a:rPr lang="en-IN" sz="1100" i="1">
                                      <a:effectLst/>
                                      <a:latin typeface="Cambria Math" panose="02040503050406030204" pitchFamily="18" charset="0"/>
                                    </a:rPr>
                                  </m:ctrlPr>
                                </m:radPr>
                                <m:deg/>
                                <m:e>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e>
                                                  </m:d>
                                                  <m:r>
                                                    <a:rPr lang="en-US" sz="1100">
                                                      <a:effectLst/>
                                                      <a:latin typeface="Cambria Math" panose="02040503050406030204" pitchFamily="18" charset="0"/>
                                                    </a:rPr>
                                                    <m:t>−</m:t>
                                                  </m:r>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𝑓</m:t>
                                                      </m:r>
                                                    </m:e>
                                                    <m:sup>
                                                      <m:r>
                                                        <a:rPr lang="en-US" sz="1100">
                                                          <a:effectLst/>
                                                          <a:latin typeface="Cambria Math" panose="02040503050406030204" pitchFamily="18" charset="0"/>
                                                        </a:rPr>
                                                        <m:t>′</m:t>
                                                      </m:r>
                                                    </m:sup>
                                                  </m:sSup>
                                                  <m:r>
                                                    <a:rPr lang="en-US" sz="1100">
                                                      <a:effectLst/>
                                                      <a:latin typeface="Cambria Math" panose="02040503050406030204" pitchFamily="18" charset="0"/>
                                                    </a:rPr>
                                                    <m:t>(</m:t>
                                                  </m:r>
                                                  <m:r>
                                                    <a:rPr lang="en-US" sz="1100">
                                                      <a:effectLst/>
                                                      <a:latin typeface="Cambria Math" panose="02040503050406030204" pitchFamily="18" charset="0"/>
                                                    </a:rPr>
                                                    <m:t>𝑥</m:t>
                                                  </m:r>
                                                  <m:r>
                                                    <a:rPr lang="en-US" sz="1100">
                                                      <a:effectLst/>
                                                      <a:latin typeface="Cambria Math" panose="02040503050406030204" pitchFamily="18" charset="0"/>
                                                    </a:rPr>
                                                    <m:t>, </m:t>
                                                  </m:r>
                                                  <m:r>
                                                    <a:rPr lang="en-US" sz="1100">
                                                      <a:effectLst/>
                                                      <a:latin typeface="Cambria Math" panose="02040503050406030204" pitchFamily="18" charset="0"/>
                                                    </a:rPr>
                                                    <m:t>𝑦</m:t>
                                                  </m:r>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num>
                                    <m:den>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𝑥</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𝑦</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p>
                                                <m:sSupPr>
                                                  <m:ctrlPr>
                                                    <a:rPr lang="en-IN" sz="1100" i="1">
                                                      <a:effectLst/>
                                                      <a:latin typeface="Cambria Math" panose="02040503050406030204" pitchFamily="18" charset="0"/>
                                                    </a:rPr>
                                                  </m:ctrlPr>
                                                </m:sSupPr>
                                                <m:e>
                                                  <m:r>
                                                    <a:rPr lang="en-US" sz="1100">
                                                      <a:effectLst/>
                                                      <a:latin typeface="Cambria Math" panose="02040503050406030204" pitchFamily="18" charset="0"/>
                                                    </a:rPr>
                                                    <m:t>[</m:t>
                                                  </m:r>
                                                  <m:r>
                                                    <a:rPr lang="en-US" sz="1100">
                                                      <a:effectLst/>
                                                      <a:latin typeface="Cambria Math" panose="02040503050406030204" pitchFamily="18" charset="0"/>
                                                    </a:rPr>
                                                    <m:t>𝑓</m:t>
                                                  </m:r>
                                                  <m:d>
                                                    <m:dPr>
                                                      <m:ctrlPr>
                                                        <a:rPr lang="en-IN" sz="1100" i="1">
                                                          <a:effectLst/>
                                                          <a:latin typeface="Cambria Math" panose="02040503050406030204" pitchFamily="18" charset="0"/>
                                                        </a:rPr>
                                                      </m:ctrlPr>
                                                    </m:dPr>
                                                    <m:e>
                                                      <m:r>
                                                        <a:rPr lang="en-US" sz="1100">
                                                          <a:effectLst/>
                                                          <a:latin typeface="Cambria Math" panose="02040503050406030204" pitchFamily="18" charset="0"/>
                                                        </a:rPr>
                                                        <m:t>𝑥</m:t>
                                                      </m:r>
                                                      <m:r>
                                                        <a:rPr lang="en-US" sz="1100">
                                                          <a:effectLst/>
                                                          <a:latin typeface="Cambria Math" panose="02040503050406030204" pitchFamily="18" charset="0"/>
                                                        </a:rPr>
                                                        <m:t>,</m:t>
                                                      </m:r>
                                                      <m:r>
                                                        <a:rPr lang="en-US" sz="1100">
                                                          <a:effectLst/>
                                                          <a:latin typeface="Cambria Math" panose="02040503050406030204" pitchFamily="18" charset="0"/>
                                                        </a:rPr>
                                                        <m:t>𝑦</m:t>
                                                      </m:r>
                                                    </m:e>
                                                  </m:d>
                                                  <m:r>
                                                    <a:rPr lang="en-US" sz="1100">
                                                      <a:effectLst/>
                                                      <a:latin typeface="Cambria Math" panose="02040503050406030204" pitchFamily="18" charset="0"/>
                                                    </a:rPr>
                                                    <m:t>]</m:t>
                                                  </m:r>
                                                </m:e>
                                                <m:sup>
                                                  <m:r>
                                                    <a:rPr lang="en-US" sz="1100">
                                                      <a:effectLst/>
                                                      <a:latin typeface="Cambria Math" panose="02040503050406030204" pitchFamily="18" charset="0"/>
                                                    </a:rPr>
                                                    <m:t>2</m:t>
                                                  </m:r>
                                                </m:sup>
                                              </m:sSup>
                                            </m:e>
                                          </m:nary>
                                        </m:e>
                                      </m:nary>
                                    </m:den>
                                  </m:f>
                                </m:e>
                              </m:rad>
                              <m:r>
                                <a:rPr lang="en-US" sz="1100">
                                  <a:effectLst/>
                                  <a:latin typeface="Cambria Math" panose="02040503050406030204" pitchFamily="18" charset="0"/>
                                </a:rPr>
                                <m:t> ×100</m:t>
                              </m:r>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tc>
                    <a:extLst>
                      <a:ext uri="{0D108BD9-81ED-4DB2-BD59-A6C34878D82A}">
                        <a16:rowId xmlns:a16="http://schemas.microsoft.com/office/drawing/2014/main" val="3282826006"/>
                      </a:ext>
                    </a:extLst>
                  </a:tr>
                  <a:tr h="480287">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SC = </a:t>
                          </a:r>
                          <a14:m>
                            <m:oMath xmlns:m="http://schemas.openxmlformats.org/officeDocument/2006/math">
                              <m:f>
                                <m:fPr>
                                  <m:ctrlPr>
                                    <a:rPr lang="en-IN" sz="1100" i="1">
                                      <a:effectLst/>
                                      <a:latin typeface="Cambria Math" panose="02040503050406030204" pitchFamily="18" charset="0"/>
                                    </a:rPr>
                                  </m:ctrlPr>
                                </m:fPr>
                                <m:num>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 </m:t>
                                              </m:r>
                                              <m:r>
                                                <a:rPr lang="en-US" sz="1100">
                                                  <a:effectLst/>
                                                  <a:latin typeface="Cambria Math" panose="02040503050406030204" pitchFamily="18" charset="0"/>
                                                </a:rPr>
                                                <m:t>𝑘</m:t>
                                              </m:r>
                                            </m:sub>
                                            <m:sup>
                                              <m:r>
                                                <a:rPr lang="en-US" sz="1100">
                                                  <a:effectLst/>
                                                  <a:latin typeface="Cambria Math" panose="02040503050406030204" pitchFamily="18" charset="0"/>
                                                </a:rPr>
                                                <m:t>2</m:t>
                                              </m:r>
                                            </m:sup>
                                          </m:sSubSup>
                                        </m:e>
                                      </m:nary>
                                    </m:e>
                                  </m:nary>
                                </m:num>
                                <m:den>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𝑗</m:t>
                                      </m:r>
                                      <m:r>
                                        <a:rPr lang="en-US" sz="1100">
                                          <a:effectLst/>
                                          <a:latin typeface="Cambria Math" panose="02040503050406030204" pitchFamily="18" charset="0"/>
                                        </a:rPr>
                                        <m:t>=1</m:t>
                                      </m:r>
                                    </m:sub>
                                    <m:sup>
                                      <m:r>
                                        <a:rPr lang="en-US" sz="1100">
                                          <a:effectLst/>
                                          <a:latin typeface="Cambria Math" panose="02040503050406030204" pitchFamily="18" charset="0"/>
                                        </a:rPr>
                                        <m:t>𝑀</m:t>
                                      </m:r>
                                    </m:sup>
                                    <m:e>
                                      <m:nary>
                                        <m:naryPr>
                                          <m:chr m:val="∑"/>
                                          <m:limLoc m:val="undOvr"/>
                                          <m:ctrlPr>
                                            <a:rPr lang="en-IN" sz="1100" i="1">
                                              <a:effectLst/>
                                              <a:latin typeface="Cambria Math" panose="02040503050406030204" pitchFamily="18" charset="0"/>
                                            </a:rPr>
                                          </m:ctrlPr>
                                        </m:naryPr>
                                        <m:sub>
                                          <m:r>
                                            <a:rPr lang="en-US" sz="1100">
                                              <a:effectLst/>
                                              <a:latin typeface="Cambria Math" panose="02040503050406030204" pitchFamily="18" charset="0"/>
                                            </a:rPr>
                                            <m:t>𝑘</m:t>
                                          </m:r>
                                          <m:r>
                                            <a:rPr lang="en-US" sz="1100">
                                              <a:effectLst/>
                                              <a:latin typeface="Cambria Math" panose="02040503050406030204" pitchFamily="18" charset="0"/>
                                            </a:rPr>
                                            <m:t>=1</m:t>
                                          </m:r>
                                        </m:sub>
                                        <m:sup>
                                          <m:r>
                                            <a:rPr lang="en-US" sz="1100">
                                              <a:effectLst/>
                                              <a:latin typeface="Cambria Math" panose="02040503050406030204" pitchFamily="18" charset="0"/>
                                            </a:rPr>
                                            <m:t>𝑁</m:t>
                                          </m:r>
                                        </m:sup>
                                        <m:e>
                                          <m:sSubSup>
                                            <m:sSubSupPr>
                                              <m:ctrlPr>
                                                <a:rPr lang="en-IN" sz="1100" i="1">
                                                  <a:effectLst/>
                                                  <a:latin typeface="Cambria Math" panose="02040503050406030204" pitchFamily="18" charset="0"/>
                                                </a:rPr>
                                              </m:ctrlPr>
                                            </m:sSubSupPr>
                                            <m:e>
                                              <m:r>
                                                <a:rPr lang="en-US" sz="1100">
                                                  <a:effectLst/>
                                                  <a:latin typeface="Cambria Math" panose="02040503050406030204" pitchFamily="18" charset="0"/>
                                                </a:rPr>
                                                <m:t>𝑋</m:t>
                                              </m:r>
                                            </m:e>
                                            <m:sub>
                                              <m:r>
                                                <a:rPr lang="en-US" sz="1100">
                                                  <a:effectLst/>
                                                  <a:latin typeface="Cambria Math" panose="02040503050406030204" pitchFamily="18" charset="0"/>
                                                </a:rPr>
                                                <m:t>𝑗</m:t>
                                              </m:r>
                                              <m:r>
                                                <a:rPr lang="en-US" sz="1100">
                                                  <a:effectLst/>
                                                  <a:latin typeface="Cambria Math" panose="02040503050406030204" pitchFamily="18" charset="0"/>
                                                </a:rPr>
                                                <m:t>, </m:t>
                                              </m:r>
                                              <m:r>
                                                <a:rPr lang="en-US" sz="1100">
                                                  <a:effectLst/>
                                                  <a:latin typeface="Cambria Math" panose="02040503050406030204" pitchFamily="18" charset="0"/>
                                                </a:rPr>
                                                <m:t>𝑘</m:t>
                                              </m:r>
                                            </m:sub>
                                            <m:sup>
                                              <m:r>
                                                <a:rPr lang="en-US" sz="1100">
                                                  <a:effectLst/>
                                                  <a:latin typeface="Cambria Math" panose="02040503050406030204" pitchFamily="18" charset="0"/>
                                                </a:rPr>
                                                <m:t>′2</m:t>
                                              </m:r>
                                            </m:sup>
                                          </m:sSubSup>
                                        </m:e>
                                      </m:nary>
                                    </m:e>
                                  </m:nary>
                                </m:den>
                              </m:f>
                            </m:oMath>
                          </a14:m>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421845"/>
                      </a:ext>
                    </a:extLst>
                  </a:tr>
                </a:tbl>
              </a:graphicData>
            </a:graphic>
          </p:graphicFrame>
        </mc:Choice>
        <mc:Fallback xmlns="">
          <p:graphicFrame>
            <p:nvGraphicFramePr>
              <p:cNvPr id="5" name="Table 4">
                <a:extLst>
                  <a:ext uri="{FF2B5EF4-FFF2-40B4-BE49-F238E27FC236}">
                    <a16:creationId xmlns:a16="http://schemas.microsoft.com/office/drawing/2014/main" id="{1CC91546-5DB1-FA46-9C25-5DC77F42BDAF}"/>
                  </a:ext>
                </a:extLst>
              </p:cNvPr>
              <p:cNvGraphicFramePr>
                <a:graphicFrameLocks noGrp="1"/>
              </p:cNvGraphicFramePr>
              <p:nvPr>
                <p:extLst>
                  <p:ext uri="{D42A27DB-BD31-4B8C-83A1-F6EECF244321}">
                    <p14:modId xmlns:p14="http://schemas.microsoft.com/office/powerpoint/2010/main" val="228585820"/>
                  </p:ext>
                </p:extLst>
              </p:nvPr>
            </p:nvGraphicFramePr>
            <p:xfrm>
              <a:off x="1207783" y="1142798"/>
              <a:ext cx="7665058" cy="4013960"/>
            </p:xfrm>
            <a:graphic>
              <a:graphicData uri="http://schemas.openxmlformats.org/drawingml/2006/table">
                <a:tbl>
                  <a:tblPr firstRow="1" firstCol="1" bandRow="1">
                    <a:tableStyleId>{2D5ABB26-0587-4C30-8999-92F81FD0307C}</a:tableStyleId>
                  </a:tblPr>
                  <a:tblGrid>
                    <a:gridCol w="814311">
                      <a:extLst>
                        <a:ext uri="{9D8B030D-6E8A-4147-A177-3AD203B41FA5}">
                          <a16:colId xmlns:a16="http://schemas.microsoft.com/office/drawing/2014/main" val="361825095"/>
                        </a:ext>
                      </a:extLst>
                    </a:gridCol>
                    <a:gridCol w="2641240">
                      <a:extLst>
                        <a:ext uri="{9D8B030D-6E8A-4147-A177-3AD203B41FA5}">
                          <a16:colId xmlns:a16="http://schemas.microsoft.com/office/drawing/2014/main" val="2213031032"/>
                        </a:ext>
                      </a:extLst>
                    </a:gridCol>
                    <a:gridCol w="4209507">
                      <a:extLst>
                        <a:ext uri="{9D8B030D-6E8A-4147-A177-3AD203B41FA5}">
                          <a16:colId xmlns:a16="http://schemas.microsoft.com/office/drawing/2014/main" val="864001286"/>
                        </a:ext>
                      </a:extLst>
                    </a:gridCol>
                  </a:tblGrid>
                  <a:tr h="302446">
                    <a:tc>
                      <a:txBody>
                        <a:bodyPr/>
                        <a:lstStyle/>
                        <a:p>
                          <a:pPr algn="ctr">
                            <a:lnSpc>
                              <a:spcPct val="150000"/>
                            </a:lnSpc>
                            <a:tabLst>
                              <a:tab pos="1514475" algn="l"/>
                            </a:tabLst>
                          </a:pPr>
                          <a:r>
                            <a:rPr lang="en-US" sz="1100">
                              <a:effectLst/>
                            </a:rPr>
                            <a:t>Serial No.</a:t>
                          </a:r>
                          <a:endParaRPr lang="en-IN" sz="110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Name of the performance parameter </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Equation</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91402"/>
                      </a:ext>
                    </a:extLst>
                  </a:tr>
                  <a:tr h="366205">
                    <a:tc>
                      <a:txBody>
                        <a:bodyPr/>
                        <a:lstStyle/>
                        <a:p>
                          <a:pPr algn="ctr">
                            <a:lnSpc>
                              <a:spcPct val="150000"/>
                            </a:lnSpc>
                            <a:tabLst>
                              <a:tab pos="1514475" algn="l"/>
                            </a:tabLst>
                          </a:pPr>
                          <a:r>
                            <a:rPr lang="en-US" sz="1100" dirty="0">
                              <a:effectLst/>
                            </a:rPr>
                            <a:t>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pPr algn="ctr">
                            <a:lnSpc>
                              <a:spcPct val="150000"/>
                            </a:lnSpc>
                            <a:tabLst>
                              <a:tab pos="1514475" algn="l"/>
                            </a:tabLst>
                          </a:pPr>
                          <a:r>
                            <a:rPr lang="en-US" sz="1100" dirty="0">
                              <a:effectLst/>
                            </a:rPr>
                            <a:t>Compression Ratio [10][1]</a:t>
                          </a:r>
                          <a:endParaRPr lang="en-IN" sz="1100" dirty="0">
                            <a:effectLst/>
                            <a:latin typeface="Times New Roman" panose="02020603050405020304" pitchFamily="18" charset="0"/>
                            <a:ea typeface="Times New Roman" panose="02020603050405020304" pitchFamily="18" charset="0"/>
                          </a:endParaRPr>
                        </a:p>
                      </a:txBody>
                      <a:tcPr marL="45869" marR="45869" marT="0" marB="0">
                        <a:lnT w="12700" cap="flat" cmpd="sng" algn="ctr">
                          <a:solidFill>
                            <a:schemeClr val="tx1"/>
                          </a:solidFill>
                          <a:prstDash val="solid"/>
                          <a:round/>
                          <a:headEnd type="none" w="med" len="med"/>
                          <a:tailEnd type="none" w="med" len="med"/>
                        </a:lnT>
                      </a:tcPr>
                    </a:tc>
                    <a:tc>
                      <a:txBody>
                        <a:bodyPr/>
                        <a:lstStyle/>
                        <a:p>
                          <a:endParaRPr lang="en-US"/>
                        </a:p>
                      </a:txBody>
                      <a:tcPr marL="45869" marR="45869" marT="0" marB="0">
                        <a:lnT w="12700" cap="flat" cmpd="sng" algn="ctr">
                          <a:solidFill>
                            <a:schemeClr val="tx1"/>
                          </a:solidFill>
                          <a:prstDash val="solid"/>
                          <a:round/>
                          <a:headEnd type="none" w="med" len="med"/>
                          <a:tailEnd type="none" w="med" len="med"/>
                        </a:lnT>
                        <a:blipFill>
                          <a:blip r:embed="rId2"/>
                          <a:stretch>
                            <a:fillRect l="-82055" t="-85000" r="-145" b="-998333"/>
                          </a:stretch>
                        </a:blipFill>
                      </a:tcPr>
                    </a:tc>
                    <a:extLst>
                      <a:ext uri="{0D108BD9-81ED-4DB2-BD59-A6C34878D82A}">
                        <a16:rowId xmlns:a16="http://schemas.microsoft.com/office/drawing/2014/main" val="430322368"/>
                      </a:ext>
                    </a:extLst>
                  </a:tr>
                  <a:tr h="331788">
                    <a:tc>
                      <a:txBody>
                        <a:bodyPr/>
                        <a:lstStyle/>
                        <a:p>
                          <a:pPr algn="ctr">
                            <a:lnSpc>
                              <a:spcPct val="150000"/>
                            </a:lnSpc>
                            <a:tabLst>
                              <a:tab pos="1514475" algn="l"/>
                            </a:tabLst>
                          </a:pPr>
                          <a:r>
                            <a:rPr lang="en-US" sz="1100">
                              <a:effectLst/>
                            </a:rPr>
                            <a:t>2.</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Mean Square Error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05556" r="-145" b="-1009259"/>
                          </a:stretch>
                        </a:blipFill>
                      </a:tcPr>
                    </a:tc>
                    <a:extLst>
                      <a:ext uri="{0D108BD9-81ED-4DB2-BD59-A6C34878D82A}">
                        <a16:rowId xmlns:a16="http://schemas.microsoft.com/office/drawing/2014/main" val="2971557388"/>
                      </a:ext>
                    </a:extLst>
                  </a:tr>
                  <a:tr h="366205">
                    <a:tc>
                      <a:txBody>
                        <a:bodyPr/>
                        <a:lstStyle/>
                        <a:p>
                          <a:pPr algn="ctr">
                            <a:lnSpc>
                              <a:spcPct val="150000"/>
                            </a:lnSpc>
                            <a:tabLst>
                              <a:tab pos="1514475" algn="l"/>
                            </a:tabLst>
                          </a:pPr>
                          <a:r>
                            <a:rPr lang="en-US" sz="1100">
                              <a:effectLst/>
                            </a:rPr>
                            <a:t>3.</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Bits per Pixel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5000" r="-145" b="-808333"/>
                          </a:stretch>
                        </a:blipFill>
                      </a:tcPr>
                    </a:tc>
                    <a:extLst>
                      <a:ext uri="{0D108BD9-81ED-4DB2-BD59-A6C34878D82A}">
                        <a16:rowId xmlns:a16="http://schemas.microsoft.com/office/drawing/2014/main" val="3117349585"/>
                      </a:ext>
                    </a:extLst>
                  </a:tr>
                  <a:tr h="461201">
                    <a:tc>
                      <a:txBody>
                        <a:bodyPr/>
                        <a:lstStyle/>
                        <a:p>
                          <a:pPr algn="ctr">
                            <a:lnSpc>
                              <a:spcPct val="150000"/>
                            </a:lnSpc>
                            <a:tabLst>
                              <a:tab pos="1514475" algn="l"/>
                            </a:tabLst>
                          </a:pPr>
                          <a:r>
                            <a:rPr lang="en-US" sz="1100">
                              <a:effectLst/>
                            </a:rPr>
                            <a:t>4.</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Structure Similarity Index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96053" r="-145" b="-538158"/>
                          </a:stretch>
                        </a:blipFill>
                      </a:tcPr>
                    </a:tc>
                    <a:extLst>
                      <a:ext uri="{0D108BD9-81ED-4DB2-BD59-A6C34878D82A}">
                        <a16:rowId xmlns:a16="http://schemas.microsoft.com/office/drawing/2014/main" val="1402344652"/>
                      </a:ext>
                    </a:extLst>
                  </a:tr>
                  <a:tr h="654939">
                    <a:tc>
                      <a:txBody>
                        <a:bodyPr/>
                        <a:lstStyle/>
                        <a:p>
                          <a:pPr algn="ctr">
                            <a:lnSpc>
                              <a:spcPct val="150000"/>
                            </a:lnSpc>
                            <a:tabLst>
                              <a:tab pos="1514475" algn="l"/>
                            </a:tabLst>
                          </a:pPr>
                          <a:r>
                            <a:rPr lang="en-US" sz="1100">
                              <a:effectLst/>
                            </a:rPr>
                            <a:t>5.</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dirty="0">
                              <a:effectLst/>
                            </a:rPr>
                            <a:t>Correlation coefficient [10]</a:t>
                          </a:r>
                          <a:endParaRPr lang="en-IN" sz="1100" dirty="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278704" r="-145" b="-278704"/>
                          </a:stretch>
                        </a:blipFill>
                      </a:tcPr>
                    </a:tc>
                    <a:extLst>
                      <a:ext uri="{0D108BD9-81ED-4DB2-BD59-A6C34878D82A}">
                        <a16:rowId xmlns:a16="http://schemas.microsoft.com/office/drawing/2014/main" val="1724571552"/>
                      </a:ext>
                    </a:extLst>
                  </a:tr>
                  <a:tr h="366395">
                    <a:tc>
                      <a:txBody>
                        <a:bodyPr/>
                        <a:lstStyle/>
                        <a:p>
                          <a:pPr algn="ctr">
                            <a:lnSpc>
                              <a:spcPct val="150000"/>
                            </a:lnSpc>
                            <a:tabLst>
                              <a:tab pos="1514475" algn="l"/>
                            </a:tabLst>
                          </a:pPr>
                          <a:r>
                            <a:rPr lang="en-US" sz="1100">
                              <a:effectLst/>
                            </a:rPr>
                            <a:t> </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Peak Signal to Noise Ratio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681667" r="-145" b="-401667"/>
                          </a:stretch>
                        </a:blipFill>
                      </a:tcPr>
                    </a:tc>
                    <a:extLst>
                      <a:ext uri="{0D108BD9-81ED-4DB2-BD59-A6C34878D82A}">
                        <a16:rowId xmlns:a16="http://schemas.microsoft.com/office/drawing/2014/main" val="513506604"/>
                      </a:ext>
                    </a:extLst>
                  </a:tr>
                  <a:tr h="681038">
                    <a:tc>
                      <a:txBody>
                        <a:bodyPr/>
                        <a:lstStyle/>
                        <a:p>
                          <a:pPr algn="ctr">
                            <a:lnSpc>
                              <a:spcPct val="150000"/>
                            </a:lnSpc>
                            <a:tabLst>
                              <a:tab pos="1514475" algn="l"/>
                            </a:tabLst>
                          </a:pPr>
                          <a:r>
                            <a:rPr lang="en-US" sz="1100">
                              <a:effectLst/>
                            </a:rPr>
                            <a:t>7.</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pPr algn="ctr">
                            <a:lnSpc>
                              <a:spcPct val="150000"/>
                            </a:lnSpc>
                            <a:tabLst>
                              <a:tab pos="1514475" algn="l"/>
                            </a:tabLst>
                          </a:pPr>
                          <a:r>
                            <a:rPr lang="en-US" sz="1100">
                              <a:effectLst/>
                            </a:rPr>
                            <a:t>Percent rate of distortion [10]</a:t>
                          </a:r>
                          <a:endParaRPr lang="en-IN" sz="1100">
                            <a:effectLst/>
                            <a:latin typeface="Times New Roman" panose="02020603050405020304" pitchFamily="18" charset="0"/>
                            <a:ea typeface="Times New Roman" panose="02020603050405020304" pitchFamily="18" charset="0"/>
                          </a:endParaRPr>
                        </a:p>
                      </a:txBody>
                      <a:tcPr marL="45869" marR="45869" marT="0" marB="0"/>
                    </a:tc>
                    <a:tc>
                      <a:txBody>
                        <a:bodyPr/>
                        <a:lstStyle/>
                        <a:p>
                          <a:endParaRPr lang="en-US"/>
                        </a:p>
                      </a:txBody>
                      <a:tcPr marL="45869" marR="45869" marT="0" marB="0">
                        <a:blipFill>
                          <a:blip r:embed="rId2"/>
                          <a:stretch>
                            <a:fillRect l="-82055" t="-418750" r="-145" b="-115179"/>
                          </a:stretch>
                        </a:blipFill>
                      </a:tcPr>
                    </a:tc>
                    <a:extLst>
                      <a:ext uri="{0D108BD9-81ED-4DB2-BD59-A6C34878D82A}">
                        <a16:rowId xmlns:a16="http://schemas.microsoft.com/office/drawing/2014/main" val="3282826006"/>
                      </a:ext>
                    </a:extLst>
                  </a:tr>
                  <a:tr h="483743">
                    <a:tc>
                      <a:txBody>
                        <a:bodyPr/>
                        <a:lstStyle/>
                        <a:p>
                          <a:pPr algn="ctr">
                            <a:lnSpc>
                              <a:spcPct val="150000"/>
                            </a:lnSpc>
                            <a:tabLst>
                              <a:tab pos="1514475" algn="l"/>
                            </a:tabLst>
                          </a:pPr>
                          <a:r>
                            <a:rPr lang="en-US" sz="1100" dirty="0">
                              <a:effectLst/>
                            </a:rPr>
                            <a:t>8.</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100" dirty="0">
                              <a:effectLst/>
                            </a:rPr>
                            <a:t>Structural Content [10]</a:t>
                          </a:r>
                          <a:endParaRPr lang="en-IN" sz="1100" dirty="0">
                            <a:effectLst/>
                            <a:latin typeface="Times New Roman" panose="02020603050405020304" pitchFamily="18" charset="0"/>
                            <a:ea typeface="Times New Roman" panose="02020603050405020304" pitchFamily="18" charset="0"/>
                          </a:endParaRPr>
                        </a:p>
                      </a:txBody>
                      <a:tcPr marL="45869" marR="45869" marT="0" marB="0">
                        <a:lnB w="12700" cap="flat" cmpd="sng" algn="ctr">
                          <a:solidFill>
                            <a:schemeClr val="tx1"/>
                          </a:solidFill>
                          <a:prstDash val="solid"/>
                          <a:round/>
                          <a:headEnd type="none" w="med" len="med"/>
                          <a:tailEnd type="none" w="med" len="med"/>
                        </a:lnB>
                      </a:tcPr>
                    </a:tc>
                    <a:tc>
                      <a:txBody>
                        <a:bodyPr/>
                        <a:lstStyle/>
                        <a:p>
                          <a:endParaRPr lang="en-US"/>
                        </a:p>
                      </a:txBody>
                      <a:tcPr marL="45869" marR="45869" marT="0" marB="0">
                        <a:lnB w="12700" cap="flat" cmpd="sng" algn="ctr">
                          <a:solidFill>
                            <a:schemeClr val="tx1"/>
                          </a:solidFill>
                          <a:prstDash val="solid"/>
                          <a:round/>
                          <a:headEnd type="none" w="med" len="med"/>
                          <a:tailEnd type="none" w="med" len="med"/>
                        </a:lnB>
                        <a:blipFill>
                          <a:blip r:embed="rId2"/>
                          <a:stretch>
                            <a:fillRect l="-82055" t="-735443" r="-145" b="-63291"/>
                          </a:stretch>
                        </a:blipFill>
                      </a:tcPr>
                    </a:tc>
                    <a:extLst>
                      <a:ext uri="{0D108BD9-81ED-4DB2-BD59-A6C34878D82A}">
                        <a16:rowId xmlns:a16="http://schemas.microsoft.com/office/drawing/2014/main" val="3142421845"/>
                      </a:ext>
                    </a:extLst>
                  </a:tr>
                </a:tbl>
              </a:graphicData>
            </a:graphic>
          </p:graphicFrame>
        </mc:Fallback>
      </mc:AlternateContent>
      <p:sp>
        <p:nvSpPr>
          <p:cNvPr id="6" name="Rectangle 1">
            <a:extLst>
              <a:ext uri="{FF2B5EF4-FFF2-40B4-BE49-F238E27FC236}">
                <a16:creationId xmlns:a16="http://schemas.microsoft.com/office/drawing/2014/main" id="{9BFE64B1-E5A4-CB2C-556F-D5653A108D69}"/>
              </a:ext>
            </a:extLst>
          </p:cNvPr>
          <p:cNvSpPr>
            <a:spLocks noChangeArrowheads="1"/>
          </p:cNvSpPr>
          <p:nvPr/>
        </p:nvSpPr>
        <p:spPr bwMode="auto">
          <a:xfrm>
            <a:off x="294603" y="501990"/>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6.1 Performance parameters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562681A-E733-3448-6A3C-2CB04BDCD8C2}"/>
              </a:ext>
            </a:extLst>
          </p:cNvPr>
          <p:cNvSpPr txBox="1"/>
          <p:nvPr/>
        </p:nvSpPr>
        <p:spPr>
          <a:xfrm>
            <a:off x="3449716" y="5184183"/>
            <a:ext cx="3181192" cy="307777"/>
          </a:xfrm>
          <a:prstGeom prst="rect">
            <a:avLst/>
          </a:prstGeom>
          <a:noFill/>
        </p:spPr>
        <p:txBody>
          <a:bodyPr wrap="none" rtlCol="0">
            <a:spAutoFit/>
          </a:bodyPr>
          <a:lstStyle/>
          <a:p>
            <a:r>
              <a:rPr lang="en-US" sz="1400" b="1" dirty="0">
                <a:effectLst/>
                <a:latin typeface="Times New Roman" panose="02020603050405020304" pitchFamily="18" charset="0"/>
                <a:ea typeface="Times New Roman" panose="02020603050405020304" pitchFamily="18" charset="0"/>
              </a:rPr>
              <a:t>Table 2: </a:t>
            </a:r>
            <a:r>
              <a:rPr lang="en-US" sz="1400" dirty="0">
                <a:effectLst/>
                <a:latin typeface="Times New Roman" panose="02020603050405020304" pitchFamily="18" charset="0"/>
                <a:ea typeface="Times New Roman" panose="02020603050405020304" pitchFamily="18" charset="0"/>
              </a:rPr>
              <a:t>Various performance parameters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834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8F0F0BAC-41E2-115C-83AB-6D44D480ADB1}"/>
              </a:ext>
            </a:extLst>
          </p:cNvPr>
          <p:cNvGraphicFramePr>
            <a:graphicFrameLocks noChangeAspect="1"/>
          </p:cNvGraphicFramePr>
          <p:nvPr>
            <p:extLst>
              <p:ext uri="{D42A27DB-BD31-4B8C-83A1-F6EECF244321}">
                <p14:modId xmlns:p14="http://schemas.microsoft.com/office/powerpoint/2010/main" val="3649556172"/>
              </p:ext>
            </p:extLst>
          </p:nvPr>
        </p:nvGraphicFramePr>
        <p:xfrm>
          <a:off x="1266946" y="1329275"/>
          <a:ext cx="7546731" cy="2811944"/>
        </p:xfrm>
        <a:graphic>
          <a:graphicData uri="http://schemas.openxmlformats.org/presentationml/2006/ole">
            <mc:AlternateContent xmlns:mc="http://schemas.openxmlformats.org/markup-compatibility/2006">
              <mc:Choice xmlns:v="urn:schemas-microsoft-com:vml" Requires="v">
                <p:oleObj name="Document" r:id="rId2" imgW="5632980" imgH="2098515" progId="Word.Document.12">
                  <p:embed/>
                </p:oleObj>
              </mc:Choice>
              <mc:Fallback>
                <p:oleObj name="Document" r:id="rId2" imgW="5632980" imgH="2098515" progId="Word.Document.12">
                  <p:embed/>
                  <p:pic>
                    <p:nvPicPr>
                      <p:cNvPr id="0" name=""/>
                      <p:cNvPicPr/>
                      <p:nvPr/>
                    </p:nvPicPr>
                    <p:blipFill>
                      <a:blip r:embed="rId3"/>
                      <a:stretch>
                        <a:fillRect/>
                      </a:stretch>
                    </p:blipFill>
                    <p:spPr>
                      <a:xfrm>
                        <a:off x="1266946" y="1329275"/>
                        <a:ext cx="7546731" cy="281194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0D26CF8-463A-092B-DF52-6D87B99B7E0D}"/>
              </a:ext>
            </a:extLst>
          </p:cNvPr>
          <p:cNvSpPr txBox="1"/>
          <p:nvPr/>
        </p:nvSpPr>
        <p:spPr>
          <a:xfrm>
            <a:off x="1266947" y="4313450"/>
            <a:ext cx="7546730" cy="338554"/>
          </a:xfrm>
          <a:prstGeom prst="rect">
            <a:avLst/>
          </a:prstGeom>
          <a:noFill/>
        </p:spPr>
        <p:txBody>
          <a:bodyPr wrap="square">
            <a:spAutoFit/>
          </a:bodyPr>
          <a:lstStyle/>
          <a:p>
            <a:pPr marL="516255" algn="ctr"/>
            <a:r>
              <a:rPr lang="en-US" sz="1600" b="1" dirty="0">
                <a:effectLst/>
                <a:latin typeface="Times New Roman" panose="02020603050405020304" pitchFamily="18" charset="0"/>
                <a:ea typeface="Times New Roman" panose="02020603050405020304" pitchFamily="18" charset="0"/>
              </a:rPr>
              <a:t>Table 3:  </a:t>
            </a:r>
            <a:r>
              <a:rPr lang="en-US" sz="1600" dirty="0">
                <a:effectLst/>
                <a:latin typeface="Times New Roman" panose="02020603050405020304" pitchFamily="18" charset="0"/>
                <a:ea typeface="Times New Roman" panose="02020603050405020304" pitchFamily="18" charset="0"/>
              </a:rPr>
              <a:t>Calculation of</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 parameters for each image</a:t>
            </a:r>
            <a:endParaRPr lang="en-IN" sz="1600" dirty="0">
              <a:effectLst/>
              <a:latin typeface="Times New Roman" panose="02020603050405020304" pitchFamily="18" charset="0"/>
              <a:ea typeface="Times New Roman" panose="02020603050405020304" pitchFamily="18" charset="0"/>
            </a:endParaRPr>
          </a:p>
        </p:txBody>
      </p:sp>
      <p:sp>
        <p:nvSpPr>
          <p:cNvPr id="8" name="Rectangle 1">
            <a:extLst>
              <a:ext uri="{FF2B5EF4-FFF2-40B4-BE49-F238E27FC236}">
                <a16:creationId xmlns:a16="http://schemas.microsoft.com/office/drawing/2014/main" id="{A921E72B-3BF6-F641-1F9B-840D2248BA85}"/>
              </a:ext>
            </a:extLst>
          </p:cNvPr>
          <p:cNvSpPr>
            <a:spLocks noChangeArrowheads="1"/>
          </p:cNvSpPr>
          <p:nvPr/>
        </p:nvSpPr>
        <p:spPr bwMode="auto">
          <a:xfrm>
            <a:off x="0" y="328215"/>
            <a:ext cx="6558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51447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6.2 Performance parameters outcomes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43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9AC40-5717-7C79-157B-90DB25993347}"/>
              </a:ext>
            </a:extLst>
          </p:cNvPr>
          <p:cNvSpPr txBox="1"/>
          <p:nvPr/>
        </p:nvSpPr>
        <p:spPr>
          <a:xfrm>
            <a:off x="1109785" y="4751238"/>
            <a:ext cx="7112000"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5. </a:t>
            </a:r>
            <a:r>
              <a:rPr lang="en-US" sz="1800" dirty="0">
                <a:effectLst/>
                <a:latin typeface="Times New Roman" panose="02020603050405020304" pitchFamily="18" charset="0"/>
                <a:ea typeface="Times New Roman" panose="02020603050405020304" pitchFamily="18" charset="0"/>
              </a:rPr>
              <a:t>processed image versus decoded image</a:t>
            </a:r>
            <a:endParaRPr lang="en-IN"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831991D-88DB-BC04-0DE4-3CD657F1C84F}"/>
              </a:ext>
            </a:extLst>
          </p:cNvPr>
          <p:cNvPicPr>
            <a:picLocks noChangeAspect="1"/>
          </p:cNvPicPr>
          <p:nvPr/>
        </p:nvPicPr>
        <p:blipFill>
          <a:blip r:embed="rId2"/>
          <a:stretch>
            <a:fillRect/>
          </a:stretch>
        </p:blipFill>
        <p:spPr>
          <a:xfrm>
            <a:off x="3257077" y="740704"/>
            <a:ext cx="3566469" cy="3863675"/>
          </a:xfrm>
          <a:prstGeom prst="rect">
            <a:avLst/>
          </a:prstGeom>
        </p:spPr>
      </p:pic>
      <p:sp>
        <p:nvSpPr>
          <p:cNvPr id="10" name="TextBox 9">
            <a:extLst>
              <a:ext uri="{FF2B5EF4-FFF2-40B4-BE49-F238E27FC236}">
                <a16:creationId xmlns:a16="http://schemas.microsoft.com/office/drawing/2014/main" id="{A65B6C82-837B-648C-AAA4-6E547EA9F8A2}"/>
              </a:ext>
            </a:extLst>
          </p:cNvPr>
          <p:cNvSpPr txBox="1"/>
          <p:nvPr/>
        </p:nvSpPr>
        <p:spPr>
          <a:xfrm>
            <a:off x="3296499" y="549980"/>
            <a:ext cx="1369286" cy="276999"/>
          </a:xfrm>
          <a:prstGeom prst="rect">
            <a:avLst/>
          </a:prstGeom>
          <a:noFill/>
        </p:spPr>
        <p:txBody>
          <a:bodyPr wrap="none" rtlCol="0">
            <a:spAutoFit/>
          </a:bodyPr>
          <a:lstStyle/>
          <a:p>
            <a:r>
              <a:rPr lang="en-IN" sz="1200" dirty="0"/>
              <a:t>Processed image</a:t>
            </a:r>
          </a:p>
        </p:txBody>
      </p:sp>
      <p:sp>
        <p:nvSpPr>
          <p:cNvPr id="12" name="TextBox 11">
            <a:extLst>
              <a:ext uri="{FF2B5EF4-FFF2-40B4-BE49-F238E27FC236}">
                <a16:creationId xmlns:a16="http://schemas.microsoft.com/office/drawing/2014/main" id="{0BC0EE36-1984-6C72-3C27-1F32029AD302}"/>
              </a:ext>
            </a:extLst>
          </p:cNvPr>
          <p:cNvSpPr txBox="1"/>
          <p:nvPr/>
        </p:nvSpPr>
        <p:spPr>
          <a:xfrm>
            <a:off x="5172047" y="549979"/>
            <a:ext cx="1257075" cy="276999"/>
          </a:xfrm>
          <a:prstGeom prst="rect">
            <a:avLst/>
          </a:prstGeom>
          <a:noFill/>
        </p:spPr>
        <p:txBody>
          <a:bodyPr wrap="none" rtlCol="0">
            <a:spAutoFit/>
          </a:bodyPr>
          <a:lstStyle/>
          <a:p>
            <a:r>
              <a:rPr lang="en-IN" sz="1200" dirty="0"/>
              <a:t>Decoded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BAE-9CD9-22B3-652C-B72FEBFDB7BF}"/>
              </a:ext>
            </a:extLst>
          </p:cNvPr>
          <p:cNvSpPr>
            <a:spLocks noGrp="1"/>
          </p:cNvSpPr>
          <p:nvPr>
            <p:ph type="title"/>
          </p:nvPr>
        </p:nvSpPr>
        <p:spPr>
          <a:xfrm>
            <a:off x="504000" y="226080"/>
            <a:ext cx="8944800" cy="532012"/>
          </a:xfrm>
        </p:spPr>
        <p:txBody>
          <a:bodyPr/>
          <a:lstStyle/>
          <a:p>
            <a:pPr algn="l"/>
            <a:r>
              <a:rPr lang="en-GB" sz="2400" dirty="0"/>
              <a:t>7. Comparative Study</a:t>
            </a:r>
            <a:endParaRPr lang="en-IN" sz="2400" dirty="0"/>
          </a:p>
        </p:txBody>
      </p:sp>
      <p:graphicFrame>
        <p:nvGraphicFramePr>
          <p:cNvPr id="3" name="Table 2">
            <a:extLst>
              <a:ext uri="{FF2B5EF4-FFF2-40B4-BE49-F238E27FC236}">
                <a16:creationId xmlns:a16="http://schemas.microsoft.com/office/drawing/2014/main" id="{6E20F4BC-0A78-484A-A952-77E0CF964F92}"/>
              </a:ext>
            </a:extLst>
          </p:cNvPr>
          <p:cNvGraphicFramePr>
            <a:graphicFrameLocks noGrp="1"/>
          </p:cNvGraphicFramePr>
          <p:nvPr>
            <p:extLst>
              <p:ext uri="{D42A27DB-BD31-4B8C-83A1-F6EECF244321}">
                <p14:modId xmlns:p14="http://schemas.microsoft.com/office/powerpoint/2010/main" val="515608634"/>
              </p:ext>
            </p:extLst>
          </p:nvPr>
        </p:nvGraphicFramePr>
        <p:xfrm>
          <a:off x="1613268" y="1141285"/>
          <a:ext cx="5511458" cy="2793222"/>
        </p:xfrm>
        <a:graphic>
          <a:graphicData uri="http://schemas.openxmlformats.org/drawingml/2006/table">
            <a:tbl>
              <a:tblPr firstRow="1" firstCol="1" bandRow="1">
                <a:tableStyleId>{2D5ABB26-0587-4C30-8999-92F81FD0307C}</a:tableStyleId>
              </a:tblPr>
              <a:tblGrid>
                <a:gridCol w="1055441">
                  <a:extLst>
                    <a:ext uri="{9D8B030D-6E8A-4147-A177-3AD203B41FA5}">
                      <a16:colId xmlns:a16="http://schemas.microsoft.com/office/drawing/2014/main" val="856271888"/>
                    </a:ext>
                  </a:extLst>
                </a:gridCol>
                <a:gridCol w="2167573">
                  <a:extLst>
                    <a:ext uri="{9D8B030D-6E8A-4147-A177-3AD203B41FA5}">
                      <a16:colId xmlns:a16="http://schemas.microsoft.com/office/drawing/2014/main" val="1811119943"/>
                    </a:ext>
                  </a:extLst>
                </a:gridCol>
                <a:gridCol w="2288444">
                  <a:extLst>
                    <a:ext uri="{9D8B030D-6E8A-4147-A177-3AD203B41FA5}">
                      <a16:colId xmlns:a16="http://schemas.microsoft.com/office/drawing/2014/main" val="3896432615"/>
                    </a:ext>
                  </a:extLst>
                </a:gridCol>
              </a:tblGrid>
              <a:tr h="286717">
                <a:tc>
                  <a:txBody>
                    <a:bodyPr/>
                    <a:lstStyle/>
                    <a:p>
                      <a:pPr algn="ctr">
                        <a:lnSpc>
                          <a:spcPct val="150000"/>
                        </a:lnSpc>
                        <a:tabLst>
                          <a:tab pos="1514475" algn="l"/>
                        </a:tabLst>
                      </a:pPr>
                      <a:r>
                        <a:rPr lang="en-US" sz="1000" dirty="0">
                          <a:effectLst/>
                        </a:rPr>
                        <a:t>Serial No.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Name of the compression algorithm</a:t>
                      </a:r>
                      <a:endParaRPr lang="en-IN" sz="1100" dirty="0">
                        <a:effectLst/>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Compression ratio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219603"/>
                  </a:ext>
                </a:extLst>
              </a:tr>
              <a:tr h="357191">
                <a:tc>
                  <a:txBody>
                    <a:bodyPr/>
                    <a:lstStyle/>
                    <a:p>
                      <a:pPr algn="ctr">
                        <a:lnSpc>
                          <a:spcPct val="200000"/>
                        </a:lnSpc>
                        <a:tabLst>
                          <a:tab pos="1514475" algn="l"/>
                        </a:tabLst>
                      </a:pPr>
                      <a:r>
                        <a:rPr lang="en-US" sz="1000" dirty="0">
                          <a:effectLst/>
                        </a:rPr>
                        <a:t>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000" dirty="0">
                          <a:effectLst/>
                        </a:rPr>
                        <a:t>LZW [1]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100" dirty="0">
                          <a:effectLst/>
                        </a:rPr>
                        <a:t>2.319</a:t>
                      </a:r>
                      <a:r>
                        <a:rPr lang="en-US" sz="1000" dirty="0">
                          <a:effectLst/>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3021100"/>
                  </a:ext>
                </a:extLst>
              </a:tr>
              <a:tr h="357191">
                <a:tc>
                  <a:txBody>
                    <a:bodyPr/>
                    <a:lstStyle/>
                    <a:p>
                      <a:pPr algn="ctr">
                        <a:lnSpc>
                          <a:spcPct val="200000"/>
                        </a:lnSpc>
                        <a:tabLst>
                          <a:tab pos="1514475" algn="l"/>
                        </a:tabLst>
                      </a:pPr>
                      <a:r>
                        <a:rPr lang="en-US" sz="1000">
                          <a:effectLst/>
                        </a:rPr>
                        <a:t>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Huffman coding [1]</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2.203</a:t>
                      </a:r>
                      <a:r>
                        <a:rPr lang="en-US" sz="1000" dirty="0">
                          <a:effectLst/>
                        </a:rPr>
                        <a:t> %</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9379561"/>
                  </a:ext>
                </a:extLst>
              </a:tr>
              <a:tr h="357191">
                <a:tc>
                  <a:txBody>
                    <a:bodyPr/>
                    <a:lstStyle/>
                    <a:p>
                      <a:pPr algn="ctr">
                        <a:lnSpc>
                          <a:spcPct val="200000"/>
                        </a:lnSpc>
                        <a:tabLst>
                          <a:tab pos="1514475" algn="l"/>
                        </a:tabLst>
                      </a:pPr>
                      <a:r>
                        <a:rPr lang="en-US" sz="1000">
                          <a:effectLst/>
                        </a:rPr>
                        <a:t>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EZW [2]</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1.6647</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027020"/>
                  </a:ext>
                </a:extLst>
              </a:tr>
              <a:tr h="358733">
                <a:tc>
                  <a:txBody>
                    <a:bodyPr/>
                    <a:lstStyle/>
                    <a:p>
                      <a:pPr algn="ctr">
                        <a:lnSpc>
                          <a:spcPct val="200000"/>
                        </a:lnSpc>
                        <a:tabLst>
                          <a:tab pos="1514475" algn="l"/>
                        </a:tabLst>
                      </a:pPr>
                      <a:r>
                        <a:rPr lang="en-US" sz="1000">
                          <a:effectLst/>
                        </a:rPr>
                        <a:t>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RLE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1.5766%</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083452"/>
                  </a:ext>
                </a:extLst>
              </a:tr>
              <a:tr h="358733">
                <a:tc>
                  <a:txBody>
                    <a:bodyPr/>
                    <a:lstStyle/>
                    <a:p>
                      <a:pPr algn="ctr">
                        <a:lnSpc>
                          <a:spcPct val="200000"/>
                        </a:lnSpc>
                        <a:tabLst>
                          <a:tab pos="1514475" algn="l"/>
                        </a:tabLst>
                      </a:pPr>
                      <a:r>
                        <a:rPr lang="en-US" sz="1000">
                          <a:effectLst/>
                        </a:rPr>
                        <a:t>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Shannon–Fano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1.9825%</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2663754"/>
                  </a:ext>
                </a:extLst>
              </a:tr>
              <a:tr h="358733">
                <a:tc>
                  <a:txBody>
                    <a:bodyPr/>
                    <a:lstStyle/>
                    <a:p>
                      <a:pPr algn="ctr">
                        <a:lnSpc>
                          <a:spcPct val="200000"/>
                        </a:lnSpc>
                        <a:tabLst>
                          <a:tab pos="1514475" algn="l"/>
                        </a:tabLst>
                      </a:pPr>
                      <a:r>
                        <a:rPr lang="en-US" sz="1000">
                          <a:effectLst/>
                        </a:rPr>
                        <a:t>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a:effectLst/>
                        </a:rPr>
                        <a:t>Arithmetic coding [3][5]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2.2059%</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986242"/>
                  </a:ext>
                </a:extLst>
              </a:tr>
              <a:tr h="358733">
                <a:tc>
                  <a:txBody>
                    <a:bodyPr/>
                    <a:lstStyle/>
                    <a:p>
                      <a:pPr algn="ctr">
                        <a:lnSpc>
                          <a:spcPct val="200000"/>
                        </a:lnSpc>
                        <a:tabLst>
                          <a:tab pos="1514475" algn="l"/>
                        </a:tabLst>
                      </a:pPr>
                      <a:r>
                        <a:rPr lang="en-US" sz="1000" dirty="0">
                          <a:effectLst/>
                        </a:rPr>
                        <a:t>7.</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000" dirty="0">
                          <a:effectLst/>
                        </a:rPr>
                        <a:t>Proposed methodology</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100" dirty="0">
                          <a:effectLst/>
                        </a:rPr>
                        <a:t>2.4593%</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103428"/>
                  </a:ext>
                </a:extLst>
              </a:tr>
            </a:tbl>
          </a:graphicData>
        </a:graphic>
      </p:graphicFrame>
      <p:sp>
        <p:nvSpPr>
          <p:cNvPr id="5" name="Rectangle 1">
            <a:extLst>
              <a:ext uri="{FF2B5EF4-FFF2-40B4-BE49-F238E27FC236}">
                <a16:creationId xmlns:a16="http://schemas.microsoft.com/office/drawing/2014/main" id="{EB9B911E-1612-4623-8A03-15B312647BBC}"/>
              </a:ext>
            </a:extLst>
          </p:cNvPr>
          <p:cNvSpPr>
            <a:spLocks noChangeArrowheads="1"/>
          </p:cNvSpPr>
          <p:nvPr/>
        </p:nvSpPr>
        <p:spPr bwMode="auto">
          <a:xfrm>
            <a:off x="3014613" y="4221488"/>
            <a:ext cx="40513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14475"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6: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chart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89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163557"/>
            <a:ext cx="9071640" cy="672689"/>
          </a:xfrm>
          <a:prstGeom prst="rect">
            <a:avLst/>
          </a:prstGeom>
          <a:noFill/>
          <a:ln>
            <a:noFill/>
          </a:ln>
        </p:spPr>
        <p:txBody>
          <a:bodyPr lIns="0" tIns="0" rIns="0" bIns="0" anchor="ctr">
            <a:noAutofit/>
          </a:bodyPr>
          <a:lstStyle/>
          <a:p>
            <a:r>
              <a:rPr lang="en-IN" sz="2000" b="0" strike="noStrike" spc="-1" dirty="0">
                <a:latin typeface="Arial" panose="020B0604020202020204"/>
              </a:rPr>
              <a:t>8. Conclusion, Novelty, Application &amp; Future scope</a:t>
            </a:r>
          </a:p>
        </p:txBody>
      </p:sp>
      <p:sp>
        <p:nvSpPr>
          <p:cNvPr id="56" name="TextShape 2"/>
          <p:cNvSpPr txBox="1"/>
          <p:nvPr/>
        </p:nvSpPr>
        <p:spPr>
          <a:xfrm>
            <a:off x="504000" y="1357861"/>
            <a:ext cx="9071640" cy="3288240"/>
          </a:xfrm>
          <a:prstGeom prst="rect">
            <a:avLst/>
          </a:prstGeom>
          <a:noFill/>
          <a:ln>
            <a:noFill/>
          </a:ln>
        </p:spPr>
        <p:txBody>
          <a:bodyPr lIns="0" tIns="0" rIns="0" bIns="0">
            <a:normAutofit fontScale="62500" lnSpcReduction="20000"/>
          </a:bodyPr>
          <a:lstStyle/>
          <a:p>
            <a:r>
              <a:rPr lang="en-IN" sz="4000" b="1">
                <a:solidFill>
                  <a:schemeClr val="bg1"/>
                </a:solidFill>
                <a:latin typeface="Times New Roman" panose="02020603050405020304" pitchFamily="18" charset="0"/>
                <a:cs typeface="Times New Roman" panose="02020603050405020304" pitchFamily="18" charset="0"/>
              </a:rPr>
              <a:t>5.1 Conclusion</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algorithm is capable of preprocessing unstructured breast mammogram images from the BUSI dataset , collected from the web resource.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is responsible for the prediction of malignant and non-malignant breast mammogram images in terms of yes (malignant sample) and no (non-malignant sample) values.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also generates an accuracy score through which we compare our proposed method with existing methods.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The experiment result shows that after applying the proposed method and existing method on the BUSI dataset, our technique is producing approximately 98.5% accuracy and 0.98 F1 scores on average.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69C76D-C288-D530-B71B-102A4A205A53}"/>
              </a:ext>
            </a:extLst>
          </p:cNvPr>
          <p:cNvSpPr txBox="1"/>
          <p:nvPr/>
        </p:nvSpPr>
        <p:spPr>
          <a:xfrm>
            <a:off x="504001" y="1270902"/>
            <a:ext cx="9071640" cy="295465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8.1 </a:t>
            </a:r>
            <a:r>
              <a:rPr lang="en-IN" sz="2000" b="1" dirty="0">
                <a:latin typeface="Times New Roman" panose="02020603050405020304" pitchFamily="18" charset="0"/>
                <a:cs typeface="Times New Roman" panose="02020603050405020304" pitchFamily="18" charset="0"/>
              </a:rPr>
              <a:t>Conclusion</a:t>
            </a:r>
          </a:p>
          <a:p>
            <a:pPr marL="3429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This algorithm is capable of compressing and storing generated images from medical equipment contained in the Custom hydrocephalus dataset, collected from the web resource.</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also generates an Compression ratio through which we compare our proposed method with existing methods.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experiment result shows that after applying the proposed method and existing method on the </a:t>
            </a:r>
            <a:r>
              <a:rPr lang="en-US" dirty="0">
                <a:effectLst/>
                <a:latin typeface="Times New Roman" panose="02020603050405020304" pitchFamily="18" charset="0"/>
                <a:ea typeface="Times New Roman" panose="02020603050405020304" pitchFamily="18" charset="0"/>
              </a:rPr>
              <a:t>Custom hydrocephalus dataset</a:t>
            </a:r>
            <a:r>
              <a:rPr lang="en-US" dirty="0">
                <a:latin typeface="Times New Roman" panose="02020603050405020304" pitchFamily="18" charset="0"/>
                <a:cs typeface="Times New Roman" panose="02020603050405020304" pitchFamily="18" charset="0"/>
              </a:rPr>
              <a:t>, our technique is producing a Compression ratio of approximately 2.4593%</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D5ED3-BC24-F173-53D5-6920781F00E7}"/>
              </a:ext>
            </a:extLst>
          </p:cNvPr>
          <p:cNvSpPr txBox="1"/>
          <p:nvPr/>
        </p:nvSpPr>
        <p:spPr>
          <a:xfrm>
            <a:off x="426304" y="750449"/>
            <a:ext cx="9228015" cy="355994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8.2 Novelty</a:t>
            </a:r>
          </a:p>
          <a:p>
            <a:pPr algn="just"/>
            <a:r>
              <a:rPr lang="en-US" sz="1600" dirty="0">
                <a:latin typeface="Times New Roman" panose="02020603050405020304" pitchFamily="18" charset="0"/>
                <a:cs typeface="Times New Roman" panose="02020603050405020304" pitchFamily="18" charset="0"/>
              </a:rPr>
              <a:t>Novel compression and storage steps and modification in the proposed architecture using an Autoencoder algorithm make the proposed methodology unique. </a:t>
            </a:r>
          </a:p>
          <a:p>
            <a:endParaRPr lang="en-IN" sz="2000" b="1" baseline="-25000" dirty="0">
              <a:latin typeface="Times New Roman" panose="02020603050405020304" pitchFamily="18" charset="0"/>
              <a:cs typeface="Times New Roman" panose="02020603050405020304" pitchFamily="18" charset="0"/>
            </a:endParaRPr>
          </a:p>
          <a:p>
            <a:endParaRPr lang="en-IN" sz="2800" b="1" baseline="-25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8.3 Application </a:t>
            </a:r>
          </a:p>
          <a:p>
            <a:pPr algn="just"/>
            <a:r>
              <a:rPr lang="en-US" sz="1600" dirty="0">
                <a:latin typeface="Times New Roman" panose="02020603050405020304" pitchFamily="18" charset="0"/>
                <a:cs typeface="Times New Roman" panose="02020603050405020304" pitchFamily="18" charset="0"/>
              </a:rPr>
              <a:t>Due to high performance, novelty, ease of use, our proposed method is useful to develop any mobile or web applications in the future. </a:t>
            </a:r>
          </a:p>
          <a:p>
            <a:endParaRPr lang="en-US" sz="2800" b="1" baseline="-25000" dirty="0">
              <a:latin typeface="Times New Roman" panose="02020603050405020304" pitchFamily="18" charset="0"/>
              <a:cs typeface="Times New Roman" panose="02020603050405020304" pitchFamily="18" charset="0"/>
            </a:endParaRPr>
          </a:p>
          <a:p>
            <a:endParaRPr lang="en-US" sz="2800" b="1" baseline="-25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8.4 Future scope</a:t>
            </a:r>
          </a:p>
          <a:p>
            <a:pPr algn="just"/>
            <a:r>
              <a:rPr lang="en-US" sz="1600" dirty="0">
                <a:latin typeface="Times New Roman" panose="02020603050405020304" pitchFamily="18" charset="0"/>
                <a:cs typeface="Times New Roman" panose="02020603050405020304" pitchFamily="18" charset="0"/>
              </a:rPr>
              <a:t>Our method can be tested on various medical equipment generated images to identify its generic performance in the future. The performance of our proposed methodology may be increased by needed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89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23944" y="210051"/>
            <a:ext cx="9071640" cy="414782"/>
          </a:xfrm>
          <a:prstGeom prst="rect">
            <a:avLst/>
          </a:prstGeom>
          <a:noFill/>
          <a:ln>
            <a:noFill/>
          </a:ln>
        </p:spPr>
        <p:txBody>
          <a:bodyPr lIns="0" tIns="0" rIns="0" bIns="0" anchor="ctr">
            <a:noAutofit/>
          </a:bodyPr>
          <a:lstStyle/>
          <a:p>
            <a:r>
              <a:rPr lang="en-IN" sz="2400" b="0" strike="noStrike" spc="-1" dirty="0">
                <a:latin typeface="Arial" panose="020B0604020202020204"/>
              </a:rPr>
              <a:t>9. References</a:t>
            </a:r>
          </a:p>
        </p:txBody>
      </p:sp>
      <p:sp>
        <p:nvSpPr>
          <p:cNvPr id="5" name="TextBox 4">
            <a:extLst>
              <a:ext uri="{FF2B5EF4-FFF2-40B4-BE49-F238E27FC236}">
                <a16:creationId xmlns:a16="http://schemas.microsoft.com/office/drawing/2014/main" id="{D57B7229-7A93-6D14-10D9-6F792D3C20A8}"/>
              </a:ext>
            </a:extLst>
          </p:cNvPr>
          <p:cNvSpPr txBox="1"/>
          <p:nvPr/>
        </p:nvSpPr>
        <p:spPr>
          <a:xfrm>
            <a:off x="123944" y="730736"/>
            <a:ext cx="9519138" cy="4886338"/>
          </a:xfrm>
          <a:prstGeom prst="rect">
            <a:avLst/>
          </a:prstGeom>
          <a:noFill/>
        </p:spPr>
        <p:txBody>
          <a:bodyPr wrap="square">
            <a:spAutoFit/>
          </a:bodyPr>
          <a:lstStyle/>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Gajendra Sharma, “Analysis of Huffman Coding and Lempel–Ziv–Welch (LZW) Coding as Data Compression Techniques,” International Journal of Scientific Research in Computer Science and Engineering, Vol.8, Issue.1, pp.37-44, 2020.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err="1">
                <a:effectLst/>
                <a:latin typeface="Times New Roman" panose="02020603050405020304" pitchFamily="18" charset="0"/>
                <a:ea typeface="Times New Roman" panose="02020603050405020304" pitchFamily="18" charset="0"/>
              </a:rPr>
              <a:t>A.M.Raid</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W.M.Khedr</a:t>
            </a:r>
            <a:r>
              <a:rPr lang="en-US" sz="1100" dirty="0">
                <a:effectLst/>
                <a:latin typeface="Times New Roman" panose="02020603050405020304" pitchFamily="18" charset="0"/>
                <a:ea typeface="Times New Roman" panose="02020603050405020304" pitchFamily="18" charset="0"/>
              </a:rPr>
              <a:t>, M. A. El-</a:t>
            </a:r>
            <a:r>
              <a:rPr lang="en-US" sz="1100" dirty="0" err="1">
                <a:effectLst/>
                <a:latin typeface="Times New Roman" panose="02020603050405020304" pitchFamily="18" charset="0"/>
                <a:ea typeface="Times New Roman" panose="02020603050405020304" pitchFamily="18" charset="0"/>
              </a:rPr>
              <a:t>dosuky</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Wesam</a:t>
            </a:r>
            <a:r>
              <a:rPr lang="en-US" sz="1100" dirty="0">
                <a:effectLst/>
                <a:latin typeface="Times New Roman" panose="02020603050405020304" pitchFamily="18" charset="0"/>
                <a:ea typeface="Times New Roman" panose="02020603050405020304" pitchFamily="18" charset="0"/>
              </a:rPr>
              <a:t> Ahmed, “Image compression using embedded </a:t>
            </a:r>
            <a:r>
              <a:rPr lang="en-US" sz="1100" dirty="0" err="1">
                <a:effectLst/>
                <a:latin typeface="Times New Roman" panose="02020603050405020304" pitchFamily="18" charset="0"/>
                <a:ea typeface="Times New Roman" panose="02020603050405020304" pitchFamily="18" charset="0"/>
              </a:rPr>
              <a:t>zerotree</a:t>
            </a:r>
            <a:r>
              <a:rPr lang="en-US" sz="1100" dirty="0">
                <a:effectLst/>
                <a:latin typeface="Times New Roman" panose="02020603050405020304" pitchFamily="18" charset="0"/>
                <a:ea typeface="Times New Roman" panose="02020603050405020304" pitchFamily="18" charset="0"/>
              </a:rPr>
              <a:t> wavelet”  Signal &amp; Image Processing : An International Journal (SIPIJ) Vol.5, No.6, December 2014, pp. 33-39,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10.5121/sipij.2014.5603</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Rahman, Md. A., and Mohamed Hamada. 2019. "Lossless Image Compression Techniques: A State-of-the-Art Survey" Symmetry 11, no. 10: 1274.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10.3390/sym11101274</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S. S. Yu, M. N. </a:t>
            </a:r>
            <a:r>
              <a:rPr lang="en-US" sz="1100" dirty="0" err="1">
                <a:effectLst/>
                <a:latin typeface="Times New Roman" panose="02020603050405020304" pitchFamily="18" charset="0"/>
                <a:ea typeface="Times New Roman" panose="02020603050405020304" pitchFamily="18" charset="0"/>
              </a:rPr>
              <a:t>Wernick</a:t>
            </a:r>
            <a:r>
              <a:rPr lang="en-US" sz="1100" dirty="0">
                <a:effectLst/>
                <a:latin typeface="Times New Roman" panose="02020603050405020304" pitchFamily="18" charset="0"/>
                <a:ea typeface="Times New Roman" panose="02020603050405020304" pitchFamily="18" charset="0"/>
              </a:rPr>
              <a:t> and N. P. </a:t>
            </a:r>
            <a:r>
              <a:rPr lang="en-US" sz="1100" dirty="0" err="1">
                <a:effectLst/>
                <a:latin typeface="Times New Roman" panose="02020603050405020304" pitchFamily="18" charset="0"/>
                <a:ea typeface="Times New Roman" panose="02020603050405020304" pitchFamily="18" charset="0"/>
              </a:rPr>
              <a:t>Galatsanos</a:t>
            </a:r>
            <a:r>
              <a:rPr lang="en-US" sz="1100" dirty="0">
                <a:effectLst/>
                <a:latin typeface="Times New Roman" panose="02020603050405020304" pitchFamily="18" charset="0"/>
                <a:ea typeface="Times New Roman" panose="02020603050405020304" pitchFamily="18" charset="0"/>
              </a:rPr>
              <a:t>, "Lossless compression of multi-dimensional medical image data using binary-decomposed high-order entropy coding," Proceedings of 1st International Conference on Image Processing, 1994, pp. 351-355 vol.2,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10.1109/ICIP.1994.413590.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 Langdon and J. </a:t>
            </a:r>
            <a:r>
              <a:rPr lang="en-US" sz="1100" dirty="0" err="1">
                <a:effectLst/>
                <a:latin typeface="Times New Roman" panose="02020603050405020304" pitchFamily="18" charset="0"/>
                <a:ea typeface="Times New Roman" panose="02020603050405020304" pitchFamily="18" charset="0"/>
              </a:rPr>
              <a:t>Rissanen</a:t>
            </a:r>
            <a:r>
              <a:rPr lang="en-US" sz="1100" dirty="0">
                <a:effectLst/>
                <a:latin typeface="Times New Roman" panose="02020603050405020304" pitchFamily="18" charset="0"/>
                <a:ea typeface="Times New Roman" panose="02020603050405020304" pitchFamily="18" charset="0"/>
              </a:rPr>
              <a:t>, "Compression of Black-White Images with Arithmetic Coding," in IEEE Transactions on Communications, vol. 29, no. 6, pp. 858-867, June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10.1109/TCOM.1981.1095052.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 K. Jain, "Image data compression: A review," in Proceedings of the IEEE, vol. 69, no. 3, pp. 349-389, March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10.1109/PROC.1981.11971.</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 </a:t>
            </a:r>
            <a:r>
              <a:rPr lang="en-US" sz="1100" dirty="0" err="1">
                <a:effectLst/>
                <a:latin typeface="Times New Roman" panose="02020603050405020304" pitchFamily="18" charset="0"/>
                <a:ea typeface="Times New Roman" panose="02020603050405020304" pitchFamily="18" charset="0"/>
              </a:rPr>
              <a:t>Roos</a:t>
            </a:r>
            <a:r>
              <a:rPr lang="en-US" sz="1100" dirty="0">
                <a:effectLst/>
                <a:latin typeface="Times New Roman" panose="02020603050405020304" pitchFamily="18" charset="0"/>
                <a:ea typeface="Times New Roman" panose="02020603050405020304" pitchFamily="18" charset="0"/>
              </a:rPr>
              <a:t>, M. A. </a:t>
            </a:r>
            <a:r>
              <a:rPr lang="en-US" sz="1100" dirty="0" err="1">
                <a:effectLst/>
                <a:latin typeface="Times New Roman" panose="02020603050405020304" pitchFamily="18" charset="0"/>
                <a:ea typeface="Times New Roman" panose="02020603050405020304" pitchFamily="18" charset="0"/>
              </a:rPr>
              <a:t>Viergever</a:t>
            </a:r>
            <a:r>
              <a:rPr lang="en-US" sz="1100" dirty="0">
                <a:effectLst/>
                <a:latin typeface="Times New Roman" panose="02020603050405020304" pitchFamily="18" charset="0"/>
                <a:ea typeface="Times New Roman" panose="02020603050405020304" pitchFamily="18" charset="0"/>
              </a:rPr>
              <a:t>, M. C. A. van </a:t>
            </a:r>
            <a:r>
              <a:rPr lang="en-US" sz="1100" dirty="0" err="1">
                <a:effectLst/>
                <a:latin typeface="Times New Roman" panose="02020603050405020304" pitchFamily="18" charset="0"/>
                <a:ea typeface="Times New Roman" panose="02020603050405020304" pitchFamily="18" charset="0"/>
              </a:rPr>
              <a:t>Dijke</a:t>
            </a:r>
            <a:r>
              <a:rPr lang="en-US" sz="1100" dirty="0">
                <a:effectLst/>
                <a:latin typeface="Times New Roman" panose="02020603050405020304" pitchFamily="18" charset="0"/>
                <a:ea typeface="Times New Roman" panose="02020603050405020304" pitchFamily="18" charset="0"/>
              </a:rPr>
              <a:t> and J. H. Peters, "Reversible intraframe compression of medical images," in IEEE Transactions on Medical Imaging, vol. 7, no. 4, pp. 328-336, Dec. 1988,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10.1109/42.14516.</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Z. Xiao and C. Zheng, "Medical Image Fusion Based on the Structure Similarity Match Measure," 2009 International Conference on Measuring Technology and Mechatronics Automation, 2009, pp. 491-494,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10.1109/ICMTMA.2009.558.</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Amin Mubarak </a:t>
            </a:r>
            <a:r>
              <a:rPr lang="en-US" sz="1100" dirty="0" err="1">
                <a:effectLst/>
                <a:latin typeface="Times New Roman" panose="02020603050405020304" pitchFamily="18" charset="0"/>
                <a:ea typeface="Times New Roman" panose="02020603050405020304" pitchFamily="18" charset="0"/>
              </a:rPr>
              <a:t>Alamin</a:t>
            </a:r>
            <a:r>
              <a:rPr lang="en-US" sz="1100" dirty="0">
                <a:effectLst/>
                <a:latin typeface="Times New Roman" panose="02020603050405020304" pitchFamily="18" charset="0"/>
                <a:ea typeface="Times New Roman" panose="02020603050405020304" pitchFamily="18" charset="0"/>
              </a:rPr>
              <a:t> Ibrahim* et al. ,(IJITR) INTERNATIONAL JOURNAL OF INNOVATIVE TECHNOLOGY AND RESEARCH, Volume No.3, Issue No.1, December – January 2015, 1808 – 1812.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Pardeep Kumar, Ashish Parmar, Versatile Approaches for Medical Image Compression: A Review, Procedia Computer Science, Volume 167, 2020, Pages 1380-1389, ISSN 1877-0509,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10.1016/j.procs.2020.03.349</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7B4098-FCC5-A890-8551-CB2A429BEC44}"/>
              </a:ext>
            </a:extLst>
          </p:cNvPr>
          <p:cNvSpPr txBox="1">
            <a:spLocks/>
          </p:cNvSpPr>
          <p:nvPr/>
        </p:nvSpPr>
        <p:spPr>
          <a:xfrm>
            <a:off x="760708" y="273236"/>
            <a:ext cx="3706108" cy="61086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tx1"/>
                </a:solidFill>
                <a:latin typeface="Times New Roman" panose="02020603050405020304" pitchFamily="18" charset="0"/>
                <a:cs typeface="Times New Roman" panose="02020603050405020304" pitchFamily="18" charset="0"/>
              </a:rPr>
              <a:t>Contents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F92404-C2F5-E02B-8F9D-E7E94D461657}"/>
              </a:ext>
            </a:extLst>
          </p:cNvPr>
          <p:cNvSpPr txBox="1"/>
          <p:nvPr/>
        </p:nvSpPr>
        <p:spPr>
          <a:xfrm>
            <a:off x="4602997" y="900013"/>
            <a:ext cx="4974955" cy="4031873"/>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Introduction </a:t>
            </a:r>
          </a:p>
          <a:p>
            <a:pPr lvl="1"/>
            <a:r>
              <a:rPr lang="en-US" sz="1600" dirty="0">
                <a:latin typeface="Times New Roman" panose="02020603050405020304" pitchFamily="18" charset="0"/>
                <a:cs typeface="Times New Roman" panose="02020603050405020304" pitchFamily="18" charset="0"/>
              </a:rPr>
              <a:t>1.1.	Background and motivation</a:t>
            </a:r>
          </a:p>
          <a:p>
            <a:pPr lvl="1"/>
            <a:r>
              <a:rPr lang="en-US" sz="1600" dirty="0">
                <a:latin typeface="Times New Roman" panose="02020603050405020304" pitchFamily="18" charset="0"/>
                <a:cs typeface="Times New Roman" panose="02020603050405020304" pitchFamily="18" charset="0"/>
              </a:rPr>
              <a:t>1.2.	Objective</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Literature survey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Built-in architecture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Algorithms</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Experimental result</a:t>
            </a:r>
          </a:p>
          <a:p>
            <a:pPr lvl="1"/>
            <a:r>
              <a:rPr lang="en-IN" sz="1600" dirty="0">
                <a:latin typeface="Times New Roman" panose="02020603050405020304" pitchFamily="18" charset="0"/>
                <a:cs typeface="Times New Roman" panose="02020603050405020304" pitchFamily="18" charset="0"/>
              </a:rPr>
              <a:t>5.1. Result analysis</a:t>
            </a:r>
          </a:p>
          <a:p>
            <a:pPr lvl="1"/>
            <a:r>
              <a:rPr lang="en-IN" sz="1600" dirty="0">
                <a:latin typeface="Times New Roman" panose="02020603050405020304" pitchFamily="18" charset="0"/>
                <a:cs typeface="Times New Roman" panose="02020603050405020304" pitchFamily="18" charset="0"/>
              </a:rPr>
              <a:t>5.2. Image reading</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5.3. Image segmentation</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Post training findings</a:t>
            </a:r>
          </a:p>
          <a:p>
            <a:pPr lvl="1"/>
            <a:r>
              <a:rPr lang="en-IN" sz="1600" dirty="0">
                <a:latin typeface="Times New Roman" panose="02020603050405020304" pitchFamily="18" charset="0"/>
                <a:cs typeface="Times New Roman" panose="02020603050405020304" pitchFamily="18" charset="0"/>
              </a:rPr>
              <a:t>5.1. performance parameters</a:t>
            </a:r>
          </a:p>
          <a:p>
            <a:pPr lvl="1"/>
            <a:r>
              <a:rPr lang="en-IN" sz="1600" dirty="0">
                <a:latin typeface="Times New Roman" panose="02020603050405020304" pitchFamily="18" charset="0"/>
                <a:cs typeface="Times New Roman" panose="02020603050405020304" pitchFamily="18" charset="0"/>
              </a:rPr>
              <a:t>5.2. performance parameter outcomes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Comparative study</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Conclusion, Novelty, Future Scope &amp; Application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78216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27FD0-74D5-6B5A-81D4-73183B79C971}"/>
              </a:ext>
            </a:extLst>
          </p:cNvPr>
          <p:cNvSpPr txBox="1"/>
          <p:nvPr/>
        </p:nvSpPr>
        <p:spPr>
          <a:xfrm>
            <a:off x="999758" y="2450554"/>
            <a:ext cx="8081108" cy="769441"/>
          </a:xfrm>
          <a:prstGeom prst="rect">
            <a:avLst/>
          </a:prstGeom>
          <a:noFill/>
        </p:spPr>
        <p:txBody>
          <a:bodyPr wrap="square" rtlCol="0">
            <a:spAutoFit/>
          </a:bodyPr>
          <a:lstStyle/>
          <a:p>
            <a:pPr algn="ctr"/>
            <a:r>
              <a:rPr lang="en-GB" sz="4400" dirty="0"/>
              <a:t>THANK YOU</a:t>
            </a:r>
            <a:endParaRPr lang="en-IN" sz="4400" dirty="0"/>
          </a:p>
        </p:txBody>
      </p:sp>
    </p:spTree>
    <p:extLst>
      <p:ext uri="{BB962C8B-B14F-4D97-AF65-F5344CB8AC3E}">
        <p14:creationId xmlns:p14="http://schemas.microsoft.com/office/powerpoint/2010/main" val="22228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tIns="0" rIns="0" bIns="0" anchor="ctr">
            <a:noAutofit/>
          </a:bodyPr>
          <a:lstStyle/>
          <a:p>
            <a:r>
              <a:rPr lang="en-IN" sz="2400" b="0" strike="noStrike" spc="-1" dirty="0">
                <a:latin typeface="Times New Roman" panose="02020603050405020304" pitchFamily="18" charset="0"/>
                <a:cs typeface="Times New Roman" panose="02020603050405020304" pitchFamily="18" charset="0"/>
              </a:rPr>
              <a:t>1. Introduction</a:t>
            </a:r>
          </a:p>
        </p:txBody>
      </p:sp>
      <p:sp>
        <p:nvSpPr>
          <p:cNvPr id="44" name="TextShape 2"/>
          <p:cNvSpPr txBox="1"/>
          <p:nvPr/>
        </p:nvSpPr>
        <p:spPr>
          <a:xfrm>
            <a:off x="504000" y="1326600"/>
            <a:ext cx="9071640" cy="3288240"/>
          </a:xfrm>
          <a:prstGeom prst="rect">
            <a:avLst/>
          </a:prstGeom>
          <a:noFill/>
          <a:ln>
            <a:noFill/>
          </a:ln>
        </p:spPr>
        <p:txBody>
          <a:bodyPr lIns="0" tIns="0" rIns="0" bIns="0">
            <a:normAutofit/>
          </a:bodyPr>
          <a:lstStyle/>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1.1 Background and Motivation</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Medical images are one of the most important sources for medical practitioners and doctors to study various types of health problems and to achieve a better solution for that problem in the future.</a:t>
            </a:r>
          </a:p>
          <a:p>
            <a:pPr marL="107950" algn="just">
              <a:spcBef>
                <a:spcPts val="1415"/>
              </a:spcBef>
              <a:buClr>
                <a:srgbClr val="000000"/>
              </a:buClr>
              <a:buSzPct val="45000"/>
            </a:pPr>
            <a:r>
              <a:rPr lang="en-IN" sz="1600" b="0" strike="noStrike" spc="-1" dirty="0">
                <a:latin typeface="Times New Roman" panose="02020603050405020304" pitchFamily="18" charset="0"/>
                <a:cs typeface="Times New Roman" panose="02020603050405020304" pitchFamily="18" charset="0"/>
              </a:rPr>
              <a:t>Hence, it is considered a serious issue to store this collection of images in a dataset using a digital method to compress, store and recover it efficiently for further usage. This method will help medical practitioners and doctors to work on the improvement in the field.</a:t>
            </a:r>
            <a:endParaRPr lang="en-IN" sz="1600" b="1" strike="noStrike" spc="-1" dirty="0">
              <a:latin typeface="Times New Roman" panose="02020603050405020304" pitchFamily="18" charset="0"/>
              <a:cs typeface="Times New Roman" panose="02020603050405020304" pitchFamily="18" charset="0"/>
            </a:endParaRPr>
          </a:p>
          <a:p>
            <a:pPr marL="107950">
              <a:spcBef>
                <a:spcPts val="1415"/>
              </a:spcBef>
              <a:buClr>
                <a:srgbClr val="000000"/>
              </a:buClr>
              <a:buSzPct val="45000"/>
            </a:pPr>
            <a:r>
              <a:rPr lang="en-IN" sz="1600" b="1" strike="noStrike" spc="-1" dirty="0">
                <a:latin typeface="Times New Roman" panose="02020603050405020304" pitchFamily="18" charset="0"/>
                <a:cs typeface="Times New Roman" panose="02020603050405020304" pitchFamily="18" charset="0"/>
              </a:rPr>
              <a:t>1.2 Objective</a:t>
            </a:r>
          </a:p>
          <a:p>
            <a:pPr marL="107950" algn="just">
              <a:spcBef>
                <a:spcPts val="1415"/>
              </a:spcBef>
              <a:buClr>
                <a:srgbClr val="000000"/>
              </a:buClr>
              <a:buSzPct val="45000"/>
            </a:pPr>
            <a:r>
              <a:rPr lang="en-GB" sz="1800" strike="noStrike" spc="-1" dirty="0">
                <a:latin typeface="Times New Roman" panose="02020603050405020304" pitchFamily="18" charset="0"/>
                <a:cs typeface="Times New Roman" panose="02020603050405020304" pitchFamily="18" charset="0"/>
              </a:rPr>
              <a:t>To develop an Autoencoder algorithm </a:t>
            </a:r>
            <a:r>
              <a:rPr lang="en-GB" spc="-1" dirty="0">
                <a:latin typeface="Times New Roman" panose="02020603050405020304" pitchFamily="18" charset="0"/>
                <a:cs typeface="Times New Roman" panose="02020603050405020304" pitchFamily="18" charset="0"/>
              </a:rPr>
              <a:t>t</a:t>
            </a:r>
            <a:r>
              <a:rPr lang="en-GB" sz="1800" strike="noStrike" spc="-1" dirty="0">
                <a:latin typeface="Times New Roman" panose="02020603050405020304" pitchFamily="18" charset="0"/>
                <a:cs typeface="Times New Roman" panose="02020603050405020304" pitchFamily="18" charset="0"/>
              </a:rPr>
              <a:t>hat works on unstructured data such as medical images (MRI scans, ultrasound scans, etc.) and check the </a:t>
            </a:r>
            <a:r>
              <a:rPr lang="en-IN" b="0" i="0" dirty="0">
                <a:solidFill>
                  <a:srgbClr val="202124"/>
                </a:solidFill>
                <a:effectLst/>
                <a:latin typeface="Times New Roman" panose="02020603050405020304" pitchFamily="18" charset="0"/>
                <a:cs typeface="Times New Roman" panose="02020603050405020304" pitchFamily="18" charset="0"/>
              </a:rPr>
              <a:t>resemblance </a:t>
            </a:r>
            <a:r>
              <a:rPr lang="en-GB" sz="1800" strike="noStrike" spc="-1" dirty="0">
                <a:latin typeface="Times New Roman" panose="02020603050405020304" pitchFamily="18" charset="0"/>
                <a:cs typeface="Times New Roman" panose="02020603050405020304" pitchFamily="18" charset="0"/>
              </a:rPr>
              <a:t>between the encoded and decoded images.</a:t>
            </a:r>
          </a:p>
          <a:p>
            <a:pPr marL="431800" indent="-323850">
              <a:spcBef>
                <a:spcPts val="1415"/>
              </a:spcBef>
              <a:buClr>
                <a:srgbClr val="000000"/>
              </a:buClr>
              <a:buSzPct val="45000"/>
              <a:buFont typeface="Wingdings" panose="05000000000000000000" pitchFamily="2" charset="2"/>
              <a:buChar char=""/>
            </a:pPr>
            <a:endParaRPr lang="en-IN" sz="1800" b="1"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194819"/>
            <a:ext cx="9108924" cy="328691"/>
          </a:xfrm>
          <a:prstGeom prst="rect">
            <a:avLst/>
          </a:prstGeom>
          <a:noFill/>
          <a:ln>
            <a:noFill/>
          </a:ln>
        </p:spPr>
        <p:txBody>
          <a:bodyPr lIns="0" tIns="0" rIns="0" bIns="0" anchor="ctr">
            <a:noAutofit/>
          </a:bodyPr>
          <a:lstStyle/>
          <a:p>
            <a:r>
              <a:rPr lang="en-IN" sz="2600" b="0" strike="noStrike" spc="-1" dirty="0">
                <a:latin typeface="Arial" panose="020B0604020202020204"/>
              </a:rPr>
              <a:t>2. Literature Survey</a:t>
            </a:r>
          </a:p>
        </p:txBody>
      </p:sp>
      <p:graphicFrame>
        <p:nvGraphicFramePr>
          <p:cNvPr id="4" name="Object 3">
            <a:extLst>
              <a:ext uri="{FF2B5EF4-FFF2-40B4-BE49-F238E27FC236}">
                <a16:creationId xmlns:a16="http://schemas.microsoft.com/office/drawing/2014/main" id="{D34F9886-31DF-6EC6-05DE-B36B51039A62}"/>
              </a:ext>
            </a:extLst>
          </p:cNvPr>
          <p:cNvGraphicFramePr>
            <a:graphicFrameLocks noChangeAspect="1"/>
          </p:cNvGraphicFramePr>
          <p:nvPr>
            <p:extLst>
              <p:ext uri="{D42A27DB-BD31-4B8C-83A1-F6EECF244321}">
                <p14:modId xmlns:p14="http://schemas.microsoft.com/office/powerpoint/2010/main" val="420998474"/>
              </p:ext>
            </p:extLst>
          </p:nvPr>
        </p:nvGraphicFramePr>
        <p:xfrm>
          <a:off x="1822450" y="650875"/>
          <a:ext cx="6435725" cy="4725988"/>
        </p:xfrm>
        <a:graphic>
          <a:graphicData uri="http://schemas.openxmlformats.org/presentationml/2006/ole">
            <mc:AlternateContent xmlns:mc="http://schemas.openxmlformats.org/markup-compatibility/2006">
              <mc:Choice xmlns:v="urn:schemas-microsoft-com:vml" Requires="v">
                <p:oleObj name="Document" r:id="rId2" imgW="5426646" imgH="4095103" progId="Word.Document.12">
                  <p:embed/>
                </p:oleObj>
              </mc:Choice>
              <mc:Fallback>
                <p:oleObj name="Document" r:id="rId2" imgW="5426646" imgH="4095103" progId="Word.Document.12">
                  <p:embed/>
                  <p:pic>
                    <p:nvPicPr>
                      <p:cNvPr id="0" name=""/>
                      <p:cNvPicPr/>
                      <p:nvPr/>
                    </p:nvPicPr>
                    <p:blipFill>
                      <a:blip r:embed="rId3"/>
                      <a:stretch>
                        <a:fillRect/>
                      </a:stretch>
                    </p:blipFill>
                    <p:spPr>
                      <a:xfrm>
                        <a:off x="1822450" y="650875"/>
                        <a:ext cx="6435725" cy="47259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659A08E-2D18-60AC-8BB6-6384B5D3F6CE}"/>
              </a:ext>
            </a:extLst>
          </p:cNvPr>
          <p:cNvSpPr txBox="1"/>
          <p:nvPr/>
        </p:nvSpPr>
        <p:spPr>
          <a:xfrm>
            <a:off x="2629878" y="4960196"/>
            <a:ext cx="5040922" cy="601383"/>
          </a:xfrm>
          <a:prstGeom prst="rect">
            <a:avLst/>
          </a:prstGeom>
          <a:noFill/>
        </p:spPr>
        <p:txBody>
          <a:bodyPr wrap="square">
            <a:spAutoFit/>
          </a:bodyPr>
          <a:lstStyle/>
          <a:p>
            <a:pPr marL="516255" marR="513715" algn="just">
              <a:lnSpc>
                <a:spcPct val="106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rPr>
              <a:t>Table. 1. </a:t>
            </a:r>
            <a:r>
              <a:rPr lang="en-US" sz="1400" dirty="0">
                <a:effectLst/>
                <a:latin typeface="Times New Roman" panose="02020603050405020304" pitchFamily="18" charset="0"/>
                <a:ea typeface="Times New Roman" panose="02020603050405020304" pitchFamily="18" charset="0"/>
              </a:rPr>
              <a:t>Existing Methodology Analysis Table</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188135"/>
          </a:xfrm>
          <a:prstGeom prst="rect">
            <a:avLst/>
          </a:prstGeom>
          <a:noFill/>
          <a:ln>
            <a:noFill/>
          </a:ln>
        </p:spPr>
        <p:txBody>
          <a:bodyPr lIns="0" tIns="0" rIns="0" bIns="0" anchor="ctr">
            <a:noAutofit/>
          </a:bodyPr>
          <a:lstStyle/>
          <a:p>
            <a:r>
              <a:rPr lang="en-IN" sz="2000" b="0" strike="noStrike" spc="-1" dirty="0">
                <a:latin typeface="Arial" panose="020B0604020202020204"/>
              </a:rPr>
              <a:t>3. Built-in Architecture</a:t>
            </a:r>
          </a:p>
        </p:txBody>
      </p:sp>
      <p:sp>
        <p:nvSpPr>
          <p:cNvPr id="2" name="TextBox 1">
            <a:extLst>
              <a:ext uri="{FF2B5EF4-FFF2-40B4-BE49-F238E27FC236}">
                <a16:creationId xmlns:a16="http://schemas.microsoft.com/office/drawing/2014/main" id="{1CE70048-7F01-9D68-5555-8944A9A134AE}"/>
              </a:ext>
            </a:extLst>
          </p:cNvPr>
          <p:cNvSpPr txBox="1"/>
          <p:nvPr/>
        </p:nvSpPr>
        <p:spPr>
          <a:xfrm>
            <a:off x="504000" y="5197230"/>
            <a:ext cx="9140185" cy="338554"/>
          </a:xfrm>
          <a:prstGeom prst="rect">
            <a:avLst/>
          </a:prstGeom>
          <a:noFill/>
        </p:spPr>
        <p:txBody>
          <a:bodyPr wrap="square" rtlCol="0">
            <a:spAutoFit/>
          </a:bodyPr>
          <a:lstStyle/>
          <a:p>
            <a:pPr algn="ctr"/>
            <a:r>
              <a:rPr lang="en-US" sz="1600" b="1" dirty="0">
                <a:effectLst/>
                <a:latin typeface="Times New Roman" panose="02020603050405020304" pitchFamily="18" charset="0"/>
                <a:ea typeface="Times New Roman" panose="02020603050405020304" pitchFamily="18" charset="0"/>
              </a:rPr>
              <a:t>Fig. 1. </a:t>
            </a:r>
            <a:r>
              <a:rPr lang="en-US" sz="1600" dirty="0">
                <a:effectLst/>
                <a:latin typeface="Times New Roman" panose="02020603050405020304" pitchFamily="18" charset="0"/>
                <a:ea typeface="Times New Roman" panose="02020603050405020304" pitchFamily="18" charset="0"/>
              </a:rPr>
              <a:t>The built-in architecture of MRI compression technique using a convolutional approach</a:t>
            </a:r>
            <a:endParaRPr lang="en-IN" sz="1600" dirty="0">
              <a:effectLst/>
              <a:latin typeface="Times New Roman" panose="02020603050405020304" pitchFamily="18" charset="0"/>
              <a:ea typeface="Times New Roman" panose="02020603050405020304" pitchFamily="18" charset="0"/>
            </a:endParaRPr>
          </a:p>
        </p:txBody>
      </p:sp>
      <p:pic>
        <p:nvPicPr>
          <p:cNvPr id="110" name="Picture 109">
            <a:extLst>
              <a:ext uri="{FF2B5EF4-FFF2-40B4-BE49-F238E27FC236}">
                <a16:creationId xmlns:a16="http://schemas.microsoft.com/office/drawing/2014/main" id="{7EFDD5B2-7358-F860-B034-5DD5EFFACDC5}"/>
              </a:ext>
            </a:extLst>
          </p:cNvPr>
          <p:cNvPicPr>
            <a:picLocks noChangeAspect="1"/>
          </p:cNvPicPr>
          <p:nvPr/>
        </p:nvPicPr>
        <p:blipFill>
          <a:blip r:embed="rId2"/>
          <a:stretch>
            <a:fillRect/>
          </a:stretch>
        </p:blipFill>
        <p:spPr>
          <a:xfrm>
            <a:off x="2605873" y="514933"/>
            <a:ext cx="4867893" cy="46572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38150" y="199002"/>
            <a:ext cx="9071640" cy="453858"/>
          </a:xfrm>
          <a:prstGeom prst="rect">
            <a:avLst/>
          </a:prstGeom>
          <a:noFill/>
          <a:ln>
            <a:noFill/>
          </a:ln>
        </p:spPr>
        <p:txBody>
          <a:bodyPr lIns="0" tIns="0" rIns="0" bIns="0" anchor="ctr">
            <a:noAutofit/>
          </a:bodyPr>
          <a:lstStyle/>
          <a:p>
            <a:r>
              <a:rPr lang="en-IN" sz="2400" b="0" strike="noStrike" spc="-1" dirty="0">
                <a:latin typeface="Arial" panose="020B0604020202020204"/>
              </a:rPr>
              <a:t>4. Algorithms</a:t>
            </a:r>
          </a:p>
        </p:txBody>
      </p:sp>
      <p:graphicFrame>
        <p:nvGraphicFramePr>
          <p:cNvPr id="3" name="Object 2">
            <a:extLst>
              <a:ext uri="{FF2B5EF4-FFF2-40B4-BE49-F238E27FC236}">
                <a16:creationId xmlns:a16="http://schemas.microsoft.com/office/drawing/2014/main" id="{C5BA8BF4-EEA2-C962-0A7D-A817BEE85018}"/>
              </a:ext>
            </a:extLst>
          </p:cNvPr>
          <p:cNvGraphicFramePr>
            <a:graphicFrameLocks noChangeAspect="1"/>
          </p:cNvGraphicFramePr>
          <p:nvPr>
            <p:extLst>
              <p:ext uri="{D42A27DB-BD31-4B8C-83A1-F6EECF244321}">
                <p14:modId xmlns:p14="http://schemas.microsoft.com/office/powerpoint/2010/main" val="4123940699"/>
              </p:ext>
            </p:extLst>
          </p:nvPr>
        </p:nvGraphicFramePr>
        <p:xfrm>
          <a:off x="438150" y="908050"/>
          <a:ext cx="9204325" cy="1020763"/>
        </p:xfrm>
        <a:graphic>
          <a:graphicData uri="http://schemas.openxmlformats.org/presentationml/2006/ole">
            <mc:AlternateContent xmlns:mc="http://schemas.openxmlformats.org/markup-compatibility/2006">
              <mc:Choice xmlns:v="urn:schemas-microsoft-com:vml" Requires="v">
                <p:oleObj name="Document" r:id="rId2" imgW="5426646" imgH="601701" progId="Word.Document.12">
                  <p:embed/>
                </p:oleObj>
              </mc:Choice>
              <mc:Fallback>
                <p:oleObj name="Document" r:id="rId2" imgW="5426646" imgH="601701" progId="Word.Document.12">
                  <p:embed/>
                  <p:pic>
                    <p:nvPicPr>
                      <p:cNvPr id="0" name=""/>
                      <p:cNvPicPr/>
                      <p:nvPr/>
                    </p:nvPicPr>
                    <p:blipFill>
                      <a:blip r:embed="rId3"/>
                      <a:stretch>
                        <a:fillRect/>
                      </a:stretch>
                    </p:blipFill>
                    <p:spPr>
                      <a:xfrm>
                        <a:off x="438150" y="908050"/>
                        <a:ext cx="9204325" cy="10207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5EACE4-8C8B-6D5E-1D77-57F353ADD716}"/>
              </a:ext>
            </a:extLst>
          </p:cNvPr>
          <p:cNvGraphicFramePr>
            <a:graphicFrameLocks noChangeAspect="1"/>
          </p:cNvGraphicFramePr>
          <p:nvPr>
            <p:extLst>
              <p:ext uri="{D42A27DB-BD31-4B8C-83A1-F6EECF244321}">
                <p14:modId xmlns:p14="http://schemas.microsoft.com/office/powerpoint/2010/main" val="1114750808"/>
              </p:ext>
            </p:extLst>
          </p:nvPr>
        </p:nvGraphicFramePr>
        <p:xfrm>
          <a:off x="431800" y="2052638"/>
          <a:ext cx="9709150" cy="3143250"/>
        </p:xfrm>
        <a:graphic>
          <a:graphicData uri="http://schemas.openxmlformats.org/presentationml/2006/ole">
            <mc:AlternateContent xmlns:mc="http://schemas.openxmlformats.org/markup-compatibility/2006">
              <mc:Choice xmlns:v="urn:schemas-microsoft-com:vml" Requires="v">
                <p:oleObj name="Document" r:id="rId4" imgW="5429565" imgH="1757583" progId="Word.Document.12">
                  <p:embed/>
                </p:oleObj>
              </mc:Choice>
              <mc:Fallback>
                <p:oleObj name="Document" r:id="rId4" imgW="5429565" imgH="1757583" progId="Word.Document.12">
                  <p:embed/>
                  <p:pic>
                    <p:nvPicPr>
                      <p:cNvPr id="0" name=""/>
                      <p:cNvPicPr/>
                      <p:nvPr/>
                    </p:nvPicPr>
                    <p:blipFill>
                      <a:blip r:embed="rId5"/>
                      <a:stretch>
                        <a:fillRect/>
                      </a:stretch>
                    </p:blipFill>
                    <p:spPr>
                      <a:xfrm>
                        <a:off x="431800" y="2052638"/>
                        <a:ext cx="9709150" cy="314325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7230C64B-63D1-6EB9-896F-99E25F614464}"/>
              </a:ext>
            </a:extLst>
          </p:cNvPr>
          <p:cNvCxnSpPr/>
          <p:nvPr/>
        </p:nvCxnSpPr>
        <p:spPr>
          <a:xfrm>
            <a:off x="1157494" y="1418431"/>
            <a:ext cx="776465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A83E4FF4-6C1F-F8F8-C295-2E9D83613319}"/>
              </a:ext>
            </a:extLst>
          </p:cNvPr>
          <p:cNvGraphicFramePr>
            <a:graphicFrameLocks noChangeAspect="1"/>
          </p:cNvGraphicFramePr>
          <p:nvPr>
            <p:extLst>
              <p:ext uri="{D42A27DB-BD31-4B8C-83A1-F6EECF244321}">
                <p14:modId xmlns:p14="http://schemas.microsoft.com/office/powerpoint/2010/main" val="62100194"/>
              </p:ext>
            </p:extLst>
          </p:nvPr>
        </p:nvGraphicFramePr>
        <p:xfrm>
          <a:off x="286692" y="649341"/>
          <a:ext cx="8990012" cy="3917951"/>
        </p:xfrm>
        <a:graphic>
          <a:graphicData uri="http://schemas.openxmlformats.org/presentationml/2006/ole">
            <mc:AlternateContent xmlns:mc="http://schemas.openxmlformats.org/markup-compatibility/2006">
              <mc:Choice xmlns:v="urn:schemas-microsoft-com:vml" Requires="v">
                <p:oleObj name="Document" r:id="rId2" imgW="5426646" imgH="2362823" progId="Word.Document.12">
                  <p:embed/>
                </p:oleObj>
              </mc:Choice>
              <mc:Fallback>
                <p:oleObj name="Document" r:id="rId2" imgW="5426646" imgH="2362823" progId="Word.Document.12">
                  <p:embed/>
                  <p:pic>
                    <p:nvPicPr>
                      <p:cNvPr id="0" name=""/>
                      <p:cNvPicPr/>
                      <p:nvPr/>
                    </p:nvPicPr>
                    <p:blipFill>
                      <a:blip r:embed="rId3"/>
                      <a:stretch>
                        <a:fillRect/>
                      </a:stretch>
                    </p:blipFill>
                    <p:spPr>
                      <a:xfrm>
                        <a:off x="286692" y="649341"/>
                        <a:ext cx="8990012" cy="3917951"/>
                      </a:xfrm>
                      <a:prstGeom prst="rect">
                        <a:avLst/>
                      </a:prstGeom>
                    </p:spPr>
                  </p:pic>
                </p:oleObj>
              </mc:Fallback>
            </mc:AlternateContent>
          </a:graphicData>
        </a:graphic>
      </p:graphicFrame>
    </p:spTree>
    <p:extLst>
      <p:ext uri="{BB962C8B-B14F-4D97-AF65-F5344CB8AC3E}">
        <p14:creationId xmlns:p14="http://schemas.microsoft.com/office/powerpoint/2010/main" val="16509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362C3AD-AB68-4688-4CC8-710519CD2373}"/>
              </a:ext>
            </a:extLst>
          </p:cNvPr>
          <p:cNvGraphicFramePr>
            <a:graphicFrameLocks noChangeAspect="1"/>
          </p:cNvGraphicFramePr>
          <p:nvPr>
            <p:extLst>
              <p:ext uri="{D42A27DB-BD31-4B8C-83A1-F6EECF244321}">
                <p14:modId xmlns:p14="http://schemas.microsoft.com/office/powerpoint/2010/main" val="3902768430"/>
              </p:ext>
            </p:extLst>
          </p:nvPr>
        </p:nvGraphicFramePr>
        <p:xfrm>
          <a:off x="-66675" y="700088"/>
          <a:ext cx="9702800" cy="4767262"/>
        </p:xfrm>
        <a:graphic>
          <a:graphicData uri="http://schemas.openxmlformats.org/presentationml/2006/ole">
            <mc:AlternateContent xmlns:mc="http://schemas.openxmlformats.org/markup-compatibility/2006">
              <mc:Choice xmlns:v="urn:schemas-microsoft-com:vml" Requires="v">
                <p:oleObj name="Document" r:id="rId2" imgW="5426646" imgH="2666017" progId="Word.Document.12">
                  <p:embed/>
                </p:oleObj>
              </mc:Choice>
              <mc:Fallback>
                <p:oleObj name="Document" r:id="rId2" imgW="5426646" imgH="2666017" progId="Word.Document.12">
                  <p:embed/>
                  <p:pic>
                    <p:nvPicPr>
                      <p:cNvPr id="0" name=""/>
                      <p:cNvPicPr/>
                      <p:nvPr/>
                    </p:nvPicPr>
                    <p:blipFill>
                      <a:blip r:embed="rId3"/>
                      <a:stretch>
                        <a:fillRect/>
                      </a:stretch>
                    </p:blipFill>
                    <p:spPr>
                      <a:xfrm>
                        <a:off x="-66675" y="700088"/>
                        <a:ext cx="9702800" cy="4767262"/>
                      </a:xfrm>
                      <a:prstGeom prst="rect">
                        <a:avLst/>
                      </a:prstGeom>
                    </p:spPr>
                  </p:pic>
                </p:oleObj>
              </mc:Fallback>
            </mc:AlternateContent>
          </a:graphicData>
        </a:graphic>
      </p:graphicFrame>
    </p:spTree>
    <p:extLst>
      <p:ext uri="{BB962C8B-B14F-4D97-AF65-F5344CB8AC3E}">
        <p14:creationId xmlns:p14="http://schemas.microsoft.com/office/powerpoint/2010/main" val="311945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6B1606-3BE8-8967-74FA-28B86B4C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95" y="78948"/>
            <a:ext cx="6394634" cy="5091774"/>
          </a:xfrm>
          <a:prstGeom prst="rect">
            <a:avLst/>
          </a:prstGeom>
        </p:spPr>
      </p:pic>
      <p:sp>
        <p:nvSpPr>
          <p:cNvPr id="5" name="TextBox 4">
            <a:extLst>
              <a:ext uri="{FF2B5EF4-FFF2-40B4-BE49-F238E27FC236}">
                <a16:creationId xmlns:a16="http://schemas.microsoft.com/office/drawing/2014/main" id="{90B477E9-FF9A-3672-32DB-F9063B1D8B15}"/>
              </a:ext>
            </a:extLst>
          </p:cNvPr>
          <p:cNvSpPr txBox="1"/>
          <p:nvPr/>
        </p:nvSpPr>
        <p:spPr>
          <a:xfrm>
            <a:off x="1578921" y="5170722"/>
            <a:ext cx="665870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Fig.2. </a:t>
            </a:r>
            <a:r>
              <a:rPr lang="en-US" sz="1800" dirty="0">
                <a:effectLst/>
                <a:latin typeface="Times New Roman" panose="02020603050405020304" pitchFamily="18" charset="0"/>
                <a:ea typeface="Times New Roman" panose="02020603050405020304" pitchFamily="18" charset="0"/>
              </a:rPr>
              <a:t>Training and testing phase using proposed model architecture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657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1512</Words>
  <Application>Microsoft Office PowerPoint</Application>
  <PresentationFormat>Custom</PresentationFormat>
  <Paragraphs>178</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Cambria Math</vt:lpstr>
      <vt:lpstr>Symbol</vt:lpstr>
      <vt:lpstr>Times New Roman</vt:lpstr>
      <vt:lpstr>Wingdings</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Image Segmentation</vt:lpstr>
      <vt:lpstr>6. Post Training Findings </vt:lpstr>
      <vt:lpstr>PowerPoint Presentation</vt:lpstr>
      <vt:lpstr>PowerPoint Presentation</vt:lpstr>
      <vt:lpstr>7. Comparative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Tirtharaj Sinha</cp:lastModifiedBy>
  <cp:revision>21</cp:revision>
  <dcterms:created xsi:type="dcterms:W3CDTF">2022-04-26T12:03:26Z</dcterms:created>
  <dcterms:modified xsi:type="dcterms:W3CDTF">2022-06-15T16:36:19Z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