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5" r:id="rId7"/>
    <p:sldId id="266" r:id="rId8"/>
    <p:sldId id="267" r:id="rId9"/>
    <p:sldId id="261" r:id="rId10"/>
    <p:sldId id="268" r:id="rId11"/>
    <p:sldId id="269" r:id="rId12"/>
    <p:sldId id="271" r:id="rId13"/>
    <p:sldId id="262" r:id="rId14"/>
    <p:sldId id="270" r:id="rId15"/>
    <p:sldId id="263" r:id="rId16"/>
    <p:sldId id="264" r:id="rId17"/>
  </p:sldIdLst>
  <p:sldSz cx="10080625" cy="567055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p>
        </p:txBody>
      </p:sp>
      <p:sp>
        <p:nvSpPr>
          <p:cNvPr id="2" name="PlaceHolder 2"/>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
        <p:nvSpPr>
          <p:cNvPr id="3" name="PlaceHolder 3"/>
          <p:cNvSpPr>
            <a:spLocks noGrp="1"/>
          </p:cNvSpPr>
          <p:nvPr>
            <p:ph type="dt"/>
          </p:nvPr>
        </p:nvSpPr>
        <p:spPr>
          <a:xfrm>
            <a:off x="504000" y="5165280"/>
            <a:ext cx="2348280" cy="390600"/>
          </a:xfrm>
          <a:prstGeom prst="rect">
            <a:avLst/>
          </a:prstGeom>
        </p:spPr>
        <p:txBody>
          <a:bodyPr lIns="0" tIns="0" rIns="0" bIns="0">
            <a:noAutofit/>
          </a:bodyPr>
          <a:lstStyle/>
          <a:p>
            <a:r>
              <a:rPr lang="en-IN" sz="1400" b="0" strike="noStrike" spc="-1">
                <a:latin typeface="Times New Roman" panose="02020603050405020304"/>
              </a:rPr>
              <a:t>&lt;date/time&gt;</a:t>
            </a:r>
          </a:p>
        </p:txBody>
      </p:sp>
      <p:sp>
        <p:nvSpPr>
          <p:cNvPr id="4"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n-IN" sz="1400" b="0" strike="noStrike" spc="-1">
                <a:latin typeface="Times New Roman" panose="02020603050405020304"/>
              </a:rPr>
              <a:t>&lt;footer&gt;</a:t>
            </a:r>
          </a:p>
        </p:txBody>
      </p:sp>
      <p:sp>
        <p:nvSpPr>
          <p:cNvPr id="5"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6761183E-1EE6-4AC7-8420-6CF1C2C8DC58}" type="slidenum">
              <a:rPr lang="en-IN" sz="1400" b="0" strike="noStrike" spc="-1">
                <a:latin typeface="Times New Roman" panose="02020603050405020304"/>
              </a:rPr>
              <a:t>‹#›</a:t>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Word_Document1.docx"/><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29E585-5788-4E1D-B83E-CCA24ADC8AE0}"/>
              </a:ext>
            </a:extLst>
          </p:cNvPr>
          <p:cNvSpPr txBox="1"/>
          <p:nvPr/>
        </p:nvSpPr>
        <p:spPr>
          <a:xfrm>
            <a:off x="304800" y="152400"/>
            <a:ext cx="8686800" cy="5424562"/>
          </a:xfrm>
          <a:prstGeom prst="rect">
            <a:avLst/>
          </a:prstGeom>
          <a:noFill/>
        </p:spPr>
        <p:txBody>
          <a:bodyPr wrap="square" rtlCol="0">
            <a:spAutoFit/>
          </a:bodyPr>
          <a:lstStyle/>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1000" b="1" dirty="0">
              <a:solidFill>
                <a:schemeClr val="bg1"/>
              </a:solidFill>
              <a:latin typeface="Times New Roman" panose="02020603050405020304" pitchFamily="18" charset="0"/>
              <a:cs typeface="Times New Roman" panose="02020603050405020304" pitchFamily="18" charset="0"/>
            </a:endParaRPr>
          </a:p>
          <a:p>
            <a:pPr algn="ctr"/>
            <a:r>
              <a:rPr lang="en-US" b="1" dirty="0">
                <a:solidFill>
                  <a:srgbClr val="0070C0"/>
                </a:solidFill>
                <a:latin typeface="Times New Roman" panose="02020603050405020304" pitchFamily="18" charset="0"/>
                <a:cs typeface="Times New Roman" panose="02020603050405020304" pitchFamily="18" charset="0"/>
              </a:rPr>
              <a:t>Project name</a:t>
            </a:r>
            <a:r>
              <a:rPr lang="en-US" b="1"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Unstructured breast mammogram data analysis using convolutional approach for effective classification and detection</a:t>
            </a:r>
          </a:p>
          <a:p>
            <a:pPr algn="ctr"/>
            <a:r>
              <a:rPr lang="en-US" sz="1050" dirty="0">
                <a:latin typeface="Times New Roman" panose="02020603050405020304" pitchFamily="18" charset="0"/>
                <a:cs typeface="Times New Roman" panose="02020603050405020304" pitchFamily="18" charset="0"/>
              </a:rPr>
              <a:t> </a:t>
            </a:r>
          </a:p>
          <a:p>
            <a:pPr algn="ctr"/>
            <a:r>
              <a:rPr lang="en-US" sz="1600" b="1" dirty="0">
                <a:latin typeface="Times New Roman" panose="02020603050405020304" pitchFamily="18" charset="0"/>
                <a:cs typeface="Times New Roman" panose="02020603050405020304" pitchFamily="18" charset="0"/>
              </a:rPr>
              <a:t>Project guide: </a:t>
            </a:r>
            <a:r>
              <a:rPr lang="en-US" sz="1600" dirty="0">
                <a:latin typeface="Times New Roman" panose="02020603050405020304" pitchFamily="18" charset="0"/>
                <a:cs typeface="Times New Roman" panose="02020603050405020304" pitchFamily="18" charset="0"/>
              </a:rPr>
              <a:t>Prof. </a:t>
            </a:r>
            <a:r>
              <a:rPr lang="en-US" sz="1600" dirty="0" err="1">
                <a:latin typeface="Times New Roman" panose="02020603050405020304" pitchFamily="18" charset="0"/>
                <a:cs typeface="Times New Roman" panose="02020603050405020304" pitchFamily="18" charset="0"/>
              </a:rPr>
              <a:t>Debkumar</a:t>
            </a:r>
            <a:r>
              <a:rPr lang="en-US" sz="1600" dirty="0">
                <a:latin typeface="Times New Roman" panose="02020603050405020304" pitchFamily="18" charset="0"/>
                <a:cs typeface="Times New Roman" panose="02020603050405020304" pitchFamily="18" charset="0"/>
              </a:rPr>
              <a:t> Chowdhury</a:t>
            </a: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r>
              <a:rPr lang="en-US" sz="1400" b="1" dirty="0">
                <a:solidFill>
                  <a:srgbClr val="0070C0"/>
                </a:solidFill>
                <a:latin typeface="Times New Roman" panose="02020603050405020304" pitchFamily="18" charset="0"/>
                <a:cs typeface="Times New Roman" panose="02020603050405020304" pitchFamily="18" charset="0"/>
              </a:rPr>
              <a:t>Department of Computer Science</a:t>
            </a:r>
          </a:p>
          <a:p>
            <a:pPr algn="ctr"/>
            <a:r>
              <a:rPr lang="en-US" sz="1400" b="1" dirty="0">
                <a:solidFill>
                  <a:srgbClr val="0070C0"/>
                </a:solidFill>
                <a:latin typeface="Times New Roman" panose="02020603050405020304" pitchFamily="18" charset="0"/>
                <a:cs typeface="Times New Roman" panose="02020603050405020304" pitchFamily="18" charset="0"/>
              </a:rPr>
              <a:t>University of Engineering &amp; Management, Kolkata</a:t>
            </a:r>
          </a:p>
        </p:txBody>
      </p:sp>
      <p:graphicFrame>
        <p:nvGraphicFramePr>
          <p:cNvPr id="8" name="Table 7">
            <a:extLst>
              <a:ext uri="{FF2B5EF4-FFF2-40B4-BE49-F238E27FC236}">
                <a16:creationId xmlns:a16="http://schemas.microsoft.com/office/drawing/2014/main" id="{A1512843-97C2-4841-A093-C9D17BDDD7DC}"/>
              </a:ext>
            </a:extLst>
          </p:cNvPr>
          <p:cNvGraphicFramePr>
            <a:graphicFrameLocks noGrp="1"/>
          </p:cNvGraphicFramePr>
          <p:nvPr>
            <p:extLst>
              <p:ext uri="{D42A27DB-BD31-4B8C-83A1-F6EECF244321}">
                <p14:modId xmlns:p14="http://schemas.microsoft.com/office/powerpoint/2010/main" val="2107857497"/>
              </p:ext>
            </p:extLst>
          </p:nvPr>
        </p:nvGraphicFramePr>
        <p:xfrm>
          <a:off x="1435049" y="2621567"/>
          <a:ext cx="6553200" cy="2362203"/>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11828">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Tirtharaj</a:t>
                      </a:r>
                      <a:r>
                        <a:rPr lang="en-US" sz="1400" b="0" baseline="0" dirty="0">
                          <a:solidFill>
                            <a:schemeClr val="tx1"/>
                          </a:solidFill>
                          <a:latin typeface="Times New Roman" panose="02020603050405020304" pitchFamily="18" charset="0"/>
                          <a:cs typeface="Times New Roman" panose="02020603050405020304" pitchFamily="18" charset="0"/>
                        </a:rPr>
                        <a:t> Sinha</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12019009001134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Anurag Unnikannan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09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12019009001281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Susmit 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12019009022078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Siddhartha</a:t>
                      </a:r>
                      <a:r>
                        <a:rPr lang="en-US" sz="1400" b="0" baseline="0" dirty="0">
                          <a:solidFill>
                            <a:schemeClr val="tx1"/>
                          </a:solidFill>
                          <a:latin typeface="Times New Roman" panose="02020603050405020304" pitchFamily="18" charset="0"/>
                          <a:cs typeface="Times New Roman" panose="02020603050405020304" pitchFamily="18" charset="0"/>
                        </a:rPr>
                        <a:t> Bose</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12019009022034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Arnobrata</a:t>
                      </a:r>
                      <a:r>
                        <a:rPr lang="en-US" sz="1400" b="0" baseline="0" dirty="0">
                          <a:solidFill>
                            <a:schemeClr val="tx1"/>
                          </a:solidFill>
                          <a:latin typeface="Times New Roman" panose="02020603050405020304" pitchFamily="18" charset="0"/>
                          <a:cs typeface="Times New Roman" panose="02020603050405020304" pitchFamily="18" charset="0"/>
                        </a:rPr>
                        <a:t> Ghosh</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12019009001398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Devesh</a:t>
                      </a:r>
                      <a:r>
                        <a:rPr lang="en-US" sz="1400" b="0" baseline="0" dirty="0">
                          <a:solidFill>
                            <a:schemeClr val="tx1"/>
                          </a:solidFill>
                          <a:latin typeface="Times New Roman" panose="02020603050405020304" pitchFamily="18" charset="0"/>
                          <a:cs typeface="Times New Roman" panose="02020603050405020304" pitchFamily="18" charset="0"/>
                        </a:rPr>
                        <a:t> Raj</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12019009022196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9" name="Picture 8">
            <a:extLst>
              <a:ext uri="{FF2B5EF4-FFF2-40B4-BE49-F238E27FC236}">
                <a16:creationId xmlns:a16="http://schemas.microsoft.com/office/drawing/2014/main" id="{33C7A5F9-5ACB-4026-9A88-F5CA810954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9889" y="205710"/>
            <a:ext cx="1115549" cy="911003"/>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86F13-5400-2069-DA24-163B6FA45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331" y="1206256"/>
            <a:ext cx="5595962" cy="3941530"/>
          </a:xfrm>
          <a:prstGeom prst="rect">
            <a:avLst/>
          </a:prstGeom>
          <a:noFill/>
          <a:ln>
            <a:noFill/>
          </a:ln>
        </p:spPr>
      </p:pic>
      <p:sp>
        <p:nvSpPr>
          <p:cNvPr id="5" name="TextBox 4">
            <a:extLst>
              <a:ext uri="{FF2B5EF4-FFF2-40B4-BE49-F238E27FC236}">
                <a16:creationId xmlns:a16="http://schemas.microsoft.com/office/drawing/2014/main" id="{2303C0CA-BC33-DB43-AE6E-92D462810045}"/>
              </a:ext>
            </a:extLst>
          </p:cNvPr>
          <p:cNvSpPr txBox="1"/>
          <p:nvPr/>
        </p:nvSpPr>
        <p:spPr>
          <a:xfrm>
            <a:off x="2704123" y="171938"/>
            <a:ext cx="4267199" cy="769441"/>
          </a:xfrm>
          <a:prstGeom prst="rect">
            <a:avLst/>
          </a:prstGeom>
          <a:noFill/>
        </p:spPr>
        <p:txBody>
          <a:bodyPr wrap="square" rtlCol="0">
            <a:spAutoFit/>
          </a:bodyPr>
          <a:lstStyle/>
          <a:p>
            <a:pPr algn="ctr"/>
            <a:r>
              <a:rPr lang="en-GB" sz="4400" dirty="0"/>
              <a:t>Image Reading</a:t>
            </a:r>
            <a:endParaRPr lang="en-IN" sz="4400" dirty="0"/>
          </a:p>
        </p:txBody>
      </p:sp>
      <p:sp>
        <p:nvSpPr>
          <p:cNvPr id="6" name="TextBox 5">
            <a:extLst>
              <a:ext uri="{FF2B5EF4-FFF2-40B4-BE49-F238E27FC236}">
                <a16:creationId xmlns:a16="http://schemas.microsoft.com/office/drawing/2014/main" id="{A2A6C296-708F-20B4-E6F5-8F3ADCDB5B49}"/>
              </a:ext>
            </a:extLst>
          </p:cNvPr>
          <p:cNvSpPr txBox="1"/>
          <p:nvPr/>
        </p:nvSpPr>
        <p:spPr>
          <a:xfrm>
            <a:off x="1703753" y="5227997"/>
            <a:ext cx="6267938" cy="369332"/>
          </a:xfrm>
          <a:prstGeom prst="rect">
            <a:avLst/>
          </a:prstGeom>
          <a:noFill/>
        </p:spPr>
        <p:txBody>
          <a:bodyPr wrap="square" rtlCol="0">
            <a:spAutoFit/>
          </a:bodyPr>
          <a:lstStyle/>
          <a:p>
            <a:pPr marL="516255" algn="ctr"/>
            <a:r>
              <a:rPr lang="en-US" sz="1800" b="1" dirty="0">
                <a:effectLst/>
                <a:latin typeface="Times New Roman" panose="02020603050405020304" pitchFamily="18" charset="0"/>
                <a:ea typeface="Times New Roman" panose="02020603050405020304" pitchFamily="18" charset="0"/>
              </a:rPr>
              <a:t>Fig. 3. </a:t>
            </a:r>
            <a:r>
              <a:rPr lang="en-US" sz="1800" dirty="0">
                <a:effectLst/>
                <a:latin typeface="Times New Roman" panose="02020603050405020304" pitchFamily="18" charset="0"/>
                <a:ea typeface="Times New Roman" panose="02020603050405020304" pitchFamily="18" charset="0"/>
              </a:rPr>
              <a:t>Samples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hydrocephalus dataset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639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480-4DA7-AA1A-37D9-5ECBA2A5C5F4}"/>
              </a:ext>
            </a:extLst>
          </p:cNvPr>
          <p:cNvSpPr>
            <a:spLocks noGrp="1"/>
          </p:cNvSpPr>
          <p:nvPr>
            <p:ph type="title"/>
          </p:nvPr>
        </p:nvSpPr>
        <p:spPr>
          <a:xfrm>
            <a:off x="504000" y="226080"/>
            <a:ext cx="9007323" cy="555458"/>
          </a:xfrm>
        </p:spPr>
        <p:txBody>
          <a:bodyPr/>
          <a:lstStyle/>
          <a:p>
            <a:pPr algn="ctr"/>
            <a:r>
              <a:rPr lang="en-GB" sz="4400" dirty="0"/>
              <a:t>Image Segmentation</a:t>
            </a:r>
            <a:endParaRPr lang="en-IN" sz="4400" dirty="0"/>
          </a:p>
        </p:txBody>
      </p:sp>
      <p:pic>
        <p:nvPicPr>
          <p:cNvPr id="4" name="Picture 3">
            <a:extLst>
              <a:ext uri="{FF2B5EF4-FFF2-40B4-BE49-F238E27FC236}">
                <a16:creationId xmlns:a16="http://schemas.microsoft.com/office/drawing/2014/main" id="{4C07B4BD-553F-FAA7-CB38-1DB4B2FC8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590" y="1789186"/>
            <a:ext cx="7323443" cy="1873348"/>
          </a:xfrm>
          <a:prstGeom prst="rect">
            <a:avLst/>
          </a:prstGeom>
        </p:spPr>
      </p:pic>
      <p:sp>
        <p:nvSpPr>
          <p:cNvPr id="5" name="TextBox 4">
            <a:extLst>
              <a:ext uri="{FF2B5EF4-FFF2-40B4-BE49-F238E27FC236}">
                <a16:creationId xmlns:a16="http://schemas.microsoft.com/office/drawing/2014/main" id="{F0490799-16EB-8E44-C69C-899568DDD1DC}"/>
              </a:ext>
            </a:extLst>
          </p:cNvPr>
          <p:cNvSpPr txBox="1"/>
          <p:nvPr/>
        </p:nvSpPr>
        <p:spPr>
          <a:xfrm>
            <a:off x="127564" y="4224148"/>
            <a:ext cx="9760193" cy="646331"/>
          </a:xfrm>
          <a:prstGeom prst="rect">
            <a:avLst/>
          </a:prstGeom>
          <a:noFill/>
        </p:spPr>
        <p:txBody>
          <a:bodyPr wrap="square" rtlCol="0">
            <a:spAutoFit/>
          </a:bodyPr>
          <a:lstStyle/>
          <a:p>
            <a:pPr marL="516255" algn="ctr"/>
            <a:r>
              <a:rPr lang="en-US" sz="1800" b="1" dirty="0">
                <a:effectLst/>
                <a:latin typeface="Times New Roman" panose="02020603050405020304" pitchFamily="18" charset="0"/>
                <a:ea typeface="Times New Roman" panose="02020603050405020304" pitchFamily="18" charset="0"/>
              </a:rPr>
              <a:t>Fig. 4. </a:t>
            </a:r>
            <a:r>
              <a:rPr lang="en-US" sz="1800" dirty="0">
                <a:effectLst/>
                <a:latin typeface="Times New Roman" panose="02020603050405020304" pitchFamily="18" charset="0"/>
                <a:ea typeface="Times New Roman" panose="02020603050405020304" pitchFamily="18" charset="0"/>
              </a:rPr>
              <a:t>(a) original image (b) gray-scale image (c) image after applying proposed filtration method (d) </a:t>
            </a:r>
            <a:r>
              <a:rPr lang="en-IN" sz="1800" dirty="0">
                <a:effectLst/>
                <a:latin typeface="Times New Roman" panose="02020603050405020304" pitchFamily="18" charset="0"/>
                <a:ea typeface="Times New Roman" panose="02020603050405020304" pitchFamily="18" charset="0"/>
              </a:rPr>
              <a:t>proposed segmentation approach for the region of interest detection</a:t>
            </a:r>
          </a:p>
        </p:txBody>
      </p:sp>
    </p:spTree>
    <p:extLst>
      <p:ext uri="{BB962C8B-B14F-4D97-AF65-F5344CB8AC3E}">
        <p14:creationId xmlns:p14="http://schemas.microsoft.com/office/powerpoint/2010/main" val="373272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DDB1-1705-9A78-494D-4E1B3FF53AAB}"/>
              </a:ext>
            </a:extLst>
          </p:cNvPr>
          <p:cNvSpPr>
            <a:spLocks noGrp="1"/>
          </p:cNvSpPr>
          <p:nvPr>
            <p:ph type="title"/>
          </p:nvPr>
        </p:nvSpPr>
        <p:spPr/>
        <p:txBody>
          <a:bodyPr/>
          <a:lstStyle/>
          <a:p>
            <a:pPr algn="ctr"/>
            <a:r>
              <a:rPr lang="en-IN" sz="4400" b="0" strike="noStrike" spc="-1" dirty="0">
                <a:latin typeface="Arial" panose="020B0604020202020204"/>
              </a:rPr>
              <a:t>Post Training Findings </a:t>
            </a:r>
            <a:endParaRPr lang="en-IN" dirty="0"/>
          </a:p>
        </p:txBody>
      </p:sp>
      <p:graphicFrame>
        <p:nvGraphicFramePr>
          <p:cNvPr id="7" name="Object 6">
            <a:extLst>
              <a:ext uri="{FF2B5EF4-FFF2-40B4-BE49-F238E27FC236}">
                <a16:creationId xmlns:a16="http://schemas.microsoft.com/office/drawing/2014/main" id="{8F0F0BAC-41E2-115C-83AB-6D44D480ADB1}"/>
              </a:ext>
            </a:extLst>
          </p:cNvPr>
          <p:cNvGraphicFramePr>
            <a:graphicFrameLocks noChangeAspect="1"/>
          </p:cNvGraphicFramePr>
          <p:nvPr>
            <p:extLst>
              <p:ext uri="{D42A27DB-BD31-4B8C-83A1-F6EECF244321}">
                <p14:modId xmlns:p14="http://schemas.microsoft.com/office/powerpoint/2010/main" val="298060791"/>
              </p:ext>
            </p:extLst>
          </p:nvPr>
        </p:nvGraphicFramePr>
        <p:xfrm>
          <a:off x="1095008" y="1582151"/>
          <a:ext cx="7546731" cy="2811944"/>
        </p:xfrm>
        <a:graphic>
          <a:graphicData uri="http://schemas.openxmlformats.org/presentationml/2006/ole">
            <mc:AlternateContent xmlns:mc="http://schemas.openxmlformats.org/markup-compatibility/2006">
              <mc:Choice xmlns:v="urn:schemas-microsoft-com:vml" Requires="v">
                <p:oleObj spid="_x0000_s4097" name="Document" r:id="rId3" imgW="5632980" imgH="2098515" progId="Word.Document.12">
                  <p:embed/>
                </p:oleObj>
              </mc:Choice>
              <mc:Fallback>
                <p:oleObj name="Document" r:id="rId3" imgW="5632980" imgH="2098515" progId="Word.Document.12">
                  <p:embed/>
                  <p:pic>
                    <p:nvPicPr>
                      <p:cNvPr id="0" name=""/>
                      <p:cNvPicPr/>
                      <p:nvPr/>
                    </p:nvPicPr>
                    <p:blipFill>
                      <a:blip r:embed="rId4"/>
                      <a:stretch>
                        <a:fillRect/>
                      </a:stretch>
                    </p:blipFill>
                    <p:spPr>
                      <a:xfrm>
                        <a:off x="1095008" y="1582151"/>
                        <a:ext cx="7546731" cy="2811944"/>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D0D26CF8-463A-092B-DF52-6D87B99B7E0D}"/>
              </a:ext>
            </a:extLst>
          </p:cNvPr>
          <p:cNvSpPr txBox="1"/>
          <p:nvPr/>
        </p:nvSpPr>
        <p:spPr>
          <a:xfrm>
            <a:off x="1095008" y="4803726"/>
            <a:ext cx="7546730" cy="369332"/>
          </a:xfrm>
          <a:prstGeom prst="rect">
            <a:avLst/>
          </a:prstGeom>
          <a:noFill/>
        </p:spPr>
        <p:txBody>
          <a:bodyPr wrap="square">
            <a:spAutoFit/>
          </a:bodyPr>
          <a:lstStyle/>
          <a:p>
            <a:pPr marL="516255" algn="ctr"/>
            <a:r>
              <a:rPr lang="en-US" sz="1800" b="1" dirty="0">
                <a:effectLst/>
                <a:latin typeface="Times New Roman" panose="02020603050405020304" pitchFamily="18" charset="0"/>
                <a:ea typeface="Times New Roman" panose="02020603050405020304" pitchFamily="18" charset="0"/>
              </a:rPr>
              <a:t>Table 1:  </a:t>
            </a:r>
            <a:r>
              <a:rPr lang="en-US" sz="1800" dirty="0">
                <a:effectLst/>
                <a:latin typeface="Times New Roman" panose="02020603050405020304" pitchFamily="18" charset="0"/>
                <a:ea typeface="Times New Roman" panose="02020603050405020304" pitchFamily="18" charset="0"/>
              </a:rPr>
              <a:t>Calculation of</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parameters for each image</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143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226080"/>
            <a:ext cx="9071640" cy="571089"/>
          </a:xfrm>
          <a:prstGeom prst="rect">
            <a:avLst/>
          </a:prstGeom>
          <a:noFill/>
          <a:ln>
            <a:noFill/>
          </a:ln>
        </p:spPr>
        <p:txBody>
          <a:bodyPr lIns="0" tIns="0" rIns="0" bIns="0" anchor="ctr">
            <a:noAutofit/>
          </a:bodyPr>
          <a:lstStyle/>
          <a:p>
            <a:pPr algn="ctr"/>
            <a:r>
              <a:rPr lang="en-IN" sz="4400" b="0" strike="noStrike" spc="-1" dirty="0">
                <a:latin typeface="Arial" panose="020B0604020202020204"/>
              </a:rPr>
              <a:t>Post Training Findings </a:t>
            </a:r>
          </a:p>
        </p:txBody>
      </p:sp>
      <p:pic>
        <p:nvPicPr>
          <p:cNvPr id="3" name="Picture 2">
            <a:extLst>
              <a:ext uri="{FF2B5EF4-FFF2-40B4-BE49-F238E27FC236}">
                <a16:creationId xmlns:a16="http://schemas.microsoft.com/office/drawing/2014/main" id="{1217D588-5236-430F-25AD-4D4BE157DD6F}"/>
              </a:ext>
            </a:extLst>
          </p:cNvPr>
          <p:cNvPicPr>
            <a:picLocks noChangeAspect="1"/>
          </p:cNvPicPr>
          <p:nvPr/>
        </p:nvPicPr>
        <p:blipFill>
          <a:blip r:embed="rId2"/>
          <a:stretch>
            <a:fillRect/>
          </a:stretch>
        </p:blipFill>
        <p:spPr>
          <a:xfrm>
            <a:off x="2697701" y="1352014"/>
            <a:ext cx="4685221" cy="2966522"/>
          </a:xfrm>
          <a:prstGeom prst="rect">
            <a:avLst/>
          </a:prstGeom>
        </p:spPr>
      </p:pic>
      <p:sp>
        <p:nvSpPr>
          <p:cNvPr id="4" name="TextBox 3">
            <a:extLst>
              <a:ext uri="{FF2B5EF4-FFF2-40B4-BE49-F238E27FC236}">
                <a16:creationId xmlns:a16="http://schemas.microsoft.com/office/drawing/2014/main" id="{18D9AC40-5717-7C79-157B-90DB25993347}"/>
              </a:ext>
            </a:extLst>
          </p:cNvPr>
          <p:cNvSpPr txBox="1"/>
          <p:nvPr/>
        </p:nvSpPr>
        <p:spPr>
          <a:xfrm>
            <a:off x="1109785" y="4751238"/>
            <a:ext cx="7112000" cy="369332"/>
          </a:xfrm>
          <a:prstGeom prst="rect">
            <a:avLst/>
          </a:prstGeom>
          <a:noFill/>
        </p:spPr>
        <p:txBody>
          <a:bodyPr wrap="square" rtlCol="0">
            <a:spAutoFit/>
          </a:bodyPr>
          <a:lstStyle/>
          <a:p>
            <a:pPr marL="516255" algn="ctr"/>
            <a:r>
              <a:rPr lang="en-US" sz="1800" b="1" dirty="0">
                <a:effectLst/>
                <a:latin typeface="Times New Roman" panose="02020603050405020304" pitchFamily="18" charset="0"/>
                <a:ea typeface="Times New Roman" panose="02020603050405020304" pitchFamily="18" charset="0"/>
              </a:rPr>
              <a:t>Fig. 5. </a:t>
            </a:r>
            <a:r>
              <a:rPr lang="en-GB" dirty="0">
                <a:latin typeface="Times New Roman" panose="02020603050405020304" pitchFamily="18" charset="0"/>
                <a:ea typeface="Times New Roman" panose="02020603050405020304" pitchFamily="18" charset="0"/>
              </a:rPr>
              <a:t>Performance Parameter graph</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ED22-DD8A-735B-B749-5BFCF1A907C8}"/>
              </a:ext>
            </a:extLst>
          </p:cNvPr>
          <p:cNvSpPr>
            <a:spLocks noGrp="1"/>
          </p:cNvSpPr>
          <p:nvPr>
            <p:ph type="title"/>
          </p:nvPr>
        </p:nvSpPr>
        <p:spPr>
          <a:xfrm>
            <a:off x="503999" y="226080"/>
            <a:ext cx="9155815" cy="532012"/>
          </a:xfrm>
        </p:spPr>
        <p:txBody>
          <a:bodyPr/>
          <a:lstStyle/>
          <a:p>
            <a:pPr algn="ctr"/>
            <a:r>
              <a:rPr lang="en-GB" sz="4400" dirty="0"/>
              <a:t>Application Results</a:t>
            </a:r>
            <a:endParaRPr lang="en-IN" sz="4400" dirty="0"/>
          </a:p>
        </p:txBody>
      </p:sp>
    </p:spTree>
    <p:extLst>
      <p:ext uri="{BB962C8B-B14F-4D97-AF65-F5344CB8AC3E}">
        <p14:creationId xmlns:p14="http://schemas.microsoft.com/office/powerpoint/2010/main" val="271274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a:noFill/>
          </a:ln>
        </p:spPr>
        <p:txBody>
          <a:bodyPr lIns="0" tIns="0" rIns="0" bIns="0" anchor="ctr">
            <a:noAutofit/>
          </a:bodyPr>
          <a:lstStyle/>
          <a:p>
            <a:pPr algn="ctr"/>
            <a:r>
              <a:rPr lang="en-IN" sz="4400" b="0" strike="noStrike" spc="-1">
                <a:latin typeface="Arial" panose="020B0604020202020204"/>
              </a:rPr>
              <a:t>Conclusion &amp; Future Scope</a:t>
            </a:r>
          </a:p>
        </p:txBody>
      </p:sp>
      <p:sp>
        <p:nvSpPr>
          <p:cNvPr id="56" name="TextShape 2"/>
          <p:cNvSpPr txBox="1"/>
          <p:nvPr/>
        </p:nvSpPr>
        <p:spPr>
          <a:xfrm>
            <a:off x="504000" y="1326600"/>
            <a:ext cx="9071640" cy="3288240"/>
          </a:xfrm>
          <a:prstGeom prst="rect">
            <a:avLst/>
          </a:prstGeom>
          <a:noFill/>
          <a:ln>
            <a:noFill/>
          </a:ln>
        </p:spPr>
        <p:txBody>
          <a:bodyPr lIns="0" tIns="0" rIns="0" bIns="0">
            <a:normAutofit/>
          </a:bodyPr>
          <a:lstStyle/>
          <a:p>
            <a:endParaRPr lang="en-IN" sz="3200" b="0" strike="noStrike" spc="-1">
              <a:latin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226080"/>
            <a:ext cx="9071640" cy="946440"/>
          </a:xfrm>
          <a:prstGeom prst="rect">
            <a:avLst/>
          </a:prstGeom>
          <a:noFill/>
          <a:ln>
            <a:noFill/>
          </a:ln>
        </p:spPr>
        <p:txBody>
          <a:bodyPr lIns="0" tIns="0" rIns="0" bIns="0" anchor="ctr">
            <a:noAutofit/>
          </a:bodyPr>
          <a:lstStyle/>
          <a:p>
            <a:pPr algn="ctr"/>
            <a:r>
              <a:rPr lang="en-IN" sz="4400" b="0" strike="noStrike" spc="-1">
                <a:latin typeface="Arial" panose="020B0604020202020204"/>
              </a:rPr>
              <a:t>References</a:t>
            </a:r>
          </a:p>
        </p:txBody>
      </p:sp>
      <p:sp>
        <p:nvSpPr>
          <p:cNvPr id="58" name="TextShape 2"/>
          <p:cNvSpPr txBox="1"/>
          <p:nvPr/>
        </p:nvSpPr>
        <p:spPr>
          <a:xfrm>
            <a:off x="504000" y="1326600"/>
            <a:ext cx="9071640" cy="3288240"/>
          </a:xfrm>
          <a:prstGeom prst="rect">
            <a:avLst/>
          </a:prstGeom>
          <a:noFill/>
          <a:ln>
            <a:noFill/>
          </a:ln>
        </p:spPr>
        <p:txBody>
          <a:bodyPr lIns="0" tIns="0" rIns="0" bIns="0">
            <a:normAutofit/>
          </a:bodyPr>
          <a:lstStyle/>
          <a:p>
            <a:endParaRPr lang="en-IN" sz="3200" b="0" strike="noStrike" spc="-1">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tIns="0" rIns="0" bIns="0" anchor="ctr">
            <a:noAutofit/>
          </a:bodyPr>
          <a:lstStyle/>
          <a:p>
            <a:pPr algn="ctr"/>
            <a:r>
              <a:rPr lang="en-IN" sz="4400" b="0" strike="noStrike" spc="-1">
                <a:latin typeface="Arial" panose="020B0604020202020204"/>
              </a:rPr>
              <a:t>Introduction</a:t>
            </a:r>
          </a:p>
        </p:txBody>
      </p:sp>
      <p:sp>
        <p:nvSpPr>
          <p:cNvPr id="44" name="TextShape 2"/>
          <p:cNvSpPr txBox="1"/>
          <p:nvPr/>
        </p:nvSpPr>
        <p:spPr>
          <a:xfrm>
            <a:off x="504000" y="1326600"/>
            <a:ext cx="9071640" cy="3288240"/>
          </a:xfrm>
          <a:prstGeom prst="rect">
            <a:avLst/>
          </a:prstGeom>
          <a:noFill/>
          <a:ln>
            <a:noFill/>
          </a:ln>
        </p:spPr>
        <p:txBody>
          <a:bodyPr lIns="0" tIns="0" rIns="0" bIns="0">
            <a:normAutofit lnSpcReduction="10000"/>
          </a:bodyPr>
          <a:lstStyle/>
          <a:p>
            <a:pPr marL="431800" indent="-323850">
              <a:spcBef>
                <a:spcPts val="1415"/>
              </a:spcBef>
              <a:buClr>
                <a:srgbClr val="000000"/>
              </a:buClr>
              <a:buSzPct val="45000"/>
              <a:buFont typeface="Wingdings" panose="05000000000000000000" pitchFamily="2" charset="2"/>
              <a:buChar char=""/>
            </a:pPr>
            <a:r>
              <a:rPr lang="en-IN" sz="1800" b="1" strike="noStrike" spc="-1" dirty="0">
                <a:latin typeface="Arial" panose="020B0604020202020204"/>
              </a:rPr>
              <a:t>Background</a:t>
            </a:r>
          </a:p>
          <a:p>
            <a:pPr marL="431800" indent="-323850">
              <a:spcBef>
                <a:spcPts val="1415"/>
              </a:spcBef>
              <a:buClr>
                <a:srgbClr val="000000"/>
              </a:buClr>
              <a:buSzPct val="45000"/>
              <a:buFont typeface="Wingdings" panose="05000000000000000000" pitchFamily="2" charset="2"/>
              <a:buChar char=""/>
            </a:pPr>
            <a:r>
              <a:rPr lang="en-IN" sz="1600" b="0" strike="noStrike" spc="-1" dirty="0">
                <a:latin typeface="Arial" panose="020B0604020202020204"/>
              </a:rPr>
              <a:t>Medical images are one of the most important sources for medical practitioners and doctors to study various types of health problems and to achieve a better solution for that problem in the future.</a:t>
            </a:r>
            <a:endParaRPr lang="en-IN" sz="1600" b="1" strike="noStrike" spc="-1" dirty="0">
              <a:latin typeface="Arial" panose="020B0604020202020204"/>
            </a:endParaRPr>
          </a:p>
          <a:p>
            <a:pPr marL="431800" indent="-323850">
              <a:spcBef>
                <a:spcPts val="1415"/>
              </a:spcBef>
              <a:buClr>
                <a:srgbClr val="000000"/>
              </a:buClr>
              <a:buSzPct val="45000"/>
              <a:buFont typeface="Wingdings" panose="05000000000000000000" pitchFamily="2" charset="2"/>
              <a:buChar char=""/>
            </a:pPr>
            <a:r>
              <a:rPr lang="en-IN" sz="1600" b="0" strike="noStrike" spc="-1" dirty="0">
                <a:latin typeface="Arial" panose="020B0604020202020204"/>
              </a:rPr>
              <a:t>Hence, it is considered a serious issue to store this collection of images in a dataset using a digital method to compress, store and recover it efficiently for further usage. This method will help medical practitioners and doctors to work on the improvement in the field.</a:t>
            </a:r>
            <a:endParaRPr lang="en-IN" sz="1600" b="1" strike="noStrike" spc="-1" dirty="0">
              <a:latin typeface="Arial" panose="020B0604020202020204"/>
            </a:endParaRPr>
          </a:p>
          <a:p>
            <a:pPr marL="431800" indent="-323850">
              <a:spcBef>
                <a:spcPts val="1415"/>
              </a:spcBef>
              <a:buClr>
                <a:srgbClr val="000000"/>
              </a:buClr>
              <a:buSzPct val="45000"/>
              <a:buFont typeface="Wingdings" panose="05000000000000000000" pitchFamily="2" charset="2"/>
              <a:buChar char=""/>
            </a:pPr>
            <a:r>
              <a:rPr lang="en-IN" sz="1800" b="1" strike="noStrike" spc="-1" dirty="0">
                <a:latin typeface="Arial" panose="020B0604020202020204"/>
              </a:rPr>
              <a:t>Objective</a:t>
            </a:r>
          </a:p>
          <a:p>
            <a:pPr marL="431800" indent="-323850">
              <a:spcBef>
                <a:spcPts val="1415"/>
              </a:spcBef>
              <a:buClr>
                <a:srgbClr val="000000"/>
              </a:buClr>
              <a:buSzPct val="45000"/>
              <a:buFont typeface="Wingdings" panose="05000000000000000000" pitchFamily="2" charset="2"/>
              <a:buChar char=""/>
            </a:pPr>
            <a:r>
              <a:rPr lang="en-GB" sz="1800" strike="noStrike" spc="-1" dirty="0">
                <a:latin typeface="Arial" panose="020B0604020202020204"/>
              </a:rPr>
              <a:t>To develop an Autoencoder algorithm </a:t>
            </a:r>
            <a:r>
              <a:rPr lang="en-GB" spc="-1" dirty="0">
                <a:latin typeface="Arial" panose="020B0604020202020204"/>
              </a:rPr>
              <a:t>t</a:t>
            </a:r>
            <a:r>
              <a:rPr lang="en-GB" sz="1800" strike="noStrike" spc="-1" dirty="0">
                <a:latin typeface="Arial" panose="020B0604020202020204"/>
              </a:rPr>
              <a:t>hat works on unstructured data such as medical images (MRI scans, ultrasound scans, etc.) and check the </a:t>
            </a:r>
            <a:r>
              <a:rPr lang="en-IN" b="0" i="0" dirty="0">
                <a:solidFill>
                  <a:srgbClr val="202124"/>
                </a:solidFill>
                <a:effectLst/>
                <a:latin typeface="Roboto"/>
              </a:rPr>
              <a:t>resemblance </a:t>
            </a:r>
            <a:r>
              <a:rPr lang="en-GB" sz="1800" strike="noStrike" spc="-1" dirty="0">
                <a:latin typeface="Arial" panose="020B0604020202020204"/>
              </a:rPr>
              <a:t>between the encoded and decoded images.</a:t>
            </a:r>
          </a:p>
          <a:p>
            <a:pPr marL="431800" indent="-323850">
              <a:spcBef>
                <a:spcPts val="1415"/>
              </a:spcBef>
              <a:buClr>
                <a:srgbClr val="000000"/>
              </a:buClr>
              <a:buSzPct val="45000"/>
              <a:buFont typeface="Wingdings" panose="05000000000000000000" pitchFamily="2" charset="2"/>
              <a:buChar char=""/>
            </a:pPr>
            <a:endParaRPr lang="en-IN" sz="1800" b="1" strike="noStrike" spc="-1" dirty="0">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tIns="0" rIns="0" bIns="0" anchor="ctr">
            <a:noAutofit/>
          </a:bodyPr>
          <a:lstStyle/>
          <a:p>
            <a:pPr algn="ctr"/>
            <a:r>
              <a:rPr lang="en-IN" sz="4400" b="0" strike="noStrike" spc="-1">
                <a:latin typeface="Arial" panose="020B0604020202020204"/>
              </a:rPr>
              <a:t>Literature Survey</a:t>
            </a:r>
          </a:p>
        </p:txBody>
      </p:sp>
      <p:sp>
        <p:nvSpPr>
          <p:cNvPr id="46" name="TextShape 2"/>
          <p:cNvSpPr txBox="1"/>
          <p:nvPr/>
        </p:nvSpPr>
        <p:spPr>
          <a:xfrm>
            <a:off x="504000" y="1326600"/>
            <a:ext cx="9071640" cy="3288240"/>
          </a:xfrm>
          <a:prstGeom prst="rect">
            <a:avLst/>
          </a:prstGeom>
          <a:noFill/>
          <a:ln>
            <a:noFill/>
          </a:ln>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2000" b="0" strike="noStrike" spc="-1" dirty="0">
                <a:latin typeface="Arial" panose="020B0604020202020204"/>
              </a:rPr>
              <a:t>Survey Table</a:t>
            </a:r>
          </a:p>
          <a:p>
            <a:pPr marL="431800" indent="-323850">
              <a:spcBef>
                <a:spcPts val="1415"/>
              </a:spcBef>
              <a:buClr>
                <a:srgbClr val="000000"/>
              </a:buClr>
              <a:buSzPct val="45000"/>
              <a:buFont typeface="Wingdings" panose="05000000000000000000" pitchFamily="2" charset="2"/>
              <a:buChar char=""/>
            </a:pPr>
            <a:r>
              <a:rPr lang="en-IN" sz="2000" b="0" strike="noStrike" spc="-1" dirty="0">
                <a:latin typeface="Arial" panose="020B0604020202020204"/>
              </a:rPr>
              <a:t>Comparative Study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226080"/>
            <a:ext cx="9071640" cy="188135"/>
          </a:xfrm>
          <a:prstGeom prst="rect">
            <a:avLst/>
          </a:prstGeom>
          <a:noFill/>
          <a:ln>
            <a:noFill/>
          </a:ln>
        </p:spPr>
        <p:txBody>
          <a:bodyPr lIns="0" tIns="0" rIns="0" bIns="0" anchor="ctr">
            <a:noAutofit/>
          </a:bodyPr>
          <a:lstStyle/>
          <a:p>
            <a:pPr algn="ctr"/>
            <a:r>
              <a:rPr lang="en-IN" sz="2000" b="0" strike="noStrike" spc="-1" dirty="0">
                <a:latin typeface="Arial" panose="020B0604020202020204"/>
              </a:rPr>
              <a:t>Built-in Architecture</a:t>
            </a:r>
          </a:p>
        </p:txBody>
      </p:sp>
      <p:pic>
        <p:nvPicPr>
          <p:cNvPr id="4" name="Picture 3">
            <a:extLst>
              <a:ext uri="{FF2B5EF4-FFF2-40B4-BE49-F238E27FC236}">
                <a16:creationId xmlns:a16="http://schemas.microsoft.com/office/drawing/2014/main" id="{6CB7AD58-0E1A-BF88-261F-1CCDCB14FA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891253" y="553182"/>
            <a:ext cx="4802184" cy="4564185"/>
          </a:xfrm>
          <a:prstGeom prst="rect">
            <a:avLst/>
          </a:prstGeom>
          <a:noFill/>
        </p:spPr>
      </p:pic>
      <p:sp>
        <p:nvSpPr>
          <p:cNvPr id="2" name="TextBox 1">
            <a:extLst>
              <a:ext uri="{FF2B5EF4-FFF2-40B4-BE49-F238E27FC236}">
                <a16:creationId xmlns:a16="http://schemas.microsoft.com/office/drawing/2014/main" id="{1CE70048-7F01-9D68-5555-8944A9A134AE}"/>
              </a:ext>
            </a:extLst>
          </p:cNvPr>
          <p:cNvSpPr txBox="1"/>
          <p:nvPr/>
        </p:nvSpPr>
        <p:spPr>
          <a:xfrm>
            <a:off x="504000" y="5197230"/>
            <a:ext cx="9140185" cy="338554"/>
          </a:xfrm>
          <a:prstGeom prst="rect">
            <a:avLst/>
          </a:prstGeom>
          <a:noFill/>
        </p:spPr>
        <p:txBody>
          <a:bodyPr wrap="square" rtlCol="0">
            <a:spAutoFit/>
          </a:bodyPr>
          <a:lstStyle/>
          <a:p>
            <a:pPr algn="ctr"/>
            <a:r>
              <a:rPr lang="en-US" sz="1600" b="1" dirty="0">
                <a:effectLst/>
                <a:latin typeface="Times New Roman" panose="02020603050405020304" pitchFamily="18" charset="0"/>
                <a:ea typeface="Times New Roman" panose="02020603050405020304" pitchFamily="18" charset="0"/>
              </a:rPr>
              <a:t>Fig. 1. </a:t>
            </a:r>
            <a:r>
              <a:rPr lang="en-US" sz="1600" dirty="0">
                <a:effectLst/>
                <a:latin typeface="Times New Roman" panose="02020603050405020304" pitchFamily="18" charset="0"/>
                <a:ea typeface="Times New Roman" panose="02020603050405020304" pitchFamily="18" charset="0"/>
              </a:rPr>
              <a:t>The built-in architecture of MRI compression technique using a convolutional approach</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163557"/>
            <a:ext cx="9071640" cy="453858"/>
          </a:xfrm>
          <a:prstGeom prst="rect">
            <a:avLst/>
          </a:prstGeom>
          <a:noFill/>
          <a:ln>
            <a:noFill/>
          </a:ln>
        </p:spPr>
        <p:txBody>
          <a:bodyPr lIns="0" tIns="0" rIns="0" bIns="0" anchor="ctr">
            <a:noAutofit/>
          </a:bodyPr>
          <a:lstStyle/>
          <a:p>
            <a:pPr algn="ctr"/>
            <a:r>
              <a:rPr lang="en-IN" sz="3200" b="0" strike="noStrike" spc="-1" dirty="0">
                <a:latin typeface="Arial" panose="020B0604020202020204"/>
              </a:rPr>
              <a:t>Algorithms</a:t>
            </a:r>
            <a:endParaRPr lang="en-IN" sz="4400" b="0" strike="noStrike" spc="-1" dirty="0">
              <a:latin typeface="Arial" panose="020B0604020202020204"/>
            </a:endParaRPr>
          </a:p>
        </p:txBody>
      </p:sp>
      <p:graphicFrame>
        <p:nvGraphicFramePr>
          <p:cNvPr id="3" name="Object 2">
            <a:extLst>
              <a:ext uri="{FF2B5EF4-FFF2-40B4-BE49-F238E27FC236}">
                <a16:creationId xmlns:a16="http://schemas.microsoft.com/office/drawing/2014/main" id="{C5BA8BF4-EEA2-C962-0A7D-A817BEE85018}"/>
              </a:ext>
            </a:extLst>
          </p:cNvPr>
          <p:cNvGraphicFramePr>
            <a:graphicFrameLocks noChangeAspect="1"/>
          </p:cNvGraphicFramePr>
          <p:nvPr>
            <p:extLst>
              <p:ext uri="{D42A27DB-BD31-4B8C-83A1-F6EECF244321}">
                <p14:modId xmlns:p14="http://schemas.microsoft.com/office/powerpoint/2010/main" val="2163599168"/>
              </p:ext>
            </p:extLst>
          </p:nvPr>
        </p:nvGraphicFramePr>
        <p:xfrm>
          <a:off x="434242" y="1008396"/>
          <a:ext cx="9211155" cy="789142"/>
        </p:xfrm>
        <a:graphic>
          <a:graphicData uri="http://schemas.openxmlformats.org/presentationml/2006/ole">
            <mc:AlternateContent xmlns:mc="http://schemas.openxmlformats.org/markup-compatibility/2006">
              <mc:Choice xmlns:v="urn:schemas-microsoft-com:vml" Requires="v">
                <p:oleObj spid="_x0000_s1040" name="Document" r:id="rId3" imgW="5429565" imgH="464417" progId="Word.Document.12">
                  <p:embed/>
                </p:oleObj>
              </mc:Choice>
              <mc:Fallback>
                <p:oleObj name="Document" r:id="rId3" imgW="5429565" imgH="464417" progId="Word.Document.12">
                  <p:embed/>
                  <p:pic>
                    <p:nvPicPr>
                      <p:cNvPr id="0" name=""/>
                      <p:cNvPicPr/>
                      <p:nvPr/>
                    </p:nvPicPr>
                    <p:blipFill>
                      <a:blip r:embed="rId4"/>
                      <a:stretch>
                        <a:fillRect/>
                      </a:stretch>
                    </p:blipFill>
                    <p:spPr>
                      <a:xfrm>
                        <a:off x="434242" y="1008396"/>
                        <a:ext cx="9211155" cy="78914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05EACE4-8C8B-6D5E-1D77-57F353ADD716}"/>
              </a:ext>
            </a:extLst>
          </p:cNvPr>
          <p:cNvGraphicFramePr>
            <a:graphicFrameLocks noChangeAspect="1"/>
          </p:cNvGraphicFramePr>
          <p:nvPr>
            <p:extLst>
              <p:ext uri="{D42A27DB-BD31-4B8C-83A1-F6EECF244321}">
                <p14:modId xmlns:p14="http://schemas.microsoft.com/office/powerpoint/2010/main" val="1114750808"/>
              </p:ext>
            </p:extLst>
          </p:nvPr>
        </p:nvGraphicFramePr>
        <p:xfrm>
          <a:off x="431800" y="2052638"/>
          <a:ext cx="9709150" cy="3143250"/>
        </p:xfrm>
        <a:graphic>
          <a:graphicData uri="http://schemas.openxmlformats.org/presentationml/2006/ole">
            <mc:AlternateContent xmlns:mc="http://schemas.openxmlformats.org/markup-compatibility/2006">
              <mc:Choice xmlns:v="urn:schemas-microsoft-com:vml" Requires="v">
                <p:oleObj spid="_x0000_s1041" name="Document" r:id="rId5" imgW="5429565" imgH="1757583" progId="Word.Document.12">
                  <p:embed/>
                </p:oleObj>
              </mc:Choice>
              <mc:Fallback>
                <p:oleObj name="Document" r:id="rId5" imgW="5429565" imgH="1757583" progId="Word.Document.12">
                  <p:embed/>
                  <p:pic>
                    <p:nvPicPr>
                      <p:cNvPr id="0" name=""/>
                      <p:cNvPicPr/>
                      <p:nvPr/>
                    </p:nvPicPr>
                    <p:blipFill>
                      <a:blip r:embed="rId6"/>
                      <a:stretch>
                        <a:fillRect/>
                      </a:stretch>
                    </p:blipFill>
                    <p:spPr>
                      <a:xfrm>
                        <a:off x="431800" y="2052638"/>
                        <a:ext cx="9709150" cy="314325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A83E4FF4-6C1F-F8F8-C295-2E9D83613319}"/>
              </a:ext>
            </a:extLst>
          </p:cNvPr>
          <p:cNvGraphicFramePr>
            <a:graphicFrameLocks noChangeAspect="1"/>
          </p:cNvGraphicFramePr>
          <p:nvPr>
            <p:extLst>
              <p:ext uri="{D42A27DB-BD31-4B8C-83A1-F6EECF244321}">
                <p14:modId xmlns:p14="http://schemas.microsoft.com/office/powerpoint/2010/main" val="2119839779"/>
              </p:ext>
            </p:extLst>
          </p:nvPr>
        </p:nvGraphicFramePr>
        <p:xfrm>
          <a:off x="323850" y="365125"/>
          <a:ext cx="8994775" cy="3184525"/>
        </p:xfrm>
        <a:graphic>
          <a:graphicData uri="http://schemas.openxmlformats.org/presentationml/2006/ole">
            <mc:AlternateContent xmlns:mc="http://schemas.openxmlformats.org/markup-compatibility/2006">
              <mc:Choice xmlns:v="urn:schemas-microsoft-com:vml" Requires="v">
                <p:oleObj spid="_x0000_s2057" name="Document" r:id="rId3" imgW="5429565" imgH="1921389" progId="Word.Document.12">
                  <p:embed/>
                </p:oleObj>
              </mc:Choice>
              <mc:Fallback>
                <p:oleObj name="Document" r:id="rId3" imgW="5429565" imgH="1921389" progId="Word.Document.12">
                  <p:embed/>
                  <p:pic>
                    <p:nvPicPr>
                      <p:cNvPr id="0" name=""/>
                      <p:cNvPicPr/>
                      <p:nvPr/>
                    </p:nvPicPr>
                    <p:blipFill>
                      <a:blip r:embed="rId4"/>
                      <a:stretch>
                        <a:fillRect/>
                      </a:stretch>
                    </p:blipFill>
                    <p:spPr>
                      <a:xfrm>
                        <a:off x="323850" y="365125"/>
                        <a:ext cx="8994775" cy="3184525"/>
                      </a:xfrm>
                      <a:prstGeom prst="rect">
                        <a:avLst/>
                      </a:prstGeom>
                    </p:spPr>
                  </p:pic>
                </p:oleObj>
              </mc:Fallback>
            </mc:AlternateContent>
          </a:graphicData>
        </a:graphic>
      </p:graphicFrame>
    </p:spTree>
    <p:extLst>
      <p:ext uri="{BB962C8B-B14F-4D97-AF65-F5344CB8AC3E}">
        <p14:creationId xmlns:p14="http://schemas.microsoft.com/office/powerpoint/2010/main" val="165092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8362C3AD-AB68-4688-4CC8-710519CD2373}"/>
              </a:ext>
            </a:extLst>
          </p:cNvPr>
          <p:cNvGraphicFramePr>
            <a:graphicFrameLocks noChangeAspect="1"/>
          </p:cNvGraphicFramePr>
          <p:nvPr>
            <p:extLst>
              <p:ext uri="{D42A27DB-BD31-4B8C-83A1-F6EECF244321}">
                <p14:modId xmlns:p14="http://schemas.microsoft.com/office/powerpoint/2010/main" val="496907804"/>
              </p:ext>
            </p:extLst>
          </p:nvPr>
        </p:nvGraphicFramePr>
        <p:xfrm>
          <a:off x="0" y="457200"/>
          <a:ext cx="9709150" cy="4754563"/>
        </p:xfrm>
        <a:graphic>
          <a:graphicData uri="http://schemas.openxmlformats.org/presentationml/2006/ole">
            <mc:AlternateContent xmlns:mc="http://schemas.openxmlformats.org/markup-compatibility/2006">
              <mc:Choice xmlns:v="urn:schemas-microsoft-com:vml" Requires="v">
                <p:oleObj spid="_x0000_s3081" name="Document" r:id="rId3" imgW="5429565" imgH="2657975" progId="Word.Document.12">
                  <p:embed/>
                </p:oleObj>
              </mc:Choice>
              <mc:Fallback>
                <p:oleObj name="Document" r:id="rId3" imgW="5429565" imgH="2657975" progId="Word.Document.12">
                  <p:embed/>
                  <p:pic>
                    <p:nvPicPr>
                      <p:cNvPr id="0" name=""/>
                      <p:cNvPicPr/>
                      <p:nvPr/>
                    </p:nvPicPr>
                    <p:blipFill>
                      <a:blip r:embed="rId4"/>
                      <a:stretch>
                        <a:fillRect/>
                      </a:stretch>
                    </p:blipFill>
                    <p:spPr>
                      <a:xfrm>
                        <a:off x="0" y="457200"/>
                        <a:ext cx="9709150" cy="4754563"/>
                      </a:xfrm>
                      <a:prstGeom prst="rect">
                        <a:avLst/>
                      </a:prstGeom>
                    </p:spPr>
                  </p:pic>
                </p:oleObj>
              </mc:Fallback>
            </mc:AlternateContent>
          </a:graphicData>
        </a:graphic>
      </p:graphicFrame>
    </p:spTree>
    <p:extLst>
      <p:ext uri="{BB962C8B-B14F-4D97-AF65-F5344CB8AC3E}">
        <p14:creationId xmlns:p14="http://schemas.microsoft.com/office/powerpoint/2010/main" val="311945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6B1606-3BE8-8967-74FA-28B86B4C0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995" y="78948"/>
            <a:ext cx="6394634" cy="5091774"/>
          </a:xfrm>
          <a:prstGeom prst="rect">
            <a:avLst/>
          </a:prstGeom>
        </p:spPr>
      </p:pic>
      <p:sp>
        <p:nvSpPr>
          <p:cNvPr id="5" name="TextBox 4">
            <a:extLst>
              <a:ext uri="{FF2B5EF4-FFF2-40B4-BE49-F238E27FC236}">
                <a16:creationId xmlns:a16="http://schemas.microsoft.com/office/drawing/2014/main" id="{90B477E9-FF9A-3672-32DB-F9063B1D8B15}"/>
              </a:ext>
            </a:extLst>
          </p:cNvPr>
          <p:cNvSpPr txBox="1"/>
          <p:nvPr/>
        </p:nvSpPr>
        <p:spPr>
          <a:xfrm>
            <a:off x="1578921" y="5170722"/>
            <a:ext cx="6658708"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Fig.2. </a:t>
            </a:r>
            <a:r>
              <a:rPr lang="en-US" sz="1800" dirty="0">
                <a:effectLst/>
                <a:latin typeface="Times New Roman" panose="02020603050405020304" pitchFamily="18" charset="0"/>
                <a:ea typeface="Times New Roman" panose="02020603050405020304" pitchFamily="18" charset="0"/>
              </a:rPr>
              <a:t>Training and testing phase using proposed model architecture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565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tIns="0" rIns="0" bIns="0" anchor="ctr">
            <a:noAutofit/>
          </a:bodyPr>
          <a:lstStyle/>
          <a:p>
            <a:pPr algn="ctr"/>
            <a:r>
              <a:rPr lang="en-IN" sz="4400" b="0" strike="noStrike" spc="-1" dirty="0">
                <a:latin typeface="Arial" panose="020B0604020202020204"/>
              </a:rPr>
              <a:t>Experimental Results</a:t>
            </a:r>
          </a:p>
        </p:txBody>
      </p:sp>
      <p:sp>
        <p:nvSpPr>
          <p:cNvPr id="52" name="TextShape 2"/>
          <p:cNvSpPr txBox="1"/>
          <p:nvPr/>
        </p:nvSpPr>
        <p:spPr>
          <a:xfrm>
            <a:off x="504000" y="1326600"/>
            <a:ext cx="9071640" cy="3288240"/>
          </a:xfrm>
          <a:prstGeom prst="rect">
            <a:avLst/>
          </a:prstGeom>
          <a:noFill/>
          <a:ln>
            <a:noFill/>
          </a:ln>
        </p:spPr>
        <p:txBody>
          <a:bodyPr lIns="0" tIns="0" rIns="0" bIns="0">
            <a:normAutofit lnSpcReduction="10000"/>
          </a:bodyPr>
          <a:lstStyle/>
          <a:p>
            <a:pPr marL="431800" indent="-323850">
              <a:spcBef>
                <a:spcPts val="1415"/>
              </a:spcBef>
              <a:buClr>
                <a:srgbClr val="000000"/>
              </a:buClr>
              <a:buSzPct val="45000"/>
              <a:buFont typeface="Wingdings" panose="05000000000000000000" pitchFamily="2" charset="2"/>
              <a:buChar char=""/>
            </a:pPr>
            <a:r>
              <a:rPr lang="en-IN" sz="2400" b="1" strike="noStrike" spc="-1" dirty="0">
                <a:latin typeface="Arial" panose="020B0604020202020204"/>
              </a:rPr>
              <a:t>Result Analysis</a:t>
            </a:r>
          </a:p>
          <a:p>
            <a:pPr marL="864235" lvl="1" indent="-323850">
              <a:spcBef>
                <a:spcPts val="1135"/>
              </a:spcBef>
              <a:buClr>
                <a:srgbClr val="000000"/>
              </a:buClr>
              <a:buSzPct val="75000"/>
              <a:buFont typeface="Symbol" charset="2"/>
              <a:buChar char=""/>
            </a:pPr>
            <a:r>
              <a:rPr lang="en-IN" sz="2000" b="1" strike="noStrike" spc="-1" dirty="0">
                <a:latin typeface="Arial" panose="020B0604020202020204"/>
              </a:rPr>
              <a:t>Dataset</a:t>
            </a:r>
            <a:endParaRPr lang="en-IN" sz="2000" b="0" strike="noStrike" spc="-1" dirty="0">
              <a:latin typeface="Arial" panose="020B0604020202020204"/>
            </a:endParaRPr>
          </a:p>
          <a:p>
            <a:pPr marL="864235" lvl="1" indent="-323850">
              <a:spcBef>
                <a:spcPts val="1135"/>
              </a:spcBef>
              <a:buClr>
                <a:srgbClr val="000000"/>
              </a:buClr>
              <a:buSzPct val="75000"/>
              <a:buFont typeface="Symbol" charset="2"/>
              <a:buChar char=""/>
            </a:pPr>
            <a:r>
              <a:rPr lang="en-IN" sz="1600" b="0" strike="noStrike" spc="-1" dirty="0">
                <a:latin typeface="Arial" panose="020B0604020202020204"/>
              </a:rPr>
              <a:t>We consider the brain MRIs as a dataset, which consists of 132 images. The size, colour, and format of images in the dataset are similar in nature, whereas the resolutions of the images are different. The format of the images are ‘.jpg’ by nature.</a:t>
            </a:r>
            <a:endParaRPr lang="en-IN" sz="2800" b="0" strike="noStrike" spc="-1" dirty="0">
              <a:latin typeface="Arial" panose="020B0604020202020204"/>
            </a:endParaRPr>
          </a:p>
          <a:p>
            <a:pPr marL="864235" lvl="1" indent="-323850">
              <a:spcBef>
                <a:spcPts val="1135"/>
              </a:spcBef>
              <a:buClr>
                <a:srgbClr val="000000"/>
              </a:buClr>
              <a:buSzPct val="75000"/>
              <a:buFont typeface="Symbol" charset="2"/>
              <a:buChar char=""/>
            </a:pPr>
            <a:r>
              <a:rPr lang="en-IN" b="1" strike="noStrike" spc="-1" dirty="0">
                <a:latin typeface="Arial" panose="020B0604020202020204"/>
              </a:rPr>
              <a:t>Machine Configuration</a:t>
            </a:r>
            <a:endParaRPr lang="en-IN" b="0" strike="noStrike" spc="-1" dirty="0">
              <a:latin typeface="Arial" panose="020B0604020202020204"/>
            </a:endParaRPr>
          </a:p>
          <a:p>
            <a:pPr marL="864235" lvl="1" indent="-323850">
              <a:spcBef>
                <a:spcPts val="1135"/>
              </a:spcBef>
              <a:buClr>
                <a:srgbClr val="000000"/>
              </a:buClr>
              <a:buSzPct val="75000"/>
              <a:buFont typeface="Symbol" charset="2"/>
              <a:buChar char=""/>
            </a:pPr>
            <a:r>
              <a:rPr lang="en-GB" sz="1600" dirty="0"/>
              <a:t>We have applied our algorithm in the python environment, version 3.8, with the hardware configuration of the Intel Core i3 5th Generation processor,4GB DDR3 primary memory (RAM), and an integrated graphics card. Anaconda as a distributor of Python version 3.8 is used. </a:t>
            </a:r>
            <a:r>
              <a:rPr lang="en-GB" sz="1600" dirty="0" err="1"/>
              <a:t>jupyter</a:t>
            </a:r>
            <a:r>
              <a:rPr lang="en-GB" sz="1600" dirty="0"/>
              <a:t> notebook version 6.3.0 as an open web interface is used as a programming platform for the implementation of our algorithm.</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449</Words>
  <Application>Microsoft Office PowerPoint</Application>
  <PresentationFormat>Custom</PresentationFormat>
  <Paragraphs>71</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4" baseType="lpstr">
      <vt:lpstr>Arial</vt:lpstr>
      <vt:lpstr>Roboto</vt:lpstr>
      <vt:lpstr>Symbol</vt:lpstr>
      <vt:lpstr>Times New Roman</vt:lpstr>
      <vt:lpstr>Wingdings</vt:lpstr>
      <vt:lpstr>Office Theme</vt:lpstr>
      <vt:lpstr>Document</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Segmentation</vt:lpstr>
      <vt:lpstr>Post Training Findings </vt:lpstr>
      <vt:lpstr>PowerPoint Presentation</vt:lpstr>
      <vt:lpstr>Application 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Home Laptop</cp:lastModifiedBy>
  <cp:revision>9</cp:revision>
  <dcterms:created xsi:type="dcterms:W3CDTF">2022-04-26T12:03:26Z</dcterms:created>
  <dcterms:modified xsi:type="dcterms:W3CDTF">2022-04-29T12:39:16Z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