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5" r:id="rId7"/>
    <p:sldId id="266" r:id="rId8"/>
    <p:sldId id="267" r:id="rId9"/>
    <p:sldId id="261" r:id="rId10"/>
    <p:sldId id="268" r:id="rId11"/>
    <p:sldId id="269" r:id="rId12"/>
    <p:sldId id="271" r:id="rId13"/>
    <p:sldId id="262" r:id="rId14"/>
    <p:sldId id="273" r:id="rId15"/>
    <p:sldId id="263" r:id="rId16"/>
    <p:sldId id="272" r:id="rId17"/>
    <p:sldId id="264" r:id="rId18"/>
    <p:sldId id="274" r:id="rId19"/>
  </p:sldIdLst>
  <p:sldSz cx="10080625" cy="567055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8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IN" sz="3200" b="0" strike="noStrike" spc="-1">
              <a:latin typeface="Arial" panose="020B0604020202020204"/>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IN" sz="4400" b="0" strike="noStrike" spc="-1">
              <a:latin typeface="Arial" panose="020B0604020202020204"/>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IN" sz="3200" b="0" strike="noStrike" spc="-1">
              <a:latin typeface="Arial" panose="020B0604020202020204"/>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IN"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IN" sz="4400" b="0" strike="noStrike" spc="-1">
                <a:latin typeface="Arial" panose="020B0604020202020204"/>
              </a:rPr>
              <a:t>Click to edit the title text format</a:t>
            </a:r>
          </a:p>
        </p:txBody>
      </p:sp>
      <p:sp>
        <p:nvSpPr>
          <p:cNvPr id="2" name="PlaceHolder 2"/>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en-IN" sz="2800" b="0" strike="noStrike" spc="-1">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latin typeface="Arial" panose="020B0604020202020204"/>
              </a:rPr>
              <a:t>Third Outline Level</a:t>
            </a:r>
          </a:p>
          <a:p>
            <a:pPr marL="1727835" lvl="3" indent="-215900">
              <a:spcBef>
                <a:spcPts val="565"/>
              </a:spcBef>
              <a:buClr>
                <a:srgbClr val="000000"/>
              </a:buClr>
              <a:buSzPct val="75000"/>
              <a:buFont typeface="Symbol" charset="2"/>
              <a:buChar char=""/>
            </a:pPr>
            <a:r>
              <a:rPr lang="en-IN" sz="2000" b="0" strike="noStrike" spc="-1">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latin typeface="Arial" panose="020B0604020202020204"/>
              </a:rPr>
              <a:t>Seventh Outline Level</a:t>
            </a:r>
          </a:p>
        </p:txBody>
      </p:sp>
      <p:sp>
        <p:nvSpPr>
          <p:cNvPr id="3" name="PlaceHolder 3"/>
          <p:cNvSpPr>
            <a:spLocks noGrp="1"/>
          </p:cNvSpPr>
          <p:nvPr>
            <p:ph type="dt"/>
          </p:nvPr>
        </p:nvSpPr>
        <p:spPr>
          <a:xfrm>
            <a:off x="504000" y="5165280"/>
            <a:ext cx="2348280" cy="390600"/>
          </a:xfrm>
          <a:prstGeom prst="rect">
            <a:avLst/>
          </a:prstGeom>
        </p:spPr>
        <p:txBody>
          <a:bodyPr lIns="0" tIns="0" rIns="0" bIns="0">
            <a:noAutofit/>
          </a:bodyPr>
          <a:lstStyle/>
          <a:p>
            <a:r>
              <a:rPr lang="en-IN" sz="1400" b="0" strike="noStrike" spc="-1">
                <a:latin typeface="Times New Roman" panose="02020603050405020304"/>
              </a:rPr>
              <a:t>&lt;date/time&gt;</a:t>
            </a:r>
          </a:p>
        </p:txBody>
      </p:sp>
      <p:sp>
        <p:nvSpPr>
          <p:cNvPr id="4"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n-IN" sz="1400" b="0" strike="noStrike" spc="-1">
                <a:latin typeface="Times New Roman" panose="02020603050405020304"/>
              </a:rPr>
              <a:t>&lt;footer&gt;</a:t>
            </a:r>
          </a:p>
        </p:txBody>
      </p:sp>
      <p:sp>
        <p:nvSpPr>
          <p:cNvPr id="5"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6761183E-1EE6-4AC7-8420-6CF1C2C8DC58}" type="slidenum">
              <a:rPr lang="en-IN" sz="1400" b="0" strike="noStrike" spc="-1">
                <a:latin typeface="Times New Roman" panose="02020603050405020304"/>
              </a:rPr>
              <a:t>‹#›</a:t>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package" Target="../embeddings/Microsoft_Word_Document2.docx"/><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29E585-5788-4E1D-B83E-CCA24ADC8AE0}"/>
              </a:ext>
            </a:extLst>
          </p:cNvPr>
          <p:cNvSpPr txBox="1"/>
          <p:nvPr/>
        </p:nvSpPr>
        <p:spPr>
          <a:xfrm>
            <a:off x="304800" y="152400"/>
            <a:ext cx="8686800" cy="5424562"/>
          </a:xfrm>
          <a:prstGeom prst="rect">
            <a:avLst/>
          </a:prstGeom>
          <a:noFill/>
        </p:spPr>
        <p:txBody>
          <a:bodyPr wrap="square" rtlCol="0">
            <a:spAutoFit/>
          </a:bodyPr>
          <a:lstStyle/>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endParaRPr lang="en-US" sz="1000" b="1" dirty="0">
              <a:solidFill>
                <a:schemeClr val="bg1"/>
              </a:solidFill>
              <a:latin typeface="Times New Roman" panose="02020603050405020304" pitchFamily="18" charset="0"/>
              <a:cs typeface="Times New Roman" panose="02020603050405020304" pitchFamily="18" charset="0"/>
            </a:endParaRPr>
          </a:p>
          <a:p>
            <a:pPr algn="ctr"/>
            <a:r>
              <a:rPr lang="en-US" b="1" dirty="0">
                <a:solidFill>
                  <a:srgbClr val="0070C0"/>
                </a:solidFill>
                <a:latin typeface="Times New Roman" panose="02020603050405020304" pitchFamily="18" charset="0"/>
                <a:cs typeface="Times New Roman" panose="02020603050405020304" pitchFamily="18" charset="0"/>
              </a:rPr>
              <a:t>Project name</a:t>
            </a:r>
            <a:r>
              <a:rPr lang="en-US" b="1"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Unstructured breast mammogram data analysis using convolutional approach for effective classification and detection</a:t>
            </a:r>
          </a:p>
          <a:p>
            <a:pPr algn="ctr"/>
            <a:r>
              <a:rPr lang="en-US" sz="1050" dirty="0">
                <a:latin typeface="Times New Roman" panose="02020603050405020304" pitchFamily="18" charset="0"/>
                <a:cs typeface="Times New Roman" panose="02020603050405020304" pitchFamily="18" charset="0"/>
              </a:rPr>
              <a:t> </a:t>
            </a:r>
          </a:p>
          <a:p>
            <a:pPr algn="ctr"/>
            <a:r>
              <a:rPr lang="en-US" sz="1600" b="1" dirty="0">
                <a:latin typeface="Times New Roman" panose="02020603050405020304" pitchFamily="18" charset="0"/>
                <a:cs typeface="Times New Roman" panose="02020603050405020304" pitchFamily="18" charset="0"/>
              </a:rPr>
              <a:t>Project guide: </a:t>
            </a:r>
            <a:r>
              <a:rPr lang="en-US" sz="1600" dirty="0">
                <a:latin typeface="Times New Roman" panose="02020603050405020304" pitchFamily="18" charset="0"/>
                <a:cs typeface="Times New Roman" panose="02020603050405020304" pitchFamily="18" charset="0"/>
              </a:rPr>
              <a:t>Prof. </a:t>
            </a:r>
            <a:r>
              <a:rPr lang="en-US" sz="1600" dirty="0" err="1">
                <a:latin typeface="Times New Roman" panose="02020603050405020304" pitchFamily="18" charset="0"/>
                <a:cs typeface="Times New Roman" panose="02020603050405020304" pitchFamily="18" charset="0"/>
              </a:rPr>
              <a:t>Debkumar</a:t>
            </a:r>
            <a:r>
              <a:rPr lang="en-US" sz="1600" dirty="0">
                <a:latin typeface="Times New Roman" panose="02020603050405020304" pitchFamily="18" charset="0"/>
                <a:cs typeface="Times New Roman" panose="02020603050405020304" pitchFamily="18" charset="0"/>
              </a:rPr>
              <a:t> Chowdhury</a:t>
            </a: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endParaRPr lang="en-US" sz="1400" b="1" dirty="0">
              <a:solidFill>
                <a:srgbClr val="0070C0"/>
              </a:solidFill>
              <a:latin typeface="Times New Roman" panose="02020603050405020304" pitchFamily="18" charset="0"/>
              <a:cs typeface="Times New Roman" panose="02020603050405020304" pitchFamily="18" charset="0"/>
            </a:endParaRPr>
          </a:p>
          <a:p>
            <a:pPr algn="ctr"/>
            <a:r>
              <a:rPr lang="en-US" sz="1400" b="1" dirty="0">
                <a:solidFill>
                  <a:srgbClr val="0070C0"/>
                </a:solidFill>
                <a:latin typeface="Times New Roman" panose="02020603050405020304" pitchFamily="18" charset="0"/>
                <a:cs typeface="Times New Roman" panose="02020603050405020304" pitchFamily="18" charset="0"/>
              </a:rPr>
              <a:t>Department of Computer Science</a:t>
            </a:r>
          </a:p>
          <a:p>
            <a:pPr algn="ctr"/>
            <a:r>
              <a:rPr lang="en-US" sz="1400" b="1" dirty="0">
                <a:solidFill>
                  <a:srgbClr val="0070C0"/>
                </a:solidFill>
                <a:latin typeface="Times New Roman" panose="02020603050405020304" pitchFamily="18" charset="0"/>
                <a:cs typeface="Times New Roman" panose="02020603050405020304" pitchFamily="18" charset="0"/>
              </a:rPr>
              <a:t>University of Engineering &amp; Management, Kolkata</a:t>
            </a:r>
          </a:p>
        </p:txBody>
      </p:sp>
      <p:graphicFrame>
        <p:nvGraphicFramePr>
          <p:cNvPr id="8" name="Table 7">
            <a:extLst>
              <a:ext uri="{FF2B5EF4-FFF2-40B4-BE49-F238E27FC236}">
                <a16:creationId xmlns:a16="http://schemas.microsoft.com/office/drawing/2014/main" id="{A1512843-97C2-4841-A093-C9D17BDDD7DC}"/>
              </a:ext>
            </a:extLst>
          </p:cNvPr>
          <p:cNvGraphicFramePr>
            <a:graphicFrameLocks noGrp="1"/>
          </p:cNvGraphicFramePr>
          <p:nvPr>
            <p:extLst>
              <p:ext uri="{D42A27DB-BD31-4B8C-83A1-F6EECF244321}">
                <p14:modId xmlns:p14="http://schemas.microsoft.com/office/powerpoint/2010/main" val="2107857497"/>
              </p:ext>
            </p:extLst>
          </p:nvPr>
        </p:nvGraphicFramePr>
        <p:xfrm>
          <a:off x="1435049" y="2621567"/>
          <a:ext cx="6553200" cy="2362203"/>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11828">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Tirtharaj</a:t>
                      </a:r>
                      <a:r>
                        <a:rPr lang="en-US" sz="1400" b="0" baseline="0" dirty="0">
                          <a:solidFill>
                            <a:schemeClr val="tx1"/>
                          </a:solidFill>
                          <a:latin typeface="Times New Roman" panose="02020603050405020304" pitchFamily="18" charset="0"/>
                          <a:cs typeface="Times New Roman" panose="02020603050405020304" pitchFamily="18" charset="0"/>
                        </a:rPr>
                        <a:t> Sinha</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12019009001134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Anurag Unnikannan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09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12019009001281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Susmit 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3J(CST)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72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12019009022078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Siddhartha</a:t>
                      </a:r>
                      <a:r>
                        <a:rPr lang="en-US" sz="1400" b="0" baseline="0" dirty="0">
                          <a:solidFill>
                            <a:schemeClr val="tx1"/>
                          </a:solidFill>
                          <a:latin typeface="Times New Roman" panose="02020603050405020304" pitchFamily="18" charset="0"/>
                          <a:cs typeface="Times New Roman" panose="02020603050405020304" pitchFamily="18" charset="0"/>
                        </a:rPr>
                        <a:t> Bose</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3I(CST)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58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12019009022034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Arnobrata</a:t>
                      </a:r>
                      <a:r>
                        <a:rPr lang="en-US" sz="1400" b="0" baseline="0" dirty="0">
                          <a:solidFill>
                            <a:schemeClr val="tx1"/>
                          </a:solidFill>
                          <a:latin typeface="Times New Roman" panose="02020603050405020304" pitchFamily="18" charset="0"/>
                          <a:cs typeface="Times New Roman" panose="02020603050405020304" pitchFamily="18" charset="0"/>
                        </a:rPr>
                        <a:t> Ghosh</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12019009001398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10075">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Devesh</a:t>
                      </a:r>
                      <a:r>
                        <a:rPr lang="en-US" sz="1400" b="0" baseline="0" dirty="0">
                          <a:solidFill>
                            <a:schemeClr val="tx1"/>
                          </a:solidFill>
                          <a:latin typeface="Times New Roman" panose="02020603050405020304" pitchFamily="18" charset="0"/>
                          <a:cs typeface="Times New Roman" panose="02020603050405020304" pitchFamily="18" charset="0"/>
                        </a:rPr>
                        <a:t> Raj</a:t>
                      </a:r>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3C(CST)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12019009022196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9" name="Picture 8">
            <a:extLst>
              <a:ext uri="{FF2B5EF4-FFF2-40B4-BE49-F238E27FC236}">
                <a16:creationId xmlns:a16="http://schemas.microsoft.com/office/drawing/2014/main" id="{33C7A5F9-5ACB-4026-9A88-F5CA810954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9889" y="205710"/>
            <a:ext cx="1115549" cy="911003"/>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86F13-5400-2069-DA24-163B6FA45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331" y="1206256"/>
            <a:ext cx="5595962" cy="3941530"/>
          </a:xfrm>
          <a:prstGeom prst="rect">
            <a:avLst/>
          </a:prstGeom>
          <a:noFill/>
          <a:ln>
            <a:noFill/>
          </a:ln>
        </p:spPr>
      </p:pic>
      <p:sp>
        <p:nvSpPr>
          <p:cNvPr id="5" name="TextBox 4">
            <a:extLst>
              <a:ext uri="{FF2B5EF4-FFF2-40B4-BE49-F238E27FC236}">
                <a16:creationId xmlns:a16="http://schemas.microsoft.com/office/drawing/2014/main" id="{2303C0CA-BC33-DB43-AE6E-92D462810045}"/>
              </a:ext>
            </a:extLst>
          </p:cNvPr>
          <p:cNvSpPr txBox="1"/>
          <p:nvPr/>
        </p:nvSpPr>
        <p:spPr>
          <a:xfrm>
            <a:off x="1867876" y="242277"/>
            <a:ext cx="5939692" cy="769441"/>
          </a:xfrm>
          <a:prstGeom prst="rect">
            <a:avLst/>
          </a:prstGeom>
          <a:noFill/>
        </p:spPr>
        <p:txBody>
          <a:bodyPr wrap="square" rtlCol="0">
            <a:spAutoFit/>
          </a:bodyPr>
          <a:lstStyle/>
          <a:p>
            <a:pPr algn="ctr"/>
            <a:r>
              <a:rPr lang="en-GB" sz="4400" dirty="0"/>
              <a:t>5.2 Image Reading</a:t>
            </a:r>
            <a:endParaRPr lang="en-IN" sz="4400" dirty="0"/>
          </a:p>
        </p:txBody>
      </p:sp>
      <p:sp>
        <p:nvSpPr>
          <p:cNvPr id="6" name="TextBox 5">
            <a:extLst>
              <a:ext uri="{FF2B5EF4-FFF2-40B4-BE49-F238E27FC236}">
                <a16:creationId xmlns:a16="http://schemas.microsoft.com/office/drawing/2014/main" id="{A2A6C296-708F-20B4-E6F5-8F3ADCDB5B49}"/>
              </a:ext>
            </a:extLst>
          </p:cNvPr>
          <p:cNvSpPr txBox="1"/>
          <p:nvPr/>
        </p:nvSpPr>
        <p:spPr>
          <a:xfrm>
            <a:off x="1703753" y="5227997"/>
            <a:ext cx="6267938" cy="369332"/>
          </a:xfrm>
          <a:prstGeom prst="rect">
            <a:avLst/>
          </a:prstGeom>
          <a:noFill/>
        </p:spPr>
        <p:txBody>
          <a:bodyPr wrap="square" rtlCol="0">
            <a:spAutoFit/>
          </a:bodyPr>
          <a:lstStyle/>
          <a:p>
            <a:pPr marL="516255" algn="ctr"/>
            <a:r>
              <a:rPr lang="en-US" sz="1800" b="1" dirty="0">
                <a:effectLst/>
                <a:latin typeface="Times New Roman" panose="02020603050405020304" pitchFamily="18" charset="0"/>
                <a:ea typeface="Times New Roman" panose="02020603050405020304" pitchFamily="18" charset="0"/>
              </a:rPr>
              <a:t>Fig. 3. </a:t>
            </a:r>
            <a:r>
              <a:rPr lang="en-US" sz="1800" dirty="0">
                <a:effectLst/>
                <a:latin typeface="Times New Roman" panose="02020603050405020304" pitchFamily="18" charset="0"/>
                <a:ea typeface="Times New Roman" panose="02020603050405020304" pitchFamily="18" charset="0"/>
              </a:rPr>
              <a:t>Samples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hydrocephalus dataset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639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480-4DA7-AA1A-37D9-5ECBA2A5C5F4}"/>
              </a:ext>
            </a:extLst>
          </p:cNvPr>
          <p:cNvSpPr>
            <a:spLocks noGrp="1"/>
          </p:cNvSpPr>
          <p:nvPr>
            <p:ph type="title"/>
          </p:nvPr>
        </p:nvSpPr>
        <p:spPr>
          <a:xfrm>
            <a:off x="504000" y="194819"/>
            <a:ext cx="9007323" cy="555458"/>
          </a:xfrm>
        </p:spPr>
        <p:txBody>
          <a:bodyPr/>
          <a:lstStyle/>
          <a:p>
            <a:pPr algn="ctr"/>
            <a:r>
              <a:rPr lang="en-GB" sz="4400" dirty="0"/>
              <a:t>5.3 Image Segmentation</a:t>
            </a:r>
            <a:endParaRPr lang="en-IN" sz="4400" dirty="0"/>
          </a:p>
        </p:txBody>
      </p:sp>
      <p:pic>
        <p:nvPicPr>
          <p:cNvPr id="4" name="Picture 3">
            <a:extLst>
              <a:ext uri="{FF2B5EF4-FFF2-40B4-BE49-F238E27FC236}">
                <a16:creationId xmlns:a16="http://schemas.microsoft.com/office/drawing/2014/main" id="{4C07B4BD-553F-FAA7-CB38-1DB4B2FC8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590" y="1789186"/>
            <a:ext cx="7323443" cy="1873348"/>
          </a:xfrm>
          <a:prstGeom prst="rect">
            <a:avLst/>
          </a:prstGeom>
        </p:spPr>
      </p:pic>
      <p:sp>
        <p:nvSpPr>
          <p:cNvPr id="5" name="TextBox 4">
            <a:extLst>
              <a:ext uri="{FF2B5EF4-FFF2-40B4-BE49-F238E27FC236}">
                <a16:creationId xmlns:a16="http://schemas.microsoft.com/office/drawing/2014/main" id="{F0490799-16EB-8E44-C69C-899568DDD1DC}"/>
              </a:ext>
            </a:extLst>
          </p:cNvPr>
          <p:cNvSpPr txBox="1"/>
          <p:nvPr/>
        </p:nvSpPr>
        <p:spPr>
          <a:xfrm>
            <a:off x="127564" y="4224148"/>
            <a:ext cx="9760193" cy="646331"/>
          </a:xfrm>
          <a:prstGeom prst="rect">
            <a:avLst/>
          </a:prstGeom>
          <a:noFill/>
        </p:spPr>
        <p:txBody>
          <a:bodyPr wrap="square" rtlCol="0">
            <a:spAutoFit/>
          </a:bodyPr>
          <a:lstStyle/>
          <a:p>
            <a:pPr marL="516255" algn="ctr"/>
            <a:r>
              <a:rPr lang="en-US" sz="1800" b="1" dirty="0">
                <a:effectLst/>
                <a:latin typeface="Times New Roman" panose="02020603050405020304" pitchFamily="18" charset="0"/>
                <a:ea typeface="Times New Roman" panose="02020603050405020304" pitchFamily="18" charset="0"/>
              </a:rPr>
              <a:t>Fig. 4. </a:t>
            </a:r>
            <a:r>
              <a:rPr lang="en-US" sz="1800" dirty="0">
                <a:effectLst/>
                <a:latin typeface="Times New Roman" panose="02020603050405020304" pitchFamily="18" charset="0"/>
                <a:ea typeface="Times New Roman" panose="02020603050405020304" pitchFamily="18" charset="0"/>
              </a:rPr>
              <a:t>(a) original image (b) gray-scale image (c) image after applying proposed filtration method (d) </a:t>
            </a:r>
            <a:r>
              <a:rPr lang="en-IN" sz="1800" dirty="0">
                <a:effectLst/>
                <a:latin typeface="Times New Roman" panose="02020603050405020304" pitchFamily="18" charset="0"/>
                <a:ea typeface="Times New Roman" panose="02020603050405020304" pitchFamily="18" charset="0"/>
              </a:rPr>
              <a:t>proposed segmentation approach for the region of interest detection</a:t>
            </a:r>
          </a:p>
        </p:txBody>
      </p:sp>
    </p:spTree>
    <p:extLst>
      <p:ext uri="{BB962C8B-B14F-4D97-AF65-F5344CB8AC3E}">
        <p14:creationId xmlns:p14="http://schemas.microsoft.com/office/powerpoint/2010/main" val="373272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DDB1-1705-9A78-494D-4E1B3FF53AAB}"/>
              </a:ext>
            </a:extLst>
          </p:cNvPr>
          <p:cNvSpPr>
            <a:spLocks noGrp="1"/>
          </p:cNvSpPr>
          <p:nvPr>
            <p:ph type="title"/>
          </p:nvPr>
        </p:nvSpPr>
        <p:spPr/>
        <p:txBody>
          <a:bodyPr/>
          <a:lstStyle/>
          <a:p>
            <a:pPr algn="ctr"/>
            <a:r>
              <a:rPr lang="en-IN" sz="4400" b="0" strike="noStrike" spc="-1" dirty="0">
                <a:latin typeface="Arial" panose="020B0604020202020204"/>
              </a:rPr>
              <a:t>6. Post Training Findings </a:t>
            </a:r>
            <a:endParaRPr lang="en-IN" dirty="0"/>
          </a:p>
        </p:txBody>
      </p:sp>
      <p:graphicFrame>
        <p:nvGraphicFramePr>
          <p:cNvPr id="7" name="Object 6">
            <a:extLst>
              <a:ext uri="{FF2B5EF4-FFF2-40B4-BE49-F238E27FC236}">
                <a16:creationId xmlns:a16="http://schemas.microsoft.com/office/drawing/2014/main" id="{8F0F0BAC-41E2-115C-83AB-6D44D480ADB1}"/>
              </a:ext>
            </a:extLst>
          </p:cNvPr>
          <p:cNvGraphicFramePr>
            <a:graphicFrameLocks noChangeAspect="1"/>
          </p:cNvGraphicFramePr>
          <p:nvPr>
            <p:extLst>
              <p:ext uri="{D42A27DB-BD31-4B8C-83A1-F6EECF244321}">
                <p14:modId xmlns:p14="http://schemas.microsoft.com/office/powerpoint/2010/main" val="298060791"/>
              </p:ext>
            </p:extLst>
          </p:nvPr>
        </p:nvGraphicFramePr>
        <p:xfrm>
          <a:off x="1095008" y="1582151"/>
          <a:ext cx="7546731" cy="2811944"/>
        </p:xfrm>
        <a:graphic>
          <a:graphicData uri="http://schemas.openxmlformats.org/presentationml/2006/ole">
            <mc:AlternateContent xmlns:mc="http://schemas.openxmlformats.org/markup-compatibility/2006">
              <mc:Choice xmlns:v="urn:schemas-microsoft-com:vml" Requires="v">
                <p:oleObj spid="_x0000_s4103" name="Document" r:id="rId3" imgW="5632980" imgH="2098515" progId="Word.Document.12">
                  <p:embed/>
                </p:oleObj>
              </mc:Choice>
              <mc:Fallback>
                <p:oleObj name="Document" r:id="rId3" imgW="5632980" imgH="2098515" progId="Word.Document.12">
                  <p:embed/>
                  <p:pic>
                    <p:nvPicPr>
                      <p:cNvPr id="0" name=""/>
                      <p:cNvPicPr/>
                      <p:nvPr/>
                    </p:nvPicPr>
                    <p:blipFill>
                      <a:blip r:embed="rId4"/>
                      <a:stretch>
                        <a:fillRect/>
                      </a:stretch>
                    </p:blipFill>
                    <p:spPr>
                      <a:xfrm>
                        <a:off x="1095008" y="1582151"/>
                        <a:ext cx="7546731" cy="2811944"/>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D0D26CF8-463A-092B-DF52-6D87B99B7E0D}"/>
              </a:ext>
            </a:extLst>
          </p:cNvPr>
          <p:cNvSpPr txBox="1"/>
          <p:nvPr/>
        </p:nvSpPr>
        <p:spPr>
          <a:xfrm>
            <a:off x="1095008" y="4803726"/>
            <a:ext cx="7546730" cy="369332"/>
          </a:xfrm>
          <a:prstGeom prst="rect">
            <a:avLst/>
          </a:prstGeom>
          <a:noFill/>
        </p:spPr>
        <p:txBody>
          <a:bodyPr wrap="square">
            <a:spAutoFit/>
          </a:bodyPr>
          <a:lstStyle/>
          <a:p>
            <a:pPr marL="516255" algn="ctr"/>
            <a:r>
              <a:rPr lang="en-US" sz="1800" b="1" dirty="0">
                <a:effectLst/>
                <a:latin typeface="Times New Roman" panose="02020603050405020304" pitchFamily="18" charset="0"/>
                <a:ea typeface="Times New Roman" panose="02020603050405020304" pitchFamily="18" charset="0"/>
              </a:rPr>
              <a:t>Table 2:  </a:t>
            </a:r>
            <a:r>
              <a:rPr lang="en-US" sz="1800" dirty="0">
                <a:effectLst/>
                <a:latin typeface="Times New Roman" panose="02020603050405020304" pitchFamily="18" charset="0"/>
                <a:ea typeface="Times New Roman" panose="02020603050405020304" pitchFamily="18" charset="0"/>
              </a:rPr>
              <a:t>Calculation of</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parameters for each image</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143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226080"/>
            <a:ext cx="9071640" cy="571089"/>
          </a:xfrm>
          <a:prstGeom prst="rect">
            <a:avLst/>
          </a:prstGeom>
          <a:noFill/>
          <a:ln>
            <a:noFill/>
          </a:ln>
        </p:spPr>
        <p:txBody>
          <a:bodyPr lIns="0" tIns="0" rIns="0" bIns="0" anchor="ctr">
            <a:noAutofit/>
          </a:bodyPr>
          <a:lstStyle/>
          <a:p>
            <a:pPr algn="ctr"/>
            <a:r>
              <a:rPr lang="en-IN" sz="4400" spc="-1" dirty="0">
                <a:latin typeface="Arial" panose="020B0604020202020204"/>
              </a:rPr>
              <a:t>6. </a:t>
            </a:r>
            <a:r>
              <a:rPr lang="en-IN" sz="4400" b="0" strike="noStrike" spc="-1" dirty="0">
                <a:latin typeface="Arial" panose="020B0604020202020204"/>
              </a:rPr>
              <a:t>Post Training Findings </a:t>
            </a:r>
          </a:p>
        </p:txBody>
      </p:sp>
      <p:pic>
        <p:nvPicPr>
          <p:cNvPr id="3" name="Picture 2">
            <a:extLst>
              <a:ext uri="{FF2B5EF4-FFF2-40B4-BE49-F238E27FC236}">
                <a16:creationId xmlns:a16="http://schemas.microsoft.com/office/drawing/2014/main" id="{1217D588-5236-430F-25AD-4D4BE157DD6F}"/>
              </a:ext>
            </a:extLst>
          </p:cNvPr>
          <p:cNvPicPr>
            <a:picLocks noChangeAspect="1"/>
          </p:cNvPicPr>
          <p:nvPr/>
        </p:nvPicPr>
        <p:blipFill>
          <a:blip r:embed="rId2"/>
          <a:stretch>
            <a:fillRect/>
          </a:stretch>
        </p:blipFill>
        <p:spPr>
          <a:xfrm>
            <a:off x="2697701" y="1352014"/>
            <a:ext cx="4685221" cy="2966522"/>
          </a:xfrm>
          <a:prstGeom prst="rect">
            <a:avLst/>
          </a:prstGeom>
        </p:spPr>
      </p:pic>
      <p:sp>
        <p:nvSpPr>
          <p:cNvPr id="4" name="TextBox 3">
            <a:extLst>
              <a:ext uri="{FF2B5EF4-FFF2-40B4-BE49-F238E27FC236}">
                <a16:creationId xmlns:a16="http://schemas.microsoft.com/office/drawing/2014/main" id="{18D9AC40-5717-7C79-157B-90DB25993347}"/>
              </a:ext>
            </a:extLst>
          </p:cNvPr>
          <p:cNvSpPr txBox="1"/>
          <p:nvPr/>
        </p:nvSpPr>
        <p:spPr>
          <a:xfrm>
            <a:off x="1109785" y="4751238"/>
            <a:ext cx="7112000" cy="369332"/>
          </a:xfrm>
          <a:prstGeom prst="rect">
            <a:avLst/>
          </a:prstGeom>
          <a:noFill/>
        </p:spPr>
        <p:txBody>
          <a:bodyPr wrap="square" rtlCol="0">
            <a:spAutoFit/>
          </a:bodyPr>
          <a:lstStyle/>
          <a:p>
            <a:pPr marL="516255" algn="ctr"/>
            <a:r>
              <a:rPr lang="en-US" sz="1800" b="1" dirty="0">
                <a:effectLst/>
                <a:latin typeface="Times New Roman" panose="02020603050405020304" pitchFamily="18" charset="0"/>
                <a:ea typeface="Times New Roman" panose="02020603050405020304" pitchFamily="18" charset="0"/>
              </a:rPr>
              <a:t>Fig. 5. </a:t>
            </a:r>
            <a:r>
              <a:rPr lang="en-GB" dirty="0">
                <a:latin typeface="Times New Roman" panose="02020603050405020304" pitchFamily="18" charset="0"/>
                <a:ea typeface="Times New Roman" panose="02020603050405020304" pitchFamily="18" charset="0"/>
              </a:rPr>
              <a:t>Performance Parameter graph</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3BAE-9CD9-22B3-652C-B72FEBFDB7BF}"/>
              </a:ext>
            </a:extLst>
          </p:cNvPr>
          <p:cNvSpPr>
            <a:spLocks noGrp="1"/>
          </p:cNvSpPr>
          <p:nvPr>
            <p:ph type="title"/>
          </p:nvPr>
        </p:nvSpPr>
        <p:spPr>
          <a:xfrm>
            <a:off x="504000" y="226080"/>
            <a:ext cx="8944800" cy="532012"/>
          </a:xfrm>
        </p:spPr>
        <p:txBody>
          <a:bodyPr/>
          <a:lstStyle/>
          <a:p>
            <a:pPr algn="l"/>
            <a:r>
              <a:rPr lang="en-GB" sz="2400" dirty="0"/>
              <a:t>2.1 Comparative Study</a:t>
            </a:r>
            <a:endParaRPr lang="en-IN" sz="2400" dirty="0"/>
          </a:p>
        </p:txBody>
      </p:sp>
      <p:graphicFrame>
        <p:nvGraphicFramePr>
          <p:cNvPr id="3" name="Table 2">
            <a:extLst>
              <a:ext uri="{FF2B5EF4-FFF2-40B4-BE49-F238E27FC236}">
                <a16:creationId xmlns:a16="http://schemas.microsoft.com/office/drawing/2014/main" id="{6E20F4BC-0A78-484A-A952-77E0CF964F92}"/>
              </a:ext>
            </a:extLst>
          </p:cNvPr>
          <p:cNvGraphicFramePr>
            <a:graphicFrameLocks noGrp="1"/>
          </p:cNvGraphicFramePr>
          <p:nvPr>
            <p:extLst>
              <p:ext uri="{D42A27DB-BD31-4B8C-83A1-F6EECF244321}">
                <p14:modId xmlns:p14="http://schemas.microsoft.com/office/powerpoint/2010/main" val="2827524467"/>
              </p:ext>
            </p:extLst>
          </p:nvPr>
        </p:nvGraphicFramePr>
        <p:xfrm>
          <a:off x="1613268" y="1046137"/>
          <a:ext cx="6726263" cy="2793222"/>
        </p:xfrm>
        <a:graphic>
          <a:graphicData uri="http://schemas.openxmlformats.org/drawingml/2006/table">
            <a:tbl>
              <a:tblPr firstRow="1" firstCol="1" bandRow="1">
                <a:tableStyleId>{2D5ABB26-0587-4C30-8999-92F81FD0307C}</a:tableStyleId>
              </a:tblPr>
              <a:tblGrid>
                <a:gridCol w="1055441">
                  <a:extLst>
                    <a:ext uri="{9D8B030D-6E8A-4147-A177-3AD203B41FA5}">
                      <a16:colId xmlns:a16="http://schemas.microsoft.com/office/drawing/2014/main" val="856271888"/>
                    </a:ext>
                  </a:extLst>
                </a:gridCol>
                <a:gridCol w="3382378">
                  <a:extLst>
                    <a:ext uri="{9D8B030D-6E8A-4147-A177-3AD203B41FA5}">
                      <a16:colId xmlns:a16="http://schemas.microsoft.com/office/drawing/2014/main" val="1811119943"/>
                    </a:ext>
                  </a:extLst>
                </a:gridCol>
                <a:gridCol w="2288444">
                  <a:extLst>
                    <a:ext uri="{9D8B030D-6E8A-4147-A177-3AD203B41FA5}">
                      <a16:colId xmlns:a16="http://schemas.microsoft.com/office/drawing/2014/main" val="3896432615"/>
                    </a:ext>
                  </a:extLst>
                </a:gridCol>
              </a:tblGrid>
              <a:tr h="286717">
                <a:tc>
                  <a:txBody>
                    <a:bodyPr/>
                    <a:lstStyle/>
                    <a:p>
                      <a:pPr algn="ctr">
                        <a:lnSpc>
                          <a:spcPct val="150000"/>
                        </a:lnSpc>
                        <a:tabLst>
                          <a:tab pos="1514475" algn="l"/>
                        </a:tabLst>
                      </a:pPr>
                      <a:r>
                        <a:rPr lang="en-US" sz="1000" dirty="0">
                          <a:effectLst/>
                        </a:rPr>
                        <a:t>Serial No.</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000" dirty="0">
                          <a:effectLst/>
                        </a:rPr>
                        <a:t>Name of the compression algorithm</a:t>
                      </a:r>
                      <a:endParaRPr lang="en-IN" sz="1100" dirty="0">
                        <a:effectLst/>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tabLst>
                          <a:tab pos="1514475" algn="l"/>
                        </a:tabLst>
                      </a:pPr>
                      <a:r>
                        <a:rPr lang="en-US" sz="1000" dirty="0">
                          <a:effectLst/>
                        </a:rPr>
                        <a:t>Compression ratio</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219603"/>
                  </a:ext>
                </a:extLst>
              </a:tr>
              <a:tr h="357191">
                <a:tc>
                  <a:txBody>
                    <a:bodyPr/>
                    <a:lstStyle/>
                    <a:p>
                      <a:pPr algn="ctr">
                        <a:lnSpc>
                          <a:spcPct val="200000"/>
                        </a:lnSpc>
                        <a:tabLst>
                          <a:tab pos="1514475" algn="l"/>
                        </a:tabLst>
                      </a:pPr>
                      <a:r>
                        <a:rPr lang="en-US" sz="1000" dirty="0">
                          <a:effectLst/>
                        </a:rPr>
                        <a:t>1.</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tabLst>
                          <a:tab pos="1514475" algn="l"/>
                        </a:tabLst>
                      </a:pPr>
                      <a:r>
                        <a:rPr lang="en-US" sz="1000" dirty="0">
                          <a:effectLst/>
                        </a:rPr>
                        <a:t>LZW [1]</a:t>
                      </a:r>
                      <a:endParaRPr lang="en-IN" sz="1100" dirty="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algn="ctr">
                        <a:lnSpc>
                          <a:spcPct val="200000"/>
                        </a:lnSpc>
                        <a:tabLst>
                          <a:tab pos="1514475" algn="l"/>
                        </a:tabLst>
                      </a:pPr>
                      <a:r>
                        <a:rPr lang="en-US" sz="1100">
                          <a:effectLst/>
                        </a:rPr>
                        <a:t>5.319</a:t>
                      </a:r>
                      <a:r>
                        <a:rPr lang="en-US" sz="1000">
                          <a:effectLst/>
                        </a:rPr>
                        <a:t>%</a:t>
                      </a:r>
                      <a:endParaRPr lang="en-IN" sz="1100">
                        <a:effectLst/>
                        <a:latin typeface="Times New Roman" panose="02020603050405020304" pitchFamily="18"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43021100"/>
                  </a:ext>
                </a:extLst>
              </a:tr>
              <a:tr h="357191">
                <a:tc>
                  <a:txBody>
                    <a:bodyPr/>
                    <a:lstStyle/>
                    <a:p>
                      <a:pPr algn="ctr">
                        <a:lnSpc>
                          <a:spcPct val="200000"/>
                        </a:lnSpc>
                        <a:tabLst>
                          <a:tab pos="1514475" algn="l"/>
                        </a:tabLst>
                      </a:pPr>
                      <a:r>
                        <a:rPr lang="en-US" sz="1000">
                          <a:effectLst/>
                        </a:rPr>
                        <a:t>2.</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Huffman coding [1]</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a:effectLst/>
                        </a:rPr>
                        <a:t>2.203</a:t>
                      </a:r>
                      <a:r>
                        <a:rPr lang="en-US" sz="1000">
                          <a:effectLst/>
                        </a:rPr>
                        <a:t> %</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9379561"/>
                  </a:ext>
                </a:extLst>
              </a:tr>
              <a:tr h="357191">
                <a:tc>
                  <a:txBody>
                    <a:bodyPr/>
                    <a:lstStyle/>
                    <a:p>
                      <a:pPr algn="ctr">
                        <a:lnSpc>
                          <a:spcPct val="200000"/>
                        </a:lnSpc>
                        <a:tabLst>
                          <a:tab pos="1514475" algn="l"/>
                        </a:tabLst>
                      </a:pPr>
                      <a:r>
                        <a:rPr lang="en-US" sz="1000">
                          <a:effectLst/>
                        </a:rPr>
                        <a:t>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EZW [2]</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a:effectLst/>
                        </a:rPr>
                        <a:t>1.6647</a:t>
                      </a:r>
                      <a:r>
                        <a:rPr lang="en-US" sz="1000">
                          <a:effectLst/>
                        </a:rPr>
                        <a:t>%</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6027020"/>
                  </a:ext>
                </a:extLst>
              </a:tr>
              <a:tr h="358733">
                <a:tc>
                  <a:txBody>
                    <a:bodyPr/>
                    <a:lstStyle/>
                    <a:p>
                      <a:pPr algn="ctr">
                        <a:lnSpc>
                          <a:spcPct val="200000"/>
                        </a:lnSpc>
                        <a:tabLst>
                          <a:tab pos="1514475" algn="l"/>
                        </a:tabLst>
                      </a:pPr>
                      <a:r>
                        <a:rPr lang="en-US" sz="1000">
                          <a:effectLst/>
                        </a:rPr>
                        <a:t>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RLE [3]</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1.5766%</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2083452"/>
                  </a:ext>
                </a:extLst>
              </a:tr>
              <a:tr h="358733">
                <a:tc>
                  <a:txBody>
                    <a:bodyPr/>
                    <a:lstStyle/>
                    <a:p>
                      <a:pPr algn="ctr">
                        <a:lnSpc>
                          <a:spcPct val="200000"/>
                        </a:lnSpc>
                        <a:tabLst>
                          <a:tab pos="1514475" algn="l"/>
                        </a:tabLst>
                      </a:pPr>
                      <a:r>
                        <a:rPr lang="en-US" sz="1000">
                          <a:effectLst/>
                        </a:rPr>
                        <a:t>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dirty="0">
                          <a:effectLst/>
                        </a:rPr>
                        <a:t>Shannon–Fano [3]</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1.9825%</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2663754"/>
                  </a:ext>
                </a:extLst>
              </a:tr>
              <a:tr h="358733">
                <a:tc>
                  <a:txBody>
                    <a:bodyPr/>
                    <a:lstStyle/>
                    <a:p>
                      <a:pPr algn="ctr">
                        <a:lnSpc>
                          <a:spcPct val="200000"/>
                        </a:lnSpc>
                        <a:tabLst>
                          <a:tab pos="1514475" algn="l"/>
                        </a:tabLst>
                      </a:pPr>
                      <a:r>
                        <a:rPr lang="en-US" sz="1000">
                          <a:effectLst/>
                        </a:rPr>
                        <a:t>6.</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000">
                          <a:effectLst/>
                        </a:rPr>
                        <a:t>Arithmetic coding [3][5]</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200000"/>
                        </a:lnSpc>
                        <a:tabLst>
                          <a:tab pos="1514475" algn="l"/>
                        </a:tabLst>
                      </a:pPr>
                      <a:r>
                        <a:rPr lang="en-US" sz="1100" dirty="0">
                          <a:effectLst/>
                        </a:rPr>
                        <a:t>2.2059%</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986242"/>
                  </a:ext>
                </a:extLst>
              </a:tr>
              <a:tr h="358733">
                <a:tc>
                  <a:txBody>
                    <a:bodyPr/>
                    <a:lstStyle/>
                    <a:p>
                      <a:pPr algn="ctr">
                        <a:lnSpc>
                          <a:spcPct val="200000"/>
                        </a:lnSpc>
                        <a:tabLst>
                          <a:tab pos="1514475" algn="l"/>
                        </a:tabLst>
                      </a:pPr>
                      <a:r>
                        <a:rPr lang="en-US" sz="1000" dirty="0">
                          <a:effectLst/>
                        </a:rPr>
                        <a:t>7.</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tabLst>
                          <a:tab pos="1514475" algn="l"/>
                        </a:tabLst>
                      </a:pPr>
                      <a:r>
                        <a:rPr lang="en-US" sz="1000" dirty="0">
                          <a:effectLst/>
                        </a:rPr>
                        <a:t>Proposed methodology</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200000"/>
                        </a:lnSpc>
                        <a:tabLst>
                          <a:tab pos="1514475" algn="l"/>
                        </a:tabLst>
                      </a:pPr>
                      <a:r>
                        <a:rPr lang="en-US" sz="1100" dirty="0">
                          <a:effectLst/>
                        </a:rPr>
                        <a:t>1.4593%</a:t>
                      </a:r>
                      <a:endParaRPr lang="en-IN" sz="1100" dirty="0">
                        <a:effectLst/>
                        <a:latin typeface="Times New Roman" panose="02020603050405020304" pitchFamily="18"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103428"/>
                  </a:ext>
                </a:extLst>
              </a:tr>
            </a:tbl>
          </a:graphicData>
        </a:graphic>
      </p:graphicFrame>
      <p:sp>
        <p:nvSpPr>
          <p:cNvPr id="5" name="Rectangle 1">
            <a:extLst>
              <a:ext uri="{FF2B5EF4-FFF2-40B4-BE49-F238E27FC236}">
                <a16:creationId xmlns:a16="http://schemas.microsoft.com/office/drawing/2014/main" id="{EB9B911E-1612-4623-8A03-15B312647BBC}"/>
              </a:ext>
            </a:extLst>
          </p:cNvPr>
          <p:cNvSpPr>
            <a:spLocks noChangeArrowheads="1"/>
          </p:cNvSpPr>
          <p:nvPr/>
        </p:nvSpPr>
        <p:spPr bwMode="auto">
          <a:xfrm>
            <a:off x="3014613" y="3925926"/>
            <a:ext cx="40513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14475" algn="l"/>
              </a:tabLst>
              <a:defRPr>
                <a:solidFill>
                  <a:schemeClr val="tx1"/>
                </a:solidFill>
                <a:latin typeface="Arial" panose="020B0604020202020204" pitchFamily="34" charset="0"/>
              </a:defRPr>
            </a:lvl1pPr>
            <a:lvl2pPr eaLnBrk="0" fontAlgn="base" hangingPunct="0">
              <a:spcBef>
                <a:spcPct val="0"/>
              </a:spcBef>
              <a:spcAft>
                <a:spcPct val="0"/>
              </a:spcAft>
              <a:tabLst>
                <a:tab pos="1514475" algn="l"/>
              </a:tabLst>
              <a:defRPr>
                <a:solidFill>
                  <a:schemeClr val="tx1"/>
                </a:solidFill>
                <a:latin typeface="Arial" panose="020B0604020202020204" pitchFamily="34" charset="0"/>
              </a:defRPr>
            </a:lvl2pPr>
            <a:lvl3pPr eaLnBrk="0" fontAlgn="base" hangingPunct="0">
              <a:spcBef>
                <a:spcPct val="0"/>
              </a:spcBef>
              <a:spcAft>
                <a:spcPct val="0"/>
              </a:spcAft>
              <a:tabLst>
                <a:tab pos="1514475" algn="l"/>
              </a:tabLst>
              <a:defRPr>
                <a:solidFill>
                  <a:schemeClr val="tx1"/>
                </a:solidFill>
                <a:latin typeface="Arial" panose="020B0604020202020204" pitchFamily="34" charset="0"/>
              </a:defRPr>
            </a:lvl3pPr>
            <a:lvl4pPr eaLnBrk="0" fontAlgn="base" hangingPunct="0">
              <a:spcBef>
                <a:spcPct val="0"/>
              </a:spcBef>
              <a:spcAft>
                <a:spcPct val="0"/>
              </a:spcAft>
              <a:tabLst>
                <a:tab pos="1514475" algn="l"/>
              </a:tabLst>
              <a:defRPr>
                <a:solidFill>
                  <a:schemeClr val="tx1"/>
                </a:solidFill>
                <a:latin typeface="Arial" panose="020B0604020202020204" pitchFamily="34" charset="0"/>
              </a:defRPr>
            </a:lvl4pPr>
            <a:lvl5pPr eaLnBrk="0" fontAlgn="base" hangingPunct="0">
              <a:spcBef>
                <a:spcPct val="0"/>
              </a:spcBef>
              <a:spcAft>
                <a:spcPct val="0"/>
              </a:spcAft>
              <a:tabLst>
                <a:tab pos="1514475" algn="l"/>
              </a:tabLst>
              <a:defRPr>
                <a:solidFill>
                  <a:schemeClr val="tx1"/>
                </a:solidFill>
                <a:latin typeface="Arial" panose="020B0604020202020204" pitchFamily="34" charset="0"/>
              </a:defRPr>
            </a:lvl5pPr>
            <a:lvl6pPr eaLnBrk="0" fontAlgn="base" hangingPunct="0">
              <a:spcBef>
                <a:spcPct val="0"/>
              </a:spcBef>
              <a:spcAft>
                <a:spcPct val="0"/>
              </a:spcAft>
              <a:tabLst>
                <a:tab pos="1514475" algn="l"/>
              </a:tabLst>
              <a:defRPr>
                <a:solidFill>
                  <a:schemeClr val="tx1"/>
                </a:solidFill>
                <a:latin typeface="Arial" panose="020B0604020202020204" pitchFamily="34" charset="0"/>
              </a:defRPr>
            </a:lvl6pPr>
            <a:lvl7pPr eaLnBrk="0" fontAlgn="base" hangingPunct="0">
              <a:spcBef>
                <a:spcPct val="0"/>
              </a:spcBef>
              <a:spcAft>
                <a:spcPct val="0"/>
              </a:spcAft>
              <a:tabLst>
                <a:tab pos="1514475" algn="l"/>
              </a:tabLst>
              <a:defRPr>
                <a:solidFill>
                  <a:schemeClr val="tx1"/>
                </a:solidFill>
                <a:latin typeface="Arial" panose="020B0604020202020204" pitchFamily="34" charset="0"/>
              </a:defRPr>
            </a:lvl7pPr>
            <a:lvl8pPr eaLnBrk="0" fontAlgn="base" hangingPunct="0">
              <a:spcBef>
                <a:spcPct val="0"/>
              </a:spcBef>
              <a:spcAft>
                <a:spcPct val="0"/>
              </a:spcAft>
              <a:tabLst>
                <a:tab pos="1514475" algn="l"/>
              </a:tabLst>
              <a:defRPr>
                <a:solidFill>
                  <a:schemeClr val="tx1"/>
                </a:solidFill>
                <a:latin typeface="Arial" panose="020B0604020202020204" pitchFamily="34" charset="0"/>
              </a:defRPr>
            </a:lvl8pPr>
            <a:lvl9pPr eaLnBrk="0" fontAlgn="base" hangingPunct="0">
              <a:spcBef>
                <a:spcPct val="0"/>
              </a:spcBef>
              <a:spcAft>
                <a:spcPct val="0"/>
              </a:spcAft>
              <a:tabLst>
                <a:tab pos="15144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514475" algn="l"/>
              </a:tabLst>
            </a:pPr>
            <a:r>
              <a:rPr kumimoji="0" lang="en-US" altLang="en-US" sz="1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5: </a:t>
            </a:r>
            <a:r>
              <a:rPr kumimoji="0" lang="en-US" altLang="en-US"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Comparison chart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89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163557"/>
            <a:ext cx="9071640" cy="672689"/>
          </a:xfrm>
          <a:prstGeom prst="rect">
            <a:avLst/>
          </a:prstGeom>
          <a:noFill/>
          <a:ln>
            <a:noFill/>
          </a:ln>
        </p:spPr>
        <p:txBody>
          <a:bodyPr lIns="0" tIns="0" rIns="0" bIns="0" anchor="ctr">
            <a:noAutofit/>
          </a:bodyPr>
          <a:lstStyle/>
          <a:p>
            <a:pPr algn="ctr"/>
            <a:r>
              <a:rPr lang="en-IN" sz="3200" b="0" strike="noStrike" spc="-1" dirty="0">
                <a:latin typeface="Arial" panose="020B0604020202020204"/>
              </a:rPr>
              <a:t>8. Conclusion, Novelty, Application &amp; Future scope</a:t>
            </a:r>
          </a:p>
        </p:txBody>
      </p:sp>
      <p:sp>
        <p:nvSpPr>
          <p:cNvPr id="56" name="TextShape 2"/>
          <p:cNvSpPr txBox="1"/>
          <p:nvPr/>
        </p:nvSpPr>
        <p:spPr>
          <a:xfrm>
            <a:off x="504000" y="1357861"/>
            <a:ext cx="9071640" cy="3288240"/>
          </a:xfrm>
          <a:prstGeom prst="rect">
            <a:avLst/>
          </a:prstGeom>
          <a:noFill/>
          <a:ln>
            <a:noFill/>
          </a:ln>
        </p:spPr>
        <p:txBody>
          <a:bodyPr lIns="0" tIns="0" rIns="0" bIns="0">
            <a:normAutofit fontScale="62500" lnSpcReduction="20000"/>
          </a:bodyPr>
          <a:lstStyle/>
          <a:p>
            <a:r>
              <a:rPr lang="en-IN" sz="4000" b="1">
                <a:solidFill>
                  <a:schemeClr val="bg1"/>
                </a:solidFill>
                <a:latin typeface="Times New Roman" panose="02020603050405020304" pitchFamily="18" charset="0"/>
                <a:cs typeface="Times New Roman" panose="02020603050405020304" pitchFamily="18" charset="0"/>
              </a:rPr>
              <a:t>5.1 Conclusion</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This algorithm is capable of preprocessing unstructured breast mammogram images from the BUSI dataset , collected from the web resource.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It is responsible for the prediction of malignant and non-malignant breast mammogram images in terms of yes (malignant sample) and no (non-malignant sample) values.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It also generates an accuracy score through which we compare our proposed method with existing methods.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The experiment result shows that after applying the proposed method and existing method on the BUSI dataset, our technique is producing approximately 98.5% accuracy and 0.98 F1 scores on average. </a:t>
            </a:r>
          </a:p>
          <a:p>
            <a:pPr marL="342900" indent="-342900" algn="just">
              <a:buFont typeface="+mj-lt"/>
              <a:buAutoNum type="arabicPeriod"/>
            </a:pPr>
            <a:r>
              <a:rPr lang="en-US" sz="3200">
                <a:solidFill>
                  <a:schemeClr val="bg1"/>
                </a:solidFill>
                <a:latin typeface="Times New Roman" panose="02020603050405020304" pitchFamily="18" charset="0"/>
                <a:cs typeface="Times New Roman" panose="02020603050405020304" pitchFamily="18" charset="0"/>
              </a:rPr>
              <a:t>This result is considered satisfactory and based on this result we can say that the proposed method is efficient.</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269C76D-C288-D530-B71B-102A4A205A53}"/>
              </a:ext>
            </a:extLst>
          </p:cNvPr>
          <p:cNvSpPr txBox="1"/>
          <p:nvPr/>
        </p:nvSpPr>
        <p:spPr>
          <a:xfrm>
            <a:off x="229450" y="1247654"/>
            <a:ext cx="9620739" cy="295465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8.1 Conclusion</a:t>
            </a:r>
          </a:p>
          <a:p>
            <a:pPr marL="34290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This algorithm is capable of compressing and storing generated images from medical equipment contained in the Custom hydrocephalus dataset, collected from the web resource.</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It also generates an </a:t>
            </a:r>
            <a:r>
              <a:rPr lang="en-US" dirty="0">
                <a:latin typeface="Times New Roman" panose="02020603050405020304" pitchFamily="18" charset="0"/>
                <a:cs typeface="Times New Roman" panose="02020603050405020304" pitchFamily="18" charset="0"/>
              </a:rPr>
              <a:t>Compression ratio</a:t>
            </a:r>
            <a:r>
              <a:rPr lang="en-US" sz="1800" dirty="0">
                <a:latin typeface="Times New Roman" panose="02020603050405020304" pitchFamily="18" charset="0"/>
                <a:cs typeface="Times New Roman" panose="02020603050405020304" pitchFamily="18" charset="0"/>
              </a:rPr>
              <a:t> through which we compare our proposed method with existing methods. </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The experiment result shows that after applying the proposed method and existing method on the </a:t>
            </a:r>
            <a:r>
              <a:rPr lang="en-US" sz="1800" dirty="0">
                <a:effectLst/>
                <a:latin typeface="Times New Roman" panose="02020603050405020304" pitchFamily="18" charset="0"/>
                <a:ea typeface="Times New Roman" panose="02020603050405020304" pitchFamily="18" charset="0"/>
              </a:rPr>
              <a:t>Custom hydrocephalus dataset</a:t>
            </a:r>
            <a:r>
              <a:rPr lang="en-US" sz="1800" dirty="0">
                <a:latin typeface="Times New Roman" panose="02020603050405020304" pitchFamily="18" charset="0"/>
                <a:cs typeface="Times New Roman" panose="02020603050405020304" pitchFamily="18" charset="0"/>
              </a:rPr>
              <a:t>, our technique is producing </a:t>
            </a:r>
            <a:r>
              <a:rPr lang="en-US" dirty="0">
                <a:latin typeface="Times New Roman" panose="02020603050405020304" pitchFamily="18" charset="0"/>
                <a:cs typeface="Times New Roman" panose="02020603050405020304" pitchFamily="18" charset="0"/>
              </a:rPr>
              <a:t>a Compression ratio of approximately 1.4593%</a:t>
            </a: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This result is considered satisfactory and based on this result we can say that the proposed method is efficient.</a:t>
            </a: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CD5ED3-BC24-F173-53D5-6920781F00E7}"/>
              </a:ext>
            </a:extLst>
          </p:cNvPr>
          <p:cNvSpPr txBox="1"/>
          <p:nvPr/>
        </p:nvSpPr>
        <p:spPr>
          <a:xfrm>
            <a:off x="426304" y="750449"/>
            <a:ext cx="9228015" cy="3641797"/>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8.2 Novelty</a:t>
            </a:r>
          </a:p>
          <a:p>
            <a:r>
              <a:rPr lang="en-US" sz="1600" dirty="0">
                <a:latin typeface="Times New Roman" panose="02020603050405020304" pitchFamily="18" charset="0"/>
                <a:cs typeface="Times New Roman" panose="02020603050405020304" pitchFamily="18" charset="0"/>
              </a:rPr>
              <a:t>Novel compression and storage steps and modification in the proposed architecture using an Autoencoder algorithm make the proposed methodology unique. </a:t>
            </a:r>
          </a:p>
          <a:p>
            <a:endParaRPr lang="en-IN" sz="16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8.3 Application </a:t>
            </a:r>
          </a:p>
          <a:p>
            <a:r>
              <a:rPr lang="en-US" sz="1600" dirty="0">
                <a:latin typeface="Times New Roman" panose="02020603050405020304" pitchFamily="18" charset="0"/>
                <a:cs typeface="Times New Roman" panose="02020603050405020304" pitchFamily="18" charset="0"/>
              </a:rPr>
              <a:t>Due to high performance, novelty, ease of use, our proposed method is useful to develop any mobile or web applications in the future. </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8.4 Future scope</a:t>
            </a:r>
          </a:p>
          <a:p>
            <a:r>
              <a:rPr lang="en-US" sz="1600" dirty="0">
                <a:latin typeface="Times New Roman" panose="02020603050405020304" pitchFamily="18" charset="0"/>
                <a:cs typeface="Times New Roman" panose="02020603050405020304" pitchFamily="18" charset="0"/>
              </a:rPr>
              <a:t>Our method can be tested on various medical equipment generated images to identify its generic performance in the future. The performance of our proposed methodology may be increased by needed modifications.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89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163557"/>
            <a:ext cx="9071640" cy="414782"/>
          </a:xfrm>
          <a:prstGeom prst="rect">
            <a:avLst/>
          </a:prstGeom>
          <a:noFill/>
          <a:ln>
            <a:noFill/>
          </a:ln>
        </p:spPr>
        <p:txBody>
          <a:bodyPr lIns="0" tIns="0" rIns="0" bIns="0" anchor="ctr">
            <a:noAutofit/>
          </a:bodyPr>
          <a:lstStyle/>
          <a:p>
            <a:pPr algn="ctr"/>
            <a:r>
              <a:rPr lang="en-IN" sz="2800" b="0" strike="noStrike" spc="-1" dirty="0">
                <a:latin typeface="Arial" panose="020B0604020202020204"/>
              </a:rPr>
              <a:t>9. References</a:t>
            </a:r>
          </a:p>
        </p:txBody>
      </p:sp>
      <p:sp>
        <p:nvSpPr>
          <p:cNvPr id="5" name="TextBox 4">
            <a:extLst>
              <a:ext uri="{FF2B5EF4-FFF2-40B4-BE49-F238E27FC236}">
                <a16:creationId xmlns:a16="http://schemas.microsoft.com/office/drawing/2014/main" id="{D57B7229-7A93-6D14-10D9-6F792D3C20A8}"/>
              </a:ext>
            </a:extLst>
          </p:cNvPr>
          <p:cNvSpPr txBox="1"/>
          <p:nvPr/>
        </p:nvSpPr>
        <p:spPr>
          <a:xfrm>
            <a:off x="123944" y="730736"/>
            <a:ext cx="9519138" cy="4886338"/>
          </a:xfrm>
          <a:prstGeom prst="rect">
            <a:avLst/>
          </a:prstGeom>
          <a:noFill/>
        </p:spPr>
        <p:txBody>
          <a:bodyPr wrap="square">
            <a:spAutoFit/>
          </a:bodyPr>
          <a:lstStyle/>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Gajendra Sharma, “Analysis of Huffman Coding and Lempel–Ziv–Welch (LZW) Coding as Data Compression Techniques,” International Journal of Scientific Research in Computer Science and Engineering, Vol.8, Issue.1, pp.37-44, 2020.</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err="1">
                <a:effectLst/>
                <a:latin typeface="Times New Roman" panose="02020603050405020304" pitchFamily="18" charset="0"/>
                <a:ea typeface="Times New Roman" panose="02020603050405020304" pitchFamily="18" charset="0"/>
              </a:rPr>
              <a:t>A.M.Raid</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W.M.Khedr</a:t>
            </a:r>
            <a:r>
              <a:rPr lang="en-US" sz="1100" dirty="0">
                <a:effectLst/>
                <a:latin typeface="Times New Roman" panose="02020603050405020304" pitchFamily="18" charset="0"/>
                <a:ea typeface="Times New Roman" panose="02020603050405020304" pitchFamily="18" charset="0"/>
              </a:rPr>
              <a:t>, M. A. El-</a:t>
            </a:r>
            <a:r>
              <a:rPr lang="en-US" sz="1100" dirty="0" err="1">
                <a:effectLst/>
                <a:latin typeface="Times New Roman" panose="02020603050405020304" pitchFamily="18" charset="0"/>
                <a:ea typeface="Times New Roman" panose="02020603050405020304" pitchFamily="18" charset="0"/>
              </a:rPr>
              <a:t>dosuky</a:t>
            </a:r>
            <a:r>
              <a:rPr lang="en-US" sz="1100" dirty="0">
                <a:effectLst/>
                <a:latin typeface="Times New Roman" panose="02020603050405020304" pitchFamily="18" charset="0"/>
                <a:ea typeface="Times New Roman" panose="02020603050405020304" pitchFamily="18" charset="0"/>
              </a:rPr>
              <a:t> and </a:t>
            </a:r>
            <a:r>
              <a:rPr lang="en-US" sz="1100" dirty="0" err="1">
                <a:effectLst/>
                <a:latin typeface="Times New Roman" panose="02020603050405020304" pitchFamily="18" charset="0"/>
                <a:ea typeface="Times New Roman" panose="02020603050405020304" pitchFamily="18" charset="0"/>
              </a:rPr>
              <a:t>Wesam</a:t>
            </a:r>
            <a:r>
              <a:rPr lang="en-US" sz="1100" dirty="0">
                <a:effectLst/>
                <a:latin typeface="Times New Roman" panose="02020603050405020304" pitchFamily="18" charset="0"/>
                <a:ea typeface="Times New Roman" panose="02020603050405020304" pitchFamily="18" charset="0"/>
              </a:rPr>
              <a:t> Ahmed, “Image compression using embedded </a:t>
            </a:r>
            <a:r>
              <a:rPr lang="en-US" sz="1100" dirty="0" err="1">
                <a:effectLst/>
                <a:latin typeface="Times New Roman" panose="02020603050405020304" pitchFamily="18" charset="0"/>
                <a:ea typeface="Times New Roman" panose="02020603050405020304" pitchFamily="18" charset="0"/>
              </a:rPr>
              <a:t>zerotree</a:t>
            </a:r>
            <a:r>
              <a:rPr lang="en-US" sz="1100" dirty="0">
                <a:effectLst/>
                <a:latin typeface="Times New Roman" panose="02020603050405020304" pitchFamily="18" charset="0"/>
                <a:ea typeface="Times New Roman" panose="02020603050405020304" pitchFamily="18" charset="0"/>
              </a:rPr>
              <a:t> wavelet”  Signal &amp; Image Processing : An International Journal (SIPIJ) Vol.5, No.6, December 2014, pp. 33-39,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10.5121/sipij.2014.5603</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Rahman, Md. A., and Mohamed Hamada. 2019. "Lossless Image Compression Techniques: A State-of-the-Art Survey" Symmetry 11, no. 10: 1274.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10.3390/sym11101274</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S. S. Yu, M. N. </a:t>
            </a:r>
            <a:r>
              <a:rPr lang="en-US" sz="1100" dirty="0" err="1">
                <a:effectLst/>
                <a:latin typeface="Times New Roman" panose="02020603050405020304" pitchFamily="18" charset="0"/>
                <a:ea typeface="Times New Roman" panose="02020603050405020304" pitchFamily="18" charset="0"/>
              </a:rPr>
              <a:t>Wernick</a:t>
            </a:r>
            <a:r>
              <a:rPr lang="en-US" sz="1100" dirty="0">
                <a:effectLst/>
                <a:latin typeface="Times New Roman" panose="02020603050405020304" pitchFamily="18" charset="0"/>
                <a:ea typeface="Times New Roman" panose="02020603050405020304" pitchFamily="18" charset="0"/>
              </a:rPr>
              <a:t> and N. P. </a:t>
            </a:r>
            <a:r>
              <a:rPr lang="en-US" sz="1100" dirty="0" err="1">
                <a:effectLst/>
                <a:latin typeface="Times New Roman" panose="02020603050405020304" pitchFamily="18" charset="0"/>
                <a:ea typeface="Times New Roman" panose="02020603050405020304" pitchFamily="18" charset="0"/>
              </a:rPr>
              <a:t>Galatsanos</a:t>
            </a:r>
            <a:r>
              <a:rPr lang="en-US" sz="1100" dirty="0">
                <a:effectLst/>
                <a:latin typeface="Times New Roman" panose="02020603050405020304" pitchFamily="18" charset="0"/>
                <a:ea typeface="Times New Roman" panose="02020603050405020304" pitchFamily="18" charset="0"/>
              </a:rPr>
              <a:t>, "Lossless compression of multi-dimensional medical image data using binary-decomposed high-order entropy coding," Proceedings of 1st International Conference on Image Processing, 1994, pp. 351-355 vol.2,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10.1109/ICIP.1994.413590.</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G. Langdon and J. </a:t>
            </a:r>
            <a:r>
              <a:rPr lang="en-US" sz="1100" dirty="0" err="1">
                <a:effectLst/>
                <a:latin typeface="Times New Roman" panose="02020603050405020304" pitchFamily="18" charset="0"/>
                <a:ea typeface="Times New Roman" panose="02020603050405020304" pitchFamily="18" charset="0"/>
              </a:rPr>
              <a:t>Rissanen</a:t>
            </a:r>
            <a:r>
              <a:rPr lang="en-US" sz="1100" dirty="0">
                <a:effectLst/>
                <a:latin typeface="Times New Roman" panose="02020603050405020304" pitchFamily="18" charset="0"/>
                <a:ea typeface="Times New Roman" panose="02020603050405020304" pitchFamily="18" charset="0"/>
              </a:rPr>
              <a:t>, "Compression of Black-White Images with Arithmetic Coding," in IEEE Transactions on Communications, vol. 29, no. 6, pp. 858-867, June 1981,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10.1109/TCOM.1981.1095052.</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A. K. Jain, "Image data compression: A review," in Proceedings of the IEEE, vol. 69, no. 3, pp. 349-389, March 1981,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10.1109/PROC.1981.11971.</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P. </a:t>
            </a:r>
            <a:r>
              <a:rPr lang="en-US" sz="1100" dirty="0" err="1">
                <a:effectLst/>
                <a:latin typeface="Times New Roman" panose="02020603050405020304" pitchFamily="18" charset="0"/>
                <a:ea typeface="Times New Roman" panose="02020603050405020304" pitchFamily="18" charset="0"/>
              </a:rPr>
              <a:t>Roos</a:t>
            </a:r>
            <a:r>
              <a:rPr lang="en-US" sz="1100" dirty="0">
                <a:effectLst/>
                <a:latin typeface="Times New Roman" panose="02020603050405020304" pitchFamily="18" charset="0"/>
                <a:ea typeface="Times New Roman" panose="02020603050405020304" pitchFamily="18" charset="0"/>
              </a:rPr>
              <a:t>, M. A. </a:t>
            </a:r>
            <a:r>
              <a:rPr lang="en-US" sz="1100" dirty="0" err="1">
                <a:effectLst/>
                <a:latin typeface="Times New Roman" panose="02020603050405020304" pitchFamily="18" charset="0"/>
                <a:ea typeface="Times New Roman" panose="02020603050405020304" pitchFamily="18" charset="0"/>
              </a:rPr>
              <a:t>Viergever</a:t>
            </a:r>
            <a:r>
              <a:rPr lang="en-US" sz="1100" dirty="0">
                <a:effectLst/>
                <a:latin typeface="Times New Roman" panose="02020603050405020304" pitchFamily="18" charset="0"/>
                <a:ea typeface="Times New Roman" panose="02020603050405020304" pitchFamily="18" charset="0"/>
              </a:rPr>
              <a:t>, M. C. A. van </a:t>
            </a:r>
            <a:r>
              <a:rPr lang="en-US" sz="1100" dirty="0" err="1">
                <a:effectLst/>
                <a:latin typeface="Times New Roman" panose="02020603050405020304" pitchFamily="18" charset="0"/>
                <a:ea typeface="Times New Roman" panose="02020603050405020304" pitchFamily="18" charset="0"/>
              </a:rPr>
              <a:t>Dijke</a:t>
            </a:r>
            <a:r>
              <a:rPr lang="en-US" sz="1100" dirty="0">
                <a:effectLst/>
                <a:latin typeface="Times New Roman" panose="02020603050405020304" pitchFamily="18" charset="0"/>
                <a:ea typeface="Times New Roman" panose="02020603050405020304" pitchFamily="18" charset="0"/>
              </a:rPr>
              <a:t> and J. H. Peters, "Reversible intraframe compression of medical images," in IEEE Transactions on Medical Imaging, vol. 7, no. 4, pp. 328-336, Dec. 1988,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10.1109/42.14516.</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Z. Xiao and C. Zheng, "Medical Image Fusion Based on the Structure Similarity Match Measure," 2009 International Conference on Measuring Technology and Mechatronics Automation, 2009, pp. 491-494,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10.1109/ICMTMA.2009.558.</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Amin Mubarak </a:t>
            </a:r>
            <a:r>
              <a:rPr lang="en-US" sz="1100" dirty="0" err="1">
                <a:effectLst/>
                <a:latin typeface="Times New Roman" panose="02020603050405020304" pitchFamily="18" charset="0"/>
                <a:ea typeface="Times New Roman" panose="02020603050405020304" pitchFamily="18" charset="0"/>
              </a:rPr>
              <a:t>Alamin</a:t>
            </a:r>
            <a:r>
              <a:rPr lang="en-US" sz="1100" dirty="0">
                <a:effectLst/>
                <a:latin typeface="Times New Roman" panose="02020603050405020304" pitchFamily="18" charset="0"/>
                <a:ea typeface="Times New Roman" panose="02020603050405020304" pitchFamily="18" charset="0"/>
              </a:rPr>
              <a:t> Ibrahim* et al. ,(IJITR) INTERNATIONAL JOURNAL OF INNOVATIVE TECHNOLOGY AND RESEARCH, Volume No.3, Issue No.1, December – January 2015, 1808 – 1812.</a:t>
            </a:r>
            <a:endParaRPr lang="en-IN" sz="11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900"/>
              <a:buFont typeface="Times New Roman" panose="02020603050405020304" pitchFamily="18" charset="0"/>
              <a:buAutoNum type="arabicPeriod"/>
            </a:pPr>
            <a:r>
              <a:rPr lang="en-US" sz="1100" dirty="0">
                <a:effectLst/>
                <a:latin typeface="Times New Roman" panose="02020603050405020304" pitchFamily="18" charset="0"/>
                <a:ea typeface="Times New Roman" panose="02020603050405020304" pitchFamily="18" charset="0"/>
              </a:rPr>
              <a:t>Pardeep Kumar, Ashish Parmar, Versatile Approaches for Medical Image Compression: A Review, Procedia Computer Science, Volume 167, 2020, Pages 1380-1389, ISSN 1877-0509, </a:t>
            </a:r>
            <a:r>
              <a:rPr lang="en-US" sz="1100" dirty="0" err="1">
                <a:effectLst/>
                <a:latin typeface="Times New Roman" panose="02020603050405020304" pitchFamily="18" charset="0"/>
                <a:ea typeface="Times New Roman" panose="02020603050405020304" pitchFamily="18" charset="0"/>
              </a:rPr>
              <a:t>doi</a:t>
            </a:r>
            <a:r>
              <a:rPr lang="en-US" sz="1100" dirty="0">
                <a:effectLst/>
                <a:latin typeface="Times New Roman" panose="02020603050405020304" pitchFamily="18" charset="0"/>
                <a:ea typeface="Times New Roman" panose="02020603050405020304" pitchFamily="18" charset="0"/>
              </a:rPr>
              <a:t> : 10.1016/j.procs.2020.03.349</a:t>
            </a:r>
            <a:endParaRPr lang="en-IN" sz="11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27FD0-74D5-6B5A-81D4-73183B79C971}"/>
              </a:ext>
            </a:extLst>
          </p:cNvPr>
          <p:cNvSpPr txBox="1"/>
          <p:nvPr/>
        </p:nvSpPr>
        <p:spPr>
          <a:xfrm>
            <a:off x="999758" y="2450554"/>
            <a:ext cx="8081108" cy="769441"/>
          </a:xfrm>
          <a:prstGeom prst="rect">
            <a:avLst/>
          </a:prstGeom>
          <a:noFill/>
        </p:spPr>
        <p:txBody>
          <a:bodyPr wrap="square" rtlCol="0">
            <a:spAutoFit/>
          </a:bodyPr>
          <a:lstStyle/>
          <a:p>
            <a:pPr algn="ctr"/>
            <a:r>
              <a:rPr lang="en-GB" sz="4400" dirty="0"/>
              <a:t>THANK YOU</a:t>
            </a:r>
            <a:endParaRPr lang="en-IN" sz="4400" dirty="0"/>
          </a:p>
        </p:txBody>
      </p:sp>
    </p:spTree>
    <p:extLst>
      <p:ext uri="{BB962C8B-B14F-4D97-AF65-F5344CB8AC3E}">
        <p14:creationId xmlns:p14="http://schemas.microsoft.com/office/powerpoint/2010/main" val="222288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tIns="0" rIns="0" bIns="0" anchor="ctr">
            <a:noAutofit/>
          </a:bodyPr>
          <a:lstStyle/>
          <a:p>
            <a:r>
              <a:rPr lang="en-IN" sz="3200" b="0" strike="noStrike" spc="-1" dirty="0">
                <a:latin typeface="Times New Roman" panose="02020603050405020304" pitchFamily="18" charset="0"/>
                <a:cs typeface="Times New Roman" panose="02020603050405020304" pitchFamily="18" charset="0"/>
              </a:rPr>
              <a:t>1. Introduction</a:t>
            </a:r>
          </a:p>
        </p:txBody>
      </p:sp>
      <p:sp>
        <p:nvSpPr>
          <p:cNvPr id="44" name="TextShape 2"/>
          <p:cNvSpPr txBox="1"/>
          <p:nvPr/>
        </p:nvSpPr>
        <p:spPr>
          <a:xfrm>
            <a:off x="504000" y="1326600"/>
            <a:ext cx="9071640" cy="3288240"/>
          </a:xfrm>
          <a:prstGeom prst="rect">
            <a:avLst/>
          </a:prstGeom>
          <a:noFill/>
          <a:ln>
            <a:noFill/>
          </a:ln>
        </p:spPr>
        <p:txBody>
          <a:bodyPr lIns="0" tIns="0" rIns="0" bIns="0">
            <a:normAutofit lnSpcReduction="10000"/>
          </a:bodyPr>
          <a:lstStyle/>
          <a:p>
            <a:pPr marL="431800" indent="-323850">
              <a:spcBef>
                <a:spcPts val="1415"/>
              </a:spcBef>
              <a:buClr>
                <a:srgbClr val="000000"/>
              </a:buClr>
              <a:buSzPct val="45000"/>
              <a:buFont typeface="Wingdings" panose="05000000000000000000" pitchFamily="2" charset="2"/>
              <a:buChar char=""/>
            </a:pPr>
            <a:r>
              <a:rPr lang="en-IN" sz="1800" b="1" strike="noStrike" spc="-1" dirty="0">
                <a:latin typeface="Times New Roman" panose="02020603050405020304" pitchFamily="18" charset="0"/>
                <a:cs typeface="Times New Roman" panose="02020603050405020304" pitchFamily="18" charset="0"/>
              </a:rPr>
              <a:t>1.1 Background</a:t>
            </a:r>
          </a:p>
          <a:p>
            <a:pPr marL="431800" indent="-323850">
              <a:spcBef>
                <a:spcPts val="1415"/>
              </a:spcBef>
              <a:buClr>
                <a:srgbClr val="000000"/>
              </a:buClr>
              <a:buSzPct val="45000"/>
              <a:buFont typeface="Wingdings" panose="05000000000000000000" pitchFamily="2" charset="2"/>
              <a:buChar char=""/>
            </a:pPr>
            <a:r>
              <a:rPr lang="en-IN" sz="1600" b="0" strike="noStrike" spc="-1" dirty="0">
                <a:latin typeface="Times New Roman" panose="02020603050405020304" pitchFamily="18" charset="0"/>
                <a:cs typeface="Times New Roman" panose="02020603050405020304" pitchFamily="18" charset="0"/>
              </a:rPr>
              <a:t>Medical images are one of the most important sources for medical practitioners and doctors to study various types of health problems and to achieve a better solution for that problem in the future.</a:t>
            </a:r>
            <a:endParaRPr lang="en-IN" sz="1600" b="1" strike="noStrike" spc="-1" dirty="0">
              <a:latin typeface="Times New Roman" panose="02020603050405020304" pitchFamily="18" charset="0"/>
              <a:cs typeface="Times New Roman" panose="02020603050405020304" pitchFamily="18" charset="0"/>
            </a:endParaRPr>
          </a:p>
          <a:p>
            <a:pPr marL="431800" indent="-323850">
              <a:spcBef>
                <a:spcPts val="1415"/>
              </a:spcBef>
              <a:buClr>
                <a:srgbClr val="000000"/>
              </a:buClr>
              <a:buSzPct val="45000"/>
              <a:buFont typeface="Wingdings" panose="05000000000000000000" pitchFamily="2" charset="2"/>
              <a:buChar char=""/>
            </a:pPr>
            <a:r>
              <a:rPr lang="en-IN" sz="1600" b="0" strike="noStrike" spc="-1" dirty="0">
                <a:latin typeface="Times New Roman" panose="02020603050405020304" pitchFamily="18" charset="0"/>
                <a:cs typeface="Times New Roman" panose="02020603050405020304" pitchFamily="18" charset="0"/>
              </a:rPr>
              <a:t>Hence, it is considered a serious issue to store this collection of images in a dataset using a digital method to compress, store and recover it efficiently for further usage. This method will help medical practitioners and doctors to work on the improvement in the field.</a:t>
            </a:r>
            <a:endParaRPr lang="en-IN" sz="1600" b="1" strike="noStrike" spc="-1" dirty="0">
              <a:latin typeface="Times New Roman" panose="02020603050405020304" pitchFamily="18" charset="0"/>
              <a:cs typeface="Times New Roman" panose="02020603050405020304" pitchFamily="18" charset="0"/>
            </a:endParaRPr>
          </a:p>
          <a:p>
            <a:pPr marL="431800" indent="-323850">
              <a:spcBef>
                <a:spcPts val="1415"/>
              </a:spcBef>
              <a:buClr>
                <a:srgbClr val="000000"/>
              </a:buClr>
              <a:buSzPct val="45000"/>
              <a:buFont typeface="Wingdings" panose="05000000000000000000" pitchFamily="2" charset="2"/>
              <a:buChar char=""/>
            </a:pPr>
            <a:r>
              <a:rPr lang="en-IN" sz="1800" b="1" strike="noStrike" spc="-1" dirty="0">
                <a:latin typeface="Times New Roman" panose="02020603050405020304" pitchFamily="18" charset="0"/>
                <a:cs typeface="Times New Roman" panose="02020603050405020304" pitchFamily="18" charset="0"/>
              </a:rPr>
              <a:t>1.2 Objective</a:t>
            </a:r>
          </a:p>
          <a:p>
            <a:pPr marL="431800" indent="-323850">
              <a:spcBef>
                <a:spcPts val="1415"/>
              </a:spcBef>
              <a:buClr>
                <a:srgbClr val="000000"/>
              </a:buClr>
              <a:buSzPct val="45000"/>
              <a:buFont typeface="Wingdings" panose="05000000000000000000" pitchFamily="2" charset="2"/>
              <a:buChar char=""/>
            </a:pPr>
            <a:r>
              <a:rPr lang="en-GB" sz="1800" strike="noStrike" spc="-1" dirty="0">
                <a:latin typeface="Times New Roman" panose="02020603050405020304" pitchFamily="18" charset="0"/>
                <a:cs typeface="Times New Roman" panose="02020603050405020304" pitchFamily="18" charset="0"/>
              </a:rPr>
              <a:t>To develop an Autoencoder algorithm </a:t>
            </a:r>
            <a:r>
              <a:rPr lang="en-GB" spc="-1" dirty="0">
                <a:latin typeface="Times New Roman" panose="02020603050405020304" pitchFamily="18" charset="0"/>
                <a:cs typeface="Times New Roman" panose="02020603050405020304" pitchFamily="18" charset="0"/>
              </a:rPr>
              <a:t>t</a:t>
            </a:r>
            <a:r>
              <a:rPr lang="en-GB" sz="1800" strike="noStrike" spc="-1" dirty="0">
                <a:latin typeface="Times New Roman" panose="02020603050405020304" pitchFamily="18" charset="0"/>
                <a:cs typeface="Times New Roman" panose="02020603050405020304" pitchFamily="18" charset="0"/>
              </a:rPr>
              <a:t>hat works on unstructured data such as medical images (MRI scans, ultrasound scans, etc.) and check the </a:t>
            </a:r>
            <a:r>
              <a:rPr lang="en-IN" b="0" i="0" dirty="0">
                <a:solidFill>
                  <a:srgbClr val="202124"/>
                </a:solidFill>
                <a:effectLst/>
                <a:latin typeface="Times New Roman" panose="02020603050405020304" pitchFamily="18" charset="0"/>
                <a:cs typeface="Times New Roman" panose="02020603050405020304" pitchFamily="18" charset="0"/>
              </a:rPr>
              <a:t>resemblance </a:t>
            </a:r>
            <a:r>
              <a:rPr lang="en-GB" sz="1800" strike="noStrike" spc="-1" dirty="0">
                <a:latin typeface="Times New Roman" panose="02020603050405020304" pitchFamily="18" charset="0"/>
                <a:cs typeface="Times New Roman" panose="02020603050405020304" pitchFamily="18" charset="0"/>
              </a:rPr>
              <a:t>between the encoded and decoded images.</a:t>
            </a:r>
          </a:p>
          <a:p>
            <a:pPr marL="431800" indent="-323850">
              <a:spcBef>
                <a:spcPts val="1415"/>
              </a:spcBef>
              <a:buClr>
                <a:srgbClr val="000000"/>
              </a:buClr>
              <a:buSzPct val="45000"/>
              <a:buFont typeface="Wingdings" panose="05000000000000000000" pitchFamily="2" charset="2"/>
              <a:buChar char=""/>
            </a:pPr>
            <a:endParaRPr lang="en-IN" sz="1800" b="1"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194819"/>
            <a:ext cx="9108924" cy="328691"/>
          </a:xfrm>
          <a:prstGeom prst="rect">
            <a:avLst/>
          </a:prstGeom>
          <a:noFill/>
          <a:ln>
            <a:noFill/>
          </a:ln>
        </p:spPr>
        <p:txBody>
          <a:bodyPr lIns="0" tIns="0" rIns="0" bIns="0" anchor="ctr">
            <a:noAutofit/>
          </a:bodyPr>
          <a:lstStyle/>
          <a:p>
            <a:r>
              <a:rPr lang="en-IN" sz="2600" b="0" strike="noStrike" spc="-1" dirty="0">
                <a:latin typeface="Arial" panose="020B0604020202020204"/>
              </a:rPr>
              <a:t>2. Literature Survey</a:t>
            </a:r>
          </a:p>
        </p:txBody>
      </p:sp>
      <p:graphicFrame>
        <p:nvGraphicFramePr>
          <p:cNvPr id="4" name="Object 3">
            <a:extLst>
              <a:ext uri="{FF2B5EF4-FFF2-40B4-BE49-F238E27FC236}">
                <a16:creationId xmlns:a16="http://schemas.microsoft.com/office/drawing/2014/main" id="{D34F9886-31DF-6EC6-05DE-B36B51039A62}"/>
              </a:ext>
            </a:extLst>
          </p:cNvPr>
          <p:cNvGraphicFramePr>
            <a:graphicFrameLocks noChangeAspect="1"/>
          </p:cNvGraphicFramePr>
          <p:nvPr>
            <p:extLst>
              <p:ext uri="{D42A27DB-BD31-4B8C-83A1-F6EECF244321}">
                <p14:modId xmlns:p14="http://schemas.microsoft.com/office/powerpoint/2010/main" val="420998474"/>
              </p:ext>
            </p:extLst>
          </p:nvPr>
        </p:nvGraphicFramePr>
        <p:xfrm>
          <a:off x="1822450" y="650929"/>
          <a:ext cx="6435725" cy="4725934"/>
        </p:xfrm>
        <a:graphic>
          <a:graphicData uri="http://schemas.openxmlformats.org/presentationml/2006/ole">
            <mc:AlternateContent xmlns:mc="http://schemas.openxmlformats.org/markup-compatibility/2006">
              <mc:Choice xmlns:v="urn:schemas-microsoft-com:vml" Requires="v">
                <p:oleObj spid="_x0000_s5125" name="Document" r:id="rId3" imgW="5426646" imgH="4095103" progId="Word.Document.12">
                  <p:embed/>
                </p:oleObj>
              </mc:Choice>
              <mc:Fallback>
                <p:oleObj name="Document" r:id="rId3" imgW="5426646" imgH="4095103" progId="Word.Document.12">
                  <p:embed/>
                  <p:pic>
                    <p:nvPicPr>
                      <p:cNvPr id="0" name=""/>
                      <p:cNvPicPr/>
                      <p:nvPr/>
                    </p:nvPicPr>
                    <p:blipFill>
                      <a:blip r:embed="rId4"/>
                      <a:stretch>
                        <a:fillRect/>
                      </a:stretch>
                    </p:blipFill>
                    <p:spPr>
                      <a:xfrm>
                        <a:off x="1822450" y="650929"/>
                        <a:ext cx="6435725" cy="4725934"/>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3659A08E-2D18-60AC-8BB6-6384B5D3F6CE}"/>
              </a:ext>
            </a:extLst>
          </p:cNvPr>
          <p:cNvSpPr txBox="1"/>
          <p:nvPr/>
        </p:nvSpPr>
        <p:spPr>
          <a:xfrm>
            <a:off x="2629878" y="4960196"/>
            <a:ext cx="5040922" cy="601383"/>
          </a:xfrm>
          <a:prstGeom prst="rect">
            <a:avLst/>
          </a:prstGeom>
          <a:noFill/>
        </p:spPr>
        <p:txBody>
          <a:bodyPr wrap="square">
            <a:spAutoFit/>
          </a:bodyPr>
          <a:lstStyle/>
          <a:p>
            <a:pPr marL="516255" marR="513715" algn="just">
              <a:lnSpc>
                <a:spcPct val="106000"/>
              </a:lnSpc>
              <a:spcAft>
                <a:spcPts val="0"/>
              </a:spcAft>
            </a:pPr>
            <a:r>
              <a:rPr lang="en-US" sz="18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ctr"/>
            <a:r>
              <a:rPr lang="en-US" sz="1400" b="1" dirty="0">
                <a:effectLst/>
                <a:latin typeface="Times New Roman" panose="02020603050405020304" pitchFamily="18" charset="0"/>
                <a:ea typeface="Times New Roman" panose="02020603050405020304" pitchFamily="18" charset="0"/>
              </a:rPr>
              <a:t>Table. 1. </a:t>
            </a:r>
            <a:r>
              <a:rPr lang="en-US" sz="1400" dirty="0">
                <a:effectLst/>
                <a:latin typeface="Times New Roman" panose="02020603050405020304" pitchFamily="18" charset="0"/>
                <a:ea typeface="Times New Roman" panose="02020603050405020304" pitchFamily="18" charset="0"/>
              </a:rPr>
              <a:t>Existing Methodology Analysis Table</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226080"/>
            <a:ext cx="9071640" cy="188135"/>
          </a:xfrm>
          <a:prstGeom prst="rect">
            <a:avLst/>
          </a:prstGeom>
          <a:noFill/>
          <a:ln>
            <a:noFill/>
          </a:ln>
        </p:spPr>
        <p:txBody>
          <a:bodyPr lIns="0" tIns="0" rIns="0" bIns="0" anchor="ctr">
            <a:noAutofit/>
          </a:bodyPr>
          <a:lstStyle/>
          <a:p>
            <a:pPr algn="ctr"/>
            <a:r>
              <a:rPr lang="en-IN" sz="2000" b="0" strike="noStrike" spc="-1" dirty="0">
                <a:latin typeface="Arial" panose="020B0604020202020204"/>
              </a:rPr>
              <a:t>3. Built-in Architecture</a:t>
            </a:r>
          </a:p>
        </p:txBody>
      </p:sp>
      <p:pic>
        <p:nvPicPr>
          <p:cNvPr id="4" name="Picture 3">
            <a:extLst>
              <a:ext uri="{FF2B5EF4-FFF2-40B4-BE49-F238E27FC236}">
                <a16:creationId xmlns:a16="http://schemas.microsoft.com/office/drawing/2014/main" id="{6CB7AD58-0E1A-BF88-261F-1CCDCB14FA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891253" y="553182"/>
            <a:ext cx="4802184" cy="4564185"/>
          </a:xfrm>
          <a:prstGeom prst="rect">
            <a:avLst/>
          </a:prstGeom>
          <a:noFill/>
        </p:spPr>
      </p:pic>
      <p:sp>
        <p:nvSpPr>
          <p:cNvPr id="2" name="TextBox 1">
            <a:extLst>
              <a:ext uri="{FF2B5EF4-FFF2-40B4-BE49-F238E27FC236}">
                <a16:creationId xmlns:a16="http://schemas.microsoft.com/office/drawing/2014/main" id="{1CE70048-7F01-9D68-5555-8944A9A134AE}"/>
              </a:ext>
            </a:extLst>
          </p:cNvPr>
          <p:cNvSpPr txBox="1"/>
          <p:nvPr/>
        </p:nvSpPr>
        <p:spPr>
          <a:xfrm>
            <a:off x="504000" y="5197230"/>
            <a:ext cx="9140185" cy="338554"/>
          </a:xfrm>
          <a:prstGeom prst="rect">
            <a:avLst/>
          </a:prstGeom>
          <a:noFill/>
        </p:spPr>
        <p:txBody>
          <a:bodyPr wrap="square" rtlCol="0">
            <a:spAutoFit/>
          </a:bodyPr>
          <a:lstStyle/>
          <a:p>
            <a:pPr algn="ctr"/>
            <a:r>
              <a:rPr lang="en-US" sz="1600" b="1" dirty="0">
                <a:effectLst/>
                <a:latin typeface="Times New Roman" panose="02020603050405020304" pitchFamily="18" charset="0"/>
                <a:ea typeface="Times New Roman" panose="02020603050405020304" pitchFamily="18" charset="0"/>
              </a:rPr>
              <a:t>Fig. 1. </a:t>
            </a:r>
            <a:r>
              <a:rPr lang="en-US" sz="1600" dirty="0">
                <a:effectLst/>
                <a:latin typeface="Times New Roman" panose="02020603050405020304" pitchFamily="18" charset="0"/>
                <a:ea typeface="Times New Roman" panose="02020603050405020304" pitchFamily="18" charset="0"/>
              </a:rPr>
              <a:t>The built-in architecture of MRI compression technique using a convolutional approach</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163557"/>
            <a:ext cx="9071640" cy="453858"/>
          </a:xfrm>
          <a:prstGeom prst="rect">
            <a:avLst/>
          </a:prstGeom>
          <a:noFill/>
          <a:ln>
            <a:noFill/>
          </a:ln>
        </p:spPr>
        <p:txBody>
          <a:bodyPr lIns="0" tIns="0" rIns="0" bIns="0" anchor="ctr">
            <a:noAutofit/>
          </a:bodyPr>
          <a:lstStyle/>
          <a:p>
            <a:pPr algn="ctr"/>
            <a:r>
              <a:rPr lang="en-IN" sz="3200" b="0" strike="noStrike" spc="-1" dirty="0">
                <a:latin typeface="Arial" panose="020B0604020202020204"/>
              </a:rPr>
              <a:t>4. Algorithms</a:t>
            </a:r>
            <a:endParaRPr lang="en-IN" sz="4400" b="0" strike="noStrike" spc="-1" dirty="0">
              <a:latin typeface="Arial" panose="020B0604020202020204"/>
            </a:endParaRPr>
          </a:p>
        </p:txBody>
      </p:sp>
      <p:graphicFrame>
        <p:nvGraphicFramePr>
          <p:cNvPr id="3" name="Object 2">
            <a:extLst>
              <a:ext uri="{FF2B5EF4-FFF2-40B4-BE49-F238E27FC236}">
                <a16:creationId xmlns:a16="http://schemas.microsoft.com/office/drawing/2014/main" id="{C5BA8BF4-EEA2-C962-0A7D-A817BEE85018}"/>
              </a:ext>
            </a:extLst>
          </p:cNvPr>
          <p:cNvGraphicFramePr>
            <a:graphicFrameLocks noChangeAspect="1"/>
          </p:cNvGraphicFramePr>
          <p:nvPr>
            <p:extLst>
              <p:ext uri="{D42A27DB-BD31-4B8C-83A1-F6EECF244321}">
                <p14:modId xmlns:p14="http://schemas.microsoft.com/office/powerpoint/2010/main" val="2163599168"/>
              </p:ext>
            </p:extLst>
          </p:nvPr>
        </p:nvGraphicFramePr>
        <p:xfrm>
          <a:off x="434242" y="1008396"/>
          <a:ext cx="9211155" cy="789142"/>
        </p:xfrm>
        <a:graphic>
          <a:graphicData uri="http://schemas.openxmlformats.org/presentationml/2006/ole">
            <mc:AlternateContent xmlns:mc="http://schemas.openxmlformats.org/markup-compatibility/2006">
              <mc:Choice xmlns:v="urn:schemas-microsoft-com:vml" Requires="v">
                <p:oleObj spid="_x0000_s1052" name="Document" r:id="rId3" imgW="5429565" imgH="464417" progId="Word.Document.12">
                  <p:embed/>
                </p:oleObj>
              </mc:Choice>
              <mc:Fallback>
                <p:oleObj name="Document" r:id="rId3" imgW="5429565" imgH="464417" progId="Word.Document.12">
                  <p:embed/>
                  <p:pic>
                    <p:nvPicPr>
                      <p:cNvPr id="0" name=""/>
                      <p:cNvPicPr/>
                      <p:nvPr/>
                    </p:nvPicPr>
                    <p:blipFill>
                      <a:blip r:embed="rId4"/>
                      <a:stretch>
                        <a:fillRect/>
                      </a:stretch>
                    </p:blipFill>
                    <p:spPr>
                      <a:xfrm>
                        <a:off x="434242" y="1008396"/>
                        <a:ext cx="9211155" cy="78914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05EACE4-8C8B-6D5E-1D77-57F353ADD716}"/>
              </a:ext>
            </a:extLst>
          </p:cNvPr>
          <p:cNvGraphicFramePr>
            <a:graphicFrameLocks noChangeAspect="1"/>
          </p:cNvGraphicFramePr>
          <p:nvPr>
            <p:extLst>
              <p:ext uri="{D42A27DB-BD31-4B8C-83A1-F6EECF244321}">
                <p14:modId xmlns:p14="http://schemas.microsoft.com/office/powerpoint/2010/main" val="1114750808"/>
              </p:ext>
            </p:extLst>
          </p:nvPr>
        </p:nvGraphicFramePr>
        <p:xfrm>
          <a:off x="431800" y="2052638"/>
          <a:ext cx="9709150" cy="3143250"/>
        </p:xfrm>
        <a:graphic>
          <a:graphicData uri="http://schemas.openxmlformats.org/presentationml/2006/ole">
            <mc:AlternateContent xmlns:mc="http://schemas.openxmlformats.org/markup-compatibility/2006">
              <mc:Choice xmlns:v="urn:schemas-microsoft-com:vml" Requires="v">
                <p:oleObj spid="_x0000_s1053" name="Document" r:id="rId5" imgW="5429565" imgH="1757583" progId="Word.Document.12">
                  <p:embed/>
                </p:oleObj>
              </mc:Choice>
              <mc:Fallback>
                <p:oleObj name="Document" r:id="rId5" imgW="5429565" imgH="1757583" progId="Word.Document.12">
                  <p:embed/>
                  <p:pic>
                    <p:nvPicPr>
                      <p:cNvPr id="0" name=""/>
                      <p:cNvPicPr/>
                      <p:nvPr/>
                    </p:nvPicPr>
                    <p:blipFill>
                      <a:blip r:embed="rId6"/>
                      <a:stretch>
                        <a:fillRect/>
                      </a:stretch>
                    </p:blipFill>
                    <p:spPr>
                      <a:xfrm>
                        <a:off x="431800" y="2052638"/>
                        <a:ext cx="9709150" cy="314325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A83E4FF4-6C1F-F8F8-C295-2E9D83613319}"/>
              </a:ext>
            </a:extLst>
          </p:cNvPr>
          <p:cNvGraphicFramePr>
            <a:graphicFrameLocks noChangeAspect="1"/>
          </p:cNvGraphicFramePr>
          <p:nvPr>
            <p:extLst>
              <p:ext uri="{D42A27DB-BD31-4B8C-83A1-F6EECF244321}">
                <p14:modId xmlns:p14="http://schemas.microsoft.com/office/powerpoint/2010/main" val="2119839779"/>
              </p:ext>
            </p:extLst>
          </p:nvPr>
        </p:nvGraphicFramePr>
        <p:xfrm>
          <a:off x="323850" y="365125"/>
          <a:ext cx="8994775" cy="3184525"/>
        </p:xfrm>
        <a:graphic>
          <a:graphicData uri="http://schemas.openxmlformats.org/presentationml/2006/ole">
            <mc:AlternateContent xmlns:mc="http://schemas.openxmlformats.org/markup-compatibility/2006">
              <mc:Choice xmlns:v="urn:schemas-microsoft-com:vml" Requires="v">
                <p:oleObj spid="_x0000_s2063" name="Document" r:id="rId3" imgW="5429565" imgH="1921389" progId="Word.Document.12">
                  <p:embed/>
                </p:oleObj>
              </mc:Choice>
              <mc:Fallback>
                <p:oleObj name="Document" r:id="rId3" imgW="5429565" imgH="1921389" progId="Word.Document.12">
                  <p:embed/>
                  <p:pic>
                    <p:nvPicPr>
                      <p:cNvPr id="0" name=""/>
                      <p:cNvPicPr/>
                      <p:nvPr/>
                    </p:nvPicPr>
                    <p:blipFill>
                      <a:blip r:embed="rId4"/>
                      <a:stretch>
                        <a:fillRect/>
                      </a:stretch>
                    </p:blipFill>
                    <p:spPr>
                      <a:xfrm>
                        <a:off x="323850" y="365125"/>
                        <a:ext cx="8994775" cy="3184525"/>
                      </a:xfrm>
                      <a:prstGeom prst="rect">
                        <a:avLst/>
                      </a:prstGeom>
                    </p:spPr>
                  </p:pic>
                </p:oleObj>
              </mc:Fallback>
            </mc:AlternateContent>
          </a:graphicData>
        </a:graphic>
      </p:graphicFrame>
    </p:spTree>
    <p:extLst>
      <p:ext uri="{BB962C8B-B14F-4D97-AF65-F5344CB8AC3E}">
        <p14:creationId xmlns:p14="http://schemas.microsoft.com/office/powerpoint/2010/main" val="165092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8362C3AD-AB68-4688-4CC8-710519CD2373}"/>
              </a:ext>
            </a:extLst>
          </p:cNvPr>
          <p:cNvGraphicFramePr>
            <a:graphicFrameLocks noChangeAspect="1"/>
          </p:cNvGraphicFramePr>
          <p:nvPr>
            <p:extLst>
              <p:ext uri="{D42A27DB-BD31-4B8C-83A1-F6EECF244321}">
                <p14:modId xmlns:p14="http://schemas.microsoft.com/office/powerpoint/2010/main" val="464860698"/>
              </p:ext>
            </p:extLst>
          </p:nvPr>
        </p:nvGraphicFramePr>
        <p:xfrm>
          <a:off x="-66675" y="701675"/>
          <a:ext cx="9702800" cy="4762500"/>
        </p:xfrm>
        <a:graphic>
          <a:graphicData uri="http://schemas.openxmlformats.org/presentationml/2006/ole">
            <mc:AlternateContent xmlns:mc="http://schemas.openxmlformats.org/markup-compatibility/2006">
              <mc:Choice xmlns:v="urn:schemas-microsoft-com:vml" Requires="v">
                <p:oleObj spid="_x0000_s3087" name="Document" r:id="rId3" imgW="5426646" imgH="2661691" progId="Word.Document.12">
                  <p:embed/>
                </p:oleObj>
              </mc:Choice>
              <mc:Fallback>
                <p:oleObj name="Document" r:id="rId3" imgW="5426646" imgH="2661691" progId="Word.Document.12">
                  <p:embed/>
                  <p:pic>
                    <p:nvPicPr>
                      <p:cNvPr id="0" name=""/>
                      <p:cNvPicPr/>
                      <p:nvPr/>
                    </p:nvPicPr>
                    <p:blipFill>
                      <a:blip r:embed="rId4"/>
                      <a:stretch>
                        <a:fillRect/>
                      </a:stretch>
                    </p:blipFill>
                    <p:spPr>
                      <a:xfrm>
                        <a:off x="-66675" y="701675"/>
                        <a:ext cx="9702800" cy="4762500"/>
                      </a:xfrm>
                      <a:prstGeom prst="rect">
                        <a:avLst/>
                      </a:prstGeom>
                    </p:spPr>
                  </p:pic>
                </p:oleObj>
              </mc:Fallback>
            </mc:AlternateContent>
          </a:graphicData>
        </a:graphic>
      </p:graphicFrame>
    </p:spTree>
    <p:extLst>
      <p:ext uri="{BB962C8B-B14F-4D97-AF65-F5344CB8AC3E}">
        <p14:creationId xmlns:p14="http://schemas.microsoft.com/office/powerpoint/2010/main" val="311945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6B1606-3BE8-8967-74FA-28B86B4C0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995" y="78948"/>
            <a:ext cx="6394634" cy="5091774"/>
          </a:xfrm>
          <a:prstGeom prst="rect">
            <a:avLst/>
          </a:prstGeom>
        </p:spPr>
      </p:pic>
      <p:sp>
        <p:nvSpPr>
          <p:cNvPr id="5" name="TextBox 4">
            <a:extLst>
              <a:ext uri="{FF2B5EF4-FFF2-40B4-BE49-F238E27FC236}">
                <a16:creationId xmlns:a16="http://schemas.microsoft.com/office/drawing/2014/main" id="{90B477E9-FF9A-3672-32DB-F9063B1D8B15}"/>
              </a:ext>
            </a:extLst>
          </p:cNvPr>
          <p:cNvSpPr txBox="1"/>
          <p:nvPr/>
        </p:nvSpPr>
        <p:spPr>
          <a:xfrm>
            <a:off x="1578921" y="5170722"/>
            <a:ext cx="6658708"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Fig.2. </a:t>
            </a:r>
            <a:r>
              <a:rPr lang="en-US" sz="1800" dirty="0">
                <a:effectLst/>
                <a:latin typeface="Times New Roman" panose="02020603050405020304" pitchFamily="18" charset="0"/>
                <a:ea typeface="Times New Roman" panose="02020603050405020304" pitchFamily="18" charset="0"/>
              </a:rPr>
              <a:t>Training and testing phase using proposed model architecture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565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tIns="0" rIns="0" bIns="0" anchor="ctr">
            <a:noAutofit/>
          </a:bodyPr>
          <a:lstStyle/>
          <a:p>
            <a:pPr algn="ctr"/>
            <a:r>
              <a:rPr lang="en-IN" sz="4400" b="0" strike="noStrike" spc="-1" dirty="0">
                <a:latin typeface="Arial" panose="020B0604020202020204"/>
              </a:rPr>
              <a:t>5. Experimental Results</a:t>
            </a:r>
          </a:p>
        </p:txBody>
      </p:sp>
      <p:sp>
        <p:nvSpPr>
          <p:cNvPr id="52" name="TextShape 2"/>
          <p:cNvSpPr txBox="1"/>
          <p:nvPr/>
        </p:nvSpPr>
        <p:spPr>
          <a:xfrm>
            <a:off x="504000" y="1326600"/>
            <a:ext cx="9071640" cy="3288240"/>
          </a:xfrm>
          <a:prstGeom prst="rect">
            <a:avLst/>
          </a:prstGeom>
          <a:noFill/>
          <a:ln>
            <a:noFill/>
          </a:ln>
        </p:spPr>
        <p:txBody>
          <a:bodyPr lIns="0" tIns="0" rIns="0" bIns="0">
            <a:normAutofit lnSpcReduction="10000"/>
          </a:bodyPr>
          <a:lstStyle/>
          <a:p>
            <a:pPr marL="431800" indent="-323850">
              <a:spcBef>
                <a:spcPts val="1415"/>
              </a:spcBef>
              <a:buClr>
                <a:srgbClr val="000000"/>
              </a:buClr>
              <a:buSzPct val="45000"/>
              <a:buFont typeface="Wingdings" panose="05000000000000000000" pitchFamily="2" charset="2"/>
              <a:buChar char=""/>
            </a:pPr>
            <a:r>
              <a:rPr lang="en-IN" sz="2400" b="1" strike="noStrike" spc="-1" dirty="0">
                <a:latin typeface="Arial" panose="020B0604020202020204"/>
              </a:rPr>
              <a:t>5.1 Result Analysis</a:t>
            </a:r>
          </a:p>
          <a:p>
            <a:pPr marL="864235" lvl="1" indent="-323850">
              <a:spcBef>
                <a:spcPts val="1135"/>
              </a:spcBef>
              <a:buClr>
                <a:srgbClr val="000000"/>
              </a:buClr>
              <a:buSzPct val="75000"/>
              <a:buFont typeface="Symbol" charset="2"/>
              <a:buChar char=""/>
            </a:pPr>
            <a:r>
              <a:rPr lang="en-IN" sz="2000" b="1" strike="noStrike" spc="-1" dirty="0">
                <a:latin typeface="Arial" panose="020B0604020202020204"/>
              </a:rPr>
              <a:t>5.1.1 Dataset</a:t>
            </a:r>
            <a:endParaRPr lang="en-IN" sz="2000" b="0" strike="noStrike" spc="-1" dirty="0">
              <a:latin typeface="Arial" panose="020B0604020202020204"/>
            </a:endParaRPr>
          </a:p>
          <a:p>
            <a:pPr marL="864235" lvl="1" indent="-323850">
              <a:spcBef>
                <a:spcPts val="1135"/>
              </a:spcBef>
              <a:buClr>
                <a:srgbClr val="000000"/>
              </a:buClr>
              <a:buSzPct val="75000"/>
              <a:buFont typeface="Symbol" charset="2"/>
              <a:buChar char=""/>
            </a:pPr>
            <a:r>
              <a:rPr lang="en-IN" sz="1600" b="0" strike="noStrike" spc="-1" dirty="0">
                <a:latin typeface="Arial" panose="020B0604020202020204"/>
              </a:rPr>
              <a:t>We consider the brain MRIs as a dataset, which consists of 132 images. The size, colour, and format of images in the dataset are similar in nature, whereas the resolutions of the images are different. The format of the images are ‘.jpg’ by nature.</a:t>
            </a:r>
            <a:endParaRPr lang="en-IN" sz="2800" b="0" strike="noStrike" spc="-1" dirty="0">
              <a:latin typeface="Arial" panose="020B0604020202020204"/>
            </a:endParaRPr>
          </a:p>
          <a:p>
            <a:pPr marL="864235" lvl="1" indent="-323850">
              <a:spcBef>
                <a:spcPts val="1135"/>
              </a:spcBef>
              <a:buClr>
                <a:srgbClr val="000000"/>
              </a:buClr>
              <a:buSzPct val="75000"/>
              <a:buFont typeface="Symbol" charset="2"/>
              <a:buChar char=""/>
            </a:pPr>
            <a:r>
              <a:rPr lang="en-IN" b="1" strike="noStrike" spc="-1" dirty="0">
                <a:latin typeface="Arial" panose="020B0604020202020204"/>
              </a:rPr>
              <a:t>5.1.2 Machine Configuration</a:t>
            </a:r>
            <a:endParaRPr lang="en-IN" b="0" strike="noStrike" spc="-1" dirty="0">
              <a:latin typeface="Arial" panose="020B0604020202020204"/>
            </a:endParaRPr>
          </a:p>
          <a:p>
            <a:pPr marL="864235" lvl="1" indent="-323850">
              <a:spcBef>
                <a:spcPts val="1135"/>
              </a:spcBef>
              <a:buClr>
                <a:srgbClr val="000000"/>
              </a:buClr>
              <a:buSzPct val="75000"/>
              <a:buFont typeface="Symbol" charset="2"/>
              <a:buChar char=""/>
            </a:pPr>
            <a:r>
              <a:rPr lang="en-GB" sz="1600" dirty="0"/>
              <a:t>We have applied our algorithm in the python environment, version 3.8, with the hardware configuration of the Intel Core i3 5th Generation processor,4GB DDR3 primary memory (RAM), and an integrated graphics card. Anaconda as a distributor of Python version 3.8 is used. </a:t>
            </a:r>
            <a:r>
              <a:rPr lang="en-GB" sz="1600" dirty="0" err="1"/>
              <a:t>jupyter</a:t>
            </a:r>
            <a:r>
              <a:rPr lang="en-GB" sz="1600" dirty="0"/>
              <a:t> notebook version 6.3.0 as an open web interface is used as a programming platform for the implementation of our algorithm.</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1341</Words>
  <Application>Microsoft Office PowerPoint</Application>
  <PresentationFormat>Custom</PresentationFormat>
  <Paragraphs>128</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5" baseType="lpstr">
      <vt:lpstr>Arial</vt:lpstr>
      <vt:lpstr>Symbol</vt:lpstr>
      <vt:lpstr>Times New Roman</vt:lpstr>
      <vt:lpstr>Wingdings</vt:lpstr>
      <vt:lpstr>Office Theme</vt:lpstr>
      <vt:lpstr>Microsoft Word Document</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Image Segmentation</vt:lpstr>
      <vt:lpstr>6. Post Training Findings </vt:lpstr>
      <vt:lpstr>PowerPoint Presentation</vt:lpstr>
      <vt:lpstr>2.1 Comparative Study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Tirtharaj Sinha</cp:lastModifiedBy>
  <cp:revision>15</cp:revision>
  <dcterms:created xsi:type="dcterms:W3CDTF">2022-04-26T12:03:26Z</dcterms:created>
  <dcterms:modified xsi:type="dcterms:W3CDTF">2022-04-30T13:11:42Z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