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2" r:id="rId4"/>
    <p:sldId id="258" r:id="rId5"/>
    <p:sldId id="280" r:id="rId6"/>
    <p:sldId id="281" r:id="rId7"/>
    <p:sldId id="283" r:id="rId8"/>
    <p:sldId id="259" r:id="rId9"/>
    <p:sldId id="260" r:id="rId10"/>
    <p:sldId id="277" r:id="rId11"/>
    <p:sldId id="278" r:id="rId12"/>
    <p:sldId id="279" r:id="rId13"/>
    <p:sldId id="275" r:id="rId14"/>
    <p:sldId id="27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FFFF"/>
    <a:srgbClr val="33CCFF"/>
    <a:srgbClr val="F3F59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71" autoAdjust="0"/>
    <p:restoredTop sz="94718" autoAdjust="0"/>
  </p:normalViewPr>
  <p:slideViewPr>
    <p:cSldViewPr>
      <p:cViewPr varScale="1">
        <p:scale>
          <a:sx n="71" d="100"/>
          <a:sy n="71" d="100"/>
        </p:scale>
        <p:origin x="-133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gb2f00da8ef_0_4"/>
          <p:cNvSpPr/>
          <p:nvPr/>
        </p:nvSpPr>
        <p:spPr>
          <a:xfrm rot="5400000">
            <a:off x="7226438" y="274611"/>
            <a:ext cx="2191500" cy="1643625"/>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 name="Google Shape;11;gb2f00da8ef_0_4"/>
          <p:cNvGrpSpPr/>
          <p:nvPr/>
        </p:nvGrpSpPr>
        <p:grpSpPr>
          <a:xfrm>
            <a:off x="1" y="654"/>
            <a:ext cx="5153576" cy="6845694"/>
            <a:chOff x="0" y="75"/>
            <a:chExt cx="5153705" cy="5152950"/>
          </a:xfrm>
        </p:grpSpPr>
        <p:sp>
          <p:nvSpPr>
            <p:cNvPr id="12" name="Google Shape;12;gb2f00da8ef_0_4"/>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gb2f00da8ef_0_4"/>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 name="Google Shape;14;gb2f00da8ef_0_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 name="Google Shape;15;gb2f00da8ef_0_4"/>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6" name="Google Shape;16;gb2f00da8ef_0_4"/>
          <p:cNvSpPr txBox="1">
            <a:spLocks noGrp="1"/>
          </p:cNvSpPr>
          <p:nvPr>
            <p:ph type="ctrTitle"/>
          </p:nvPr>
        </p:nvSpPr>
        <p:spPr>
          <a:xfrm>
            <a:off x="3537150" y="1742749"/>
            <a:ext cx="5017500" cy="2466900"/>
          </a:xfrm>
          <a:prstGeom prst="rect">
            <a:avLst/>
          </a:prstGeom>
        </p:spPr>
        <p:txBody>
          <a:bodyPr spcFirstLastPara="1" wrap="square" lIns="121900" tIns="121900" rIns="121900" bIns="121900" anchor="b" anchorCtr="0">
            <a:no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r>
              <a:rPr lang="en-US"/>
              <a:t>Click to edit Master title style</a:t>
            </a:r>
            <a:endParaRPr/>
          </a:p>
        </p:txBody>
      </p:sp>
      <p:sp>
        <p:nvSpPr>
          <p:cNvPr id="17" name="Google Shape;17;gb2f00da8ef_0_4"/>
          <p:cNvSpPr txBox="1">
            <a:spLocks noGrp="1"/>
          </p:cNvSpPr>
          <p:nvPr>
            <p:ph type="subTitle" idx="1"/>
          </p:nvPr>
        </p:nvSpPr>
        <p:spPr>
          <a:xfrm>
            <a:off x="5083950" y="5233233"/>
            <a:ext cx="3470625" cy="674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r>
              <a:rPr lang="en-US"/>
              <a:t>Click to edit Master subtitle style</a:t>
            </a:r>
            <a:endParaRPr/>
          </a:p>
        </p:txBody>
      </p:sp>
      <p:sp>
        <p:nvSpPr>
          <p:cNvPr id="18" name="Google Shape;18;gb2f00da8ef_0_4"/>
          <p:cNvSpPr txBox="1">
            <a:spLocks noGrp="1"/>
          </p:cNvSpPr>
          <p:nvPr>
            <p:ph type="sldNum" idx="12"/>
          </p:nvPr>
        </p:nvSpPr>
        <p:spPr>
          <a:xfrm>
            <a:off x="8472458" y="6217622"/>
            <a:ext cx="548775"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03B22F7-CAF9-4AC3-8E08-BC34C27A01F5}" type="slidenum">
              <a:rPr lang="en-US" smtClean="0"/>
              <a:pPr/>
              <a:t>‹#›</a:t>
            </a:fld>
            <a:endParaRPr lang="en-US"/>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grpSp>
        <p:nvGrpSpPr>
          <p:cNvPr id="2" name="Google Shape;106;gb2f00da8ef_0_100"/>
          <p:cNvGrpSpPr/>
          <p:nvPr/>
        </p:nvGrpSpPr>
        <p:grpSpPr>
          <a:xfrm>
            <a:off x="4406290" y="0"/>
            <a:ext cx="4737482" cy="6857248"/>
            <a:chOff x="4406400" y="0"/>
            <a:chExt cx="4737600" cy="5143065"/>
          </a:xfrm>
        </p:grpSpPr>
        <p:sp>
          <p:nvSpPr>
            <p:cNvPr id="107" name="Google Shape;107;gb2f00da8ef_0_100"/>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 name="Google Shape;108;gb2f00da8ef_0_100"/>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9" name="Google Shape;109;gb2f00da8ef_0_100"/>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0" name="Google Shape;110;gb2f00da8ef_0_100"/>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1" name="Google Shape;111;gb2f00da8ef_0_100"/>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gb2f00da8ef_0_100"/>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gb2f00da8ef_0_100"/>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gb2f00da8ef_0_100"/>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gb2f00da8ef_0_100"/>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gb2f00da8ef_0_100"/>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gb2f00da8ef_0_100"/>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gb2f00da8ef_0_100"/>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gb2f00da8ef_0_100"/>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gb2f00da8ef_0_10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gb2f00da8ef_0_100"/>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gb2f00da8ef_0_100"/>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gb2f00da8ef_0_100"/>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gb2f00da8ef_0_100"/>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5" name="Google Shape;125;gb2f00da8ef_0_100"/>
          <p:cNvSpPr txBox="1">
            <a:spLocks noGrp="1"/>
          </p:cNvSpPr>
          <p:nvPr>
            <p:ph type="title" hasCustomPrompt="1"/>
          </p:nvPr>
        </p:nvSpPr>
        <p:spPr>
          <a:xfrm>
            <a:off x="823850" y="1712900"/>
            <a:ext cx="4776075" cy="1734300"/>
          </a:xfrm>
          <a:prstGeom prst="rect">
            <a:avLst/>
          </a:prstGeom>
        </p:spPr>
        <p:txBody>
          <a:bodyPr spcFirstLastPara="1" wrap="square" lIns="121900" tIns="121900" rIns="121900" bIns="121900" anchor="t" anchorCtr="0">
            <a:no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gb2f00da8ef_0_100"/>
          <p:cNvSpPr txBox="1">
            <a:spLocks noGrp="1"/>
          </p:cNvSpPr>
          <p:nvPr>
            <p:ph type="body" idx="1"/>
          </p:nvPr>
        </p:nvSpPr>
        <p:spPr>
          <a:xfrm>
            <a:off x="823850" y="3524166"/>
            <a:ext cx="4776075" cy="1625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pPr lvl="0"/>
            <a:r>
              <a:rPr lang="en-US"/>
              <a:t>Click to edit Master text styles</a:t>
            </a:r>
          </a:p>
        </p:txBody>
      </p:sp>
      <p:sp>
        <p:nvSpPr>
          <p:cNvPr id="127" name="Google Shape;127;gb2f00da8ef_0_100"/>
          <p:cNvSpPr txBox="1">
            <a:spLocks noGrp="1"/>
          </p:cNvSpPr>
          <p:nvPr>
            <p:ph type="sldNum" idx="12"/>
          </p:nvPr>
        </p:nvSpPr>
        <p:spPr>
          <a:xfrm>
            <a:off x="8472458" y="6217622"/>
            <a:ext cx="548775"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03B22F7-CAF9-4AC3-8E08-BC34C27A01F5}" type="slidenum">
              <a:rPr lang="en-US" smtClean="0"/>
              <a:pPr/>
              <a:t>‹#›</a:t>
            </a:fld>
            <a:endParaRPr 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30"/>
        <p:cNvGrpSpPr/>
        <p:nvPr/>
      </p:nvGrpSpPr>
      <p:grpSpPr>
        <a:xfrm>
          <a:off x="0" y="0"/>
          <a:ext cx="0" cy="0"/>
          <a:chOff x="0" y="0"/>
          <a:chExt cx="0" cy="0"/>
        </a:xfrm>
      </p:grpSpPr>
      <p:sp>
        <p:nvSpPr>
          <p:cNvPr id="131" name="Google Shape;131;gb2f00da8ef_0_125"/>
          <p:cNvSpPr txBox="1">
            <a:spLocks noGrp="1"/>
          </p:cNvSpPr>
          <p:nvPr>
            <p:ph type="title"/>
          </p:nvPr>
        </p:nvSpPr>
        <p:spPr>
          <a:xfrm>
            <a:off x="866216" y="973668"/>
            <a:ext cx="6571125" cy="707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lt2"/>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r>
              <a:rPr lang="en-US"/>
              <a:t>Click to edit Master title style</a:t>
            </a:r>
            <a:endParaRPr/>
          </a:p>
        </p:txBody>
      </p:sp>
      <p:sp>
        <p:nvSpPr>
          <p:cNvPr id="132" name="Google Shape;132;gb2f00da8ef_0_125"/>
          <p:cNvSpPr txBox="1">
            <a:spLocks noGrp="1"/>
          </p:cNvSpPr>
          <p:nvPr>
            <p:ph type="body" idx="1"/>
          </p:nvPr>
        </p:nvSpPr>
        <p:spPr>
          <a:xfrm>
            <a:off x="866216" y="2603500"/>
            <a:ext cx="6619275" cy="3416400"/>
          </a:xfrm>
          <a:prstGeom prst="rect">
            <a:avLst/>
          </a:prstGeom>
          <a:noFill/>
          <a:ln>
            <a:noFill/>
          </a:ln>
        </p:spPr>
        <p:txBody>
          <a:bodyPr spcFirstLastPara="1" wrap="square" lIns="91425" tIns="45700" rIns="91425" bIns="45700" anchor="t" anchorCtr="0">
            <a:no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pPr lvl="0"/>
            <a:r>
              <a:rPr lang="en-US"/>
              <a:t>Click to edit Master text styles</a:t>
            </a:r>
          </a:p>
        </p:txBody>
      </p:sp>
      <p:sp>
        <p:nvSpPr>
          <p:cNvPr id="133" name="Google Shape;133;gb2f00da8ef_0_125"/>
          <p:cNvSpPr txBox="1">
            <a:spLocks noGrp="1"/>
          </p:cNvSpPr>
          <p:nvPr>
            <p:ph type="dt" idx="10"/>
          </p:nvPr>
        </p:nvSpPr>
        <p:spPr>
          <a:xfrm>
            <a:off x="7989828" y="6391838"/>
            <a:ext cx="742950" cy="3048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F9FBB739-336F-444C-86EA-2E6A6FFF2B80}" type="datetimeFigureOut">
              <a:rPr lang="en-US" smtClean="0"/>
              <a:pPr/>
              <a:t>24-Sep-21</a:t>
            </a:fld>
            <a:endParaRPr lang="en-US"/>
          </a:p>
        </p:txBody>
      </p:sp>
      <p:sp>
        <p:nvSpPr>
          <p:cNvPr id="134" name="Google Shape;134;gb2f00da8ef_0_125"/>
          <p:cNvSpPr txBox="1">
            <a:spLocks noGrp="1"/>
          </p:cNvSpPr>
          <p:nvPr>
            <p:ph type="ftr" idx="11"/>
          </p:nvPr>
        </p:nvSpPr>
        <p:spPr>
          <a:xfrm>
            <a:off x="420833" y="6391838"/>
            <a:ext cx="2894850" cy="3048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lang="en-US"/>
          </a:p>
        </p:txBody>
      </p:sp>
      <p:sp>
        <p:nvSpPr>
          <p:cNvPr id="135" name="Google Shape;135;gb2f00da8ef_0_125"/>
          <p:cNvSpPr txBox="1">
            <a:spLocks noGrp="1"/>
          </p:cNvSpPr>
          <p:nvPr>
            <p:ph type="sldNum" idx="12"/>
          </p:nvPr>
        </p:nvSpPr>
        <p:spPr>
          <a:xfrm>
            <a:off x="7764405" y="295729"/>
            <a:ext cx="62865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fld id="{C03B22F7-CAF9-4AC3-8E08-BC34C27A01F5}" type="slidenum">
              <a:rPr lang="en-US" smtClean="0"/>
              <a:pPr/>
              <a:t>‹#›</a:t>
            </a:fld>
            <a:endParaRPr 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9"/>
        <p:cNvGrpSpPr/>
        <p:nvPr/>
      </p:nvGrpSpPr>
      <p:grpSpPr>
        <a:xfrm>
          <a:off x="0" y="0"/>
          <a:ext cx="0" cy="0"/>
          <a:chOff x="0" y="0"/>
          <a:chExt cx="0" cy="0"/>
        </a:xfrm>
      </p:grpSpPr>
      <p:grpSp>
        <p:nvGrpSpPr>
          <p:cNvPr id="2" name="Google Shape;20;gb2f00da8ef_0_14"/>
          <p:cNvGrpSpPr/>
          <p:nvPr/>
        </p:nvGrpSpPr>
        <p:grpSpPr>
          <a:xfrm>
            <a:off x="4406290" y="0"/>
            <a:ext cx="4737482" cy="6857248"/>
            <a:chOff x="4406400" y="0"/>
            <a:chExt cx="4737600" cy="5143065"/>
          </a:xfrm>
        </p:grpSpPr>
        <p:sp>
          <p:nvSpPr>
            <p:cNvPr id="21" name="Google Shape;21;gb2f00da8ef_0_14"/>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gb2f00da8ef_0_14"/>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 name="Google Shape;23;gb2f00da8ef_0_14"/>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gb2f00da8ef_0_1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gb2f00da8ef_0_14"/>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gb2f00da8ef_0_14"/>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gb2f00da8ef_0_14"/>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gb2f00da8ef_0_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gb2f00da8ef_0_14"/>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gb2f00da8ef_0_14"/>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gb2f00da8ef_0_14"/>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gb2f00da8ef_0_14"/>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gb2f00da8ef_0_14"/>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gb2f00da8ef_0_1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gb2f00da8ef_0_14"/>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gb2f00da8ef_0_14"/>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gb2f00da8ef_0_14"/>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gb2f00da8ef_0_1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9" name="Google Shape;39;gb2f00da8ef_0_14"/>
          <p:cNvSpPr txBox="1">
            <a:spLocks noGrp="1"/>
          </p:cNvSpPr>
          <p:nvPr>
            <p:ph type="title"/>
          </p:nvPr>
        </p:nvSpPr>
        <p:spPr>
          <a:xfrm>
            <a:off x="823850" y="2737333"/>
            <a:ext cx="4587075" cy="1531500"/>
          </a:xfrm>
          <a:prstGeom prst="rect">
            <a:avLst/>
          </a:prstGeom>
        </p:spPr>
        <p:txBody>
          <a:bodyPr spcFirstLastPara="1" wrap="square" lIns="121900" tIns="121900" rIns="121900" bIns="121900" anchor="ctr"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r>
              <a:rPr lang="en-US"/>
              <a:t>Click to edit Master title style</a:t>
            </a:r>
            <a:endParaRPr/>
          </a:p>
        </p:txBody>
      </p:sp>
      <p:sp>
        <p:nvSpPr>
          <p:cNvPr id="40" name="Google Shape;40;gb2f00da8ef_0_14"/>
          <p:cNvSpPr txBox="1">
            <a:spLocks noGrp="1"/>
          </p:cNvSpPr>
          <p:nvPr>
            <p:ph type="sldNum" idx="12"/>
          </p:nvPr>
        </p:nvSpPr>
        <p:spPr>
          <a:xfrm>
            <a:off x="8472458" y="6217622"/>
            <a:ext cx="548775"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03B22F7-CAF9-4AC3-8E08-BC34C27A01F5}" type="slidenum">
              <a:rPr lang="en-US" smtClean="0"/>
              <a:pPr/>
              <a:t>‹#›</a:t>
            </a:fld>
            <a:endParaRPr 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grpSp>
        <p:nvGrpSpPr>
          <p:cNvPr id="2" name="Google Shape;42;gb2f00da8ef_0_36"/>
          <p:cNvGrpSpPr/>
          <p:nvPr/>
        </p:nvGrpSpPr>
        <p:grpSpPr>
          <a:xfrm>
            <a:off x="0" y="507989"/>
            <a:ext cx="1037824" cy="1355016"/>
            <a:chOff x="0" y="381001"/>
            <a:chExt cx="1037850" cy="1016287"/>
          </a:xfrm>
        </p:grpSpPr>
        <p:sp>
          <p:nvSpPr>
            <p:cNvPr id="43" name="Google Shape;43;gb2f00da8ef_0_3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b2f00da8ef_0_3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5" name="Google Shape;45;gb2f00da8ef_0_36"/>
          <p:cNvSpPr txBox="1">
            <a:spLocks noGrp="1"/>
          </p:cNvSpPr>
          <p:nvPr>
            <p:ph type="title"/>
          </p:nvPr>
        </p:nvSpPr>
        <p:spPr>
          <a:xfrm>
            <a:off x="1297500" y="525000"/>
            <a:ext cx="70389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r>
              <a:rPr lang="en-US"/>
              <a:t>Click to edit Master title style</a:t>
            </a:r>
            <a:endParaRPr/>
          </a:p>
        </p:txBody>
      </p:sp>
      <p:sp>
        <p:nvSpPr>
          <p:cNvPr id="46" name="Google Shape;46;gb2f00da8ef_0_36"/>
          <p:cNvSpPr txBox="1">
            <a:spLocks noGrp="1"/>
          </p:cNvSpPr>
          <p:nvPr>
            <p:ph type="body" idx="1"/>
          </p:nvPr>
        </p:nvSpPr>
        <p:spPr>
          <a:xfrm>
            <a:off x="1297500" y="2090067"/>
            <a:ext cx="70389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pPr lvl="0"/>
            <a:r>
              <a:rPr lang="en-US"/>
              <a:t>Click to edit Master text styles</a:t>
            </a:r>
          </a:p>
        </p:txBody>
      </p:sp>
      <p:sp>
        <p:nvSpPr>
          <p:cNvPr id="47" name="Google Shape;47;gb2f00da8ef_0_36"/>
          <p:cNvSpPr txBox="1">
            <a:spLocks noGrp="1"/>
          </p:cNvSpPr>
          <p:nvPr>
            <p:ph type="sldNum" idx="12"/>
          </p:nvPr>
        </p:nvSpPr>
        <p:spPr>
          <a:xfrm>
            <a:off x="8472458" y="6217622"/>
            <a:ext cx="548775"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03B22F7-CAF9-4AC3-8E08-BC34C27A01F5}" type="slidenum">
              <a:rPr lang="en-US" smtClean="0"/>
              <a:pPr/>
              <a:t>‹#›</a:t>
            </a:fld>
            <a:endParaRPr lang="en-US"/>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8"/>
        <p:cNvGrpSpPr/>
        <p:nvPr/>
      </p:nvGrpSpPr>
      <p:grpSpPr>
        <a:xfrm>
          <a:off x="0" y="0"/>
          <a:ext cx="0" cy="0"/>
          <a:chOff x="0" y="0"/>
          <a:chExt cx="0" cy="0"/>
        </a:xfrm>
      </p:grpSpPr>
      <p:grpSp>
        <p:nvGrpSpPr>
          <p:cNvPr id="2" name="Google Shape;49;gb2f00da8ef_0_43"/>
          <p:cNvGrpSpPr/>
          <p:nvPr/>
        </p:nvGrpSpPr>
        <p:grpSpPr>
          <a:xfrm>
            <a:off x="0" y="507989"/>
            <a:ext cx="1037824" cy="1355016"/>
            <a:chOff x="0" y="381001"/>
            <a:chExt cx="1037850" cy="1016287"/>
          </a:xfrm>
        </p:grpSpPr>
        <p:sp>
          <p:nvSpPr>
            <p:cNvPr id="50" name="Google Shape;50;gb2f00da8ef_0_4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 name="Google Shape;51;gb2f00da8ef_0_43"/>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2" name="Google Shape;52;gb2f00da8ef_0_43"/>
          <p:cNvSpPr txBox="1">
            <a:spLocks noGrp="1"/>
          </p:cNvSpPr>
          <p:nvPr>
            <p:ph type="title"/>
          </p:nvPr>
        </p:nvSpPr>
        <p:spPr>
          <a:xfrm>
            <a:off x="1297500" y="525000"/>
            <a:ext cx="70389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r>
              <a:rPr lang="en-US"/>
              <a:t>Click to edit Master title style</a:t>
            </a:r>
            <a:endParaRPr/>
          </a:p>
        </p:txBody>
      </p:sp>
      <p:sp>
        <p:nvSpPr>
          <p:cNvPr id="53" name="Google Shape;53;gb2f00da8ef_0_43"/>
          <p:cNvSpPr txBox="1">
            <a:spLocks noGrp="1"/>
          </p:cNvSpPr>
          <p:nvPr>
            <p:ph type="body" idx="1"/>
          </p:nvPr>
        </p:nvSpPr>
        <p:spPr>
          <a:xfrm>
            <a:off x="1297500" y="2090067"/>
            <a:ext cx="3403125"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pPr lvl="0"/>
            <a:r>
              <a:rPr lang="en-US"/>
              <a:t>Click to edit Master text styles</a:t>
            </a:r>
          </a:p>
        </p:txBody>
      </p:sp>
      <p:sp>
        <p:nvSpPr>
          <p:cNvPr id="54" name="Google Shape;54;gb2f00da8ef_0_43"/>
          <p:cNvSpPr txBox="1">
            <a:spLocks noGrp="1"/>
          </p:cNvSpPr>
          <p:nvPr>
            <p:ph type="body" idx="2"/>
          </p:nvPr>
        </p:nvSpPr>
        <p:spPr>
          <a:xfrm>
            <a:off x="4933221" y="2090067"/>
            <a:ext cx="3403125"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pPr lvl="0"/>
            <a:r>
              <a:rPr lang="en-US"/>
              <a:t>Click to edit Master text styles</a:t>
            </a:r>
          </a:p>
        </p:txBody>
      </p:sp>
      <p:sp>
        <p:nvSpPr>
          <p:cNvPr id="55" name="Google Shape;55;gb2f00da8ef_0_43"/>
          <p:cNvSpPr txBox="1">
            <a:spLocks noGrp="1"/>
          </p:cNvSpPr>
          <p:nvPr>
            <p:ph type="sldNum" idx="12"/>
          </p:nvPr>
        </p:nvSpPr>
        <p:spPr>
          <a:xfrm>
            <a:off x="8472458" y="6217622"/>
            <a:ext cx="548775"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03B22F7-CAF9-4AC3-8E08-BC34C27A01F5}" type="slidenum">
              <a:rPr lang="en-US" smtClean="0"/>
              <a:pPr/>
              <a:t>‹#›</a:t>
            </a:fld>
            <a:endParaRPr 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6"/>
        <p:cNvGrpSpPr/>
        <p:nvPr/>
      </p:nvGrpSpPr>
      <p:grpSpPr>
        <a:xfrm>
          <a:off x="0" y="0"/>
          <a:ext cx="0" cy="0"/>
          <a:chOff x="0" y="0"/>
          <a:chExt cx="0" cy="0"/>
        </a:xfrm>
      </p:grpSpPr>
      <p:grpSp>
        <p:nvGrpSpPr>
          <p:cNvPr id="2" name="Google Shape;57;gb2f00da8ef_0_51"/>
          <p:cNvGrpSpPr/>
          <p:nvPr/>
        </p:nvGrpSpPr>
        <p:grpSpPr>
          <a:xfrm>
            <a:off x="0" y="507989"/>
            <a:ext cx="1037824" cy="1355016"/>
            <a:chOff x="0" y="381001"/>
            <a:chExt cx="1037850" cy="1016287"/>
          </a:xfrm>
        </p:grpSpPr>
        <p:sp>
          <p:nvSpPr>
            <p:cNvPr id="58" name="Google Shape;58;gb2f00da8ef_0_51"/>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9" name="Google Shape;59;gb2f00da8ef_0_5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0" name="Google Shape;60;gb2f00da8ef_0_51"/>
          <p:cNvSpPr txBox="1">
            <a:spLocks noGrp="1"/>
          </p:cNvSpPr>
          <p:nvPr>
            <p:ph type="title"/>
          </p:nvPr>
        </p:nvSpPr>
        <p:spPr>
          <a:xfrm>
            <a:off x="1297500" y="525000"/>
            <a:ext cx="70389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r>
              <a:rPr lang="en-US"/>
              <a:t>Click to edit Master title style</a:t>
            </a:r>
            <a:endParaRPr/>
          </a:p>
        </p:txBody>
      </p:sp>
      <p:sp>
        <p:nvSpPr>
          <p:cNvPr id="61" name="Google Shape;61;gb2f00da8ef_0_51"/>
          <p:cNvSpPr txBox="1">
            <a:spLocks noGrp="1"/>
          </p:cNvSpPr>
          <p:nvPr>
            <p:ph type="sldNum" idx="12"/>
          </p:nvPr>
        </p:nvSpPr>
        <p:spPr>
          <a:xfrm>
            <a:off x="8472458" y="6217622"/>
            <a:ext cx="548775"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03B22F7-CAF9-4AC3-8E08-BC34C27A01F5}" type="slidenum">
              <a:rPr lang="en-US" smtClean="0"/>
              <a:pPr/>
              <a:t>‹#›</a:t>
            </a:fld>
            <a:endParaRPr 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2"/>
        <p:cNvGrpSpPr/>
        <p:nvPr/>
      </p:nvGrpSpPr>
      <p:grpSpPr>
        <a:xfrm>
          <a:off x="0" y="0"/>
          <a:ext cx="0" cy="0"/>
          <a:chOff x="0" y="0"/>
          <a:chExt cx="0" cy="0"/>
        </a:xfrm>
      </p:grpSpPr>
      <p:grpSp>
        <p:nvGrpSpPr>
          <p:cNvPr id="2" name="Google Shape;63;gb2f00da8ef_0_57"/>
          <p:cNvGrpSpPr/>
          <p:nvPr/>
        </p:nvGrpSpPr>
        <p:grpSpPr>
          <a:xfrm>
            <a:off x="0" y="507989"/>
            <a:ext cx="1037824" cy="1355016"/>
            <a:chOff x="0" y="381001"/>
            <a:chExt cx="1037850" cy="1016287"/>
          </a:xfrm>
        </p:grpSpPr>
        <p:sp>
          <p:nvSpPr>
            <p:cNvPr id="64" name="Google Shape;64;gb2f00da8ef_0_5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5" name="Google Shape;65;gb2f00da8ef_0_5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6" name="Google Shape;66;gb2f00da8ef_0_57"/>
          <p:cNvSpPr txBox="1">
            <a:spLocks noGrp="1"/>
          </p:cNvSpPr>
          <p:nvPr>
            <p:ph type="title"/>
          </p:nvPr>
        </p:nvSpPr>
        <p:spPr>
          <a:xfrm>
            <a:off x="1297500" y="525000"/>
            <a:ext cx="3798900" cy="19908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r>
              <a:rPr lang="en-US"/>
              <a:t>Click to edit Master title style</a:t>
            </a:r>
            <a:endParaRPr/>
          </a:p>
        </p:txBody>
      </p:sp>
      <p:sp>
        <p:nvSpPr>
          <p:cNvPr id="67" name="Google Shape;67;gb2f00da8ef_0_57"/>
          <p:cNvSpPr txBox="1">
            <a:spLocks noGrp="1"/>
          </p:cNvSpPr>
          <p:nvPr>
            <p:ph type="body" idx="1"/>
          </p:nvPr>
        </p:nvSpPr>
        <p:spPr>
          <a:xfrm>
            <a:off x="1297500" y="2630067"/>
            <a:ext cx="3798900" cy="3221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pPr lvl="0"/>
            <a:r>
              <a:rPr lang="en-US"/>
              <a:t>Click to edit Master text styles</a:t>
            </a:r>
          </a:p>
        </p:txBody>
      </p:sp>
      <p:sp>
        <p:nvSpPr>
          <p:cNvPr id="68" name="Google Shape;68;gb2f00da8ef_0_57"/>
          <p:cNvSpPr txBox="1">
            <a:spLocks noGrp="1"/>
          </p:cNvSpPr>
          <p:nvPr>
            <p:ph type="sldNum" idx="12"/>
          </p:nvPr>
        </p:nvSpPr>
        <p:spPr>
          <a:xfrm>
            <a:off x="8472458" y="6217622"/>
            <a:ext cx="548775"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03B22F7-CAF9-4AC3-8E08-BC34C27A01F5}" type="slidenum">
              <a:rPr lang="en-US" smtClean="0"/>
              <a:pPr/>
              <a:t>‹#›</a:t>
            </a:fld>
            <a:endParaRPr 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9"/>
        <p:cNvGrpSpPr/>
        <p:nvPr/>
      </p:nvGrpSpPr>
      <p:grpSpPr>
        <a:xfrm>
          <a:off x="0" y="0"/>
          <a:ext cx="0" cy="0"/>
          <a:chOff x="0" y="0"/>
          <a:chExt cx="0" cy="0"/>
        </a:xfrm>
      </p:grpSpPr>
      <p:grpSp>
        <p:nvGrpSpPr>
          <p:cNvPr id="2" name="Google Shape;70;gb2f00da8ef_0_64"/>
          <p:cNvGrpSpPr/>
          <p:nvPr/>
        </p:nvGrpSpPr>
        <p:grpSpPr>
          <a:xfrm>
            <a:off x="4406290" y="1"/>
            <a:ext cx="4737482" cy="6857829"/>
            <a:chOff x="4406400" y="0"/>
            <a:chExt cx="4737600" cy="5143500"/>
          </a:xfrm>
        </p:grpSpPr>
        <p:sp>
          <p:nvSpPr>
            <p:cNvPr id="71" name="Google Shape;71;gb2f00da8ef_0_64"/>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2" name="Google Shape;72;gb2f00da8ef_0_64"/>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gb2f00da8ef_0_64"/>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gb2f00da8ef_0_64"/>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 name="Google Shape;75;gb2f00da8ef_0_64"/>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gb2f00da8ef_0_64"/>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gb2f00da8ef_0_64"/>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gb2f00da8ef_0_64"/>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gb2f00da8ef_0_64"/>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gb2f00da8ef_0_64"/>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gb2f00da8ef_0_64"/>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gb2f00da8ef_0_64"/>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gb2f00da8ef_0_64"/>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gb2f00da8ef_0_64"/>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gb2f00da8ef_0_64"/>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gb2f00da8ef_0_64"/>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gb2f00da8ef_0_64"/>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gb2f00da8ef_0_64"/>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9" name="Google Shape;89;gb2f00da8ef_0_64"/>
          <p:cNvSpPr txBox="1">
            <a:spLocks noGrp="1"/>
          </p:cNvSpPr>
          <p:nvPr>
            <p:ph type="title"/>
          </p:nvPr>
        </p:nvSpPr>
        <p:spPr>
          <a:xfrm>
            <a:off x="823850" y="1155700"/>
            <a:ext cx="4587075" cy="4694700"/>
          </a:xfrm>
          <a:prstGeom prst="rect">
            <a:avLst/>
          </a:prstGeom>
        </p:spPr>
        <p:txBody>
          <a:bodyPr spcFirstLastPara="1" wrap="square" lIns="121900" tIns="121900" rIns="121900" bIns="121900" anchor="ctr"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r>
              <a:rPr lang="en-US"/>
              <a:t>Click to edit Master title style</a:t>
            </a:r>
            <a:endParaRPr/>
          </a:p>
        </p:txBody>
      </p:sp>
      <p:sp>
        <p:nvSpPr>
          <p:cNvPr id="90" name="Google Shape;90;gb2f00da8ef_0_64"/>
          <p:cNvSpPr txBox="1">
            <a:spLocks noGrp="1"/>
          </p:cNvSpPr>
          <p:nvPr>
            <p:ph type="sldNum" idx="12"/>
          </p:nvPr>
        </p:nvSpPr>
        <p:spPr>
          <a:xfrm>
            <a:off x="8472458" y="6217622"/>
            <a:ext cx="548775"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03B22F7-CAF9-4AC3-8E08-BC34C27A01F5}" type="slidenum">
              <a:rPr lang="en-US" smtClean="0"/>
              <a:pPr/>
              <a:t>‹#›</a:t>
            </a:fld>
            <a:endParaRPr lang="en-US"/>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1"/>
        <p:cNvGrpSpPr/>
        <p:nvPr/>
      </p:nvGrpSpPr>
      <p:grpSpPr>
        <a:xfrm>
          <a:off x="0" y="0"/>
          <a:ext cx="0" cy="0"/>
          <a:chOff x="0" y="0"/>
          <a:chExt cx="0" cy="0"/>
        </a:xfrm>
      </p:grpSpPr>
      <p:grpSp>
        <p:nvGrpSpPr>
          <p:cNvPr id="2" name="Google Shape;92;gb2f00da8ef_0_86"/>
          <p:cNvGrpSpPr/>
          <p:nvPr/>
        </p:nvGrpSpPr>
        <p:grpSpPr>
          <a:xfrm>
            <a:off x="0" y="507989"/>
            <a:ext cx="1037824" cy="1355016"/>
            <a:chOff x="0" y="381001"/>
            <a:chExt cx="1037850" cy="1016287"/>
          </a:xfrm>
        </p:grpSpPr>
        <p:sp>
          <p:nvSpPr>
            <p:cNvPr id="93" name="Google Shape;93;gb2f00da8ef_0_8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4" name="Google Shape;94;gb2f00da8ef_0_8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5" name="Google Shape;95;gb2f00da8ef_0_86"/>
          <p:cNvSpPr txBox="1">
            <a:spLocks noGrp="1"/>
          </p:cNvSpPr>
          <p:nvPr>
            <p:ph type="title"/>
          </p:nvPr>
        </p:nvSpPr>
        <p:spPr>
          <a:xfrm>
            <a:off x="1297500" y="2211100"/>
            <a:ext cx="3036375" cy="23355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r>
              <a:rPr lang="en-US"/>
              <a:t>Click to edit Master title style</a:t>
            </a:r>
            <a:endParaRPr/>
          </a:p>
        </p:txBody>
      </p:sp>
      <p:sp>
        <p:nvSpPr>
          <p:cNvPr id="96" name="Google Shape;96;gb2f00da8ef_0_86"/>
          <p:cNvSpPr txBox="1">
            <a:spLocks noGrp="1"/>
          </p:cNvSpPr>
          <p:nvPr>
            <p:ph type="subTitle" idx="1"/>
          </p:nvPr>
        </p:nvSpPr>
        <p:spPr>
          <a:xfrm>
            <a:off x="1297500" y="4717333"/>
            <a:ext cx="3036375" cy="674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r>
              <a:rPr lang="en-US"/>
              <a:t>Click to edit Master subtitle style</a:t>
            </a:r>
            <a:endParaRPr/>
          </a:p>
        </p:txBody>
      </p:sp>
      <p:sp>
        <p:nvSpPr>
          <p:cNvPr id="97" name="Google Shape;97;gb2f00da8ef_0_86"/>
          <p:cNvSpPr txBox="1">
            <a:spLocks noGrp="1"/>
          </p:cNvSpPr>
          <p:nvPr>
            <p:ph type="body" idx="2"/>
          </p:nvPr>
        </p:nvSpPr>
        <p:spPr>
          <a:xfrm>
            <a:off x="4648200" y="2262133"/>
            <a:ext cx="3676725" cy="31299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pPr lvl="0"/>
            <a:r>
              <a:rPr lang="en-US"/>
              <a:t>Click to edit Master text styles</a:t>
            </a:r>
          </a:p>
        </p:txBody>
      </p:sp>
      <p:sp>
        <p:nvSpPr>
          <p:cNvPr id="98" name="Google Shape;98;gb2f00da8ef_0_86"/>
          <p:cNvSpPr txBox="1">
            <a:spLocks noGrp="1"/>
          </p:cNvSpPr>
          <p:nvPr>
            <p:ph type="sldNum" idx="12"/>
          </p:nvPr>
        </p:nvSpPr>
        <p:spPr>
          <a:xfrm>
            <a:off x="8472458" y="6217622"/>
            <a:ext cx="548775"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03B22F7-CAF9-4AC3-8E08-BC34C27A01F5}" type="slidenum">
              <a:rPr lang="en-US" smtClean="0"/>
              <a:pPr/>
              <a:t>‹#›</a:t>
            </a:fld>
            <a:endParaRPr lang="en-US"/>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grpSp>
        <p:nvGrpSpPr>
          <p:cNvPr id="2" name="Google Shape;100;gb2f00da8ef_0_94"/>
          <p:cNvGrpSpPr/>
          <p:nvPr/>
        </p:nvGrpSpPr>
        <p:grpSpPr>
          <a:xfrm>
            <a:off x="0" y="5504637"/>
            <a:ext cx="698908" cy="912853"/>
            <a:chOff x="0" y="3785672"/>
            <a:chExt cx="698925" cy="684657"/>
          </a:xfrm>
        </p:grpSpPr>
        <p:sp>
          <p:nvSpPr>
            <p:cNvPr id="101" name="Google Shape;101;gb2f00da8ef_0_94"/>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 name="Google Shape;102;gb2f00da8ef_0_94"/>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3" name="Google Shape;103;gb2f00da8ef_0_94"/>
          <p:cNvSpPr txBox="1">
            <a:spLocks noGrp="1"/>
          </p:cNvSpPr>
          <p:nvPr>
            <p:ph type="body" idx="1"/>
          </p:nvPr>
        </p:nvSpPr>
        <p:spPr>
          <a:xfrm>
            <a:off x="812725" y="5740500"/>
            <a:ext cx="6936075" cy="6984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pPr lvl="0"/>
            <a:r>
              <a:rPr lang="en-US"/>
              <a:t>Click to edit Master text styles</a:t>
            </a:r>
          </a:p>
        </p:txBody>
      </p:sp>
      <p:sp>
        <p:nvSpPr>
          <p:cNvPr id="104" name="Google Shape;104;gb2f00da8ef_0_94"/>
          <p:cNvSpPr txBox="1">
            <a:spLocks noGrp="1"/>
          </p:cNvSpPr>
          <p:nvPr>
            <p:ph type="sldNum" idx="12"/>
          </p:nvPr>
        </p:nvSpPr>
        <p:spPr>
          <a:xfrm>
            <a:off x="8472458" y="6217622"/>
            <a:ext cx="548775"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03B22F7-CAF9-4AC3-8E08-BC34C27A01F5}" type="slidenum">
              <a:rPr lang="en-US" smtClean="0"/>
              <a:pPr/>
              <a:t>‹#›</a:t>
            </a:fld>
            <a:endParaRPr lang="en-US"/>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gb2f00da8ef_0_0"/>
          <p:cNvSpPr txBox="1">
            <a:spLocks noGrp="1"/>
          </p:cNvSpPr>
          <p:nvPr>
            <p:ph type="title"/>
          </p:nvPr>
        </p:nvSpPr>
        <p:spPr>
          <a:xfrm>
            <a:off x="311700" y="593367"/>
            <a:ext cx="8520525"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7" name="Google Shape;7;gb2f00da8ef_0_0"/>
          <p:cNvSpPr txBox="1">
            <a:spLocks noGrp="1"/>
          </p:cNvSpPr>
          <p:nvPr>
            <p:ph type="body" idx="1"/>
          </p:nvPr>
        </p:nvSpPr>
        <p:spPr>
          <a:xfrm>
            <a:off x="311700" y="1536633"/>
            <a:ext cx="8520525"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8" name="Google Shape;8;gb2f00da8ef_0_0"/>
          <p:cNvSpPr txBox="1">
            <a:spLocks noGrp="1"/>
          </p:cNvSpPr>
          <p:nvPr>
            <p:ph type="sldNum" idx="12"/>
          </p:nvPr>
        </p:nvSpPr>
        <p:spPr>
          <a:xfrm>
            <a:off x="8472458" y="6217622"/>
            <a:ext cx="548775"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fld id="{C03B22F7-CAF9-4AC3-8E08-BC34C27A01F5}"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Lst>
  <p:transition>
    <p:random/>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6" name="TextBox 5"/>
          <p:cNvSpPr txBox="1"/>
          <p:nvPr/>
        </p:nvSpPr>
        <p:spPr>
          <a:xfrm>
            <a:off x="304800" y="152400"/>
            <a:ext cx="8686800" cy="6494085"/>
          </a:xfrm>
          <a:prstGeom prst="rect">
            <a:avLst/>
          </a:prstGeom>
          <a:noFill/>
        </p:spPr>
        <p:txBody>
          <a:bodyPr wrap="square" rtlCol="0">
            <a:spAutoFit/>
          </a:bodyPr>
          <a:lstStyle/>
          <a:p>
            <a:pPr algn="ctr"/>
            <a:endParaRPr lang="en-US" sz="2800" b="1" dirty="0">
              <a:solidFill>
                <a:srgbClr val="00B0F0"/>
              </a:solidFill>
              <a:latin typeface="Segoe UI" pitchFamily="34" charset="0"/>
              <a:cs typeface="Segoe UI" pitchFamily="34" charset="0"/>
            </a:endParaRPr>
          </a:p>
          <a:p>
            <a:pPr algn="ctr"/>
            <a:endParaRPr lang="en-US" sz="2800" b="1" dirty="0">
              <a:solidFill>
                <a:srgbClr val="00B0F0"/>
              </a:solidFill>
              <a:latin typeface="Segoe UI" pitchFamily="34" charset="0"/>
              <a:cs typeface="Segoe UI" pitchFamily="34" charset="0"/>
            </a:endParaRPr>
          </a:p>
          <a:p>
            <a:pPr algn="ctr"/>
            <a:endParaRPr lang="en-US" sz="2400" b="1" dirty="0">
              <a:solidFill>
                <a:schemeClr val="bg1"/>
              </a:solidFill>
              <a:latin typeface="Segoe UI" pitchFamily="34" charset="0"/>
              <a:cs typeface="Segoe UI" pitchFamily="34" charset="0"/>
            </a:endParaRPr>
          </a:p>
          <a:p>
            <a:pPr algn="ctr"/>
            <a:endParaRPr lang="en-US" sz="2400" b="1" dirty="0">
              <a:solidFill>
                <a:schemeClr val="bg1"/>
              </a:solidFill>
              <a:latin typeface="Segoe UI" pitchFamily="34" charset="0"/>
              <a:cs typeface="Segoe UI" pitchFamily="34" charset="0"/>
            </a:endParaRPr>
          </a:p>
          <a:p>
            <a:pPr algn="ctr"/>
            <a:r>
              <a:rPr lang="en-US" sz="2400" b="1" dirty="0">
                <a:solidFill>
                  <a:srgbClr val="33CCFF"/>
                </a:solidFill>
                <a:latin typeface="Segoe UI" pitchFamily="34" charset="0"/>
                <a:cs typeface="Segoe UI" pitchFamily="34" charset="0"/>
              </a:rPr>
              <a:t>Project name</a:t>
            </a:r>
            <a:r>
              <a:rPr lang="en-US" sz="2400" b="1" dirty="0">
                <a:solidFill>
                  <a:schemeClr val="bg1"/>
                </a:solidFill>
                <a:latin typeface="Segoe UI" pitchFamily="34" charset="0"/>
                <a:cs typeface="Segoe UI" pitchFamily="34" charset="0"/>
              </a:rPr>
              <a:t>: Breast Tumor detection using GAN</a:t>
            </a:r>
          </a:p>
          <a:p>
            <a:pPr algn="ctr"/>
            <a:r>
              <a:rPr lang="en-US" sz="2400" b="1" dirty="0">
                <a:solidFill>
                  <a:srgbClr val="33CCFF"/>
                </a:solidFill>
                <a:latin typeface="Segoe UI" pitchFamily="34" charset="0"/>
                <a:cs typeface="Segoe UI" pitchFamily="34" charset="0"/>
              </a:rPr>
              <a:t>Project guide</a:t>
            </a:r>
            <a:r>
              <a:rPr lang="en-US" sz="2400" b="1" dirty="0">
                <a:solidFill>
                  <a:schemeClr val="bg1"/>
                </a:solidFill>
                <a:latin typeface="Segoe UI" pitchFamily="34" charset="0"/>
                <a:cs typeface="Segoe UI" pitchFamily="34" charset="0"/>
              </a:rPr>
              <a:t>: Mr. Debkumar Chowdhury</a:t>
            </a:r>
          </a:p>
          <a:p>
            <a:pPr algn="ctr"/>
            <a:endParaRPr lang="en-US" sz="2400" b="1" dirty="0">
              <a:solidFill>
                <a:schemeClr val="bg1"/>
              </a:solidFill>
              <a:latin typeface="Segoe UI" pitchFamily="34" charset="0"/>
              <a:cs typeface="Segoe UI" pitchFamily="34" charset="0"/>
            </a:endParaRPr>
          </a:p>
          <a:p>
            <a:pPr algn="ctr"/>
            <a:endParaRPr lang="en-US" sz="2400" b="1" dirty="0">
              <a:solidFill>
                <a:schemeClr val="bg1"/>
              </a:solidFill>
              <a:latin typeface="Segoe UI" pitchFamily="34" charset="0"/>
              <a:cs typeface="Segoe UI" pitchFamily="34" charset="0"/>
            </a:endParaRPr>
          </a:p>
          <a:p>
            <a:pPr algn="ctr"/>
            <a:endParaRPr lang="en-US" sz="2400" b="1" dirty="0">
              <a:solidFill>
                <a:schemeClr val="bg1"/>
              </a:solidFill>
              <a:latin typeface="Segoe UI" pitchFamily="34" charset="0"/>
              <a:cs typeface="Segoe UI" pitchFamily="34" charset="0"/>
            </a:endParaRPr>
          </a:p>
          <a:p>
            <a:pPr algn="ctr"/>
            <a:endParaRPr lang="en-US" sz="2400" b="1" dirty="0">
              <a:solidFill>
                <a:schemeClr val="bg1"/>
              </a:solidFill>
              <a:latin typeface="Segoe UI" pitchFamily="34" charset="0"/>
              <a:cs typeface="Segoe UI" pitchFamily="34" charset="0"/>
            </a:endParaRPr>
          </a:p>
          <a:p>
            <a:pPr algn="ctr"/>
            <a:endParaRPr lang="en-US" sz="2400" b="1" dirty="0">
              <a:solidFill>
                <a:schemeClr val="bg1"/>
              </a:solidFill>
              <a:latin typeface="Segoe UI" pitchFamily="34" charset="0"/>
              <a:cs typeface="Segoe UI" pitchFamily="34" charset="0"/>
            </a:endParaRPr>
          </a:p>
          <a:p>
            <a:pPr algn="ctr"/>
            <a:endParaRPr lang="en-US" sz="2400" b="1" dirty="0">
              <a:solidFill>
                <a:schemeClr val="bg1"/>
              </a:solidFill>
              <a:latin typeface="Segoe UI" pitchFamily="34" charset="0"/>
              <a:cs typeface="Segoe UI" pitchFamily="34" charset="0"/>
            </a:endParaRPr>
          </a:p>
          <a:p>
            <a:pPr algn="ctr"/>
            <a:endParaRPr lang="en-US" sz="2400" b="1" dirty="0">
              <a:solidFill>
                <a:schemeClr val="bg1"/>
              </a:solidFill>
              <a:latin typeface="Segoe UI" pitchFamily="34" charset="0"/>
              <a:cs typeface="Segoe UI" pitchFamily="34" charset="0"/>
            </a:endParaRPr>
          </a:p>
          <a:p>
            <a:pPr algn="ctr"/>
            <a:endParaRPr lang="en-US" sz="2400" b="1" dirty="0">
              <a:solidFill>
                <a:srgbClr val="00B0F0"/>
              </a:solidFill>
              <a:latin typeface="Segoe UI" pitchFamily="34" charset="0"/>
              <a:cs typeface="Segoe UI" pitchFamily="34" charset="0"/>
            </a:endParaRPr>
          </a:p>
          <a:p>
            <a:pPr algn="ctr"/>
            <a:endParaRPr lang="en-US" sz="2400" b="1" dirty="0">
              <a:solidFill>
                <a:srgbClr val="00B0F0"/>
              </a:solidFill>
              <a:latin typeface="Segoe UI" pitchFamily="34" charset="0"/>
              <a:cs typeface="Segoe UI" pitchFamily="34" charset="0"/>
            </a:endParaRPr>
          </a:p>
          <a:p>
            <a:pPr algn="ctr"/>
            <a:r>
              <a:rPr lang="en-US" sz="2400" b="1" dirty="0">
                <a:solidFill>
                  <a:srgbClr val="00B0F0"/>
                </a:solidFill>
                <a:latin typeface="Segoe UI" pitchFamily="34" charset="0"/>
                <a:cs typeface="Segoe UI" pitchFamily="34" charset="0"/>
              </a:rPr>
              <a:t>Department of Computer Science</a:t>
            </a:r>
          </a:p>
          <a:p>
            <a:pPr algn="ctr"/>
            <a:r>
              <a:rPr lang="en-US" sz="2400" b="1" dirty="0">
                <a:solidFill>
                  <a:srgbClr val="00B0F0"/>
                </a:solidFill>
                <a:latin typeface="Segoe UI" pitchFamily="34" charset="0"/>
                <a:cs typeface="Segoe UI" pitchFamily="34" charset="0"/>
              </a:rPr>
              <a:t>University of Engineering &amp; Management, Kolkata</a:t>
            </a:r>
          </a:p>
        </p:txBody>
      </p:sp>
      <p:graphicFrame>
        <p:nvGraphicFramePr>
          <p:cNvPr id="3" name="Table 2"/>
          <p:cNvGraphicFramePr>
            <a:graphicFrameLocks noGrp="1"/>
          </p:cNvGraphicFramePr>
          <p:nvPr>
            <p:extLst>
              <p:ext uri="{D42A27DB-BD31-4B8C-83A1-F6EECF244321}">
                <p14:modId xmlns:p14="http://schemas.microsoft.com/office/powerpoint/2010/main" xmlns="" val="2565693230"/>
              </p:ext>
            </p:extLst>
          </p:nvPr>
        </p:nvGraphicFramePr>
        <p:xfrm>
          <a:off x="1295400" y="3124200"/>
          <a:ext cx="6553200" cy="2446615"/>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xmlns="" val="20000"/>
                    </a:ext>
                  </a:extLst>
                </a:gridCol>
                <a:gridCol w="1066800">
                  <a:extLst>
                    <a:ext uri="{9D8B030D-6E8A-4147-A177-3AD203B41FA5}">
                      <a16:colId xmlns:a16="http://schemas.microsoft.com/office/drawing/2014/main" xmlns="" val="20001"/>
                    </a:ext>
                  </a:extLst>
                </a:gridCol>
                <a:gridCol w="609600">
                  <a:extLst>
                    <a:ext uri="{9D8B030D-6E8A-4147-A177-3AD203B41FA5}">
                      <a16:colId xmlns:a16="http://schemas.microsoft.com/office/drawing/2014/main" xmlns="" val="20002"/>
                    </a:ext>
                  </a:extLst>
                </a:gridCol>
                <a:gridCol w="2286000">
                  <a:extLst>
                    <a:ext uri="{9D8B030D-6E8A-4147-A177-3AD203B41FA5}">
                      <a16:colId xmlns:a16="http://schemas.microsoft.com/office/drawing/2014/main" xmlns="" val="20003"/>
                    </a:ext>
                  </a:extLst>
                </a:gridCol>
              </a:tblGrid>
              <a:tr h="311828">
                <a:tc>
                  <a:txBody>
                    <a:bodyPr/>
                    <a:lstStyle/>
                    <a:p>
                      <a:pPr algn="ctr"/>
                      <a:r>
                        <a:rPr lang="en-US" sz="2000" b="1" dirty="0">
                          <a:solidFill>
                            <a:schemeClr val="bg1"/>
                          </a:solidFill>
                          <a:latin typeface="Segoe UI" pitchFamily="34" charset="0"/>
                          <a:cs typeface="Segoe UI" pitchFamily="34" charset="0"/>
                        </a:rPr>
                        <a:t>Tirtharaj</a:t>
                      </a:r>
                      <a:r>
                        <a:rPr lang="en-US" sz="2000" b="1" baseline="0" dirty="0">
                          <a:solidFill>
                            <a:schemeClr val="bg1"/>
                          </a:solidFill>
                          <a:latin typeface="Segoe UI" pitchFamily="34" charset="0"/>
                          <a:cs typeface="Segoe UI" pitchFamily="34" charset="0"/>
                        </a:rPr>
                        <a:t> Sinha</a:t>
                      </a:r>
                      <a:endParaRPr lang="en-US" sz="2000" b="1" dirty="0">
                        <a:solidFill>
                          <a:schemeClr val="bg1"/>
                        </a:solidFill>
                        <a:latin typeface="Segoe UI" pitchFamily="34" charset="0"/>
                        <a:cs typeface="Segoe UI"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b="1" dirty="0">
                          <a:solidFill>
                            <a:schemeClr val="bg1"/>
                          </a:solidFill>
                          <a:latin typeface="Segoe UI" pitchFamily="34" charset="0"/>
                          <a:cs typeface="Segoe UI" pitchFamily="34" charset="0"/>
                        </a:rPr>
                        <a:t>3I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b="1" dirty="0">
                          <a:solidFill>
                            <a:schemeClr val="bg1"/>
                          </a:solidFill>
                          <a:latin typeface="Segoe UI" pitchFamily="34" charset="0"/>
                          <a:cs typeface="Segoe UI" pitchFamily="34" charset="0"/>
                        </a:rPr>
                        <a:t>74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b="1" dirty="0">
                          <a:solidFill>
                            <a:schemeClr val="bg1"/>
                          </a:solidFill>
                          <a:latin typeface="Segoe UI" pitchFamily="34" charset="0"/>
                          <a:cs typeface="Segoe UI" pitchFamily="34" charset="0"/>
                        </a:rPr>
                        <a:t>12019009001134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410075">
                <a:tc>
                  <a:txBody>
                    <a:bodyPr/>
                    <a:lstStyle/>
                    <a:p>
                      <a:pPr algn="ctr"/>
                      <a:r>
                        <a:rPr lang="en-US" sz="2000" b="1" dirty="0">
                          <a:solidFill>
                            <a:schemeClr val="bg1"/>
                          </a:solidFill>
                          <a:latin typeface="Segoe UI" pitchFamily="34" charset="0"/>
                          <a:cs typeface="Segoe UI" pitchFamily="34" charset="0"/>
                        </a:rPr>
                        <a:t>Anurag Unnikannan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2000" b="1" dirty="0">
                          <a:solidFill>
                            <a:schemeClr val="bg1"/>
                          </a:solidFill>
                          <a:latin typeface="Segoe UI" pitchFamily="34" charset="0"/>
                          <a:cs typeface="Segoe UI" pitchFamily="34" charset="0"/>
                        </a:rPr>
                        <a:t>3J</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2000" b="1" dirty="0">
                          <a:solidFill>
                            <a:schemeClr val="bg1"/>
                          </a:solidFill>
                          <a:latin typeface="Segoe UI" pitchFamily="34" charset="0"/>
                          <a:cs typeface="Segoe UI" pitchFamily="34" charset="0"/>
                        </a:rPr>
                        <a:t>09</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2000" b="1" dirty="0">
                          <a:solidFill>
                            <a:schemeClr val="bg1"/>
                          </a:solidFill>
                          <a:latin typeface="Segoe UI" pitchFamily="34" charset="0"/>
                          <a:cs typeface="Segoe UI" pitchFamily="34" charset="0"/>
                        </a:rPr>
                        <a:t>12019009001281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410075">
                <a:tc>
                  <a:txBody>
                    <a:bodyPr/>
                    <a:lstStyle/>
                    <a:p>
                      <a:pPr algn="ctr"/>
                      <a:r>
                        <a:rPr lang="en-US" sz="2000" b="1" dirty="0">
                          <a:solidFill>
                            <a:schemeClr val="bg1"/>
                          </a:solidFill>
                          <a:latin typeface="Segoe UI" pitchFamily="34" charset="0"/>
                          <a:cs typeface="Segoe UI" pitchFamily="34" charset="0"/>
                        </a:rPr>
                        <a:t>Susmit 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dirty="0">
                          <a:solidFill>
                            <a:schemeClr val="bg1"/>
                          </a:solidFill>
                          <a:latin typeface="Segoe UI" pitchFamily="34" charset="0"/>
                          <a:cs typeface="Segoe UI" pitchFamily="34" charset="0"/>
                        </a:rPr>
                        <a:t>3J</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dirty="0">
                          <a:solidFill>
                            <a:schemeClr val="bg1"/>
                          </a:solidFill>
                          <a:latin typeface="Segoe UI" pitchFamily="34" charset="0"/>
                          <a:cs typeface="Segoe UI" pitchFamily="34" charset="0"/>
                        </a:rPr>
                        <a:t>72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dirty="0">
                          <a:solidFill>
                            <a:schemeClr val="bg1"/>
                          </a:solidFill>
                          <a:latin typeface="Segoe UI" pitchFamily="34" charset="0"/>
                          <a:cs typeface="Segoe UI" pitchFamily="34" charset="0"/>
                        </a:rPr>
                        <a:t>12019009022078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410075">
                <a:tc>
                  <a:txBody>
                    <a:bodyPr/>
                    <a:lstStyle/>
                    <a:p>
                      <a:pPr algn="ctr"/>
                      <a:r>
                        <a:rPr lang="en-US" sz="2000" b="1" dirty="0">
                          <a:solidFill>
                            <a:schemeClr val="bg1"/>
                          </a:solidFill>
                          <a:latin typeface="Segoe UI" pitchFamily="34" charset="0"/>
                          <a:cs typeface="Segoe UI" pitchFamily="34" charset="0"/>
                        </a:rPr>
                        <a:t>Siddhartha</a:t>
                      </a:r>
                      <a:r>
                        <a:rPr lang="en-US" sz="2000" b="1" baseline="0" dirty="0">
                          <a:solidFill>
                            <a:schemeClr val="bg1"/>
                          </a:solidFill>
                          <a:latin typeface="Segoe UI" pitchFamily="34" charset="0"/>
                          <a:cs typeface="Segoe UI" pitchFamily="34" charset="0"/>
                        </a:rPr>
                        <a:t> Bose</a:t>
                      </a:r>
                      <a:endParaRPr lang="en-US" sz="2000" b="1" dirty="0">
                        <a:solidFill>
                          <a:schemeClr val="bg1"/>
                        </a:solidFill>
                        <a:latin typeface="Segoe UI" pitchFamily="34" charset="0"/>
                        <a:cs typeface="Segoe U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dirty="0">
                          <a:solidFill>
                            <a:schemeClr val="bg1"/>
                          </a:solidFill>
                          <a:latin typeface="Segoe UI" pitchFamily="34" charset="0"/>
                          <a:cs typeface="Segoe UI" pitchFamily="34" charset="0"/>
                        </a:rPr>
                        <a:t>3I</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dirty="0">
                          <a:solidFill>
                            <a:schemeClr val="bg1"/>
                          </a:solidFill>
                          <a:latin typeface="Segoe UI" pitchFamily="34" charset="0"/>
                          <a:cs typeface="Segoe UI" pitchFamily="34" charset="0"/>
                        </a:rPr>
                        <a:t>58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dirty="0">
                          <a:solidFill>
                            <a:schemeClr val="bg1"/>
                          </a:solidFill>
                          <a:latin typeface="Segoe UI" pitchFamily="34" charset="0"/>
                          <a:cs typeface="Segoe UI" pitchFamily="34" charset="0"/>
                        </a:rPr>
                        <a:t>12019009022034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410075">
                <a:tc>
                  <a:txBody>
                    <a:bodyPr/>
                    <a:lstStyle/>
                    <a:p>
                      <a:pPr algn="ctr"/>
                      <a:r>
                        <a:rPr lang="en-US" sz="2000" b="1" dirty="0">
                          <a:solidFill>
                            <a:schemeClr val="bg1"/>
                          </a:solidFill>
                          <a:latin typeface="Segoe UI" pitchFamily="34" charset="0"/>
                          <a:cs typeface="Segoe UI" pitchFamily="34" charset="0"/>
                        </a:rPr>
                        <a:t>Arnobrata</a:t>
                      </a:r>
                      <a:r>
                        <a:rPr lang="en-US" sz="2000" b="1" baseline="0" dirty="0">
                          <a:solidFill>
                            <a:schemeClr val="bg1"/>
                          </a:solidFill>
                          <a:latin typeface="Segoe UI" pitchFamily="34" charset="0"/>
                          <a:cs typeface="Segoe UI" pitchFamily="34" charset="0"/>
                        </a:rPr>
                        <a:t> Ghosh</a:t>
                      </a:r>
                      <a:endParaRPr lang="en-US" sz="2000" b="1" dirty="0">
                        <a:solidFill>
                          <a:schemeClr val="bg1"/>
                        </a:solidFill>
                        <a:latin typeface="Segoe UI" pitchFamily="34" charset="0"/>
                        <a:cs typeface="Segoe U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dirty="0">
                          <a:solidFill>
                            <a:schemeClr val="bg1"/>
                          </a:solidFill>
                          <a:latin typeface="Segoe UI" pitchFamily="34" charset="0"/>
                          <a:cs typeface="Segoe UI" pitchFamily="34" charset="0"/>
                        </a:rPr>
                        <a:t>3C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dirty="0">
                          <a:solidFill>
                            <a:schemeClr val="bg1"/>
                          </a:solidFill>
                          <a:latin typeface="Segoe UI" pitchFamily="34" charset="0"/>
                          <a:cs typeface="Segoe UI" pitchFamily="34" charset="0"/>
                        </a:rPr>
                        <a:t>13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dirty="0">
                          <a:solidFill>
                            <a:schemeClr val="bg1"/>
                          </a:solidFill>
                          <a:latin typeface="Segoe UI" pitchFamily="34" charset="0"/>
                          <a:cs typeface="Segoe UI" pitchFamily="34" charset="0"/>
                        </a:rPr>
                        <a:t>12019009001398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410075">
                <a:tc>
                  <a:txBody>
                    <a:bodyPr/>
                    <a:lstStyle/>
                    <a:p>
                      <a:pPr algn="ctr"/>
                      <a:r>
                        <a:rPr lang="en-US" sz="2000" b="1" dirty="0">
                          <a:solidFill>
                            <a:schemeClr val="bg1"/>
                          </a:solidFill>
                          <a:latin typeface="Segoe UI" pitchFamily="34" charset="0"/>
                          <a:cs typeface="Segoe UI" pitchFamily="34" charset="0"/>
                        </a:rPr>
                        <a:t>Devesh</a:t>
                      </a:r>
                      <a:r>
                        <a:rPr lang="en-US" sz="2000" b="1" baseline="0" dirty="0">
                          <a:solidFill>
                            <a:schemeClr val="bg1"/>
                          </a:solidFill>
                          <a:latin typeface="Segoe UI" pitchFamily="34" charset="0"/>
                          <a:cs typeface="Segoe UI" pitchFamily="34" charset="0"/>
                        </a:rPr>
                        <a:t> Raj</a:t>
                      </a:r>
                      <a:endParaRPr lang="en-US" sz="2000" b="1" dirty="0">
                        <a:solidFill>
                          <a:schemeClr val="bg1"/>
                        </a:solidFill>
                        <a:latin typeface="Segoe UI" pitchFamily="34" charset="0"/>
                        <a:cs typeface="Segoe U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dirty="0">
                          <a:solidFill>
                            <a:schemeClr val="bg1"/>
                          </a:solidFill>
                          <a:latin typeface="Segoe UI" pitchFamily="34" charset="0"/>
                          <a:cs typeface="Segoe UI" pitchFamily="34" charset="0"/>
                        </a:rPr>
                        <a:t>3C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dirty="0">
                          <a:solidFill>
                            <a:schemeClr val="bg1"/>
                          </a:solidFill>
                          <a:latin typeface="Segoe UI" pitchFamily="34" charset="0"/>
                          <a:cs typeface="Segoe UI" pitchFamily="34" charset="0"/>
                        </a:rPr>
                        <a:t>21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dirty="0">
                          <a:solidFill>
                            <a:schemeClr val="bg1"/>
                          </a:solidFill>
                          <a:latin typeface="Segoe UI" pitchFamily="34" charset="0"/>
                          <a:cs typeface="Segoe UI" pitchFamily="34" charset="0"/>
                        </a:rPr>
                        <a:t>12019009022196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bl>
          </a:graphicData>
        </a:graphic>
      </p:graphicFrame>
      <p:pic>
        <p:nvPicPr>
          <p:cNvPr id="4" name="Picture 3">
            <a:extLst>
              <a:ext uri="{FF2B5EF4-FFF2-40B4-BE49-F238E27FC236}">
                <a16:creationId xmlns:a16="http://schemas.microsoft.com/office/drawing/2014/main" xmlns="" id="{B4755C03-0EE5-43BE-AA86-AA4A4FCA290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733800" y="210845"/>
            <a:ext cx="1772873" cy="1447800"/>
          </a:xfrm>
          <a:prstGeom prst="rect">
            <a:avLst/>
          </a:prstGeom>
          <a:ln>
            <a:noFill/>
          </a:ln>
          <a:effectLst>
            <a:softEdge rad="112500"/>
          </a:effectLst>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allOve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831F93-D9FC-485C-A303-918A15BE578A}"/>
              </a:ext>
            </a:extLst>
          </p:cNvPr>
          <p:cNvSpPr>
            <a:spLocks noGrp="1"/>
          </p:cNvSpPr>
          <p:nvPr>
            <p:ph type="title"/>
          </p:nvPr>
        </p:nvSpPr>
        <p:spPr>
          <a:xfrm>
            <a:off x="1066800" y="525000"/>
            <a:ext cx="7848600" cy="1075200"/>
          </a:xfrm>
        </p:spPr>
        <p:txBody>
          <a:bodyPr/>
          <a:lstStyle/>
          <a:p>
            <a:pPr marL="119063" indent="1588" algn="just">
              <a:buNone/>
            </a:pPr>
            <a:r>
              <a:rPr lang="en-US" sz="2200" b="1" dirty="0">
                <a:solidFill>
                  <a:srgbClr val="00FFFF"/>
                </a:solidFill>
                <a:latin typeface="Segoe UI" pitchFamily="34" charset="0"/>
                <a:cs typeface="Segoe UI" pitchFamily="34" charset="0"/>
              </a:rPr>
              <a:t>2.3 Deriving the value function from Binary cross entropy Function </a:t>
            </a:r>
          </a:p>
        </p:txBody>
      </p:sp>
      <mc:AlternateContent xmlns:mc="http://schemas.openxmlformats.org/markup-compatibility/2006">
        <mc:Choice xmlns:a14="http://schemas.microsoft.com/office/drawing/2010/main" xmlns="" Requires="a14">
          <p:sp>
            <p:nvSpPr>
              <p:cNvPr id="3" name="Text Placeholder 2">
                <a:extLst>
                  <a:ext uri="{FF2B5EF4-FFF2-40B4-BE49-F238E27FC236}">
                    <a16:creationId xmlns:a16="http://schemas.microsoft.com/office/drawing/2014/main" id="{F333C5F5-5995-4813-B580-D3DAC237C854}"/>
                  </a:ext>
                </a:extLst>
              </p:cNvPr>
              <p:cNvSpPr>
                <a:spLocks noGrp="1"/>
              </p:cNvSpPr>
              <p:nvPr>
                <p:ph type="body" idx="1"/>
              </p:nvPr>
            </p:nvSpPr>
            <p:spPr/>
            <p:txBody>
              <a:bodyPr/>
              <a:lstStyle/>
              <a:p>
                <a:pPr marL="120650" indent="0">
                  <a:buNone/>
                </a:pPr>
                <a:r>
                  <a:rPr lang="en-US" dirty="0"/>
                  <a:t>Detecting the Tumor is a binary classification problem.</a:t>
                </a:r>
              </a:p>
              <a:p>
                <a:pPr marL="120650" indent="0">
                  <a:buNone/>
                </a:pPr>
                <a:r>
                  <a:rPr lang="en-US" dirty="0"/>
                  <a:t> Binary cross entropy function:</a:t>
                </a:r>
              </a:p>
              <a:p>
                <a:pPr marL="120650" indent="0">
                  <a:buNone/>
                </a:pPr>
                <a:r>
                  <a:rPr lang="en-US" dirty="0"/>
                  <a:t>             </a:t>
                </a:r>
                <a:r>
                  <a:rPr lang="en-US" b="1" dirty="0"/>
                  <a:t>Z</a:t>
                </a:r>
                <a:r>
                  <a:rPr lang="en-US" dirty="0"/>
                  <a:t>=-</a:t>
                </a:r>
                <a14:m>
                  <m:oMath xmlns:m="http://schemas.openxmlformats.org/officeDocument/2006/math">
                    <m:r>
                      <m:rPr>
                        <m:nor/>
                      </m:rPr>
                      <a:rPr lang="el-GR" b="1"/>
                      <m:t>Σ</m:t>
                    </m:r>
                    <m:r>
                      <m:rPr>
                        <m:nor/>
                      </m:rPr>
                      <a:rPr lang="el-GR"/>
                      <m:t> </m:t>
                    </m:r>
                  </m:oMath>
                </a14:m>
                <a:r>
                  <a:rPr lang="en-US" b="0" dirty="0"/>
                  <a:t>y ln(</a:t>
                </a:r>
                <a:r>
                  <a:rPr lang="cy-GB" b="1" dirty="0"/>
                  <a:t>ŷ) + (1-y)ln(1-ŷ)</a:t>
                </a:r>
              </a:p>
              <a:p>
                <a:pPr marL="120650" indent="0">
                  <a:buNone/>
                </a:pPr>
                <a:endParaRPr lang="cy-GB" b="1" dirty="0"/>
              </a:p>
              <a:p>
                <a:pPr marL="120650" indent="0">
                  <a:buNone/>
                </a:pPr>
                <a:r>
                  <a:rPr lang="cy-GB" dirty="0"/>
                  <a:t>when y=1,     </a:t>
                </a:r>
                <a:r>
                  <a:rPr lang="cy-GB" b="1" dirty="0"/>
                  <a:t>ŷ=D(x) =&gt; z=ln[D(x)]   -------(I)</a:t>
                </a:r>
              </a:p>
              <a:p>
                <a:pPr marL="120650" indent="0">
                  <a:buNone/>
                </a:pPr>
                <a:r>
                  <a:rPr lang="cy-GB" dirty="0"/>
                  <a:t>when y=0,     </a:t>
                </a:r>
                <a:r>
                  <a:rPr lang="cy-GB" b="1" dirty="0"/>
                  <a:t>ŷ=G(x) =&gt; z=ln[1-G(x)] ------(II)</a:t>
                </a:r>
              </a:p>
              <a:p>
                <a:pPr marL="120650" indent="0">
                  <a:buNone/>
                </a:pPr>
                <a:endParaRPr lang="cy-GB" b="1" dirty="0"/>
              </a:p>
              <a:p>
                <a:pPr marL="120650" indent="0">
                  <a:buNone/>
                </a:pPr>
                <a:r>
                  <a:rPr lang="cy-GB" dirty="0"/>
                  <a:t>Adding, I,II </a:t>
                </a:r>
              </a:p>
              <a:p>
                <a:pPr marL="120650" indent="0">
                  <a:buNone/>
                </a:pPr>
                <a:r>
                  <a:rPr lang="cy-GB" b="1" dirty="0"/>
                  <a:t>                      Z= ln[D(x)] + ln[1-G(x)] </a:t>
                </a:r>
              </a:p>
              <a:p>
                <a:pPr marL="120650" indent="0">
                  <a:buNone/>
                </a:pPr>
                <a:endParaRPr lang="cy-GB" b="1" dirty="0"/>
              </a:p>
              <a:p>
                <a:pPr marL="120650" indent="0">
                  <a:buNone/>
                </a:pPr>
                <a:r>
                  <a:rPr lang="cy-GB" b="1" dirty="0"/>
                  <a:t>This is the value function For GAN</a:t>
                </a:r>
              </a:p>
              <a:p>
                <a:pPr marL="120650" indent="0">
                  <a:buNone/>
                </a:pPr>
                <a:endParaRPr lang="en-US" dirty="0"/>
              </a:p>
            </p:txBody>
          </p:sp>
        </mc:Choice>
        <mc:Fallback>
          <p:sp>
            <p:nvSpPr>
              <p:cNvPr id="3" name="Text Placeholder 2">
                <a:extLst>
                  <a:ext uri="{FF2B5EF4-FFF2-40B4-BE49-F238E27FC236}">
                    <a16:creationId xmlns="" xmlns:a16="http://schemas.microsoft.com/office/drawing/2014/main" xmlns:a14="http://schemas.microsoft.com/office/drawing/2010/main" id="{F333C5F5-5995-4813-B580-D3DAC237C854}"/>
                  </a:ext>
                </a:extLst>
              </p:cNvPr>
              <p:cNvSpPr>
                <a:spLocks noGrp="1" noRot="1" noChangeAspect="1" noMove="1" noResize="1" noEditPoints="1" noAdjustHandles="1" noChangeArrowheads="1" noChangeShapeType="1" noTextEdit="1"/>
              </p:cNvSpPr>
              <p:nvPr>
                <p:ph type="body" idx="1"/>
              </p:nvPr>
            </p:nvSpPr>
            <p:spPr>
              <a:blipFill>
                <a:blip r:embed="rId2" cstate="print"/>
                <a:stretch>
                  <a:fillRect/>
                </a:stretch>
              </a:blipFill>
            </p:spPr>
            <p:txBody>
              <a:bodyPr/>
              <a:lstStyle/>
              <a:p>
                <a:r>
                  <a:rPr lang="en-IN" dirty="0">
                    <a:noFill/>
                  </a:rPr>
                  <a:t> </a:t>
                </a:r>
              </a:p>
            </p:txBody>
          </p:sp>
        </mc:Fallback>
      </mc:AlternateContent>
    </p:spTree>
    <p:extLst>
      <p:ext uri="{BB962C8B-B14F-4D97-AF65-F5344CB8AC3E}">
        <p14:creationId xmlns:p14="http://schemas.microsoft.com/office/powerpoint/2010/main" xmlns="" val="2333281026"/>
      </p:ext>
    </p:extLst>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BBCA32E2-8533-4418-B92F-3CCA8F4F10A6}"/>
              </a:ext>
            </a:extLst>
          </p:cNvPr>
          <p:cNvSpPr>
            <a:spLocks noGrp="1"/>
          </p:cNvSpPr>
          <p:nvPr>
            <p:ph type="title"/>
          </p:nvPr>
        </p:nvSpPr>
        <p:spPr>
          <a:xfrm>
            <a:off x="381000" y="381000"/>
            <a:ext cx="8382000" cy="1218900"/>
          </a:xfrm>
        </p:spPr>
        <p:txBody>
          <a:bodyPr/>
          <a:lstStyle/>
          <a:p>
            <a:pPr marL="119063" indent="1588" algn="just">
              <a:buNone/>
            </a:pPr>
            <a:r>
              <a:rPr lang="en-US" sz="2200" b="1" dirty="0">
                <a:solidFill>
                  <a:srgbClr val="00FFFF"/>
                </a:solidFill>
                <a:latin typeface="Segoe UI" pitchFamily="34" charset="0"/>
                <a:cs typeface="Segoe UI" pitchFamily="34" charset="0"/>
              </a:rPr>
              <a:t>2.4 Steps for Training of GAN from view of Programming</a:t>
            </a:r>
          </a:p>
        </p:txBody>
      </p:sp>
      <p:pic>
        <p:nvPicPr>
          <p:cNvPr id="6" name="Picture 5">
            <a:extLst>
              <a:ext uri="{FF2B5EF4-FFF2-40B4-BE49-F238E27FC236}">
                <a16:creationId xmlns:a16="http://schemas.microsoft.com/office/drawing/2014/main" xmlns="" id="{202B0A97-571B-4174-B295-DDD65014B2E6}"/>
              </a:ext>
            </a:extLst>
          </p:cNvPr>
          <p:cNvPicPr>
            <a:picLocks noChangeAspect="1"/>
          </p:cNvPicPr>
          <p:nvPr/>
        </p:nvPicPr>
        <p:blipFill>
          <a:blip r:embed="rId2" cstate="print"/>
          <a:stretch>
            <a:fillRect/>
          </a:stretch>
        </p:blipFill>
        <p:spPr>
          <a:xfrm>
            <a:off x="0" y="1295400"/>
            <a:ext cx="9144000" cy="5562600"/>
          </a:xfrm>
          <a:prstGeom prst="rect">
            <a:avLst/>
          </a:prstGeom>
          <a:effectLst>
            <a:softEdge rad="12700"/>
          </a:effectLst>
        </p:spPr>
      </p:pic>
    </p:spTree>
    <p:extLst>
      <p:ext uri="{BB962C8B-B14F-4D97-AF65-F5344CB8AC3E}">
        <p14:creationId xmlns:p14="http://schemas.microsoft.com/office/powerpoint/2010/main" xmlns="" val="1565206695"/>
      </p:ext>
    </p:extLst>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412721BF-C2D3-4517-BF10-8F5EE0D8578F}"/>
              </a:ext>
            </a:extLst>
          </p:cNvPr>
          <p:cNvSpPr>
            <a:spLocks noGrp="1"/>
          </p:cNvSpPr>
          <p:nvPr>
            <p:ph type="title"/>
          </p:nvPr>
        </p:nvSpPr>
        <p:spPr>
          <a:xfrm>
            <a:off x="1052550" y="381000"/>
            <a:ext cx="7038900" cy="1218900"/>
          </a:xfrm>
        </p:spPr>
        <p:txBody>
          <a:bodyPr/>
          <a:lstStyle/>
          <a:p>
            <a:pPr marL="119063" indent="1588" algn="just">
              <a:buNone/>
            </a:pPr>
            <a:r>
              <a:rPr lang="en-US" sz="2200" b="1" dirty="0">
                <a:solidFill>
                  <a:srgbClr val="00FFFF"/>
                </a:solidFill>
                <a:latin typeface="Segoe UI" pitchFamily="34" charset="0"/>
                <a:cs typeface="Segoe UI" pitchFamily="34" charset="0"/>
              </a:rPr>
              <a:t>2.5 Training progress of GAN In graphical form of data points </a:t>
            </a:r>
          </a:p>
        </p:txBody>
      </p:sp>
      <p:pic>
        <p:nvPicPr>
          <p:cNvPr id="5" name="Picture 4">
            <a:extLst>
              <a:ext uri="{FF2B5EF4-FFF2-40B4-BE49-F238E27FC236}">
                <a16:creationId xmlns:a16="http://schemas.microsoft.com/office/drawing/2014/main" xmlns="" id="{E7D0537E-9E83-40B1-81AF-1DE933ED34AE}"/>
              </a:ext>
            </a:extLst>
          </p:cNvPr>
          <p:cNvPicPr>
            <a:picLocks noChangeAspect="1"/>
          </p:cNvPicPr>
          <p:nvPr/>
        </p:nvPicPr>
        <p:blipFill>
          <a:blip r:embed="rId2" cstate="print"/>
          <a:stretch>
            <a:fillRect/>
          </a:stretch>
        </p:blipFill>
        <p:spPr>
          <a:xfrm>
            <a:off x="0" y="1752600"/>
            <a:ext cx="9144000" cy="4464564"/>
          </a:xfrm>
          <a:prstGeom prst="rect">
            <a:avLst/>
          </a:prstGeom>
          <a:ln>
            <a:noFill/>
          </a:ln>
          <a:effectLst>
            <a:softEdge rad="112500"/>
          </a:effectLst>
        </p:spPr>
      </p:pic>
      <p:sp>
        <p:nvSpPr>
          <p:cNvPr id="8" name="TextBox 7">
            <a:extLst>
              <a:ext uri="{FF2B5EF4-FFF2-40B4-BE49-F238E27FC236}">
                <a16:creationId xmlns:a16="http://schemas.microsoft.com/office/drawing/2014/main" xmlns="" id="{77D7A066-93B1-4594-948F-4567639C1301}"/>
              </a:ext>
            </a:extLst>
          </p:cNvPr>
          <p:cNvSpPr txBox="1"/>
          <p:nvPr/>
        </p:nvSpPr>
        <p:spPr>
          <a:xfrm>
            <a:off x="2590800" y="6172200"/>
            <a:ext cx="4724400" cy="646331"/>
          </a:xfrm>
          <a:prstGeom prst="rect">
            <a:avLst/>
          </a:prstGeom>
          <a:noFill/>
        </p:spPr>
        <p:txBody>
          <a:bodyPr wrap="square" rtlCol="0">
            <a:spAutoFit/>
          </a:bodyPr>
          <a:lstStyle/>
          <a:p>
            <a:pPr algn="ctr"/>
            <a:r>
              <a:rPr lang="en-US" b="1" i="1" dirty="0">
                <a:solidFill>
                  <a:schemeClr val="bg1"/>
                </a:solidFill>
                <a:latin typeface="Segoe UI" pitchFamily="34" charset="0"/>
                <a:cs typeface="Segoe UI" pitchFamily="34" charset="0"/>
              </a:rPr>
              <a:t>Fig. 4: Graphical data: training progress</a:t>
            </a:r>
          </a:p>
          <a:p>
            <a:endParaRPr lang="en-US" dirty="0">
              <a:solidFill>
                <a:schemeClr val="bg1"/>
              </a:solidFill>
              <a:latin typeface="Segoe UI" pitchFamily="34" charset="0"/>
              <a:cs typeface="Segoe UI" pitchFamily="34" charset="0"/>
            </a:endParaRPr>
          </a:p>
        </p:txBody>
      </p:sp>
    </p:spTree>
    <p:extLst>
      <p:ext uri="{BB962C8B-B14F-4D97-AF65-F5344CB8AC3E}">
        <p14:creationId xmlns:p14="http://schemas.microsoft.com/office/powerpoint/2010/main" xmlns="" val="2862251620"/>
      </p:ext>
    </p:extLst>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525000"/>
            <a:ext cx="7038900" cy="694200"/>
          </a:xfrm>
        </p:spPr>
        <p:txBody>
          <a:bodyPr/>
          <a:lstStyle/>
          <a:p>
            <a:pPr algn="ctr"/>
            <a:r>
              <a:rPr lang="en-US" b="1" dirty="0">
                <a:solidFill>
                  <a:srgbClr val="00B0F0"/>
                </a:solidFill>
                <a:latin typeface="Segoe UI" pitchFamily="34" charset="0"/>
                <a:cs typeface="Segoe UI" pitchFamily="34" charset="0"/>
              </a:rPr>
              <a:t>3. Bibliography</a:t>
            </a:r>
          </a:p>
        </p:txBody>
      </p:sp>
      <p:sp>
        <p:nvSpPr>
          <p:cNvPr id="3" name="Text Placeholder 2"/>
          <p:cNvSpPr>
            <a:spLocks noGrp="1"/>
          </p:cNvSpPr>
          <p:nvPr>
            <p:ph type="body" idx="1"/>
          </p:nvPr>
        </p:nvSpPr>
        <p:spPr>
          <a:xfrm>
            <a:off x="1143000" y="1295400"/>
            <a:ext cx="7696200" cy="5181600"/>
          </a:xfrm>
        </p:spPr>
        <p:txBody>
          <a:bodyPr/>
          <a:lstStyle/>
          <a:p>
            <a:pPr lvl="0" algn="just">
              <a:buClr>
                <a:srgbClr val="00B0F0"/>
              </a:buClr>
              <a:buNone/>
            </a:pPr>
            <a:r>
              <a:rPr lang="en-US" sz="2000" spc="100" dirty="0">
                <a:solidFill>
                  <a:schemeClr val="bg1"/>
                </a:solidFill>
                <a:latin typeface="Segoe UI" pitchFamily="34" charset="0"/>
                <a:cs typeface="Segoe UI" pitchFamily="34" charset="0"/>
              </a:rPr>
              <a:t>https://www.wikipedia.com</a:t>
            </a:r>
          </a:p>
          <a:p>
            <a:pPr lvl="0" algn="just">
              <a:buClr>
                <a:srgbClr val="00B0F0"/>
              </a:buClr>
              <a:buNone/>
            </a:pPr>
            <a:r>
              <a:rPr lang="en-US" sz="2000" spc="100" dirty="0">
                <a:solidFill>
                  <a:schemeClr val="bg1"/>
                </a:solidFill>
                <a:latin typeface="Segoe UI" pitchFamily="34" charset="0"/>
                <a:cs typeface="Segoe UI" pitchFamily="34" charset="0"/>
              </a:rPr>
              <a:t>https://machinelearningmastery.com</a:t>
            </a:r>
          </a:p>
          <a:p>
            <a:pPr lvl="0" algn="just">
              <a:buClr>
                <a:srgbClr val="00B0F0"/>
              </a:buClr>
              <a:buNone/>
            </a:pPr>
            <a:r>
              <a:rPr lang="en-US" sz="2000" spc="100" dirty="0">
                <a:solidFill>
                  <a:schemeClr val="bg1"/>
                </a:solidFill>
                <a:latin typeface="Segoe UI" pitchFamily="34" charset="0"/>
                <a:cs typeface="Segoe UI" pitchFamily="34" charset="0"/>
              </a:rPr>
              <a:t>https://www.youtube.com</a:t>
            </a:r>
          </a:p>
          <a:p>
            <a:pPr lvl="0" algn="just">
              <a:buClr>
                <a:srgbClr val="00B0F0"/>
              </a:buClr>
              <a:buNone/>
            </a:pPr>
            <a:r>
              <a:rPr lang="en-US" sz="2000" spc="100" dirty="0">
                <a:solidFill>
                  <a:schemeClr val="bg1"/>
                </a:solidFill>
                <a:latin typeface="Segoe UI" pitchFamily="34" charset="0"/>
                <a:cs typeface="Segoe UI" pitchFamily="34" charset="0"/>
              </a:rPr>
              <a:t>https://towardsdatascience.com/</a:t>
            </a:r>
          </a:p>
          <a:p>
            <a:pPr lvl="0" algn="just">
              <a:buClr>
                <a:srgbClr val="00B0F0"/>
              </a:buClr>
              <a:buNone/>
            </a:pPr>
            <a:r>
              <a:rPr lang="en-US" sz="2000" spc="100" dirty="0">
                <a:latin typeface="Segoe UI" pitchFamily="34" charset="0"/>
                <a:cs typeface="Segoe UI" pitchFamily="34" charset="0"/>
              </a:rPr>
              <a:t>3.8.6 Documentation (python.org)</a:t>
            </a:r>
          </a:p>
          <a:p>
            <a:pPr lvl="0" algn="just">
              <a:buClr>
                <a:srgbClr val="00B0F0"/>
              </a:buClr>
              <a:buNone/>
            </a:pPr>
            <a:r>
              <a:rPr lang="en-US" sz="2000" dirty="0">
                <a:latin typeface="Segoe UI" pitchFamily="34" charset="0"/>
                <a:cs typeface="Segoe UI" pitchFamily="34" charset="0"/>
              </a:rPr>
              <a:t>[1406.2661] Generative Adversarial Networks (arxiv.org)</a:t>
            </a:r>
          </a:p>
          <a:p>
            <a:pPr lvl="0" algn="just">
              <a:buClr>
                <a:srgbClr val="00B0F0"/>
              </a:buClr>
              <a:buNone/>
            </a:pPr>
            <a:r>
              <a:rPr lang="en-US" sz="2000" dirty="0">
                <a:latin typeface="Segoe UI" pitchFamily="34" charset="0"/>
                <a:cs typeface="Segoe UI" pitchFamily="34" charset="0"/>
              </a:rPr>
              <a:t>https://www.tensorflow.org/tutorials/generative/dcgan</a:t>
            </a:r>
          </a:p>
          <a:p>
            <a:pPr lvl="0" algn="just">
              <a:buClr>
                <a:srgbClr val="00B0F0"/>
              </a:buClr>
              <a:buNone/>
            </a:pPr>
            <a:endParaRPr lang="en-US" sz="2000" dirty="0">
              <a:latin typeface="Segoe UI" pitchFamily="34" charset="0"/>
              <a:cs typeface="Segoe UI"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9200" y="2667000"/>
            <a:ext cx="7038900" cy="1218900"/>
          </a:xfrm>
        </p:spPr>
        <p:txBody>
          <a:bodyPr/>
          <a:lstStyle/>
          <a:p>
            <a:pPr algn="ctr"/>
            <a:r>
              <a:rPr lang="en-US" sz="5400" b="1" dirty="0">
                <a:solidFill>
                  <a:srgbClr val="33CCFF"/>
                </a:solidFill>
                <a:latin typeface="Segoe UI" pitchFamily="34" charset="0"/>
                <a:cs typeface="Segoe UI" pitchFamily="34" charset="0"/>
              </a:rPr>
              <a:t>Thank You!</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152400"/>
            <a:ext cx="7543800" cy="609600"/>
          </a:xfrm>
        </p:spPr>
        <p:txBody>
          <a:bodyPr/>
          <a:lstStyle/>
          <a:p>
            <a:pPr algn="ctr"/>
            <a:r>
              <a:rPr lang="en-US" b="1" spc="100" dirty="0">
                <a:solidFill>
                  <a:srgbClr val="00B0F0"/>
                </a:solidFill>
                <a:latin typeface="Segoe UI" pitchFamily="34" charset="0"/>
                <a:cs typeface="Segoe UI" pitchFamily="34" charset="0"/>
              </a:rPr>
              <a:t>1. Introduction</a:t>
            </a:r>
          </a:p>
        </p:txBody>
      </p:sp>
      <p:sp>
        <p:nvSpPr>
          <p:cNvPr id="4" name="Text Placeholder 3"/>
          <p:cNvSpPr>
            <a:spLocks noGrp="1"/>
          </p:cNvSpPr>
          <p:nvPr>
            <p:ph type="body" idx="1"/>
          </p:nvPr>
        </p:nvSpPr>
        <p:spPr>
          <a:xfrm>
            <a:off x="1143000" y="762000"/>
            <a:ext cx="7620000" cy="5334000"/>
          </a:xfrm>
        </p:spPr>
        <p:txBody>
          <a:bodyPr/>
          <a:lstStyle/>
          <a:p>
            <a:pPr algn="just">
              <a:buNone/>
            </a:pPr>
            <a:r>
              <a:rPr lang="en-US" sz="2000" b="1" dirty="0">
                <a:solidFill>
                  <a:srgbClr val="00FFFF"/>
                </a:solidFill>
                <a:latin typeface="Segoe UI" pitchFamily="34" charset="0"/>
                <a:cs typeface="Segoe UI" pitchFamily="34" charset="0"/>
              </a:rPr>
              <a:t>1.1.1 GAN</a:t>
            </a:r>
            <a:endParaRPr lang="en-US" sz="2000" dirty="0">
              <a:solidFill>
                <a:srgbClr val="00FFFF"/>
              </a:solidFill>
              <a:latin typeface="Segoe UI" pitchFamily="34" charset="0"/>
              <a:cs typeface="Segoe UI" pitchFamily="34" charset="0"/>
            </a:endParaRPr>
          </a:p>
          <a:p>
            <a:pPr marL="0" indent="0" algn="just"/>
            <a:r>
              <a:rPr lang="en-US" sz="2000" dirty="0">
                <a:latin typeface="Segoe UI" pitchFamily="34" charset="0"/>
                <a:cs typeface="Segoe UI" pitchFamily="34" charset="0"/>
              </a:rPr>
              <a:t>Generative Adversarial Network  (GAN) is an approach to generative modeling using deep learning methods.  It is an unsupervised learning task in ML that automatically discovers and learns patterns in input data in such a way that the model can be used to generate new examples that could have been drawn from the original dataset. </a:t>
            </a:r>
          </a:p>
          <a:p>
            <a:pPr marL="0" indent="0" algn="just"/>
            <a:r>
              <a:rPr lang="en-IN" sz="2000" dirty="0">
                <a:latin typeface="Segoe UI" pitchFamily="34" charset="0"/>
                <a:cs typeface="Segoe UI" pitchFamily="34" charset="0"/>
              </a:rPr>
              <a:t>GANs are a clever way of training a generative model by framing the problem as a supervised learning problem with two sub-models: the generator model that we train to generate new examples, and the discriminator model that tries to classify examples as either real (from the domain) or fake (generated). The two models are trained together in a zero-sum game, adversarial, until the discriminator model is fooled about half the time, meaning the generator model is generating plausible examples.</a:t>
            </a:r>
            <a:endParaRPr lang="en-US" sz="2000" dirty="0">
              <a:latin typeface="Segoe UI" pitchFamily="34" charset="0"/>
              <a:cs typeface="Segoe UI"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1250">
        <p14:flip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457200"/>
            <a:ext cx="7848600" cy="5867400"/>
          </a:xfrm>
        </p:spPr>
        <p:txBody>
          <a:bodyPr/>
          <a:lstStyle/>
          <a:p>
            <a:pPr>
              <a:buNone/>
            </a:pPr>
            <a:endParaRPr lang="en-US" dirty="0">
              <a:solidFill>
                <a:schemeClr val="bg1"/>
              </a:solidFill>
            </a:endParaRPr>
          </a:p>
          <a:p>
            <a:pPr>
              <a:buNone/>
            </a:pPr>
            <a:endParaRPr lang="en-US" dirty="0"/>
          </a:p>
        </p:txBody>
      </p:sp>
      <p:pic>
        <p:nvPicPr>
          <p:cNvPr id="4" name="Picture 2" descr="Generative Adversarial Network (GAN). | Download Scientific Diagram">
            <a:extLst>
              <a:ext uri="{FF2B5EF4-FFF2-40B4-BE49-F238E27FC236}">
                <a16:creationId xmlns:a16="http://schemas.microsoft.com/office/drawing/2014/main" xmlns="" id="{4BC12C1E-B4F1-448D-B43C-B328A167279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333047"/>
            <a:ext cx="6687558" cy="2502282"/>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2622929" y="2885630"/>
            <a:ext cx="4495800" cy="646331"/>
          </a:xfrm>
          <a:prstGeom prst="rect">
            <a:avLst/>
          </a:prstGeom>
          <a:noFill/>
        </p:spPr>
        <p:txBody>
          <a:bodyPr wrap="square" rtlCol="0">
            <a:spAutoFit/>
          </a:bodyPr>
          <a:lstStyle/>
          <a:p>
            <a:r>
              <a:rPr lang="en-US" b="1" i="1" dirty="0">
                <a:solidFill>
                  <a:schemeClr val="bg1"/>
                </a:solidFill>
                <a:latin typeface="Segoe UI" pitchFamily="34" charset="0"/>
                <a:cs typeface="Segoe UI" pitchFamily="34" charset="0"/>
              </a:rPr>
              <a:t>Fig. 0: Simplified diagram of GAN</a:t>
            </a:r>
          </a:p>
          <a:p>
            <a:endParaRPr lang="en-US" dirty="0">
              <a:latin typeface="Segoe UI" pitchFamily="34" charset="0"/>
              <a:cs typeface="Segoe UI" pitchFamily="34" charset="0"/>
            </a:endParaRPr>
          </a:p>
        </p:txBody>
      </p:sp>
      <p:pic>
        <p:nvPicPr>
          <p:cNvPr id="6" name="Picture 5">
            <a:extLst>
              <a:ext uri="{FF2B5EF4-FFF2-40B4-BE49-F238E27FC236}">
                <a16:creationId xmlns:a16="http://schemas.microsoft.com/office/drawing/2014/main" xmlns="" id="{85870E2B-220B-4CB1-95B8-41601F658D05}"/>
              </a:ext>
            </a:extLst>
          </p:cNvPr>
          <p:cNvPicPr>
            <a:picLocks noChangeAspect="1"/>
          </p:cNvPicPr>
          <p:nvPr/>
        </p:nvPicPr>
        <p:blipFill>
          <a:blip r:embed="rId3" cstate="print"/>
          <a:stretch>
            <a:fillRect/>
          </a:stretch>
        </p:blipFill>
        <p:spPr>
          <a:xfrm>
            <a:off x="1088994" y="3442317"/>
            <a:ext cx="6665364" cy="27409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xmlns="" id="{AFEA88F8-42E9-4B6C-B249-840CD95FAD61}"/>
              </a:ext>
            </a:extLst>
          </p:cNvPr>
          <p:cNvSpPr txBox="1"/>
          <p:nvPr/>
        </p:nvSpPr>
        <p:spPr>
          <a:xfrm>
            <a:off x="2362200" y="6305232"/>
            <a:ext cx="4561877" cy="646331"/>
          </a:xfrm>
          <a:prstGeom prst="rect">
            <a:avLst/>
          </a:prstGeom>
          <a:noFill/>
        </p:spPr>
        <p:txBody>
          <a:bodyPr wrap="square" rtlCol="0">
            <a:spAutoFit/>
          </a:bodyPr>
          <a:lstStyle/>
          <a:p>
            <a:r>
              <a:rPr lang="en-US" b="1" i="1" dirty="0">
                <a:solidFill>
                  <a:schemeClr val="bg1"/>
                </a:solidFill>
                <a:latin typeface="Segoe UI" pitchFamily="34" charset="0"/>
                <a:cs typeface="Segoe UI" pitchFamily="34" charset="0"/>
              </a:rPr>
              <a:t>Fig. 1: Block diagram of training of GAN</a:t>
            </a:r>
          </a:p>
          <a:p>
            <a:endParaRPr lang="en-US" dirty="0">
              <a:latin typeface="Segoe UI" pitchFamily="34" charset="0"/>
              <a:cs typeface="Segoe UI" pitchFamily="34" charset="0"/>
            </a:endParaRP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90600" y="533400"/>
            <a:ext cx="7772400" cy="5896260"/>
          </a:xfrm>
        </p:spPr>
        <p:txBody>
          <a:bodyPr/>
          <a:lstStyle/>
          <a:p>
            <a:pPr marL="115888" indent="4763" algn="just">
              <a:buNone/>
            </a:pPr>
            <a:r>
              <a:rPr lang="en-US" sz="2000" b="1" spc="100" dirty="0">
                <a:solidFill>
                  <a:srgbClr val="00FFFF"/>
                </a:solidFill>
                <a:latin typeface="Segoe UI" pitchFamily="34" charset="0"/>
                <a:cs typeface="Segoe UI" pitchFamily="34" charset="0"/>
              </a:rPr>
              <a:t>1.1.2 Components of GAN</a:t>
            </a:r>
          </a:p>
          <a:p>
            <a:pPr marL="115888" indent="4763" algn="just">
              <a:buNone/>
            </a:pPr>
            <a:r>
              <a:rPr lang="en-IN" sz="2000" spc="100" dirty="0">
                <a:latin typeface="Segoe UI" pitchFamily="34" charset="0"/>
                <a:cs typeface="Segoe UI" pitchFamily="34" charset="0"/>
              </a:rPr>
              <a:t>A generative adversarial network (GAN) has two parts:</a:t>
            </a:r>
          </a:p>
          <a:p>
            <a:pPr marL="115888" indent="4763" algn="just"/>
            <a:r>
              <a:rPr lang="en-IN" sz="2000" b="1" spc="100" dirty="0">
                <a:latin typeface="Segoe UI" pitchFamily="34" charset="0"/>
                <a:cs typeface="Segoe UI" pitchFamily="34" charset="0"/>
              </a:rPr>
              <a:t>The generator </a:t>
            </a:r>
            <a:r>
              <a:rPr lang="en-IN" sz="2000" spc="100" dirty="0">
                <a:latin typeface="Segoe UI" pitchFamily="34" charset="0"/>
                <a:cs typeface="Segoe UI" pitchFamily="34" charset="0"/>
              </a:rPr>
              <a:t>learns to generate plausible data. The generated instances become negative training examples for the discriminator.</a:t>
            </a:r>
          </a:p>
          <a:p>
            <a:pPr marL="115888" indent="4763" algn="just"/>
            <a:r>
              <a:rPr lang="en-IN" sz="2000" b="1" spc="100" dirty="0">
                <a:latin typeface="Segoe UI" pitchFamily="34" charset="0"/>
                <a:cs typeface="Segoe UI" pitchFamily="34" charset="0"/>
              </a:rPr>
              <a:t>The discriminator </a:t>
            </a:r>
            <a:r>
              <a:rPr lang="en-IN" sz="2000" spc="100" dirty="0">
                <a:latin typeface="Segoe UI" pitchFamily="34" charset="0"/>
                <a:cs typeface="Segoe UI" pitchFamily="34" charset="0"/>
              </a:rPr>
              <a:t>learns to distinguish the generator's fake data from real data. The discriminator penalizes the generator for producing implausible results.</a:t>
            </a:r>
            <a:endParaRPr lang="en-US" sz="2000" spc="100" dirty="0">
              <a:latin typeface="Segoe UI" pitchFamily="34" charset="0"/>
              <a:cs typeface="Segoe UI" pitchFamily="34" charset="0"/>
            </a:endParaRPr>
          </a:p>
          <a:p>
            <a:pPr marL="115888" indent="4763" algn="just">
              <a:buNone/>
            </a:pPr>
            <a:endParaRPr lang="en-US" sz="2000" b="1" spc="100" dirty="0">
              <a:latin typeface="Segoe UI" pitchFamily="34" charset="0"/>
              <a:cs typeface="Segoe UI" pitchFamily="34" charset="0"/>
            </a:endParaRPr>
          </a:p>
          <a:p>
            <a:pPr marL="115888" indent="4763" algn="just">
              <a:buNone/>
            </a:pPr>
            <a:endParaRPr lang="en-US" sz="2000" b="1" spc="100" dirty="0">
              <a:latin typeface="Segoe UI" pitchFamily="34" charset="0"/>
              <a:cs typeface="Segoe UI" pitchFamily="34" charset="0"/>
            </a:endParaRPr>
          </a:p>
          <a:p>
            <a:pPr marL="115888" indent="4763" algn="just">
              <a:buNone/>
            </a:pPr>
            <a:endParaRPr lang="en-US" sz="2000" b="1" spc="100" dirty="0">
              <a:latin typeface="Segoe UI" pitchFamily="34" charset="0"/>
              <a:cs typeface="Segoe UI" pitchFamily="34" charset="0"/>
            </a:endParaRPr>
          </a:p>
          <a:p>
            <a:pPr marL="115888" indent="4763" algn="just">
              <a:buNone/>
            </a:pPr>
            <a:endParaRPr lang="en-US" sz="2000" b="1" dirty="0">
              <a:latin typeface="Segoe UI" pitchFamily="34" charset="0"/>
              <a:cs typeface="Segoe UI" pitchFamily="34" charset="0"/>
            </a:endParaRPr>
          </a:p>
        </p:txBody>
      </p:sp>
      <p:sp>
        <p:nvSpPr>
          <p:cNvPr id="2" name="AutoShape 2" descr="A diagram of a generative adversarial network. At the center of the&#10;          diagram is a box labeled 'discriminator'. Two branches feed into this&#10;          box from the left.  The top branch starts at the upper left of the&#10;          diagram with a box labeled 'real world images'. An arrow leads&#10;          from this cylinder to a box labeled 'Sample'. An arrow from the box&#10;          labeled 'Sample' feeds into the 'Discriminator' box. The bottom branch&#10;          feeds into the 'Discriminator' box starting with a box labeled 'Random&#10;          Input'. An arrow leads from the 'Random Input' box to a box labeled&#10;          'Generator'. An arrow leads from the 'Generator' box to a second&#10;          'Sample' box. An arrow leads from the 'Sample' box to the&#10;          'Discriminator box. On the right side of the 'Discriminator' box,two&#10;          arrows lead to two&#10;          boxes on the right side of the diagram. One arrow leads to a box&#10;          labeled 'Discriminator loss'. The other arrow leads to a box labeled&#10;          'Generator loss'. A yellow box labeled with a left-pointing arrow and&#10;          the word 'Backpropagation' is drawn around the 'Random Input' box,&#10;          the 'Generator' box, the bottom 'Sample' box, the 'Discriminator'&#10;          box, the box labeled with 'Real' and 'Fake', and the 'Generator&#10;          loss' box to indicate that backpropagation operates on the portion of&#10;          the system enclosed in the yellow box.">
            <a:extLst>
              <a:ext uri="{FF2B5EF4-FFF2-40B4-BE49-F238E27FC236}">
                <a16:creationId xmlns:a16="http://schemas.microsoft.com/office/drawing/2014/main" xmlns="" id="{52143EE7-1770-4307-83A7-C13B3506EA00}"/>
              </a:ext>
            </a:extLst>
          </p:cNvPr>
          <p:cNvSpPr>
            <a:spLocks noChangeAspect="1" noChangeArrowheads="1"/>
          </p:cNvSpPr>
          <p:nvPr/>
        </p:nvSpPr>
        <p:spPr bwMode="auto">
          <a:xfrm>
            <a:off x="4343400" y="3428999"/>
            <a:ext cx="289887" cy="294813"/>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xmlns="" id="{DCDED5D5-7A4F-4568-A137-44F619CAA47C}"/>
              </a:ext>
            </a:extLst>
          </p:cNvPr>
          <p:cNvPicPr>
            <a:picLocks noChangeAspect="1"/>
          </p:cNvPicPr>
          <p:nvPr/>
        </p:nvPicPr>
        <p:blipFill>
          <a:blip r:embed="rId2" cstate="print"/>
          <a:stretch>
            <a:fillRect/>
          </a:stretch>
        </p:blipFill>
        <p:spPr>
          <a:xfrm>
            <a:off x="685800" y="3581400"/>
            <a:ext cx="7876543" cy="2362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xmlns="" id="{842A4CF0-6197-443D-9216-69AED8ED2C99}"/>
              </a:ext>
            </a:extLst>
          </p:cNvPr>
          <p:cNvSpPr txBox="1"/>
          <p:nvPr/>
        </p:nvSpPr>
        <p:spPr>
          <a:xfrm>
            <a:off x="2438400" y="6019800"/>
            <a:ext cx="4724400" cy="646331"/>
          </a:xfrm>
          <a:prstGeom prst="rect">
            <a:avLst/>
          </a:prstGeom>
          <a:noFill/>
        </p:spPr>
        <p:txBody>
          <a:bodyPr wrap="square" rtlCol="0">
            <a:spAutoFit/>
          </a:bodyPr>
          <a:lstStyle/>
          <a:p>
            <a:pPr algn="ctr"/>
            <a:r>
              <a:rPr lang="en-US" b="1" i="1" dirty="0">
                <a:solidFill>
                  <a:schemeClr val="bg1"/>
                </a:solidFill>
                <a:latin typeface="Segoe UI" pitchFamily="34" charset="0"/>
                <a:cs typeface="Segoe UI" pitchFamily="34" charset="0"/>
              </a:rPr>
              <a:t>Fig. 2: Modular diagram of GAN</a:t>
            </a:r>
          </a:p>
          <a:p>
            <a:endParaRPr 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09EFF793-A482-44D2-9923-470068909C3E}"/>
              </a:ext>
            </a:extLst>
          </p:cNvPr>
          <p:cNvSpPr>
            <a:spLocks noGrp="1"/>
          </p:cNvSpPr>
          <p:nvPr>
            <p:ph type="body" idx="1"/>
          </p:nvPr>
        </p:nvSpPr>
        <p:spPr>
          <a:xfrm>
            <a:off x="1066800" y="1066800"/>
            <a:ext cx="7772400" cy="5562600"/>
          </a:xfrm>
        </p:spPr>
        <p:txBody>
          <a:bodyPr/>
          <a:lstStyle/>
          <a:p>
            <a:r>
              <a:rPr lang="en-IN" sz="2000" b="1" dirty="0">
                <a:solidFill>
                  <a:schemeClr val="bg1"/>
                </a:solidFill>
                <a:latin typeface="Segoe UI" pitchFamily="34" charset="0"/>
                <a:cs typeface="Segoe UI" pitchFamily="34" charset="0"/>
              </a:rPr>
              <a:t>Vanilla GAN: </a:t>
            </a:r>
            <a:r>
              <a:rPr lang="en-IN" sz="2000" dirty="0">
                <a:solidFill>
                  <a:schemeClr val="bg1"/>
                </a:solidFill>
                <a:latin typeface="Segoe UI" pitchFamily="34" charset="0"/>
                <a:cs typeface="Segoe UI" pitchFamily="34" charset="0"/>
              </a:rPr>
              <a:t>It is the simplest type of GAN where generator and discriminator are a simple multi-layered perceptron.</a:t>
            </a:r>
          </a:p>
          <a:p>
            <a:endParaRPr lang="en-IN" sz="2000" b="1" dirty="0">
              <a:solidFill>
                <a:schemeClr val="bg1"/>
              </a:solidFill>
              <a:latin typeface="Segoe UI" pitchFamily="34" charset="0"/>
              <a:cs typeface="Segoe UI" pitchFamily="34" charset="0"/>
            </a:endParaRPr>
          </a:p>
          <a:p>
            <a:r>
              <a:rPr lang="en-IN" sz="2000" b="1" dirty="0">
                <a:solidFill>
                  <a:schemeClr val="bg1"/>
                </a:solidFill>
                <a:latin typeface="Segoe UI" pitchFamily="34" charset="0"/>
                <a:cs typeface="Segoe UI" pitchFamily="34" charset="0"/>
              </a:rPr>
              <a:t>Deep Convolutional GAN (DC GAN): </a:t>
            </a:r>
            <a:r>
              <a:rPr lang="en-IN" sz="2000" dirty="0">
                <a:solidFill>
                  <a:schemeClr val="bg1"/>
                </a:solidFill>
                <a:latin typeface="Segoe UI" pitchFamily="34" charset="0"/>
                <a:cs typeface="Segoe UI" pitchFamily="34" charset="0"/>
              </a:rPr>
              <a:t>DC GANs comprises of ConvNets and are more stable and generate higher quality images.</a:t>
            </a:r>
          </a:p>
          <a:p>
            <a:endParaRPr lang="en-IN" sz="2000" b="1" dirty="0">
              <a:solidFill>
                <a:schemeClr val="bg1"/>
              </a:solidFill>
              <a:latin typeface="Segoe UI" pitchFamily="34" charset="0"/>
              <a:cs typeface="Segoe UI" pitchFamily="34" charset="0"/>
            </a:endParaRPr>
          </a:p>
          <a:p>
            <a:r>
              <a:rPr lang="en-IN" sz="2000" b="1" dirty="0">
                <a:solidFill>
                  <a:schemeClr val="bg1"/>
                </a:solidFill>
                <a:latin typeface="Segoe UI" pitchFamily="34" charset="0"/>
                <a:cs typeface="Segoe UI" pitchFamily="34" charset="0"/>
              </a:rPr>
              <a:t>Conditional GANs </a:t>
            </a:r>
            <a:r>
              <a:rPr lang="en-IN" sz="2000" dirty="0">
                <a:solidFill>
                  <a:schemeClr val="bg1"/>
                </a:solidFill>
                <a:latin typeface="Segoe UI" pitchFamily="34" charset="0"/>
                <a:cs typeface="Segoe UI" pitchFamily="34" charset="0"/>
              </a:rPr>
              <a:t>use extra label information to generate better results.</a:t>
            </a:r>
          </a:p>
          <a:p>
            <a:endParaRPr lang="en-IN" sz="2000" b="1" dirty="0">
              <a:solidFill>
                <a:schemeClr val="bg1"/>
              </a:solidFill>
              <a:latin typeface="Segoe UI" pitchFamily="34" charset="0"/>
              <a:cs typeface="Segoe UI" pitchFamily="34" charset="0"/>
            </a:endParaRPr>
          </a:p>
          <a:p>
            <a:r>
              <a:rPr lang="en-IN" sz="2000" b="1" dirty="0">
                <a:solidFill>
                  <a:schemeClr val="bg1"/>
                </a:solidFill>
                <a:latin typeface="Segoe UI" pitchFamily="34" charset="0"/>
                <a:cs typeface="Segoe UI" pitchFamily="34" charset="0"/>
              </a:rPr>
              <a:t>Super Resolution GAN (SR GAN): </a:t>
            </a:r>
            <a:r>
              <a:rPr lang="en-IN" sz="2000" dirty="0">
                <a:solidFill>
                  <a:schemeClr val="bg1"/>
                </a:solidFill>
                <a:latin typeface="Segoe UI" pitchFamily="34" charset="0"/>
                <a:cs typeface="Segoe UI" pitchFamily="34" charset="0"/>
              </a:rPr>
              <a:t>SR GAN generate a photorealistic high resolution image when given a low resolution image.</a:t>
            </a:r>
            <a:endParaRPr lang="en-IN" sz="2000" b="1" dirty="0">
              <a:solidFill>
                <a:schemeClr val="bg1"/>
              </a:solidFill>
              <a:latin typeface="Segoe UI" pitchFamily="34" charset="0"/>
              <a:cs typeface="Segoe UI" pitchFamily="34" charset="0"/>
            </a:endParaRPr>
          </a:p>
        </p:txBody>
      </p:sp>
      <p:sp>
        <p:nvSpPr>
          <p:cNvPr id="4" name="Title 1">
            <a:extLst>
              <a:ext uri="{FF2B5EF4-FFF2-40B4-BE49-F238E27FC236}">
                <a16:creationId xmlns:a16="http://schemas.microsoft.com/office/drawing/2014/main" xmlns="" id="{AD44A5D5-3422-40B9-A753-1C9E1355E3BA}"/>
              </a:ext>
            </a:extLst>
          </p:cNvPr>
          <p:cNvSpPr>
            <a:spLocks noGrp="1"/>
          </p:cNvSpPr>
          <p:nvPr>
            <p:ph type="title"/>
          </p:nvPr>
        </p:nvSpPr>
        <p:spPr>
          <a:xfrm>
            <a:off x="1295400" y="381000"/>
            <a:ext cx="2969700" cy="533400"/>
          </a:xfrm>
        </p:spPr>
        <p:txBody>
          <a:bodyPr/>
          <a:lstStyle/>
          <a:p>
            <a:pPr marL="119063" indent="1588" algn="just">
              <a:buNone/>
            </a:pPr>
            <a:r>
              <a:rPr lang="en-US" sz="2200" b="1" dirty="0">
                <a:solidFill>
                  <a:srgbClr val="00FFFF"/>
                </a:solidFill>
                <a:latin typeface="Segoe UI" pitchFamily="34" charset="0"/>
                <a:cs typeface="Segoe UI" pitchFamily="34" charset="0"/>
              </a:rPr>
              <a:t>1.2 Types of GAN</a:t>
            </a:r>
          </a:p>
        </p:txBody>
      </p:sp>
    </p:spTree>
    <p:extLst>
      <p:ext uri="{BB962C8B-B14F-4D97-AF65-F5344CB8AC3E}">
        <p14:creationId xmlns:p14="http://schemas.microsoft.com/office/powerpoint/2010/main" xmlns="" val="1249149452"/>
      </p:ext>
    </p:ext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8EDFAFB5-3D21-427C-BBE3-913AE86A3A3B}"/>
              </a:ext>
            </a:extLst>
          </p:cNvPr>
          <p:cNvSpPr>
            <a:spLocks noGrp="1"/>
          </p:cNvSpPr>
          <p:nvPr>
            <p:ph type="body" idx="1"/>
          </p:nvPr>
        </p:nvSpPr>
        <p:spPr>
          <a:xfrm>
            <a:off x="990600" y="1143000"/>
            <a:ext cx="7848600" cy="5334000"/>
          </a:xfrm>
        </p:spPr>
        <p:txBody>
          <a:bodyPr/>
          <a:lstStyle/>
          <a:p>
            <a:r>
              <a:rPr lang="en-IN" sz="2000" b="1" dirty="0">
                <a:latin typeface="Segoe UI" pitchFamily="34" charset="0"/>
                <a:cs typeface="Segoe UI" pitchFamily="34" charset="0"/>
              </a:rPr>
              <a:t>Generating new samples for image datasets</a:t>
            </a:r>
            <a:r>
              <a:rPr lang="en-IN" sz="2000" dirty="0">
                <a:latin typeface="Segoe UI" pitchFamily="34" charset="0"/>
                <a:cs typeface="Segoe UI" pitchFamily="34" charset="0"/>
              </a:rPr>
              <a:t>, which help improves a dataset for prediction by other models</a:t>
            </a:r>
          </a:p>
          <a:p>
            <a:endParaRPr lang="en-IN" sz="2000" dirty="0">
              <a:latin typeface="Segoe UI" pitchFamily="34" charset="0"/>
              <a:cs typeface="Segoe UI" pitchFamily="34" charset="0"/>
            </a:endParaRPr>
          </a:p>
          <a:p>
            <a:r>
              <a:rPr lang="en-IN" sz="2000" b="1" dirty="0">
                <a:latin typeface="Segoe UI" pitchFamily="34" charset="0"/>
                <a:cs typeface="Segoe UI" pitchFamily="34" charset="0"/>
              </a:rPr>
              <a:t>Image to Image Translation: </a:t>
            </a:r>
            <a:r>
              <a:rPr lang="en-IN" sz="2000" dirty="0">
                <a:latin typeface="Segoe UI" pitchFamily="34" charset="0"/>
                <a:cs typeface="Segoe UI" pitchFamily="34" charset="0"/>
              </a:rPr>
              <a:t>Converting an image clicked on a day to an image that might look like it was clicked on a night.</a:t>
            </a:r>
          </a:p>
          <a:p>
            <a:endParaRPr lang="en-IN" sz="2000" dirty="0">
              <a:latin typeface="Segoe UI" pitchFamily="34" charset="0"/>
              <a:cs typeface="Segoe UI" pitchFamily="34" charset="0"/>
            </a:endParaRPr>
          </a:p>
          <a:p>
            <a:r>
              <a:rPr lang="en-IN" sz="2000" b="1" dirty="0">
                <a:latin typeface="Segoe UI" pitchFamily="34" charset="0"/>
                <a:cs typeface="Segoe UI" pitchFamily="34" charset="0"/>
              </a:rPr>
              <a:t>Face Frontal view generation:  </a:t>
            </a:r>
            <a:r>
              <a:rPr lang="en-IN" sz="2000" dirty="0">
                <a:latin typeface="Segoe UI" pitchFamily="34" charset="0"/>
                <a:cs typeface="Segoe UI" pitchFamily="34" charset="0"/>
              </a:rPr>
              <a:t>Generating front view of human face from side view.</a:t>
            </a:r>
          </a:p>
          <a:p>
            <a:endParaRPr lang="en-IN" sz="2000" b="1" dirty="0">
              <a:latin typeface="Segoe UI" pitchFamily="34" charset="0"/>
              <a:cs typeface="Segoe UI" pitchFamily="34" charset="0"/>
            </a:endParaRPr>
          </a:p>
          <a:p>
            <a:r>
              <a:rPr lang="en-IN" sz="2000" b="1" dirty="0">
                <a:latin typeface="Segoe UI" pitchFamily="34" charset="0"/>
                <a:cs typeface="Segoe UI" pitchFamily="34" charset="0"/>
              </a:rPr>
              <a:t>Text to Image Translation: </a:t>
            </a:r>
            <a:r>
              <a:rPr lang="en-IN" sz="2000" dirty="0">
                <a:latin typeface="Segoe UI" pitchFamily="34" charset="0"/>
                <a:cs typeface="Segoe UI" pitchFamily="34" charset="0"/>
              </a:rPr>
              <a:t>Generating an image based on a description</a:t>
            </a:r>
            <a:endParaRPr lang="en-IN" sz="2000" b="1" dirty="0">
              <a:latin typeface="Segoe UI" pitchFamily="34" charset="0"/>
              <a:cs typeface="Segoe UI" pitchFamily="34" charset="0"/>
            </a:endParaRPr>
          </a:p>
          <a:p>
            <a:endParaRPr lang="en-IN" sz="2000" b="1" dirty="0">
              <a:latin typeface="Segoe UI" pitchFamily="34" charset="0"/>
              <a:cs typeface="Segoe UI" pitchFamily="34" charset="0"/>
            </a:endParaRPr>
          </a:p>
        </p:txBody>
      </p:sp>
      <p:sp>
        <p:nvSpPr>
          <p:cNvPr id="4" name="Title 1">
            <a:extLst>
              <a:ext uri="{FF2B5EF4-FFF2-40B4-BE49-F238E27FC236}">
                <a16:creationId xmlns:a16="http://schemas.microsoft.com/office/drawing/2014/main" xmlns="" id="{7EEF7D91-EA09-4E25-8387-25BAB4B3BA98}"/>
              </a:ext>
            </a:extLst>
          </p:cNvPr>
          <p:cNvSpPr>
            <a:spLocks noGrp="1"/>
          </p:cNvSpPr>
          <p:nvPr>
            <p:ph type="title"/>
          </p:nvPr>
        </p:nvSpPr>
        <p:spPr>
          <a:xfrm>
            <a:off x="1297500" y="381000"/>
            <a:ext cx="6170100" cy="533400"/>
          </a:xfrm>
        </p:spPr>
        <p:txBody>
          <a:bodyPr/>
          <a:lstStyle/>
          <a:p>
            <a:pPr marL="119063" indent="1588" algn="just">
              <a:buNone/>
            </a:pPr>
            <a:r>
              <a:rPr lang="en-US" sz="2200" b="1" dirty="0" smtClean="0">
                <a:solidFill>
                  <a:srgbClr val="00FFFF"/>
                </a:solidFill>
                <a:latin typeface="Segoe UI" pitchFamily="34" charset="0"/>
                <a:cs typeface="Segoe UI" pitchFamily="34" charset="0"/>
              </a:rPr>
              <a:t>1.3 Applications </a:t>
            </a:r>
            <a:r>
              <a:rPr lang="en-US" sz="2200" b="1" dirty="0">
                <a:solidFill>
                  <a:srgbClr val="00FFFF"/>
                </a:solidFill>
                <a:latin typeface="Segoe UI" pitchFamily="34" charset="0"/>
                <a:cs typeface="Segoe UI" pitchFamily="34" charset="0"/>
              </a:rPr>
              <a:t>of GAN</a:t>
            </a:r>
          </a:p>
        </p:txBody>
      </p:sp>
    </p:spTree>
    <p:extLst>
      <p:ext uri="{BB962C8B-B14F-4D97-AF65-F5344CB8AC3E}">
        <p14:creationId xmlns:p14="http://schemas.microsoft.com/office/powerpoint/2010/main" xmlns="" val="3808206203"/>
      </p:ext>
    </p:extLst>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038900" cy="609600"/>
          </a:xfrm>
        </p:spPr>
        <p:txBody>
          <a:bodyPr/>
          <a:lstStyle/>
          <a:p>
            <a:r>
              <a:rPr lang="en-US" sz="2200" b="1" dirty="0" smtClean="0">
                <a:solidFill>
                  <a:srgbClr val="00FFFF"/>
                </a:solidFill>
                <a:latin typeface="Segoe UI" pitchFamily="34" charset="0"/>
                <a:cs typeface="Segoe UI" pitchFamily="34" charset="0"/>
              </a:rPr>
              <a:t>1.4 Advantages of GAN</a:t>
            </a:r>
            <a:endParaRPr lang="en-US" sz="2200" b="1" dirty="0">
              <a:solidFill>
                <a:srgbClr val="00FFFF"/>
              </a:solidFill>
              <a:latin typeface="Segoe UI" pitchFamily="34" charset="0"/>
              <a:cs typeface="Segoe UI" pitchFamily="34" charset="0"/>
            </a:endParaRPr>
          </a:p>
        </p:txBody>
      </p:sp>
      <p:sp>
        <p:nvSpPr>
          <p:cNvPr id="3" name="Text Placeholder 2"/>
          <p:cNvSpPr>
            <a:spLocks noGrp="1"/>
          </p:cNvSpPr>
          <p:nvPr>
            <p:ph type="body" idx="1"/>
          </p:nvPr>
        </p:nvSpPr>
        <p:spPr>
          <a:xfrm>
            <a:off x="1066800" y="1066800"/>
            <a:ext cx="7620000" cy="4648200"/>
          </a:xfrm>
        </p:spPr>
        <p:txBody>
          <a:bodyPr/>
          <a:lstStyle/>
          <a:p>
            <a:r>
              <a:rPr lang="en-US" sz="2000" dirty="0" smtClean="0">
                <a:latin typeface="Segoe UI" pitchFamily="34" charset="0"/>
                <a:cs typeface="Segoe UI" pitchFamily="34" charset="0"/>
              </a:rPr>
              <a:t>Data generated by GAN looks very similar to original data.</a:t>
            </a:r>
          </a:p>
          <a:p>
            <a:pPr>
              <a:buNone/>
            </a:pPr>
            <a:endParaRPr lang="en-US" sz="2000" dirty="0" smtClean="0">
              <a:latin typeface="Segoe UI" pitchFamily="34" charset="0"/>
              <a:cs typeface="Segoe UI" pitchFamily="34" charset="0"/>
            </a:endParaRPr>
          </a:p>
          <a:p>
            <a:r>
              <a:rPr lang="en-US" sz="2000" dirty="0" smtClean="0">
                <a:latin typeface="Segoe UI" pitchFamily="34" charset="0"/>
                <a:cs typeface="Segoe UI" pitchFamily="34" charset="0"/>
              </a:rPr>
              <a:t>GAN goes into in-depth details and can easily interpret into different versions of an object.</a:t>
            </a:r>
          </a:p>
          <a:p>
            <a:pPr>
              <a:buNone/>
            </a:pPr>
            <a:endParaRPr lang="en-US" sz="2000" dirty="0" smtClean="0">
              <a:latin typeface="Segoe UI" pitchFamily="34" charset="0"/>
              <a:cs typeface="Segoe UI" pitchFamily="34" charset="0"/>
            </a:endParaRPr>
          </a:p>
          <a:p>
            <a:r>
              <a:rPr lang="en-US" sz="2000" dirty="0" smtClean="0">
                <a:latin typeface="Segoe UI" pitchFamily="34" charset="0"/>
                <a:cs typeface="Segoe UI" pitchFamily="34" charset="0"/>
              </a:rPr>
              <a:t>By using GAN,  we can easily recognize various objects, for example, trees, person, cyclist, cars etc.</a:t>
            </a:r>
            <a:endParaRPr lang="en-US" sz="2000" dirty="0" smtClean="0">
              <a:latin typeface="Segoe UI" pitchFamily="34" charset="0"/>
              <a:cs typeface="Segoe UI" pitchFamily="34" charset="0"/>
            </a:endParaRPr>
          </a:p>
          <a:p>
            <a:pPr>
              <a:buNone/>
            </a:pPr>
            <a:endParaRPr lang="en-US" sz="2000" dirty="0" smtClean="0">
              <a:latin typeface="Segoe UI" pitchFamily="34" charset="0"/>
              <a:cs typeface="Segoe UI" pitchFamily="34" charset="0"/>
            </a:endParaRPr>
          </a:p>
          <a:p>
            <a:r>
              <a:rPr lang="en-US" sz="2000" dirty="0" smtClean="0">
                <a:latin typeface="Segoe UI" pitchFamily="34" charset="0"/>
                <a:cs typeface="Segoe UI" pitchFamily="34" charset="0"/>
              </a:rPr>
              <a:t>GAN is faster than </a:t>
            </a:r>
            <a:r>
              <a:rPr lang="en-US" sz="2000" dirty="0" err="1" smtClean="0">
                <a:latin typeface="Segoe UI" pitchFamily="34" charset="0"/>
                <a:cs typeface="Segoe UI" pitchFamily="34" charset="0"/>
              </a:rPr>
              <a:t>Convolutional</a:t>
            </a:r>
            <a:r>
              <a:rPr lang="en-US" sz="2000" dirty="0" smtClean="0">
                <a:latin typeface="Segoe UI" pitchFamily="34" charset="0"/>
                <a:cs typeface="Segoe UI" pitchFamily="34" charset="0"/>
              </a:rPr>
              <a:t> Neural Networks (CNN).</a:t>
            </a:r>
            <a:endParaRPr lang="en-US" sz="2000" dirty="0" smtClean="0">
              <a:latin typeface="Segoe UI" pitchFamily="34" charset="0"/>
              <a:cs typeface="Segoe UI" pitchFamily="34" charset="0"/>
            </a:endParaRPr>
          </a:p>
          <a:p>
            <a:pPr>
              <a:buNone/>
            </a:pPr>
            <a:endParaRPr lang="en-US" sz="2000" dirty="0" smtClean="0">
              <a:latin typeface="Segoe UI" pitchFamily="34" charset="0"/>
              <a:cs typeface="Segoe UI" pitchFamily="34" charset="0"/>
            </a:endParaRPr>
          </a:p>
          <a:p>
            <a:r>
              <a:rPr lang="en-US" sz="2000" dirty="0" smtClean="0">
                <a:latin typeface="Segoe UI" pitchFamily="34" charset="0"/>
                <a:cs typeface="Segoe UI" pitchFamily="34" charset="0"/>
              </a:rPr>
              <a:t>It does not require preprocessing.</a:t>
            </a: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914400"/>
            <a:ext cx="7848600" cy="5715000"/>
          </a:xfrm>
        </p:spPr>
        <p:txBody>
          <a:bodyPr/>
          <a:lstStyle/>
          <a:p>
            <a:pPr marL="119063" indent="1588" algn="just">
              <a:buNone/>
            </a:pPr>
            <a:endParaRPr lang="en-US" sz="2000" dirty="0">
              <a:latin typeface="Segoe UI" pitchFamily="34" charset="0"/>
              <a:cs typeface="Segoe UI" pitchFamily="34" charset="0"/>
            </a:endParaRPr>
          </a:p>
          <a:p>
            <a:pPr marL="119063" indent="1588" algn="just">
              <a:buNone/>
            </a:pPr>
            <a:r>
              <a:rPr lang="en-US" sz="1800" b="1" dirty="0">
                <a:solidFill>
                  <a:srgbClr val="00FFFF"/>
                </a:solidFill>
                <a:latin typeface="Segoe UI" pitchFamily="34" charset="0"/>
                <a:cs typeface="Segoe UI" pitchFamily="34" charset="0"/>
              </a:rPr>
              <a:t>2.1 Mathematical and graphical view</a:t>
            </a:r>
          </a:p>
          <a:p>
            <a:pPr marL="119063" indent="1588" algn="just">
              <a:buNone/>
            </a:pPr>
            <a:endParaRPr lang="en-US" sz="1800" b="1" dirty="0">
              <a:latin typeface="Segoe UI" pitchFamily="34" charset="0"/>
              <a:cs typeface="Segoe UI" pitchFamily="34" charset="0"/>
            </a:endParaRPr>
          </a:p>
          <a:p>
            <a:pPr marL="119063" indent="1588" algn="just">
              <a:buNone/>
            </a:pPr>
            <a:r>
              <a:rPr lang="en-US" sz="1800" b="1" dirty="0">
                <a:latin typeface="Segoe UI" pitchFamily="34" charset="0"/>
                <a:cs typeface="Segoe UI" pitchFamily="34" charset="0"/>
              </a:rPr>
              <a:t>2.1.1 The Mathematical formula for the GANs can be represented as…..</a:t>
            </a:r>
          </a:p>
          <a:p>
            <a:pPr marL="119063" indent="1588" algn="just">
              <a:buNone/>
            </a:pPr>
            <a:endParaRPr lang="en-US" sz="1800" b="1" dirty="0">
              <a:latin typeface="Segoe UI" pitchFamily="34" charset="0"/>
              <a:cs typeface="Segoe UI" pitchFamily="34" charset="0"/>
            </a:endParaRPr>
          </a:p>
          <a:p>
            <a:pPr marL="119063" indent="1588" algn="ctr">
              <a:buNone/>
            </a:pPr>
            <a:r>
              <a:rPr lang="en-US" sz="1800" b="1" dirty="0">
                <a:solidFill>
                  <a:schemeClr val="tx2">
                    <a:lumMod val="75000"/>
                  </a:schemeClr>
                </a:solidFill>
                <a:latin typeface="Segoe UI" pitchFamily="34" charset="0"/>
                <a:cs typeface="Segoe UI" pitchFamily="34" charset="0"/>
              </a:rPr>
              <a:t>              </a:t>
            </a:r>
            <a:r>
              <a:rPr lang="en-US" sz="1800" b="1" i="1" dirty="0">
                <a:solidFill>
                  <a:schemeClr val="bg1"/>
                </a:solidFill>
                <a:latin typeface="Segoe UI" pitchFamily="34" charset="0"/>
                <a:cs typeface="Segoe UI" pitchFamily="34" charset="0"/>
              </a:rPr>
              <a:t>V(D,G) = E </a:t>
            </a:r>
            <a:r>
              <a:rPr lang="en-US" sz="1800" b="1" i="1" baseline="-25000" dirty="0">
                <a:solidFill>
                  <a:schemeClr val="bg1"/>
                </a:solidFill>
                <a:latin typeface="Segoe UI" pitchFamily="34" charset="0"/>
                <a:cs typeface="Segoe UI" pitchFamily="34" charset="0"/>
              </a:rPr>
              <a:t>x-</a:t>
            </a:r>
            <a:r>
              <a:rPr lang="en-US" sz="1800" b="1" i="1" baseline="-25000" dirty="0" err="1">
                <a:solidFill>
                  <a:schemeClr val="bg1"/>
                </a:solidFill>
                <a:latin typeface="Segoe UI" pitchFamily="34" charset="0"/>
                <a:cs typeface="Segoe UI" pitchFamily="34" charset="0"/>
              </a:rPr>
              <a:t>pdata</a:t>
            </a:r>
            <a:r>
              <a:rPr lang="en-US" sz="1800" b="1" i="1" baseline="-25000" dirty="0">
                <a:solidFill>
                  <a:schemeClr val="bg1"/>
                </a:solidFill>
                <a:latin typeface="Segoe UI" pitchFamily="34" charset="0"/>
                <a:cs typeface="Segoe UI" pitchFamily="34" charset="0"/>
              </a:rPr>
              <a:t>(x)</a:t>
            </a:r>
            <a:r>
              <a:rPr lang="en-US" sz="1800" b="1" i="1" dirty="0">
                <a:solidFill>
                  <a:schemeClr val="bg1"/>
                </a:solidFill>
                <a:latin typeface="Segoe UI" pitchFamily="34" charset="0"/>
                <a:cs typeface="Segoe UI" pitchFamily="34" charset="0"/>
              </a:rPr>
              <a:t>[ log D(x) ] + E </a:t>
            </a:r>
            <a:r>
              <a:rPr lang="en-US" sz="1800" b="1" i="1" baseline="-25000" dirty="0">
                <a:solidFill>
                  <a:schemeClr val="bg1"/>
                </a:solidFill>
                <a:latin typeface="Segoe UI" pitchFamily="34" charset="0"/>
                <a:cs typeface="Segoe UI" pitchFamily="34" charset="0"/>
              </a:rPr>
              <a:t>x-</a:t>
            </a:r>
            <a:r>
              <a:rPr lang="en-US" sz="1800" b="1" i="1" baseline="-25000" dirty="0" err="1">
                <a:solidFill>
                  <a:schemeClr val="bg1"/>
                </a:solidFill>
                <a:latin typeface="Segoe UI" pitchFamily="34" charset="0"/>
                <a:cs typeface="Segoe UI" pitchFamily="34" charset="0"/>
              </a:rPr>
              <a:t>pdata</a:t>
            </a:r>
            <a:r>
              <a:rPr lang="en-US" sz="1800" b="1" i="1" baseline="-25000" dirty="0">
                <a:solidFill>
                  <a:schemeClr val="bg1"/>
                </a:solidFill>
                <a:latin typeface="Segoe UI" pitchFamily="34" charset="0"/>
                <a:cs typeface="Segoe UI" pitchFamily="34" charset="0"/>
              </a:rPr>
              <a:t>(x)</a:t>
            </a:r>
            <a:r>
              <a:rPr lang="en-US" sz="1800" b="1" i="1" dirty="0">
                <a:solidFill>
                  <a:schemeClr val="bg1"/>
                </a:solidFill>
                <a:latin typeface="Segoe UI" pitchFamily="34" charset="0"/>
                <a:cs typeface="Segoe UI" pitchFamily="34" charset="0"/>
              </a:rPr>
              <a:t>[ log(1- D(G(z)) ]</a:t>
            </a:r>
          </a:p>
          <a:p>
            <a:pPr marL="119063" indent="1588" algn="just">
              <a:buNone/>
            </a:pPr>
            <a:endParaRPr lang="en-US" sz="1800" dirty="0">
              <a:latin typeface="Segoe UI" pitchFamily="34" charset="0"/>
              <a:cs typeface="Segoe UI" pitchFamily="34" charset="0"/>
            </a:endParaRPr>
          </a:p>
          <a:p>
            <a:pPr marL="119063" indent="1588" algn="just">
              <a:buNone/>
            </a:pPr>
            <a:r>
              <a:rPr lang="en-US" sz="1800" dirty="0">
                <a:latin typeface="Segoe UI" pitchFamily="34" charset="0"/>
                <a:cs typeface="Segoe UI" pitchFamily="34" charset="0"/>
              </a:rPr>
              <a:t>                where,</a:t>
            </a:r>
          </a:p>
          <a:p>
            <a:pPr marL="119063" indent="1588" algn="just">
              <a:buNone/>
            </a:pPr>
            <a:r>
              <a:rPr lang="en-US" sz="1800" dirty="0">
                <a:latin typeface="Segoe UI" pitchFamily="34" charset="0"/>
                <a:cs typeface="Segoe UI" pitchFamily="34" charset="0"/>
              </a:rPr>
              <a:t>                            G=Generator</a:t>
            </a:r>
          </a:p>
          <a:p>
            <a:pPr marL="119063" indent="1588" algn="just">
              <a:buNone/>
            </a:pPr>
            <a:r>
              <a:rPr lang="en-US" sz="1800" dirty="0">
                <a:latin typeface="Segoe UI" pitchFamily="34" charset="0"/>
                <a:cs typeface="Segoe UI" pitchFamily="34" charset="0"/>
              </a:rPr>
              <a:t>                            D=discriminator</a:t>
            </a:r>
          </a:p>
          <a:p>
            <a:pPr marL="119063" indent="1588" algn="just">
              <a:buNone/>
            </a:pPr>
            <a:r>
              <a:rPr lang="en-US" sz="1800" dirty="0">
                <a:latin typeface="Segoe UI" pitchFamily="34" charset="0"/>
                <a:cs typeface="Segoe UI" pitchFamily="34" charset="0"/>
              </a:rPr>
              <a:t>                            P </a:t>
            </a:r>
            <a:r>
              <a:rPr lang="en-US" sz="1800" baseline="-25000" dirty="0">
                <a:latin typeface="Segoe UI" pitchFamily="34" charset="0"/>
                <a:cs typeface="Segoe UI" pitchFamily="34" charset="0"/>
              </a:rPr>
              <a:t>data</a:t>
            </a:r>
            <a:r>
              <a:rPr lang="en-US" sz="1800" dirty="0">
                <a:latin typeface="Segoe UI" pitchFamily="34" charset="0"/>
                <a:cs typeface="Segoe UI" pitchFamily="34" charset="0"/>
              </a:rPr>
              <a:t>(x) = distributor of real data</a:t>
            </a:r>
          </a:p>
          <a:p>
            <a:pPr marL="119063" indent="1588" algn="just">
              <a:buNone/>
            </a:pPr>
            <a:r>
              <a:rPr lang="en-US" sz="1800" dirty="0">
                <a:latin typeface="Segoe UI" pitchFamily="34" charset="0"/>
                <a:cs typeface="Segoe UI" pitchFamily="34" charset="0"/>
              </a:rPr>
              <a:t>                            P (z) = distributor of fake data</a:t>
            </a:r>
          </a:p>
          <a:p>
            <a:pPr marL="119063" indent="1588" algn="just">
              <a:buNone/>
            </a:pPr>
            <a:r>
              <a:rPr lang="en-US" sz="1800" dirty="0">
                <a:latin typeface="Segoe UI" pitchFamily="34" charset="0"/>
                <a:cs typeface="Segoe UI" pitchFamily="34" charset="0"/>
              </a:rPr>
              <a:t>                            x=sample from P </a:t>
            </a:r>
            <a:r>
              <a:rPr lang="en-US" sz="1800" baseline="-25000" dirty="0">
                <a:latin typeface="Segoe UI" pitchFamily="34" charset="0"/>
                <a:cs typeface="Segoe UI" pitchFamily="34" charset="0"/>
              </a:rPr>
              <a:t>data</a:t>
            </a:r>
            <a:r>
              <a:rPr lang="en-US" sz="1800" dirty="0">
                <a:latin typeface="Segoe UI" pitchFamily="34" charset="0"/>
                <a:cs typeface="Segoe UI" pitchFamily="34" charset="0"/>
              </a:rPr>
              <a:t>(x) </a:t>
            </a:r>
          </a:p>
          <a:p>
            <a:pPr marL="119063" indent="1588" algn="just">
              <a:buNone/>
            </a:pPr>
            <a:r>
              <a:rPr lang="en-US" sz="1800" dirty="0">
                <a:latin typeface="Segoe UI" pitchFamily="34" charset="0"/>
                <a:cs typeface="Segoe UI" pitchFamily="34" charset="0"/>
              </a:rPr>
              <a:t>                            z=sample from P(z)</a:t>
            </a:r>
          </a:p>
          <a:p>
            <a:pPr marL="119063" indent="1588" algn="just">
              <a:buNone/>
            </a:pPr>
            <a:r>
              <a:rPr lang="en-US" sz="1800" dirty="0">
                <a:latin typeface="Segoe UI" pitchFamily="34" charset="0"/>
                <a:cs typeface="Segoe UI" pitchFamily="34" charset="0"/>
              </a:rPr>
              <a:t>                            D(x) = Discriminator network</a:t>
            </a:r>
          </a:p>
          <a:p>
            <a:pPr marL="119063" indent="1588" algn="just">
              <a:buNone/>
            </a:pPr>
            <a:r>
              <a:rPr lang="en-US" sz="1800" dirty="0">
                <a:latin typeface="Segoe UI" pitchFamily="34" charset="0"/>
                <a:cs typeface="Segoe UI" pitchFamily="34" charset="0"/>
              </a:rPr>
              <a:t>                            G(Z) = Generator network</a:t>
            </a:r>
          </a:p>
          <a:p>
            <a:pPr marL="119063" indent="1588" algn="just">
              <a:buNone/>
            </a:pPr>
            <a:endParaRPr lang="en-US" sz="1600" dirty="0">
              <a:latin typeface="Segoe UI" pitchFamily="34" charset="0"/>
              <a:cs typeface="Segoe UI" pitchFamily="34" charset="0"/>
            </a:endParaRPr>
          </a:p>
          <a:p>
            <a:pPr marL="119063" indent="1588" algn="just">
              <a:buNone/>
            </a:pPr>
            <a:endParaRPr lang="en-US" sz="2000" dirty="0">
              <a:latin typeface="Segoe UI" pitchFamily="34" charset="0"/>
              <a:cs typeface="Segoe UI" pitchFamily="34" charset="0"/>
            </a:endParaRPr>
          </a:p>
          <a:p>
            <a:pPr marL="119063" indent="1588" algn="just">
              <a:buNone/>
            </a:pPr>
            <a:r>
              <a:rPr lang="en-US" sz="1400" dirty="0">
                <a:latin typeface="Segoe UI" pitchFamily="34" charset="0"/>
                <a:cs typeface="Segoe UI" pitchFamily="34" charset="0"/>
              </a:rPr>
              <a:t>                   </a:t>
            </a:r>
            <a:r>
              <a:rPr lang="en-US" sz="2000" dirty="0">
                <a:latin typeface="Segoe UI" pitchFamily="34" charset="0"/>
                <a:cs typeface="Segoe UI" pitchFamily="34" charset="0"/>
              </a:rPr>
              <a:t> </a:t>
            </a:r>
          </a:p>
        </p:txBody>
      </p:sp>
      <p:sp>
        <p:nvSpPr>
          <p:cNvPr id="4" name="TextBox 3"/>
          <p:cNvSpPr txBox="1"/>
          <p:nvPr/>
        </p:nvSpPr>
        <p:spPr>
          <a:xfrm>
            <a:off x="1066800" y="381000"/>
            <a:ext cx="7086600" cy="584775"/>
          </a:xfrm>
          <a:prstGeom prst="rect">
            <a:avLst/>
          </a:prstGeom>
          <a:noFill/>
        </p:spPr>
        <p:txBody>
          <a:bodyPr wrap="square" rtlCol="0">
            <a:spAutoFit/>
          </a:bodyPr>
          <a:lstStyle/>
          <a:p>
            <a:pPr algn="ctr"/>
            <a:r>
              <a:rPr lang="en-US" sz="3200" b="1" dirty="0">
                <a:solidFill>
                  <a:srgbClr val="00B0F0"/>
                </a:solidFill>
                <a:latin typeface="Segoe UI" pitchFamily="34" charset="0"/>
                <a:cs typeface="Segoe UI" pitchFamily="34" charset="0"/>
              </a:rPr>
              <a:t>2. Mathematics behind GAN</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372122"/>
            <a:ext cx="7772400" cy="6324600"/>
          </a:xfrm>
        </p:spPr>
        <p:txBody>
          <a:bodyPr/>
          <a:lstStyle/>
          <a:p>
            <a:pPr algn="just">
              <a:buNone/>
            </a:pPr>
            <a:r>
              <a:rPr lang="en-US" sz="2200" b="1" spc="100" dirty="0">
                <a:solidFill>
                  <a:srgbClr val="00FFFF"/>
                </a:solidFill>
                <a:latin typeface="Segoe UI" pitchFamily="34" charset="0"/>
                <a:cs typeface="Segoe UI" pitchFamily="34" charset="0"/>
              </a:rPr>
              <a:t>2.2 Visualizing the mathematical data in GAN</a:t>
            </a:r>
          </a:p>
          <a:p>
            <a:pPr marL="115888" indent="4763" algn="just">
              <a:buNone/>
            </a:pPr>
            <a:r>
              <a:rPr lang="en-US" sz="2000" spc="100" dirty="0">
                <a:latin typeface="Segoe UI" pitchFamily="34" charset="0"/>
                <a:cs typeface="Segoe UI" pitchFamily="34" charset="0"/>
              </a:rPr>
              <a:t>The below image is replicating the mathematical steps in visual way.</a:t>
            </a:r>
          </a:p>
        </p:txBody>
      </p:sp>
      <p:sp>
        <p:nvSpPr>
          <p:cNvPr id="4" name="TextBox 3"/>
          <p:cNvSpPr txBox="1"/>
          <p:nvPr/>
        </p:nvSpPr>
        <p:spPr>
          <a:xfrm>
            <a:off x="2590800" y="6172200"/>
            <a:ext cx="4724400" cy="646331"/>
          </a:xfrm>
          <a:prstGeom prst="rect">
            <a:avLst/>
          </a:prstGeom>
          <a:noFill/>
        </p:spPr>
        <p:txBody>
          <a:bodyPr wrap="square" rtlCol="0">
            <a:spAutoFit/>
          </a:bodyPr>
          <a:lstStyle/>
          <a:p>
            <a:pPr algn="ctr"/>
            <a:r>
              <a:rPr lang="en-US" b="1" i="1" dirty="0">
                <a:solidFill>
                  <a:schemeClr val="bg1"/>
                </a:solidFill>
                <a:latin typeface="Segoe UI" pitchFamily="34" charset="0"/>
                <a:cs typeface="Segoe UI" pitchFamily="34" charset="0"/>
              </a:rPr>
              <a:t>Fig. 3: Visual data: mathematical steps</a:t>
            </a:r>
          </a:p>
          <a:p>
            <a:endParaRPr lang="en-US" dirty="0">
              <a:solidFill>
                <a:schemeClr val="bg1"/>
              </a:solidFill>
            </a:endParaRPr>
          </a:p>
        </p:txBody>
      </p:sp>
      <p:pic>
        <p:nvPicPr>
          <p:cNvPr id="5" name="Picture 4">
            <a:extLst>
              <a:ext uri="{FF2B5EF4-FFF2-40B4-BE49-F238E27FC236}">
                <a16:creationId xmlns:a16="http://schemas.microsoft.com/office/drawing/2014/main" xmlns="" id="{4D22B2F9-160A-4CF9-93BA-F5018B642D88}"/>
              </a:ext>
            </a:extLst>
          </p:cNvPr>
          <p:cNvPicPr>
            <a:picLocks noChangeAspect="1"/>
          </p:cNvPicPr>
          <p:nvPr/>
        </p:nvPicPr>
        <p:blipFill>
          <a:blip r:embed="rId2" cstate="print"/>
          <a:stretch>
            <a:fillRect/>
          </a:stretch>
        </p:blipFill>
        <p:spPr>
          <a:xfrm>
            <a:off x="620751" y="1564813"/>
            <a:ext cx="7902497" cy="4339318"/>
          </a:xfrm>
          <a:prstGeom prst="rect">
            <a:avLst/>
          </a:prstGeom>
          <a:ln>
            <a:noFill/>
          </a:ln>
          <a:effectLst>
            <a:softEdge rad="112500"/>
          </a:effectLst>
        </p:spPr>
      </p:pic>
    </p:spTree>
  </p:cSld>
  <p:clrMapOvr>
    <a:masterClrMapping/>
  </p:clrMapOvr>
  <mc:AlternateContent xmlns:mc="http://schemas.openxmlformats.org/markup-compatibility/2006">
    <mc:Choice xmlns:p14="http://schemas.microsoft.com/office/powerpoint/2010/main" xmlns="" Requires="p14">
      <p:transition spd="slow" p14:dur="1400">
        <p14:ripple/>
      </p:transition>
    </mc:Choice>
    <mc:Fallback>
      <p:transition spd="slow">
        <p:fade/>
      </p:transition>
    </mc:Fallback>
  </mc:AlternateContent>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Focus</Template>
  <TotalTime>1180</TotalTime>
  <Words>709</Words>
  <Application>Microsoft Office PowerPoint</Application>
  <PresentationFormat>On-screen Show (4:3)</PresentationFormat>
  <Paragraphs>117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Focus</vt:lpstr>
      <vt:lpstr>Slide 1</vt:lpstr>
      <vt:lpstr>1. Introduction</vt:lpstr>
      <vt:lpstr>Slide 3</vt:lpstr>
      <vt:lpstr>Slide 4</vt:lpstr>
      <vt:lpstr>1.2 Types of GAN</vt:lpstr>
      <vt:lpstr>1.3 Applications of GAN</vt:lpstr>
      <vt:lpstr>1.4 Advantages of GAN</vt:lpstr>
      <vt:lpstr>Slide 8</vt:lpstr>
      <vt:lpstr>Slide 9</vt:lpstr>
      <vt:lpstr>2.3 Deriving the value function from Binary cross entropy Function </vt:lpstr>
      <vt:lpstr>2.4 Steps for Training of GAN from view of Programming</vt:lpstr>
      <vt:lpstr>2.5 Training progress of GAN In graphical form of data points </vt:lpstr>
      <vt:lpstr>3. Bibliography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C.UNNIKANNAN</dc:creator>
  <cp:lastModifiedBy>C.UNNIKANNAN</cp:lastModifiedBy>
  <cp:revision>120</cp:revision>
  <dcterms:created xsi:type="dcterms:W3CDTF">2021-05-15T10:09:36Z</dcterms:created>
  <dcterms:modified xsi:type="dcterms:W3CDTF">2021-09-23T20:56:29Z</dcterms:modified>
</cp:coreProperties>
</file>