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9" r:id="rId3"/>
    <p:sldId id="265" r:id="rId4"/>
    <p:sldId id="269" r:id="rId5"/>
    <p:sldId id="270" r:id="rId6"/>
    <p:sldId id="277" r:id="rId7"/>
    <p:sldId id="278" r:id="rId8"/>
    <p:sldId id="279" r:id="rId9"/>
    <p:sldId id="280" r:id="rId10"/>
    <p:sldId id="281" r:id="rId11"/>
    <p:sldId id="282" r:id="rId12"/>
    <p:sldId id="271" r:id="rId13"/>
    <p:sldId id="273" r:id="rId14"/>
    <p:sldId id="274" r:id="rId15"/>
    <p:sldId id="275" r:id="rId16"/>
    <p:sldId id="276" r:id="rId17"/>
    <p:sldId id="260" r:id="rId18"/>
    <p:sldId id="266" r:id="rId19"/>
    <p:sldId id="283"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8F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4718" autoAdjust="0"/>
  </p:normalViewPr>
  <p:slideViewPr>
    <p:cSldViewPr>
      <p:cViewPr>
        <p:scale>
          <a:sx n="100" d="100"/>
          <a:sy n="100" d="100"/>
        </p:scale>
        <p:origin x="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9A1061-852B-4D2B-8E22-70CAEAA562B5}" type="datetimeFigureOut">
              <a:rPr lang="en-US" smtClean="0"/>
              <a:pPr/>
              <a:t>3/29/2022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C0887D-E9DD-4877-89AF-69C5719AC16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23A3E-CBE0-4A6C-84B3-B9C082F87274}" type="datetimeFigureOut">
              <a:rPr lang="en-US" smtClean="0"/>
              <a:pPr/>
              <a:t>3/29/2022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FA6E71-9B3F-4869-A55F-91E753D1CD52}" type="slidenum">
              <a:rPr lang="en-US" smtClean="0"/>
              <a:pPr/>
              <a:t>‹#›</a:t>
            </a:fld>
            <a:endParaRPr lang="en-US"/>
          </a:p>
        </p:txBody>
      </p:sp>
    </p:spTree>
    <p:extLst>
      <p:ext uri="{BB962C8B-B14F-4D97-AF65-F5344CB8AC3E}">
        <p14:creationId xmlns:p14="http://schemas.microsoft.com/office/powerpoint/2010/main" val="860947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FA6E71-9B3F-4869-A55F-91E753D1CD52}" type="slidenum">
              <a:rPr lang="en-US" smtClean="0"/>
              <a:pPr/>
              <a:t>1</a:t>
            </a:fld>
            <a:endParaRPr lang="en-US"/>
          </a:p>
        </p:txBody>
      </p:sp>
    </p:spTree>
    <p:extLst>
      <p:ext uri="{BB962C8B-B14F-4D97-AF65-F5344CB8AC3E}">
        <p14:creationId xmlns:p14="http://schemas.microsoft.com/office/powerpoint/2010/main" val="267424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4775291" y="2116183"/>
            <a:ext cx="4118678"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3" name="Group 8">
            <a:extLst>
              <a:ext uri="{FF2B5EF4-FFF2-40B4-BE49-F238E27FC236}">
                <a16:creationId xmlns:a16="http://schemas.microsoft.com/office/drawing/2014/main" id="{C26C18C3-ED25-DD4B-BA72-24932D54DE37}"/>
              </a:ext>
            </a:extLst>
          </p:cNvPr>
          <p:cNvGrpSpPr>
            <a:grpSpLocks/>
          </p:cNvGrpSpPr>
          <p:nvPr/>
        </p:nvGrpSpPr>
        <p:grpSpPr bwMode="auto">
          <a:xfrm>
            <a:off x="1" y="758752"/>
            <a:ext cx="4574436"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4775291" y="4549554"/>
            <a:ext cx="4118678"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p:nvCxnSpPr>
        <p:spPr>
          <a:xfrm>
            <a:off x="4775291" y="4252111"/>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
    <p:bg>
      <p:bgPr>
        <a:solidFill>
          <a:schemeClr val="tx1"/>
        </a:solidFill>
        <a:effectLst/>
      </p:bgPr>
    </p:bg>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BDEF3328-825B-3946-8472-DB93D6A32867}"/>
              </a:ext>
            </a:extLst>
          </p:cNvPr>
          <p:cNvGrpSpPr>
            <a:grpSpLocks/>
          </p:cNvGrpSpPr>
          <p:nvPr/>
        </p:nvGrpSpPr>
        <p:grpSpPr bwMode="auto">
          <a:xfrm rot="16200000" flipV="1">
            <a:off x="-369903" y="4270035"/>
            <a:ext cx="2959226" cy="2219420"/>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p:nvCxnSpPr>
        <p:spPr>
          <a:xfrm>
            <a:off x="71437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723017" y="2300984"/>
            <a:ext cx="3620384"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4772025" y="2300984"/>
            <a:ext cx="3573622"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723017" y="2799146"/>
            <a:ext cx="3620384"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4772025" y="2799146"/>
            <a:ext cx="356718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p:nvCxnSpPr>
        <p:spPr>
          <a:xfrm>
            <a:off x="477202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94C8536A-5BA9-4E22-B3AD-BA2915EB150F}" type="datetimeFigureOut">
              <a:rPr lang="en-US" smtClean="0"/>
              <a:pPr/>
              <a:t>3/29/2022</a:t>
            </a:fld>
            <a:endParaRPr lang="en-US"/>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col">
    <p:bg>
      <p:bgPr>
        <a:solidFill>
          <a:schemeClr val="tx1"/>
        </a:solidFill>
        <a:effectLst/>
      </p:bgPr>
    </p:bg>
    <p:spTree>
      <p:nvGrpSpPr>
        <p:cNvPr id="1" name=""/>
        <p:cNvGrpSpPr/>
        <p:nvPr/>
      </p:nvGrpSpPr>
      <p:grpSpPr>
        <a:xfrm>
          <a:off x="0" y="0"/>
          <a:ext cx="0" cy="0"/>
          <a:chOff x="0" y="0"/>
          <a:chExt cx="0" cy="0"/>
        </a:xfrm>
      </p:grpSpPr>
      <p:grpSp>
        <p:nvGrpSpPr>
          <p:cNvPr id="5" name="Group 36">
            <a:extLst>
              <a:ext uri="{FF2B5EF4-FFF2-40B4-BE49-F238E27FC236}">
                <a16:creationId xmlns:a16="http://schemas.microsoft.com/office/drawing/2014/main" id="{868B08E5-2F7C-7749-8BDF-386EAF974BB0}"/>
              </a:ext>
            </a:extLst>
          </p:cNvPr>
          <p:cNvGrpSpPr>
            <a:grpSpLocks/>
          </p:cNvGrpSpPr>
          <p:nvPr/>
        </p:nvGrpSpPr>
        <p:grpSpPr bwMode="auto">
          <a:xfrm rot="16200000" flipV="1">
            <a:off x="-369903" y="4270035"/>
            <a:ext cx="2959226" cy="2219420"/>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p:nvCxnSpPr>
        <p:spPr>
          <a:xfrm>
            <a:off x="71437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714375" y="2300156"/>
            <a:ext cx="2277358"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714375" y="2799146"/>
            <a:ext cx="227735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3427029" y="2300156"/>
            <a:ext cx="2277358"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3427029" y="2799146"/>
            <a:ext cx="228797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6140263" y="2300156"/>
            <a:ext cx="2277358"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6140263" y="2799146"/>
            <a:ext cx="227735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p:nvCxnSpPr>
        <p:spPr>
          <a:xfrm>
            <a:off x="3427029"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p:nvCxnSpPr>
        <p:spPr>
          <a:xfrm>
            <a:off x="6140263"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94C8536A-5BA9-4E22-B3AD-BA2915EB150F}" type="datetimeFigureOut">
              <a:rPr lang="en-US" smtClean="0"/>
              <a:pPr/>
              <a:t>3/29/2022</a:t>
            </a:fld>
            <a:endParaRPr lang="en-US"/>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p:nvCxnSpPr>
        <p:spPr>
          <a:xfrm>
            <a:off x="71437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714375" y="2656904"/>
            <a:ext cx="3629025" cy="574318"/>
          </a:xfrm>
        </p:spPr>
        <p:txBody>
          <a:bodyPr>
            <a:noAutofit/>
          </a:bodyPr>
          <a:lstStyle>
            <a:lvl1pPr marL="0" indent="0">
              <a:buNone/>
              <a:defRPr sz="1600">
                <a:latin typeface="+mn-lt"/>
              </a:defRPr>
            </a:lvl1pPr>
          </a:lstStyle>
          <a:p>
            <a:pPr lvl="0"/>
            <a:r>
              <a:rPr lang="en-US"/>
              <a:t>Click to edit Master text styles</a:t>
            </a:r>
          </a:p>
        </p:txBody>
      </p:sp>
      <p:grpSp>
        <p:nvGrpSpPr>
          <p:cNvPr id="7" name="Group 14">
            <a:extLst>
              <a:ext uri="{FF2B5EF4-FFF2-40B4-BE49-F238E27FC236}">
                <a16:creationId xmlns:a16="http://schemas.microsoft.com/office/drawing/2014/main" id="{C47A1EE0-4011-3749-B01C-FC489EEDF880}"/>
              </a:ext>
            </a:extLst>
          </p:cNvPr>
          <p:cNvGrpSpPr>
            <a:grpSpLocks/>
          </p:cNvGrpSpPr>
          <p:nvPr/>
        </p:nvGrpSpPr>
        <p:grpSpPr bwMode="auto">
          <a:xfrm rot="10800000">
            <a:off x="6652530" y="0"/>
            <a:ext cx="2493906"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714375" y="2286001"/>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715241" y="3841846"/>
            <a:ext cx="3629025"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715241" y="3470943"/>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714375" y="5017901"/>
            <a:ext cx="3629025"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714375" y="4646998"/>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4799735" y="2656904"/>
            <a:ext cx="3629025"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4799735" y="2286001"/>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4799735" y="3841846"/>
            <a:ext cx="3629025"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4799735" y="3470943"/>
            <a:ext cx="3629025"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94C8536A-5BA9-4E22-B3AD-BA2915EB150F}" type="datetimeFigureOut">
              <a:rPr lang="en-US" smtClean="0"/>
              <a:pPr/>
              <a:t>3/29/2022</a:t>
            </a:fld>
            <a:endParaRPr lang="en-US"/>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5172075" y="5102064"/>
            <a:ext cx="3686175"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5180718" y="3591099"/>
            <a:ext cx="3677533"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5180718" y="2173659"/>
            <a:ext cx="3677533"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p:nvCxnSpPr>
        <p:spPr>
          <a:xfrm>
            <a:off x="5172075" y="3233703"/>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4572000" cy="6858000"/>
          </a:xfrm>
        </p:spPr>
        <p:txBody>
          <a:bodyPr/>
          <a:lstStyle/>
          <a:p>
            <a:r>
              <a:rPr lang="en-US"/>
              <a:t>Click icon to add picture</a:t>
            </a:r>
            <a:endParaRPr lang="en-US" dirty="0"/>
          </a:p>
        </p:txBody>
      </p:sp>
      <p:grpSp>
        <p:nvGrpSpPr>
          <p:cNvPr id="2" name="Group 29">
            <a:extLst>
              <a:ext uri="{FF2B5EF4-FFF2-40B4-BE49-F238E27FC236}">
                <a16:creationId xmlns:a16="http://schemas.microsoft.com/office/drawing/2014/main" id="{FFEF81ED-50DF-3946-87D9-407C13C3CE9F}"/>
              </a:ext>
            </a:extLst>
          </p:cNvPr>
          <p:cNvGrpSpPr>
            <a:grpSpLocks/>
          </p:cNvGrpSpPr>
          <p:nvPr/>
        </p:nvGrpSpPr>
        <p:grpSpPr bwMode="auto">
          <a:xfrm rot="10800000">
            <a:off x="6652530" y="0"/>
            <a:ext cx="2493906"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C8536A-5BA9-4E22-B3AD-BA2915EB150F}" type="datetimeFigureOut">
              <a:rPr lang="en-US" smtClean="0"/>
              <a:pPr/>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ADC37-BB79-4AB0-8D95-3081D06B61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5" name="Group 5">
            <a:extLst>
              <a:ext uri="{FF2B5EF4-FFF2-40B4-BE49-F238E27FC236}">
                <a16:creationId xmlns:a16="http://schemas.microsoft.com/office/drawing/2014/main" id="{806C6F65-35CD-D64B-992A-0C1C1E00384D}"/>
              </a:ext>
            </a:extLst>
          </p:cNvPr>
          <p:cNvGrpSpPr/>
          <p:nvPr/>
        </p:nvGrpSpPr>
        <p:grpSpPr>
          <a:xfrm>
            <a:off x="4772025" y="0"/>
            <a:ext cx="4371974"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p:nvCxnSpPr>
        <p:spPr>
          <a:xfrm>
            <a:off x="714375" y="1934655"/>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714375" y="2818296"/>
            <a:ext cx="16002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714375" y="2209801"/>
            <a:ext cx="16002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p:nvCxnSpPr>
        <p:spPr>
          <a:xfrm>
            <a:off x="2747282"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2747282" y="2818296"/>
            <a:ext cx="1596118"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2747282" y="2209801"/>
            <a:ext cx="1596118"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p:nvCxnSpPr>
        <p:spPr>
          <a:xfrm>
            <a:off x="714375" y="4248119"/>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714375" y="5131299"/>
            <a:ext cx="16002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714375" y="4522804"/>
            <a:ext cx="16002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p:nvCxnSpPr>
        <p:spPr>
          <a:xfrm>
            <a:off x="2747282" y="4252111"/>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2747282" y="5131299"/>
            <a:ext cx="1596118"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2747282" y="4522804"/>
            <a:ext cx="1596118"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p:nvCxnSpPr>
        <p:spPr>
          <a:xfrm>
            <a:off x="4775291" y="4252111"/>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4775291" y="5131299"/>
            <a:ext cx="1596934"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4775291" y="4522804"/>
            <a:ext cx="1596934"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94C8536A-5BA9-4E22-B3AD-BA2915EB150F}" type="datetimeFigureOut">
              <a:rPr lang="en-US" smtClean="0"/>
              <a:pPr/>
              <a:t>3/29/2022</a:t>
            </a:fld>
            <a:endParaRPr lang="en-US"/>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endParaRPr lang="en-US"/>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grpSp>
        <p:nvGrpSpPr>
          <p:cNvPr id="5" name="Group 12">
            <a:extLst>
              <a:ext uri="{FF2B5EF4-FFF2-40B4-BE49-F238E27FC236}">
                <a16:creationId xmlns:a16="http://schemas.microsoft.com/office/drawing/2014/main" id="{C82066DD-D313-D148-89C7-338EB873A730}"/>
              </a:ext>
            </a:extLst>
          </p:cNvPr>
          <p:cNvGrpSpPr>
            <a:grpSpLocks/>
          </p:cNvGrpSpPr>
          <p:nvPr/>
        </p:nvGrpSpPr>
        <p:grpSpPr bwMode="auto">
          <a:xfrm rot="16200000" flipV="1">
            <a:off x="-369903" y="4270035"/>
            <a:ext cx="2959226" cy="2219420"/>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4572000" y="-22543"/>
            <a:ext cx="4572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p:nvCxnSpPr>
        <p:spPr>
          <a:xfrm>
            <a:off x="714375" y="1939108"/>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714375" y="2289363"/>
            <a:ext cx="3429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94C8536A-5BA9-4E22-B3AD-BA2915EB150F}" type="datetimeFigureOut">
              <a:rPr lang="en-US" smtClean="0"/>
              <a:pPr/>
              <a:t>3/29/2022</a:t>
            </a:fld>
            <a:endParaRPr lang="en-US"/>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endParaRPr lang="en-US"/>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9143999"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5395458" y="3045438"/>
            <a:ext cx="3706108"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p:nvCxnSpPr>
        <p:spPr>
          <a:xfrm>
            <a:off x="5366041" y="4003877"/>
            <a:ext cx="16002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 name="Group 21">
            <a:extLst>
              <a:ext uri="{FF2B5EF4-FFF2-40B4-BE49-F238E27FC236}">
                <a16:creationId xmlns:a16="http://schemas.microsoft.com/office/drawing/2014/main" id="{F4CB38BE-0FF2-694C-AA3C-D73DBF7C332C}"/>
              </a:ext>
            </a:extLst>
          </p:cNvPr>
          <p:cNvGrpSpPr>
            <a:grpSpLocks/>
          </p:cNvGrpSpPr>
          <p:nvPr/>
        </p:nvGrpSpPr>
        <p:grpSpPr bwMode="auto">
          <a:xfrm rot="10800000">
            <a:off x="7132320" y="-3"/>
            <a:ext cx="2011679"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714375" y="1939108"/>
            <a:ext cx="7764608"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94C8536A-5BA9-4E22-B3AD-BA2915EB150F}" type="datetimeFigureOut">
              <a:rPr lang="en-US" smtClean="0"/>
              <a:pPr/>
              <a:t>3/29/2022</a:t>
            </a:fld>
            <a:endParaRPr lang="en-US"/>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714375" y="2209801"/>
            <a:ext cx="771525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94C8536A-5BA9-4E22-B3AD-BA2915EB150F}" type="datetimeFigureOut">
              <a:rPr lang="en-US" smtClean="0"/>
              <a:pPr/>
              <a:t>3/29/2022</a:t>
            </a:fld>
            <a:endParaRPr lang="en-US"/>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723016" y="2476501"/>
            <a:ext cx="534924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p:nvSpPr>
        <p:spPr>
          <a:xfrm>
            <a:off x="524961" y="548291"/>
            <a:ext cx="1192029" cy="3170099"/>
          </a:xfrm>
          <a:prstGeom prst="rect">
            <a:avLst/>
          </a:prstGeom>
          <a:noFill/>
        </p:spPr>
        <p:txBody>
          <a:bodyPr wrap="square" rtlCol="0">
            <a:spAutoFit/>
          </a:bodyPr>
          <a:lstStyle/>
          <a:p>
            <a:r>
              <a:rPr lang="en-US" sz="20000" b="1" dirty="0">
                <a:solidFill>
                  <a:schemeClr val="bg1"/>
                </a:solidFill>
              </a:rPr>
              <a:t>“</a:t>
            </a:r>
          </a:p>
        </p:txBody>
      </p:sp>
      <p:grpSp>
        <p:nvGrpSpPr>
          <p:cNvPr id="2" name="Group 17">
            <a:extLst>
              <a:ext uri="{FF2B5EF4-FFF2-40B4-BE49-F238E27FC236}">
                <a16:creationId xmlns:a16="http://schemas.microsoft.com/office/drawing/2014/main" id="{6ACB4ADD-D9F4-984E-B29D-A2CF6D19E810}"/>
              </a:ext>
            </a:extLst>
          </p:cNvPr>
          <p:cNvGrpSpPr/>
          <p:nvPr/>
        </p:nvGrpSpPr>
        <p:grpSpPr>
          <a:xfrm>
            <a:off x="4772025" y="0"/>
            <a:ext cx="4371974"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3" name="Group 23">
            <a:extLst>
              <a:ext uri="{FF2B5EF4-FFF2-40B4-BE49-F238E27FC236}">
                <a16:creationId xmlns:a16="http://schemas.microsoft.com/office/drawing/2014/main" id="{669A90A7-BF26-684E-8C8B-638053DA1234}"/>
              </a:ext>
            </a:extLst>
          </p:cNvPr>
          <p:cNvGrpSpPr>
            <a:grpSpLocks/>
          </p:cNvGrpSpPr>
          <p:nvPr/>
        </p:nvGrpSpPr>
        <p:grpSpPr bwMode="auto">
          <a:xfrm rot="16200000" flipV="1">
            <a:off x="-369903" y="4270035"/>
            <a:ext cx="2959226" cy="2219420"/>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bg>
      <p:bgPr>
        <a:solidFill>
          <a:schemeClr val="tx1"/>
        </a:solidFill>
        <a:effectLst/>
      </p:bgPr>
    </p:bg>
    <p:spTree>
      <p:nvGrpSpPr>
        <p:cNvPr id="1" name=""/>
        <p:cNvGrpSpPr/>
        <p:nvPr/>
      </p:nvGrpSpPr>
      <p:grpSpPr>
        <a:xfrm>
          <a:off x="0" y="0"/>
          <a:ext cx="0" cy="0"/>
          <a:chOff x="0" y="0"/>
          <a:chExt cx="0" cy="0"/>
        </a:xfrm>
      </p:grpSpPr>
      <p:grpSp>
        <p:nvGrpSpPr>
          <p:cNvPr id="5" name="Group 24">
            <a:extLst>
              <a:ext uri="{FF2B5EF4-FFF2-40B4-BE49-F238E27FC236}">
                <a16:creationId xmlns:a16="http://schemas.microsoft.com/office/drawing/2014/main" id="{A7D9F21A-75CF-6045-8FA1-C4F4E21B699C}"/>
              </a:ext>
            </a:extLst>
          </p:cNvPr>
          <p:cNvGrpSpPr>
            <a:grpSpLocks/>
          </p:cNvGrpSpPr>
          <p:nvPr/>
        </p:nvGrpSpPr>
        <p:grpSpPr bwMode="auto">
          <a:xfrm rot="16200000" flipV="1">
            <a:off x="-369903" y="4270035"/>
            <a:ext cx="2959226" cy="2219420"/>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715701" y="2572883"/>
            <a:ext cx="1588684"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723017" y="879064"/>
            <a:ext cx="5649208"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p:nvCxnSpPr>
        <p:spPr>
          <a:xfrm>
            <a:off x="714375" y="1939108"/>
            <a:ext cx="16002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2743710" y="2572883"/>
            <a:ext cx="1588684"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714375" y="5393169"/>
            <a:ext cx="16002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714375" y="4986746"/>
            <a:ext cx="16002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2747282" y="5393169"/>
            <a:ext cx="1596118"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2747282" y="4986746"/>
            <a:ext cx="1596118"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4775291" y="5393169"/>
            <a:ext cx="1596934"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4775291" y="4986746"/>
            <a:ext cx="1596934"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6832691" y="5393169"/>
            <a:ext cx="1596934"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6832691" y="4986746"/>
            <a:ext cx="1596934"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6" name="Group 22">
            <a:extLst>
              <a:ext uri="{FF2B5EF4-FFF2-40B4-BE49-F238E27FC236}">
                <a16:creationId xmlns:a16="http://schemas.microsoft.com/office/drawing/2014/main" id="{EFD0B2D5-B3C2-D847-A220-86CB6A37E418}"/>
              </a:ext>
            </a:extLst>
          </p:cNvPr>
          <p:cNvGrpSpPr/>
          <p:nvPr/>
        </p:nvGrpSpPr>
        <p:grpSpPr>
          <a:xfrm>
            <a:off x="4772025" y="0"/>
            <a:ext cx="4371974"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4771719" y="2572883"/>
            <a:ext cx="1588684"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6834018" y="2572883"/>
            <a:ext cx="1588684"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94C8536A-5BA9-4E22-B3AD-BA2915EB150F}" type="datetimeFigureOut">
              <a:rPr lang="en-US" smtClean="0"/>
              <a:pPr/>
              <a:t>3/29/2022</a:t>
            </a:fld>
            <a:endParaRPr lang="en-US"/>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endParaRPr lang="en-US"/>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p:nvCxnSpPr>
        <p:spPr>
          <a:xfrm flipH="1">
            <a:off x="784469" y="2213783"/>
            <a:ext cx="16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p:nvCxnSpPr>
        <p:spPr>
          <a:xfrm flipH="1">
            <a:off x="4635370" y="2213783"/>
            <a:ext cx="8327"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p:nvCxnSpPr>
        <p:spPr>
          <a:xfrm flipH="1">
            <a:off x="6559217" y="3904712"/>
            <a:ext cx="16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p:nvCxnSpPr>
        <p:spPr>
          <a:xfrm flipH="1">
            <a:off x="2708317" y="3895941"/>
            <a:ext cx="16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723017" y="879064"/>
            <a:ext cx="3706108"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972716" y="2934856"/>
            <a:ext cx="16002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972716" y="2568687"/>
            <a:ext cx="16002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2923349" y="5087328"/>
            <a:ext cx="16002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2923349" y="4701909"/>
            <a:ext cx="16002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6751283" y="5087328"/>
            <a:ext cx="16002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6751283" y="4701909"/>
            <a:ext cx="16002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4828607" y="2934856"/>
            <a:ext cx="16002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4828607" y="2568687"/>
            <a:ext cx="16002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p:nvCxnSpPr>
        <p:spPr>
          <a:xfrm>
            <a:off x="725767" y="3968780"/>
            <a:ext cx="7706608"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p:nvSpPr>
        <p:spPr>
          <a:xfrm>
            <a:off x="723243" y="3883242"/>
            <a:ext cx="122453"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p:nvSpPr>
        <p:spPr>
          <a:xfrm>
            <a:off x="2648693" y="3892013"/>
            <a:ext cx="122453"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p:nvSpPr>
        <p:spPr>
          <a:xfrm>
            <a:off x="4574143" y="3883242"/>
            <a:ext cx="122453"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p:nvSpPr>
        <p:spPr>
          <a:xfrm>
            <a:off x="6499594" y="3892013"/>
            <a:ext cx="122453"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94C8536A-5BA9-4E22-B3AD-BA2915EB150F}" type="datetimeFigureOut">
              <a:rPr lang="en-US" smtClean="0"/>
              <a:pPr/>
              <a:t>3/29/2022</a:t>
            </a:fld>
            <a:endParaRPr lang="en-US"/>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endParaRPr lang="en-US"/>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0AEADC37-BB79-4AB0-8D95-3081D06B6187}" type="slidenum">
              <a:rPr lang="en-US" smtClean="0"/>
              <a:pPr/>
              <a:t>‹#›</a:t>
            </a:fld>
            <a:endParaRPr lang="en-US"/>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728662" y="1825625"/>
            <a:ext cx="778668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714375" y="365126"/>
            <a:ext cx="780097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244090" y="6332221"/>
            <a:ext cx="984885" cy="247651"/>
          </a:xfrm>
          <a:prstGeom prst="rect">
            <a:avLst/>
          </a:prstGeom>
        </p:spPr>
        <p:txBody>
          <a:bodyPr vert="horz" lIns="0" tIns="0" rIns="0" bIns="0" rtlCol="0" anchor="t" anchorCtr="0"/>
          <a:lstStyle>
            <a:lvl1pPr algn="l">
              <a:defRPr sz="1100" b="0" i="0">
                <a:solidFill>
                  <a:schemeClr val="bg1"/>
                </a:solidFill>
                <a:latin typeface="+mn-lt"/>
              </a:defRPr>
            </a:lvl1pPr>
          </a:lstStyle>
          <a:p>
            <a:fld id="{94C8536A-5BA9-4E22-B3AD-BA2915EB150F}" type="datetimeFigureOut">
              <a:rPr lang="en-US" smtClean="0"/>
              <a:pPr/>
              <a:t>3/29/2022</a:t>
            </a:fld>
            <a:endParaRPr lang="en-US"/>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121092" y="6332221"/>
            <a:ext cx="1122998" cy="247651"/>
          </a:xfrm>
          <a:prstGeom prst="rect">
            <a:avLst/>
          </a:prstGeom>
        </p:spPr>
        <p:txBody>
          <a:bodyPr vert="horz" lIns="0" tIns="0" rIns="0" bIns="0" rtlCol="0" anchor="t" anchorCtr="0"/>
          <a:lstStyle>
            <a:lvl1pPr algn="l">
              <a:defRPr sz="1100" b="0" i="0">
                <a:solidFill>
                  <a:schemeClr val="bg1"/>
                </a:solidFill>
                <a:latin typeface="+mj-lt"/>
              </a:defRPr>
            </a:lvl1pPr>
          </a:lstStyle>
          <a:p>
            <a:endParaRPr lang="en-US"/>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728663" y="6332221"/>
            <a:ext cx="392430" cy="247651"/>
          </a:xfrm>
          <a:prstGeom prst="rect">
            <a:avLst/>
          </a:prstGeom>
        </p:spPr>
        <p:txBody>
          <a:bodyPr vert="horz" lIns="0" tIns="0" rIns="0" bIns="0" rtlCol="0" anchor="t" anchorCtr="0"/>
          <a:lstStyle>
            <a:lvl1pPr algn="l">
              <a:defRPr sz="1100" b="0" i="0">
                <a:solidFill>
                  <a:schemeClr val="bg1"/>
                </a:solidFill>
                <a:latin typeface="+mn-lt"/>
              </a:defRPr>
            </a:lvl1pPr>
          </a:lstStyle>
          <a:p>
            <a:fld id="{0AEADC37-BB79-4AB0-8D95-3081D06B6187}"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04800" y="304800"/>
            <a:ext cx="8610600" cy="6771084"/>
          </a:xfrm>
          <a:prstGeom prst="rect">
            <a:avLst/>
          </a:prstGeom>
          <a:noFill/>
        </p:spPr>
        <p:txBody>
          <a:bodyPr wrap="square" rtlCol="0">
            <a:spAutoFit/>
          </a:bodyPr>
          <a:lstStyle/>
          <a:p>
            <a:pPr algn="ctr"/>
            <a:endParaRPr lang="en-US" sz="2800" b="1" dirty="0">
              <a:solidFill>
                <a:srgbClr val="00B0F0"/>
              </a:solidFill>
              <a:latin typeface="Times New Roman" panose="02020603050405020304" pitchFamily="18" charset="0"/>
              <a:cs typeface="Times New Roman" panose="02020603050405020304" pitchFamily="18" charset="0"/>
            </a:endParaRPr>
          </a:p>
          <a:p>
            <a:pPr algn="ctr"/>
            <a:r>
              <a:rPr lang="en-IN" sz="2800" b="1" dirty="0">
                <a:solidFill>
                  <a:schemeClr val="bg1"/>
                </a:solidFill>
                <a:latin typeface="Times New Roman" panose="02020603050405020304" pitchFamily="18" charset="0"/>
                <a:cs typeface="Times New Roman" panose="02020603050405020304" pitchFamily="18" charset="0"/>
              </a:rPr>
              <a:t>Emerging Applications of Information Technology (EAIT 2022)</a:t>
            </a:r>
            <a:endParaRPr lang="en-US" sz="28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Paper name</a:t>
            </a:r>
            <a:r>
              <a:rPr lang="en-US" sz="2000" b="1"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Unstructured breast mammogram data analysis using convolutional 	         approach for effective classification and detection</a:t>
            </a:r>
          </a:p>
          <a:p>
            <a:r>
              <a:rPr lang="en-US" sz="2000" b="1" dirty="0">
                <a:solidFill>
                  <a:srgbClr val="0070C0"/>
                </a:solidFill>
                <a:latin typeface="Times New Roman" panose="02020603050405020304" pitchFamily="18" charset="0"/>
                <a:cs typeface="Times New Roman" panose="02020603050405020304" pitchFamily="18" charset="0"/>
              </a:rPr>
              <a:t>Paper id: </a:t>
            </a:r>
            <a:r>
              <a:rPr lang="en-US" sz="2000" dirty="0">
                <a:solidFill>
                  <a:schemeClr val="bg1"/>
                </a:solidFill>
                <a:latin typeface="Times New Roman" panose="02020603050405020304" pitchFamily="18" charset="0"/>
                <a:cs typeface="Times New Roman" panose="02020603050405020304" pitchFamily="18" charset="0"/>
              </a:rPr>
              <a:t>21</a:t>
            </a:r>
          </a:p>
          <a:p>
            <a:endParaRPr lang="en-US" sz="2000" dirty="0">
              <a:solidFill>
                <a:schemeClr val="bg1"/>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Session no. </a:t>
            </a:r>
            <a:r>
              <a:rPr lang="en-IN" sz="2000" dirty="0">
                <a:solidFill>
                  <a:schemeClr val="bg1"/>
                </a:solidFill>
                <a:latin typeface="Times New Roman" panose="02020603050405020304" pitchFamily="18" charset="0"/>
                <a:cs typeface="Times New Roman" panose="02020603050405020304" pitchFamily="18" charset="0"/>
              </a:rPr>
              <a:t>: 05</a:t>
            </a:r>
          </a:p>
          <a:p>
            <a:endParaRPr lang="en-IN" sz="2000" b="1" dirty="0">
              <a:solidFill>
                <a:srgbClr val="0070C0"/>
              </a:solidFill>
              <a:latin typeface="Times New Roman" panose="02020603050405020304" pitchFamily="18" charset="0"/>
              <a:cs typeface="Times New Roman" panose="02020603050405020304" pitchFamily="18" charset="0"/>
            </a:endParaRPr>
          </a:p>
          <a:p>
            <a:r>
              <a:rPr lang="en-IN" sz="2000" b="1" dirty="0">
                <a:solidFill>
                  <a:srgbClr val="0070C0"/>
                </a:solidFill>
                <a:latin typeface="Times New Roman" panose="02020603050405020304" pitchFamily="18" charset="0"/>
                <a:cs typeface="Times New Roman" panose="02020603050405020304" pitchFamily="18" charset="0"/>
              </a:rPr>
              <a:t>Session name</a:t>
            </a:r>
            <a:r>
              <a:rPr lang="en-IN" sz="2000" dirty="0">
                <a:solidFill>
                  <a:schemeClr val="bg1"/>
                </a:solidFill>
                <a:latin typeface="Times New Roman" panose="02020603050405020304" pitchFamily="18" charset="0"/>
                <a:cs typeface="Times New Roman" panose="02020603050405020304" pitchFamily="18" charset="0"/>
              </a:rPr>
              <a:t>: IoT in Healthcare.</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chemeClr val="bg1"/>
              </a:solidFill>
              <a:latin typeface="Times New Roman" panose="02020603050405020304" pitchFamily="18" charset="0"/>
              <a:cs typeface="Times New Roman" panose="02020603050405020304" pitchFamily="18" charset="0"/>
            </a:endParaRPr>
          </a:p>
          <a:p>
            <a:pPr algn="ctr"/>
            <a:endParaRPr lang="en-US" sz="2400" b="1" dirty="0">
              <a:solidFill>
                <a:srgbClr val="00B0F0"/>
              </a:solidFill>
              <a:latin typeface="Times New Roman" panose="02020603050405020304" pitchFamily="18" charset="0"/>
              <a:cs typeface="Times New Roman" panose="02020603050405020304" pitchFamily="18" charset="0"/>
            </a:endParaRPr>
          </a:p>
          <a:p>
            <a:pPr algn="ctr"/>
            <a:endParaRPr lang="en-US"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09600" y="1524000"/>
            <a:ext cx="23622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228600" y="457200"/>
            <a:ext cx="8458200" cy="6001643"/>
          </a:xfrm>
          <a:prstGeom prst="rect">
            <a:avLst/>
          </a:prstGeom>
          <a:noFill/>
        </p:spPr>
        <p:txBody>
          <a:bodyPr wrap="square" rtlCol="0">
            <a:spAutoFit/>
          </a:bodyPr>
          <a:lstStyle/>
          <a:p>
            <a:pPr lvl="0" algn="just"/>
            <a:endParaRPr lang="en-US" sz="1600" dirty="0">
              <a:solidFill>
                <a:schemeClr val="bg1"/>
              </a:solidFill>
              <a:latin typeface="Times New Roman" panose="02020603050405020304" pitchFamily="18" charset="0"/>
              <a:cs typeface="Times New Roman" panose="02020603050405020304" pitchFamily="18" charset="0"/>
            </a:endParaRPr>
          </a:p>
          <a:p>
            <a:pPr lvl="0" algn="just"/>
            <a:r>
              <a:rPr lang="en-US" sz="1600" dirty="0">
                <a:solidFill>
                  <a:schemeClr val="bg1"/>
                </a:solidFill>
                <a:latin typeface="Times New Roman" panose="02020603050405020304" pitchFamily="18" charset="0"/>
                <a:cs typeface="Times New Roman" panose="02020603050405020304" pitchFamily="18" charset="0"/>
              </a:rPr>
              <a:t>14. The proposed convolutional architecture is shown in Fig. 2. Each input x of size 128x128x3 is used to feed into the convolutional architecture. In the     convolutional architecture following layers are observed:</a:t>
            </a:r>
          </a:p>
          <a:p>
            <a:pPr lvl="0" algn="just"/>
            <a:r>
              <a:rPr lang="en-US" sz="1600" dirty="0">
                <a:solidFill>
                  <a:schemeClr val="bg1"/>
                </a:solidFill>
                <a:latin typeface="Times New Roman" panose="02020603050405020304" pitchFamily="18" charset="0"/>
                <a:cs typeface="Times New Roman" panose="02020603050405020304" pitchFamily="18" charset="0"/>
              </a:rPr>
              <a:t>	a.  One 2-dimensional convolution layer with kernel size 2x2</a:t>
            </a:r>
          </a:p>
          <a:p>
            <a:pPr algn="just"/>
            <a:r>
              <a:rPr lang="en-US" sz="1600" dirty="0">
                <a:solidFill>
                  <a:schemeClr val="bg1"/>
                </a:solidFill>
                <a:latin typeface="Times New Roman" panose="02020603050405020304" pitchFamily="18" charset="0"/>
                <a:cs typeface="Times New Roman" panose="02020603050405020304" pitchFamily="18" charset="0"/>
              </a:rPr>
              <a:t>                   b.  One 2-dimensional convolution layer with kernel size 2x2 and a rectified linear 	activation function.</a:t>
            </a:r>
            <a:endParaRPr lang="en-IN" sz="1600" dirty="0">
              <a:solidFill>
                <a:schemeClr val="bg1"/>
              </a:solidFill>
              <a:latin typeface="Times New Roman" panose="02020603050405020304" pitchFamily="18" charset="0"/>
              <a:cs typeface="Times New Roman" panose="02020603050405020304" pitchFamily="18" charset="0"/>
            </a:endParaRPr>
          </a:p>
          <a:p>
            <a:pPr marL="0" lvl="1" algn="just"/>
            <a:r>
              <a:rPr lang="en-US" sz="1600" dirty="0">
                <a:solidFill>
                  <a:schemeClr val="bg1"/>
                </a:solidFill>
                <a:latin typeface="Times New Roman" panose="02020603050405020304" pitchFamily="18" charset="0"/>
                <a:cs typeface="Times New Roman" panose="02020603050405020304" pitchFamily="18" charset="0"/>
              </a:rPr>
              <a:t>	c. One batch normalization layer</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US" sz="1600" dirty="0">
                <a:solidFill>
                  <a:schemeClr val="bg1"/>
                </a:solidFill>
                <a:latin typeface="Times New Roman" panose="02020603050405020304" pitchFamily="18" charset="0"/>
                <a:cs typeface="Times New Roman" panose="02020603050405020304" pitchFamily="18" charset="0"/>
              </a:rPr>
              <a:t>	d. One 2-dimensional max pooling layer with pool size 2x2</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US" sz="1600" dirty="0">
                <a:solidFill>
                  <a:schemeClr val="bg1"/>
                </a:solidFill>
                <a:latin typeface="Times New Roman" panose="02020603050405020304" pitchFamily="18" charset="0"/>
                <a:cs typeface="Times New Roman" panose="02020603050405020304" pitchFamily="18" charset="0"/>
              </a:rPr>
              <a:t>	e. One dropout layer</a:t>
            </a:r>
            <a:endParaRPr lang="en-IN" sz="1600" dirty="0">
              <a:solidFill>
                <a:schemeClr val="bg1"/>
              </a:solidFill>
              <a:latin typeface="Times New Roman" panose="02020603050405020304" pitchFamily="18" charset="0"/>
              <a:cs typeface="Times New Roman" panose="02020603050405020304" pitchFamily="18" charset="0"/>
            </a:endParaRPr>
          </a:p>
          <a:p>
            <a:pPr marL="900113" lvl="1" indent="-900113" algn="just"/>
            <a:r>
              <a:rPr lang="en-US" sz="1600" dirty="0">
                <a:solidFill>
                  <a:schemeClr val="bg1"/>
                </a:solidFill>
                <a:latin typeface="Times New Roman" panose="02020603050405020304" pitchFamily="18" charset="0"/>
                <a:cs typeface="Times New Roman" panose="02020603050405020304" pitchFamily="18" charset="0"/>
              </a:rPr>
              <a:t>	f. One 2-dimensional convolution layer of 64-bit input and a rectified linear activation function</a:t>
            </a:r>
          </a:p>
          <a:p>
            <a:pPr marL="900113" lvl="1" indent="-900113" algn="just"/>
            <a:r>
              <a:rPr lang="en-US" sz="1600" dirty="0">
                <a:solidFill>
                  <a:schemeClr val="bg1"/>
                </a:solidFill>
                <a:latin typeface="Times New Roman" panose="02020603050405020304" pitchFamily="18" charset="0"/>
                <a:cs typeface="Times New Roman" panose="02020603050405020304" pitchFamily="18" charset="0"/>
              </a:rPr>
              <a:t>	g. One 2-dimensional convolution layer of 64-bit input and a rectified linear activation function</a:t>
            </a:r>
          </a:p>
          <a:p>
            <a:pPr marL="0" lvl="1" algn="just"/>
            <a:r>
              <a:rPr lang="en-US" sz="1600" dirty="0">
                <a:solidFill>
                  <a:schemeClr val="bg1"/>
                </a:solidFill>
                <a:latin typeface="Times New Roman" panose="02020603050405020304" pitchFamily="18" charset="0"/>
                <a:cs typeface="Times New Roman" panose="02020603050405020304" pitchFamily="18" charset="0"/>
              </a:rPr>
              <a:t>	h. One batch normalization layer to calculate the mean output (close to 0) and the 	standard deviation output (close to 1)</a:t>
            </a:r>
          </a:p>
          <a:p>
            <a:pPr marL="0" lvl="1" algn="just"/>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i</a:t>
            </a:r>
            <a:r>
              <a:rPr lang="en-US" sz="1600" dirty="0">
                <a:solidFill>
                  <a:schemeClr val="bg1"/>
                </a:solidFill>
                <a:latin typeface="Times New Roman" panose="02020603050405020304" pitchFamily="18" charset="0"/>
                <a:cs typeface="Times New Roman" panose="02020603050405020304" pitchFamily="18" charset="0"/>
              </a:rPr>
              <a:t>. One 2-dimensional max pooling layer with pool size 2x2</a:t>
            </a:r>
          </a:p>
          <a:p>
            <a:pPr marL="0" lvl="1" algn="just"/>
            <a:r>
              <a:rPr lang="en-US" sz="1600" dirty="0">
                <a:solidFill>
                  <a:schemeClr val="bg1"/>
                </a:solidFill>
                <a:latin typeface="Times New Roman" panose="02020603050405020304" pitchFamily="18" charset="0"/>
                <a:cs typeface="Times New Roman" panose="02020603050405020304" pitchFamily="18" charset="0"/>
              </a:rPr>
              <a:t>	j. One dropout layer</a:t>
            </a:r>
          </a:p>
          <a:p>
            <a:pPr marL="0" lvl="1" algn="just"/>
            <a:r>
              <a:rPr lang="en-US" sz="1600" dirty="0">
                <a:solidFill>
                  <a:schemeClr val="bg1"/>
                </a:solidFill>
                <a:latin typeface="Times New Roman" panose="02020603050405020304" pitchFamily="18" charset="0"/>
                <a:cs typeface="Times New Roman" panose="02020603050405020304" pitchFamily="18" charset="0"/>
              </a:rPr>
              <a:t>	k. One flatten layer</a:t>
            </a:r>
          </a:p>
          <a:p>
            <a:pPr marL="0" lvl="1" algn="just"/>
            <a:r>
              <a:rPr lang="en-US" sz="1600" dirty="0">
                <a:solidFill>
                  <a:schemeClr val="bg1"/>
                </a:solidFill>
                <a:latin typeface="Times New Roman" panose="02020603050405020304" pitchFamily="18" charset="0"/>
                <a:cs typeface="Times New Roman" panose="02020603050405020304" pitchFamily="18" charset="0"/>
              </a:rPr>
              <a:t>	l. One dense layer and activation layer </a:t>
            </a:r>
          </a:p>
          <a:p>
            <a:pPr marL="0" lvl="1" algn="just"/>
            <a:r>
              <a:rPr lang="en-US" sz="1600" dirty="0">
                <a:solidFill>
                  <a:schemeClr val="bg1"/>
                </a:solidFill>
                <a:latin typeface="Times New Roman" panose="02020603050405020304" pitchFamily="18" charset="0"/>
                <a:cs typeface="Times New Roman" panose="02020603050405020304" pitchFamily="18" charset="0"/>
              </a:rPr>
              <a:t>	m. One dropout layer</a:t>
            </a:r>
          </a:p>
          <a:p>
            <a:pPr marL="0" lvl="1" algn="just"/>
            <a:r>
              <a:rPr lang="en-US" sz="1600" dirty="0">
                <a:solidFill>
                  <a:schemeClr val="bg1"/>
                </a:solidFill>
                <a:latin typeface="Times New Roman" panose="02020603050405020304" pitchFamily="18" charset="0"/>
                <a:cs typeface="Times New Roman" panose="02020603050405020304" pitchFamily="18" charset="0"/>
              </a:rPr>
              <a:t>	n. One dense layer with an activation softmax function.</a:t>
            </a:r>
          </a:p>
          <a:p>
            <a:pPr marL="0" lvl="1" algn="just"/>
            <a:endParaRPr lang="en-US" sz="1600" dirty="0">
              <a:solidFill>
                <a:schemeClr val="bg1"/>
              </a:solidFill>
              <a:latin typeface="Times New Roman" panose="02020603050405020304" pitchFamily="18" charset="0"/>
              <a:cs typeface="Times New Roman" panose="02020603050405020304" pitchFamily="18" charset="0"/>
            </a:endParaRPr>
          </a:p>
          <a:p>
            <a:pPr lvl="0" algn="just"/>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63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09600" y="160020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04800" y="457200"/>
            <a:ext cx="8077200" cy="2523768"/>
          </a:xfrm>
          <a:prstGeom prst="rect">
            <a:avLst/>
          </a:prstGeom>
          <a:noFill/>
        </p:spPr>
        <p:txBody>
          <a:bodyPr wrap="square" rtlCol="0">
            <a:spAutoFit/>
          </a:bodyPr>
          <a:lstStyle/>
          <a:p>
            <a:pPr algn="just"/>
            <a:endParaRPr lang="en-US" sz="1600" dirty="0">
              <a:solidFill>
                <a:schemeClr val="bg1"/>
              </a:solidFill>
              <a:latin typeface="Times New Roman" panose="02020603050405020304" pitchFamily="18" charset="0"/>
              <a:cs typeface="Times New Roman" panose="02020603050405020304" pitchFamily="18" charset="0"/>
            </a:endParaRPr>
          </a:p>
          <a:p>
            <a:pPr marL="0" lvl="1" algn="just"/>
            <a:endParaRPr lang="en-US" sz="1600" dirty="0">
              <a:solidFill>
                <a:schemeClr val="bg1"/>
              </a:solidFill>
              <a:latin typeface="Times New Roman" panose="02020603050405020304" pitchFamily="18" charset="0"/>
              <a:cs typeface="Times New Roman" panose="02020603050405020304" pitchFamily="18" charset="0"/>
            </a:endParaRPr>
          </a:p>
          <a:p>
            <a:pPr marL="342900" lvl="1" indent="-342900" algn="just">
              <a:buFont typeface="+mj-lt"/>
              <a:buAutoNum type="arabicPeriod" startAt="15"/>
            </a:pPr>
            <a:r>
              <a:rPr lang="en-US" dirty="0">
                <a:solidFill>
                  <a:schemeClr val="bg1"/>
                </a:solidFill>
                <a:latin typeface="Times New Roman" panose="02020603050405020304" pitchFamily="18" charset="0"/>
                <a:cs typeface="Times New Roman" panose="02020603050405020304" pitchFamily="18" charset="0"/>
              </a:rPr>
              <a:t>Segregate the whole dataset [10] into two sections. We select 80% mammogram images from the dataset (BUSI) [10] for training purposes and 20% mammogram images from the dataset (BUSI) [10] for testing purposes</a:t>
            </a:r>
            <a:r>
              <a:rPr lang="en-US" sz="1600" dirty="0">
                <a:solidFill>
                  <a:schemeClr val="bg1"/>
                </a:solidFill>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p>
          <a:p>
            <a:pPr marL="342900" lvl="1" indent="-342900" algn="just">
              <a:buFont typeface="+mj-lt"/>
              <a:buAutoNum type="arabicPeriod" startAt="15"/>
            </a:pPr>
            <a:r>
              <a:rPr lang="en-US" sz="1800" dirty="0">
                <a:solidFill>
                  <a:schemeClr val="bg1"/>
                </a:solidFill>
                <a:effectLst/>
                <a:latin typeface="Times New Roman" panose="02020603050405020304" pitchFamily="18" charset="0"/>
                <a:ea typeface="Times New Roman" panose="02020603050405020304" pitchFamily="18" charset="0"/>
              </a:rPr>
              <a:t>We feed the training and testing data into the designed convolutional model architecture </a:t>
            </a:r>
            <a:r>
              <a:rPr lang="en-US" sz="1800" dirty="0">
                <a:effectLst/>
                <a:latin typeface="Times New Roman" panose="02020603050405020304" pitchFamily="18" charset="0"/>
                <a:ea typeface="Times New Roman" panose="02020603050405020304" pitchFamily="18" charset="0"/>
              </a:rPr>
              <a:t>to generate result.</a:t>
            </a:r>
            <a:endParaRPr lang="en-IN" sz="1800" dirty="0">
              <a:effectLst/>
              <a:latin typeface="Times New Roman" panose="02020603050405020304" pitchFamily="18" charset="0"/>
              <a:ea typeface="Times New Roman" panose="02020603050405020304" pitchFamily="18" charset="0"/>
            </a:endParaRPr>
          </a:p>
          <a:p>
            <a:pPr marL="342900" lvl="1" indent="-342900" algn="just">
              <a:buFont typeface="+mj-lt"/>
              <a:buAutoNum type="arabicPeriod" startAt="15"/>
            </a:pPr>
            <a:r>
              <a:rPr lang="en-US" sz="1800" dirty="0">
                <a:effectLst/>
                <a:latin typeface="Times New Roman" panose="02020603050405020304" pitchFamily="18" charset="0"/>
                <a:ea typeface="Times New Roman" panose="02020603050405020304" pitchFamily="18" charset="0"/>
              </a:rPr>
              <a:t>We feed the training and testing data in designed convolutional model architecture to generate result.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349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F326F5EF-723C-45B3-9BEC-A7C2AF5FC98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04800"/>
            <a:ext cx="8385114" cy="5581131"/>
          </a:xfrm>
          <a:prstGeom prst="rect">
            <a:avLst/>
          </a:prstGeom>
          <a:noFill/>
        </p:spPr>
      </p:pic>
      <p:sp>
        <p:nvSpPr>
          <p:cNvPr id="46" name="TextBox 45">
            <a:extLst>
              <a:ext uri="{FF2B5EF4-FFF2-40B4-BE49-F238E27FC236}">
                <a16:creationId xmlns:a16="http://schemas.microsoft.com/office/drawing/2014/main" id="{44C95EC6-D405-4B21-BE1B-B97952D15D03}"/>
              </a:ext>
            </a:extLst>
          </p:cNvPr>
          <p:cNvSpPr txBox="1"/>
          <p:nvPr/>
        </p:nvSpPr>
        <p:spPr>
          <a:xfrm>
            <a:off x="990600" y="5865611"/>
            <a:ext cx="7467600" cy="1033937"/>
          </a:xfrm>
          <a:prstGeom prst="rect">
            <a:avLst/>
          </a:prstGeom>
          <a:noFill/>
        </p:spPr>
        <p:txBody>
          <a:bodyPr wrap="square">
            <a:spAutoFit/>
          </a:bodyPr>
          <a:lstStyle/>
          <a:p>
            <a:pPr algn="ctr"/>
            <a:r>
              <a:rPr lang="en-US" sz="1800" b="1" dirty="0">
                <a:solidFill>
                  <a:schemeClr val="bg1"/>
                </a:solidFill>
                <a:effectLst/>
                <a:latin typeface="Times New Roman" panose="02020603050405020304" pitchFamily="18" charset="0"/>
                <a:ea typeface="Times New Roman" panose="02020603050405020304" pitchFamily="18" charset="0"/>
              </a:rPr>
              <a:t>Fig.2. </a:t>
            </a:r>
            <a:r>
              <a:rPr lang="en-US" sz="1800" dirty="0">
                <a:solidFill>
                  <a:schemeClr val="bg1"/>
                </a:solidFill>
                <a:effectLst/>
                <a:latin typeface="Times New Roman" panose="02020603050405020304" pitchFamily="18" charset="0"/>
                <a:ea typeface="Times New Roman" panose="02020603050405020304" pitchFamily="18" charset="0"/>
              </a:rPr>
              <a:t>Mammogram training and testing phase using proposed model architecture</a:t>
            </a:r>
            <a:endParaRPr lang="en-IN" sz="2000" dirty="0">
              <a:solidFill>
                <a:schemeClr val="bg1"/>
              </a:solidFill>
              <a:effectLst/>
              <a:latin typeface="Times New Roman" panose="02020603050405020304" pitchFamily="18" charset="0"/>
              <a:ea typeface="Times New Roman" panose="02020603050405020304" pitchFamily="18" charset="0"/>
            </a:endParaRPr>
          </a:p>
          <a:p>
            <a:pPr marL="516255" marR="512445" algn="ctr">
              <a:lnSpc>
                <a:spcPct val="103000"/>
              </a:lnSpc>
              <a:spcBef>
                <a:spcPts val="690"/>
              </a:spcBef>
              <a:spcAft>
                <a:spcPts val="0"/>
              </a:spcAft>
            </a:pPr>
            <a:r>
              <a:rPr lang="en-US" sz="2000" b="1" dirty="0">
                <a:solidFill>
                  <a:schemeClr val="bg1"/>
                </a:solidFill>
                <a:effectLst/>
                <a:latin typeface="Times New Roman" panose="02020603050405020304" pitchFamily="18" charset="0"/>
                <a:ea typeface="Times New Roman" panose="02020603050405020304" pitchFamily="18" charset="0"/>
              </a:rPr>
              <a:t> </a:t>
            </a:r>
            <a:endParaRPr lang="en-IN" sz="2000" dirty="0">
              <a:solidFill>
                <a:schemeClr val="bg1"/>
              </a:solidFill>
              <a:effectLst/>
              <a:latin typeface="Times New Roman" panose="02020603050405020304" pitchFamily="18" charset="0"/>
              <a:ea typeface="Times New Roman" panose="02020603050405020304" pitchFamily="18" charset="0"/>
            </a:endParaRPr>
          </a:p>
        </p:txBody>
      </p:sp>
      <p:sp>
        <p:nvSpPr>
          <p:cNvPr id="47" name="TextBox 46">
            <a:extLst>
              <a:ext uri="{FF2B5EF4-FFF2-40B4-BE49-F238E27FC236}">
                <a16:creationId xmlns:a16="http://schemas.microsoft.com/office/drawing/2014/main" id="{BCE370BA-D1D0-4085-AAE6-D815B0EA9737}"/>
              </a:ext>
            </a:extLst>
          </p:cNvPr>
          <p:cNvSpPr txBox="1"/>
          <p:nvPr/>
        </p:nvSpPr>
        <p:spPr>
          <a:xfrm>
            <a:off x="2057400" y="2715874"/>
            <a:ext cx="2092960" cy="369332"/>
          </a:xfrm>
          <a:prstGeom prst="rect">
            <a:avLst/>
          </a:prstGeom>
          <a:noFill/>
        </p:spPr>
        <p:txBody>
          <a:bodyPr wrap="square" rtlCol="0">
            <a:spAutoFit/>
          </a:bodyPr>
          <a:lstStyle/>
          <a:p>
            <a:r>
              <a:rPr lang="en-IN" dirty="0">
                <a:solidFill>
                  <a:schemeClr val="bg1"/>
                </a:solidFill>
                <a:highlight>
                  <a:srgbClr val="FFFFFF"/>
                </a:highlight>
              </a:rPr>
              <a:t>Premasked Image</a:t>
            </a:r>
          </a:p>
        </p:txBody>
      </p:sp>
      <p:sp>
        <p:nvSpPr>
          <p:cNvPr id="48" name="TextBox 47">
            <a:extLst>
              <a:ext uri="{FF2B5EF4-FFF2-40B4-BE49-F238E27FC236}">
                <a16:creationId xmlns:a16="http://schemas.microsoft.com/office/drawing/2014/main" id="{1B9D1253-7168-4555-AF61-575554830815}"/>
              </a:ext>
            </a:extLst>
          </p:cNvPr>
          <p:cNvSpPr txBox="1"/>
          <p:nvPr/>
        </p:nvSpPr>
        <p:spPr>
          <a:xfrm>
            <a:off x="304800" y="381000"/>
            <a:ext cx="2092960" cy="369332"/>
          </a:xfrm>
          <a:prstGeom prst="rect">
            <a:avLst/>
          </a:prstGeom>
          <a:noFill/>
        </p:spPr>
        <p:txBody>
          <a:bodyPr wrap="square" rtlCol="0">
            <a:spAutoFit/>
          </a:bodyPr>
          <a:lstStyle/>
          <a:p>
            <a:r>
              <a:rPr lang="en-IN" dirty="0">
                <a:solidFill>
                  <a:schemeClr val="bg1"/>
                </a:solidFill>
                <a:highlight>
                  <a:srgbClr val="FFFFFF"/>
                </a:highlight>
              </a:rPr>
              <a:t>Processed Image</a:t>
            </a:r>
          </a:p>
        </p:txBody>
      </p:sp>
    </p:spTree>
    <p:extLst>
      <p:ext uri="{BB962C8B-B14F-4D97-AF65-F5344CB8AC3E}">
        <p14:creationId xmlns:p14="http://schemas.microsoft.com/office/powerpoint/2010/main" val="97528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BAF82-D2BD-426A-ADEE-7C9E24045FF4}"/>
              </a:ext>
            </a:extLst>
          </p:cNvPr>
          <p:cNvSpPr txBox="1">
            <a:spLocks/>
          </p:cNvSpPr>
          <p:nvPr/>
        </p:nvSpPr>
        <p:spPr>
          <a:xfrm>
            <a:off x="152400" y="228600"/>
            <a:ext cx="8039984" cy="60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200" dirty="0">
                <a:solidFill>
                  <a:schemeClr val="bg1">
                    <a:lumMod val="75000"/>
                    <a:lumOff val="25000"/>
                  </a:schemeClr>
                </a:solidFill>
                <a:latin typeface="Times New Roman" panose="02020603050405020304" pitchFamily="18" charset="0"/>
                <a:cs typeface="Times New Roman" panose="02020603050405020304" pitchFamily="18" charset="0"/>
              </a:rPr>
              <a:t>4. Experimental results</a:t>
            </a:r>
          </a:p>
        </p:txBody>
      </p:sp>
      <p:sp>
        <p:nvSpPr>
          <p:cNvPr id="5" name="TextBox 4">
            <a:extLst>
              <a:ext uri="{FF2B5EF4-FFF2-40B4-BE49-F238E27FC236}">
                <a16:creationId xmlns:a16="http://schemas.microsoft.com/office/drawing/2014/main" id="{14F2A8AD-A7B0-4E36-95DE-889DDDF8FF1E}"/>
              </a:ext>
            </a:extLst>
          </p:cNvPr>
          <p:cNvSpPr txBox="1"/>
          <p:nvPr/>
        </p:nvSpPr>
        <p:spPr>
          <a:xfrm flipH="1">
            <a:off x="685800" y="914400"/>
            <a:ext cx="7620000" cy="483209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4.1. Result analysis:</a:t>
            </a:r>
          </a:p>
          <a:p>
            <a:endParaRPr lang="en-US" b="1" dirty="0">
              <a:solidFill>
                <a:schemeClr val="bg1"/>
              </a:solidFill>
              <a:latin typeface="Times New Roman" panose="02020603050405020304" pitchFamily="18" charset="0"/>
              <a:cs typeface="Times New Roman" panose="02020603050405020304" pitchFamily="18" charset="0"/>
            </a:endParaRPr>
          </a:p>
          <a:p>
            <a:r>
              <a:rPr lang="en-US" sz="1600" b="1" dirty="0">
                <a:solidFill>
                  <a:schemeClr val="bg1"/>
                </a:solidFill>
                <a:latin typeface="Times New Roman" panose="02020603050405020304" pitchFamily="18" charset="0"/>
                <a:cs typeface="Times New Roman" panose="02020603050405020304" pitchFamily="18" charset="0"/>
              </a:rPr>
              <a:t>	4.1.1 Dataset</a:t>
            </a:r>
          </a:p>
          <a:p>
            <a:pPr lvl="2" algn="just"/>
            <a:r>
              <a:rPr lang="en-US" sz="1600" dirty="0">
                <a:solidFill>
                  <a:schemeClr val="bg1"/>
                </a:solidFill>
                <a:latin typeface="Times New Roman" panose="02020603050405020304" pitchFamily="18" charset="0"/>
                <a:cs typeface="Times New Roman" panose="02020603050405020304" pitchFamily="18" charset="0"/>
              </a:rPr>
              <a:t>We consider the mammogram image dataset (BUSI) [10], which consists of 410 malignant and 130 non-malignant images collected from the dataset [10] and 209 malignant and 133 non-malignant pre-masked images to calculate the performance of mammogram classification and detection algorithm using a convolutional approach. The size, colour, and format of breast tumor images in the dataset [10] are similar in nature, whereas the resolutions of the images are different. The format of the mammogram images are ‘.png’ by nature.</a:t>
            </a:r>
          </a:p>
          <a:p>
            <a:pPr lvl="2" algn="just"/>
            <a:endParaRPr lang="en-US" sz="1600" dirty="0">
              <a:solidFill>
                <a:schemeClr val="bg1"/>
              </a:solidFill>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a:p>
            <a:pPr lvl="2" algn="just"/>
            <a:r>
              <a:rPr lang="en-US" sz="1600" b="1" dirty="0">
                <a:solidFill>
                  <a:schemeClr val="bg1"/>
                </a:solidFill>
                <a:latin typeface="Times New Roman" panose="02020603050405020304" pitchFamily="18" charset="0"/>
                <a:cs typeface="Times New Roman" panose="02020603050405020304" pitchFamily="18" charset="0"/>
              </a:rPr>
              <a:t>4.1.2 Machine Configuration</a:t>
            </a:r>
          </a:p>
          <a:p>
            <a:pPr lvl="2" algn="just"/>
            <a:r>
              <a:rPr lang="en-US" sz="1600" dirty="0">
                <a:solidFill>
                  <a:schemeClr val="bg1"/>
                </a:solidFill>
                <a:latin typeface="Times New Roman" panose="02020603050405020304" pitchFamily="18" charset="0"/>
                <a:cs typeface="Times New Roman" panose="02020603050405020304" pitchFamily="18" charset="0"/>
              </a:rPr>
              <a:t>We have applied our algorithm in the python environment, version 3.8, with the hardware configuration of the Intel Core i3 5th Generation processor,4GB DDR3 primary memory (RAM), and an integrated graphics card. Anaconda as a distributor of Python version 3.8 is used. jupyter notebook version 6.3.0 as an open web interface is used as a programming platform for the implementation of our algorithm.</a:t>
            </a:r>
          </a:p>
        </p:txBody>
      </p:sp>
    </p:spTree>
    <p:extLst>
      <p:ext uri="{BB962C8B-B14F-4D97-AF65-F5344CB8AC3E}">
        <p14:creationId xmlns:p14="http://schemas.microsoft.com/office/powerpoint/2010/main" val="363288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0FF7E8E-5171-44A2-B9DF-DB59ACA35A3C}"/>
              </a:ext>
            </a:extLst>
          </p:cNvPr>
          <p:cNvSpPr/>
          <p:nvPr/>
        </p:nvSpPr>
        <p:spPr>
          <a:xfrm>
            <a:off x="457200" y="1600200"/>
            <a:ext cx="2057400"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3">
            <a:extLst>
              <a:ext uri="{FF2B5EF4-FFF2-40B4-BE49-F238E27FC236}">
                <a16:creationId xmlns:a16="http://schemas.microsoft.com/office/drawing/2014/main" id="{4840937E-C5D6-4116-A4B0-4C0D02EF5A5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4191457" cy="3276600"/>
          </a:xfrm>
          <a:prstGeom prst="rect">
            <a:avLst/>
          </a:prstGeom>
          <a:noFill/>
          <a:ln>
            <a:noFill/>
          </a:ln>
        </p:spPr>
      </p:pic>
      <p:pic>
        <p:nvPicPr>
          <p:cNvPr id="18" name="Picture 17">
            <a:extLst>
              <a:ext uri="{FF2B5EF4-FFF2-40B4-BE49-F238E27FC236}">
                <a16:creationId xmlns:a16="http://schemas.microsoft.com/office/drawing/2014/main" id="{0CFCBF1E-87D4-4C89-ABA2-45D877427D4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0"/>
            <a:ext cx="4191456" cy="3200400"/>
          </a:xfrm>
          <a:prstGeom prst="rect">
            <a:avLst/>
          </a:prstGeom>
          <a:noFill/>
          <a:ln>
            <a:noFill/>
          </a:ln>
        </p:spPr>
      </p:pic>
      <p:sp>
        <p:nvSpPr>
          <p:cNvPr id="20" name="TextBox 19">
            <a:extLst>
              <a:ext uri="{FF2B5EF4-FFF2-40B4-BE49-F238E27FC236}">
                <a16:creationId xmlns:a16="http://schemas.microsoft.com/office/drawing/2014/main" id="{16517A80-A404-40AF-BC49-C950F96F172B}"/>
              </a:ext>
            </a:extLst>
          </p:cNvPr>
          <p:cNvSpPr txBox="1"/>
          <p:nvPr/>
        </p:nvSpPr>
        <p:spPr>
          <a:xfrm>
            <a:off x="685800" y="4950023"/>
            <a:ext cx="2885438" cy="400110"/>
          </a:xfrm>
          <a:prstGeom prst="rect">
            <a:avLst/>
          </a:prstGeom>
          <a:noFill/>
        </p:spPr>
        <p:txBody>
          <a:bodyPr wrap="square">
            <a:spAutoFit/>
          </a:bodyPr>
          <a:lstStyle/>
          <a:p>
            <a:pPr rtl="0"/>
            <a:r>
              <a:rPr lang="en-US" sz="2000" b="1" i="0" u="none" strike="noStrike" kern="1200" baseline="0" dirty="0">
                <a:solidFill>
                  <a:srgbClr val="000000"/>
                </a:solidFill>
                <a:latin typeface="Times New Roman" panose="02020603050405020304" pitchFamily="18" charset="0"/>
              </a:rPr>
              <a:t>Fig. 3. </a:t>
            </a:r>
            <a:r>
              <a:rPr lang="en-US" sz="2000" b="0" i="0" u="none" strike="noStrike" kern="1200" baseline="0" dirty="0">
                <a:solidFill>
                  <a:srgbClr val="000000"/>
                </a:solidFill>
                <a:latin typeface="Times New Roman" panose="02020603050405020304" pitchFamily="18" charset="0"/>
              </a:rPr>
              <a:t>Malignant images</a:t>
            </a:r>
            <a:endParaRPr lang="en-US" sz="2000" b="0" i="0" u="none" strike="noStrike" kern="1200" baseline="0" dirty="0">
              <a:solidFill>
                <a:srgbClr val="000000"/>
              </a:solidFill>
              <a:latin typeface="Calibri" panose="020F0502020204030204" pitchFamily="34" charset="0"/>
            </a:endParaRPr>
          </a:p>
        </p:txBody>
      </p:sp>
      <p:sp>
        <p:nvSpPr>
          <p:cNvPr id="21" name="TextBox 20">
            <a:extLst>
              <a:ext uri="{FF2B5EF4-FFF2-40B4-BE49-F238E27FC236}">
                <a16:creationId xmlns:a16="http://schemas.microsoft.com/office/drawing/2014/main" id="{DCEEB8FC-B043-4C13-8CE0-645950E55F17}"/>
              </a:ext>
            </a:extLst>
          </p:cNvPr>
          <p:cNvSpPr txBox="1"/>
          <p:nvPr/>
        </p:nvSpPr>
        <p:spPr>
          <a:xfrm>
            <a:off x="4724400" y="4997140"/>
            <a:ext cx="3429000" cy="400110"/>
          </a:xfrm>
          <a:prstGeom prst="rect">
            <a:avLst/>
          </a:prstGeom>
          <a:noFill/>
        </p:spPr>
        <p:txBody>
          <a:bodyPr wrap="square">
            <a:spAutoFit/>
          </a:bodyPr>
          <a:lstStyle/>
          <a:p>
            <a:pPr rtl="0"/>
            <a:r>
              <a:rPr lang="en-US" sz="2000" b="1" i="0" u="none" strike="noStrike" kern="1200" baseline="0" dirty="0">
                <a:solidFill>
                  <a:srgbClr val="000000"/>
                </a:solidFill>
                <a:latin typeface="Times New Roman" panose="02020603050405020304" pitchFamily="18" charset="0"/>
              </a:rPr>
              <a:t>Fig. 4. </a:t>
            </a:r>
            <a:r>
              <a:rPr lang="en-US" sz="2000" i="0" u="none" strike="noStrike" kern="1200" baseline="0" dirty="0">
                <a:solidFill>
                  <a:srgbClr val="000000"/>
                </a:solidFill>
                <a:latin typeface="Times New Roman" panose="02020603050405020304" pitchFamily="18" charset="0"/>
              </a:rPr>
              <a:t>Non</a:t>
            </a:r>
            <a:r>
              <a:rPr lang="en-US" sz="2000" b="1" i="0" u="none" strike="noStrike" kern="1200" baseline="0" dirty="0">
                <a:solidFill>
                  <a:srgbClr val="000000"/>
                </a:solidFill>
                <a:latin typeface="Times New Roman" panose="02020603050405020304" pitchFamily="18" charset="0"/>
              </a:rPr>
              <a:t>-</a:t>
            </a:r>
            <a:r>
              <a:rPr lang="en-US" sz="2000" dirty="0">
                <a:solidFill>
                  <a:srgbClr val="000000"/>
                </a:solidFill>
                <a:latin typeface="Times New Roman" panose="02020603050405020304" pitchFamily="18" charset="0"/>
              </a:rPr>
              <a:t>m</a:t>
            </a:r>
            <a:r>
              <a:rPr lang="en-US" sz="2000" b="0" i="0" u="none" strike="noStrike" kern="1200" baseline="0" dirty="0">
                <a:solidFill>
                  <a:srgbClr val="000000"/>
                </a:solidFill>
                <a:latin typeface="Times New Roman" panose="02020603050405020304" pitchFamily="18" charset="0"/>
              </a:rPr>
              <a:t>alignant images</a:t>
            </a:r>
            <a:endParaRPr lang="en-US" sz="2000" b="0" i="0" u="none" strike="noStrike" kern="1200" baseline="0" dirty="0">
              <a:solidFill>
                <a:srgbClr val="000000"/>
              </a:solidFill>
              <a:latin typeface="Calibri" panose="020F0502020204030204" pitchFamily="34" charset="0"/>
            </a:endParaRPr>
          </a:p>
        </p:txBody>
      </p:sp>
      <p:sp>
        <p:nvSpPr>
          <p:cNvPr id="23" name="TextBox 22">
            <a:extLst>
              <a:ext uri="{FF2B5EF4-FFF2-40B4-BE49-F238E27FC236}">
                <a16:creationId xmlns:a16="http://schemas.microsoft.com/office/drawing/2014/main" id="{A6D2FF4B-B9C7-465A-989F-6F32BD0BAA56}"/>
              </a:ext>
            </a:extLst>
          </p:cNvPr>
          <p:cNvSpPr txBox="1"/>
          <p:nvPr/>
        </p:nvSpPr>
        <p:spPr>
          <a:xfrm>
            <a:off x="-457200" y="152400"/>
            <a:ext cx="6387021" cy="584775"/>
          </a:xfrm>
          <a:prstGeom prst="rect">
            <a:avLst/>
          </a:prstGeom>
          <a:noFill/>
        </p:spPr>
        <p:txBody>
          <a:bodyPr wrap="square">
            <a:spAutoFit/>
          </a:bodyPr>
          <a:lstStyle/>
          <a:p>
            <a:pPr algn="just"/>
            <a:r>
              <a:rPr lang="en-US" sz="1600" b="1" dirty="0">
                <a:solidFill>
                  <a:schemeClr val="bg1"/>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4.1.3. Image Reading</a:t>
            </a:r>
          </a:p>
        </p:txBody>
      </p:sp>
    </p:spTree>
    <p:extLst>
      <p:ext uri="{BB962C8B-B14F-4D97-AF65-F5344CB8AC3E}">
        <p14:creationId xmlns:p14="http://schemas.microsoft.com/office/powerpoint/2010/main" val="177567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2917B83-42D2-4AF6-A32C-48196CAF851F}"/>
              </a:ext>
            </a:extLst>
          </p:cNvPr>
          <p:cNvSpPr/>
          <p:nvPr/>
        </p:nvSpPr>
        <p:spPr>
          <a:xfrm>
            <a:off x="457200" y="1600200"/>
            <a:ext cx="2057400"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853CFFE-6895-4552-81FA-3887045D9799}"/>
              </a:ext>
            </a:extLst>
          </p:cNvPr>
          <p:cNvSpPr txBox="1"/>
          <p:nvPr/>
        </p:nvSpPr>
        <p:spPr>
          <a:xfrm>
            <a:off x="-457200" y="228600"/>
            <a:ext cx="7301421" cy="584775"/>
          </a:xfrm>
          <a:prstGeom prst="rect">
            <a:avLst/>
          </a:prstGeom>
          <a:noFill/>
        </p:spPr>
        <p:txBody>
          <a:bodyPr wrap="square">
            <a:spAutoFit/>
          </a:bodyPr>
          <a:lstStyle/>
          <a:p>
            <a:r>
              <a:rPr lang="en-US" sz="1600" b="1" dirty="0">
                <a:solidFill>
                  <a:schemeClr val="bg1"/>
                </a:solidFill>
                <a:latin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cs typeface="Times New Roman" panose="02020603050405020304" pitchFamily="18" charset="0"/>
              </a:rPr>
              <a:t>4.1.3. Image Segmentation</a:t>
            </a:r>
          </a:p>
        </p:txBody>
      </p:sp>
      <p:pic>
        <p:nvPicPr>
          <p:cNvPr id="15" name="Picture 14">
            <a:extLst>
              <a:ext uri="{FF2B5EF4-FFF2-40B4-BE49-F238E27FC236}">
                <a16:creationId xmlns:a16="http://schemas.microsoft.com/office/drawing/2014/main" id="{6B658707-051B-4AA1-A963-B8B0EA4ECA6F}"/>
              </a:ext>
            </a:extLst>
          </p:cNvPr>
          <p:cNvPicPr>
            <a:picLocks noChangeAspect="1"/>
          </p:cNvPicPr>
          <p:nvPr/>
        </p:nvPicPr>
        <p:blipFill>
          <a:blip r:embed="rId2"/>
          <a:stretch>
            <a:fillRect/>
          </a:stretch>
        </p:blipFill>
        <p:spPr>
          <a:xfrm>
            <a:off x="1828800" y="1828800"/>
            <a:ext cx="5792224" cy="3609658"/>
          </a:xfrm>
          <a:prstGeom prst="rect">
            <a:avLst/>
          </a:prstGeom>
        </p:spPr>
      </p:pic>
      <p:sp>
        <p:nvSpPr>
          <p:cNvPr id="19" name="TextBox 18">
            <a:extLst>
              <a:ext uri="{FF2B5EF4-FFF2-40B4-BE49-F238E27FC236}">
                <a16:creationId xmlns:a16="http://schemas.microsoft.com/office/drawing/2014/main" id="{77CC921F-0647-4941-A58F-ECA46C8719ED}"/>
              </a:ext>
            </a:extLst>
          </p:cNvPr>
          <p:cNvSpPr txBox="1"/>
          <p:nvPr/>
        </p:nvSpPr>
        <p:spPr>
          <a:xfrm>
            <a:off x="972318" y="5631051"/>
            <a:ext cx="7505188" cy="1077218"/>
          </a:xfrm>
          <a:prstGeom prst="rect">
            <a:avLst/>
          </a:prstGeom>
          <a:noFill/>
        </p:spPr>
        <p:txBody>
          <a:bodyPr wrap="square">
            <a:spAutoFit/>
          </a:bodyPr>
          <a:lstStyle/>
          <a:p>
            <a:pPr algn="just"/>
            <a:r>
              <a:rPr lang="en-IN" sz="1600" b="1" dirty="0">
                <a:solidFill>
                  <a:schemeClr val="bg1"/>
                </a:solidFill>
                <a:latin typeface="Times New Roman" panose="02020603050405020304" pitchFamily="18" charset="0"/>
                <a:cs typeface="Times New Roman" panose="02020603050405020304" pitchFamily="18" charset="0"/>
              </a:rPr>
              <a:t>Fig. 5. </a:t>
            </a:r>
            <a:r>
              <a:rPr lang="en-IN" sz="1600" dirty="0">
                <a:solidFill>
                  <a:schemeClr val="bg1"/>
                </a:solidFill>
                <a:latin typeface="Times New Roman" panose="02020603050405020304" pitchFamily="18" charset="0"/>
                <a:cs typeface="Times New Roman" panose="02020603050405020304" pitchFamily="18" charset="0"/>
              </a:rPr>
              <a:t>(a) original image (b) grayscale image (c) image after applying proposed filtration method (d) image after applying θ and </a:t>
            </a:r>
            <a:r>
              <a:rPr lang="en-IN" sz="1600" dirty="0" err="1">
                <a:solidFill>
                  <a:schemeClr val="bg1"/>
                </a:solidFill>
                <a:latin typeface="Times New Roman" panose="02020603050405020304" pitchFamily="18" charset="0"/>
                <a:cs typeface="Times New Roman" panose="02020603050405020304" pitchFamily="18" charset="0"/>
              </a:rPr>
              <a:t>θ</a:t>
            </a:r>
            <a:r>
              <a:rPr lang="en-IN" sz="1600" baseline="30000" dirty="0" err="1">
                <a:solidFill>
                  <a:schemeClr val="bg1"/>
                </a:solidFill>
                <a:latin typeface="Times New Roman" panose="02020603050405020304" pitchFamily="18" charset="0"/>
                <a:cs typeface="Times New Roman" panose="02020603050405020304" pitchFamily="18" charset="0"/>
              </a:rPr>
              <a:t>R</a:t>
            </a:r>
            <a:r>
              <a:rPr lang="en-IN" sz="1600" dirty="0">
                <a:solidFill>
                  <a:schemeClr val="bg1"/>
                </a:solidFill>
                <a:latin typeface="Times New Roman" panose="02020603050405020304" pitchFamily="18" charset="0"/>
                <a:cs typeface="Times New Roman" panose="02020603050405020304" pitchFamily="18" charset="0"/>
              </a:rPr>
              <a:t> operation (e) cropped image after applying proposed image cropping methodology (f) proposed segmentation approach for the region of interest detection</a:t>
            </a:r>
          </a:p>
        </p:txBody>
      </p:sp>
    </p:spTree>
    <p:extLst>
      <p:ext uri="{BB962C8B-B14F-4D97-AF65-F5344CB8AC3E}">
        <p14:creationId xmlns:p14="http://schemas.microsoft.com/office/powerpoint/2010/main" val="319544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E49EDC0-142D-4C14-BAF6-AC2D6416B766}"/>
              </a:ext>
            </a:extLst>
          </p:cNvPr>
          <p:cNvSpPr txBox="1"/>
          <p:nvPr/>
        </p:nvSpPr>
        <p:spPr>
          <a:xfrm>
            <a:off x="381000" y="228600"/>
            <a:ext cx="8229600" cy="584775"/>
          </a:xfrm>
          <a:prstGeom prst="rect">
            <a:avLst/>
          </a:prstGeom>
          <a:solidFill>
            <a:srgbClr val="FFFFFF">
              <a:alpha val="30196"/>
            </a:srgbClr>
          </a:solidFill>
        </p:spPr>
        <p:txBody>
          <a:bodyPr wrap="square">
            <a:spAutoFit/>
          </a:bodyPr>
          <a:lstStyle/>
          <a:p>
            <a:pPr algn="just"/>
            <a:r>
              <a:rPr lang="en-US" sz="3200" b="1" dirty="0">
                <a:solidFill>
                  <a:schemeClr val="bg1"/>
                </a:solidFill>
                <a:latin typeface="Times New Roman" panose="02020603050405020304" pitchFamily="18" charset="0"/>
                <a:cs typeface="Times New Roman" panose="02020603050405020304" pitchFamily="18" charset="0"/>
              </a:rPr>
              <a:t>4.1.4. Post Training Findings </a:t>
            </a:r>
          </a:p>
        </p:txBody>
      </p:sp>
      <p:pic>
        <p:nvPicPr>
          <p:cNvPr id="7" name="Picture 6">
            <a:extLst>
              <a:ext uri="{FF2B5EF4-FFF2-40B4-BE49-F238E27FC236}">
                <a16:creationId xmlns:a16="http://schemas.microsoft.com/office/drawing/2014/main" id="{DEEEAF5C-48F5-4EC4-961D-4185603E23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69710"/>
            <a:ext cx="4621469" cy="2999073"/>
          </a:xfrm>
          <a:prstGeom prst="rect">
            <a:avLst/>
          </a:prstGeom>
          <a:noFill/>
          <a:ln>
            <a:noFill/>
          </a:ln>
        </p:spPr>
      </p:pic>
      <p:sp>
        <p:nvSpPr>
          <p:cNvPr id="9" name="TextBox 8">
            <a:extLst>
              <a:ext uri="{FF2B5EF4-FFF2-40B4-BE49-F238E27FC236}">
                <a16:creationId xmlns:a16="http://schemas.microsoft.com/office/drawing/2014/main" id="{5CA9B881-1E37-44CB-9FCD-5C30DBE21A50}"/>
              </a:ext>
            </a:extLst>
          </p:cNvPr>
          <p:cNvSpPr txBox="1"/>
          <p:nvPr/>
        </p:nvSpPr>
        <p:spPr>
          <a:xfrm>
            <a:off x="381000" y="4362622"/>
            <a:ext cx="3962400" cy="646331"/>
          </a:xfrm>
          <a:prstGeom prst="rect">
            <a:avLst/>
          </a:prstGeom>
          <a:noFill/>
        </p:spPr>
        <p:txBody>
          <a:bodyPr wrap="square">
            <a:spAutoFit/>
          </a:bodyPr>
          <a:lstStyle/>
          <a:p>
            <a:pPr marL="516255" algn="ctr"/>
            <a:r>
              <a:rPr lang="en-US" sz="1800" b="1" dirty="0">
                <a:solidFill>
                  <a:schemeClr val="bg1"/>
                </a:solidFill>
                <a:effectLst/>
                <a:latin typeface="Times New Roman" panose="02020603050405020304" pitchFamily="18" charset="0"/>
                <a:ea typeface="Times New Roman" panose="02020603050405020304" pitchFamily="18" charset="0"/>
              </a:rPr>
              <a:t>Fig. 6: Accuracy Graph</a:t>
            </a:r>
            <a:endParaRPr lang="en-IN" sz="2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 </a:t>
            </a:r>
            <a:endParaRPr lang="en-IN" sz="2800" dirty="0">
              <a:solidFill>
                <a:schemeClr val="bg1"/>
              </a:solidFill>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EE343101-7863-4A8C-B6E2-509FD8E53B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1715" y="1370747"/>
            <a:ext cx="4537845" cy="2996997"/>
          </a:xfrm>
          <a:prstGeom prst="rect">
            <a:avLst/>
          </a:prstGeom>
          <a:noFill/>
          <a:ln>
            <a:noFill/>
          </a:ln>
        </p:spPr>
      </p:pic>
      <p:sp>
        <p:nvSpPr>
          <p:cNvPr id="12" name="TextBox 11">
            <a:extLst>
              <a:ext uri="{FF2B5EF4-FFF2-40B4-BE49-F238E27FC236}">
                <a16:creationId xmlns:a16="http://schemas.microsoft.com/office/drawing/2014/main" id="{732820A9-E401-430D-9EAE-25AF57191138}"/>
              </a:ext>
            </a:extLst>
          </p:cNvPr>
          <p:cNvSpPr txBox="1"/>
          <p:nvPr/>
        </p:nvSpPr>
        <p:spPr>
          <a:xfrm>
            <a:off x="4180840" y="4348479"/>
            <a:ext cx="4582160" cy="646331"/>
          </a:xfrm>
          <a:prstGeom prst="rect">
            <a:avLst/>
          </a:prstGeom>
          <a:noFill/>
        </p:spPr>
        <p:txBody>
          <a:bodyPr wrap="square">
            <a:spAutoFit/>
          </a:bodyPr>
          <a:lstStyle/>
          <a:p>
            <a:pPr marL="516255" algn="ctr"/>
            <a:r>
              <a:rPr lang="en-US" sz="1800" b="1" dirty="0">
                <a:solidFill>
                  <a:schemeClr val="bg1"/>
                </a:solidFill>
                <a:effectLst/>
                <a:latin typeface="Times New Roman" panose="02020603050405020304" pitchFamily="18" charset="0"/>
                <a:ea typeface="Times New Roman" panose="02020603050405020304" pitchFamily="18" charset="0"/>
              </a:rPr>
              <a:t>Fig. 7: Loss Graph</a:t>
            </a:r>
            <a:endParaRPr lang="en-IN" sz="2800" dirty="0">
              <a:solidFill>
                <a:schemeClr val="bg1"/>
              </a:solidFill>
              <a:effectLst/>
              <a:latin typeface="Times New Roman" panose="02020603050405020304" pitchFamily="18" charset="0"/>
              <a:ea typeface="Times New Roman" panose="02020603050405020304" pitchFamily="18" charset="0"/>
            </a:endParaRPr>
          </a:p>
          <a:p>
            <a:pPr marL="516255"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2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928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AB86EB-54DD-438E-AA39-C419563F274E}"/>
              </a:ext>
            </a:extLst>
          </p:cNvPr>
          <p:cNvSpPr/>
          <p:nvPr/>
        </p:nvSpPr>
        <p:spPr>
          <a:xfrm>
            <a:off x="457200" y="1676400"/>
            <a:ext cx="22098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123014291"/>
              </p:ext>
            </p:extLst>
          </p:nvPr>
        </p:nvGraphicFramePr>
        <p:xfrm>
          <a:off x="673100" y="2895600"/>
          <a:ext cx="7772400" cy="2203914"/>
        </p:xfrm>
        <a:graphic>
          <a:graphicData uri="http://schemas.openxmlformats.org/drawingml/2006/table">
            <a:tbl>
              <a:tblPr/>
              <a:tblGrid>
                <a:gridCol w="857769">
                  <a:extLst>
                    <a:ext uri="{9D8B030D-6E8A-4147-A177-3AD203B41FA5}">
                      <a16:colId xmlns:a16="http://schemas.microsoft.com/office/drawing/2014/main" val="20000"/>
                    </a:ext>
                  </a:extLst>
                </a:gridCol>
                <a:gridCol w="3436124">
                  <a:extLst>
                    <a:ext uri="{9D8B030D-6E8A-4147-A177-3AD203B41FA5}">
                      <a16:colId xmlns:a16="http://schemas.microsoft.com/office/drawing/2014/main" val="20001"/>
                    </a:ext>
                  </a:extLst>
                </a:gridCol>
                <a:gridCol w="1859846">
                  <a:extLst>
                    <a:ext uri="{9D8B030D-6E8A-4147-A177-3AD203B41FA5}">
                      <a16:colId xmlns:a16="http://schemas.microsoft.com/office/drawing/2014/main" val="20002"/>
                    </a:ext>
                  </a:extLst>
                </a:gridCol>
                <a:gridCol w="1618661">
                  <a:extLst>
                    <a:ext uri="{9D8B030D-6E8A-4147-A177-3AD203B41FA5}">
                      <a16:colId xmlns:a16="http://schemas.microsoft.com/office/drawing/2014/main" val="20003"/>
                    </a:ext>
                  </a:extLst>
                </a:gridCol>
              </a:tblGrid>
              <a:tr h="379787">
                <a:tc>
                  <a:txBody>
                    <a:bodyPr/>
                    <a:lstStyle/>
                    <a:p>
                      <a:pPr algn="ctr">
                        <a:spcAft>
                          <a:spcPts val="0"/>
                        </a:spcAft>
                        <a:tabLst>
                          <a:tab pos="1514475" algn="l"/>
                        </a:tabLst>
                      </a:pPr>
                      <a:r>
                        <a:rPr lang="en-US" sz="1600" b="1" dirty="0">
                          <a:solidFill>
                            <a:schemeClr val="bg1"/>
                          </a:solidFill>
                          <a:latin typeface="Times New Roman" panose="02020603050405020304" pitchFamily="18" charset="0"/>
                          <a:ea typeface="Times New Roman"/>
                          <a:cs typeface="Times New Roman" panose="02020603050405020304" pitchFamily="18" charset="0"/>
                        </a:rPr>
                        <a:t>Serial No</a:t>
                      </a:r>
                      <a:r>
                        <a:rPr lang="en-US" sz="1600" dirty="0">
                          <a:solidFill>
                            <a:schemeClr val="bg1"/>
                          </a:solidFill>
                          <a:latin typeface="Times New Roman" panose="02020603050405020304" pitchFamily="18" charset="0"/>
                          <a:ea typeface="Times New Roman"/>
                          <a:cs typeface="Times New Roman" panose="02020603050405020304" pitchFamily="18"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spcAft>
                          <a:spcPts val="0"/>
                        </a:spcAft>
                        <a:tabLst>
                          <a:tab pos="1514475" algn="l"/>
                        </a:tabLst>
                      </a:pPr>
                      <a:r>
                        <a:rPr lang="en-US" sz="1600" b="1" dirty="0">
                          <a:solidFill>
                            <a:schemeClr val="bg1"/>
                          </a:solidFill>
                          <a:latin typeface="Times New Roman" panose="02020603050405020304" pitchFamily="18" charset="0"/>
                          <a:ea typeface="Times New Roman"/>
                          <a:cs typeface="Times New Roman" panose="02020603050405020304" pitchFamily="18" charset="0"/>
                        </a:rPr>
                        <a:t>Name of the classification algorithm</a:t>
                      </a:r>
                      <a:endParaRPr lang="en-US" sz="1600" dirty="0">
                        <a:solidFill>
                          <a:schemeClr val="bg1"/>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spcAft>
                          <a:spcPts val="0"/>
                        </a:spcAft>
                        <a:tabLst>
                          <a:tab pos="1514475" algn="l"/>
                        </a:tabLst>
                      </a:pPr>
                      <a:r>
                        <a:rPr lang="en-US" sz="1600" b="1" dirty="0">
                          <a:solidFill>
                            <a:schemeClr val="bg1"/>
                          </a:solidFill>
                          <a:latin typeface="Times New Roman" panose="02020603050405020304" pitchFamily="18" charset="0"/>
                          <a:ea typeface="Times New Roman"/>
                          <a:cs typeface="Times New Roman" panose="02020603050405020304" pitchFamily="18" charset="0"/>
                        </a:rPr>
                        <a:t>Accuracy Score</a:t>
                      </a:r>
                      <a:endParaRPr lang="en-US" sz="1600" dirty="0">
                        <a:solidFill>
                          <a:schemeClr val="bg1"/>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spcAft>
                          <a:spcPts val="0"/>
                        </a:spcAft>
                        <a:tabLst>
                          <a:tab pos="1514475" algn="l"/>
                        </a:tabLst>
                      </a:pPr>
                      <a:r>
                        <a:rPr lang="en-US" sz="1600" b="1" dirty="0">
                          <a:solidFill>
                            <a:schemeClr val="bg1"/>
                          </a:solidFill>
                          <a:latin typeface="Times New Roman" panose="02020603050405020304" pitchFamily="18" charset="0"/>
                          <a:ea typeface="Times New Roman"/>
                          <a:cs typeface="Times New Roman" panose="02020603050405020304" pitchFamily="18" charset="0"/>
                        </a:rPr>
                        <a:t>F1 Score</a:t>
                      </a:r>
                      <a:endParaRPr lang="en-US" sz="1600" dirty="0">
                        <a:solidFill>
                          <a:schemeClr val="bg1"/>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189893">
                <a:tc>
                  <a:txBody>
                    <a:bodyPr/>
                    <a:lstStyle/>
                    <a:p>
                      <a:pPr algn="ctr">
                        <a:spcAft>
                          <a:spcPts val="0"/>
                        </a:spcAft>
                        <a:tabLst>
                          <a:tab pos="1514475" algn="l"/>
                        </a:tabLst>
                      </a:pPr>
                      <a:r>
                        <a:rPr lang="en-US" sz="1600">
                          <a:solidFill>
                            <a:schemeClr val="bg1"/>
                          </a:solidFill>
                          <a:latin typeface="Times New Roman" panose="02020603050405020304" pitchFamily="18" charset="0"/>
                          <a:ea typeface="Times New Roman"/>
                          <a:cs typeface="Times New Roman" panose="02020603050405020304" pitchFamily="18"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Decision Tree [1]</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tx1"/>
                    </a:solidFill>
                  </a:tcPr>
                </a:tc>
                <a:tc>
                  <a:txBody>
                    <a:bodyPr/>
                    <a:lstStyle/>
                    <a:p>
                      <a:pPr algn="ctr">
                        <a:spcAft>
                          <a:spcPts val="0"/>
                        </a:spcAft>
                        <a:tabLst>
                          <a:tab pos="1514475" algn="l"/>
                        </a:tabLst>
                      </a:pPr>
                      <a:r>
                        <a:rPr lang="en-US" sz="1600">
                          <a:solidFill>
                            <a:schemeClr val="bg1"/>
                          </a:solidFill>
                          <a:latin typeface="Times New Roman" panose="02020603050405020304" pitchFamily="18" charset="0"/>
                          <a:ea typeface="Times New Roman"/>
                          <a:cs typeface="Times New Roman" panose="02020603050405020304" pitchFamily="18" charset="0"/>
                        </a:rPr>
                        <a:t>97%</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0.97</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tx1"/>
                    </a:solidFill>
                  </a:tcPr>
                </a:tc>
                <a:extLst>
                  <a:ext uri="{0D108BD9-81ED-4DB2-BD59-A6C34878D82A}">
                    <a16:rowId xmlns:a16="http://schemas.microsoft.com/office/drawing/2014/main" val="10001"/>
                  </a:ext>
                </a:extLst>
              </a:tr>
              <a:tr h="189893">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2.</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K-Nearest Neighbor [2]</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94.2%</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0.94</a:t>
                      </a:r>
                    </a:p>
                  </a:txBody>
                  <a:tcPr marL="68580" marR="68580" marT="0" marB="0">
                    <a:lnL>
                      <a:noFill/>
                    </a:lnL>
                    <a:lnR>
                      <a:noFill/>
                    </a:lnR>
                    <a:lnT>
                      <a:noFill/>
                    </a:lnT>
                    <a:lnB>
                      <a:noFill/>
                    </a:lnB>
                    <a:noFill/>
                  </a:tcPr>
                </a:tc>
                <a:extLst>
                  <a:ext uri="{0D108BD9-81ED-4DB2-BD59-A6C34878D82A}">
                    <a16:rowId xmlns:a16="http://schemas.microsoft.com/office/drawing/2014/main" val="10002"/>
                  </a:ext>
                </a:extLst>
              </a:tr>
              <a:tr h="189893">
                <a:tc>
                  <a:txBody>
                    <a:bodyPr/>
                    <a:lstStyle/>
                    <a:p>
                      <a:pPr algn="ctr">
                        <a:spcAft>
                          <a:spcPts val="0"/>
                        </a:spcAft>
                        <a:tabLst>
                          <a:tab pos="1514475" algn="l"/>
                        </a:tabLst>
                      </a:pPr>
                      <a:r>
                        <a:rPr lang="en-US" sz="1600">
                          <a:solidFill>
                            <a:schemeClr val="bg1"/>
                          </a:solidFill>
                          <a:latin typeface="Times New Roman" panose="02020603050405020304" pitchFamily="18" charset="0"/>
                          <a:ea typeface="Times New Roman"/>
                          <a:cs typeface="Times New Roman" panose="02020603050405020304" pitchFamily="18" charset="0"/>
                        </a:rPr>
                        <a:t>3.</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Gaussian Naïve Bayes [3] </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97%</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a:solidFill>
                            <a:schemeClr val="bg1"/>
                          </a:solidFill>
                          <a:latin typeface="Times New Roman" panose="02020603050405020304" pitchFamily="18" charset="0"/>
                          <a:ea typeface="Times New Roman"/>
                          <a:cs typeface="Times New Roman" panose="02020603050405020304" pitchFamily="18" charset="0"/>
                        </a:rPr>
                        <a:t>0.97</a:t>
                      </a:r>
                    </a:p>
                  </a:txBody>
                  <a:tcPr marL="68580" marR="68580" marT="0" marB="0">
                    <a:lnL>
                      <a:noFill/>
                    </a:lnL>
                    <a:lnR>
                      <a:noFill/>
                    </a:lnR>
                    <a:lnT>
                      <a:noFill/>
                    </a:lnT>
                    <a:lnB>
                      <a:noFill/>
                    </a:lnB>
                    <a:solidFill>
                      <a:schemeClr val="tx1"/>
                    </a:solidFill>
                  </a:tcPr>
                </a:tc>
                <a:extLst>
                  <a:ext uri="{0D108BD9-81ED-4DB2-BD59-A6C34878D82A}">
                    <a16:rowId xmlns:a16="http://schemas.microsoft.com/office/drawing/2014/main" val="10003"/>
                  </a:ext>
                </a:extLst>
              </a:tr>
              <a:tr h="189893">
                <a:tc>
                  <a:txBody>
                    <a:bodyPr/>
                    <a:lstStyle/>
                    <a:p>
                      <a:pPr algn="ctr">
                        <a:spcAft>
                          <a:spcPts val="0"/>
                        </a:spcAft>
                        <a:tabLst>
                          <a:tab pos="1514475" algn="l"/>
                        </a:tabLst>
                      </a:pPr>
                      <a:r>
                        <a:rPr lang="en-US" sz="1600">
                          <a:solidFill>
                            <a:schemeClr val="bg1"/>
                          </a:solidFill>
                          <a:latin typeface="Times New Roman" panose="02020603050405020304" pitchFamily="18" charset="0"/>
                          <a:ea typeface="Times New Roman"/>
                          <a:cs typeface="Times New Roman" panose="02020603050405020304" pitchFamily="18" charset="0"/>
                        </a:rPr>
                        <a:t>4.</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Random Forest [4]</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a:solidFill>
                            <a:schemeClr val="bg1"/>
                          </a:solidFill>
                          <a:latin typeface="Times New Roman" panose="02020603050405020304" pitchFamily="18" charset="0"/>
                          <a:ea typeface="Times New Roman"/>
                          <a:cs typeface="Times New Roman" panose="02020603050405020304" pitchFamily="18" charset="0"/>
                        </a:rPr>
                        <a:t>97%</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a:solidFill>
                            <a:schemeClr val="bg1"/>
                          </a:solidFill>
                          <a:latin typeface="Times New Roman" panose="02020603050405020304" pitchFamily="18" charset="0"/>
                          <a:ea typeface="Times New Roman"/>
                          <a:cs typeface="Times New Roman" panose="02020603050405020304" pitchFamily="18" charset="0"/>
                        </a:rPr>
                        <a:t>0.95</a:t>
                      </a:r>
                    </a:p>
                  </a:txBody>
                  <a:tcPr marL="68580" marR="68580" marT="0" marB="0">
                    <a:lnL>
                      <a:noFill/>
                    </a:lnL>
                    <a:lnR>
                      <a:noFill/>
                    </a:lnR>
                    <a:lnT>
                      <a:noFill/>
                    </a:lnT>
                    <a:lnB>
                      <a:noFill/>
                    </a:lnB>
                    <a:solidFill>
                      <a:schemeClr val="tx1"/>
                    </a:solidFill>
                  </a:tcPr>
                </a:tc>
                <a:extLst>
                  <a:ext uri="{0D108BD9-81ED-4DB2-BD59-A6C34878D82A}">
                    <a16:rowId xmlns:a16="http://schemas.microsoft.com/office/drawing/2014/main" val="10004"/>
                  </a:ext>
                </a:extLst>
              </a:tr>
              <a:tr h="248920">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5.</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Support Vector Machine [5]</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96%</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0.96</a:t>
                      </a:r>
                    </a:p>
                  </a:txBody>
                  <a:tcPr marL="68580" marR="68580" marT="0" marB="0">
                    <a:lnL>
                      <a:noFill/>
                    </a:lnL>
                    <a:lnR>
                      <a:noFill/>
                    </a:lnR>
                    <a:lnT>
                      <a:noFill/>
                    </a:lnT>
                    <a:lnB>
                      <a:noFill/>
                    </a:lnB>
                    <a:solidFill>
                      <a:schemeClr val="tx1"/>
                    </a:solidFill>
                  </a:tcPr>
                </a:tc>
                <a:extLst>
                  <a:ext uri="{0D108BD9-81ED-4DB2-BD59-A6C34878D82A}">
                    <a16:rowId xmlns:a16="http://schemas.microsoft.com/office/drawing/2014/main" val="10005"/>
                  </a:ext>
                </a:extLst>
              </a:tr>
              <a:tr h="248114">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6.</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b="0" kern="0" dirty="0">
                          <a:solidFill>
                            <a:schemeClr val="bg1"/>
                          </a:solidFill>
                          <a:latin typeface="Times New Roman" panose="02020603050405020304" pitchFamily="18" charset="0"/>
                          <a:ea typeface="Times New Roman"/>
                          <a:cs typeface="Times New Roman" panose="02020603050405020304" pitchFamily="18" charset="0"/>
                        </a:rPr>
                        <a:t>Multi-Scale Fusion U-Net [6]</a:t>
                      </a:r>
                      <a:endParaRPr lang="en-US" sz="1600" dirty="0">
                        <a:solidFill>
                          <a:schemeClr val="bg1"/>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94%</a:t>
                      </a:r>
                    </a:p>
                  </a:txBody>
                  <a:tcPr marL="68580" marR="68580" marT="0" marB="0">
                    <a:lnL>
                      <a:noFill/>
                    </a:lnL>
                    <a:lnR>
                      <a:noFill/>
                    </a:lnR>
                    <a:lnT>
                      <a:noFill/>
                    </a:lnT>
                    <a:lnB>
                      <a:noFill/>
                    </a:lnB>
                    <a:solidFill>
                      <a:schemeClr val="tx1"/>
                    </a:solidFill>
                  </a:tcPr>
                </a:tc>
                <a:tc>
                  <a:txBody>
                    <a:bodyPr/>
                    <a:lstStyle/>
                    <a:p>
                      <a:pPr algn="ctr">
                        <a:spcAft>
                          <a:spcPts val="0"/>
                        </a:spcAft>
                        <a:tabLst>
                          <a:tab pos="1514475" algn="l"/>
                        </a:tabLst>
                      </a:pPr>
                      <a:r>
                        <a:rPr lang="en-US" sz="1600" dirty="0">
                          <a:solidFill>
                            <a:schemeClr val="bg1"/>
                          </a:solidFill>
                          <a:latin typeface="Times New Roman" panose="02020603050405020304" pitchFamily="18" charset="0"/>
                          <a:ea typeface="Times New Roman"/>
                          <a:cs typeface="Times New Roman" panose="02020603050405020304" pitchFamily="18" charset="0"/>
                        </a:rPr>
                        <a:t>0.93</a:t>
                      </a:r>
                    </a:p>
                  </a:txBody>
                  <a:tcPr marL="68580" marR="68580" marT="0" marB="0">
                    <a:lnL>
                      <a:noFill/>
                    </a:lnL>
                    <a:lnR>
                      <a:noFill/>
                    </a:lnR>
                    <a:lnT>
                      <a:noFill/>
                    </a:lnT>
                    <a:lnB>
                      <a:noFill/>
                    </a:lnB>
                    <a:solidFill>
                      <a:schemeClr val="tx1"/>
                    </a:solidFill>
                  </a:tcPr>
                </a:tc>
                <a:extLst>
                  <a:ext uri="{0D108BD9-81ED-4DB2-BD59-A6C34878D82A}">
                    <a16:rowId xmlns:a16="http://schemas.microsoft.com/office/drawing/2014/main" val="1468425551"/>
                  </a:ext>
                </a:extLst>
              </a:tr>
              <a:tr h="189893">
                <a:tc>
                  <a:txBody>
                    <a:bodyPr/>
                    <a:lstStyle/>
                    <a:p>
                      <a:pPr algn="ctr">
                        <a:spcAft>
                          <a:spcPts val="0"/>
                        </a:spcAft>
                        <a:tabLst>
                          <a:tab pos="1514475" algn="l"/>
                        </a:tabLst>
                      </a:pPr>
                      <a:r>
                        <a:rPr lang="en-US" sz="1600" b="1" dirty="0">
                          <a:solidFill>
                            <a:schemeClr val="bg1"/>
                          </a:solidFill>
                          <a:latin typeface="Times New Roman" panose="02020603050405020304" pitchFamily="18" charset="0"/>
                          <a:ea typeface="Times New Roman"/>
                          <a:cs typeface="Times New Roman" panose="02020603050405020304" pitchFamily="18" charset="0"/>
                        </a:rPr>
                        <a:t>7.</a:t>
                      </a:r>
                      <a:endParaRPr lang="en-US" sz="1600" dirty="0">
                        <a:solidFill>
                          <a:schemeClr val="bg1"/>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spcAft>
                          <a:spcPts val="0"/>
                        </a:spcAft>
                        <a:tabLst>
                          <a:tab pos="1514475" algn="l"/>
                        </a:tabLst>
                      </a:pPr>
                      <a:r>
                        <a:rPr lang="en-US" sz="1600" b="1" dirty="0">
                          <a:solidFill>
                            <a:schemeClr val="bg1"/>
                          </a:solidFill>
                          <a:latin typeface="Times New Roman" panose="02020603050405020304" pitchFamily="18" charset="0"/>
                          <a:ea typeface="Times New Roman"/>
                          <a:cs typeface="Times New Roman" panose="02020603050405020304" pitchFamily="18" charset="0"/>
                        </a:rPr>
                        <a:t>Proposed Method</a:t>
                      </a:r>
                      <a:endParaRPr lang="en-US" sz="1600" dirty="0">
                        <a:solidFill>
                          <a:schemeClr val="bg1"/>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spcAft>
                          <a:spcPts val="0"/>
                        </a:spcAft>
                        <a:tabLst>
                          <a:tab pos="1514475" algn="l"/>
                        </a:tabLst>
                      </a:pPr>
                      <a:r>
                        <a:rPr lang="en-US" sz="1600" b="1" dirty="0">
                          <a:solidFill>
                            <a:schemeClr val="bg1"/>
                          </a:solidFill>
                          <a:latin typeface="Times New Roman" panose="02020603050405020304" pitchFamily="18" charset="0"/>
                          <a:ea typeface="Times New Roman"/>
                          <a:cs typeface="Times New Roman" panose="02020603050405020304" pitchFamily="18" charset="0"/>
                        </a:rPr>
                        <a:t>98.5%</a:t>
                      </a:r>
                      <a:endParaRPr lang="en-US" sz="1600" dirty="0">
                        <a:solidFill>
                          <a:schemeClr val="bg1"/>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tx1"/>
                    </a:solidFill>
                  </a:tcPr>
                </a:tc>
                <a:tc>
                  <a:txBody>
                    <a:bodyPr/>
                    <a:lstStyle/>
                    <a:p>
                      <a:pPr algn="ctr">
                        <a:spcAft>
                          <a:spcPts val="0"/>
                        </a:spcAft>
                        <a:tabLst>
                          <a:tab pos="1514475" algn="l"/>
                        </a:tabLst>
                      </a:pPr>
                      <a:r>
                        <a:rPr lang="en-US" sz="1600" b="1" dirty="0">
                          <a:solidFill>
                            <a:schemeClr val="bg1"/>
                          </a:solidFill>
                          <a:latin typeface="Times New Roman" panose="02020603050405020304" pitchFamily="18" charset="0"/>
                          <a:ea typeface="Times New Roman"/>
                          <a:cs typeface="Times New Roman" panose="02020603050405020304" pitchFamily="18" charset="0"/>
                        </a:rPr>
                        <a:t>0.98</a:t>
                      </a:r>
                      <a:endParaRPr lang="en-US" sz="1600" dirty="0">
                        <a:solidFill>
                          <a:schemeClr val="bg1"/>
                        </a:solidFill>
                        <a:latin typeface="Times New Roman" panose="02020603050405020304" pitchFamily="18" charset="0"/>
                        <a:ea typeface="Times New Roman"/>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bl>
          </a:graphicData>
        </a:graphic>
      </p:graphicFrame>
      <p:sp>
        <p:nvSpPr>
          <p:cNvPr id="5" name="TextBox 4">
            <a:extLst>
              <a:ext uri="{FF2B5EF4-FFF2-40B4-BE49-F238E27FC236}">
                <a16:creationId xmlns:a16="http://schemas.microsoft.com/office/drawing/2014/main" id="{13D06843-5FF8-44C7-8FFC-B8C03AE989DB}"/>
              </a:ext>
            </a:extLst>
          </p:cNvPr>
          <p:cNvSpPr txBox="1"/>
          <p:nvPr/>
        </p:nvSpPr>
        <p:spPr>
          <a:xfrm>
            <a:off x="441960" y="304800"/>
            <a:ext cx="8229600" cy="830997"/>
          </a:xfrm>
          <a:prstGeom prst="rect">
            <a:avLst/>
          </a:prstGeom>
          <a:solidFill>
            <a:srgbClr val="FFFFFF">
              <a:alpha val="30196"/>
            </a:srgbClr>
          </a:solidFill>
        </p:spPr>
        <p:txBody>
          <a:bodyPr wrap="square">
            <a:spAutoFit/>
          </a:bodyPr>
          <a:lstStyle/>
          <a:p>
            <a:pPr algn="just"/>
            <a:r>
              <a:rPr lang="en-US" sz="3200" b="1" dirty="0">
                <a:solidFill>
                  <a:schemeClr val="bg1"/>
                </a:solidFill>
                <a:latin typeface="Times New Roman" panose="02020603050405020304" pitchFamily="18" charset="0"/>
                <a:cs typeface="Times New Roman" panose="02020603050405020304" pitchFamily="18" charset="0"/>
              </a:rPr>
              <a:t>4.1.5. Comparative Study </a:t>
            </a:r>
          </a:p>
          <a:p>
            <a:pPr algn="just"/>
            <a:endParaRPr lang="en-US" sz="16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B4D35CE-3B59-4859-BF1E-D0E3853AF3BF}"/>
              </a:ext>
            </a:extLst>
          </p:cNvPr>
          <p:cNvSpPr>
            <a:spLocks noGrp="1"/>
          </p:cNvSpPr>
          <p:nvPr>
            <p:ph type="title"/>
          </p:nvPr>
        </p:nvSpPr>
        <p:spPr>
          <a:xfrm>
            <a:off x="457200" y="685800"/>
            <a:ext cx="6019800" cy="457200"/>
          </a:xfrm>
        </p:spPr>
        <p:txBody>
          <a:bodyPr>
            <a:normAutofit fontScale="90000"/>
          </a:bodyPr>
          <a:lstStyle/>
          <a:p>
            <a:r>
              <a:rPr lang="en-IN" sz="3200" dirty="0">
                <a:solidFill>
                  <a:schemeClr val="bg1">
                    <a:lumMod val="75000"/>
                    <a:lumOff val="25000"/>
                  </a:schemeClr>
                </a:solidFill>
                <a:latin typeface="Times New Roman" panose="02020603050405020304" pitchFamily="18" charset="0"/>
                <a:cs typeface="Times New Roman" panose="02020603050405020304" pitchFamily="18" charset="0"/>
              </a:rPr>
              <a:t>5. Conclusion, Novelty, Application &amp; Future scope</a:t>
            </a:r>
          </a:p>
        </p:txBody>
      </p:sp>
      <p:sp>
        <p:nvSpPr>
          <p:cNvPr id="15" name="TextBox 14">
            <a:extLst>
              <a:ext uri="{FF2B5EF4-FFF2-40B4-BE49-F238E27FC236}">
                <a16:creationId xmlns:a16="http://schemas.microsoft.com/office/drawing/2014/main" id="{9B70B515-569F-4F9A-8B6B-09064F54C02C}"/>
              </a:ext>
            </a:extLst>
          </p:cNvPr>
          <p:cNvSpPr txBox="1"/>
          <p:nvPr/>
        </p:nvSpPr>
        <p:spPr>
          <a:xfrm flipH="1">
            <a:off x="762000" y="1874728"/>
            <a:ext cx="7772400" cy="3108543"/>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5.1 Conclusion</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This algorithm is capable of preprocessing unstructured breast mammogram images from the BUSI dataset , collected from the web resource. </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It is responsible for the prediction of malignant and non-malignant breast mammogram images in terms of yes (malignant sample) and no (non-malignant sample) values. </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It also generates an accuracy score through which we compare our proposed method with existing methods. </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The experiment result shows that after applying the proposed method and existing method on the BUSI dataset, our technique is producing approximately 98.5% accuracy and 0.98 F1 scores on average. </a:t>
            </a:r>
          </a:p>
          <a:p>
            <a:pPr marL="34290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This result is considered satisfactory and based on this result we can say that the proposed method is efficient.</a:t>
            </a:r>
            <a:endParaRPr lang="en-IN"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1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C558A7-5471-49CF-BE56-F01CC730D5A6}"/>
              </a:ext>
            </a:extLst>
          </p:cNvPr>
          <p:cNvSpPr txBox="1"/>
          <p:nvPr/>
        </p:nvSpPr>
        <p:spPr>
          <a:xfrm>
            <a:off x="533400" y="1305342"/>
            <a:ext cx="8077200" cy="3908762"/>
          </a:xfrm>
          <a:prstGeom prst="rect">
            <a:avLst/>
          </a:prstGeom>
          <a:noFill/>
        </p:spPr>
        <p:txBody>
          <a:bodyPr wrap="square">
            <a:spAutoFit/>
          </a:bodyPr>
          <a:lstStyle/>
          <a:p>
            <a:r>
              <a:rPr lang="en-IN" sz="2000" b="1" dirty="0">
                <a:solidFill>
                  <a:schemeClr val="bg1"/>
                </a:solidFill>
                <a:latin typeface="Times New Roman" panose="02020603050405020304" pitchFamily="18" charset="0"/>
                <a:cs typeface="Times New Roman" panose="02020603050405020304" pitchFamily="18" charset="0"/>
              </a:rPr>
              <a:t>5.2 Novelty</a:t>
            </a:r>
          </a:p>
          <a:p>
            <a:r>
              <a:rPr lang="en-US" sz="1600" dirty="0">
                <a:solidFill>
                  <a:schemeClr val="bg1"/>
                </a:solidFill>
                <a:latin typeface="Times New Roman" panose="02020603050405020304" pitchFamily="18" charset="0"/>
                <a:cs typeface="Times New Roman" panose="02020603050405020304" pitchFamily="18" charset="0"/>
              </a:rPr>
              <a:t>Novel preprocessing steps and modification in the convolutional architecture using multiple layers make the proposed methodology unique. </a:t>
            </a:r>
          </a:p>
          <a:p>
            <a:endParaRPr lang="en-IN" sz="1600" b="1" dirty="0">
              <a:solidFill>
                <a:schemeClr val="bg1"/>
              </a:solidFill>
              <a:latin typeface="Times New Roman" panose="02020603050405020304" pitchFamily="18" charset="0"/>
              <a:cs typeface="Times New Roman" panose="02020603050405020304" pitchFamily="18" charset="0"/>
            </a:endParaRPr>
          </a:p>
          <a:p>
            <a:endParaRPr lang="en-IN" sz="2000" b="1"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5.3 Application </a:t>
            </a:r>
          </a:p>
          <a:p>
            <a:r>
              <a:rPr lang="en-US" sz="1600" dirty="0">
                <a:solidFill>
                  <a:schemeClr val="bg1"/>
                </a:solidFill>
                <a:latin typeface="Times New Roman" panose="02020603050405020304" pitchFamily="18" charset="0"/>
                <a:cs typeface="Times New Roman" panose="02020603050405020304" pitchFamily="18" charset="0"/>
              </a:rPr>
              <a:t>Due to high performance, novelty, ease of use, our proposed method is useful to develop any mobile or web applications in the future. </a:t>
            </a: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5.4 Future scope</a:t>
            </a:r>
          </a:p>
          <a:p>
            <a:r>
              <a:rPr lang="en-US" sz="1600" dirty="0">
                <a:solidFill>
                  <a:schemeClr val="bg1"/>
                </a:solidFill>
                <a:latin typeface="Times New Roman" panose="02020603050405020304" pitchFamily="18" charset="0"/>
                <a:cs typeface="Times New Roman" panose="02020603050405020304" pitchFamily="18" charset="0"/>
              </a:rPr>
              <a:t>Our method can be tested on various breast mammogram images to identify its generic performance in the future. The performance of our proposed methodology may be increased by needed modifications.</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47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A3EFE8-2998-4613-8507-7BBFF276A696}"/>
              </a:ext>
            </a:extLst>
          </p:cNvPr>
          <p:cNvSpPr/>
          <p:nvPr/>
        </p:nvSpPr>
        <p:spPr>
          <a:xfrm>
            <a:off x="5029200" y="3048000"/>
            <a:ext cx="19812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92C954A-0F62-4057-82AF-ECFEE8FE76DB}"/>
              </a:ext>
            </a:extLst>
          </p:cNvPr>
          <p:cNvSpPr>
            <a:spLocks noGrp="1"/>
          </p:cNvSpPr>
          <p:nvPr>
            <p:ph type="ctrTitle"/>
          </p:nvPr>
        </p:nvSpPr>
        <p:spPr>
          <a:xfrm>
            <a:off x="457200" y="304800"/>
            <a:ext cx="7772400" cy="1470025"/>
          </a:xfrm>
        </p:spPr>
        <p:txBody>
          <a:bodyPr>
            <a:normAutofit/>
          </a:bodyPr>
          <a:lstStyle/>
          <a:p>
            <a:pPr algn="just"/>
            <a:r>
              <a:rPr lang="en-US" sz="3200" dirty="0">
                <a:solidFill>
                  <a:schemeClr val="bg1">
                    <a:lumMod val="75000"/>
                    <a:lumOff val="25000"/>
                  </a:schemeClr>
                </a:solidFill>
                <a:latin typeface="Times New Roman" panose="02020603050405020304" pitchFamily="18" charset="0"/>
                <a:cs typeface="Times New Roman" panose="02020603050405020304" pitchFamily="18" charset="0"/>
              </a:rPr>
              <a:t>1. Literature Survey</a:t>
            </a:r>
          </a:p>
        </p:txBody>
      </p:sp>
      <p:graphicFrame>
        <p:nvGraphicFramePr>
          <p:cNvPr id="2" name="Table 1">
            <a:extLst>
              <a:ext uri="{FF2B5EF4-FFF2-40B4-BE49-F238E27FC236}">
                <a16:creationId xmlns:a16="http://schemas.microsoft.com/office/drawing/2014/main" id="{7C0C84E2-3297-4547-9822-C1A0083E641D}"/>
              </a:ext>
            </a:extLst>
          </p:cNvPr>
          <p:cNvGraphicFramePr>
            <a:graphicFrameLocks noGrp="1"/>
          </p:cNvGraphicFramePr>
          <p:nvPr>
            <p:extLst>
              <p:ext uri="{D42A27DB-BD31-4B8C-83A1-F6EECF244321}">
                <p14:modId xmlns:p14="http://schemas.microsoft.com/office/powerpoint/2010/main" val="4055437856"/>
              </p:ext>
            </p:extLst>
          </p:nvPr>
        </p:nvGraphicFramePr>
        <p:xfrm>
          <a:off x="383539" y="2438400"/>
          <a:ext cx="8458199" cy="3732978"/>
        </p:xfrm>
        <a:graphic>
          <a:graphicData uri="http://schemas.openxmlformats.org/drawingml/2006/table">
            <a:tbl>
              <a:tblPr bandRow="1">
                <a:tableStyleId>{5C22544A-7EE6-4342-B048-85BDC9FD1C3A}</a:tableStyleId>
              </a:tblPr>
              <a:tblGrid>
                <a:gridCol w="1983575">
                  <a:extLst>
                    <a:ext uri="{9D8B030D-6E8A-4147-A177-3AD203B41FA5}">
                      <a16:colId xmlns:a16="http://schemas.microsoft.com/office/drawing/2014/main" val="2499625409"/>
                    </a:ext>
                  </a:extLst>
                </a:gridCol>
                <a:gridCol w="3073519">
                  <a:extLst>
                    <a:ext uri="{9D8B030D-6E8A-4147-A177-3AD203B41FA5}">
                      <a16:colId xmlns:a16="http://schemas.microsoft.com/office/drawing/2014/main" val="735167885"/>
                    </a:ext>
                  </a:extLst>
                </a:gridCol>
                <a:gridCol w="3401105">
                  <a:extLst>
                    <a:ext uri="{9D8B030D-6E8A-4147-A177-3AD203B41FA5}">
                      <a16:colId xmlns:a16="http://schemas.microsoft.com/office/drawing/2014/main" val="2612533923"/>
                    </a:ext>
                  </a:extLst>
                </a:gridCol>
              </a:tblGrid>
              <a:tr h="338310">
                <a:tc>
                  <a:txBody>
                    <a:bodyPr/>
                    <a:lstStyle/>
                    <a:p>
                      <a:pPr algn="ctr">
                        <a:tabLst>
                          <a:tab pos="1514475" algn="l"/>
                        </a:tabLst>
                      </a:pPr>
                      <a:r>
                        <a:rPr lang="en-US" sz="1100" b="1" dirty="0">
                          <a:effectLst/>
                          <a:latin typeface="Times New Roman" panose="02020603050405020304" pitchFamily="18" charset="0"/>
                          <a:cs typeface="Times New Roman" panose="02020603050405020304" pitchFamily="18" charset="0"/>
                        </a:rPr>
                        <a:t>Methodology</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tabLst>
                          <a:tab pos="1514475" algn="l"/>
                        </a:tabLst>
                      </a:pPr>
                      <a:r>
                        <a:rPr lang="en-US" sz="1100" b="1" dirty="0">
                          <a:effectLst/>
                          <a:latin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tabLst>
                          <a:tab pos="1514475" algn="l"/>
                        </a:tabLst>
                      </a:pPr>
                      <a:r>
                        <a:rPr lang="en-US" sz="1100" b="1" dirty="0">
                          <a:effectLst/>
                          <a:latin typeface="Times New Roman" panose="02020603050405020304" pitchFamily="18" charset="0"/>
                          <a:cs typeface="Times New Roman" panose="02020603050405020304" pitchFamily="18" charset="0"/>
                        </a:rPr>
                        <a:t>Disadvantages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539009"/>
                  </a:ext>
                </a:extLst>
              </a:tr>
              <a:tr h="582838">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Decision Tree [1]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highlight>
                            <a:srgbClr val="FFFFFF"/>
                          </a:highlight>
                          <a:latin typeface="Times New Roman" panose="02020603050405020304" pitchFamily="18" charset="0"/>
                          <a:cs typeface="Times New Roman" panose="02020603050405020304" pitchFamily="18" charset="0"/>
                        </a:rPr>
                        <a:t>Decision trees require less effort for data preparation during pre-processing.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highlight>
                            <a:srgbClr val="FFFFFF"/>
                          </a:highlight>
                          <a:latin typeface="Times New Roman" panose="02020603050405020304" pitchFamily="18" charset="0"/>
                          <a:cs typeface="Times New Roman" panose="02020603050405020304" pitchFamily="18" charset="0"/>
                        </a:rPr>
                        <a:t>A small change in the data can cause a large change in the structure. According to our problem, it causes instability.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6988861"/>
                  </a:ext>
                </a:extLst>
              </a:tr>
              <a:tr h="338310">
                <a:tc>
                  <a:txBody>
                    <a:bodyPr/>
                    <a:lstStyle/>
                    <a:p>
                      <a:pPr algn="ctr">
                        <a:tabLst>
                          <a:tab pos="1514475" algn="l"/>
                        </a:tabLst>
                      </a:pPr>
                      <a:r>
                        <a:rPr lang="en-US" sz="1100">
                          <a:effectLst/>
                          <a:latin typeface="Times New Roman" panose="02020603050405020304" pitchFamily="18" charset="0"/>
                          <a:cs typeface="Times New Roman" panose="02020603050405020304" pitchFamily="18" charset="0"/>
                        </a:rPr>
                        <a:t>K-Nearest Neighbor [2]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No assumption about data.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KNN needs a huge amount of memory.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8696417"/>
                  </a:ext>
                </a:extLst>
              </a:tr>
              <a:tr h="487412">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Random Forest Classifier [3]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Random forest minimizes the overfitting issue and tries to increase the accuracy score.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highlight>
                            <a:srgbClr val="FFFFFF"/>
                          </a:highlight>
                          <a:latin typeface="Times New Roman" panose="02020603050405020304" pitchFamily="18" charset="0"/>
                          <a:cs typeface="Times New Roman" panose="02020603050405020304" pitchFamily="18" charset="0"/>
                        </a:rPr>
                        <a:t>This method needs high computational power and resources.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028517"/>
                  </a:ext>
                </a:extLst>
              </a:tr>
              <a:tr h="636515">
                <a:tc>
                  <a:txBody>
                    <a:bodyPr/>
                    <a:lstStyle/>
                    <a:p>
                      <a:pPr algn="ctr">
                        <a:tabLst>
                          <a:tab pos="1514475" algn="l"/>
                        </a:tabLst>
                      </a:pPr>
                      <a:r>
                        <a:rPr lang="en-US" sz="1100">
                          <a:effectLst/>
                          <a:latin typeface="Times New Roman" panose="02020603050405020304" pitchFamily="18" charset="0"/>
                          <a:cs typeface="Times New Roman" panose="02020603050405020304" pitchFamily="18" charset="0"/>
                        </a:rPr>
                        <a:t>Support Vector Machine [4]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It is effective in high-dimensional spaces.</a:t>
                      </a:r>
                      <a:endParaRPr lang="en-IN" sz="1100" dirty="0">
                        <a:effectLst/>
                        <a:latin typeface="Times New Roman" panose="02020603050405020304" pitchFamily="18" charset="0"/>
                        <a:cs typeface="Times New Roman" panose="02020603050405020304" pitchFamily="18" charset="0"/>
                      </a:endParaRPr>
                    </a:p>
                    <a:p>
                      <a:pPr algn="ctr">
                        <a:tabLst>
                          <a:tab pos="1514475" algn="l"/>
                        </a:tabLst>
                      </a:pPr>
                      <a:r>
                        <a:rPr lang="en-US" sz="11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Due to a huge time consumption issue, the performance of this method is not satisfactory when we apply this strategy in a large dataset.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3568783"/>
                  </a:ext>
                </a:extLst>
              </a:tr>
              <a:tr h="634401">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Gaussian Naïve Bayes [5]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a:effectLst/>
                          <a:highlight>
                            <a:srgbClr val="FFFFFF"/>
                          </a:highlight>
                          <a:latin typeface="Times New Roman" panose="02020603050405020304" pitchFamily="18" charset="0"/>
                          <a:cs typeface="Times New Roman" panose="02020603050405020304" pitchFamily="18" charset="0"/>
                        </a:rPr>
                        <a:t>Naive Bayes is more appropriate for categorical input variables than numerical variables</a:t>
                      </a:r>
                      <a:r>
                        <a:rPr lang="en-US" sz="1100">
                          <a:effectLst/>
                          <a:latin typeface="Times New Roman" panose="02020603050405020304" pitchFamily="18" charset="0"/>
                          <a:cs typeface="Times New Roman" panose="02020603050405020304" pitchFamily="18" charset="0"/>
                        </a:rPr>
                        <a:t>. In the context of our problem, this property is suitable.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latin typeface="Times New Roman" panose="02020603050405020304" pitchFamily="18" charset="0"/>
                          <a:cs typeface="Times New Roman" panose="02020603050405020304" pitchFamily="18" charset="0"/>
                        </a:rPr>
                        <a:t>It presumes that every feature of the dataset is independent. This property limits the application of this technique in real-world cases.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966745"/>
                  </a:ext>
                </a:extLst>
              </a:tr>
              <a:tr h="487412">
                <a:tc>
                  <a:txBody>
                    <a:bodyPr/>
                    <a:lstStyle/>
                    <a:p>
                      <a:pPr marL="10795" indent="-360680" algn="just">
                        <a:spcBef>
                          <a:spcPts val="770"/>
                        </a:spcBef>
                        <a:spcAft>
                          <a:spcPts val="0"/>
                        </a:spcAft>
                        <a:tabLst>
                          <a:tab pos="1514475" algn="l"/>
                        </a:tabLst>
                      </a:pPr>
                      <a:r>
                        <a:rPr lang="en-US" sz="1100" kern="0" dirty="0">
                          <a:effectLst/>
                          <a:latin typeface="Times New Roman" panose="02020603050405020304" pitchFamily="18" charset="0"/>
                          <a:cs typeface="Times New Roman" panose="02020603050405020304" pitchFamily="18" charset="0"/>
                        </a:rPr>
                        <a:t>Multi-Scale Fusion U-Net [6]</a:t>
                      </a:r>
                      <a:endParaRPr lang="en-IN" sz="11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highlight>
                            <a:srgbClr val="FFFFFF"/>
                          </a:highlight>
                          <a:latin typeface="Times New Roman" panose="02020603050405020304" pitchFamily="18" charset="0"/>
                          <a:cs typeface="Times New Roman" panose="02020603050405020304" pitchFamily="18" charset="0"/>
                        </a:rPr>
                        <a:t>It solves the problem of multi-scale variation in breast lesions and boundary pixel blurring</a:t>
                      </a:r>
                      <a:r>
                        <a:rPr lang="en-US" sz="1100" dirty="0">
                          <a:effectLst/>
                          <a:latin typeface="Times New Roman" panose="02020603050405020304" pitchFamily="18" charset="0"/>
                          <a:cs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tabLst>
                          <a:tab pos="1514475" algn="l"/>
                        </a:tabLst>
                      </a:pPr>
                      <a:r>
                        <a:rPr lang="en-US" sz="1100" dirty="0">
                          <a:effectLst/>
                          <a:highlight>
                            <a:srgbClr val="FFFFFF"/>
                          </a:highlight>
                          <a:latin typeface="Times New Roman" panose="02020603050405020304" pitchFamily="18" charset="0"/>
                          <a:cs typeface="Times New Roman" panose="02020603050405020304" pitchFamily="18" charset="0"/>
                        </a:rPr>
                        <a:t>For the different modes of images, segmentation effects will be reduced.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87027" marR="87027" marT="87027" marB="87027">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571879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FFDCCBE-45B5-4F71-A5BE-341729DBF336}"/>
              </a:ext>
            </a:extLst>
          </p:cNvPr>
          <p:cNvSpPr>
            <a:spLocks noGrp="1"/>
          </p:cNvSpPr>
          <p:nvPr>
            <p:ph type="ctrTitle"/>
          </p:nvPr>
        </p:nvSpPr>
        <p:spPr>
          <a:xfrm>
            <a:off x="152400" y="685800"/>
            <a:ext cx="7772400" cy="1470025"/>
          </a:xfrm>
        </p:spPr>
        <p:txBody>
          <a:bodyPr>
            <a:normAutofit/>
          </a:bodyPr>
          <a:lstStyle/>
          <a:p>
            <a:r>
              <a:rPr lang="en-IN" sz="3200" dirty="0">
                <a:solidFill>
                  <a:schemeClr val="bg1">
                    <a:lumMod val="75000"/>
                    <a:lumOff val="25000"/>
                  </a:schemeClr>
                </a:solidFill>
                <a:latin typeface="Times New Roman" panose="02020603050405020304" pitchFamily="18" charset="0"/>
                <a:cs typeface="Times New Roman" panose="02020603050405020304" pitchFamily="18" charset="0"/>
              </a:rPr>
              <a:t>6. Reference </a:t>
            </a:r>
          </a:p>
        </p:txBody>
      </p:sp>
      <p:sp>
        <p:nvSpPr>
          <p:cNvPr id="14" name="TextBox 13">
            <a:extLst>
              <a:ext uri="{FF2B5EF4-FFF2-40B4-BE49-F238E27FC236}">
                <a16:creationId xmlns:a16="http://schemas.microsoft.com/office/drawing/2014/main" id="{172D4BCF-4953-4602-BE3D-18A0631718B8}"/>
              </a:ext>
            </a:extLst>
          </p:cNvPr>
          <p:cNvSpPr txBox="1"/>
          <p:nvPr/>
        </p:nvSpPr>
        <p:spPr>
          <a:xfrm flipH="1">
            <a:off x="762000" y="1981200"/>
            <a:ext cx="7010400" cy="4524315"/>
          </a:xfrm>
          <a:prstGeom prst="rect">
            <a:avLst/>
          </a:prstGeom>
          <a:noFill/>
        </p:spPr>
        <p:txBody>
          <a:bodyPr wrap="square" rtlCol="0">
            <a:spAutoFit/>
          </a:bodyPr>
          <a:lstStyle/>
          <a:p>
            <a:pPr marL="285750" indent="-285750" algn="just">
              <a:buFont typeface="Courier New" panose="02070309020205020404" pitchFamily="49" charset="0"/>
              <a:buChar char="o"/>
            </a:pPr>
            <a:r>
              <a:rPr lang="en-US" sz="1600" dirty="0" err="1">
                <a:solidFill>
                  <a:schemeClr val="bg1"/>
                </a:solidFill>
                <a:latin typeface="Times New Roman" panose="02020603050405020304" pitchFamily="18" charset="0"/>
                <a:cs typeface="Times New Roman" panose="02020603050405020304" pitchFamily="18" charset="0"/>
              </a:rPr>
              <a:t>Hadidi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moh'd</a:t>
            </a:r>
            <a:r>
              <a:rPr lang="en-US" sz="1600" dirty="0">
                <a:solidFill>
                  <a:schemeClr val="bg1"/>
                </a:solidFill>
                <a:latin typeface="Times New Roman" panose="02020603050405020304" pitchFamily="18" charset="0"/>
                <a:cs typeface="Times New Roman" panose="02020603050405020304" pitchFamily="18" charset="0"/>
              </a:rPr>
              <a:t> &amp; </a:t>
            </a:r>
            <a:r>
              <a:rPr lang="en-US" sz="1600" dirty="0" err="1">
                <a:solidFill>
                  <a:schemeClr val="bg1"/>
                </a:solidFill>
                <a:latin typeface="Times New Roman" panose="02020603050405020304" pitchFamily="18" charset="0"/>
                <a:cs typeface="Times New Roman" panose="02020603050405020304" pitchFamily="18" charset="0"/>
              </a:rPr>
              <a:t>Alarabeyyat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Abdulsalam</a:t>
            </a:r>
            <a:r>
              <a:rPr lang="en-US" sz="1600" dirty="0">
                <a:solidFill>
                  <a:schemeClr val="bg1"/>
                </a:solidFill>
                <a:latin typeface="Times New Roman" panose="02020603050405020304" pitchFamily="18" charset="0"/>
                <a:cs typeface="Times New Roman" panose="02020603050405020304" pitchFamily="18" charset="0"/>
              </a:rPr>
              <a:t> &amp; </a:t>
            </a:r>
            <a:r>
              <a:rPr lang="en-US" sz="1600" dirty="0" err="1">
                <a:solidFill>
                  <a:schemeClr val="bg1"/>
                </a:solidFill>
                <a:latin typeface="Times New Roman" panose="02020603050405020304" pitchFamily="18" charset="0"/>
                <a:cs typeface="Times New Roman" panose="02020603050405020304" pitchFamily="18" charset="0"/>
              </a:rPr>
              <a:t>Alhanahnah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Mohannad</a:t>
            </a:r>
            <a:r>
              <a:rPr lang="en-US" sz="1600" dirty="0">
                <a:solidFill>
                  <a:schemeClr val="bg1"/>
                </a:solidFill>
                <a:latin typeface="Times New Roman" panose="02020603050405020304" pitchFamily="18" charset="0"/>
                <a:cs typeface="Times New Roman" panose="02020603050405020304" pitchFamily="18" charset="0"/>
              </a:rPr>
              <a:t>. (2016). Breast Cancer Detection Using K-Nearest Neighbor Machine Learning Algorithm. 35-39. 10.1109/DeSE.2016.8.</a:t>
            </a:r>
          </a:p>
          <a:p>
            <a:pPr marL="285750" indent="-285750" algn="just">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rPr>
              <a:t>B. </a:t>
            </a:r>
            <a:r>
              <a:rPr lang="en-US" sz="1600" dirty="0" err="1">
                <a:solidFill>
                  <a:schemeClr val="bg1"/>
                </a:solidFill>
                <a:latin typeface="Times New Roman" panose="02020603050405020304" pitchFamily="18" charset="0"/>
                <a:cs typeface="Times New Roman" panose="02020603050405020304" pitchFamily="18" charset="0"/>
              </a:rPr>
              <a:t>Bılgıç</a:t>
            </a:r>
            <a:r>
              <a:rPr lang="en-US" sz="1600" dirty="0">
                <a:solidFill>
                  <a:schemeClr val="bg1"/>
                </a:solidFill>
                <a:latin typeface="Times New Roman" panose="02020603050405020304" pitchFamily="18" charset="0"/>
                <a:cs typeface="Times New Roman" panose="02020603050405020304" pitchFamily="18" charset="0"/>
              </a:rPr>
              <a:t>, "Comparison of Breast Cancer and Skin Cancer Diagnoses Using Deep Learning Method," 2021 29th Signal Processing and Communications Applications Conference (SIU), 2021, pp. 1-4, </a:t>
            </a:r>
            <a:r>
              <a:rPr lang="en-US" sz="1600" dirty="0" err="1">
                <a:solidFill>
                  <a:schemeClr val="bg1"/>
                </a:solidFill>
                <a:latin typeface="Times New Roman" panose="02020603050405020304" pitchFamily="18" charset="0"/>
                <a:cs typeface="Times New Roman" panose="02020603050405020304" pitchFamily="18" charset="0"/>
              </a:rPr>
              <a:t>doi</a:t>
            </a:r>
            <a:r>
              <a:rPr lang="en-US" sz="1600" dirty="0">
                <a:solidFill>
                  <a:schemeClr val="bg1"/>
                </a:solidFill>
                <a:latin typeface="Times New Roman" panose="02020603050405020304" pitchFamily="18" charset="0"/>
                <a:cs typeface="Times New Roman" panose="02020603050405020304" pitchFamily="18" charset="0"/>
              </a:rPr>
              <a:t>: 10.1109/SIU53274.2021.9477992.</a:t>
            </a:r>
          </a:p>
          <a:p>
            <a:pPr marL="285750" indent="-285750" algn="just">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rPr>
              <a:t>Al-</a:t>
            </a:r>
            <a:r>
              <a:rPr lang="en-US" sz="1600" dirty="0" err="1">
                <a:solidFill>
                  <a:schemeClr val="bg1"/>
                </a:solidFill>
                <a:latin typeface="Times New Roman" panose="02020603050405020304" pitchFamily="18" charset="0"/>
                <a:cs typeface="Times New Roman" panose="02020603050405020304" pitchFamily="18" charset="0"/>
              </a:rPr>
              <a:t>Dhabyani</a:t>
            </a:r>
            <a:r>
              <a:rPr lang="en-US" sz="1600" dirty="0">
                <a:solidFill>
                  <a:schemeClr val="bg1"/>
                </a:solidFill>
                <a:latin typeface="Times New Roman" panose="02020603050405020304" pitchFamily="18" charset="0"/>
                <a:cs typeface="Times New Roman" panose="02020603050405020304" pitchFamily="18" charset="0"/>
              </a:rPr>
              <a:t> W, Gomaa M, Khaled H, Fahmy A. Dataset of breast ultrasound images. Data in Brief. 2020 Feb;28:104863. DOI: 10.1016/j.dib.2019.104863</a:t>
            </a:r>
          </a:p>
          <a:p>
            <a:pPr marL="285750" indent="-285750" algn="just">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rPr>
              <a:t>L. Yi and W. Yi, "Decision Tree Model in the Diagnosis of Breast Cancer," 2017 International Conference on Computer Technology, Electronics and Communication (ICCTEC), 2017, pp. 176-179, </a:t>
            </a:r>
            <a:r>
              <a:rPr lang="en-US" sz="1600" dirty="0" err="1">
                <a:solidFill>
                  <a:schemeClr val="bg1"/>
                </a:solidFill>
                <a:latin typeface="Times New Roman" panose="02020603050405020304" pitchFamily="18" charset="0"/>
                <a:cs typeface="Times New Roman" panose="02020603050405020304" pitchFamily="18" charset="0"/>
              </a:rPr>
              <a:t>doi</a:t>
            </a:r>
            <a:r>
              <a:rPr lang="en-US" sz="1600" dirty="0">
                <a:solidFill>
                  <a:schemeClr val="bg1"/>
                </a:solidFill>
                <a:latin typeface="Times New Roman" panose="02020603050405020304" pitchFamily="18" charset="0"/>
                <a:cs typeface="Times New Roman" panose="02020603050405020304" pitchFamily="18" charset="0"/>
              </a:rPr>
              <a:t>: 10.1109/ICCTEC.2017.00046.</a:t>
            </a:r>
          </a:p>
          <a:p>
            <a:pPr marL="285750" indent="-285750" algn="just">
              <a:buFont typeface="Courier New" panose="02070309020205020404" pitchFamily="49" charset="0"/>
              <a:buChar char="o"/>
            </a:pPr>
            <a:r>
              <a:rPr lang="en-IN" sz="1600" dirty="0">
                <a:solidFill>
                  <a:schemeClr val="bg1"/>
                </a:solidFill>
                <a:latin typeface="Times New Roman" panose="02020603050405020304" pitchFamily="18" charset="0"/>
                <a:cs typeface="Times New Roman" panose="02020603050405020304" pitchFamily="18" charset="0"/>
              </a:rPr>
              <a:t>S. Ara, A. Das and A. Dey, "Malignant and Benign Breast Cancer Classification using Machine Learning Algorithms," 2021 International Conference on Artificial Intelligence (ICAI), 2021, pp. 97-101, </a:t>
            </a:r>
            <a:r>
              <a:rPr lang="en-IN" sz="1600" dirty="0" err="1">
                <a:solidFill>
                  <a:schemeClr val="bg1"/>
                </a:solidFill>
                <a:latin typeface="Times New Roman" panose="02020603050405020304" pitchFamily="18" charset="0"/>
                <a:cs typeface="Times New Roman" panose="02020603050405020304" pitchFamily="18" charset="0"/>
              </a:rPr>
              <a:t>doi</a:t>
            </a:r>
            <a:r>
              <a:rPr lang="en-IN" sz="1600" dirty="0">
                <a:solidFill>
                  <a:schemeClr val="bg1"/>
                </a:solidFill>
                <a:latin typeface="Times New Roman" panose="02020603050405020304" pitchFamily="18" charset="0"/>
                <a:cs typeface="Times New Roman" panose="02020603050405020304" pitchFamily="18" charset="0"/>
              </a:rPr>
              <a:t>: 10.1109/ICAI52203.2021.9445249.</a:t>
            </a:r>
          </a:p>
          <a:p>
            <a:pPr marL="285750" indent="-285750">
              <a:buFont typeface="Courier New" panose="02070309020205020404" pitchFamily="49" charset="0"/>
              <a:buChar char="o"/>
            </a:pP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945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5A8AAC-8D02-4C3E-BD8F-3083CF6962F6}"/>
              </a:ext>
            </a:extLst>
          </p:cNvPr>
          <p:cNvSpPr/>
          <p:nvPr/>
        </p:nvSpPr>
        <p:spPr>
          <a:xfrm>
            <a:off x="4800600" y="3657600"/>
            <a:ext cx="2895600" cy="99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485900" y="2828835"/>
            <a:ext cx="6172200" cy="1200329"/>
          </a:xfrm>
          <a:prstGeom prst="rect">
            <a:avLst/>
          </a:prstGeom>
          <a:noFill/>
        </p:spPr>
        <p:txBody>
          <a:bodyPr wrap="square" rtlCol="0">
            <a:spAutoFit/>
          </a:bodyPr>
          <a:lstStyle/>
          <a:p>
            <a:pPr algn="ctr"/>
            <a:r>
              <a:rPr lang="en-US" sz="7200" b="1" dirty="0">
                <a:solidFill>
                  <a:schemeClr val="bg1"/>
                </a:solidFill>
                <a:latin typeface="Times New Roman" panose="02020603050405020304" pitchFamily="18" charset="0"/>
                <a:cs typeface="Times New Roman" panose="02020603050405020304" pitchFamily="18" charset="0"/>
              </a:rPr>
              <a:t>Thank You</a:t>
            </a:r>
            <a:endParaRPr lang="en-IN" sz="7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24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60DC76-6B60-4279-AE50-852FB2C13AEE}"/>
              </a:ext>
            </a:extLst>
          </p:cNvPr>
          <p:cNvSpPr>
            <a:spLocks noGrp="1"/>
          </p:cNvSpPr>
          <p:nvPr>
            <p:ph type="title"/>
          </p:nvPr>
        </p:nvSpPr>
        <p:spPr>
          <a:xfrm>
            <a:off x="457200" y="274320"/>
            <a:ext cx="3706108" cy="610863"/>
          </a:xfrm>
        </p:spPr>
        <p:txBody>
          <a:bodyPr>
            <a:normAutofit/>
          </a:bodyPr>
          <a:lstStyle/>
          <a:p>
            <a:r>
              <a:rPr lang="en-IN" sz="3200" dirty="0">
                <a:solidFill>
                  <a:schemeClr val="bg1">
                    <a:lumMod val="75000"/>
                    <a:lumOff val="25000"/>
                  </a:schemeClr>
                </a:solidFill>
                <a:latin typeface="Times New Roman" panose="02020603050405020304" pitchFamily="18" charset="0"/>
                <a:cs typeface="Times New Roman" panose="02020603050405020304" pitchFamily="18" charset="0"/>
              </a:rPr>
              <a:t>2. Objective</a:t>
            </a:r>
          </a:p>
        </p:txBody>
      </p:sp>
      <p:sp>
        <p:nvSpPr>
          <p:cNvPr id="5" name="TextBox 4">
            <a:extLst>
              <a:ext uri="{FF2B5EF4-FFF2-40B4-BE49-F238E27FC236}">
                <a16:creationId xmlns:a16="http://schemas.microsoft.com/office/drawing/2014/main" id="{D13D0C1B-7D50-4C11-AAF1-EE45E06D8C12}"/>
              </a:ext>
            </a:extLst>
          </p:cNvPr>
          <p:cNvSpPr txBox="1"/>
          <p:nvPr/>
        </p:nvSpPr>
        <p:spPr>
          <a:xfrm flipH="1">
            <a:off x="838200" y="1676400"/>
            <a:ext cx="7620000" cy="1477328"/>
          </a:xfrm>
          <a:prstGeom prst="rect">
            <a:avLst/>
          </a:prstGeom>
          <a:noFill/>
        </p:spPr>
        <p:txBody>
          <a:bodyPr wrap="square" rtlCol="0">
            <a:spAutoFit/>
          </a:bodyPr>
          <a:lstStyle/>
          <a:p>
            <a:endParaRPr lang="en-IN" b="1"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To develop a novel breast mammogram classification and detection algorithm using a convolutional approach that works on unstructured data such as mammogram images [10] and displays the classified output using convolutional model architecture along with the satisfactory accuracy rate.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42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DC8F2389-CFE5-48C1-9F7D-74DF2BA9B2ED}"/>
              </a:ext>
            </a:extLst>
          </p:cNvPr>
          <p:cNvSpPr txBox="1">
            <a:spLocks/>
          </p:cNvSpPr>
          <p:nvPr/>
        </p:nvSpPr>
        <p:spPr>
          <a:xfrm>
            <a:off x="381000" y="91300"/>
            <a:ext cx="8039984" cy="60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3200" dirty="0">
                <a:solidFill>
                  <a:schemeClr val="bg1">
                    <a:lumMod val="75000"/>
                    <a:lumOff val="25000"/>
                  </a:schemeClr>
                </a:solidFill>
                <a:latin typeface="Times New Roman" panose="02020603050405020304" pitchFamily="18" charset="0"/>
                <a:cs typeface="Times New Roman" panose="02020603050405020304" pitchFamily="18" charset="0"/>
              </a:rPr>
              <a:t>3.</a:t>
            </a:r>
            <a:r>
              <a:rPr lang="en-IN" sz="3200" dirty="0">
                <a:solidFill>
                  <a:schemeClr val="bg1"/>
                </a:solidFill>
                <a:latin typeface="Times New Roman" panose="02020603050405020304" pitchFamily="18" charset="0"/>
                <a:cs typeface="Times New Roman" panose="02020603050405020304" pitchFamily="18" charset="0"/>
              </a:rPr>
              <a:t> Built-in </a:t>
            </a:r>
            <a:r>
              <a:rPr lang="en-IN" sz="3200" dirty="0">
                <a:latin typeface="Times New Roman" panose="02020603050405020304" pitchFamily="18" charset="0"/>
                <a:cs typeface="Times New Roman" panose="02020603050405020304" pitchFamily="18" charset="0"/>
              </a:rPr>
              <a:t>A</a:t>
            </a:r>
            <a:r>
              <a:rPr lang="en-IN" sz="3200" dirty="0">
                <a:solidFill>
                  <a:schemeClr val="bg1"/>
                </a:solidFill>
                <a:latin typeface="Times New Roman" panose="02020603050405020304" pitchFamily="18" charset="0"/>
                <a:cs typeface="Times New Roman" panose="02020603050405020304" pitchFamily="18" charset="0"/>
              </a:rPr>
              <a:t>rchitecture</a:t>
            </a:r>
            <a:r>
              <a:rPr lang="en-US" sz="3200" dirty="0">
                <a:solidFill>
                  <a:schemeClr val="bg1">
                    <a:lumMod val="75000"/>
                    <a:lumOff val="25000"/>
                  </a:schemeClr>
                </a:solidFill>
                <a:latin typeface="Times New Roman" panose="02020603050405020304" pitchFamily="18" charset="0"/>
                <a:cs typeface="Times New Roman" panose="02020603050405020304" pitchFamily="18" charset="0"/>
              </a:rPr>
              <a:t> </a:t>
            </a:r>
          </a:p>
        </p:txBody>
      </p:sp>
      <p:pic>
        <p:nvPicPr>
          <p:cNvPr id="22" name="Picture 21">
            <a:extLst>
              <a:ext uri="{FF2B5EF4-FFF2-40B4-BE49-F238E27FC236}">
                <a16:creationId xmlns:a16="http://schemas.microsoft.com/office/drawing/2014/main" id="{18D05FFE-BDB9-4906-ADCE-F6F60E8911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066800"/>
            <a:ext cx="8678917" cy="4495800"/>
          </a:xfrm>
          <a:prstGeom prst="rect">
            <a:avLst/>
          </a:prstGeom>
          <a:noFill/>
        </p:spPr>
      </p:pic>
      <p:sp>
        <p:nvSpPr>
          <p:cNvPr id="26" name="TextBox 25">
            <a:extLst>
              <a:ext uri="{FF2B5EF4-FFF2-40B4-BE49-F238E27FC236}">
                <a16:creationId xmlns:a16="http://schemas.microsoft.com/office/drawing/2014/main" id="{AE0F3E6E-F61B-4FAF-890B-CFBAD8B698F0}"/>
              </a:ext>
            </a:extLst>
          </p:cNvPr>
          <p:cNvSpPr txBox="1"/>
          <p:nvPr/>
        </p:nvSpPr>
        <p:spPr>
          <a:xfrm>
            <a:off x="533400" y="5791200"/>
            <a:ext cx="7887584" cy="646331"/>
          </a:xfrm>
          <a:prstGeom prst="rect">
            <a:avLst/>
          </a:prstGeom>
          <a:noFill/>
        </p:spPr>
        <p:txBody>
          <a:bodyPr wrap="square">
            <a:spAutoFit/>
          </a:bodyPr>
          <a:lstStyle/>
          <a:p>
            <a:pPr algn="ctr"/>
            <a:r>
              <a:rPr lang="en-IN" b="1" dirty="0">
                <a:solidFill>
                  <a:schemeClr val="bg1"/>
                </a:solidFill>
                <a:latin typeface="Times New Roman" panose="02020603050405020304" pitchFamily="18" charset="0"/>
                <a:cs typeface="Times New Roman" panose="02020603050405020304" pitchFamily="18" charset="0"/>
              </a:rPr>
              <a:t>Fig. 1</a:t>
            </a:r>
            <a:r>
              <a:rPr lang="en-IN" dirty="0">
                <a:solidFill>
                  <a:schemeClr val="bg1"/>
                </a:solidFill>
                <a:latin typeface="Times New Roman" panose="02020603050405020304" pitchFamily="18" charset="0"/>
                <a:cs typeface="Times New Roman" panose="02020603050405020304" pitchFamily="18" charset="0"/>
              </a:rPr>
              <a:t>. The built-in architecture of mammogram classification and detection algorithm using a convolutional approach</a:t>
            </a:r>
          </a:p>
        </p:txBody>
      </p:sp>
      <p:sp>
        <p:nvSpPr>
          <p:cNvPr id="8" name="TextBox 7">
            <a:extLst>
              <a:ext uri="{FF2B5EF4-FFF2-40B4-BE49-F238E27FC236}">
                <a16:creationId xmlns:a16="http://schemas.microsoft.com/office/drawing/2014/main" id="{513B0B26-CBC4-443E-8B28-246253DC1A25}"/>
              </a:ext>
            </a:extLst>
          </p:cNvPr>
          <p:cNvSpPr txBox="1"/>
          <p:nvPr/>
        </p:nvSpPr>
        <p:spPr>
          <a:xfrm>
            <a:off x="533400" y="914260"/>
            <a:ext cx="2092960" cy="369332"/>
          </a:xfrm>
          <a:prstGeom prst="rect">
            <a:avLst/>
          </a:prstGeom>
          <a:noFill/>
        </p:spPr>
        <p:txBody>
          <a:bodyPr wrap="square" rtlCol="0">
            <a:spAutoFit/>
          </a:bodyPr>
          <a:lstStyle/>
          <a:p>
            <a:r>
              <a:rPr lang="en-IN" dirty="0">
                <a:solidFill>
                  <a:schemeClr val="bg1"/>
                </a:solidFill>
                <a:highlight>
                  <a:srgbClr val="FFFFFF"/>
                </a:highlight>
              </a:rPr>
              <a:t>Original image</a:t>
            </a:r>
          </a:p>
        </p:txBody>
      </p:sp>
      <p:sp>
        <p:nvSpPr>
          <p:cNvPr id="30" name="TextBox 29">
            <a:extLst>
              <a:ext uri="{FF2B5EF4-FFF2-40B4-BE49-F238E27FC236}">
                <a16:creationId xmlns:a16="http://schemas.microsoft.com/office/drawing/2014/main" id="{0A672B70-411F-4208-A4F9-D033D01D9CB9}"/>
              </a:ext>
            </a:extLst>
          </p:cNvPr>
          <p:cNvSpPr txBox="1"/>
          <p:nvPr/>
        </p:nvSpPr>
        <p:spPr>
          <a:xfrm>
            <a:off x="375920" y="3130034"/>
            <a:ext cx="2092960" cy="369332"/>
          </a:xfrm>
          <a:prstGeom prst="rect">
            <a:avLst/>
          </a:prstGeom>
          <a:noFill/>
        </p:spPr>
        <p:txBody>
          <a:bodyPr wrap="square" rtlCol="0">
            <a:spAutoFit/>
          </a:bodyPr>
          <a:lstStyle/>
          <a:p>
            <a:r>
              <a:rPr lang="en-IN" dirty="0">
                <a:solidFill>
                  <a:schemeClr val="bg1"/>
                </a:solidFill>
                <a:highlight>
                  <a:srgbClr val="FFFFFF"/>
                </a:highlight>
              </a:rPr>
              <a:t>Premasked image</a:t>
            </a:r>
          </a:p>
        </p:txBody>
      </p:sp>
      <p:sp>
        <p:nvSpPr>
          <p:cNvPr id="31" name="TextBox 30">
            <a:extLst>
              <a:ext uri="{FF2B5EF4-FFF2-40B4-BE49-F238E27FC236}">
                <a16:creationId xmlns:a16="http://schemas.microsoft.com/office/drawing/2014/main" id="{3EF705D9-1D4A-4261-A778-29EB3FDDF9E3}"/>
              </a:ext>
            </a:extLst>
          </p:cNvPr>
          <p:cNvSpPr txBox="1"/>
          <p:nvPr/>
        </p:nvSpPr>
        <p:spPr>
          <a:xfrm>
            <a:off x="5791200" y="1066800"/>
            <a:ext cx="2092960" cy="369332"/>
          </a:xfrm>
          <a:prstGeom prst="rect">
            <a:avLst/>
          </a:prstGeom>
          <a:noFill/>
        </p:spPr>
        <p:txBody>
          <a:bodyPr wrap="square" rtlCol="0">
            <a:spAutoFit/>
          </a:bodyPr>
          <a:lstStyle/>
          <a:p>
            <a:r>
              <a:rPr lang="en-IN" dirty="0">
                <a:solidFill>
                  <a:schemeClr val="bg1"/>
                </a:solidFill>
                <a:highlight>
                  <a:srgbClr val="FFFFFF"/>
                </a:highlight>
              </a:rPr>
              <a:t>Processed Image</a:t>
            </a:r>
          </a:p>
        </p:txBody>
      </p:sp>
    </p:spTree>
    <p:extLst>
      <p:ext uri="{BB962C8B-B14F-4D97-AF65-F5344CB8AC3E}">
        <p14:creationId xmlns:p14="http://schemas.microsoft.com/office/powerpoint/2010/main" val="183996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4">
                <a:extLst>
                  <a:ext uri="{FF2B5EF4-FFF2-40B4-BE49-F238E27FC236}">
                    <a16:creationId xmlns:a16="http://schemas.microsoft.com/office/drawing/2014/main" id="{3A89E868-60C5-4A06-9FB0-6AFB3ABB446C}"/>
                  </a:ext>
                </a:extLst>
              </p:cNvPr>
              <p:cNvSpPr txBox="1"/>
              <p:nvPr/>
            </p:nvSpPr>
            <p:spPr>
              <a:xfrm>
                <a:off x="951616" y="914400"/>
                <a:ext cx="7201784" cy="54668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Algorithm: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mammogram classification and detection algorithm using a 		   convolutional approach</a:t>
                </a: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effectLst/>
                        <a:latin typeface="Cambria Math" panose="02040503050406030204" pitchFamily="18" charset="0"/>
                        <a:ea typeface="Times New Roman" panose="02020603050405020304" pitchFamily="18" charset="0"/>
                      </a:rPr>
                      <m:t>𝐼</m:t>
                    </m:r>
                    <m:r>
                      <a:rPr lang="en-US" sz="1600" i="1">
                        <a:solidFill>
                          <a:schemeClr val="bg1"/>
                        </a:solidFill>
                        <a:effectLst/>
                        <a:latin typeface="Cambria Math" panose="02040503050406030204" pitchFamily="18" charset="0"/>
                        <a:ea typeface="Times New Roman" panose="02020603050405020304" pitchFamily="18" charset="0"/>
                      </a:rPr>
                      <m:t>(</m:t>
                    </m:r>
                    <m:r>
                      <a:rPr lang="en-US" sz="1600" i="1">
                        <a:solidFill>
                          <a:schemeClr val="bg1"/>
                        </a:solidFill>
                        <a:effectLst/>
                        <a:latin typeface="Cambria Math" panose="02040503050406030204" pitchFamily="18" charset="0"/>
                        <a:ea typeface="Times New Roman" panose="02020603050405020304" pitchFamily="18" charset="0"/>
                      </a:rPr>
                      <m:t>𝑢</m:t>
                    </m:r>
                    <m:r>
                      <a:rPr lang="en-US" sz="1600" i="1">
                        <a:solidFill>
                          <a:schemeClr val="bg1"/>
                        </a:solidFill>
                        <a:effectLst/>
                        <a:latin typeface="Cambria Math" panose="02040503050406030204" pitchFamily="18" charset="0"/>
                        <a:ea typeface="Times New Roman" panose="02020603050405020304" pitchFamily="18" charset="0"/>
                      </a:rPr>
                      <m:t>,</m:t>
                    </m:r>
                    <m:r>
                      <a:rPr lang="en-US" sz="1600" i="1">
                        <a:solidFill>
                          <a:schemeClr val="bg1"/>
                        </a:solidFill>
                        <a:effectLst/>
                        <a:latin typeface="Cambria Math" panose="02040503050406030204" pitchFamily="18" charset="0"/>
                        <a:ea typeface="Times New Roman" panose="02020603050405020304" pitchFamily="18" charset="0"/>
                      </a:rPr>
                      <m:t>𝑣</m:t>
                    </m:r>
                    <m:r>
                      <a:rPr lang="en-US" sz="1600" i="1">
                        <a:solidFill>
                          <a:schemeClr val="bg1"/>
                        </a:solidFill>
                        <a:effectLst/>
                        <a:latin typeface="Cambria Math" panose="02040503050406030204" pitchFamily="18" charset="0"/>
                        <a:ea typeface="Times New Roman" panose="02020603050405020304" pitchFamily="18" charset="0"/>
                      </a:rPr>
                      <m:t>)</m:t>
                    </m:r>
                  </m:oMath>
                </a14:m>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Yes/No and the accuracy rate</a:t>
                </a:r>
              </a:p>
              <a:p>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Read an image </a:t>
                </a:r>
                <a14:m>
                  <m:oMath xmlns:m="http://schemas.openxmlformats.org/officeDocument/2006/math">
                    <m:r>
                      <a:rPr lang="en-US" sz="1600" i="1">
                        <a:solidFill>
                          <a:schemeClr val="bg1"/>
                        </a:solidFill>
                        <a:latin typeface="Cambria Math" panose="02040503050406030204" pitchFamily="18" charset="0"/>
                      </a:rPr>
                      <m:t>𝐼</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from the dataset.</a:t>
                </a:r>
                <a:endParaRPr lang="en-IN" sz="1600" dirty="0">
                  <a:solidFill>
                    <a:schemeClr val="bg1"/>
                  </a:solidFill>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600" dirty="0">
                    <a:solidFill>
                      <a:schemeClr val="bg1"/>
                    </a:solidFill>
                    <a:latin typeface="Times New Roman" panose="02020603050405020304" pitchFamily="18" charset="0"/>
                    <a:cs typeface="Times New Roman" panose="02020603050405020304" pitchFamily="18" charset="0"/>
                  </a:rPr>
                  <a:t>Convert the image to a grayscale image,</a:t>
                </a:r>
                <a14:m>
                  <m:oMath xmlns:m="http://schemas.openxmlformats.org/officeDocument/2006/math">
                    <m:r>
                      <a:rPr lang="en-US" sz="1600" i="1">
                        <a:solidFill>
                          <a:schemeClr val="bg1"/>
                        </a:solidFill>
                        <a:latin typeface="Cambria Math" panose="02040503050406030204" pitchFamily="18" charset="0"/>
                      </a:rPr>
                      <m:t>𝐺</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a:t>
                </a:r>
              </a:p>
              <a:p>
                <a:pPr lvl="0" algn="just"/>
                <a:endParaRPr lang="en-US" sz="1600" dirty="0">
                  <a:solidFill>
                    <a:schemeClr val="bg1"/>
                  </a:solidFill>
                  <a:latin typeface="Times New Roman" panose="02020603050405020304" pitchFamily="18" charset="0"/>
                  <a:cs typeface="Times New Roman" panose="02020603050405020304" pitchFamily="18" charset="0"/>
                </a:endParaRPr>
              </a:p>
              <a:p>
                <a:pPr lvl="0" algn="just"/>
                <a:endParaRPr lang="en-US" sz="1600" dirty="0">
                  <a:solidFill>
                    <a:schemeClr val="bg1"/>
                  </a:solidFill>
                  <a:latin typeface="Times New Roman" panose="02020603050405020304" pitchFamily="18" charset="0"/>
                  <a:cs typeface="Times New Roman" panose="02020603050405020304" pitchFamily="18" charset="0"/>
                </a:endParaRPr>
              </a:p>
              <a:p>
                <a:pPr marL="342900" lvl="0" indent="-342900" algn="just">
                  <a:buFont typeface="+mj-lt"/>
                  <a:buAutoNum type="arabicPeriod" startAt="3"/>
                </a:pPr>
                <a:r>
                  <a:rPr lang="en-US" sz="1600" dirty="0">
                    <a:solidFill>
                      <a:schemeClr val="bg1"/>
                    </a:solidFill>
                    <a:effectLst/>
                    <a:latin typeface="Times New Roman" panose="02020603050405020304" pitchFamily="18" charset="0"/>
                    <a:cs typeface="Times New Roman" panose="02020603050405020304" pitchFamily="18" charset="0"/>
                  </a:rPr>
                  <a:t>Preprocessed </a:t>
                </a:r>
                <a14:m>
                  <m:oMath xmlns:m="http://schemas.openxmlformats.org/officeDocument/2006/math">
                    <m:r>
                      <a:rPr lang="en-US" sz="1600" i="1">
                        <a:solidFill>
                          <a:schemeClr val="bg1"/>
                        </a:solidFill>
                        <a:latin typeface="Cambria Math" panose="02040503050406030204" pitchFamily="18" charset="0"/>
                      </a:rPr>
                      <m:t>𝐺</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using the following formula and 5x5 kernel: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1</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 </m:t>
                    </m:r>
                    <m:f>
                      <m:fPr>
                        <m:ctrlPr>
                          <a:rPr lang="en-IN" sz="1600" i="1">
                            <a:solidFill>
                              <a:schemeClr val="bg1"/>
                            </a:solidFill>
                            <a:latin typeface="Cambria Math" panose="02040503050406030204" pitchFamily="18" charset="0"/>
                          </a:rPr>
                        </m:ctrlPr>
                      </m:fPr>
                      <m:num>
                        <m:r>
                          <a:rPr lang="en-US" sz="1600" i="1">
                            <a:solidFill>
                              <a:schemeClr val="bg1"/>
                            </a:solidFill>
                            <a:latin typeface="Cambria Math" panose="02040503050406030204" pitchFamily="18" charset="0"/>
                          </a:rPr>
                          <m:t>1</m:t>
                        </m:r>
                      </m:num>
                      <m:den>
                        <m:r>
                          <a:rPr lang="en-US" sz="1600" i="1">
                            <a:solidFill>
                              <a:schemeClr val="bg1"/>
                            </a:solidFill>
                            <a:latin typeface="Cambria Math" panose="02040503050406030204" pitchFamily="18" charset="0"/>
                          </a:rPr>
                          <m:t>2</m:t>
                        </m:r>
                        <m:r>
                          <a:rPr lang="en-US" sz="1600" i="1">
                            <a:solidFill>
                              <a:schemeClr val="bg1"/>
                            </a:solidFill>
                            <a:latin typeface="Cambria Math" panose="02040503050406030204" pitchFamily="18" charset="0"/>
                          </a:rPr>
                          <m:t>𝜋</m:t>
                        </m:r>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𝑑</m:t>
                            </m:r>
                          </m:e>
                          <m:sup>
                            <m:r>
                              <a:rPr lang="en-US" sz="1600" i="1">
                                <a:solidFill>
                                  <a:schemeClr val="bg1"/>
                                </a:solidFill>
                                <a:latin typeface="Cambria Math" panose="02040503050406030204" pitchFamily="18" charset="0"/>
                              </a:rPr>
                              <m:t>2</m:t>
                            </m:r>
                          </m:sup>
                        </m:sSup>
                      </m:den>
                    </m:f>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𝑒</m:t>
                        </m:r>
                      </m:e>
                      <m:sup>
                        <m:f>
                          <m:fPr>
                            <m:ctrlPr>
                              <a:rPr lang="en-IN" sz="1600" i="1">
                                <a:solidFill>
                                  <a:schemeClr val="bg1"/>
                                </a:solidFill>
                                <a:latin typeface="Cambria Math" panose="02040503050406030204" pitchFamily="18" charset="0"/>
                              </a:rPr>
                            </m:ctrlPr>
                          </m:fPr>
                          <m:num>
                            <m:r>
                              <a:rPr lang="en-US" sz="1600" i="1">
                                <a:solidFill>
                                  <a:schemeClr val="bg1"/>
                                </a:solidFill>
                                <a:latin typeface="Cambria Math" panose="02040503050406030204" pitchFamily="18" charset="0"/>
                              </a:rPr>
                              <m:t>−</m:t>
                            </m:r>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𝑢</m:t>
                                </m:r>
                              </m:e>
                              <m:sup>
                                <m:r>
                                  <a:rPr lang="en-US" sz="1600" i="1">
                                    <a:solidFill>
                                      <a:schemeClr val="bg1"/>
                                    </a:solidFill>
                                    <a:latin typeface="Cambria Math" panose="02040503050406030204" pitchFamily="18" charset="0"/>
                                  </a:rPr>
                                  <m:t>2</m:t>
                                </m:r>
                              </m:sup>
                            </m:sSup>
                            <m:r>
                              <a:rPr lang="en-US" sz="1600" i="1">
                                <a:solidFill>
                                  <a:schemeClr val="bg1"/>
                                </a:solidFill>
                                <a:latin typeface="Cambria Math" panose="02040503050406030204" pitchFamily="18" charset="0"/>
                              </a:rPr>
                              <m:t>+</m:t>
                            </m:r>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𝑣</m:t>
                                </m:r>
                              </m:e>
                              <m:sup>
                                <m:r>
                                  <a:rPr lang="en-US" sz="1600" i="1">
                                    <a:solidFill>
                                      <a:schemeClr val="bg1"/>
                                    </a:solidFill>
                                    <a:latin typeface="Cambria Math" panose="02040503050406030204" pitchFamily="18" charset="0"/>
                                  </a:rPr>
                                  <m:t>2</m:t>
                                </m:r>
                              </m:sup>
                            </m:sSup>
                          </m:num>
                          <m:den>
                            <m:r>
                              <a:rPr lang="en-US" sz="1600" i="1">
                                <a:solidFill>
                                  <a:schemeClr val="bg1"/>
                                </a:solidFill>
                                <a:latin typeface="Cambria Math" panose="02040503050406030204" pitchFamily="18" charset="0"/>
                              </a:rPr>
                              <m:t>2</m:t>
                            </m:r>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𝑑</m:t>
                                </m:r>
                              </m:e>
                              <m:sup>
                                <m:r>
                                  <a:rPr lang="en-US" sz="1600" i="1">
                                    <a:solidFill>
                                      <a:schemeClr val="bg1"/>
                                    </a:solidFill>
                                    <a:latin typeface="Cambria Math" panose="02040503050406030204" pitchFamily="18" charset="0"/>
                                  </a:rPr>
                                  <m:t>2</m:t>
                                </m:r>
                              </m:sup>
                            </m:sSup>
                          </m:den>
                        </m:f>
                      </m:sup>
                    </m:sSup>
                  </m:oMath>
                </a14:m>
                <a:r>
                  <a:rPr lang="en-US" sz="1600" dirty="0">
                    <a:solidFill>
                      <a:schemeClr val="bg1"/>
                    </a:solidFill>
                    <a:latin typeface="Times New Roman" panose="02020603050405020304" pitchFamily="18" charset="0"/>
                    <a:cs typeface="Times New Roman" panose="02020603050405020304" pitchFamily="18" charset="0"/>
                  </a:rPr>
                  <a:t> 		(1)</a:t>
                </a:r>
              </a:p>
              <a:p>
                <a:pPr lvl="1" algn="just"/>
                <a:r>
                  <a:rPr lang="en-US" sz="1600" dirty="0">
                    <a:solidFill>
                      <a:schemeClr val="bg1"/>
                    </a:solidFill>
                    <a:latin typeface="Times New Roman" panose="02020603050405020304" pitchFamily="18" charset="0"/>
                    <a:cs typeface="Times New Roman" panose="02020603050405020304" pitchFamily="18" charset="0"/>
                  </a:rPr>
                  <a:t>Where,</a:t>
                </a:r>
                <a:endParaRPr lang="en-IN" sz="1600" dirty="0">
                  <a:solidFill>
                    <a:schemeClr val="bg1"/>
                  </a:solidFill>
                  <a:latin typeface="Times New Roman" panose="02020603050405020304" pitchFamily="18" charset="0"/>
                  <a:cs typeface="Times New Roman" panose="02020603050405020304" pitchFamily="18" charset="0"/>
                </a:endParaRPr>
              </a:p>
              <a:p>
                <a:pPr lvl="1"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1</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 = Processed Image</a:t>
                </a:r>
                <a:endParaRPr lang="en-IN" sz="1600" dirty="0">
                  <a:solidFill>
                    <a:schemeClr val="bg1"/>
                  </a:solidFill>
                  <a:latin typeface="Times New Roman" panose="02020603050405020304" pitchFamily="18" charset="0"/>
                  <a:cs typeface="Times New Roman" panose="02020603050405020304" pitchFamily="18" charset="0"/>
                </a:endParaRPr>
              </a:p>
              <a:p>
                <a:pPr lvl="1" algn="just"/>
                <a14:m>
                  <m:oMath xmlns:m="http://schemas.openxmlformats.org/officeDocument/2006/math">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𝑑</m:t>
                    </m:r>
                  </m:oMath>
                </a14:m>
                <a:r>
                  <a:rPr lang="en-US" sz="1600" dirty="0">
                    <a:solidFill>
                      <a:schemeClr val="bg1"/>
                    </a:solidFill>
                    <a:latin typeface="Times New Roman" panose="02020603050405020304" pitchFamily="18" charset="0"/>
                    <a:cs typeface="Times New Roman" panose="02020603050405020304" pitchFamily="18" charset="0"/>
                  </a:rPr>
                  <a:t> = Standard Deviation</a:t>
                </a:r>
                <a:endParaRPr lang="en-IN" sz="1600" dirty="0">
                  <a:solidFill>
                    <a:schemeClr val="bg1"/>
                  </a:solidFill>
                  <a:latin typeface="Times New Roman" panose="02020603050405020304" pitchFamily="18" charset="0"/>
                  <a:cs typeface="Times New Roman" panose="02020603050405020304" pitchFamily="18" charset="0"/>
                </a:endParaRPr>
              </a:p>
              <a:p>
                <a:pPr lvl="1"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𝑢</m:t>
                    </m:r>
                  </m:oMath>
                </a14:m>
                <a:r>
                  <a:rPr lang="en-US" sz="1600" dirty="0">
                    <a:solidFill>
                      <a:schemeClr val="bg1"/>
                    </a:solidFill>
                    <a:latin typeface="Times New Roman" panose="02020603050405020304" pitchFamily="18" charset="0"/>
                    <a:cs typeface="Times New Roman" panose="02020603050405020304" pitchFamily="18" charset="0"/>
                  </a:rPr>
                  <a:t> = </a:t>
                </a:r>
                <a14:m>
                  <m:oMath xmlns:m="http://schemas.openxmlformats.org/officeDocument/2006/math">
                    <m:r>
                      <a:rPr lang="en-US" sz="1600" i="1">
                        <a:solidFill>
                          <a:schemeClr val="bg1"/>
                        </a:solidFill>
                        <a:latin typeface="Cambria Math" panose="02040503050406030204" pitchFamily="18" charset="0"/>
                      </a:rPr>
                      <m:t>𝑢</m:t>
                    </m:r>
                  </m:oMath>
                </a14:m>
                <a:r>
                  <a:rPr lang="en-US" sz="1600" dirty="0">
                    <a:solidFill>
                      <a:schemeClr val="bg1"/>
                    </a:solidFill>
                    <a:latin typeface="Times New Roman" panose="02020603050405020304" pitchFamily="18" charset="0"/>
                    <a:cs typeface="Times New Roman" panose="02020603050405020304" pitchFamily="18" charset="0"/>
                  </a:rPr>
                  <a:t>th row in the grayscale image</a:t>
                </a:r>
                <a:endParaRPr lang="en-IN" sz="1600" dirty="0">
                  <a:solidFill>
                    <a:schemeClr val="bg1"/>
                  </a:solidFill>
                  <a:latin typeface="Times New Roman" panose="02020603050405020304" pitchFamily="18" charset="0"/>
                  <a:cs typeface="Times New Roman" panose="02020603050405020304" pitchFamily="18" charset="0"/>
                </a:endParaRPr>
              </a:p>
              <a:p>
                <a:pPr lvl="1"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𝑣</m:t>
                    </m:r>
                  </m:oMath>
                </a14:m>
                <a:r>
                  <a:rPr lang="en-US" sz="1600" dirty="0">
                    <a:solidFill>
                      <a:schemeClr val="bg1"/>
                    </a:solidFill>
                    <a:latin typeface="Times New Roman" panose="02020603050405020304" pitchFamily="18" charset="0"/>
                    <a:cs typeface="Times New Roman" panose="02020603050405020304" pitchFamily="18" charset="0"/>
                  </a:rPr>
                  <a:t> = </a:t>
                </a:r>
                <a14:m>
                  <m:oMath xmlns:m="http://schemas.openxmlformats.org/officeDocument/2006/math">
                    <m:r>
                      <a:rPr lang="en-US" sz="1600" i="1">
                        <a:solidFill>
                          <a:schemeClr val="bg1"/>
                        </a:solidFill>
                        <a:latin typeface="Cambria Math" panose="02040503050406030204" pitchFamily="18" charset="0"/>
                      </a:rPr>
                      <m:t>𝑣</m:t>
                    </m:r>
                  </m:oMath>
                </a14:m>
                <a:r>
                  <a:rPr lang="en-US" sz="1600" dirty="0">
                    <a:solidFill>
                      <a:schemeClr val="bg1"/>
                    </a:solidFill>
                    <a:latin typeface="Times New Roman" panose="02020603050405020304" pitchFamily="18" charset="0"/>
                    <a:cs typeface="Times New Roman" panose="02020603050405020304" pitchFamily="18" charset="0"/>
                  </a:rPr>
                  <a:t>th column in the grayscale image</a:t>
                </a:r>
                <a:endParaRPr lang="en-IN" sz="1600" dirty="0">
                  <a:solidFill>
                    <a:schemeClr val="bg1"/>
                  </a:solidFill>
                  <a:latin typeface="Times New Roman" panose="02020603050405020304" pitchFamily="18" charset="0"/>
                  <a:cs typeface="Times New Roman" panose="02020603050405020304" pitchFamily="18" charset="0"/>
                </a:endParaRPr>
              </a:p>
              <a:p>
                <a:pPr lvl="0" algn="just"/>
                <a:endParaRPr lang="en-IN" sz="1600" dirty="0">
                  <a:solidFill>
                    <a:schemeClr val="bg1"/>
                  </a:solidFill>
                  <a:latin typeface="Times New Roman" panose="02020603050405020304" pitchFamily="18" charset="0"/>
                  <a:cs typeface="Times New Roman" panose="02020603050405020304" pitchFamily="18" charset="0"/>
                </a:endParaRPr>
              </a:p>
              <a:p>
                <a:endParaRPr lang="en-IN" sz="1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4" name="TextBox 4">
                <a:extLst>
                  <a:ext uri="{FF2B5EF4-FFF2-40B4-BE49-F238E27FC236}">
                    <a16:creationId xmlns:a16="http://schemas.microsoft.com/office/drawing/2014/main" id="{3A89E868-60C5-4A06-9FB0-6AFB3ABB446C}"/>
                  </a:ext>
                </a:extLst>
              </p:cNvPr>
              <p:cNvSpPr txBox="1">
                <a:spLocks noRot="1" noChangeAspect="1" noMove="1" noResize="1" noEditPoints="1" noAdjustHandles="1" noChangeArrowheads="1" noChangeShapeType="1" noTextEdit="1"/>
              </p:cNvSpPr>
              <p:nvPr/>
            </p:nvSpPr>
            <p:spPr>
              <a:xfrm>
                <a:off x="951616" y="914400"/>
                <a:ext cx="7201784" cy="5466818"/>
              </a:xfrm>
              <a:prstGeom prst="rect">
                <a:avLst/>
              </a:prstGeom>
              <a:blipFill>
                <a:blip r:embed="rId2"/>
                <a:stretch>
                  <a:fillRect l="-423" r="-423"/>
                </a:stretch>
              </a:blipFill>
            </p:spPr>
            <p:txBody>
              <a:bodyPr/>
              <a:lstStyle/>
              <a:p>
                <a:r>
                  <a:rPr lang="en-IN">
                    <a:noFill/>
                  </a:rPr>
                  <a:t> </a:t>
                </a:r>
              </a:p>
            </p:txBody>
          </p:sp>
        </mc:Fallback>
      </mc:AlternateContent>
      <p:cxnSp>
        <p:nvCxnSpPr>
          <p:cNvPr id="9" name="Straight Connector 8">
            <a:extLst>
              <a:ext uri="{FF2B5EF4-FFF2-40B4-BE49-F238E27FC236}">
                <a16:creationId xmlns:a16="http://schemas.microsoft.com/office/drawing/2014/main" id="{612CC384-3E2E-4C8C-8AF5-8567F657475A}"/>
              </a:ext>
            </a:extLst>
          </p:cNvPr>
          <p:cNvCxnSpPr>
            <a:cxnSpLocks/>
          </p:cNvCxnSpPr>
          <p:nvPr/>
        </p:nvCxnSpPr>
        <p:spPr>
          <a:xfrm>
            <a:off x="951616" y="1905000"/>
            <a:ext cx="6820784"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2592735-5ACC-4F31-9A7B-F1F74638E6A7}"/>
              </a:ext>
            </a:extLst>
          </p:cNvPr>
          <p:cNvCxnSpPr>
            <a:cxnSpLocks/>
          </p:cNvCxnSpPr>
          <p:nvPr/>
        </p:nvCxnSpPr>
        <p:spPr>
          <a:xfrm>
            <a:off x="951616" y="2743200"/>
            <a:ext cx="6820784"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1A69CEA-F5C5-451A-9DEC-5D97DCCED64C}"/>
              </a:ext>
            </a:extLst>
          </p:cNvPr>
          <p:cNvSpPr txBox="1"/>
          <p:nvPr/>
        </p:nvSpPr>
        <p:spPr>
          <a:xfrm>
            <a:off x="228600" y="76201"/>
            <a:ext cx="2395015" cy="584775"/>
          </a:xfrm>
          <a:prstGeom prst="rect">
            <a:avLst/>
          </a:prstGeom>
          <a:noFill/>
        </p:spPr>
        <p:txBody>
          <a:bodyPr wrap="non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4. Algorithm</a:t>
            </a:r>
          </a:p>
        </p:txBody>
      </p:sp>
    </p:spTree>
    <p:extLst>
      <p:ext uri="{BB962C8B-B14F-4D97-AF65-F5344CB8AC3E}">
        <p14:creationId xmlns:p14="http://schemas.microsoft.com/office/powerpoint/2010/main" val="373909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57200" y="1524000"/>
            <a:ext cx="2286000" cy="99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mc:AlternateContent xmlns:mc="http://schemas.openxmlformats.org/markup-compatibility/2006" xmlns:a14="http://schemas.microsoft.com/office/drawing/2010/main">
        <mc:Choice Requires="a14">
          <p:sp>
            <p:nvSpPr>
              <p:cNvPr id="16" name="TextBox 15"/>
              <p:cNvSpPr txBox="1"/>
              <p:nvPr/>
            </p:nvSpPr>
            <p:spPr>
              <a:xfrm>
                <a:off x="381000" y="533400"/>
                <a:ext cx="8229600" cy="5766963"/>
              </a:xfrm>
              <a:prstGeom prst="rect">
                <a:avLst/>
              </a:prstGeom>
              <a:noFill/>
            </p:spPr>
            <p:txBody>
              <a:bodyPr wrap="square" rtlCol="0">
                <a:spAutoFit/>
              </a:bodyPr>
              <a:lstStyle/>
              <a:p>
                <a:pPr marL="342900" indent="-342900" algn="just">
                  <a:buFont typeface="+mj-lt"/>
                  <a:buAutoNum type="arabicPeriod" startAt="4"/>
                </a:pPr>
                <a:r>
                  <a:rPr lang="en-US" sz="1600" dirty="0">
                    <a:solidFill>
                      <a:schemeClr val="bg1"/>
                    </a:solidFill>
                    <a:latin typeface="Times New Roman" panose="02020603050405020304" pitchFamily="18" charset="0"/>
                    <a:cs typeface="Times New Roman" panose="02020603050405020304" pitchFamily="18" charset="0"/>
                  </a:rPr>
                  <a:t>Perform segmentation on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1</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 using the following equation:</a:t>
                </a:r>
              </a:p>
              <a:p>
                <a:pPr lvl="1" algn="just"/>
                <a:r>
                  <a:rPr lang="en-US" sz="1600" dirty="0">
                    <a:solidFill>
                      <a:schemeClr val="bg1"/>
                    </a:solidFill>
                    <a:latin typeface="Times New Roman" panose="02020603050405020304" pitchFamily="18" charset="0"/>
                    <a:cs typeface="Times New Roman" panose="02020603050405020304" pitchFamily="18" charset="0"/>
                  </a:rPr>
                  <a:t>	If pixel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 ≥ </m:t>
                    </m:r>
                    <m:r>
                      <a:rPr lang="en-US" sz="1600" i="1">
                        <a:solidFill>
                          <a:schemeClr val="bg1"/>
                        </a:solidFill>
                        <a:latin typeface="Cambria Math" panose="02040503050406030204" pitchFamily="18" charset="0"/>
                      </a:rPr>
                      <m:t>𝜏</m:t>
                    </m:r>
                  </m:oMath>
                </a14:m>
                <a:r>
                  <a:rPr lang="en-US" sz="1600" dirty="0">
                    <a:solidFill>
                      <a:schemeClr val="bg1"/>
                    </a:solidFill>
                    <a:latin typeface="Times New Roman" panose="02020603050405020304" pitchFamily="18" charset="0"/>
                    <a:cs typeface="Times New Roman" panose="02020603050405020304" pitchFamily="18" charset="0"/>
                  </a:rPr>
                  <a:t> then, </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 ←1</m:t>
                    </m:r>
                  </m:oMath>
                </a14:m>
                <a:r>
                  <a:rPr lang="en-US" sz="1600" dirty="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Otherwise,</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 ←0</m:t>
                    </m:r>
                  </m:oMath>
                </a14:m>
                <a:r>
                  <a:rPr lang="en-US" sz="1600" dirty="0">
                    <a:solidFill>
                      <a:schemeClr val="bg1"/>
                    </a:solidFill>
                    <a:latin typeface="Times New Roman" panose="02020603050405020304" pitchFamily="18" charset="0"/>
                    <a:cs typeface="Times New Roman" panose="02020603050405020304" pitchFamily="18" charset="0"/>
                  </a:rPr>
                  <a:t>, provided maximum pixel value = 255</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Where,</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1</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 = grayscale image</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 = a pixel of an image in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 position</a:t>
                </a:r>
                <a:endParaRPr lang="en-IN" sz="1600" dirty="0">
                  <a:solidFill>
                    <a:schemeClr val="bg1"/>
                  </a:solidFill>
                  <a:latin typeface="Times New Roman" panose="02020603050405020304" pitchFamily="18" charset="0"/>
                  <a:cs typeface="Times New Roman" panose="02020603050405020304" pitchFamily="18" charset="0"/>
                </a:endParaRPr>
              </a:p>
              <a:p>
                <a:pPr marL="900113" algn="just"/>
                <a:r>
                  <a:rPr lang="en-US" sz="1600" dirty="0">
                    <a:solidFill>
                      <a:schemeClr val="bg1"/>
                    </a:solidFill>
                  </a:rPr>
                  <a:t>	</a:t>
                </a:r>
                <a14:m>
                  <m:oMath xmlns:m="http://schemas.openxmlformats.org/officeDocument/2006/math">
                    <m:r>
                      <a:rPr lang="en-US" sz="1600" i="1">
                        <a:solidFill>
                          <a:schemeClr val="bg1"/>
                        </a:solidFill>
                        <a:latin typeface="Cambria Math" panose="02040503050406030204" pitchFamily="18" charset="0"/>
                      </a:rPr>
                      <m:t>𝜏</m:t>
                    </m:r>
                  </m:oMath>
                </a14:m>
                <a:r>
                  <a:rPr lang="en-US" sz="1600" dirty="0">
                    <a:solidFill>
                      <a:schemeClr val="bg1"/>
                    </a:solidFill>
                    <a:latin typeface="Times New Roman" panose="02020603050405020304" pitchFamily="18" charset="0"/>
                    <a:cs typeface="Times New Roman" panose="02020603050405020304" pitchFamily="18" charset="0"/>
                  </a:rPr>
                  <a:t> = selected threshold value in our algorithm. It is tested after the trial-and-error method.</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1 = Light</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0 = Dark</a:t>
                </a:r>
              </a:p>
              <a:p>
                <a:pPr marL="342900" lvl="0" indent="-342900" algn="just">
                  <a:buFont typeface="+mj-lt"/>
                  <a:buAutoNum type="arabicPeriod" startAt="5"/>
                </a:pPr>
                <a:r>
                  <a:rPr lang="en-GB" sz="1600" dirty="0">
                    <a:solidFill>
                      <a:schemeClr val="bg1"/>
                    </a:solidFill>
                    <a:latin typeface="Times New Roman" panose="02020603050405020304" pitchFamily="18" charset="0"/>
                    <a:cs typeface="Times New Roman" panose="02020603050405020304" pitchFamily="18" charset="0"/>
                  </a:rPr>
                  <a:t>Apply </a:t>
                </a:r>
                <a14:m>
                  <m:oMath xmlns:m="http://schemas.openxmlformats.org/officeDocument/2006/math">
                    <m:r>
                      <a:rPr lang="en-GB" sz="1600" i="1">
                        <a:solidFill>
                          <a:schemeClr val="bg1"/>
                        </a:solidFill>
                        <a:latin typeface="Cambria Math" panose="02040503050406030204" pitchFamily="18" charset="0"/>
                      </a:rPr>
                      <m:t>𝜃</m:t>
                    </m:r>
                  </m:oMath>
                </a14:m>
                <a:r>
                  <a:rPr lang="en-GB"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operation on each pixel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 of </a:t>
                </a:r>
                <a14:m>
                  <m:oMath xmlns:m="http://schemas.openxmlformats.org/officeDocument/2006/math">
                    <m:r>
                      <a:rPr lang="en-US" sz="1600" i="1">
                        <a:solidFill>
                          <a:schemeClr val="bg1"/>
                        </a:solidFill>
                        <a:latin typeface="Cambria Math" panose="02040503050406030204" pitchFamily="18" charset="0"/>
                      </a:rPr>
                      <m:t>𝐺</m:t>
                    </m:r>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 using a 3x3 kernel window, to probe and reduce the shape stored in </a:t>
                </a:r>
                <a14:m>
                  <m:oMath xmlns:m="http://schemas.openxmlformats.org/officeDocument/2006/math">
                    <m:r>
                      <a:rPr lang="en-US" sz="1600" i="1">
                        <a:solidFill>
                          <a:schemeClr val="bg1"/>
                        </a:solidFill>
                        <a:latin typeface="Cambria Math" panose="02040503050406030204" pitchFamily="18" charset="0"/>
                      </a:rPr>
                      <m:t>𝐺</m:t>
                    </m:r>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 ← </m:t>
                    </m:r>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1</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𝜃</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𝛥</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 ← {</m:t>
                    </m:r>
                    <m:r>
                      <a:rPr lang="en-US" sz="1600" i="1">
                        <a:solidFill>
                          <a:schemeClr val="bg1"/>
                        </a:solidFill>
                        <a:latin typeface="Cambria Math" panose="02040503050406030204" pitchFamily="18" charset="0"/>
                      </a:rPr>
                      <m:t>𝛷</m:t>
                    </m:r>
                    <m:r>
                      <a:rPr lang="en-US" sz="1600" i="1">
                        <a:solidFill>
                          <a:schemeClr val="bg1"/>
                        </a:solidFill>
                        <a:latin typeface="Cambria Math" panose="02040503050406030204" pitchFamily="18" charset="0"/>
                      </a:rPr>
                      <m:t> ∈ </m:t>
                    </m:r>
                    <m:r>
                      <a:rPr lang="en-US" sz="1600" i="1">
                        <a:solidFill>
                          <a:schemeClr val="bg1"/>
                        </a:solidFill>
                        <a:latin typeface="Cambria Math" panose="02040503050406030204" pitchFamily="18" charset="0"/>
                      </a:rPr>
                      <m:t>𝜀</m:t>
                    </m:r>
                    <m:r>
                      <a:rPr lang="en-US" sz="1600" i="1">
                        <a:solidFill>
                          <a:schemeClr val="bg1"/>
                        </a:solidFill>
                        <a:latin typeface="Cambria Math" panose="02040503050406030204" pitchFamily="18" charset="0"/>
                      </a:rPr>
                      <m:t> | </m:t>
                    </m:r>
                    <m:r>
                      <a:rPr lang="en-US" sz="1600" i="1">
                        <a:solidFill>
                          <a:schemeClr val="bg1"/>
                        </a:solidFill>
                        <a:latin typeface="Cambria Math" panose="02040503050406030204" pitchFamily="18" charset="0"/>
                      </a:rPr>
                      <m:t>𝛥</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𝜑</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𝑠𝑢𝑏𝑠𝑒𝑡</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𝑜𝑓</m:t>
                    </m:r>
                    <m:r>
                      <a:rPr lang="en-US" sz="1600" i="1">
                        <a:solidFill>
                          <a:schemeClr val="bg1"/>
                        </a:solidFill>
                        <a:latin typeface="Cambria Math" panose="02040503050406030204" pitchFamily="18" charset="0"/>
                      </a:rPr>
                      <m:t> </m:t>
                    </m:r>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1</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(2)</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r>
                  <a:rPr lang="en-IN" sz="1600" dirty="0">
                    <a:solidFill>
                      <a:schemeClr val="bg1"/>
                    </a:solidFill>
                    <a:latin typeface="Times New Roman" panose="02020603050405020304" pitchFamily="18" charset="0"/>
                    <a:cs typeface="Times New Roman" panose="02020603050405020304" pitchFamily="18" charset="0"/>
                  </a:rPr>
                  <a:t> </a:t>
                </a:r>
              </a:p>
              <a:p>
                <a:pPr algn="just"/>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Where,	</a:t>
                </a:r>
                <a:endParaRPr lang="en-IN" sz="1600" dirty="0">
                  <a:solidFill>
                    <a:schemeClr val="bg1"/>
                  </a:solidFill>
                  <a:latin typeface="Times New Roman" panose="02020603050405020304" pitchFamily="18" charset="0"/>
                  <a:cs typeface="Times New Roman" panose="02020603050405020304" pitchFamily="18" charset="0"/>
                </a:endParaRPr>
              </a:p>
              <a:p>
                <a:pPr lvl="2" algn="just"/>
                <a14:m>
                  <m:oMath xmlns:m="http://schemas.openxmlformats.org/officeDocument/2006/math">
                    <m:r>
                      <a:rPr lang="en-US" sz="1600" i="1">
                        <a:solidFill>
                          <a:schemeClr val="bg1"/>
                        </a:solidFill>
                        <a:latin typeface="Cambria Math" panose="02040503050406030204" pitchFamily="18" charset="0"/>
                      </a:rPr>
                      <m:t>𝜀</m:t>
                    </m:r>
                  </m:oMath>
                </a14:m>
                <a:r>
                  <a:rPr lang="en-US" sz="1600" dirty="0">
                    <a:solidFill>
                      <a:schemeClr val="bg1"/>
                    </a:solidFill>
                    <a:latin typeface="Times New Roman" panose="02020603050405020304" pitchFamily="18" charset="0"/>
                    <a:cs typeface="Times New Roman" panose="02020603050405020304" pitchFamily="18" charset="0"/>
                  </a:rPr>
                  <a:t>← A Euclidean space</a:t>
                </a:r>
                <a:endParaRPr lang="en-IN" sz="1600" dirty="0">
                  <a:solidFill>
                    <a:schemeClr val="bg1"/>
                  </a:solidFill>
                  <a:latin typeface="Times New Roman" panose="02020603050405020304" pitchFamily="18" charset="0"/>
                  <a:cs typeface="Times New Roman" panose="02020603050405020304" pitchFamily="18" charset="0"/>
                </a:endParaRPr>
              </a:p>
              <a:p>
                <a:pPr lvl="2" algn="just"/>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1</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 a binary image in </a:t>
                </a:r>
                <a14:m>
                  <m:oMath xmlns:m="http://schemas.openxmlformats.org/officeDocument/2006/math">
                    <m:r>
                      <a:rPr lang="en-US" sz="1600" i="1">
                        <a:solidFill>
                          <a:schemeClr val="bg1"/>
                        </a:solidFill>
                        <a:latin typeface="Cambria Math" panose="02040503050406030204" pitchFamily="18" charset="0"/>
                      </a:rPr>
                      <m:t>𝜀</m:t>
                    </m:r>
                  </m:oMath>
                </a14:m>
                <a:endParaRPr lang="en-IN" sz="1600" dirty="0">
                  <a:solidFill>
                    <a:schemeClr val="bg1"/>
                  </a:solidFill>
                  <a:latin typeface="Times New Roman" panose="02020603050405020304" pitchFamily="18" charset="0"/>
                  <a:cs typeface="Times New Roman" panose="02020603050405020304" pitchFamily="18" charset="0"/>
                </a:endParaRPr>
              </a:p>
              <a:p>
                <a:pPr lvl="2" algn="just"/>
                <a14:m>
                  <m:oMath xmlns:m="http://schemas.openxmlformats.org/officeDocument/2006/math">
                    <m:r>
                      <a:rPr lang="en-US" sz="1600" i="1">
                        <a:solidFill>
                          <a:schemeClr val="bg1"/>
                        </a:solidFill>
                        <a:latin typeface="Cambria Math" panose="02040503050406030204" pitchFamily="18" charset="0"/>
                      </a:rPr>
                      <m:t>𝛥</m:t>
                    </m:r>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e>
                      <m:sub>
                        <m:r>
                          <a:rPr lang="en-US" sz="1600" i="1" baseline="-25000">
                            <a:solidFill>
                              <a:schemeClr val="bg1"/>
                            </a:solidFill>
                            <a:latin typeface="Cambria Math" panose="02040503050406030204" pitchFamily="18" charset="0"/>
                          </a:rPr>
                          <m:t>𝜑</m:t>
                        </m:r>
                      </m:sub>
                    </m:sSub>
                  </m:oMath>
                </a14:m>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𝛷</m:t>
                    </m:r>
                  </m:oMath>
                </a14:m>
                <a:r>
                  <a:rPr lang="en-US" sz="1600" dirty="0">
                    <a:solidFill>
                      <a:schemeClr val="bg1"/>
                    </a:solidFill>
                    <a:latin typeface="Times New Roman" panose="02020603050405020304" pitchFamily="18" charset="0"/>
                    <a:cs typeface="Times New Roman" panose="02020603050405020304" pitchFamily="18" charset="0"/>
                  </a:rPr>
                  <a:t>is the translation of </a:t>
                </a:r>
                <a14:m>
                  <m:oMath xmlns:m="http://schemas.openxmlformats.org/officeDocument/2006/math">
                    <m:r>
                      <a:rPr lang="en-US" sz="1600" i="1">
                        <a:solidFill>
                          <a:schemeClr val="bg1"/>
                        </a:solidFill>
                        <a:latin typeface="Cambria Math" panose="02040503050406030204" pitchFamily="18" charset="0"/>
                      </a:rPr>
                      <m:t>𝛥</m:t>
                    </m:r>
                  </m:oMath>
                </a14:m>
                <a:r>
                  <a:rPr lang="en-US" sz="1600" dirty="0">
                    <a:solidFill>
                      <a:schemeClr val="bg1"/>
                    </a:solidFill>
                    <a:latin typeface="Times New Roman" panose="02020603050405020304" pitchFamily="18" charset="0"/>
                    <a:cs typeface="Times New Roman" panose="02020603050405020304" pitchFamily="18" charset="0"/>
                  </a:rPr>
                  <a:t> by the vector </a:t>
                </a:r>
                <a14:m>
                  <m:oMath xmlns:m="http://schemas.openxmlformats.org/officeDocument/2006/math">
                    <m:r>
                      <a:rPr lang="en-US" sz="1600" i="1">
                        <a:solidFill>
                          <a:schemeClr val="bg1"/>
                        </a:solidFill>
                        <a:latin typeface="Cambria Math" panose="02040503050406030204" pitchFamily="18" charset="0"/>
                      </a:rPr>
                      <m:t>𝛷</m:t>
                    </m:r>
                  </m:oMath>
                </a14:m>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81000" y="533400"/>
                <a:ext cx="8229600" cy="5766963"/>
              </a:xfrm>
              <a:prstGeom prst="rect">
                <a:avLst/>
              </a:prstGeom>
              <a:blipFill>
                <a:blip r:embed="rId2"/>
                <a:stretch>
                  <a:fillRect l="-296" t="-317" r="-370"/>
                </a:stretch>
              </a:blipFill>
            </p:spPr>
            <p:txBody>
              <a:bodyPr/>
              <a:lstStyle/>
              <a:p>
                <a:r>
                  <a:rPr lang="en-IN">
                    <a:noFill/>
                  </a:rPr>
                  <a:t> </a:t>
                </a:r>
              </a:p>
            </p:txBody>
          </p:sp>
        </mc:Fallback>
      </mc:AlternateContent>
    </p:spTree>
    <p:extLst>
      <p:ext uri="{BB962C8B-B14F-4D97-AF65-F5344CB8AC3E}">
        <p14:creationId xmlns:p14="http://schemas.microsoft.com/office/powerpoint/2010/main" val="250690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3400" y="1600200"/>
            <a:ext cx="2209800"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4" name="TextBox 13"/>
              <p:cNvSpPr txBox="1"/>
              <p:nvPr/>
            </p:nvSpPr>
            <p:spPr>
              <a:xfrm>
                <a:off x="228600" y="533400"/>
                <a:ext cx="8382000" cy="6340838"/>
              </a:xfrm>
              <a:prstGeom prst="rect">
                <a:avLst/>
              </a:prstGeom>
              <a:noFill/>
            </p:spPr>
            <p:txBody>
              <a:bodyPr wrap="square" rtlCol="0">
                <a:spAutoFit/>
              </a:bodyPr>
              <a:lstStyle/>
              <a:p>
                <a:pPr marL="342900" lvl="0" indent="-342900" algn="just">
                  <a:buFont typeface="+mj-lt"/>
                  <a:buAutoNum type="arabicPeriod" startAt="6"/>
                </a:pPr>
                <a:r>
                  <a:rPr lang="en-US" sz="1600" dirty="0">
                    <a:solidFill>
                      <a:schemeClr val="bg1"/>
                    </a:solidFill>
                    <a:latin typeface="Times New Roman" panose="02020603050405020304" pitchFamily="18" charset="0"/>
                    <a:cs typeface="Times New Roman" panose="02020603050405020304" pitchFamily="18" charset="0"/>
                  </a:rPr>
                  <a:t>Apply </a:t>
                </a:r>
                <a14:m>
                  <m:oMath xmlns:m="http://schemas.openxmlformats.org/officeDocument/2006/math">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𝜃</m:t>
                        </m:r>
                      </m:e>
                      <m:sup>
                        <m:r>
                          <a:rPr lang="en-US" sz="1600" i="1">
                            <a:solidFill>
                              <a:schemeClr val="bg1"/>
                            </a:solidFill>
                            <a:latin typeface="Cambria Math" panose="02040503050406030204" pitchFamily="18" charset="0"/>
                          </a:rPr>
                          <m:t>𝑅</m:t>
                        </m:r>
                      </m:sup>
                    </m:sSup>
                  </m:oMath>
                </a14:m>
                <a:r>
                  <a:rPr lang="en-US" sz="1600" dirty="0">
                    <a:solidFill>
                      <a:schemeClr val="bg1"/>
                    </a:solidFill>
                    <a:effectLst/>
                    <a:latin typeface="Times New Roman" panose="02020603050405020304" pitchFamily="18" charset="0"/>
                    <a:cs typeface="Times New Roman" panose="02020603050405020304" pitchFamily="18" charset="0"/>
                  </a:rPr>
                  <a:t>operation on each pixel </a:t>
                </a:r>
                <a14:m>
                  <m:oMath xmlns:m="http://schemas.openxmlformats.org/officeDocument/2006/math">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effectLst/>
                    <a:latin typeface="Times New Roman" panose="02020603050405020304" pitchFamily="18" charset="0"/>
                    <a:cs typeface="Times New Roman" panose="02020603050405020304" pitchFamily="18" charset="0"/>
                  </a:rPr>
                  <a:t> of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effectLst/>
                    <a:latin typeface="Times New Roman" panose="02020603050405020304" pitchFamily="18" charset="0"/>
                    <a:cs typeface="Times New Roman" panose="02020603050405020304" pitchFamily="18" charset="0"/>
                  </a:rPr>
                  <a:t> as follows:</a:t>
                </a:r>
                <a:endParaRPr lang="en-IN" sz="1600" dirty="0">
                  <a:solidFill>
                    <a:schemeClr val="bg1"/>
                  </a:solidFill>
                  <a:effectLst/>
                  <a:latin typeface="Times New Roman" panose="02020603050405020304" pitchFamily="18" charset="0"/>
                  <a:cs typeface="Times New Roman" panose="02020603050405020304" pitchFamily="18" charset="0"/>
                </a:endParaRPr>
              </a:p>
              <a:p>
                <a:pPr algn="just"/>
                <a:r>
                  <a:rPr lang="en-US" sz="1600" dirty="0">
                    <a:solidFill>
                      <a:schemeClr val="bg1"/>
                    </a:solidFill>
                    <a:effectLst/>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3</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 </m:t>
                    </m:r>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2</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𝜃</m:t>
                        </m:r>
                      </m:e>
                      <m:sup>
                        <m:r>
                          <a:rPr lang="en-US" sz="1600" i="1">
                            <a:solidFill>
                              <a:schemeClr val="bg1"/>
                            </a:solidFill>
                            <a:latin typeface="Cambria Math" panose="02040503050406030204" pitchFamily="18" charset="0"/>
                          </a:rPr>
                          <m:t>𝑅</m:t>
                        </m:r>
                      </m:sup>
                    </m:sSup>
                    <m:r>
                      <a:rPr lang="en-US" sz="1600" i="1">
                        <a:solidFill>
                          <a:schemeClr val="bg1"/>
                        </a:solidFill>
                        <a:latin typeface="Cambria Math" panose="02040503050406030204" pitchFamily="18" charset="0"/>
                      </a:rPr>
                      <m:t>𝛥</m:t>
                    </m:r>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nary>
                      <m:naryPr>
                        <m:chr m:val="⋃"/>
                        <m:limLoc m:val="undOvr"/>
                        <m:supHide m:val="on"/>
                        <m:ctrlPr>
                          <a:rPr lang="en-IN" sz="1600" i="1">
                            <a:solidFill>
                              <a:schemeClr val="bg1"/>
                            </a:solidFill>
                            <a:latin typeface="Cambria Math" panose="02040503050406030204" pitchFamily="18" charset="0"/>
                          </a:rPr>
                        </m:ctrlPr>
                      </m:naryPr>
                      <m:sub>
                        <m:r>
                          <a:rPr lang="en-US" sz="1600" i="1">
                            <a:solidFill>
                              <a:schemeClr val="bg1"/>
                            </a:solidFill>
                            <a:latin typeface="Cambria Math" panose="02040503050406030204" pitchFamily="18" charset="0"/>
                          </a:rPr>
                          <m:t>𝛾</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𝜖</m:t>
                        </m:r>
                        <m:r>
                          <a:rPr lang="en-US" sz="1600" i="1">
                            <a:solidFill>
                              <a:schemeClr val="bg1"/>
                            </a:solidFill>
                            <a:latin typeface="Cambria Math" panose="02040503050406030204" pitchFamily="18" charset="0"/>
                          </a:rPr>
                          <m:t> </m:t>
                        </m:r>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1</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sub>
                      <m:sup/>
                      <m:e>
                        <m:r>
                          <a:rPr lang="en-US" sz="1600" i="1">
                            <a:solidFill>
                              <a:schemeClr val="bg1"/>
                            </a:solidFill>
                            <a:latin typeface="Cambria Math" panose="02040503050406030204" pitchFamily="18" charset="0"/>
                          </a:rPr>
                          <m:t>∆</m:t>
                        </m:r>
                      </m:e>
                    </m:nary>
                    <m:sSub>
                      <m:sSubPr>
                        <m:ctrlPr>
                          <a:rPr lang="en-IN" sz="1600" i="1">
                            <a:solidFill>
                              <a:schemeClr val="bg1"/>
                            </a:solidFill>
                            <a:latin typeface="Cambria Math" panose="02040503050406030204" pitchFamily="18" charset="0"/>
                          </a:rPr>
                        </m:ctrlPr>
                      </m:sSubPr>
                      <m:e>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e>
                      <m:sub>
                        <m:r>
                          <a:rPr lang="en-US" sz="1600" i="1">
                            <a:solidFill>
                              <a:schemeClr val="bg1"/>
                            </a:solidFill>
                            <a:latin typeface="Cambria Math" panose="02040503050406030204" pitchFamily="18" charset="0"/>
                          </a:rPr>
                          <m:t>𝛾</m:t>
                        </m:r>
                      </m:sub>
                    </m:sSub>
                  </m:oMath>
                </a14:m>
                <a:r>
                  <a:rPr lang="en-US" sz="1600" dirty="0">
                    <a:solidFill>
                      <a:schemeClr val="bg1"/>
                    </a:solidFill>
                    <a:latin typeface="Times New Roman" panose="02020603050405020304" pitchFamily="18" charset="0"/>
                    <a:cs typeface="Times New Roman" panose="02020603050405020304" pitchFamily="18" charset="0"/>
                  </a:rPr>
                  <a:t>                                       (3)</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Where,</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𝜀</m:t>
                    </m:r>
                  </m:oMath>
                </a14:m>
                <a:r>
                  <a:rPr lang="en-US" sz="1600" dirty="0">
                    <a:solidFill>
                      <a:schemeClr val="bg1"/>
                    </a:solidFill>
                    <a:latin typeface="Times New Roman" panose="02020603050405020304" pitchFamily="18" charset="0"/>
                    <a:cs typeface="Times New Roman" panose="02020603050405020304" pitchFamily="18" charset="0"/>
                  </a:rPr>
                  <a:t>← A Euclidean space and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binary image after </a:t>
                </a:r>
                <a14:m>
                  <m:oMath xmlns:m="http://schemas.openxmlformats.org/officeDocument/2006/math">
                    <m:r>
                      <a:rPr lang="en-US" sz="1600" i="1">
                        <a:solidFill>
                          <a:schemeClr val="bg1"/>
                        </a:solidFill>
                        <a:latin typeface="Cambria Math" panose="02040503050406030204" pitchFamily="18" charset="0"/>
                      </a:rPr>
                      <m:t>𝜃</m:t>
                    </m:r>
                  </m:oMath>
                </a14:m>
                <a:r>
                  <a:rPr lang="en-US" sz="1600" dirty="0">
                    <a:solidFill>
                      <a:schemeClr val="bg1"/>
                    </a:solidFill>
                    <a:latin typeface="Times New Roman" panose="02020603050405020304" pitchFamily="18" charset="0"/>
                    <a:cs typeface="Times New Roman" panose="02020603050405020304" pitchFamily="18" charset="0"/>
                  </a:rPr>
                  <a:t> operation in </a:t>
                </a:r>
                <a14:m>
                  <m:oMath xmlns:m="http://schemas.openxmlformats.org/officeDocument/2006/math">
                    <m:r>
                      <a:rPr lang="en-US" sz="1600" i="1">
                        <a:solidFill>
                          <a:schemeClr val="bg1"/>
                        </a:solidFill>
                        <a:latin typeface="Cambria Math" panose="02040503050406030204" pitchFamily="18" charset="0"/>
                      </a:rPr>
                      <m:t>𝜀</m:t>
                    </m:r>
                  </m:oMath>
                </a14:m>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𝛥</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The structuring element</a:t>
                </a:r>
                <a:endParaRPr lang="en-IN" sz="1600" dirty="0">
                  <a:solidFill>
                    <a:schemeClr val="bg1"/>
                  </a:solidFill>
                  <a:latin typeface="Times New Roman" panose="02020603050405020304" pitchFamily="18" charset="0"/>
                  <a:cs typeface="Times New Roman" panose="02020603050405020304" pitchFamily="18" charset="0"/>
                </a:endParaRPr>
              </a:p>
              <a:p>
                <a:pPr algn="just"/>
                <a:r>
                  <a:rPr lang="en-IN"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𝛥</m:t>
                    </m:r>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e>
                      <m:sub>
                        <m:r>
                          <a:rPr lang="en-US" sz="1600" i="1">
                            <a:solidFill>
                              <a:schemeClr val="bg1"/>
                            </a:solidFill>
                            <a:latin typeface="Cambria Math" panose="02040503050406030204" pitchFamily="18" charset="0"/>
                          </a:rPr>
                          <m:t>𝛾</m:t>
                        </m:r>
                      </m:sub>
                    </m:sSub>
                  </m:oMath>
                </a14:m>
                <a:r>
                  <a:rPr lang="en-US" sz="1600" dirty="0">
                    <a:solidFill>
                      <a:schemeClr val="bg1"/>
                    </a:solidFill>
                    <a:latin typeface="Times New Roman" panose="02020603050405020304" pitchFamily="18" charset="0"/>
                    <a:cs typeface="Times New Roman" panose="02020603050405020304" pitchFamily="18" charset="0"/>
                  </a:rPr>
                  <a:t>← The Translation of </a:t>
                </a:r>
                <a14:m>
                  <m:oMath xmlns:m="http://schemas.openxmlformats.org/officeDocument/2006/math">
                    <m:r>
                      <a:rPr lang="en-US" sz="1600" i="1">
                        <a:solidFill>
                          <a:schemeClr val="bg1"/>
                        </a:solidFill>
                        <a:latin typeface="Cambria Math" panose="02040503050406030204" pitchFamily="18" charset="0"/>
                      </a:rPr>
                      <m:t>𝛥</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by </a:t>
                </a:r>
                <a14:m>
                  <m:oMath xmlns:m="http://schemas.openxmlformats.org/officeDocument/2006/math">
                    <m:r>
                      <a:rPr lang="en-US" sz="1600" i="1">
                        <a:solidFill>
                          <a:schemeClr val="bg1"/>
                        </a:solidFill>
                        <a:latin typeface="Cambria Math" panose="02040503050406030204" pitchFamily="18" charset="0"/>
                      </a:rPr>
                      <m:t>𝛾</m:t>
                    </m:r>
                  </m:oMath>
                </a14:m>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US" sz="1600" dirty="0">
                  <a:solidFill>
                    <a:schemeClr val="bg1"/>
                  </a:solidFill>
                  <a:latin typeface="Times New Roman" panose="02020603050405020304" pitchFamily="18" charset="0"/>
                  <a:cs typeface="Times New Roman" panose="02020603050405020304" pitchFamily="18" charset="0"/>
                </a:endParaRPr>
              </a:p>
              <a:p>
                <a:pPr marL="342900" lvl="0" indent="-342900">
                  <a:buFont typeface="+mj-lt"/>
                  <a:buAutoNum type="arabicPeriod" startAt="7"/>
                </a:pPr>
                <a:r>
                  <a:rPr lang="en-US" sz="1600" dirty="0">
                    <a:solidFill>
                      <a:schemeClr val="bg1"/>
                    </a:solidFill>
                    <a:latin typeface="Times New Roman" panose="02020603050405020304" pitchFamily="18" charset="0"/>
                    <a:cs typeface="Times New Roman" panose="02020603050405020304" pitchFamily="18" charset="0"/>
                  </a:rPr>
                  <a:t>Find the best-bounded box of image </a:t>
                </a:r>
                <a14:m>
                  <m:oMath xmlns:m="http://schemas.openxmlformats.org/officeDocument/2006/math">
                    <m:r>
                      <a:rPr lang="en-US" sz="1600" i="1">
                        <a:solidFill>
                          <a:schemeClr val="bg1"/>
                        </a:solidFill>
                        <a:latin typeface="Cambria Math" panose="02040503050406030204" pitchFamily="18" charset="0"/>
                      </a:rPr>
                      <m:t>𝐺</m:t>
                    </m:r>
                    <m:r>
                      <a:rPr lang="en-US" sz="1600" i="1" baseline="-25000">
                        <a:solidFill>
                          <a:schemeClr val="bg1"/>
                        </a:solidFill>
                        <a:latin typeface="Cambria Math" panose="02040503050406030204" pitchFamily="18" charset="0"/>
                      </a:rPr>
                      <m:t>3</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using the following function.</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7.1.</a:t>
                </a:r>
                <a:endParaRPr lang="en-IN" sz="1600" dirty="0">
                  <a:solidFill>
                    <a:schemeClr val="bg1"/>
                  </a:solidFill>
                  <a:effectLst/>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𝐶</m:t>
                        </m:r>
                      </m:e>
                      <m:sub>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 </m:t>
                        </m:r>
                      </m:sub>
                    </m:sSub>
                    <m:r>
                      <a:rPr lang="en-US" sz="1600" i="1">
                        <a:solidFill>
                          <a:schemeClr val="bg1"/>
                        </a:solidFill>
                        <a:latin typeface="Cambria Math" panose="02040503050406030204" pitchFamily="18" charset="0"/>
                      </a:rPr>
                      <m:t>→</m:t>
                    </m:r>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𝜌</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3</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𝛼</m:t>
                    </m:r>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𝛽</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(4)</a:t>
                </a:r>
                <a:endParaRPr lang="en-IN"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Where,</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𝐶</m:t>
                        </m:r>
                      </m:e>
                      <m:sub>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𝑢</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𝑣</m:t>
                        </m:r>
                        <m:r>
                          <a:rPr lang="en-US" sz="1600" b="0" i="1" smtClean="0">
                            <a:solidFill>
                              <a:schemeClr val="bg1"/>
                            </a:solidFill>
                            <a:latin typeface="Cambria Math" panose="02040503050406030204" pitchFamily="18" charset="0"/>
                          </a:rPr>
                          <m:t>)</m:t>
                        </m:r>
                      </m:sub>
                    </m:sSub>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collection of boundary points</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𝜌</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method used for boundary points generation	     </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3</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processed image after step 6</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𝛼</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method to retrieve outer boundary</a:t>
                </a:r>
                <a:endParaRPr lang="en-IN" sz="1600" dirty="0">
                  <a:solidFill>
                    <a:schemeClr val="bg1"/>
                  </a:solidFill>
                  <a:latin typeface="Times New Roman" panose="02020603050405020304" pitchFamily="18" charset="0"/>
                  <a:cs typeface="Times New Roman" panose="02020603050405020304" pitchFamily="18" charset="0"/>
                </a:endParaRPr>
              </a:p>
              <a:p>
                <a:pPr marL="2786063" indent="-2786063"/>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𝛽</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method to store the endpoints of the horizontal, vertical and diagonal boundary</a:t>
                </a:r>
              </a:p>
              <a:p>
                <a:pPr marL="2786063" indent="-2786063"/>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7.2. Merge all the boundary points together &amp; produce the final boundary box.</a:t>
                </a:r>
              </a:p>
              <a:p>
                <a:endParaRPr lang="en-IN" sz="1600" dirty="0">
                  <a:solidFill>
                    <a:schemeClr val="bg1"/>
                  </a:solidFill>
                  <a:latin typeface="Times New Roman" panose="02020603050405020304" pitchFamily="18" charset="0"/>
                  <a:cs typeface="Times New Roman" panose="02020603050405020304" pitchFamily="18" charset="0"/>
                </a:endParaRPr>
              </a:p>
              <a:p>
                <a:pPr algn="just"/>
                <a:endParaRPr lang="en-IN" sz="1600" dirty="0">
                  <a:solidFill>
                    <a:schemeClr val="bg1"/>
                  </a:solidFill>
                  <a:latin typeface="Times New Roman" panose="02020603050405020304" pitchFamily="18" charset="0"/>
                  <a:cs typeface="Times New Roman" panose="02020603050405020304" pitchFamily="18" charset="0"/>
                </a:endParaRPr>
              </a:p>
              <a:p>
                <a:pPr marL="0" lvl="2" algn="just"/>
                <a:endParaRPr lang="en-US" sz="1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28600" y="533400"/>
                <a:ext cx="8382000" cy="6340838"/>
              </a:xfrm>
              <a:prstGeom prst="rect">
                <a:avLst/>
              </a:prstGeom>
              <a:blipFill>
                <a:blip r:embed="rId2"/>
                <a:stretch>
                  <a:fillRect l="-291" t="-288"/>
                </a:stretch>
              </a:blipFill>
            </p:spPr>
            <p:txBody>
              <a:bodyPr/>
              <a:lstStyle/>
              <a:p>
                <a:r>
                  <a:rPr lang="en-IN">
                    <a:noFill/>
                  </a:rPr>
                  <a:t> </a:t>
                </a:r>
              </a:p>
            </p:txBody>
          </p:sp>
        </mc:Fallback>
      </mc:AlternateContent>
    </p:spTree>
    <p:extLst>
      <p:ext uri="{BB962C8B-B14F-4D97-AF65-F5344CB8AC3E}">
        <p14:creationId xmlns:p14="http://schemas.microsoft.com/office/powerpoint/2010/main" val="319658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85800" y="1676400"/>
            <a:ext cx="2057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4" name="TextBox 13"/>
              <p:cNvSpPr txBox="1"/>
              <p:nvPr/>
            </p:nvSpPr>
            <p:spPr>
              <a:xfrm>
                <a:off x="228600" y="533400"/>
                <a:ext cx="8534400" cy="6252289"/>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         </a:t>
                </a:r>
              </a:p>
              <a:p>
                <a:pPr marL="342900" lvl="0" indent="-342900">
                  <a:buFont typeface="+mj-lt"/>
                  <a:buAutoNum type="arabicPeriod" startAt="8"/>
                </a:pPr>
                <a:r>
                  <a:rPr lang="en-US" sz="1600" dirty="0">
                    <a:solidFill>
                      <a:schemeClr val="bg1"/>
                    </a:solidFill>
                    <a:latin typeface="Times New Roman" panose="02020603050405020304" pitchFamily="18" charset="0"/>
                    <a:cs typeface="Times New Roman" panose="02020603050405020304" pitchFamily="18" charset="0"/>
                  </a:rPr>
                  <a:t>Calculate the extreme left, right, top, and bottom-most corner points.</a:t>
                </a:r>
              </a:p>
              <a:p>
                <a:pPr marL="342900" lvl="0" indent="-342900">
                  <a:buFont typeface="+mj-lt"/>
                  <a:buAutoNum type="arabicPeriod" startAt="8"/>
                </a:pPr>
                <a:r>
                  <a:rPr lang="en-US" sz="1600" dirty="0">
                    <a:solidFill>
                      <a:schemeClr val="bg1"/>
                    </a:solidFill>
                    <a:latin typeface="Times New Roman" panose="02020603050405020304" pitchFamily="18" charset="0"/>
                    <a:cs typeface="Times New Roman" panose="02020603050405020304" pitchFamily="18" charset="0"/>
                  </a:rPr>
                  <a:t>Create a cropped image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5</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by segregating the blank area from the image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4</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using the following equation.</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5</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𝐶</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𝑡</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𝑏</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𝑙</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𝑎</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𝑟</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(5)</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US" sz="1600" dirty="0">
                    <a:solidFill>
                      <a:schemeClr val="bg1"/>
                    </a:solidFill>
                    <a:latin typeface="Times New Roman" panose="02020603050405020304" pitchFamily="18" charset="0"/>
                    <a:cs typeface="Times New Roman" panose="02020603050405020304" pitchFamily="18" charset="0"/>
                  </a:rPr>
                  <a:t>Where,</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𝐶</m:t>
                    </m:r>
                    <m:r>
                      <a:rPr lang="en-US" sz="1600" i="1">
                        <a:solidFill>
                          <a:schemeClr val="bg1"/>
                        </a:solidFill>
                        <a:latin typeface="Cambria Math" panose="02040503050406030204" pitchFamily="18" charset="0"/>
                      </a:rPr>
                      <m:t>()→ </m:t>
                    </m:r>
                  </m:oMath>
                </a14:m>
                <a:r>
                  <a:rPr lang="en-US" sz="1600" dirty="0">
                    <a:solidFill>
                      <a:schemeClr val="bg1"/>
                    </a:solidFill>
                    <a:latin typeface="Times New Roman" panose="02020603050405020304" pitchFamily="18" charset="0"/>
                    <a:cs typeface="Times New Roman" panose="02020603050405020304" pitchFamily="18" charset="0"/>
                  </a:rPr>
                  <a:t>a method to convert cropped images.</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US" sz="1600" dirty="0">
                    <a:solidFill>
                      <a:schemeClr val="bg1"/>
                    </a:solidFill>
                  </a:rPr>
                  <a:t>		</a:t>
                </a:r>
                <a14:m>
                  <m:oMath xmlns:m="http://schemas.openxmlformats.org/officeDocument/2006/math">
                    <m:r>
                      <a:rPr lang="en-US" sz="1600" i="1">
                        <a:solidFill>
                          <a:schemeClr val="bg1"/>
                        </a:solidFill>
                        <a:latin typeface="Cambria Math" panose="02040503050406030204" pitchFamily="18" charset="0"/>
                      </a:rPr>
                      <m:t>𝑡</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method to extract the extreme topmost corner point.</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𝑏</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method to extract the extreme bottommost corner point.</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US" sz="1600" dirty="0">
                    <a:solidFill>
                      <a:schemeClr val="bg1"/>
                    </a:solidFill>
                  </a:rPr>
                  <a:t>		</a:t>
                </a:r>
                <a14:m>
                  <m:oMath xmlns:m="http://schemas.openxmlformats.org/officeDocument/2006/math">
                    <m:r>
                      <a:rPr lang="en-US" sz="1600" i="1">
                        <a:solidFill>
                          <a:schemeClr val="bg1"/>
                        </a:solidFill>
                        <a:latin typeface="Cambria Math" panose="02040503050406030204" pitchFamily="18" charset="0"/>
                      </a:rPr>
                      <m:t>𝑙</m:t>
                    </m:r>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method to extract the leftmost corner point.</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US" sz="1600" dirty="0">
                    <a:solidFill>
                      <a:schemeClr val="bg1"/>
                    </a:solidFill>
                  </a:rPr>
                  <a:t>		</a:t>
                </a:r>
                <a14:m>
                  <m:oMath xmlns:m="http://schemas.openxmlformats.org/officeDocument/2006/math">
                    <m:r>
                      <a:rPr lang="en-US" sz="1600" i="1">
                        <a:solidFill>
                          <a:schemeClr val="bg1"/>
                        </a:solidFill>
                        <a:latin typeface="Cambria Math" panose="02040503050406030204" pitchFamily="18" charset="0"/>
                      </a:rPr>
                      <m:t>𝑟</m:t>
                    </m:r>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method to extract the rightmost corner point.</a:t>
                </a:r>
                <a:endParaRPr lang="en-IN" sz="1600" dirty="0">
                  <a:solidFill>
                    <a:schemeClr val="bg1"/>
                  </a:solidFill>
                  <a:latin typeface="Times New Roman" panose="02020603050405020304" pitchFamily="18" charset="0"/>
                  <a:cs typeface="Times New Roman" panose="02020603050405020304" pitchFamily="18" charset="0"/>
                </a:endParaRPr>
              </a:p>
              <a:p>
                <a:pPr lvl="1"/>
                <a:r>
                  <a:rPr lang="en-IN" sz="1600" dirty="0">
                    <a:solidFill>
                      <a:schemeClr val="bg1"/>
                    </a:solidFill>
                  </a:rPr>
                  <a:t>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the </a:t>
                </a:r>
                <a14:m>
                  <m:oMath xmlns:m="http://schemas.openxmlformats.org/officeDocument/2006/math">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𝑢</m:t>
                        </m:r>
                      </m:e>
                      <m:sup>
                        <m:r>
                          <a:rPr lang="en-US" sz="1600" i="1">
                            <a:solidFill>
                              <a:schemeClr val="bg1"/>
                            </a:solidFill>
                            <a:latin typeface="Cambria Math" panose="02040503050406030204" pitchFamily="18" charset="0"/>
                          </a:rPr>
                          <m:t>𝑡h</m:t>
                        </m:r>
                      </m:sup>
                    </m:sSup>
                  </m:oMath>
                </a14:m>
                <a:r>
                  <a:rPr lang="en-US" sz="1600" dirty="0">
                    <a:solidFill>
                      <a:schemeClr val="bg1"/>
                    </a:solidFill>
                    <a:latin typeface="Times New Roman" panose="02020603050405020304" pitchFamily="18" charset="0"/>
                    <a:cs typeface="Times New Roman" panose="02020603050405020304" pitchFamily="18" charset="0"/>
                  </a:rPr>
                  <a:t> row and  </a:t>
                </a:r>
                <a14:m>
                  <m:oMath xmlns:m="http://schemas.openxmlformats.org/officeDocument/2006/math">
                    <m:sSup>
                      <m:sSupPr>
                        <m:ctrlPr>
                          <a:rPr lang="en-IN"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𝑣</m:t>
                        </m:r>
                      </m:e>
                      <m:sup>
                        <m:r>
                          <a:rPr lang="en-US" sz="1600" i="1">
                            <a:solidFill>
                              <a:schemeClr val="bg1"/>
                            </a:solidFill>
                            <a:latin typeface="Cambria Math" panose="02040503050406030204" pitchFamily="18" charset="0"/>
                          </a:rPr>
                          <m:t>𝑡h</m:t>
                        </m:r>
                      </m:sup>
                    </m:sSup>
                  </m:oMath>
                </a14:m>
                <a:r>
                  <a:rPr lang="en-US" sz="1600" dirty="0">
                    <a:solidFill>
                      <a:schemeClr val="bg1"/>
                    </a:solidFill>
                    <a:latin typeface="Times New Roman" panose="02020603050405020304" pitchFamily="18" charset="0"/>
                    <a:cs typeface="Times New Roman" panose="02020603050405020304" pitchFamily="18" charset="0"/>
                  </a:rPr>
                  <a:t> column.</a:t>
                </a:r>
              </a:p>
              <a:p>
                <a:pPr marL="342900" lvl="0" indent="-342900">
                  <a:buFont typeface="+mj-lt"/>
                  <a:buAutoNum type="arabicPeriod" startAt="10"/>
                </a:pPr>
                <a:r>
                  <a:rPr lang="en-US" sz="1600" dirty="0">
                    <a:solidFill>
                      <a:schemeClr val="bg1"/>
                    </a:solidFill>
                    <a:latin typeface="Times New Roman" panose="02020603050405020304" pitchFamily="18" charset="0"/>
                    <a:cs typeface="Times New Roman" panose="02020603050405020304" pitchFamily="18" charset="0"/>
                  </a:rPr>
                  <a:t>Apply </a:t>
                </a:r>
                <a14:m>
                  <m:oMath xmlns:m="http://schemas.openxmlformats.org/officeDocument/2006/math">
                    <m:r>
                      <a:rPr lang="en-US" sz="1600" i="1">
                        <a:solidFill>
                          <a:schemeClr val="bg1"/>
                        </a:solidFill>
                        <a:latin typeface="Cambria Math" panose="02040503050406030204" pitchFamily="18" charset="0"/>
                      </a:rPr>
                      <m:t>𝜏</m:t>
                    </m:r>
                  </m:oMath>
                </a14:m>
                <a:r>
                  <a:rPr lang="en-US" sz="1600" dirty="0">
                    <a:solidFill>
                      <a:schemeClr val="bg1"/>
                    </a:solidFill>
                    <a:latin typeface="Times New Roman" panose="02020603050405020304" pitchFamily="18" charset="0"/>
                    <a:cs typeface="Times New Roman" panose="02020603050405020304" pitchFamily="18" charset="0"/>
                  </a:rPr>
                  <a:t> operation on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5</m:t>
                        </m:r>
                      </m:sub>
                    </m:sSub>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using the following equation:</a:t>
                </a:r>
                <a:endParaRPr lang="en-IN" sz="1600" dirty="0">
                  <a:solidFill>
                    <a:schemeClr val="bg1"/>
                  </a:solidFill>
                  <a:effectLst/>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endParaRPr lang="en-IN" sz="1600" dirty="0">
                  <a:solidFill>
                    <a:schemeClr val="bg1"/>
                  </a:solidFill>
                  <a:effectLst/>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5</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𝜏</m:t>
                    </m:r>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5</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oMath>
                </a14:m>
                <a:r>
                  <a:rPr lang="en-US" sz="1600" dirty="0">
                    <a:solidFill>
                      <a:schemeClr val="bg1"/>
                    </a:solidFill>
                    <a:latin typeface="Times New Roman" panose="02020603050405020304" pitchFamily="18" charset="0"/>
                    <a:cs typeface="Times New Roman" panose="02020603050405020304" pitchFamily="18" charset="0"/>
                  </a:rPr>
                  <a:t>, selected</a:t>
                </a:r>
                <a14:m>
                  <m:oMath xmlns:m="http://schemas.openxmlformats.org/officeDocument/2006/math">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𝜏</m:t>
                    </m:r>
                  </m:oMath>
                </a14:m>
                <a:r>
                  <a:rPr lang="en-US" sz="1600" dirty="0">
                    <a:solidFill>
                      <a:schemeClr val="bg1"/>
                    </a:solidFill>
                    <a:latin typeface="Times New Roman" panose="02020603050405020304" pitchFamily="18" charset="0"/>
                    <a:cs typeface="Times New Roman" panose="02020603050405020304" pitchFamily="18" charset="0"/>
                  </a:rPr>
                  <a:t> value, maximum </a:t>
                </a:r>
                <a14:m>
                  <m:oMath xmlns:m="http://schemas.openxmlformats.org/officeDocument/2006/math">
                    <m:r>
                      <a:rPr lang="en-US" sz="1600" i="1">
                        <a:solidFill>
                          <a:schemeClr val="bg1"/>
                        </a:solidFill>
                        <a:latin typeface="Cambria Math" panose="02040503050406030204" pitchFamily="18" charset="0"/>
                      </a:rPr>
                      <m:t>𝜏</m:t>
                    </m:r>
                  </m:oMath>
                </a14:m>
                <a:r>
                  <a:rPr lang="en-US" sz="1600" dirty="0">
                    <a:solidFill>
                      <a:schemeClr val="bg1"/>
                    </a:solidFill>
                    <a:latin typeface="Times New Roman" panose="02020603050405020304" pitchFamily="18" charset="0"/>
                    <a:cs typeface="Times New Roman" panose="02020603050405020304" pitchFamily="18" charset="0"/>
                  </a:rPr>
                  <a:t> value,</a:t>
                </a:r>
                <a14:m>
                  <m:oMath xmlns:m="http://schemas.openxmlformats.org/officeDocument/2006/math">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𝜏</m:t>
                    </m:r>
                  </m:oMath>
                </a14:m>
                <a:r>
                  <a:rPr lang="en-US" sz="1600" baseline="-25000" dirty="0">
                    <a:solidFill>
                      <a:schemeClr val="bg1"/>
                    </a:solidFill>
                    <a:latin typeface="Times New Roman" panose="02020603050405020304" pitchFamily="18" charset="0"/>
                    <a:cs typeface="Times New Roman" panose="02020603050405020304" pitchFamily="18" charset="0"/>
                  </a:rPr>
                  <a:t>1</a:t>
                </a:r>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𝛽</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(6)</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Where,</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5</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processed image</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𝜏</m:t>
                    </m:r>
                    <m:r>
                      <a:rPr lang="en-US" sz="1600" i="1">
                        <a:solidFill>
                          <a:schemeClr val="bg1"/>
                        </a:solidFill>
                        <a:latin typeface="Cambria Math" panose="02040503050406030204" pitchFamily="18" charset="0"/>
                      </a:rPr>
                      <m:t>()→ </m:t>
                    </m:r>
                  </m:oMath>
                </a14:m>
                <a:r>
                  <a:rPr lang="en-US" sz="1600" dirty="0">
                    <a:solidFill>
                      <a:schemeClr val="bg1"/>
                    </a:solidFill>
                    <a:latin typeface="Times New Roman" panose="02020603050405020304" pitchFamily="18" charset="0"/>
                    <a:cs typeface="Times New Roman" panose="02020603050405020304" pitchFamily="18" charset="0"/>
                  </a:rPr>
                  <a:t>a thresholding method</a:t>
                </a:r>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𝐺</m:t>
                        </m:r>
                      </m:e>
                      <m:sub>
                        <m:r>
                          <a:rPr lang="en-US" sz="1600" i="1">
                            <a:solidFill>
                              <a:schemeClr val="bg1"/>
                            </a:solidFill>
                            <a:latin typeface="Cambria Math" panose="02040503050406030204" pitchFamily="18" charset="0"/>
                          </a:rPr>
                          <m:t>5</m:t>
                        </m:r>
                      </m:sub>
                    </m:sSub>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a cropped image</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selected</a:t>
                </a:r>
                <a14:m>
                  <m:oMath xmlns:m="http://schemas.openxmlformats.org/officeDocument/2006/math">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𝜏</m:t>
                    </m:r>
                  </m:oMath>
                </a14:m>
                <a:r>
                  <a:rPr lang="en-US" sz="1600" dirty="0">
                    <a:solidFill>
                      <a:schemeClr val="bg1"/>
                    </a:solidFill>
                    <a:latin typeface="Times New Roman" panose="02020603050405020304" pitchFamily="18" charset="0"/>
                    <a:cs typeface="Times New Roman" panose="02020603050405020304" pitchFamily="18" charset="0"/>
                  </a:rPr>
                  <a:t> value </a:t>
                </a:r>
                <a14:m>
                  <m:oMath xmlns:m="http://schemas.openxmlformats.org/officeDocument/2006/math">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100 in our algorithm</a:t>
                </a:r>
                <a:endParaRPr lang="en-I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	maximum </a:t>
                </a:r>
                <a14:m>
                  <m:oMath xmlns:m="http://schemas.openxmlformats.org/officeDocument/2006/math">
                    <m:r>
                      <a:rPr lang="en-US" sz="1600" i="1">
                        <a:solidFill>
                          <a:schemeClr val="bg1"/>
                        </a:solidFill>
                        <a:latin typeface="Cambria Math" panose="02040503050406030204" pitchFamily="18" charset="0"/>
                      </a:rPr>
                      <m:t>𝜏</m:t>
                    </m:r>
                  </m:oMath>
                </a14:m>
                <a:r>
                  <a:rPr lang="en-US" sz="1600" dirty="0">
                    <a:solidFill>
                      <a:schemeClr val="bg1"/>
                    </a:solidFill>
                    <a:latin typeface="Times New Roman" panose="02020603050405020304" pitchFamily="18" charset="0"/>
                    <a:cs typeface="Times New Roman" panose="02020603050405020304" pitchFamily="18" charset="0"/>
                  </a:rPr>
                  <a:t> value </a:t>
                </a:r>
                <a14:m>
                  <m:oMath xmlns:m="http://schemas.openxmlformats.org/officeDocument/2006/math">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255 in our algorithm</a:t>
                </a:r>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𝜏</m:t>
                        </m:r>
                      </m:e>
                      <m:sub>
                        <m:r>
                          <a:rPr lang="en-US" sz="1600" i="1">
                            <a:solidFill>
                              <a:schemeClr val="bg1"/>
                            </a:solidFill>
                            <a:latin typeface="Cambria Math" panose="02040503050406030204" pitchFamily="18" charset="0"/>
                          </a:rPr>
                          <m:t>1</m:t>
                        </m:r>
                      </m:sub>
                    </m:sSub>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if a pixel </a:t>
                </a:r>
                <a14:m>
                  <m:oMath xmlns:m="http://schemas.openxmlformats.org/officeDocument/2006/math">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latin typeface="Times New Roman" panose="02020603050405020304" pitchFamily="18" charset="0"/>
                    <a:cs typeface="Times New Roman" panose="02020603050405020304" pitchFamily="18" charset="0"/>
                  </a:rPr>
                  <a:t> Selected</a:t>
                </a:r>
                <a14:m>
                  <m:oMath xmlns:m="http://schemas.openxmlformats.org/officeDocument/2006/math">
                    <m:r>
                      <a:rPr lang="en-US" sz="1600" i="1">
                        <a:solidFill>
                          <a:schemeClr val="bg1"/>
                        </a:solidFill>
                        <a:latin typeface="Cambria Math" panose="02040503050406030204" pitchFamily="18" charset="0"/>
                      </a:rPr>
                      <m:t> </m:t>
                    </m:r>
                    <m:r>
                      <a:rPr lang="en-US" sz="1600" i="1">
                        <a:solidFill>
                          <a:schemeClr val="bg1"/>
                        </a:solidFill>
                        <a:latin typeface="Cambria Math" panose="02040503050406030204" pitchFamily="18" charset="0"/>
                      </a:rPr>
                      <m:t>𝜏</m:t>
                    </m:r>
                  </m:oMath>
                </a14:m>
                <a:r>
                  <a:rPr lang="en-US" sz="1600" dirty="0">
                    <a:solidFill>
                      <a:schemeClr val="bg1"/>
                    </a:solidFill>
                    <a:latin typeface="Times New Roman" panose="02020603050405020304" pitchFamily="18" charset="0"/>
                    <a:cs typeface="Times New Roman" panose="02020603050405020304" pitchFamily="18" charset="0"/>
                  </a:rPr>
                  <a:t> value then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←1</m:t>
                    </m:r>
                  </m:oMath>
                </a14:m>
                <a:r>
                  <a:rPr lang="en-US" sz="1600" dirty="0">
                    <a:solidFill>
                      <a:schemeClr val="bg1"/>
                    </a:solidFill>
                    <a:latin typeface="Times New Roman" panose="02020603050405020304" pitchFamily="18" charset="0"/>
                    <a:cs typeface="Times New Roman" panose="02020603050405020304" pitchFamily="18" charset="0"/>
                  </a:rPr>
                  <a:t>, otherwise </a:t>
                </a:r>
                <a14:m>
                  <m:oMath xmlns:m="http://schemas.openxmlformats.org/officeDocument/2006/math">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←0</m:t>
                    </m:r>
                  </m:oMath>
                </a14:m>
                <a:endParaRPr lang="en-IN" sz="1600" dirty="0">
                  <a:solidFill>
                    <a:schemeClr val="bg1"/>
                  </a:solidFill>
                  <a:latin typeface="Times New Roman" panose="02020603050405020304" pitchFamily="18" charset="0"/>
                  <a:cs typeface="Times New Roman" panose="02020603050405020304" pitchFamily="18" charset="0"/>
                </a:endParaRPr>
              </a:p>
              <a:p>
                <a:pPr marL="900113" indent="-900113"/>
                <a:r>
                  <a:rPr lang="en-US" sz="16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bg1"/>
                        </a:solidFill>
                        <a:latin typeface="Cambria Math" panose="02040503050406030204" pitchFamily="18" charset="0"/>
                      </a:rPr>
                      <m:t>𝛽</m:t>
                    </m:r>
                    <m:d>
                      <m:dPr>
                        <m:ctrlPr>
                          <a:rPr lang="en-IN" sz="1600" i="1">
                            <a:solidFill>
                              <a:schemeClr val="bg1"/>
                            </a:solidFill>
                            <a:latin typeface="Cambria Math" panose="02040503050406030204" pitchFamily="18" charset="0"/>
                          </a:rPr>
                        </m:ctrlPr>
                      </m:dPr>
                      <m:e>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e>
                    </m:d>
                    <m:r>
                      <a:rPr lang="en-US" sz="1600" i="1">
                        <a:solidFill>
                          <a:schemeClr val="bg1"/>
                        </a:solidFill>
                        <a:latin typeface="Cambria Math" panose="02040503050406030204" pitchFamily="18" charset="0"/>
                      </a:rPr>
                      <m:t>← </m:t>
                    </m:r>
                  </m:oMath>
                </a14:m>
                <a:r>
                  <a:rPr lang="en-US" sz="1600" dirty="0">
                    <a:solidFill>
                      <a:schemeClr val="bg1"/>
                    </a:solidFill>
                    <a:latin typeface="Times New Roman" panose="02020603050405020304" pitchFamily="18" charset="0"/>
                    <a:cs typeface="Times New Roman" panose="02020603050405020304" pitchFamily="18" charset="0"/>
                  </a:rPr>
                  <a:t>a method to store the endpoints of horizontal, vertical, and diagonal boundary points.</a:t>
                </a:r>
                <a:endParaRPr lang="en-IN" sz="16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28600" y="533400"/>
                <a:ext cx="8534400" cy="6252289"/>
              </a:xfrm>
              <a:prstGeom prst="rect">
                <a:avLst/>
              </a:prstGeom>
              <a:blipFill>
                <a:blip r:embed="rId2"/>
                <a:stretch>
                  <a:fillRect l="-286" r="-286" b="-293"/>
                </a:stretch>
              </a:blipFill>
            </p:spPr>
            <p:txBody>
              <a:bodyPr/>
              <a:lstStyle/>
              <a:p>
                <a:r>
                  <a:rPr lang="en-IN">
                    <a:noFill/>
                  </a:rPr>
                  <a:t> </a:t>
                </a:r>
              </a:p>
            </p:txBody>
          </p:sp>
        </mc:Fallback>
      </mc:AlternateContent>
    </p:spTree>
    <p:extLst>
      <p:ext uri="{BB962C8B-B14F-4D97-AF65-F5344CB8AC3E}">
        <p14:creationId xmlns:p14="http://schemas.microsoft.com/office/powerpoint/2010/main" val="31984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09600" y="1600200"/>
            <a:ext cx="2057400"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 name="TextBox 1"/>
              <p:cNvSpPr txBox="1"/>
              <p:nvPr/>
            </p:nvSpPr>
            <p:spPr>
              <a:xfrm>
                <a:off x="304800" y="533400"/>
                <a:ext cx="8534400" cy="5509200"/>
              </a:xfrm>
              <a:prstGeom prst="rect">
                <a:avLst/>
              </a:prstGeom>
              <a:noFill/>
            </p:spPr>
            <p:txBody>
              <a:bodyPr wrap="square" rtlCol="0">
                <a:spAutoFit/>
              </a:bodyPr>
              <a:lstStyle/>
              <a:p>
                <a:pPr marL="342900" lvl="0" indent="-342900">
                  <a:buFont typeface="+mj-lt"/>
                  <a:buAutoNum type="arabicPeriod" startAt="11"/>
                </a:pPr>
                <a:r>
                  <a:rPr lang="en-US" sz="1600" dirty="0">
                    <a:solidFill>
                      <a:schemeClr val="bg1"/>
                    </a:solidFill>
                    <a:latin typeface="Times New Roman" panose="02020603050405020304" pitchFamily="18" charset="0"/>
                    <a:cs typeface="Times New Roman" panose="02020603050405020304" pitchFamily="18" charset="0"/>
                  </a:rPr>
                  <a:t>Read the pre-masked image </a:t>
                </a:r>
                <a14:m>
                  <m:oMath xmlns:m="http://schemas.openxmlformats.org/officeDocument/2006/math">
                    <m:r>
                      <a:rPr lang="en-US" sz="1600" i="1">
                        <a:solidFill>
                          <a:schemeClr val="bg1"/>
                        </a:solidFill>
                        <a:latin typeface="Cambria Math" panose="02040503050406030204" pitchFamily="18" charset="0"/>
                      </a:rPr>
                      <m:t>𝜌</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𝑢</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𝑣</m:t>
                    </m:r>
                    <m:r>
                      <a:rPr lang="en-US" sz="1600" i="1">
                        <a:solidFill>
                          <a:schemeClr val="bg1"/>
                        </a:solidFill>
                        <a:latin typeface="Cambria Math" panose="02040503050406030204" pitchFamily="18" charset="0"/>
                      </a:rPr>
                      <m:t>)</m:t>
                    </m:r>
                  </m:oMath>
                </a14:m>
                <a:r>
                  <a:rPr lang="en-US" sz="1600" dirty="0">
                    <a:solidFill>
                      <a:schemeClr val="bg1"/>
                    </a:solidFill>
                    <a:effectLst/>
                    <a:latin typeface="Times New Roman" panose="02020603050405020304" pitchFamily="18" charset="0"/>
                    <a:cs typeface="Times New Roman" panose="02020603050405020304" pitchFamily="18" charset="0"/>
                  </a:rPr>
                  <a:t> from the dataset (D).</a:t>
                </a:r>
              </a:p>
              <a:p>
                <a:pPr marL="342900" lvl="0" indent="-342900">
                  <a:buFont typeface="+mj-lt"/>
                  <a:buAutoNum type="arabicPeriod" startAt="11"/>
                </a:pPr>
                <a:r>
                  <a:rPr lang="en-US" sz="1600" dirty="0">
                    <a:solidFill>
                      <a:schemeClr val="bg1"/>
                    </a:solidFill>
                    <a:latin typeface="Times New Roman" panose="02020603050405020304" pitchFamily="18" charset="0"/>
                    <a:cs typeface="Times New Roman" panose="02020603050405020304" pitchFamily="18" charset="0"/>
                  </a:rPr>
                  <a:t>Resize G_4 (u,v) into a 128 X 128 image.</a:t>
                </a:r>
              </a:p>
              <a:p>
                <a:pPr marL="342900" lvl="0" indent="-342900" algn="just">
                  <a:buFont typeface="+mj-lt"/>
                  <a:buAutoNum type="arabicPeriod" startAt="13"/>
                </a:pPr>
                <a:r>
                  <a:rPr lang="en-US" sz="1600" dirty="0">
                    <a:solidFill>
                      <a:schemeClr val="bg1"/>
                    </a:solidFill>
                    <a:latin typeface="Times New Roman" panose="02020603050405020304" pitchFamily="18" charset="0"/>
                    <a:cs typeface="Times New Roman" panose="02020603050405020304" pitchFamily="18" charset="0"/>
                  </a:rPr>
                  <a:t>Declaring A[n][2] list for each image for storing true and false sample values.</a:t>
                </a:r>
              </a:p>
              <a:p>
                <a:pPr lvl="0" algn="just"/>
                <a:r>
                  <a:rPr lang="en-US" sz="1600" dirty="0">
                    <a:solidFill>
                      <a:schemeClr val="bg1"/>
                    </a:solidFill>
                    <a:latin typeface="Times New Roman" panose="02020603050405020304" pitchFamily="18" charset="0"/>
                    <a:cs typeface="Times New Roman" panose="02020603050405020304" pitchFamily="18" charset="0"/>
                  </a:rPr>
                  <a:t>       	n ← total number of images </a:t>
                </a:r>
              </a:p>
              <a:p>
                <a:pPr lvl="0" algn="just"/>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end_of_iterations</a:t>
                </a:r>
                <a:r>
                  <a:rPr lang="en-US" sz="1600" dirty="0">
                    <a:solidFill>
                      <a:schemeClr val="bg1"/>
                    </a:solidFill>
                    <a:latin typeface="Times New Roman" panose="02020603050405020304" pitchFamily="18" charset="0"/>
                    <a:cs typeface="Times New Roman" panose="02020603050405020304" pitchFamily="18" charset="0"/>
                  </a:rPr>
                  <a:t>← n-1</a:t>
                </a:r>
              </a:p>
              <a:p>
                <a:pPr lvl="0" algn="just"/>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i</a:t>
                </a:r>
                <a:r>
                  <a:rPr lang="en-US" sz="1600" dirty="0">
                    <a:solidFill>
                      <a:schemeClr val="bg1"/>
                    </a:solidFill>
                    <a:latin typeface="Times New Roman" panose="02020603050405020304" pitchFamily="18" charset="0"/>
                    <a:cs typeface="Times New Roman" panose="02020603050405020304" pitchFamily="18" charset="0"/>
                  </a:rPr>
                  <a:t> ←no_of_iterations← 0</a:t>
                </a:r>
              </a:p>
              <a:p>
                <a:pPr lvl="0" algn="just"/>
                <a:r>
                  <a:rPr lang="en-US" sz="1600" dirty="0">
                    <a:solidFill>
                      <a:schemeClr val="bg1"/>
                    </a:solidFill>
                    <a:latin typeface="Times New Roman" panose="02020603050405020304" pitchFamily="18" charset="0"/>
                    <a:cs typeface="Times New Roman" panose="02020603050405020304" pitchFamily="18" charset="0"/>
                  </a:rPr>
                  <a:t>	While (</a:t>
                </a:r>
                <a:r>
                  <a:rPr lang="en-US" sz="1600" dirty="0" err="1">
                    <a:solidFill>
                      <a:schemeClr val="bg1"/>
                    </a:solidFill>
                    <a:latin typeface="Times New Roman" panose="02020603050405020304" pitchFamily="18" charset="0"/>
                    <a:cs typeface="Times New Roman" panose="02020603050405020304" pitchFamily="18" charset="0"/>
                  </a:rPr>
                  <a:t>i≤end_of_iterations</a:t>
                </a:r>
                <a:r>
                  <a:rPr lang="en-US" sz="1600" dirty="0">
                    <a:solidFill>
                      <a:schemeClr val="bg1"/>
                    </a:solidFill>
                    <a:latin typeface="Times New Roman" panose="02020603050405020304" pitchFamily="18" charset="0"/>
                    <a:cs typeface="Times New Roman" panose="02020603050405020304" pitchFamily="18" charset="0"/>
                  </a:rPr>
                  <a:t>) then,</a:t>
                </a:r>
              </a:p>
              <a:p>
                <a:pPr lvl="0" algn="just"/>
                <a:r>
                  <a:rPr lang="en-US" sz="1600" dirty="0">
                    <a:solidFill>
                      <a:schemeClr val="bg1"/>
                    </a:solidFill>
                    <a:latin typeface="Times New Roman" panose="02020603050405020304" pitchFamily="18" charset="0"/>
                    <a:cs typeface="Times New Roman" panose="02020603050405020304" pitchFamily="18" charset="0"/>
                  </a:rPr>
                  <a:t>		If G_6 (</a:t>
                </a:r>
                <a:r>
                  <a:rPr lang="en-US" sz="1600" dirty="0" err="1">
                    <a:solidFill>
                      <a:schemeClr val="bg1"/>
                    </a:solidFill>
                    <a:latin typeface="Times New Roman" panose="02020603050405020304" pitchFamily="18" charset="0"/>
                    <a:cs typeface="Times New Roman" panose="02020603050405020304" pitchFamily="18" charset="0"/>
                  </a:rPr>
                  <a:t>u,v</a:t>
                </a:r>
                <a:r>
                  <a:rPr lang="en-US" sz="1600" dirty="0">
                    <a:solidFill>
                      <a:schemeClr val="bg1"/>
                    </a:solidFill>
                    <a:latin typeface="Times New Roman" panose="02020603050405020304" pitchFamily="18" charset="0"/>
                    <a:cs typeface="Times New Roman" panose="02020603050405020304" pitchFamily="18" charset="0"/>
                  </a:rPr>
                  <a:t>) is a </a:t>
                </a:r>
                <a:r>
                  <a:rPr lang="en-US" sz="1600" dirty="0" err="1">
                    <a:solidFill>
                      <a:schemeClr val="bg1"/>
                    </a:solidFill>
                    <a:latin typeface="Times New Roman" panose="02020603050405020304" pitchFamily="18" charset="0"/>
                    <a:cs typeface="Times New Roman" panose="02020603050405020304" pitchFamily="18" charset="0"/>
                  </a:rPr>
                  <a:t>tumourous</a:t>
                </a:r>
                <a:r>
                  <a:rPr lang="en-US" sz="1600" dirty="0">
                    <a:solidFill>
                      <a:schemeClr val="bg1"/>
                    </a:solidFill>
                    <a:latin typeface="Times New Roman" panose="02020603050405020304" pitchFamily="18" charset="0"/>
                    <a:cs typeface="Times New Roman" panose="02020603050405020304" pitchFamily="18" charset="0"/>
                  </a:rPr>
                  <a:t> image then, </a:t>
                </a:r>
              </a:p>
              <a:p>
                <a:pPr lvl="0" algn="just"/>
                <a:r>
                  <a:rPr lang="en-US" sz="1600" dirty="0">
                    <a:solidFill>
                      <a:schemeClr val="bg1"/>
                    </a:solidFill>
                    <a:latin typeface="Times New Roman" panose="02020603050405020304" pitchFamily="18" charset="0"/>
                    <a:cs typeface="Times New Roman" panose="02020603050405020304" pitchFamily="18" charset="0"/>
                  </a:rPr>
                  <a:t>			G_6 (</a:t>
                </a:r>
                <a:r>
                  <a:rPr lang="en-US" sz="1600" dirty="0" err="1">
                    <a:solidFill>
                      <a:schemeClr val="bg1"/>
                    </a:solidFill>
                    <a:latin typeface="Times New Roman" panose="02020603050405020304" pitchFamily="18" charset="0"/>
                    <a:cs typeface="Times New Roman" panose="02020603050405020304" pitchFamily="18" charset="0"/>
                  </a:rPr>
                  <a:t>u,v</a:t>
                </a:r>
                <a:r>
                  <a:rPr lang="en-US" sz="1600" dirty="0">
                    <a:solidFill>
                      <a:schemeClr val="bg1"/>
                    </a:solidFill>
                    <a:latin typeface="Times New Roman" panose="02020603050405020304" pitchFamily="18" charset="0"/>
                    <a:cs typeface="Times New Roman" panose="02020603050405020304" pitchFamily="18" charset="0"/>
                  </a:rPr>
                  <a:t>)←True</a:t>
                </a:r>
              </a:p>
              <a:p>
                <a:pPr lvl="0" algn="just"/>
                <a:r>
                  <a:rPr lang="en-US" sz="1600" dirty="0">
                    <a:solidFill>
                      <a:schemeClr val="bg1"/>
                    </a:solidFill>
                    <a:latin typeface="Times New Roman" panose="02020603050405020304" pitchFamily="18" charset="0"/>
                    <a:cs typeface="Times New Roman" panose="02020603050405020304" pitchFamily="18" charset="0"/>
                  </a:rPr>
                  <a:t>			A[</a:t>
                </a:r>
                <a:r>
                  <a:rPr lang="en-US" sz="1600" dirty="0" err="1">
                    <a:solidFill>
                      <a:schemeClr val="bg1"/>
                    </a:solidFill>
                    <a:latin typeface="Times New Roman" panose="02020603050405020304" pitchFamily="18" charset="0"/>
                    <a:cs typeface="Times New Roman" panose="02020603050405020304" pitchFamily="18" charset="0"/>
                  </a:rPr>
                  <a:t>i</a:t>
                </a:r>
                <a:r>
                  <a:rPr lang="en-US" sz="1600" dirty="0">
                    <a:solidFill>
                      <a:schemeClr val="bg1"/>
                    </a:solidFill>
                    <a:latin typeface="Times New Roman" panose="02020603050405020304" pitchFamily="18" charset="0"/>
                    <a:cs typeface="Times New Roman" panose="02020603050405020304" pitchFamily="18" charset="0"/>
                  </a:rPr>
                  <a:t>][0] ← 1 and A[</a:t>
                </a:r>
                <a:r>
                  <a:rPr lang="en-US" sz="1600" dirty="0" err="1">
                    <a:solidFill>
                      <a:schemeClr val="bg1"/>
                    </a:solidFill>
                    <a:latin typeface="Times New Roman" panose="02020603050405020304" pitchFamily="18" charset="0"/>
                    <a:cs typeface="Times New Roman" panose="02020603050405020304" pitchFamily="18" charset="0"/>
                  </a:rPr>
                  <a:t>i</a:t>
                </a:r>
                <a:r>
                  <a:rPr lang="en-US" sz="1600" dirty="0">
                    <a:solidFill>
                      <a:schemeClr val="bg1"/>
                    </a:solidFill>
                    <a:latin typeface="Times New Roman" panose="02020603050405020304" pitchFamily="18" charset="0"/>
                    <a:cs typeface="Times New Roman" panose="02020603050405020304" pitchFamily="18" charset="0"/>
                  </a:rPr>
                  <a:t>][1]← 0</a:t>
                </a:r>
              </a:p>
              <a:p>
                <a:pPr lvl="0" algn="just"/>
                <a:r>
                  <a:rPr lang="en-US" sz="1600" dirty="0">
                    <a:solidFill>
                      <a:schemeClr val="bg1"/>
                    </a:solidFill>
                    <a:latin typeface="Times New Roman" panose="02020603050405020304" pitchFamily="18" charset="0"/>
                    <a:cs typeface="Times New Roman" panose="02020603050405020304" pitchFamily="18" charset="0"/>
                  </a:rPr>
                  <a:t>			Go to Otherwise</a:t>
                </a:r>
              </a:p>
              <a:p>
                <a:pPr lvl="0" algn="just"/>
                <a:r>
                  <a:rPr lang="en-US" sz="1600" dirty="0">
                    <a:solidFill>
                      <a:schemeClr val="bg1"/>
                    </a:solidFill>
                    <a:latin typeface="Times New Roman" panose="02020603050405020304" pitchFamily="18" charset="0"/>
                    <a:cs typeface="Times New Roman" panose="02020603050405020304" pitchFamily="18" charset="0"/>
                  </a:rPr>
                  <a:t>		IfG_6 (</a:t>
                </a:r>
                <a:r>
                  <a:rPr lang="en-US" sz="1600" dirty="0" err="1">
                    <a:solidFill>
                      <a:schemeClr val="bg1"/>
                    </a:solidFill>
                    <a:latin typeface="Times New Roman" panose="02020603050405020304" pitchFamily="18" charset="0"/>
                    <a:cs typeface="Times New Roman" panose="02020603050405020304" pitchFamily="18" charset="0"/>
                  </a:rPr>
                  <a:t>u,v</a:t>
                </a:r>
                <a:r>
                  <a:rPr lang="en-US" sz="1600" dirty="0">
                    <a:solidFill>
                      <a:schemeClr val="bg1"/>
                    </a:solidFill>
                    <a:latin typeface="Times New Roman" panose="02020603050405020304" pitchFamily="18" charset="0"/>
                    <a:cs typeface="Times New Roman" panose="02020603050405020304" pitchFamily="18" charset="0"/>
                  </a:rPr>
                  <a:t>)is a non-tumorous image then, </a:t>
                </a:r>
              </a:p>
              <a:p>
                <a:pPr lvl="0" algn="just"/>
                <a:r>
                  <a:rPr lang="en-US" sz="1600" dirty="0">
                    <a:solidFill>
                      <a:schemeClr val="bg1"/>
                    </a:solidFill>
                    <a:latin typeface="Times New Roman" panose="02020603050405020304" pitchFamily="18" charset="0"/>
                    <a:cs typeface="Times New Roman" panose="02020603050405020304" pitchFamily="18" charset="0"/>
                  </a:rPr>
                  <a:t>			G_6 (</a:t>
                </a:r>
                <a:r>
                  <a:rPr lang="en-US" sz="1600" dirty="0" err="1">
                    <a:solidFill>
                      <a:schemeClr val="bg1"/>
                    </a:solidFill>
                    <a:latin typeface="Times New Roman" panose="02020603050405020304" pitchFamily="18" charset="0"/>
                    <a:cs typeface="Times New Roman" panose="02020603050405020304" pitchFamily="18" charset="0"/>
                  </a:rPr>
                  <a:t>u,v</a:t>
                </a:r>
                <a:r>
                  <a:rPr lang="en-US" sz="1600" dirty="0">
                    <a:solidFill>
                      <a:schemeClr val="bg1"/>
                    </a:solidFill>
                    <a:latin typeface="Times New Roman" panose="02020603050405020304" pitchFamily="18" charset="0"/>
                    <a:cs typeface="Times New Roman" panose="02020603050405020304" pitchFamily="18" charset="0"/>
                  </a:rPr>
                  <a:t>)← False</a:t>
                </a:r>
              </a:p>
              <a:p>
                <a:pPr lvl="0" algn="just"/>
                <a:r>
                  <a:rPr lang="en-US" sz="1600" dirty="0">
                    <a:solidFill>
                      <a:schemeClr val="bg1"/>
                    </a:solidFill>
                    <a:latin typeface="Times New Roman" panose="02020603050405020304" pitchFamily="18" charset="0"/>
                    <a:cs typeface="Times New Roman" panose="02020603050405020304" pitchFamily="18" charset="0"/>
                  </a:rPr>
                  <a:t>			A[</a:t>
                </a:r>
                <a:r>
                  <a:rPr lang="en-US" sz="1600" dirty="0" err="1">
                    <a:solidFill>
                      <a:schemeClr val="bg1"/>
                    </a:solidFill>
                    <a:latin typeface="Times New Roman" panose="02020603050405020304" pitchFamily="18" charset="0"/>
                    <a:cs typeface="Times New Roman" panose="02020603050405020304" pitchFamily="18" charset="0"/>
                  </a:rPr>
                  <a:t>i</a:t>
                </a:r>
                <a:r>
                  <a:rPr lang="en-US" sz="1600" dirty="0">
                    <a:solidFill>
                      <a:schemeClr val="bg1"/>
                    </a:solidFill>
                    <a:latin typeface="Times New Roman" panose="02020603050405020304" pitchFamily="18" charset="0"/>
                    <a:cs typeface="Times New Roman" panose="02020603050405020304" pitchFamily="18" charset="0"/>
                  </a:rPr>
                  <a:t>][0] ← 0 and A[</a:t>
                </a:r>
                <a:r>
                  <a:rPr lang="en-US" sz="1600" dirty="0" err="1">
                    <a:solidFill>
                      <a:schemeClr val="bg1"/>
                    </a:solidFill>
                    <a:latin typeface="Times New Roman" panose="02020603050405020304" pitchFamily="18" charset="0"/>
                    <a:cs typeface="Times New Roman" panose="02020603050405020304" pitchFamily="18" charset="0"/>
                  </a:rPr>
                  <a:t>i</a:t>
                </a:r>
                <a:r>
                  <a:rPr lang="en-US" sz="1600" dirty="0">
                    <a:solidFill>
                      <a:schemeClr val="bg1"/>
                    </a:solidFill>
                    <a:latin typeface="Times New Roman" panose="02020603050405020304" pitchFamily="18" charset="0"/>
                    <a:cs typeface="Times New Roman" panose="02020603050405020304" pitchFamily="18" charset="0"/>
                  </a:rPr>
                  <a:t>][1] ←1</a:t>
                </a:r>
              </a:p>
              <a:p>
                <a:pPr lvl="0" algn="just"/>
                <a:r>
                  <a:rPr lang="en-US" sz="1600" dirty="0">
                    <a:solidFill>
                      <a:schemeClr val="bg1"/>
                    </a:solidFill>
                    <a:latin typeface="Times New Roman" panose="02020603050405020304" pitchFamily="18" charset="0"/>
                    <a:cs typeface="Times New Roman" panose="02020603050405020304" pitchFamily="18" charset="0"/>
                  </a:rPr>
                  <a:t>			Go to Otherwise</a:t>
                </a:r>
              </a:p>
              <a:p>
                <a:pPr lvl="0" algn="just"/>
                <a:r>
                  <a:rPr lang="en-US" sz="1600" dirty="0">
                    <a:solidFill>
                      <a:schemeClr val="bg1"/>
                    </a:solidFill>
                    <a:latin typeface="Times New Roman" panose="02020603050405020304" pitchFamily="18" charset="0"/>
                    <a:cs typeface="Times New Roman" panose="02020603050405020304" pitchFamily="18" charset="0"/>
                  </a:rPr>
                  <a:t>                                Otherwise</a:t>
                </a:r>
              </a:p>
              <a:p>
                <a:pPr lvl="0" algn="just"/>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i</a:t>
                </a:r>
                <a:r>
                  <a:rPr lang="en-US" sz="1600" dirty="0">
                    <a:solidFill>
                      <a:schemeClr val="bg1"/>
                    </a:solidFill>
                    <a:latin typeface="Times New Roman" panose="02020603050405020304" pitchFamily="18" charset="0"/>
                    <a:cs typeface="Times New Roman" panose="02020603050405020304" pitchFamily="18" charset="0"/>
                  </a:rPr>
                  <a:t> + 1</a:t>
                </a:r>
              </a:p>
              <a:p>
                <a:pPr lvl="0" algn="just"/>
                <a:r>
                  <a:rPr lang="en-US" sz="1600" dirty="0">
                    <a:solidFill>
                      <a:schemeClr val="bg1"/>
                    </a:solidFill>
                    <a:latin typeface="Times New Roman" panose="02020603050405020304" pitchFamily="18" charset="0"/>
                    <a:cs typeface="Times New Roman" panose="02020603050405020304" pitchFamily="18" charset="0"/>
                  </a:rPr>
                  <a:t>                                                 Go to While</a:t>
                </a:r>
              </a:p>
              <a:p>
                <a:pPr lvl="0" algn="just"/>
                <a:r>
                  <a:rPr lang="en-US" sz="1600" dirty="0">
                    <a:solidFill>
                      <a:schemeClr val="bg1"/>
                    </a:solidFill>
                    <a:latin typeface="Times New Roman" panose="02020603050405020304" pitchFamily="18" charset="0"/>
                    <a:cs typeface="Times New Roman" panose="02020603050405020304" pitchFamily="18" charset="0"/>
                  </a:rPr>
                  <a:t>		End If</a:t>
                </a:r>
              </a:p>
              <a:p>
                <a:pPr lvl="0" algn="just"/>
                <a:r>
                  <a:rPr lang="en-US" sz="1600" dirty="0">
                    <a:solidFill>
                      <a:schemeClr val="bg1"/>
                    </a:solidFill>
                    <a:latin typeface="Times New Roman" panose="02020603050405020304" pitchFamily="18" charset="0"/>
                    <a:cs typeface="Times New Roman" panose="02020603050405020304" pitchFamily="18" charset="0"/>
                  </a:rPr>
                  <a:t>	End While</a:t>
                </a:r>
              </a:p>
              <a:p>
                <a:pPr lvl="0" algn="just"/>
                <a:endParaRPr lang="en-US" sz="1600" dirty="0">
                  <a:solidFill>
                    <a:schemeClr val="bg1"/>
                  </a:solidFill>
                  <a:latin typeface="Times New Roman" panose="02020603050405020304" pitchFamily="18" charset="0"/>
                  <a:cs typeface="Times New Roman" panose="02020603050405020304" pitchFamily="18" charset="0"/>
                </a:endParaRPr>
              </a:p>
              <a:p>
                <a:pPr lvl="0"/>
                <a:endParaRPr lang="en-IN" sz="1600" dirty="0">
                  <a:solidFill>
                    <a:schemeClr val="bg1"/>
                  </a:solidFill>
                  <a:effectLst/>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04800" y="533400"/>
                <a:ext cx="8534400" cy="5509200"/>
              </a:xfrm>
              <a:prstGeom prst="rect">
                <a:avLst/>
              </a:prstGeom>
              <a:blipFill>
                <a:blip r:embed="rId2"/>
                <a:stretch>
                  <a:fillRect l="-214" t="-332"/>
                </a:stretch>
              </a:blipFill>
            </p:spPr>
            <p:txBody>
              <a:bodyPr/>
              <a:lstStyle/>
              <a:p>
                <a:r>
                  <a:rPr lang="en-IN">
                    <a:noFill/>
                  </a:rPr>
                  <a:t> </a:t>
                </a:r>
              </a:p>
            </p:txBody>
          </p:sp>
        </mc:Fallback>
      </mc:AlternateContent>
    </p:spTree>
    <p:extLst>
      <p:ext uri="{BB962C8B-B14F-4D97-AF65-F5344CB8AC3E}">
        <p14:creationId xmlns:p14="http://schemas.microsoft.com/office/powerpoint/2010/main" val="6283147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1173</TotalTime>
  <Words>2483</Words>
  <Application>Microsoft Office PowerPoint</Application>
  <PresentationFormat>On-screen Show (4:3)</PresentationFormat>
  <Paragraphs>251</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Cambria Math</vt:lpstr>
      <vt:lpstr>Courier New</vt:lpstr>
      <vt:lpstr>Franklin Gothic Book</vt:lpstr>
      <vt:lpstr>Franklin Gothic Demi</vt:lpstr>
      <vt:lpstr>Times New Roman</vt:lpstr>
      <vt:lpstr>Wingdings</vt:lpstr>
      <vt:lpstr>Theme1</vt:lpstr>
      <vt:lpstr>PowerPoint Presentation</vt:lpstr>
      <vt:lpstr>1. Literature Survey</vt:lpstr>
      <vt:lpstr>2.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Conclusion, Novelty, Application &amp; Future scope</vt:lpstr>
      <vt:lpstr>PowerPoint Presentation</vt:lpstr>
      <vt:lpstr>6. 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CNN</dc:title>
  <dc:creator>C.UNNIKANNAN</dc:creator>
  <cp:lastModifiedBy>Tirtharaj Sinha</cp:lastModifiedBy>
  <cp:revision>63</cp:revision>
  <dcterms:created xsi:type="dcterms:W3CDTF">2021-12-17T12:50:43Z</dcterms:created>
  <dcterms:modified xsi:type="dcterms:W3CDTF">2022-03-29T18:05:19Z</dcterms:modified>
</cp:coreProperties>
</file>