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58" r:id="rId5"/>
    <p:sldId id="259" r:id="rId6"/>
    <p:sldId id="260" r:id="rId7"/>
    <p:sldId id="261" r:id="rId8"/>
    <p:sldId id="281" r:id="rId9"/>
    <p:sldId id="262" r:id="rId10"/>
    <p:sldId id="282" r:id="rId11"/>
    <p:sldId id="263"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9"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17737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6532C-2BA5-4FDB-A61D-B407A1268EF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274016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800691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273393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256323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0641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81810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169381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67988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79588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230178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6532C-2BA5-4FDB-A61D-B407A1268EF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63451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6532C-2BA5-4FDB-A61D-B407A1268EFA}"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59417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6532C-2BA5-4FDB-A61D-B407A1268EFA}"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2519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6532C-2BA5-4FDB-A61D-B407A1268EFA}"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41678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6532C-2BA5-4FDB-A61D-B407A1268EF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55542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6532C-2BA5-4FDB-A61D-B407A1268EF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59936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F6532C-2BA5-4FDB-A61D-B407A1268EFA}" type="datetimeFigureOut">
              <a:rPr lang="en-US" smtClean="0"/>
              <a:t>3/16/2019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D0E9EE-0EC1-42FD-8C52-47373BBF85F0}" type="slidenum">
              <a:rPr lang="en-US" smtClean="0"/>
              <a:t>‹#›</a:t>
            </a:fld>
            <a:endParaRPr lang="en-US"/>
          </a:p>
        </p:txBody>
      </p:sp>
    </p:spTree>
    <p:extLst>
      <p:ext uri="{BB962C8B-B14F-4D97-AF65-F5344CB8AC3E}">
        <p14:creationId xmlns:p14="http://schemas.microsoft.com/office/powerpoint/2010/main" val="2881894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ruminc.com/certified-scrum-master-training/" TargetMode="External"/><Relationship Id="rId2" Type="http://schemas.openxmlformats.org/officeDocument/2006/relationships/hyperlink" Target="https://www.scruminc.com/sprint-burndown-char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Presented By :-</a:t>
            </a:r>
          </a:p>
          <a:p>
            <a:endParaRPr lang="en-US" dirty="0"/>
          </a:p>
        </p:txBody>
      </p:sp>
      <p:sp>
        <p:nvSpPr>
          <p:cNvPr id="6" name="Rectangle 5"/>
          <p:cNvSpPr/>
          <p:nvPr/>
        </p:nvSpPr>
        <p:spPr>
          <a:xfrm>
            <a:off x="2957385" y="1355209"/>
            <a:ext cx="7768280"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9800" dirty="0">
                <a:ln w="0"/>
                <a:solidFill>
                  <a:schemeClr val="accent1"/>
                </a:solidFill>
                <a:effectLst>
                  <a:outerShdw blurRad="38100" dist="25400" dir="5400000" algn="ctr" rotWithShape="0">
                    <a:srgbClr val="6E747A">
                      <a:alpha val="43000"/>
                    </a:srgbClr>
                  </a:outerShdw>
                </a:effectLst>
              </a:rPr>
              <a:t>Agile</a:t>
            </a:r>
            <a:endParaRPr lang="en-US" sz="9800" dirty="0"/>
          </a:p>
        </p:txBody>
      </p:sp>
    </p:spTree>
    <p:extLst>
      <p:ext uri="{BB962C8B-B14F-4D97-AF65-F5344CB8AC3E}">
        <p14:creationId xmlns:p14="http://schemas.microsoft.com/office/powerpoint/2010/main" val="1761086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2378"/>
            <a:ext cx="10018713" cy="560173"/>
          </a:xfrm>
        </p:spPr>
        <p:txBody>
          <a:bodyPr>
            <a:normAutofit fontScale="90000"/>
          </a:bodyPr>
          <a:lstStyle/>
          <a:p>
            <a:r>
              <a:rPr lang="en-US" dirty="0" smtClean="0"/>
              <a:t>Product Owner</a:t>
            </a:r>
            <a:endParaRPr lang="en-US" dirty="0"/>
          </a:p>
        </p:txBody>
      </p:sp>
      <p:pic>
        <p:nvPicPr>
          <p:cNvPr id="2050" name="Picture 2" descr="Image result for project own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9526" y="731045"/>
            <a:ext cx="5815190" cy="581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63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06"/>
            <a:ext cx="10018713" cy="782594"/>
          </a:xfrm>
        </p:spPr>
        <p:txBody>
          <a:bodyPr/>
          <a:lstStyle/>
          <a:p>
            <a:r>
              <a:rPr lang="en-US" dirty="0"/>
              <a:t>User Stories</a:t>
            </a:r>
          </a:p>
        </p:txBody>
      </p:sp>
      <p:sp>
        <p:nvSpPr>
          <p:cNvPr id="3" name="Content Placeholder 2"/>
          <p:cNvSpPr>
            <a:spLocks noGrp="1"/>
          </p:cNvSpPr>
          <p:nvPr>
            <p:ph idx="1"/>
          </p:nvPr>
        </p:nvSpPr>
        <p:spPr>
          <a:xfrm>
            <a:off x="1484310" y="1128585"/>
            <a:ext cx="10018713" cy="4662616"/>
          </a:xfrm>
        </p:spPr>
        <p:txBody>
          <a:bodyPr/>
          <a:lstStyle/>
          <a:p>
            <a:r>
              <a:rPr lang="en-US" dirty="0"/>
              <a:t>User stories are nothing but the requirements or feature which has to be implemented.</a:t>
            </a:r>
          </a:p>
          <a:p>
            <a:r>
              <a:rPr lang="en-US" dirty="0"/>
              <a:t>In the scrum, we don’t have those huge requirements documents, rather the requirements are defined in a single paragraph, typically having the format as:</a:t>
            </a:r>
          </a:p>
          <a:p>
            <a:r>
              <a:rPr lang="en-US"/>
              <a:t>As a &lt;User / type of user&gt;</a:t>
            </a:r>
            <a:br>
              <a:rPr lang="en-US"/>
            </a:br>
            <a:r>
              <a:rPr lang="en-US"/>
              <a:t>I want to &lt;Some achievable goal/target&gt;</a:t>
            </a:r>
            <a:br>
              <a:rPr lang="en-US"/>
            </a:br>
            <a:r>
              <a:rPr lang="en-US"/>
              <a:t>To achieve &lt;some result or reason for doing the thing&gt;</a:t>
            </a:r>
          </a:p>
          <a:p>
            <a:endParaRPr lang="en-US" dirty="0"/>
          </a:p>
        </p:txBody>
      </p:sp>
    </p:spTree>
    <p:extLst>
      <p:ext uri="{BB962C8B-B14F-4D97-AF65-F5344CB8AC3E}">
        <p14:creationId xmlns:p14="http://schemas.microsoft.com/office/powerpoint/2010/main" val="3672579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4758"/>
            <a:ext cx="10018713" cy="601361"/>
          </a:xfrm>
        </p:spPr>
        <p:txBody>
          <a:bodyPr>
            <a:normAutofit fontScale="90000"/>
          </a:bodyPr>
          <a:lstStyle/>
          <a:p>
            <a:r>
              <a:rPr lang="en-US" dirty="0"/>
              <a:t>Sprint planning</a:t>
            </a:r>
          </a:p>
        </p:txBody>
      </p:sp>
      <p:sp>
        <p:nvSpPr>
          <p:cNvPr id="3" name="Content Placeholder 2"/>
          <p:cNvSpPr>
            <a:spLocks noGrp="1"/>
          </p:cNvSpPr>
          <p:nvPr>
            <p:ph idx="1"/>
          </p:nvPr>
        </p:nvSpPr>
        <p:spPr>
          <a:xfrm>
            <a:off x="1484310" y="972065"/>
            <a:ext cx="10018713" cy="4819135"/>
          </a:xfrm>
        </p:spPr>
        <p:txBody>
          <a:bodyPr>
            <a:normAutofit fontScale="85000" lnSpcReduction="10000"/>
          </a:bodyPr>
          <a:lstStyle/>
          <a:p>
            <a:r>
              <a:rPr lang="en-US" dirty="0"/>
              <a:t>Sprint planning is an event in the Scrum framework where the team determines the product backlog items they will work on during that sprint and discusses their initial plan for completing those product backlog items.</a:t>
            </a:r>
          </a:p>
          <a:p>
            <a:r>
              <a:rPr lang="en-US" dirty="0"/>
              <a:t>Teams may find it helpful to establish a sprint goal and use that as the basis by which they determine which product backlog items they work on during that sprint.</a:t>
            </a:r>
          </a:p>
          <a:p>
            <a:r>
              <a:rPr lang="en-US" dirty="0"/>
              <a:t>People involved :-</a:t>
            </a:r>
          </a:p>
          <a:p>
            <a:r>
              <a:rPr lang="en-US" dirty="0"/>
              <a:t>Product Owner - Identifies the candidate product backlog items and their relative priorities, as well as proposes a sprint goal.</a:t>
            </a:r>
          </a:p>
          <a:p>
            <a:r>
              <a:rPr lang="en-US" dirty="0"/>
              <a:t>Team members - Determine how many of the product backlog items they forecast they will be able to complete and determine how they will deliver those product backlog items.</a:t>
            </a:r>
          </a:p>
          <a:p>
            <a:r>
              <a:rPr lang="en-US" dirty="0"/>
              <a:t>Scrum Master - Facilitates sprint planning in order to ensure that the discussion is effective and that there is agreement to the sprint goal and that the appropriate product backlog items are included in the sprint backlog.</a:t>
            </a:r>
          </a:p>
        </p:txBody>
      </p:sp>
    </p:spTree>
    <p:extLst>
      <p:ext uri="{BB962C8B-B14F-4D97-AF65-F5344CB8AC3E}">
        <p14:creationId xmlns:p14="http://schemas.microsoft.com/office/powerpoint/2010/main" val="77416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8855"/>
            <a:ext cx="10018713" cy="609600"/>
          </a:xfrm>
        </p:spPr>
        <p:txBody>
          <a:bodyPr>
            <a:normAutofit fontScale="90000"/>
          </a:bodyPr>
          <a:lstStyle/>
          <a:p>
            <a:r>
              <a:rPr lang="en-US" dirty="0"/>
              <a:t>Structure of Sprint Planning</a:t>
            </a:r>
          </a:p>
        </p:txBody>
      </p:sp>
      <p:sp>
        <p:nvSpPr>
          <p:cNvPr id="3" name="Content Placeholder 2"/>
          <p:cNvSpPr>
            <a:spLocks noGrp="1"/>
          </p:cNvSpPr>
          <p:nvPr>
            <p:ph idx="1"/>
          </p:nvPr>
        </p:nvSpPr>
        <p:spPr>
          <a:xfrm>
            <a:off x="1484310" y="988541"/>
            <a:ext cx="10018713" cy="4802659"/>
          </a:xfrm>
        </p:spPr>
        <p:txBody>
          <a:bodyPr>
            <a:normAutofit fontScale="62500" lnSpcReduction="20000"/>
          </a:bodyPr>
          <a:lstStyle/>
          <a:p>
            <a:r>
              <a:rPr lang="en-US" dirty="0"/>
              <a:t>Sprint planning is typically split into two parts:</a:t>
            </a:r>
          </a:p>
          <a:p>
            <a:pPr marL="0" indent="0">
              <a:buNone/>
            </a:pPr>
            <a:r>
              <a:rPr lang="en-US" dirty="0"/>
              <a:t>Part 1 - Scope</a:t>
            </a:r>
          </a:p>
          <a:p>
            <a:r>
              <a:rPr lang="en-US" dirty="0"/>
              <a:t>The team selects which items from a prioritized list of ready product backlog items (usually expressed as user stories) they forecast they will be able to complete during the sprint.</a:t>
            </a:r>
          </a:p>
          <a:p>
            <a:r>
              <a:rPr lang="en-US" dirty="0"/>
              <a:t>Here’s a sample agenda for the first part of sprint planning:</a:t>
            </a:r>
          </a:p>
          <a:p>
            <a:r>
              <a:rPr lang="en-US" dirty="0"/>
              <a:t>What is the goal for this sprint? Use this as a decision filter to determine which product backlog items to include in the sprint.</a:t>
            </a:r>
          </a:p>
          <a:p>
            <a:r>
              <a:rPr lang="en-US" dirty="0"/>
              <a:t>What product backlog items are ready and contribute toward the sprint goal?</a:t>
            </a:r>
          </a:p>
          <a:p>
            <a:r>
              <a:rPr lang="en-US" dirty="0"/>
              <a:t>Who is available for this sprint? Identify any vacations, holidays, other activities that will impact everyone’s availability during the sprint.</a:t>
            </a:r>
          </a:p>
          <a:p>
            <a:r>
              <a:rPr lang="en-US" dirty="0"/>
              <a:t>What is the team’s capacity based on everyone’s availability</a:t>
            </a:r>
          </a:p>
          <a:p>
            <a:r>
              <a:rPr lang="en-US" dirty="0"/>
              <a:t>What items will the team include on the sprint backlog based on the sprint goal and the team’s capacity.</a:t>
            </a:r>
          </a:p>
          <a:p>
            <a:r>
              <a:rPr lang="en-US" dirty="0"/>
              <a:t>How confident does the team feel that they’ll be able to meet the sprint goal.</a:t>
            </a:r>
          </a:p>
          <a:p>
            <a:pPr marL="0" indent="0">
              <a:buNone/>
            </a:pPr>
            <a:r>
              <a:rPr lang="en-US" dirty="0"/>
              <a:t>Part 2 - Plan</a:t>
            </a:r>
          </a:p>
          <a:p>
            <a:r>
              <a:rPr lang="en-US" dirty="0"/>
              <a:t>The team discusses in more detail how they will deliver the selected product backlog items. This may (but does not have to) include identifying tasks for the product backlog items, whether there are any dependencies between the items, and signing up for the initial product backlog items that each team member works on .</a:t>
            </a:r>
          </a:p>
          <a:p>
            <a:endParaRPr lang="en-US" dirty="0"/>
          </a:p>
        </p:txBody>
      </p:sp>
    </p:spTree>
    <p:extLst>
      <p:ext uri="{BB962C8B-B14F-4D97-AF65-F5344CB8AC3E}">
        <p14:creationId xmlns:p14="http://schemas.microsoft.com/office/powerpoint/2010/main" val="2324326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8898"/>
            <a:ext cx="10018713" cy="568410"/>
          </a:xfrm>
        </p:spPr>
        <p:txBody>
          <a:bodyPr>
            <a:normAutofit fontScale="90000"/>
          </a:bodyPr>
          <a:lstStyle/>
          <a:p>
            <a:r>
              <a:rPr lang="en-US" dirty="0"/>
              <a:t>Heartbeat Retrospective</a:t>
            </a:r>
          </a:p>
        </p:txBody>
      </p:sp>
      <p:sp>
        <p:nvSpPr>
          <p:cNvPr id="3" name="Content Placeholder 2"/>
          <p:cNvSpPr>
            <a:spLocks noGrp="1"/>
          </p:cNvSpPr>
          <p:nvPr>
            <p:ph idx="1"/>
          </p:nvPr>
        </p:nvSpPr>
        <p:spPr>
          <a:xfrm>
            <a:off x="1484310" y="1112109"/>
            <a:ext cx="10018713" cy="4679092"/>
          </a:xfrm>
        </p:spPr>
        <p:txBody>
          <a:bodyPr/>
          <a:lstStyle/>
          <a:p>
            <a:r>
              <a:rPr lang="en-US" dirty="0"/>
              <a:t>The team meets regularly, to explicitly reflect on the most significant events to have occurred since the previous such meeting, and take decisions aiming at remediation or improvement.</a:t>
            </a:r>
          </a:p>
          <a:p>
            <a:r>
              <a:rPr lang="en-US" dirty="0"/>
              <a:t>This is often a facilitated meeting following a set format. Several distinct formats have been described, depending in large part on the time set aside for the meeting, typically between one and three hours. One important reason to use a facilitated format is to give all team members an opportunity to speak up.</a:t>
            </a:r>
          </a:p>
          <a:p>
            <a:endParaRPr lang="en-US" dirty="0"/>
          </a:p>
        </p:txBody>
      </p:sp>
    </p:spTree>
    <p:extLst>
      <p:ext uri="{BB962C8B-B14F-4D97-AF65-F5344CB8AC3E}">
        <p14:creationId xmlns:p14="http://schemas.microsoft.com/office/powerpoint/2010/main" val="102142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62465"/>
            <a:ext cx="10018713" cy="6038335"/>
          </a:xfrm>
        </p:spPr>
        <p:txBody>
          <a:bodyPr>
            <a:normAutofit fontScale="92500" lnSpcReduction="20000"/>
          </a:bodyPr>
          <a:lstStyle/>
          <a:p>
            <a:r>
              <a:rPr lang="en-US" dirty="0"/>
              <a:t>A retrospective is intended to reveal facts or feelings which have measurable effects on the team's performance, and to construct ideas for improvement based on these observations. It will not be useful if it devolves into a verbal joust, or a whining session.</a:t>
            </a:r>
          </a:p>
          <a:p>
            <a:r>
              <a:rPr lang="en-US" dirty="0"/>
              <a:t>On the other hand, an effective retrospective requires that each participant feel comfortable speaking up. The facilitator is responsible for creating the conditions of mutual trust; this may require taking into accounts such factors as hierarchical relationships, the presence of a manager for instance may inhibit discussion of performance issues.</a:t>
            </a:r>
          </a:p>
          <a:p>
            <a:r>
              <a:rPr lang="en-US" dirty="0"/>
              <a:t>Being an all-hands meeting, a retrospective comes at a significant cost in person-hours. Poor execution, either from the usual causes of bad meetings (lack of preparation, tardiness, inattention) or from causes specific to this format (lack of trust and safety, taboo topics), will result in the practice being discredited, even though a vast majority of the Agile community views it as valuable.</a:t>
            </a:r>
          </a:p>
          <a:p>
            <a:r>
              <a:rPr lang="en-US" dirty="0"/>
              <a:t>An effective retrospective will normally result in decisions, leading to action items; it's a mistake to have too few (there is always room for improvement) or too many (it would be impractical to address "all" issues in the next iteration). One or two improvement ideas per iteration retrospective may well be enough.</a:t>
            </a:r>
          </a:p>
          <a:p>
            <a:r>
              <a:rPr lang="en-US" dirty="0"/>
              <a:t>Identical issues coming up at each retrospective, without measurable improvement over time, may signal that the retrospective has become an empty ritual.</a:t>
            </a:r>
          </a:p>
        </p:txBody>
      </p:sp>
    </p:spTree>
    <p:extLst>
      <p:ext uri="{BB962C8B-B14F-4D97-AF65-F5344CB8AC3E}">
        <p14:creationId xmlns:p14="http://schemas.microsoft.com/office/powerpoint/2010/main" val="399957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3568"/>
            <a:ext cx="10018713" cy="617837"/>
          </a:xfrm>
        </p:spPr>
        <p:txBody>
          <a:bodyPr>
            <a:normAutofit fontScale="90000"/>
          </a:bodyPr>
          <a:lstStyle/>
          <a:p>
            <a:r>
              <a:rPr lang="en-US" dirty="0" err="1"/>
              <a:t>BurnDown</a:t>
            </a:r>
            <a:r>
              <a:rPr lang="en-US" dirty="0"/>
              <a:t> Chart</a:t>
            </a:r>
          </a:p>
        </p:txBody>
      </p:sp>
      <p:sp>
        <p:nvSpPr>
          <p:cNvPr id="3" name="Content Placeholder 2"/>
          <p:cNvSpPr>
            <a:spLocks noGrp="1"/>
          </p:cNvSpPr>
          <p:nvPr>
            <p:ph idx="1"/>
          </p:nvPr>
        </p:nvSpPr>
        <p:spPr>
          <a:xfrm>
            <a:off x="1484310" y="930877"/>
            <a:ext cx="10018713" cy="4860324"/>
          </a:xfrm>
        </p:spPr>
        <p:txBody>
          <a:bodyPr/>
          <a:lstStyle/>
          <a:p>
            <a:r>
              <a:rPr lang="en-US" dirty="0"/>
              <a:t>It can be described as a large graph relating the quantity of work remaining (on the vertical axis) and the time elapsed since the start of the project (on the horizontal, showing future as well as past). This constitutes an “information radiator", provided it is updated regularly. Two variants exist, depending on whether the amount graphed is for the work remaining in the iteration ("sprint </a:t>
            </a:r>
            <a:r>
              <a:rPr lang="en-US" dirty="0" err="1"/>
              <a:t>burndown</a:t>
            </a:r>
            <a:r>
              <a:rPr lang="en-US" dirty="0"/>
              <a:t>") or more commonly the entire project ("product </a:t>
            </a:r>
            <a:r>
              <a:rPr lang="en-US" dirty="0" err="1"/>
              <a:t>burndown</a:t>
            </a:r>
            <a:r>
              <a:rPr lang="en-US" dirty="0"/>
              <a:t>").</a:t>
            </a:r>
          </a:p>
        </p:txBody>
      </p:sp>
    </p:spTree>
    <p:extLst>
      <p:ext uri="{BB962C8B-B14F-4D97-AF65-F5344CB8AC3E}">
        <p14:creationId xmlns:p14="http://schemas.microsoft.com/office/powerpoint/2010/main" val="4147646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0044"/>
            <a:ext cx="10018713" cy="782594"/>
          </a:xfrm>
        </p:spPr>
        <p:txBody>
          <a:bodyPr/>
          <a:lstStyle/>
          <a:p>
            <a:r>
              <a:rPr lang="en-US" dirty="0"/>
              <a:t>Poker Planning</a:t>
            </a:r>
          </a:p>
        </p:txBody>
      </p:sp>
      <p:sp>
        <p:nvSpPr>
          <p:cNvPr id="3" name="Content Placeholder 2"/>
          <p:cNvSpPr>
            <a:spLocks noGrp="1"/>
          </p:cNvSpPr>
          <p:nvPr>
            <p:ph idx="1"/>
          </p:nvPr>
        </p:nvSpPr>
        <p:spPr>
          <a:xfrm>
            <a:off x="1484310" y="1260389"/>
            <a:ext cx="10018713" cy="4530811"/>
          </a:xfrm>
        </p:spPr>
        <p:txBody>
          <a:bodyPr>
            <a:normAutofit fontScale="92500"/>
          </a:bodyPr>
          <a:lstStyle/>
          <a:p>
            <a:r>
              <a:rPr lang="en-US" dirty="0"/>
              <a:t>A playful approach to estimation, used by many Agile teams.</a:t>
            </a:r>
          </a:p>
          <a:p>
            <a:r>
              <a:rPr lang="en-US" dirty="0"/>
              <a:t>The team meets in presence of the customer or the product owner. Around the table, each team member holds a set of playing cards, bearing numerical values appropriate for points estimation of a user story.</a:t>
            </a:r>
          </a:p>
          <a:p>
            <a:r>
              <a:rPr lang="en-US" dirty="0"/>
              <a:t>The Product Owner briefly states the intent and value of a story. Each member of the development team silently picks an estimate and readies the corresponding card, face down. When everyone has taken their pick, the cards are turned face up and the estimates are read aloud.</a:t>
            </a:r>
          </a:p>
          <a:p>
            <a:r>
              <a:rPr lang="en-US" dirty="0"/>
              <a:t>The two (or more) team members who gave the high and low estimate justify their reasoning. After brief discussion, the team may seek convergence toward a consensus estimate by playing one or more further rounds.</a:t>
            </a:r>
          </a:p>
          <a:p>
            <a:endParaRPr lang="en-US" dirty="0"/>
          </a:p>
        </p:txBody>
      </p:sp>
    </p:spTree>
    <p:extLst>
      <p:ext uri="{BB962C8B-B14F-4D97-AF65-F5344CB8AC3E}">
        <p14:creationId xmlns:p14="http://schemas.microsoft.com/office/powerpoint/2010/main" val="133338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0660"/>
            <a:ext cx="10018713" cy="609599"/>
          </a:xfrm>
        </p:spPr>
        <p:txBody>
          <a:bodyPr>
            <a:normAutofit fontScale="90000"/>
          </a:bodyPr>
          <a:lstStyle/>
          <a:p>
            <a:r>
              <a:rPr lang="en-US" dirty="0"/>
              <a:t>Benefits</a:t>
            </a:r>
          </a:p>
        </p:txBody>
      </p:sp>
      <p:sp>
        <p:nvSpPr>
          <p:cNvPr id="3" name="Content Placeholder 2"/>
          <p:cNvSpPr>
            <a:spLocks noGrp="1"/>
          </p:cNvSpPr>
          <p:nvPr>
            <p:ph idx="1"/>
          </p:nvPr>
        </p:nvSpPr>
        <p:spPr>
          <a:xfrm>
            <a:off x="1484310" y="1103871"/>
            <a:ext cx="10018713" cy="4687330"/>
          </a:xfrm>
        </p:spPr>
        <p:txBody>
          <a:bodyPr/>
          <a:lstStyle/>
          <a:p>
            <a:r>
              <a:rPr lang="en-US" dirty="0"/>
              <a:t>Using a structured, game-like format keeps things moving along and avoids the estimating meeting getting bogged down in interminable discussions (this particular outcome was the original intent of the practice)</a:t>
            </a:r>
          </a:p>
          <a:p>
            <a:r>
              <a:rPr lang="en-US" dirty="0"/>
              <a:t>The meeting's format offers an opportunity to leverage the knowledge of all team members, whereas in a less structured meeting format, the more outgoing team members sometimes shut out the quiet ones</a:t>
            </a:r>
          </a:p>
          <a:p>
            <a:r>
              <a:rPr lang="en-US" dirty="0"/>
              <a:t>The conversation following the revealing of initial estimates is a great way to pool insights about the user story being discussed and surface implementation risks</a:t>
            </a:r>
          </a:p>
          <a:p>
            <a:endParaRPr lang="en-US" dirty="0"/>
          </a:p>
        </p:txBody>
      </p:sp>
    </p:spTree>
    <p:extLst>
      <p:ext uri="{BB962C8B-B14F-4D97-AF65-F5344CB8AC3E}">
        <p14:creationId xmlns:p14="http://schemas.microsoft.com/office/powerpoint/2010/main" val="70870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3569"/>
            <a:ext cx="10018713" cy="667264"/>
          </a:xfrm>
        </p:spPr>
        <p:txBody>
          <a:bodyPr>
            <a:normAutofit fontScale="90000"/>
          </a:bodyPr>
          <a:lstStyle/>
          <a:p>
            <a:r>
              <a:rPr lang="en-US" dirty="0"/>
              <a:t>Pitfalls</a:t>
            </a:r>
          </a:p>
        </p:txBody>
      </p:sp>
      <p:sp>
        <p:nvSpPr>
          <p:cNvPr id="3" name="Content Placeholder 2"/>
          <p:cNvSpPr>
            <a:spLocks noGrp="1"/>
          </p:cNvSpPr>
          <p:nvPr>
            <p:ph idx="1"/>
          </p:nvPr>
        </p:nvSpPr>
        <p:spPr>
          <a:xfrm>
            <a:off x="1484310" y="947351"/>
            <a:ext cx="10018713" cy="4843849"/>
          </a:xfrm>
        </p:spPr>
        <p:txBody>
          <a:bodyPr/>
          <a:lstStyle/>
          <a:p>
            <a:r>
              <a:rPr lang="en-US" dirty="0"/>
              <a:t>A pitfall of Planning Poker resides in making "convergence to consensus estimate" an obligation rather than a natural result of the conversation that follows a round of play. Doing so runs the risk of erasing useful information, i.e. the degree of uncertainty conveyed by a wide spread in the initial estimates.</a:t>
            </a:r>
          </a:p>
        </p:txBody>
      </p:sp>
    </p:spTree>
    <p:extLst>
      <p:ext uri="{BB962C8B-B14F-4D97-AF65-F5344CB8AC3E}">
        <p14:creationId xmlns:p14="http://schemas.microsoft.com/office/powerpoint/2010/main" val="11394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41638"/>
          </a:xfrm>
        </p:spPr>
        <p:txBody>
          <a:bodyPr>
            <a:normAutofit fontScale="90000"/>
          </a:bodyPr>
          <a:lstStyle/>
          <a:p>
            <a:r>
              <a:rPr lang="en-US" dirty="0"/>
              <a:t>What Do You Mean By Agile?</a:t>
            </a:r>
          </a:p>
        </p:txBody>
      </p:sp>
      <p:sp>
        <p:nvSpPr>
          <p:cNvPr id="3" name="Content Placeholder 2"/>
          <p:cNvSpPr>
            <a:spLocks noGrp="1"/>
          </p:cNvSpPr>
          <p:nvPr>
            <p:ph idx="1"/>
          </p:nvPr>
        </p:nvSpPr>
        <p:spPr>
          <a:xfrm>
            <a:off x="1484310" y="1227439"/>
            <a:ext cx="4046477" cy="4944760"/>
          </a:xfrm>
        </p:spPr>
        <p:txBody>
          <a:bodyPr>
            <a:normAutofit/>
          </a:bodyPr>
          <a:lstStyle/>
          <a:p>
            <a:r>
              <a:rPr lang="en-IN" dirty="0"/>
              <a:t>Agile is a time boxed, iterative approach to software delivery that builds software incrementally from the start of the project, instead of trying to deliver it all at once near the end.</a:t>
            </a:r>
          </a:p>
          <a:p>
            <a:endParaRPr lang="en-US" dirty="0"/>
          </a:p>
        </p:txBody>
      </p:sp>
      <p:pic>
        <p:nvPicPr>
          <p:cNvPr id="5" name="Picture 4">
            <a:extLst>
              <a:ext uri="{FF2B5EF4-FFF2-40B4-BE49-F238E27FC236}">
                <a16:creationId xmlns="" xmlns:a16="http://schemas.microsoft.com/office/drawing/2014/main" id="{7773DFB7-E851-46A4-BBDA-04662D708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917" y="2181225"/>
            <a:ext cx="6036815" cy="2495550"/>
          </a:xfrm>
          <a:prstGeom prst="rect">
            <a:avLst/>
          </a:prstGeom>
        </p:spPr>
      </p:pic>
    </p:spTree>
    <p:extLst>
      <p:ext uri="{BB962C8B-B14F-4D97-AF65-F5344CB8AC3E}">
        <p14:creationId xmlns:p14="http://schemas.microsoft.com/office/powerpoint/2010/main" val="2112046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06"/>
            <a:ext cx="10018713" cy="667264"/>
          </a:xfrm>
        </p:spPr>
        <p:txBody>
          <a:bodyPr>
            <a:normAutofit fontScale="90000"/>
          </a:bodyPr>
          <a:lstStyle/>
          <a:p>
            <a:r>
              <a:rPr lang="en-US" dirty="0"/>
              <a:t>Daily Stand-up</a:t>
            </a:r>
          </a:p>
        </p:txBody>
      </p:sp>
      <p:sp>
        <p:nvSpPr>
          <p:cNvPr id="3" name="Content Placeholder 2"/>
          <p:cNvSpPr>
            <a:spLocks noGrp="1"/>
          </p:cNvSpPr>
          <p:nvPr>
            <p:ph idx="1"/>
          </p:nvPr>
        </p:nvSpPr>
        <p:spPr>
          <a:xfrm>
            <a:off x="1484310" y="939115"/>
            <a:ext cx="10018713" cy="4852086"/>
          </a:xfrm>
        </p:spPr>
        <p:txBody>
          <a:bodyPr>
            <a:normAutofit fontScale="92500"/>
          </a:bodyPr>
          <a:lstStyle/>
          <a:p>
            <a:r>
              <a:rPr lang="en-US" dirty="0"/>
              <a:t>The daily Scrum meeting is a short everyday meeting, ideally during start of the working day. Each team member who works towards the completion of a given sprint needs to participate. During this meeting, each team member should briefly provide the answers of the following three questions :</a:t>
            </a:r>
          </a:p>
          <a:p>
            <a:r>
              <a:rPr lang="en-US" dirty="0"/>
              <a:t>What has he/she accomplished since the last daily Scrum meeting?</a:t>
            </a:r>
          </a:p>
          <a:p>
            <a:r>
              <a:rPr lang="en-US" dirty="0"/>
              <a:t>What is he/she is going to accomplish until the next Scrum meeting?</a:t>
            </a:r>
          </a:p>
          <a:p>
            <a:r>
              <a:rPr lang="en-US" dirty="0"/>
              <a:t>What are the impediments that prevent him/her from accomplishing his/her tasks?</a:t>
            </a:r>
          </a:p>
          <a:p>
            <a:r>
              <a:rPr lang="en-US" dirty="0"/>
              <a:t>All team members should attend and they should stand during the meeting. The daily Scrum meeting should ideally not last more than 15 minutes. On the other no issues or concerns raised during the meeting are allowed to be ignored due to the lack of time. Issues or concerns ought to be recorded by the Scrum Master and needs to be specifically handled after the meeting. </a:t>
            </a:r>
          </a:p>
        </p:txBody>
      </p:sp>
    </p:spTree>
    <p:extLst>
      <p:ext uri="{BB962C8B-B14F-4D97-AF65-F5344CB8AC3E}">
        <p14:creationId xmlns:p14="http://schemas.microsoft.com/office/powerpoint/2010/main" val="320681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81233"/>
            <a:ext cx="10018713" cy="609600"/>
          </a:xfrm>
        </p:spPr>
        <p:txBody>
          <a:bodyPr>
            <a:normAutofit fontScale="90000"/>
          </a:bodyPr>
          <a:lstStyle/>
          <a:p>
            <a:r>
              <a:rPr lang="en-US" dirty="0"/>
              <a:t>Scrum Board</a:t>
            </a:r>
          </a:p>
        </p:txBody>
      </p:sp>
      <p:sp>
        <p:nvSpPr>
          <p:cNvPr id="3" name="Content Placeholder 2"/>
          <p:cNvSpPr>
            <a:spLocks noGrp="1"/>
          </p:cNvSpPr>
          <p:nvPr>
            <p:ph idx="1"/>
          </p:nvPr>
        </p:nvSpPr>
        <p:spPr>
          <a:xfrm>
            <a:off x="1484310" y="1021493"/>
            <a:ext cx="10018713" cy="4769708"/>
          </a:xfrm>
        </p:spPr>
        <p:txBody>
          <a:bodyPr>
            <a:normAutofit fontScale="62500" lnSpcReduction="20000"/>
          </a:bodyPr>
          <a:lstStyle/>
          <a:p>
            <a:r>
              <a:rPr lang="en-US" dirty="0"/>
              <a:t>It is a tool that helps Teams make Sprint Backlog items visible. The board can take many physical and virtual forms but it performs the same function regardless of how it looks. The board is updated by the Team and shows all items that need to be completed for the current Sprint.</a:t>
            </a:r>
          </a:p>
          <a:p>
            <a:endParaRPr lang="en-US" dirty="0"/>
          </a:p>
          <a:p>
            <a:pPr fontAlgn="base"/>
            <a:r>
              <a:rPr lang="en-US" dirty="0"/>
              <a:t>Many teams add categories to their Scrum Boards that fit their workflow. For example, if a Team wants to distinguish between testing and done, they might add a Testing or Verify column between Done and Work In Progress. Some Teams like to post a copy of their</a:t>
            </a:r>
            <a:r>
              <a:rPr lang="en-US" dirty="0">
                <a:hlinkClick r:id="rId2" tooltip="Sprint Burndown Chart"/>
              </a:rPr>
              <a:t> </a:t>
            </a:r>
            <a:r>
              <a:rPr lang="en-US" dirty="0"/>
              <a:t>Sprint </a:t>
            </a:r>
            <a:r>
              <a:rPr lang="en-US" dirty="0" err="1"/>
              <a:t>BurnDown</a:t>
            </a:r>
            <a:r>
              <a:rPr lang="en-US" dirty="0"/>
              <a:t> chart on their board so the entire Team can see their progress during Sprint.</a:t>
            </a:r>
          </a:p>
          <a:p>
            <a:pPr fontAlgn="base"/>
            <a:r>
              <a:rPr lang="en-US" dirty="0"/>
              <a:t>The board is traditionally divided up into three categories: To Do, Work in Progress and Done.</a:t>
            </a:r>
          </a:p>
          <a:p>
            <a:pPr marL="0" indent="0" fontAlgn="base">
              <a:buNone/>
            </a:pPr>
            <a:r>
              <a:rPr lang="en-US" dirty="0"/>
              <a:t>	• During Sprint Planning, each User Story in the Sprint Backlog is written as a task on a Post-It note and put in priority 	order in the To Do column.</a:t>
            </a:r>
          </a:p>
          <a:p>
            <a:pPr marL="0" indent="0" fontAlgn="base">
              <a:buNone/>
            </a:pPr>
            <a:r>
              <a:rPr lang="en-US" dirty="0"/>
              <a:t>	• Then during the Sprint, Team Members decide which items they would like to complete. They take the Post-it and 	move it to the Work In Progress column.</a:t>
            </a:r>
          </a:p>
          <a:p>
            <a:pPr marL="0" indent="0" fontAlgn="base">
              <a:buNone/>
            </a:pPr>
            <a:r>
              <a:rPr lang="en-US" dirty="0"/>
              <a:t>	• When they complete the task, they move it to Done.</a:t>
            </a:r>
          </a:p>
          <a:p>
            <a:pPr fontAlgn="base"/>
            <a:r>
              <a:rPr lang="en-US" dirty="0"/>
              <a:t>If the Team is located in the same space, it is best to have a physical Task Board. The board should be located in a central area where people can easily see and access it. In many organizations, the Task Board replaces the water cooler as the place where people gather and chat. This in turn may lead to a more collaborative work space.</a:t>
            </a:r>
          </a:p>
          <a:p>
            <a:pPr fontAlgn="base"/>
            <a:r>
              <a:rPr lang="en-US" dirty="0"/>
              <a:t>If the Team is spread across multiple locations, there are a number of off the shelf programs available. Virtual Task Boards often have lots of value added features that allow product owners and</a:t>
            </a:r>
            <a:r>
              <a:rPr lang="en-US" dirty="0">
                <a:hlinkClick r:id="rId3"/>
              </a:rPr>
              <a:t> </a:t>
            </a:r>
            <a:r>
              <a:rPr lang="en-US" dirty="0"/>
              <a:t>scrum masters to create and array of metrics to better help improve the Team's process. Some Teams use both types of boards to get the respective advantages of each.</a:t>
            </a:r>
          </a:p>
          <a:p>
            <a:endParaRPr lang="en-US" dirty="0"/>
          </a:p>
        </p:txBody>
      </p:sp>
    </p:spTree>
    <p:extLst>
      <p:ext uri="{BB962C8B-B14F-4D97-AF65-F5344CB8AC3E}">
        <p14:creationId xmlns:p14="http://schemas.microsoft.com/office/powerpoint/2010/main" val="402981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06"/>
            <a:ext cx="10018713" cy="601362"/>
          </a:xfrm>
        </p:spPr>
        <p:txBody>
          <a:bodyPr>
            <a:normAutofit fontScale="90000"/>
          </a:bodyPr>
          <a:lstStyle/>
          <a:p>
            <a:r>
              <a:rPr lang="en-US" dirty="0"/>
              <a:t>Kanban</a:t>
            </a:r>
          </a:p>
        </p:txBody>
      </p:sp>
      <p:sp>
        <p:nvSpPr>
          <p:cNvPr id="3" name="Content Placeholder 2"/>
          <p:cNvSpPr>
            <a:spLocks noGrp="1"/>
          </p:cNvSpPr>
          <p:nvPr>
            <p:ph idx="1"/>
          </p:nvPr>
        </p:nvSpPr>
        <p:spPr>
          <a:xfrm>
            <a:off x="1484310" y="963828"/>
            <a:ext cx="10018713" cy="2199502"/>
          </a:xfrm>
        </p:spPr>
        <p:txBody>
          <a:bodyPr/>
          <a:lstStyle/>
          <a:p>
            <a:r>
              <a:rPr lang="en-US" sz="2100" dirty="0"/>
              <a:t>Kanban originally emerged from Japanese word that means, a card containing all the information needed to be done on the product at each stage along its path to completion. This framework or method is quite adopted in software testing method especially in agile testing.</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4036859"/>
              </p:ext>
            </p:extLst>
          </p:nvPr>
        </p:nvGraphicFramePr>
        <p:xfrm>
          <a:off x="2391975" y="2199504"/>
          <a:ext cx="9111048" cy="4440195"/>
        </p:xfrm>
        <a:graphic>
          <a:graphicData uri="http://schemas.openxmlformats.org/drawingml/2006/table">
            <a:tbl>
              <a:tblPr/>
              <a:tblGrid>
                <a:gridCol w="4555524">
                  <a:extLst>
                    <a:ext uri="{9D8B030D-6E8A-4147-A177-3AD203B41FA5}">
                      <a16:colId xmlns="" xmlns:a16="http://schemas.microsoft.com/office/drawing/2014/main" val="20000"/>
                    </a:ext>
                  </a:extLst>
                </a:gridCol>
                <a:gridCol w="4555524">
                  <a:extLst>
                    <a:ext uri="{9D8B030D-6E8A-4147-A177-3AD203B41FA5}">
                      <a16:colId xmlns="" xmlns:a16="http://schemas.microsoft.com/office/drawing/2014/main" val="20001"/>
                    </a:ext>
                  </a:extLst>
                </a:gridCol>
              </a:tblGrid>
              <a:tr h="406292">
                <a:tc>
                  <a:txBody>
                    <a:bodyPr/>
                    <a:lstStyle/>
                    <a:p>
                      <a:pPr algn="l" fontAlgn="t"/>
                      <a:r>
                        <a:rPr lang="en-US" sz="1200" b="1" dirty="0">
                          <a:effectLst/>
                        </a:rPr>
                        <a:t>Scrum</a:t>
                      </a:r>
                      <a:endParaRPr lang="en-US" sz="1200" dirty="0">
                        <a:effectLst/>
                      </a:endParaRPr>
                    </a:p>
                  </a:txBody>
                  <a:tcPr marL="51049" marR="51049" marT="51049" marB="51049">
                    <a:lnL w="12700" cap="flat" cmpd="sng" algn="ctr">
                      <a:solidFill>
                        <a:srgbClr val="003C39"/>
                      </a:solidFill>
                      <a:prstDash val="solid"/>
                      <a:round/>
                      <a:headEnd type="none" w="med" len="med"/>
                      <a:tailEnd type="none" w="med" len="med"/>
                    </a:lnL>
                    <a:lnR w="12700" cap="flat" cmpd="sng" algn="ctr">
                      <a:solidFill>
                        <a:srgbClr val="183F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b="1">
                          <a:effectLst/>
                        </a:rPr>
                        <a:t>Kanban</a:t>
                      </a:r>
                      <a:endParaRPr lang="en-US" sz="1200">
                        <a:effectLst/>
                      </a:endParaRPr>
                    </a:p>
                  </a:txBody>
                  <a:tcPr marL="51049" marR="51049" marT="51049" marB="51049">
                    <a:lnL w="12700" cap="flat" cmpd="sng" algn="ctr">
                      <a:solidFill>
                        <a:srgbClr val="183F39"/>
                      </a:solidFill>
                      <a:prstDash val="solid"/>
                      <a:round/>
                      <a:headEnd type="none" w="med" len="med"/>
                      <a:tailEnd type="none" w="med" len="med"/>
                    </a:lnL>
                    <a:lnR w="12700" cap="flat" cmpd="sng" algn="ctr">
                      <a:solidFill>
                        <a:srgbClr val="4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0"/>
                  </a:ext>
                </a:extLst>
              </a:tr>
              <a:tr h="667481">
                <a:tc>
                  <a:txBody>
                    <a:bodyPr/>
                    <a:lstStyle/>
                    <a:p>
                      <a:pPr algn="l" fontAlgn="t">
                        <a:buFont typeface="Arial" panose="020B0604020202020204" pitchFamily="34" charset="0"/>
                        <a:buChar char="•"/>
                      </a:pPr>
                      <a:r>
                        <a:rPr lang="en-US" sz="1200">
                          <a:effectLst/>
                        </a:rPr>
                        <a:t>In scrum technique, test must be broken down so that they can be completed within one sprint</a:t>
                      </a:r>
                    </a:p>
                  </a:txBody>
                  <a:tcPr marL="51049" marR="51049" marT="51049" marB="51049">
                    <a:lnL w="12700" cap="flat" cmpd="sng" algn="ctr">
                      <a:solidFill>
                        <a:srgbClr val="983D39"/>
                      </a:solidFill>
                      <a:prstDash val="solid"/>
                      <a:round/>
                      <a:headEnd type="none" w="med" len="med"/>
                      <a:tailEnd type="none" w="med" len="med"/>
                    </a:lnL>
                    <a:lnR w="12700" cap="flat" cmpd="sng" algn="ctr">
                      <a:solidFill>
                        <a:srgbClr val="4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No particular item size is prescribed</a:t>
                      </a:r>
                    </a:p>
                  </a:txBody>
                  <a:tcPr marL="51049" marR="51049" marT="51049" marB="51049">
                    <a:lnL w="12700" cap="flat" cmpd="sng" algn="ctr">
                      <a:solidFill>
                        <a:srgbClr val="403B39"/>
                      </a:solidFill>
                      <a:prstDash val="solid"/>
                      <a:round/>
                      <a:headEnd type="none" w="med" len="med"/>
                      <a:tailEnd type="none" w="med" len="med"/>
                    </a:lnL>
                    <a:lnR w="12700" cap="flat" cmpd="sng" algn="ctr">
                      <a:solidFill>
                        <a:srgbClr val="503D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06292">
                <a:tc>
                  <a:txBody>
                    <a:bodyPr/>
                    <a:lstStyle/>
                    <a:p>
                      <a:pPr algn="l" fontAlgn="t">
                        <a:buFont typeface="Arial" panose="020B0604020202020204" pitchFamily="34" charset="0"/>
                        <a:buChar char="•"/>
                      </a:pPr>
                      <a:r>
                        <a:rPr lang="en-US" sz="1200" dirty="0">
                          <a:effectLst/>
                        </a:rPr>
                        <a:t>Prescribes a prioritized product backlog</a:t>
                      </a:r>
                    </a:p>
                  </a:txBody>
                  <a:tcPr marL="51049" marR="51049" marT="51049" marB="51049">
                    <a:lnL w="12700" cap="flat" cmpd="sng" algn="ctr">
                      <a:solidFill>
                        <a:srgbClr val="B83E39"/>
                      </a:solidFill>
                      <a:prstDash val="solid"/>
                      <a:round/>
                      <a:headEnd type="none" w="med" len="med"/>
                      <a:tailEnd type="none" w="med" len="med"/>
                    </a:lnL>
                    <a:lnR w="12700" cap="flat" cmpd="sng" algn="ctr">
                      <a:solidFill>
                        <a:srgbClr val="1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a:effectLst/>
                        </a:rPr>
                        <a:t>Prioritization is optional</a:t>
                      </a:r>
                    </a:p>
                  </a:txBody>
                  <a:tcPr marL="51049" marR="51049" marT="51049" marB="51049">
                    <a:lnL w="12700" cap="flat" cmpd="sng" algn="ctr">
                      <a:solidFill>
                        <a:srgbClr val="103B39"/>
                      </a:solidFill>
                      <a:prstDash val="solid"/>
                      <a:round/>
                      <a:headEnd type="none" w="med" len="med"/>
                      <a:tailEnd type="none" w="med" len="med"/>
                    </a:lnL>
                    <a:lnR w="12700" cap="flat" cmpd="sng" algn="ctr">
                      <a:solidFill>
                        <a:srgbClr val="403E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667481">
                <a:tc>
                  <a:txBody>
                    <a:bodyPr/>
                    <a:lstStyle/>
                    <a:p>
                      <a:pPr algn="l" fontAlgn="t">
                        <a:buFont typeface="Arial" panose="020B0604020202020204" pitchFamily="34" charset="0"/>
                        <a:buChar char="•"/>
                      </a:pPr>
                      <a:r>
                        <a:rPr lang="en-US" sz="1200" dirty="0">
                          <a:effectLst/>
                        </a:rPr>
                        <a:t>Scrum team commits to a particular amount of work for the iteration</a:t>
                      </a:r>
                    </a:p>
                  </a:txBody>
                  <a:tcPr marL="51049" marR="51049" marT="51049" marB="51049">
                    <a:lnL w="12700" cap="flat" cmpd="sng" algn="ctr">
                      <a:solidFill>
                        <a:srgbClr val="383D39"/>
                      </a:solidFill>
                      <a:prstDash val="solid"/>
                      <a:round/>
                      <a:headEnd type="none" w="med" len="med"/>
                      <a:tailEnd type="none" w="med" len="med"/>
                    </a:lnL>
                    <a:lnR w="12700" cap="flat" cmpd="sng" algn="ctr">
                      <a:solidFill>
                        <a:srgbClr val="C0AF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Commitment is optional</a:t>
                      </a:r>
                    </a:p>
                  </a:txBody>
                  <a:tcPr marL="51049" marR="51049" marT="51049" marB="51049">
                    <a:lnL w="12700" cap="flat" cmpd="sng" algn="ctr">
                      <a:solidFill>
                        <a:srgbClr val="C0AF3E"/>
                      </a:solidFill>
                      <a:prstDash val="solid"/>
                      <a:round/>
                      <a:headEnd type="none" w="med" len="med"/>
                      <a:tailEnd type="none" w="med" len="med"/>
                    </a:lnL>
                    <a:lnR w="12700" cap="flat" cmpd="sng" algn="ctr">
                      <a:solidFill>
                        <a:srgbClr val="4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406292">
                <a:tc>
                  <a:txBody>
                    <a:bodyPr/>
                    <a:lstStyle/>
                    <a:p>
                      <a:pPr algn="l" fontAlgn="t">
                        <a:buFont typeface="Arial" panose="020B0604020202020204" pitchFamily="34" charset="0"/>
                        <a:buChar char="•"/>
                      </a:pPr>
                      <a:r>
                        <a:rPr lang="en-US" sz="1200">
                          <a:effectLst/>
                        </a:rPr>
                        <a:t>Burndown chart is prescribed</a:t>
                      </a:r>
                    </a:p>
                  </a:txBody>
                  <a:tcPr marL="51049" marR="51049" marT="51049" marB="51049">
                    <a:lnL w="12700" cap="flat" cmpd="sng" algn="ctr">
                      <a:solidFill>
                        <a:srgbClr val="08B03E"/>
                      </a:solidFill>
                      <a:prstDash val="solid"/>
                      <a:round/>
                      <a:headEnd type="none" w="med" len="med"/>
                      <a:tailEnd type="none" w="med" len="med"/>
                    </a:lnL>
                    <a:lnR w="12700" cap="flat" cmpd="sng" algn="ctr">
                      <a:solidFill>
                        <a:srgbClr val="C0AF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a:effectLst/>
                        </a:rPr>
                        <a:t>No particular item size is prescribed</a:t>
                      </a:r>
                    </a:p>
                  </a:txBody>
                  <a:tcPr marL="51049" marR="51049" marT="51049" marB="51049">
                    <a:lnL w="12700" cap="flat" cmpd="sng" algn="ctr">
                      <a:solidFill>
                        <a:srgbClr val="C0AF3E"/>
                      </a:solidFill>
                      <a:prstDash val="solid"/>
                      <a:round/>
                      <a:headEnd type="none" w="med" len="med"/>
                      <a:tailEnd type="none" w="med" len="med"/>
                    </a:lnL>
                    <a:lnR w="12700" cap="flat" cmpd="sng" algn="ctr">
                      <a:solidFill>
                        <a:srgbClr val="68B0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667481">
                <a:tc>
                  <a:txBody>
                    <a:bodyPr/>
                    <a:lstStyle/>
                    <a:p>
                      <a:pPr algn="l" fontAlgn="t">
                        <a:buFont typeface="Arial" panose="020B0604020202020204" pitchFamily="34" charset="0"/>
                        <a:buChar char="•"/>
                      </a:pPr>
                      <a:r>
                        <a:rPr lang="en-US" sz="1200" dirty="0">
                          <a:effectLst/>
                        </a:rPr>
                        <a:t>Between each sprint, a scrum board is reset</a:t>
                      </a:r>
                    </a:p>
                  </a:txBody>
                  <a:tcPr marL="51049" marR="51049" marT="51049" marB="51049">
                    <a:lnL w="12700" cap="flat" cmpd="sng" algn="ctr">
                      <a:solidFill>
                        <a:srgbClr val="18B23E"/>
                      </a:solidFill>
                      <a:prstDash val="solid"/>
                      <a:round/>
                      <a:headEnd type="none" w="med" len="med"/>
                      <a:tailEnd type="none" w="med" len="med"/>
                    </a:lnL>
                    <a:lnR w="12700" cap="flat" cmpd="sng" algn="ctr">
                      <a:solidFill>
                        <a:srgbClr val="106F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A Kanban board is persistent. It limits the number of items in workflow state</a:t>
                      </a:r>
                    </a:p>
                  </a:txBody>
                  <a:tcPr marL="51049" marR="51049" marT="51049" marB="51049">
                    <a:lnL w="12700" cap="flat" cmpd="sng" algn="ctr">
                      <a:solidFill>
                        <a:srgbClr val="106F33"/>
                      </a:solidFill>
                      <a:prstDash val="solid"/>
                      <a:round/>
                      <a:headEnd type="none" w="med" len="med"/>
                      <a:tailEnd type="none" w="med" len="med"/>
                    </a:lnL>
                    <a:lnR w="12700" cap="flat" cmpd="sng" algn="ctr">
                      <a:solidFill>
                        <a:srgbClr val="F06D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406292">
                <a:tc>
                  <a:txBody>
                    <a:bodyPr/>
                    <a:lstStyle/>
                    <a:p>
                      <a:pPr algn="l" fontAlgn="t">
                        <a:buFont typeface="Arial" panose="020B0604020202020204" pitchFamily="34" charset="0"/>
                        <a:buChar char="•"/>
                      </a:pPr>
                      <a:r>
                        <a:rPr lang="en-US" sz="1200">
                          <a:effectLst/>
                        </a:rPr>
                        <a:t>It cannot add items to ongoing iteration</a:t>
                      </a:r>
                    </a:p>
                  </a:txBody>
                  <a:tcPr marL="51049" marR="51049" marT="51049" marB="51049">
                    <a:lnL w="12700" cap="flat" cmpd="sng" algn="ctr">
                      <a:solidFill>
                        <a:srgbClr val="406C33"/>
                      </a:solidFill>
                      <a:prstDash val="solid"/>
                      <a:round/>
                      <a:headEnd type="none" w="med" len="med"/>
                      <a:tailEnd type="none" w="med" len="med"/>
                    </a:lnL>
                    <a:lnR w="12700" cap="flat" cmpd="sng" algn="ctr">
                      <a:solidFill>
                        <a:srgbClr val="386E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a:effectLst/>
                        </a:rPr>
                        <a:t>It can add items whenever capacity is available</a:t>
                      </a:r>
                    </a:p>
                  </a:txBody>
                  <a:tcPr marL="51049" marR="51049" marT="51049" marB="51049">
                    <a:lnL w="12700" cap="flat" cmpd="sng" algn="ctr">
                      <a:solidFill>
                        <a:srgbClr val="386E33"/>
                      </a:solidFill>
                      <a:prstDash val="solid"/>
                      <a:round/>
                      <a:headEnd type="none" w="med" len="med"/>
                      <a:tailEnd type="none" w="med" len="med"/>
                    </a:lnL>
                    <a:lnR w="12700" cap="flat" cmpd="sng" algn="ctr">
                      <a:solidFill>
                        <a:srgbClr val="206E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6"/>
                  </a:ext>
                </a:extLst>
              </a:tr>
              <a:tr h="406292">
                <a:tc>
                  <a:txBody>
                    <a:bodyPr/>
                    <a:lstStyle/>
                    <a:p>
                      <a:pPr algn="l" fontAlgn="t">
                        <a:buFont typeface="Arial" panose="020B0604020202020204" pitchFamily="34" charset="0"/>
                        <a:buChar char="•"/>
                      </a:pPr>
                      <a:r>
                        <a:rPr lang="en-US" sz="1200">
                          <a:effectLst/>
                        </a:rPr>
                        <a:t>WIP limited indirectly</a:t>
                      </a:r>
                    </a:p>
                  </a:txBody>
                  <a:tcPr marL="51049" marR="51049" marT="51049" marB="51049">
                    <a:lnL w="12700" cap="flat" cmpd="sng" algn="ctr">
                      <a:solidFill>
                        <a:srgbClr val="486D33"/>
                      </a:solidFill>
                      <a:prstDash val="solid"/>
                      <a:round/>
                      <a:headEnd type="none" w="med" len="med"/>
                      <a:tailEnd type="none" w="med" len="med"/>
                    </a:lnL>
                    <a:lnR w="12700" cap="flat" cmpd="sng" algn="ctr">
                      <a:solidFill>
                        <a:srgbClr val="286C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WIP limited directly</a:t>
                      </a:r>
                    </a:p>
                  </a:txBody>
                  <a:tcPr marL="51049" marR="51049" marT="51049" marB="51049">
                    <a:lnL w="12700" cap="flat" cmpd="sng" algn="ctr">
                      <a:solidFill>
                        <a:srgbClr val="286C33"/>
                      </a:solidFill>
                      <a:prstDash val="solid"/>
                      <a:round/>
                      <a:headEnd type="none" w="med" len="med"/>
                      <a:tailEnd type="none" w="med" len="med"/>
                    </a:lnL>
                    <a:lnR w="12700" cap="flat" cmpd="sng" algn="ctr">
                      <a:solidFill>
                        <a:srgbClr val="F06D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406292">
                <a:tc>
                  <a:txBody>
                    <a:bodyPr/>
                    <a:lstStyle/>
                    <a:p>
                      <a:pPr algn="l" fontAlgn="t">
                        <a:buFont typeface="Arial" panose="020B0604020202020204" pitchFamily="34" charset="0"/>
                        <a:buChar char="•"/>
                      </a:pPr>
                      <a:r>
                        <a:rPr lang="en-US" sz="1200">
                          <a:effectLst/>
                        </a:rPr>
                        <a:t>Timeboxed iterations prescribed</a:t>
                      </a:r>
                    </a:p>
                  </a:txBody>
                  <a:tcPr marL="51049" marR="51049" marT="51049" marB="51049">
                    <a:lnL w="12700" cap="flat" cmpd="sng" algn="ctr">
                      <a:solidFill>
                        <a:srgbClr val="206E33"/>
                      </a:solidFill>
                      <a:prstDash val="solid"/>
                      <a:round/>
                      <a:headEnd type="none" w="med" len="med"/>
                      <a:tailEnd type="none" w="med" len="med"/>
                    </a:lnL>
                    <a:lnR w="12700" cap="flat" cmpd="sng" algn="ctr">
                      <a:solidFill>
                        <a:srgbClr val="60532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86D33"/>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dirty="0" err="1">
                          <a:effectLst/>
                        </a:rPr>
                        <a:t>Timeboxed</a:t>
                      </a:r>
                      <a:r>
                        <a:rPr lang="en-US" sz="1200" dirty="0">
                          <a:effectLst/>
                        </a:rPr>
                        <a:t> iterations optional</a:t>
                      </a:r>
                    </a:p>
                  </a:txBody>
                  <a:tcPr marL="51049" marR="51049" marT="51049" marB="51049">
                    <a:lnL w="12700" cap="flat" cmpd="sng" algn="ctr">
                      <a:solidFill>
                        <a:srgbClr val="605325"/>
                      </a:solidFill>
                      <a:prstDash val="solid"/>
                      <a:round/>
                      <a:headEnd type="none" w="med" len="med"/>
                      <a:tailEnd type="none" w="med" len="med"/>
                    </a:lnL>
                    <a:lnR w="12700" cap="flat" cmpd="sng" algn="ctr">
                      <a:solidFill>
                        <a:srgbClr val="786D33"/>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6C33"/>
                      </a:solidFill>
                      <a:prstDash val="solid"/>
                      <a:round/>
                      <a:headEnd type="none" w="med" len="med"/>
                      <a:tailEnd type="none" w="med" len="med"/>
                    </a:lnB>
                    <a:solidFill>
                      <a:srgbClr val="F9F9F9"/>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268174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0616"/>
            <a:ext cx="10018713" cy="560173"/>
          </a:xfrm>
        </p:spPr>
        <p:txBody>
          <a:bodyPr>
            <a:normAutofit fontScale="90000"/>
          </a:bodyPr>
          <a:lstStyle/>
          <a:p>
            <a:r>
              <a:rPr lang="en-US" dirty="0" smtClean="0"/>
              <a:t>JIRA </a:t>
            </a:r>
            <a:r>
              <a:rPr lang="en-US" dirty="0"/>
              <a:t>– What and Why</a:t>
            </a:r>
          </a:p>
        </p:txBody>
      </p:sp>
      <p:sp>
        <p:nvSpPr>
          <p:cNvPr id="3" name="Content Placeholder 2"/>
          <p:cNvSpPr>
            <a:spLocks noGrp="1"/>
          </p:cNvSpPr>
          <p:nvPr>
            <p:ph idx="1"/>
          </p:nvPr>
        </p:nvSpPr>
        <p:spPr>
          <a:xfrm>
            <a:off x="1484310" y="766119"/>
            <a:ext cx="10018713" cy="5025081"/>
          </a:xfrm>
        </p:spPr>
        <p:txBody>
          <a:bodyPr>
            <a:normAutofit/>
          </a:bodyPr>
          <a:lstStyle/>
          <a:p>
            <a:r>
              <a:rPr lang="en-US" dirty="0"/>
              <a:t>The issue &amp; project tracking system for software teams created by Atlassian. It's pretty easy to find negative quotes or memes about Jira...</a:t>
            </a:r>
          </a:p>
          <a:p>
            <a:r>
              <a:rPr lang="en-US" dirty="0"/>
              <a:t>"Jira, where user stories die..."</a:t>
            </a:r>
          </a:p>
          <a:p>
            <a:r>
              <a:rPr lang="en-US" dirty="0"/>
              <a:t>JIRA is a tool developed by Australian Company, Atlassian. It is used for bug tracking, issue tracking and project management. The name "JIRA" is actually inherited from the Japanese word "Gojira" which means "Godzilla".</a:t>
            </a:r>
          </a:p>
          <a:p>
            <a:r>
              <a:rPr lang="en-US" dirty="0"/>
              <a:t>The basic use of this tool is to track issue and bugs related to your software and mobile apps. It is also used for project management. The JIRA dashboard consists of many useful functions and features which make handling of issues easy. Some of the key features are listed below.</a:t>
            </a:r>
          </a:p>
        </p:txBody>
      </p:sp>
    </p:spTree>
    <p:extLst>
      <p:ext uri="{BB962C8B-B14F-4D97-AF65-F5344CB8AC3E}">
        <p14:creationId xmlns:p14="http://schemas.microsoft.com/office/powerpoint/2010/main" val="3287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4142"/>
            <a:ext cx="10018713" cy="741404"/>
          </a:xfrm>
        </p:spPr>
        <p:txBody>
          <a:bodyPr/>
          <a:lstStyle/>
          <a:p>
            <a:r>
              <a:rPr lang="en-US" dirty="0"/>
              <a:t>JIRA Scheme</a:t>
            </a:r>
          </a:p>
        </p:txBody>
      </p:sp>
      <p:sp>
        <p:nvSpPr>
          <p:cNvPr id="3" name="Content Placeholder 2"/>
          <p:cNvSpPr>
            <a:spLocks noGrp="1"/>
          </p:cNvSpPr>
          <p:nvPr>
            <p:ph idx="1"/>
          </p:nvPr>
        </p:nvSpPr>
        <p:spPr>
          <a:xfrm>
            <a:off x="1484310" y="815547"/>
            <a:ext cx="10018713" cy="4975654"/>
          </a:xfrm>
        </p:spPr>
        <p:txBody>
          <a:bodyPr/>
          <a:lstStyle/>
          <a:p>
            <a:r>
              <a:rPr lang="en-US" dirty="0"/>
              <a:t>Inside JIRA scheme, everything can be configured, and it consists of</a:t>
            </a:r>
          </a:p>
          <a:p>
            <a:r>
              <a:rPr lang="en-US" b="1" dirty="0"/>
              <a:t>Workflows</a:t>
            </a:r>
            <a:endParaRPr lang="en-US" dirty="0"/>
          </a:p>
          <a:p>
            <a:r>
              <a:rPr lang="en-US" b="1" dirty="0"/>
              <a:t>Issue Types</a:t>
            </a:r>
            <a:endParaRPr lang="en-US" dirty="0"/>
          </a:p>
          <a:p>
            <a:r>
              <a:rPr lang="en-US" b="1" dirty="0"/>
              <a:t>Custom Fields</a:t>
            </a:r>
            <a:endParaRPr lang="en-US" dirty="0"/>
          </a:p>
          <a:p>
            <a:r>
              <a:rPr lang="en-US" b="1" dirty="0"/>
              <a:t>Screens</a:t>
            </a:r>
            <a:endParaRPr lang="en-US" dirty="0"/>
          </a:p>
          <a:p>
            <a:r>
              <a:rPr lang="en-US" b="1" dirty="0"/>
              <a:t>Field Configuration</a:t>
            </a:r>
            <a:endParaRPr lang="en-US" dirty="0"/>
          </a:p>
          <a:p>
            <a:r>
              <a:rPr lang="en-US" b="1" dirty="0"/>
              <a:t>Notification</a:t>
            </a:r>
            <a:endParaRPr lang="en-US" dirty="0"/>
          </a:p>
          <a:p>
            <a:r>
              <a:rPr lang="en-US" b="1" dirty="0"/>
              <a:t>Permissions</a:t>
            </a:r>
            <a:endParaRPr lang="en-US" dirty="0"/>
          </a:p>
        </p:txBody>
      </p:sp>
    </p:spTree>
    <p:extLst>
      <p:ext uri="{BB962C8B-B14F-4D97-AF65-F5344CB8AC3E}">
        <p14:creationId xmlns:p14="http://schemas.microsoft.com/office/powerpoint/2010/main" val="97987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733168"/>
          </a:xfrm>
        </p:spPr>
        <p:txBody>
          <a:bodyPr>
            <a:normAutofit/>
          </a:bodyPr>
          <a:lstStyle/>
          <a:p>
            <a:r>
              <a:rPr lang="en-US" dirty="0"/>
              <a:t>Sprint Backlog</a:t>
            </a:r>
          </a:p>
        </p:txBody>
      </p:sp>
      <p:sp>
        <p:nvSpPr>
          <p:cNvPr id="3" name="Content Placeholder 2"/>
          <p:cNvSpPr>
            <a:spLocks noGrp="1"/>
          </p:cNvSpPr>
          <p:nvPr>
            <p:ph idx="1"/>
          </p:nvPr>
        </p:nvSpPr>
        <p:spPr>
          <a:xfrm>
            <a:off x="1484310" y="1515762"/>
            <a:ext cx="10018713" cy="5198075"/>
          </a:xfrm>
        </p:spPr>
        <p:txBody>
          <a:bodyPr>
            <a:normAutofit fontScale="85000" lnSpcReduction="20000"/>
          </a:bodyPr>
          <a:lstStyle/>
          <a:p>
            <a:r>
              <a:rPr lang="en-US" dirty="0"/>
              <a:t>What is a Product Backlog?</a:t>
            </a:r>
          </a:p>
          <a:p>
            <a:r>
              <a:rPr lang="en-US" dirty="0"/>
              <a:t> It is a product backlog is a list of the new features, changes to existing features, bug fixes, infrastructure changes or other activities that a team may deliver in order to achieve a specific outcome.</a:t>
            </a:r>
          </a:p>
          <a:p>
            <a:endParaRPr lang="en-US" dirty="0"/>
          </a:p>
          <a:p>
            <a:r>
              <a:rPr lang="en-US" dirty="0"/>
              <a:t>A sprint backlog is the subset of a product backlog that a team targets to deliver during a sprint in order to accomplish the sprint goal and make progress toward a desired outcome.</a:t>
            </a:r>
          </a:p>
          <a:p>
            <a:r>
              <a:rPr lang="en-US" dirty="0"/>
              <a:t>The sprint backlog consists of product backlog items that the team agreed with their product owner to include during sprint planning. The team owns the sprint backlog and can determine whether new items are added or existing items are removed. This allows the team to focus on a clear scope for the length of the sprint. Some teams may allow the inclusion of a new product backlog item if it replaces a product backlog item of equal or greater size that already exists on the sprint backlog.</a:t>
            </a:r>
          </a:p>
          <a:p>
            <a:r>
              <a:rPr lang="en-US" dirty="0"/>
              <a:t>If a team identifies tasks needed to deliver the select product backlog item, those tasks also become part of the sprint backlog. The team can add or remove tasks to the sprint backlog throughout the course of the sprint. The sprint backlog also includes any action items the team identified from the previous retrospective meeting.</a:t>
            </a:r>
          </a:p>
          <a:p>
            <a:endParaRPr lang="en-US" dirty="0"/>
          </a:p>
          <a:p>
            <a:endParaRPr lang="en-US" dirty="0"/>
          </a:p>
          <a:p>
            <a:endParaRPr lang="en-US" dirty="0"/>
          </a:p>
        </p:txBody>
      </p:sp>
    </p:spTree>
    <p:extLst>
      <p:ext uri="{BB962C8B-B14F-4D97-AF65-F5344CB8AC3E}">
        <p14:creationId xmlns:p14="http://schemas.microsoft.com/office/powerpoint/2010/main" val="17971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00864" y="2538966"/>
            <a:ext cx="4243961"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Thank</a:t>
            </a:r>
          </a:p>
        </p:txBody>
      </p:sp>
      <p:sp>
        <p:nvSpPr>
          <p:cNvPr id="7" name="Rectangle 6"/>
          <p:cNvSpPr/>
          <p:nvPr/>
        </p:nvSpPr>
        <p:spPr>
          <a:xfrm>
            <a:off x="6474939" y="2538966"/>
            <a:ext cx="4020066"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You</a:t>
            </a:r>
          </a:p>
        </p:txBody>
      </p:sp>
    </p:spTree>
    <p:extLst>
      <p:ext uri="{BB962C8B-B14F-4D97-AF65-F5344CB8AC3E}">
        <p14:creationId xmlns:p14="http://schemas.microsoft.com/office/powerpoint/2010/main" val="139765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D9D2D76-0675-4B77-8D25-E0AE037567E3}"/>
              </a:ext>
            </a:extLst>
          </p:cNvPr>
          <p:cNvSpPr>
            <a:spLocks noGrp="1"/>
          </p:cNvSpPr>
          <p:nvPr>
            <p:ph idx="1"/>
          </p:nvPr>
        </p:nvSpPr>
        <p:spPr>
          <a:xfrm>
            <a:off x="1484310" y="3324225"/>
            <a:ext cx="9595022" cy="2466975"/>
          </a:xfrm>
        </p:spPr>
        <p:txBody>
          <a:bodyPr>
            <a:normAutofit/>
          </a:bodyPr>
          <a:lstStyle/>
          <a:p>
            <a:r>
              <a:rPr lang="en-IN" dirty="0"/>
              <a:t>It works by breaking projects down into little bits of user functionality called user stories, prioritizing them, and then continuously delivering them in short two week cycles called iterations.</a:t>
            </a:r>
            <a:endParaRPr lang="en-US" dirty="0"/>
          </a:p>
        </p:txBody>
      </p:sp>
      <p:pic>
        <p:nvPicPr>
          <p:cNvPr id="5" name="Picture 4">
            <a:extLst>
              <a:ext uri="{FF2B5EF4-FFF2-40B4-BE49-F238E27FC236}">
                <a16:creationId xmlns="" xmlns:a16="http://schemas.microsoft.com/office/drawing/2014/main" id="{3420DE55-BEE0-4C37-86DB-04D6C9C0D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89" y="363985"/>
            <a:ext cx="10440139" cy="3275860"/>
          </a:xfrm>
          <a:prstGeom prst="rect">
            <a:avLst/>
          </a:prstGeom>
        </p:spPr>
      </p:pic>
    </p:spTree>
    <p:extLst>
      <p:ext uri="{BB962C8B-B14F-4D97-AF65-F5344CB8AC3E}">
        <p14:creationId xmlns:p14="http://schemas.microsoft.com/office/powerpoint/2010/main" val="653135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2996"/>
            <a:ext cx="10018713" cy="799069"/>
          </a:xfrm>
        </p:spPr>
        <p:txBody>
          <a:bodyPr>
            <a:normAutofit/>
          </a:bodyPr>
          <a:lstStyle/>
          <a:p>
            <a:r>
              <a:rPr lang="en-US" dirty="0"/>
              <a:t>Agile </a:t>
            </a:r>
            <a:r>
              <a:rPr lang="en-US" dirty="0" smtClean="0"/>
              <a:t>Frameworks</a:t>
            </a:r>
            <a:endParaRPr lang="en-US" dirty="0"/>
          </a:p>
        </p:txBody>
      </p:sp>
      <p:sp>
        <p:nvSpPr>
          <p:cNvPr id="3" name="Content Placeholder 2"/>
          <p:cNvSpPr>
            <a:spLocks noGrp="1"/>
          </p:cNvSpPr>
          <p:nvPr>
            <p:ph idx="1"/>
          </p:nvPr>
        </p:nvSpPr>
        <p:spPr>
          <a:xfrm>
            <a:off x="1484310" y="1120347"/>
            <a:ext cx="10018713" cy="4670854"/>
          </a:xfrm>
        </p:spPr>
        <p:txBody>
          <a:bodyPr/>
          <a:lstStyle/>
          <a:p>
            <a:pPr marL="0" indent="0">
              <a:buNone/>
            </a:pPr>
            <a:r>
              <a:rPr lang="en-US" b="1" dirty="0"/>
              <a:t> Some of the most popular </a:t>
            </a:r>
            <a:r>
              <a:rPr lang="en-US" b="1" dirty="0" smtClean="0"/>
              <a:t>frameworks </a:t>
            </a:r>
            <a:r>
              <a:rPr lang="en-US" b="1" dirty="0"/>
              <a:t>amongst all of them are:</a:t>
            </a:r>
          </a:p>
          <a:p>
            <a:endParaRPr lang="en-US" b="1" dirty="0"/>
          </a:p>
          <a:p>
            <a:r>
              <a:rPr lang="en-US" dirty="0"/>
              <a:t>Scrum</a:t>
            </a:r>
          </a:p>
          <a:p>
            <a:r>
              <a:rPr lang="en-US" dirty="0"/>
              <a:t>Kanban</a:t>
            </a:r>
          </a:p>
          <a:p>
            <a:r>
              <a:rPr lang="en-US" dirty="0"/>
              <a:t>Extreme Programming</a:t>
            </a:r>
          </a:p>
          <a:p>
            <a:endParaRPr lang="en-US" dirty="0"/>
          </a:p>
        </p:txBody>
      </p:sp>
    </p:spTree>
    <p:extLst>
      <p:ext uri="{BB962C8B-B14F-4D97-AF65-F5344CB8AC3E}">
        <p14:creationId xmlns:p14="http://schemas.microsoft.com/office/powerpoint/2010/main" val="2223800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8898"/>
            <a:ext cx="10018713" cy="757880"/>
          </a:xfrm>
        </p:spPr>
        <p:txBody>
          <a:bodyPr>
            <a:normAutofit fontScale="90000"/>
          </a:bodyPr>
          <a:lstStyle/>
          <a:p>
            <a:r>
              <a:rPr lang="en-US" dirty="0"/>
              <a:t>Advantages of Agile Methodology</a:t>
            </a:r>
            <a:br>
              <a:rPr lang="en-US" dirty="0"/>
            </a:br>
            <a:endParaRPr lang="en-US" dirty="0"/>
          </a:p>
        </p:txBody>
      </p:sp>
      <p:sp>
        <p:nvSpPr>
          <p:cNvPr id="3" name="Content Placeholder 2"/>
          <p:cNvSpPr>
            <a:spLocks noGrp="1"/>
          </p:cNvSpPr>
          <p:nvPr>
            <p:ph idx="1"/>
          </p:nvPr>
        </p:nvSpPr>
        <p:spPr>
          <a:xfrm>
            <a:off x="1484310" y="881449"/>
            <a:ext cx="10018713" cy="4909752"/>
          </a:xfrm>
        </p:spPr>
        <p:txBody>
          <a:bodyPr/>
          <a:lstStyle/>
          <a:p>
            <a:r>
              <a:rPr lang="en-US" dirty="0"/>
              <a:t>The customers continuously get a look and feel of the project progress at the end of each iteration/sprint.</a:t>
            </a:r>
          </a:p>
          <a:p>
            <a:endParaRPr lang="en-US" dirty="0" smtClean="0"/>
          </a:p>
          <a:p>
            <a:r>
              <a:rPr lang="en-US" dirty="0" smtClean="0"/>
              <a:t>Each </a:t>
            </a:r>
            <a:r>
              <a:rPr lang="en-US" dirty="0"/>
              <a:t>sprint provides the customer with a working software which meets their expectations as per the definition of done provided by them.</a:t>
            </a:r>
          </a:p>
          <a:p>
            <a:endParaRPr lang="en-US" dirty="0" smtClean="0"/>
          </a:p>
          <a:p>
            <a:r>
              <a:rPr lang="en-US" dirty="0" smtClean="0"/>
              <a:t>The </a:t>
            </a:r>
            <a:r>
              <a:rPr lang="en-US" dirty="0"/>
              <a:t>development teams are quite responsive to the changing requirements and can accommodate changes even in the advanced stages of development.</a:t>
            </a:r>
          </a:p>
          <a:p>
            <a:pPr marL="0" indent="0">
              <a:buNone/>
            </a:pPr>
            <a:endParaRPr lang="en-US" dirty="0"/>
          </a:p>
        </p:txBody>
      </p:sp>
    </p:spTree>
    <p:extLst>
      <p:ext uri="{BB962C8B-B14F-4D97-AF65-F5344CB8AC3E}">
        <p14:creationId xmlns:p14="http://schemas.microsoft.com/office/powerpoint/2010/main" val="3644698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6519"/>
            <a:ext cx="10018713" cy="708453"/>
          </a:xfrm>
        </p:spPr>
        <p:txBody>
          <a:bodyPr>
            <a:normAutofit fontScale="90000"/>
          </a:bodyPr>
          <a:lstStyle/>
          <a:p>
            <a:r>
              <a:rPr lang="en-US" dirty="0"/>
              <a:t>Disadvantages of Agile Methodology</a:t>
            </a:r>
            <a:br>
              <a:rPr lang="en-US" dirty="0"/>
            </a:br>
            <a:endParaRPr lang="en-US" dirty="0"/>
          </a:p>
        </p:txBody>
      </p:sp>
      <p:sp>
        <p:nvSpPr>
          <p:cNvPr id="3" name="Content Placeholder 2"/>
          <p:cNvSpPr>
            <a:spLocks noGrp="1"/>
          </p:cNvSpPr>
          <p:nvPr>
            <p:ph idx="1"/>
          </p:nvPr>
        </p:nvSpPr>
        <p:spPr>
          <a:xfrm>
            <a:off x="1484310" y="782595"/>
            <a:ext cx="10018713" cy="5008605"/>
          </a:xfrm>
        </p:spPr>
        <p:txBody>
          <a:bodyPr/>
          <a:lstStyle/>
          <a:p>
            <a:r>
              <a:rPr lang="en-US" dirty="0"/>
              <a:t>Comprehensive documentation is not preferred </a:t>
            </a:r>
            <a:endParaRPr lang="en-US" dirty="0" smtClean="0"/>
          </a:p>
          <a:p>
            <a:endParaRPr lang="en-US" dirty="0"/>
          </a:p>
          <a:p>
            <a:r>
              <a:rPr lang="en-US" dirty="0" smtClean="0"/>
              <a:t>The requirements are not always crystal clear. </a:t>
            </a:r>
          </a:p>
          <a:p>
            <a:endParaRPr lang="en-US" dirty="0"/>
          </a:p>
          <a:p>
            <a:r>
              <a:rPr lang="en-US" dirty="0" smtClean="0"/>
              <a:t>Not suitable for large projects</a:t>
            </a:r>
          </a:p>
          <a:p>
            <a:endParaRPr lang="en-US" dirty="0"/>
          </a:p>
          <a:p>
            <a:r>
              <a:rPr lang="en-US" dirty="0" smtClean="0"/>
              <a:t>Less structured</a:t>
            </a:r>
            <a:endParaRPr lang="en-US" dirty="0"/>
          </a:p>
        </p:txBody>
      </p:sp>
    </p:spTree>
    <p:extLst>
      <p:ext uri="{BB962C8B-B14F-4D97-AF65-F5344CB8AC3E}">
        <p14:creationId xmlns:p14="http://schemas.microsoft.com/office/powerpoint/2010/main" val="2072628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784" y="266700"/>
            <a:ext cx="10018713" cy="497941"/>
          </a:xfrm>
        </p:spPr>
        <p:txBody>
          <a:bodyPr>
            <a:normAutofit fontScale="90000"/>
          </a:bodyPr>
          <a:lstStyle/>
          <a:p>
            <a:r>
              <a:rPr lang="en-US" dirty="0" smtClean="0"/>
              <a:t>Scrum Overview </a:t>
            </a:r>
            <a:endParaRPr lang="en-US" dirty="0"/>
          </a:p>
        </p:txBody>
      </p:sp>
      <p:sp>
        <p:nvSpPr>
          <p:cNvPr id="3" name="Content Placeholder 2"/>
          <p:cNvSpPr>
            <a:spLocks noGrp="1"/>
          </p:cNvSpPr>
          <p:nvPr>
            <p:ph idx="1"/>
          </p:nvPr>
        </p:nvSpPr>
        <p:spPr>
          <a:xfrm>
            <a:off x="1712910" y="1174216"/>
            <a:ext cx="10018713" cy="4744015"/>
          </a:xfrm>
        </p:spPr>
        <p:txBody>
          <a:bodyPr>
            <a:normAutofit/>
          </a:bodyPr>
          <a:lstStyle/>
          <a:p>
            <a:r>
              <a:rPr lang="en-US" sz="2000" dirty="0"/>
              <a:t>Scrum can easily be considered to be the most popular agile framework. </a:t>
            </a:r>
            <a:endParaRPr lang="en-US" sz="2000" dirty="0" smtClean="0"/>
          </a:p>
          <a:p>
            <a:pPr marL="0" indent="0">
              <a:buNone/>
            </a:pPr>
            <a:endParaRPr lang="en-US" sz="1900" dirty="0"/>
          </a:p>
          <a:p>
            <a:r>
              <a:rPr lang="en-US" sz="2000" dirty="0"/>
              <a:t>The word scrum comes from the sports rugby. Where the players huddle together in an interlocked position pushing against the opponents. Each player has a defined role in their position and can play both offensive and defensive as per the demand of the situation</a:t>
            </a:r>
            <a:r>
              <a:rPr lang="en-US" sz="2000" dirty="0" smtClean="0"/>
              <a:t>.</a:t>
            </a:r>
          </a:p>
          <a:p>
            <a:pPr marL="0" indent="0">
              <a:buNone/>
            </a:pPr>
            <a:endParaRPr lang="en-US" sz="2000" dirty="0"/>
          </a:p>
          <a:p>
            <a:r>
              <a:rPr lang="en-US" sz="2000" dirty="0"/>
              <a:t>Similarly, the scrum in IT believes in empowered self-managed development teams with three specific and clearly defined roles. These roles include – </a:t>
            </a:r>
            <a:r>
              <a:rPr lang="en-US" sz="2000" b="1" dirty="0"/>
              <a:t>Product Owner (PO), Scrum Master (SM) and the development team consisting of the programmers and testers</a:t>
            </a:r>
            <a:r>
              <a:rPr lang="en-US" sz="2000" dirty="0"/>
              <a:t>. They work together in iterative time boxed durations called sprints.</a:t>
            </a:r>
          </a:p>
          <a:p>
            <a:pPr marL="0" indent="0">
              <a:buNone/>
            </a:pPr>
            <a:endParaRPr lang="en-US" dirty="0"/>
          </a:p>
        </p:txBody>
      </p:sp>
    </p:spTree>
    <p:extLst>
      <p:ext uri="{BB962C8B-B14F-4D97-AF65-F5344CB8AC3E}">
        <p14:creationId xmlns:p14="http://schemas.microsoft.com/office/powerpoint/2010/main" val="107125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8295"/>
            <a:ext cx="10018713" cy="1285771"/>
          </a:xfrm>
        </p:spPr>
        <p:txBody>
          <a:bodyPr>
            <a:normAutofit fontScale="90000"/>
          </a:bodyPr>
          <a:lstStyle/>
          <a:p>
            <a:r>
              <a:rPr lang="en-US" altLang="en-US" b="1" dirty="0">
                <a:solidFill>
                  <a:srgbClr val="222222"/>
                </a:solidFill>
              </a:rPr>
              <a:t>Key ideas behind scrum</a:t>
            </a:r>
            <a:r>
              <a:rPr lang="en-US" altLang="en-US" sz="2000" dirty="0"/>
              <a:t/>
            </a:r>
            <a:br>
              <a:rPr lang="en-US" altLang="en-US" sz="2000" dirty="0"/>
            </a:br>
            <a:endParaRPr lang="en-US" dirty="0"/>
          </a:p>
        </p:txBody>
      </p:sp>
      <p:sp>
        <p:nvSpPr>
          <p:cNvPr id="3" name="Content Placeholder 2"/>
          <p:cNvSpPr>
            <a:spLocks noGrp="1"/>
          </p:cNvSpPr>
          <p:nvPr>
            <p:ph idx="1"/>
          </p:nvPr>
        </p:nvSpPr>
        <p:spPr>
          <a:xfrm>
            <a:off x="1379535" y="781180"/>
            <a:ext cx="5636017" cy="5471410"/>
          </a:xfrm>
        </p:spPr>
        <p:txBody>
          <a:bodyPr>
            <a:normAutofit/>
          </a:bodyPr>
          <a:lstStyle/>
          <a:p>
            <a:pPr marL="0" lvl="0" indent="0" defTabSz="914400" eaLnBrk="0" fontAlgn="base" hangingPunct="0">
              <a:spcBef>
                <a:spcPct val="0"/>
              </a:spcBef>
              <a:spcAft>
                <a:spcPct val="0"/>
              </a:spcAft>
              <a:buClrTx/>
              <a:buSzTx/>
              <a:buFontTx/>
              <a:buChar char="•"/>
            </a:pPr>
            <a:r>
              <a:rPr lang="en-US" altLang="en-US" sz="2000" b="1" dirty="0" smtClean="0">
                <a:solidFill>
                  <a:srgbClr val="222222"/>
                </a:solidFill>
                <a:effectLst>
                  <a:outerShdw blurRad="38100" dist="38100" dir="2700000" algn="tl">
                    <a:srgbClr val="000000">
                      <a:alpha val="43137"/>
                    </a:srgbClr>
                  </a:outerShdw>
                </a:effectLst>
              </a:rPr>
              <a:t>Roles</a:t>
            </a:r>
            <a:r>
              <a:rPr lang="en-US" altLang="en-US" sz="2000" b="1" dirty="0">
                <a:solidFill>
                  <a:srgbClr val="222222"/>
                </a:solidFill>
                <a:effectLst>
                  <a:outerShdw blurRad="38100" dist="38100" dir="2700000" algn="tl">
                    <a:srgbClr val="000000">
                      <a:alpha val="43137"/>
                    </a:srgbClr>
                  </a:outerShdw>
                </a:effectLst>
              </a:rPr>
              <a:t>:</a:t>
            </a:r>
            <a:r>
              <a:rPr lang="en-US" altLang="en-US" dirty="0">
                <a:solidFill>
                  <a:srgbClr val="222222"/>
                </a:solidFill>
              </a:rPr>
              <a:t> </a:t>
            </a:r>
            <a:r>
              <a:rPr lang="en-US" altLang="en-US" sz="2000" dirty="0">
                <a:solidFill>
                  <a:srgbClr val="222222"/>
                </a:solidFill>
              </a:rPr>
              <a:t>Scrum divides the team into three primary roles—product owner, scrum master and the development team</a:t>
            </a:r>
            <a:r>
              <a:rPr lang="en-US" altLang="en-US" sz="2000" dirty="0" smtClean="0">
                <a:solidFill>
                  <a:srgbClr val="222222"/>
                </a:solidFill>
              </a:rPr>
              <a:t>.</a:t>
            </a:r>
          </a:p>
          <a:p>
            <a:pPr marL="0" lvl="0" indent="0" defTabSz="914400" eaLnBrk="0" fontAlgn="base" hangingPunct="0">
              <a:spcBef>
                <a:spcPct val="0"/>
              </a:spcBef>
              <a:spcAft>
                <a:spcPct val="0"/>
              </a:spcAft>
              <a:buClrTx/>
              <a:buSzTx/>
              <a:buNone/>
            </a:pPr>
            <a:endParaRPr lang="en-US" altLang="en-US" sz="2000" dirty="0">
              <a:solidFill>
                <a:srgbClr val="222222"/>
              </a:solidFill>
            </a:endParaRPr>
          </a:p>
          <a:p>
            <a:pPr marL="0" lvl="0" indent="0" defTabSz="914400" eaLnBrk="0" fontAlgn="base" hangingPunct="0">
              <a:spcBef>
                <a:spcPct val="0"/>
              </a:spcBef>
              <a:spcAft>
                <a:spcPct val="0"/>
              </a:spcAft>
              <a:buClrTx/>
              <a:buSzTx/>
              <a:buFontTx/>
              <a:buChar char="•"/>
            </a:pPr>
            <a:r>
              <a:rPr lang="en-US" altLang="en-US" sz="2000" b="1" dirty="0">
                <a:solidFill>
                  <a:srgbClr val="222222"/>
                </a:solidFill>
                <a:effectLst>
                  <a:outerShdw blurRad="38100" dist="38100" dir="2700000" algn="tl">
                    <a:srgbClr val="000000">
                      <a:alpha val="43137"/>
                    </a:srgbClr>
                  </a:outerShdw>
                </a:effectLst>
              </a:rPr>
              <a:t>Events:</a:t>
            </a:r>
            <a:r>
              <a:rPr lang="en-US" altLang="en-US" dirty="0">
                <a:solidFill>
                  <a:srgbClr val="222222"/>
                </a:solidFill>
              </a:rPr>
              <a:t> </a:t>
            </a:r>
            <a:r>
              <a:rPr lang="en-US" altLang="en-US" sz="2000" dirty="0">
                <a:solidFill>
                  <a:srgbClr val="222222"/>
                </a:solidFill>
              </a:rPr>
              <a:t>Scrum events include </a:t>
            </a:r>
            <a:r>
              <a:rPr lang="en-US" altLang="en-US" sz="2000" dirty="0" smtClean="0">
                <a:solidFill>
                  <a:srgbClr val="222222"/>
                </a:solidFill>
              </a:rPr>
              <a:t>sprint </a:t>
            </a:r>
            <a:r>
              <a:rPr lang="en-US" altLang="en-US" sz="2000" dirty="0" smtClean="0"/>
              <a:t>planning</a:t>
            </a:r>
            <a:r>
              <a:rPr lang="en-US" altLang="en-US" sz="2000" dirty="0" smtClean="0">
                <a:solidFill>
                  <a:srgbClr val="222222"/>
                </a:solidFill>
              </a:rPr>
              <a:t>,</a:t>
            </a:r>
            <a:r>
              <a:rPr lang="en-US" altLang="en-US" sz="2000" dirty="0"/>
              <a:t> </a:t>
            </a:r>
            <a:r>
              <a:rPr lang="en-US" altLang="en-US" sz="2000" dirty="0" smtClean="0"/>
              <a:t>daily scrum,</a:t>
            </a:r>
            <a:r>
              <a:rPr lang="en-US" altLang="en-US" sz="2000" dirty="0">
                <a:solidFill>
                  <a:srgbClr val="222222"/>
                </a:solidFill>
              </a:rPr>
              <a:t> </a:t>
            </a:r>
            <a:r>
              <a:rPr lang="en-US" altLang="en-US" sz="2000" dirty="0" smtClean="0"/>
              <a:t>sprint</a:t>
            </a:r>
            <a:r>
              <a:rPr lang="en-US" altLang="en-US" sz="2000" dirty="0" smtClean="0">
                <a:solidFill>
                  <a:srgbClr val="008CBA"/>
                </a:solidFill>
              </a:rPr>
              <a:t> </a:t>
            </a:r>
            <a:r>
              <a:rPr lang="en-US" altLang="en-US" sz="2000" dirty="0" smtClean="0"/>
              <a:t>review</a:t>
            </a:r>
            <a:r>
              <a:rPr lang="en-US" altLang="en-US" sz="2000" dirty="0">
                <a:solidFill>
                  <a:srgbClr val="222222"/>
                </a:solidFill>
              </a:rPr>
              <a:t> and </a:t>
            </a:r>
            <a:r>
              <a:rPr lang="en-US" altLang="en-US" sz="2000" dirty="0" smtClean="0">
                <a:solidFill>
                  <a:srgbClr val="222222"/>
                </a:solidFill>
              </a:rPr>
              <a:t>sprint retrospective. </a:t>
            </a:r>
            <a:r>
              <a:rPr lang="en-US" altLang="en-US" sz="2000" dirty="0">
                <a:solidFill>
                  <a:srgbClr val="222222"/>
                </a:solidFill>
              </a:rPr>
              <a:t>Teams use these events to execute projects and refine the process</a:t>
            </a:r>
            <a:r>
              <a:rPr lang="en-US" altLang="en-US" sz="2000" dirty="0" smtClean="0">
                <a:solidFill>
                  <a:srgbClr val="222222"/>
                </a:solidFill>
              </a:rPr>
              <a:t>.</a:t>
            </a:r>
          </a:p>
          <a:p>
            <a:pPr marL="0" lvl="0" indent="0" defTabSz="914400" eaLnBrk="0" fontAlgn="base" hangingPunct="0">
              <a:spcBef>
                <a:spcPct val="0"/>
              </a:spcBef>
              <a:spcAft>
                <a:spcPct val="0"/>
              </a:spcAft>
              <a:buClrTx/>
              <a:buSzTx/>
              <a:buNone/>
            </a:pPr>
            <a:endParaRPr lang="en-US" altLang="en-US" sz="2000" dirty="0">
              <a:solidFill>
                <a:srgbClr val="222222"/>
              </a:solidFill>
            </a:endParaRPr>
          </a:p>
          <a:p>
            <a:pPr marL="0" lvl="0" indent="0" defTabSz="914400" eaLnBrk="0" fontAlgn="base" hangingPunct="0">
              <a:spcBef>
                <a:spcPct val="0"/>
              </a:spcBef>
              <a:spcAft>
                <a:spcPct val="0"/>
              </a:spcAft>
              <a:buClrTx/>
              <a:buSzTx/>
              <a:buNone/>
            </a:pPr>
            <a:endParaRPr lang="en-US" altLang="en-US" sz="2000" dirty="0">
              <a:solidFill>
                <a:srgbClr val="222222"/>
              </a:solidFill>
            </a:endParaRPr>
          </a:p>
          <a:p>
            <a:pPr marL="0" lvl="0" indent="0" defTabSz="914400" eaLnBrk="0" fontAlgn="base" hangingPunct="0">
              <a:spcBef>
                <a:spcPct val="0"/>
              </a:spcBef>
              <a:spcAft>
                <a:spcPct val="0"/>
              </a:spcAft>
              <a:buClrTx/>
              <a:buSzTx/>
              <a:buFontTx/>
              <a:buChar char="•"/>
            </a:pPr>
            <a:r>
              <a:rPr lang="en-US" altLang="en-US" sz="2000" b="1" dirty="0">
                <a:solidFill>
                  <a:srgbClr val="222222"/>
                </a:solidFill>
                <a:effectLst>
                  <a:outerShdw blurRad="38100" dist="38100" dir="2700000" algn="tl">
                    <a:srgbClr val="000000">
                      <a:alpha val="43137"/>
                    </a:srgbClr>
                  </a:outerShdw>
                </a:effectLst>
              </a:rPr>
              <a:t>Artifacts:</a:t>
            </a:r>
            <a:r>
              <a:rPr lang="en-US" altLang="en-US" sz="2000" dirty="0">
                <a:solidFill>
                  <a:srgbClr val="222222"/>
                </a:solidFill>
              </a:rPr>
              <a:t> Scrum artifacts include the </a:t>
            </a:r>
            <a:r>
              <a:rPr lang="en-US" altLang="en-US" sz="2000" dirty="0" smtClean="0"/>
              <a:t>product</a:t>
            </a:r>
            <a:r>
              <a:rPr lang="en-US" altLang="en-US" sz="2000" dirty="0" smtClean="0">
                <a:solidFill>
                  <a:srgbClr val="008CBA"/>
                </a:solidFill>
              </a:rPr>
              <a:t> </a:t>
            </a:r>
            <a:r>
              <a:rPr lang="en-US" altLang="en-US" sz="2000" dirty="0" smtClean="0"/>
              <a:t>backlog</a:t>
            </a:r>
            <a:r>
              <a:rPr lang="en-US" altLang="en-US" sz="2000" dirty="0" smtClean="0">
                <a:solidFill>
                  <a:srgbClr val="222222"/>
                </a:solidFill>
              </a:rPr>
              <a:t>,</a:t>
            </a:r>
            <a:r>
              <a:rPr lang="en-US" altLang="en-US" sz="2000" dirty="0">
                <a:solidFill>
                  <a:srgbClr val="222222"/>
                </a:solidFill>
              </a:rPr>
              <a:t> </a:t>
            </a:r>
            <a:r>
              <a:rPr lang="en-US" altLang="en-US" sz="2000" dirty="0" smtClean="0"/>
              <a:t>sprint</a:t>
            </a:r>
            <a:r>
              <a:rPr lang="en-US" altLang="en-US" sz="2000" dirty="0" smtClean="0">
                <a:solidFill>
                  <a:srgbClr val="008CBA"/>
                </a:solidFill>
              </a:rPr>
              <a:t> </a:t>
            </a:r>
            <a:r>
              <a:rPr lang="en-US" altLang="en-US" sz="2000" dirty="0" smtClean="0"/>
              <a:t>backlog</a:t>
            </a:r>
            <a:r>
              <a:rPr lang="en-US" altLang="en-US" sz="2000" dirty="0" smtClean="0">
                <a:solidFill>
                  <a:srgbClr val="008CBA"/>
                </a:solidFill>
              </a:rPr>
              <a:t> </a:t>
            </a:r>
            <a:r>
              <a:rPr lang="en-US" altLang="en-US" sz="2000" dirty="0" smtClean="0">
                <a:solidFill>
                  <a:srgbClr val="222222"/>
                </a:solidFill>
              </a:rPr>
              <a:t>and</a:t>
            </a:r>
            <a:r>
              <a:rPr lang="en-US" altLang="en-US" sz="2000" dirty="0">
                <a:solidFill>
                  <a:srgbClr val="222222"/>
                </a:solidFill>
              </a:rPr>
              <a:t> </a:t>
            </a:r>
            <a:r>
              <a:rPr lang="en-US" altLang="en-US" sz="2000" b="1" dirty="0">
                <a:solidFill>
                  <a:srgbClr val="333333"/>
                </a:solidFill>
              </a:rPr>
              <a:t>increment</a:t>
            </a:r>
            <a:r>
              <a:rPr lang="en-US" altLang="en-US" sz="2000" dirty="0">
                <a:solidFill>
                  <a:srgbClr val="222222"/>
                </a:solidFill>
              </a:rPr>
              <a:t>. Collectively, these allow teams to prioritize </a:t>
            </a:r>
            <a:r>
              <a:rPr lang="en-US" altLang="en-US" sz="2000" dirty="0" smtClean="0">
                <a:solidFill>
                  <a:srgbClr val="222222"/>
                </a:solidFill>
              </a:rPr>
              <a:t>tasks </a:t>
            </a:r>
            <a:r>
              <a:rPr lang="en-US" sz="2000" dirty="0" smtClean="0"/>
              <a:t>and </a:t>
            </a:r>
            <a:r>
              <a:rPr lang="en-US" sz="2000" dirty="0"/>
              <a:t>deliver projects within agreed timelines.</a:t>
            </a:r>
            <a:endParaRPr lang="en-US" altLang="en-US" sz="2000" dirty="0">
              <a:solidFill>
                <a:srgbClr val="222222"/>
              </a:solidFill>
            </a:endParaRPr>
          </a:p>
        </p:txBody>
      </p:sp>
      <p:pic>
        <p:nvPicPr>
          <p:cNvPr id="1026" name="Picture 2" descr="scrum methodology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186" y="1890894"/>
            <a:ext cx="4747452" cy="409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478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0044"/>
            <a:ext cx="10018713" cy="642551"/>
          </a:xfrm>
        </p:spPr>
        <p:txBody>
          <a:bodyPr>
            <a:normAutofit fontScale="90000"/>
          </a:bodyPr>
          <a:lstStyle/>
          <a:p>
            <a:r>
              <a:rPr lang="en-US" dirty="0"/>
              <a:t>Scrum Master</a:t>
            </a:r>
          </a:p>
        </p:txBody>
      </p:sp>
      <p:sp>
        <p:nvSpPr>
          <p:cNvPr id="3" name="Content Placeholder 2"/>
          <p:cNvSpPr>
            <a:spLocks noGrp="1"/>
          </p:cNvSpPr>
          <p:nvPr>
            <p:ph idx="1"/>
          </p:nvPr>
        </p:nvSpPr>
        <p:spPr>
          <a:xfrm>
            <a:off x="1484310" y="1153297"/>
            <a:ext cx="10018713" cy="4637903"/>
          </a:xfrm>
        </p:spPr>
        <p:txBody>
          <a:bodyPr/>
          <a:lstStyle/>
          <a:p>
            <a:r>
              <a:rPr lang="en-US" dirty="0"/>
              <a:t>Scrum Master is the facilitator of the scrum team. He/she makes sure that the scrum team is productive and progressive. In case of any impediments, scrum master follows up and resolves them for the team. SCRUM Master is the mediator between the PO and the team.</a:t>
            </a:r>
          </a:p>
          <a:p>
            <a:r>
              <a:rPr lang="en-US" dirty="0"/>
              <a:t>He/she keeps the PO informed about the progress of the Sprint. If there are any roadblocks or concerns for the team, discusses with the PO and gets them resolved. Like the team’s Daily Standup, a standup of the SCRUM Master with the PO happens every day.</a:t>
            </a:r>
          </a:p>
          <a:p>
            <a:endParaRPr lang="en-US" dirty="0"/>
          </a:p>
        </p:txBody>
      </p:sp>
    </p:spTree>
    <p:extLst>
      <p:ext uri="{BB962C8B-B14F-4D97-AF65-F5344CB8AC3E}">
        <p14:creationId xmlns:p14="http://schemas.microsoft.com/office/powerpoint/2010/main" val="1947575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392</TotalTime>
  <Words>1743</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Corbel</vt:lpstr>
      <vt:lpstr>Parallax</vt:lpstr>
      <vt:lpstr>PowerPoint Presentation</vt:lpstr>
      <vt:lpstr>What Do You Mean By Agile?</vt:lpstr>
      <vt:lpstr>PowerPoint Presentation</vt:lpstr>
      <vt:lpstr>Agile Frameworks</vt:lpstr>
      <vt:lpstr>Advantages of Agile Methodology </vt:lpstr>
      <vt:lpstr>Disadvantages of Agile Methodology </vt:lpstr>
      <vt:lpstr>Scrum Overview </vt:lpstr>
      <vt:lpstr>Key ideas behind scrum </vt:lpstr>
      <vt:lpstr>Scrum Master</vt:lpstr>
      <vt:lpstr>Product Owner</vt:lpstr>
      <vt:lpstr>User Stories</vt:lpstr>
      <vt:lpstr>Sprint planning</vt:lpstr>
      <vt:lpstr>Structure of Sprint Planning</vt:lpstr>
      <vt:lpstr>Heartbeat Retrospective</vt:lpstr>
      <vt:lpstr>PowerPoint Presentation</vt:lpstr>
      <vt:lpstr>BurnDown Chart</vt:lpstr>
      <vt:lpstr>Poker Planning</vt:lpstr>
      <vt:lpstr>Benefits</vt:lpstr>
      <vt:lpstr>Pitfalls</vt:lpstr>
      <vt:lpstr>Daily Stand-up</vt:lpstr>
      <vt:lpstr>Scrum Board</vt:lpstr>
      <vt:lpstr>Kanban</vt:lpstr>
      <vt:lpstr>JIRA – What and Why</vt:lpstr>
      <vt:lpstr>JIRA Scheme</vt:lpstr>
      <vt:lpstr>Sprint Backlog</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 hwdlab1D</dc:creator>
  <cp:lastModifiedBy>IG, hwdlab1D</cp:lastModifiedBy>
  <cp:revision>47</cp:revision>
  <dcterms:created xsi:type="dcterms:W3CDTF">2019-03-14T07:22:40Z</dcterms:created>
  <dcterms:modified xsi:type="dcterms:W3CDTF">2019-03-16T07:05:28Z</dcterms:modified>
</cp:coreProperties>
</file>