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00752385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00752385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00752385a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00752385a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00752385a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00752385a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00752385a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00752385a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00752385a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00752385a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0752385a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00752385a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0752385a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00752385a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00752385a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00752385a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4d1584b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4d1584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00752385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00752385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00752385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00752385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00752385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00752385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00752385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00752385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00752385a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00752385a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00752385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00752385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00752385a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00752385a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00752385a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00752385a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irthmagn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ata.world/vineet/salesdata"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ieeexplore.ieee.org/author/37088846101" TargetMode="External"/><Relationship Id="rId4" Type="http://schemas.openxmlformats.org/officeDocument/2006/relationships/hyperlink" Target="https://ieeexplore.ieee.org/author/37088847977" TargetMode="External"/><Relationship Id="rId5" Type="http://schemas.openxmlformats.org/officeDocument/2006/relationships/hyperlink" Target="https://ieeexplore.ieee.org/author/37088847164" TargetMode="External"/><Relationship Id="rId6" Type="http://schemas.openxmlformats.org/officeDocument/2006/relationships/hyperlink" Target="https://ieeexplore.ieee.org/document/9403224" TargetMode="External"/><Relationship Id="rId7" Type="http://schemas.openxmlformats.org/officeDocument/2006/relationships/hyperlink" Target="https://www.sciencedirect.com/science/article/pii/S2667096822000027#sec002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i.org/10.1016/j.eswa.2022.118043"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eeexplore.ieee.org/document/9403224"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ciencedirect.com/science/article/pii/S2665917422000228"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ciencedirect.com/science/article/pii/S2667096822000027#sec0029"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i.org/10.1016/j.eswa.2022.11804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eeexplore.ieee.org/stamp/stamp.jsp?tp=&amp;arnumber=934230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ata.world/vineet/salesda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41158" y="1090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Sales Forecast for Inventory Management</a:t>
            </a:r>
            <a:endParaRPr/>
          </a:p>
        </p:txBody>
      </p:sp>
      <p:sp>
        <p:nvSpPr>
          <p:cNvPr id="55" name="Google Shape;55;p13"/>
          <p:cNvSpPr txBox="1"/>
          <p:nvPr>
            <p:ph idx="1" type="subTitle"/>
          </p:nvPr>
        </p:nvSpPr>
        <p:spPr>
          <a:xfrm>
            <a:off x="4509625" y="3516700"/>
            <a:ext cx="4716900" cy="1419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Tirthraj Bhatt</a:t>
            </a:r>
            <a:br>
              <a:rPr lang="en"/>
            </a:br>
            <a:r>
              <a:rPr lang="en" u="sng">
                <a:solidFill>
                  <a:schemeClr val="hlink"/>
                </a:solidFill>
                <a:hlinkClick r:id="rId3"/>
              </a:rPr>
              <a:t>https://github.com/tirthmagnus</a:t>
            </a:r>
            <a:br>
              <a:rPr lang="en"/>
            </a:br>
            <a:r>
              <a:rPr lang="en"/>
              <a:t>Cs 668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52850" y="5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19" name="Google Shape;119;p22"/>
          <p:cNvSpPr txBox="1"/>
          <p:nvPr>
            <p:ph idx="1" type="body"/>
          </p:nvPr>
        </p:nvSpPr>
        <p:spPr>
          <a:xfrm>
            <a:off x="252850" y="728800"/>
            <a:ext cx="8520600" cy="4359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The literature review emphasizes the importance of Exploratory Data Analysis (EDA) in uncovering insights from sales data.EDA is a foundational step in the data analysis process, allowing for data understanding, pattern recognition, and initial hypothesis formulation.EDA techniques, such as summary statistics, data visualization, and data cleaning, play a critical role in revealing data quality issues and trends within the dataset.The data literature underscores the significance of visualizations, including bar charts, box plots, and scatter plots, in understanding data distributions and relationships between variables.</a:t>
            </a:r>
            <a:endParaRPr/>
          </a:p>
          <a:p>
            <a:pPr indent="0" lvl="0" marL="0" rtl="0" algn="l">
              <a:spcBef>
                <a:spcPts val="1200"/>
              </a:spcBef>
              <a:spcAft>
                <a:spcPts val="0"/>
              </a:spcAft>
              <a:buNone/>
            </a:pPr>
            <a:br>
              <a:rPr lang="en"/>
            </a:br>
            <a:r>
              <a:rPr b="1" lang="en"/>
              <a:t>Key Learnings :</a:t>
            </a:r>
            <a:endParaRPr b="1"/>
          </a:p>
          <a:p>
            <a:pPr indent="0" lvl="0" marL="0" rtl="0" algn="l">
              <a:spcBef>
                <a:spcPts val="1200"/>
              </a:spcBef>
              <a:spcAft>
                <a:spcPts val="0"/>
              </a:spcAft>
              <a:buNone/>
            </a:pPr>
            <a:r>
              <a:rPr lang="en"/>
              <a:t>In our exploration of sales data, we've unearthed valuable insights that underscore the significance of data-driven decision-making. Through Exploratory Data Analysis (EDA), we've identified crucial data quality factors, patterns, and trends. The visualizations and data preprocessing steps have set the stage for more advanced predictive modeling </a:t>
            </a:r>
            <a:br>
              <a:rPr lang="en"/>
            </a:br>
            <a:br>
              <a:rPr lang="en"/>
            </a:br>
            <a:r>
              <a:rPr lang="en"/>
              <a:t>Data Driven Approach :</a:t>
            </a:r>
            <a:endParaRPr/>
          </a:p>
          <a:p>
            <a:pPr indent="0" lvl="0" marL="0" rtl="0" algn="l">
              <a:spcBef>
                <a:spcPts val="1200"/>
              </a:spcBef>
              <a:spcAft>
                <a:spcPts val="0"/>
              </a:spcAft>
              <a:buNone/>
            </a:pPr>
            <a:r>
              <a:rPr lang="en"/>
              <a:t>Arima,Prophet and LSTM model can used for the solving the mentioned problem which will help in forecasting the sales in terms of quantity and in terms of revenue which will help the stakeholders in managing the inventory in best way possible and overcoming the problem like understock and overstock leading in increase in profit asd reducing the operational cost.</a:t>
            </a:r>
            <a:br>
              <a:rPr lang="en"/>
            </a:b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25" name="Google Shape;125;p23"/>
          <p:cNvSpPr txBox="1"/>
          <p:nvPr>
            <p:ph idx="1" type="body"/>
          </p:nvPr>
        </p:nvSpPr>
        <p:spPr>
          <a:xfrm>
            <a:off x="311700" y="1152475"/>
            <a:ext cx="4174500" cy="39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https://data.world/vineet/salesdata</a:t>
            </a:r>
            <a:endParaRPr/>
          </a:p>
          <a:p>
            <a:pPr indent="0" lvl="0" marL="0" rtl="0" algn="l">
              <a:spcBef>
                <a:spcPts val="1200"/>
              </a:spcBef>
              <a:spcAft>
                <a:spcPts val="0"/>
              </a:spcAft>
              <a:buNone/>
            </a:pPr>
            <a:r>
              <a:rPr lang="en"/>
              <a:t>Sales Data</a:t>
            </a:r>
            <a:endParaRPr/>
          </a:p>
          <a:p>
            <a:pPr indent="0" lvl="0" marL="0" rtl="0" algn="l">
              <a:spcBef>
                <a:spcPts val="1200"/>
              </a:spcBef>
              <a:spcAft>
                <a:spcPts val="1200"/>
              </a:spcAft>
              <a:buNone/>
            </a:pPr>
            <a:r>
              <a:rPr lang="en"/>
              <a:t>Total Fields :-  15</a:t>
            </a:r>
            <a:br>
              <a:rPr lang="en"/>
            </a:br>
            <a:r>
              <a:rPr lang="en"/>
              <a:t>Total Records :- 34,876</a:t>
            </a:r>
            <a:br>
              <a:rPr lang="en"/>
            </a:br>
            <a:r>
              <a:rPr lang="en"/>
              <a:t>Crawled on :- 2017 </a:t>
            </a:r>
            <a:endParaRPr/>
          </a:p>
        </p:txBody>
      </p:sp>
      <p:pic>
        <p:nvPicPr>
          <p:cNvPr id="126" name="Google Shape;126;p23"/>
          <p:cNvPicPr preferRelativeResize="0"/>
          <p:nvPr/>
        </p:nvPicPr>
        <p:blipFill>
          <a:blip r:embed="rId4">
            <a:alphaModFix/>
          </a:blip>
          <a:stretch>
            <a:fillRect/>
          </a:stretch>
        </p:blipFill>
        <p:spPr>
          <a:xfrm>
            <a:off x="4238475" y="445025"/>
            <a:ext cx="4801975" cy="451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8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Methodology </a:t>
            </a:r>
            <a:endParaRPr/>
          </a:p>
        </p:txBody>
      </p:sp>
      <p:pic>
        <p:nvPicPr>
          <p:cNvPr id="132" name="Google Shape;132;p24"/>
          <p:cNvPicPr preferRelativeResize="0"/>
          <p:nvPr/>
        </p:nvPicPr>
        <p:blipFill>
          <a:blip r:embed="rId3">
            <a:alphaModFix/>
          </a:blip>
          <a:stretch>
            <a:fillRect/>
          </a:stretch>
        </p:blipFill>
        <p:spPr>
          <a:xfrm>
            <a:off x="249150" y="765825"/>
            <a:ext cx="2601683" cy="2164825"/>
          </a:xfrm>
          <a:prstGeom prst="rect">
            <a:avLst/>
          </a:prstGeom>
          <a:noFill/>
          <a:ln>
            <a:noFill/>
          </a:ln>
        </p:spPr>
      </p:pic>
      <p:sp>
        <p:nvSpPr>
          <p:cNvPr id="133" name="Google Shape;133;p24"/>
          <p:cNvSpPr txBox="1"/>
          <p:nvPr/>
        </p:nvSpPr>
        <p:spPr>
          <a:xfrm>
            <a:off x="3105900" y="765825"/>
            <a:ext cx="5726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rPr>
              <a:t>Year and Month: Strong negative correlation (-0.81), indicating months within a single year.</a:t>
            </a:r>
            <a:endParaRPr b="1" sz="900">
              <a:solidFill>
                <a:schemeClr val="dk2"/>
              </a:solidFill>
            </a:endParaRPr>
          </a:p>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900">
                <a:solidFill>
                  <a:schemeClr val="dk2"/>
                </a:solidFill>
              </a:rPr>
              <a:t>Customer Gender and Age Group: Very weak positive correlation (0.027).</a:t>
            </a:r>
            <a:endParaRPr b="1" sz="900">
              <a:solidFill>
                <a:schemeClr val="dk2"/>
              </a:solidFill>
            </a:endParaRPr>
          </a:p>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900">
                <a:solidFill>
                  <a:schemeClr val="dk2"/>
                </a:solidFill>
              </a:rPr>
              <a:t>Country and Age Group: Moderate positive correlation (0.097).</a:t>
            </a:r>
            <a:endParaRPr b="1" sz="900">
              <a:solidFill>
                <a:schemeClr val="dk2"/>
              </a:solidFill>
            </a:endParaRPr>
          </a:p>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900">
                <a:solidFill>
                  <a:schemeClr val="dk2"/>
                </a:solidFill>
              </a:rPr>
              <a:t>Product Category and Sub Category: Very weak negative correlation (-0.02).</a:t>
            </a:r>
            <a:endParaRPr b="1" sz="900">
              <a:solidFill>
                <a:schemeClr val="dk2"/>
              </a:solidFill>
            </a:endParaRPr>
          </a:p>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900">
                <a:solidFill>
                  <a:schemeClr val="dk2"/>
                </a:solidFill>
              </a:rPr>
              <a:t>Quantity and Unit Cost, Unit Price, Cost, Revenue: Weak correlations with 'Unit Cost' (negative), 'Unit Price' (negative), 'Cost' (positive), and 'Revenue' (positive).</a:t>
            </a:r>
            <a:endParaRPr b="1" sz="900">
              <a:solidFill>
                <a:schemeClr val="dk2"/>
              </a:solidFill>
            </a:endParaRPr>
          </a:p>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900">
                <a:solidFill>
                  <a:schemeClr val="dk2"/>
                </a:solidFill>
              </a:rPr>
              <a:t>Unit Cost, Unit Price, Cost, Revenue: 'Unit Cost' strongly positively correlated with 'Cost' and 'Revenue'. Similarly, 'Unit Price' strongly positively correlated with 'Revenue'.</a:t>
            </a:r>
            <a:endParaRPr b="1" sz="900">
              <a:solidFill>
                <a:schemeClr val="dk2"/>
              </a:solidFill>
            </a:endParaRPr>
          </a:p>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900">
                <a:solidFill>
                  <a:schemeClr val="dk2"/>
                </a:solidFill>
              </a:rPr>
              <a:t>Age Group and Revenue: Very weak positive correlation (0.015).</a:t>
            </a:r>
            <a:endParaRPr b="1" sz="900">
              <a:solidFill>
                <a:schemeClr val="dk2"/>
              </a:solidFill>
            </a:endParaRPr>
          </a:p>
          <a:p>
            <a:pPr indent="0" lvl="0" marL="0" rtl="0" algn="l">
              <a:spcBef>
                <a:spcPts val="0"/>
              </a:spcBef>
              <a:spcAft>
                <a:spcPts val="0"/>
              </a:spcAft>
              <a:buNone/>
            </a:pPr>
            <a:r>
              <a:t/>
            </a:r>
            <a:endParaRPr b="1" sz="900">
              <a:solidFill>
                <a:schemeClr val="dk2"/>
              </a:solidFill>
            </a:endParaRPr>
          </a:p>
        </p:txBody>
      </p:sp>
      <p:pic>
        <p:nvPicPr>
          <p:cNvPr id="134" name="Google Shape;134;p24"/>
          <p:cNvPicPr preferRelativeResize="0"/>
          <p:nvPr/>
        </p:nvPicPr>
        <p:blipFill>
          <a:blip r:embed="rId4">
            <a:alphaModFix/>
          </a:blip>
          <a:stretch>
            <a:fillRect/>
          </a:stretch>
        </p:blipFill>
        <p:spPr>
          <a:xfrm>
            <a:off x="390900" y="3043575"/>
            <a:ext cx="2395448" cy="1908049"/>
          </a:xfrm>
          <a:prstGeom prst="rect">
            <a:avLst/>
          </a:prstGeom>
          <a:noFill/>
          <a:ln>
            <a:noFill/>
          </a:ln>
        </p:spPr>
      </p:pic>
      <p:sp>
        <p:nvSpPr>
          <p:cNvPr id="135" name="Google Shape;135;p24"/>
          <p:cNvSpPr txBox="1"/>
          <p:nvPr/>
        </p:nvSpPr>
        <p:spPr>
          <a:xfrm>
            <a:off x="3105900" y="3931450"/>
            <a:ext cx="5783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Here in this Visual it is shown how the revenue distribution for top category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Bikes as highest contributor 51.4%</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Accessories with 33.2%</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Clothing with 15.4% </a:t>
            </a:r>
            <a:endParaRPr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152400" y="244600"/>
            <a:ext cx="8582399" cy="3817626"/>
          </a:xfrm>
          <a:prstGeom prst="rect">
            <a:avLst/>
          </a:prstGeom>
          <a:noFill/>
          <a:ln>
            <a:noFill/>
          </a:ln>
        </p:spPr>
      </p:pic>
      <p:sp>
        <p:nvSpPr>
          <p:cNvPr id="141" name="Google Shape;141;p25"/>
          <p:cNvSpPr txBox="1"/>
          <p:nvPr/>
        </p:nvSpPr>
        <p:spPr>
          <a:xfrm>
            <a:off x="1956825" y="4279375"/>
            <a:ext cx="539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Top 10 selling items in terms of profitability </a:t>
            </a:r>
            <a:endParaRPr b="1"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20">
                <a:solidFill>
                  <a:schemeClr val="dk2"/>
                </a:solidFill>
              </a:rPr>
              <a:t>Next Steps</a:t>
            </a:r>
            <a:endParaRPr sz="4300"/>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t/>
            </a:r>
            <a:endParaRPr sz="1020"/>
          </a:p>
          <a:p>
            <a:pPr indent="0" lvl="0" marL="0" rtl="0" algn="l">
              <a:lnSpc>
                <a:spcPct val="95000"/>
              </a:lnSpc>
              <a:spcBef>
                <a:spcPts val="1200"/>
              </a:spcBef>
              <a:spcAft>
                <a:spcPts val="0"/>
              </a:spcAft>
              <a:buClr>
                <a:schemeClr val="dk1"/>
              </a:buClr>
              <a:buSzPts val="440"/>
              <a:buFont typeface="Arial"/>
              <a:buNone/>
            </a:pPr>
            <a:r>
              <a:rPr lang="en" sz="1020"/>
              <a:t>1. Data Refinement: Address data quality issues, perform feature engineering.</a:t>
            </a:r>
            <a:endParaRPr sz="1020"/>
          </a:p>
          <a:p>
            <a:pPr indent="0" lvl="0" marL="0" rtl="0" algn="l">
              <a:lnSpc>
                <a:spcPct val="95000"/>
              </a:lnSpc>
              <a:spcBef>
                <a:spcPts val="1200"/>
              </a:spcBef>
              <a:spcAft>
                <a:spcPts val="0"/>
              </a:spcAft>
              <a:buClr>
                <a:schemeClr val="dk1"/>
              </a:buClr>
              <a:buSzPts val="440"/>
              <a:buFont typeface="Arial"/>
              <a:buNone/>
            </a:pPr>
            <a:r>
              <a:rPr lang="en" sz="1020"/>
              <a:t>2. Model Selection: Choose the right model for time series forecasting.</a:t>
            </a:r>
            <a:endParaRPr sz="1020"/>
          </a:p>
          <a:p>
            <a:pPr indent="0" lvl="0" marL="0" rtl="0" algn="l">
              <a:lnSpc>
                <a:spcPct val="95000"/>
              </a:lnSpc>
              <a:spcBef>
                <a:spcPts val="1200"/>
              </a:spcBef>
              <a:spcAft>
                <a:spcPts val="0"/>
              </a:spcAft>
              <a:buClr>
                <a:schemeClr val="dk1"/>
              </a:buClr>
              <a:buSzPts val="440"/>
              <a:buFont typeface="Arial"/>
              <a:buNone/>
            </a:pPr>
            <a:r>
              <a:rPr lang="en" sz="1020"/>
              <a:t>3. Performance Evaluation: Assess model accuracy using metrics like MAE and RMSE.</a:t>
            </a:r>
            <a:endParaRPr sz="1020"/>
          </a:p>
          <a:p>
            <a:pPr indent="0" lvl="0" marL="0" rtl="0" algn="l">
              <a:lnSpc>
                <a:spcPct val="95000"/>
              </a:lnSpc>
              <a:spcBef>
                <a:spcPts val="1200"/>
              </a:spcBef>
              <a:spcAft>
                <a:spcPts val="0"/>
              </a:spcAft>
              <a:buClr>
                <a:schemeClr val="dk1"/>
              </a:buClr>
              <a:buSzPts val="440"/>
              <a:buFont typeface="Arial"/>
              <a:buNone/>
            </a:pPr>
            <a:r>
              <a:rPr lang="en" sz="1020"/>
              <a:t>4. Hyperparameter Optimization: Fine-tune model parameters for enhanced forecasts.</a:t>
            </a:r>
            <a:endParaRPr sz="1020"/>
          </a:p>
          <a:p>
            <a:pPr indent="0" lvl="0" marL="0" rtl="0" algn="l">
              <a:lnSpc>
                <a:spcPct val="95000"/>
              </a:lnSpc>
              <a:spcBef>
                <a:spcPts val="1200"/>
              </a:spcBef>
              <a:spcAft>
                <a:spcPts val="0"/>
              </a:spcAft>
              <a:buClr>
                <a:schemeClr val="dk1"/>
              </a:buClr>
              <a:buSzPts val="440"/>
              <a:buFont typeface="Arial"/>
              <a:buNone/>
            </a:pPr>
            <a:r>
              <a:rPr lang="en" sz="1020"/>
              <a:t>5. Ensemble Methods: Experiment with ensemble models like XGBoost.</a:t>
            </a:r>
            <a:endParaRPr sz="1020"/>
          </a:p>
          <a:p>
            <a:pPr indent="0" lvl="0" marL="0" rtl="0" algn="l">
              <a:lnSpc>
                <a:spcPct val="95000"/>
              </a:lnSpc>
              <a:spcBef>
                <a:spcPts val="1200"/>
              </a:spcBef>
              <a:spcAft>
                <a:spcPts val="0"/>
              </a:spcAft>
              <a:buClr>
                <a:schemeClr val="dk1"/>
              </a:buClr>
              <a:buSzPts val="440"/>
              <a:buFont typeface="Arial"/>
              <a:buNone/>
            </a:pPr>
            <a:r>
              <a:rPr lang="en" sz="1020"/>
              <a:t>6. Cross-Validation: Validate model stability with k-fold cross-validation.</a:t>
            </a:r>
            <a:endParaRPr sz="1020"/>
          </a:p>
          <a:p>
            <a:pPr indent="0" lvl="0" marL="0" rtl="0" algn="l">
              <a:lnSpc>
                <a:spcPct val="95000"/>
              </a:lnSpc>
              <a:spcBef>
                <a:spcPts val="1200"/>
              </a:spcBef>
              <a:spcAft>
                <a:spcPts val="0"/>
              </a:spcAft>
              <a:buClr>
                <a:schemeClr val="dk1"/>
              </a:buClr>
              <a:buSzPts val="440"/>
              <a:buFont typeface="Arial"/>
              <a:buNone/>
            </a:pPr>
            <a:r>
              <a:rPr lang="en" sz="1020"/>
              <a:t>7. Deployment and Monitoring: Deploy the model for real-time predictions and continuous monitoring.</a:t>
            </a:r>
            <a:endParaRPr sz="1020"/>
          </a:p>
          <a:p>
            <a:pPr indent="0" lvl="0" marL="0" rtl="0" algn="l">
              <a:lnSpc>
                <a:spcPct val="95000"/>
              </a:lnSpc>
              <a:spcBef>
                <a:spcPts val="1200"/>
              </a:spcBef>
              <a:spcAft>
                <a:spcPts val="0"/>
              </a:spcAft>
              <a:buClr>
                <a:schemeClr val="dk1"/>
              </a:buClr>
              <a:buSzPts val="440"/>
              <a:buFont typeface="Arial"/>
              <a:buNone/>
            </a:pPr>
            <a:r>
              <a:t/>
            </a:r>
            <a:endParaRPr sz="1020"/>
          </a:p>
          <a:p>
            <a:pPr indent="0" lvl="0" marL="0" rtl="0" algn="l">
              <a:lnSpc>
                <a:spcPct val="95000"/>
              </a:lnSpc>
              <a:spcBef>
                <a:spcPts val="1200"/>
              </a:spcBef>
              <a:spcAft>
                <a:spcPts val="0"/>
              </a:spcAft>
              <a:buClr>
                <a:schemeClr val="dk1"/>
              </a:buClr>
              <a:buSzPts val="440"/>
              <a:buFont typeface="Arial"/>
              <a:buNone/>
            </a:pPr>
            <a:r>
              <a:rPr lang="en" sz="1020"/>
              <a:t>These steps will lead to a robust sales forecasting solution, enabling data-driven decision-making and improved inventory management.</a:t>
            </a:r>
            <a:endParaRPr sz="1020"/>
          </a:p>
          <a:p>
            <a:pPr indent="0" lvl="0" marL="0" rtl="0" algn="l">
              <a:lnSpc>
                <a:spcPct val="95000"/>
              </a:lnSpc>
              <a:spcBef>
                <a:spcPts val="1200"/>
              </a:spcBef>
              <a:spcAft>
                <a:spcPts val="1200"/>
              </a:spcAft>
              <a:buSzPts val="440"/>
              <a:buNone/>
            </a:pPr>
            <a:r>
              <a:t/>
            </a:r>
            <a:endParaRPr sz="10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62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and model Implementation</a:t>
            </a:r>
            <a:endParaRPr/>
          </a:p>
        </p:txBody>
      </p:sp>
      <p:sp>
        <p:nvSpPr>
          <p:cNvPr id="153" name="Google Shape;153;p27"/>
          <p:cNvSpPr txBox="1"/>
          <p:nvPr>
            <p:ph idx="1" type="body"/>
          </p:nvPr>
        </p:nvSpPr>
        <p:spPr>
          <a:xfrm>
            <a:off x="311700" y="1152475"/>
            <a:ext cx="8520600" cy="3915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100000"/>
              <a:buFont typeface="Arial"/>
              <a:buNone/>
            </a:pPr>
            <a:r>
              <a:rPr lang="en" sz="1100">
                <a:solidFill>
                  <a:schemeClr val="dk1"/>
                </a:solidFill>
              </a:rPr>
              <a:t>1. Model Selection:</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Chose Random Forest Regression due to its ability to handle complex relationships, capture feature importance, and minimize overfitting.</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2. Data Preprocessing:</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Conducted extensive exploratory data analysis (EDA) to understand the dataset's structure and patterns.</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Applied data encoding, standard scaling, and log transformation to handle categorical variables, scale features, and address skewness in the target variable (Revenue).</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3. Feature Engineering:</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Created age groups for customers and mapped months to numerical values for enhanced model interpretability.</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Utilized Label Encoding for categorical variables to facilitate model training.</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4. Outlier Detection:</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Employed the IQR method to identify and handle outliers in the Revenue column, ensuring model robustness.</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5. Model Training</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Split the data into training and testing sets (80-20 split) and standardized features using StandardScaler.</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Trained the Random Forest Regression model on the training data with 100 estimators.</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None/>
            </a:pPr>
            <a:r>
              <a:rPr lang="en" sz="1100">
                <a:solidFill>
                  <a:schemeClr val="dk1"/>
                </a:solidFill>
              </a:rPr>
              <a:t>6. Performance Evaluation:</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Evaluated model performance on the testing set using regression metrics like MSE, MAE, and R-squared.</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Checked for overfitting by assessing training set metrics, cross-validation scores, and tuning the model.</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7. Feature Importance:</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Visualized and interpreted feature importance using a bar plot, offering insights into the key factors influencing revenue predictions.</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8. Conclusion:</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   - Concluded with a comprehensive assessment of model effectiveness, addressing skewness, and providing strategic implications for future business forecasting.</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
              <a:t>ACM Style:</a:t>
            </a:r>
            <a:endParaRPr/>
          </a:p>
          <a:p>
            <a:pPr indent="0" lvl="0" marL="0" rtl="0" algn="l">
              <a:spcBef>
                <a:spcPts val="1200"/>
              </a:spcBef>
              <a:spcAft>
                <a:spcPts val="0"/>
              </a:spcAft>
              <a:buNone/>
            </a:pPr>
            <a:r>
              <a:rPr lang="en"/>
              <a:t>1. Application of Machine Learning Model and Hybrid Model in Retail Sales Forecast. (n.d.). IEEE Xplore. Retrieved from </a:t>
            </a:r>
            <a:endParaRPr/>
          </a:p>
          <a:p>
            <a:pPr indent="0" lvl="0" marL="0" rtl="0" algn="l">
              <a:spcBef>
                <a:spcPts val="1200"/>
              </a:spcBef>
              <a:spcAft>
                <a:spcPts val="0"/>
              </a:spcAft>
              <a:buClr>
                <a:schemeClr val="dk1"/>
              </a:buClr>
              <a:buSzPct val="61111"/>
              <a:buFont typeface="Arial"/>
              <a:buNone/>
            </a:pPr>
            <a:r>
              <a:rPr lang="en"/>
              <a:t>Authors :- </a:t>
            </a:r>
            <a:r>
              <a:rPr lang="en" sz="1350" u="sng">
                <a:solidFill>
                  <a:srgbClr val="006699"/>
                </a:solidFill>
                <a:highlight>
                  <a:srgbClr val="FFFFFF"/>
                </a:highlight>
                <a:hlinkClick r:id="rId3">
                  <a:extLst>
                    <a:ext uri="{A12FA001-AC4F-418D-AE19-62706E023703}">
                      <ahyp:hlinkClr val="tx"/>
                    </a:ext>
                  </a:extLst>
                </a:hlinkClick>
              </a:rPr>
              <a:t>Haichen Jiang</a:t>
            </a:r>
            <a:r>
              <a:rPr lang="en"/>
              <a:t>, </a:t>
            </a:r>
            <a:r>
              <a:rPr lang="en" sz="1350" u="sng">
                <a:solidFill>
                  <a:srgbClr val="006699"/>
                </a:solidFill>
                <a:highlight>
                  <a:srgbClr val="FFFFFF"/>
                </a:highlight>
                <a:hlinkClick r:id="rId4">
                  <a:extLst>
                    <a:ext uri="{A12FA001-AC4F-418D-AE19-62706E023703}">
                      <ahyp:hlinkClr val="tx"/>
                    </a:ext>
                  </a:extLst>
                </a:hlinkClick>
              </a:rPr>
              <a:t>Jiatong Ruan</a:t>
            </a:r>
            <a:r>
              <a:rPr lang="en"/>
              <a:t>, </a:t>
            </a:r>
            <a:r>
              <a:rPr lang="en" sz="1350" u="sng">
                <a:solidFill>
                  <a:srgbClr val="006699"/>
                </a:solidFill>
                <a:highlight>
                  <a:srgbClr val="FFFFFF"/>
                </a:highlight>
                <a:hlinkClick r:id="rId5">
                  <a:extLst>
                    <a:ext uri="{A12FA001-AC4F-418D-AE19-62706E023703}">
                      <ahyp:hlinkClr val="tx"/>
                    </a:ext>
                  </a:extLst>
                </a:hlinkClick>
              </a:rPr>
              <a:t>Jianmin Sun</a:t>
            </a:r>
            <a:br>
              <a:rPr lang="en"/>
            </a:br>
            <a:r>
              <a:rPr lang="en"/>
              <a:t>Link:- </a:t>
            </a:r>
            <a:r>
              <a:rPr lang="en" u="sng">
                <a:solidFill>
                  <a:schemeClr val="hlink"/>
                </a:solidFill>
                <a:hlinkClick r:id="rId6"/>
              </a:rPr>
              <a:t>https://ieeexplore.ieee.org/document/9403224</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2. Time-series forecasting of seasonal items sales using machine learning – A comparative analysis</a:t>
            </a:r>
            <a:br>
              <a:rPr lang="en"/>
            </a:br>
            <a:br>
              <a:rPr lang="en"/>
            </a:br>
            <a:r>
              <a:rPr lang="en"/>
              <a:t>Authors :- </a:t>
            </a:r>
            <a:r>
              <a:rPr lang="en" sz="1350" u="sng">
                <a:solidFill>
                  <a:srgbClr val="006699"/>
                </a:solidFill>
                <a:highlight>
                  <a:srgbClr val="FFFFFF"/>
                </a:highlight>
              </a:rPr>
              <a:t>Yasaman Ensafi , Saman Hassanzadeh Amin, Guoqing Zhang , Bharat Shah </a:t>
            </a:r>
            <a:br>
              <a:rPr lang="en"/>
            </a:br>
            <a:r>
              <a:rPr lang="en"/>
              <a:t>Link:- </a:t>
            </a:r>
            <a:r>
              <a:rPr lang="en" u="sng">
                <a:solidFill>
                  <a:schemeClr val="hlink"/>
                </a:solidFill>
                <a:hlinkClick r:id="rId7"/>
              </a:rPr>
              <a:t>https://www.sciencedirect.com/science/article/pii/S2667096822000027#sec0029</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0" y="0"/>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 </a:t>
            </a:r>
            <a:endParaRPr/>
          </a:p>
        </p:txBody>
      </p:sp>
      <p:sp>
        <p:nvSpPr>
          <p:cNvPr id="165" name="Google Shape;165;p29"/>
          <p:cNvSpPr txBox="1"/>
          <p:nvPr>
            <p:ph idx="1" type="body"/>
          </p:nvPr>
        </p:nvSpPr>
        <p:spPr>
          <a:xfrm>
            <a:off x="108275" y="498975"/>
            <a:ext cx="8885100" cy="454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t/>
            </a:r>
            <a:endParaRPr/>
          </a:p>
          <a:p>
            <a:pPr indent="-325755" lvl="0" marL="457200" rtl="0" algn="l">
              <a:spcBef>
                <a:spcPts val="1200"/>
              </a:spcBef>
              <a:spcAft>
                <a:spcPts val="0"/>
              </a:spcAft>
              <a:buSzPct val="100000"/>
              <a:buChar char="●"/>
            </a:pPr>
            <a:r>
              <a:rPr b="1" lang="en"/>
              <a:t>Problem: </a:t>
            </a:r>
            <a:r>
              <a:rPr lang="en"/>
              <a:t>Develop a sales forecasting model for inventory management which will assist the business owners to </a:t>
            </a:r>
            <a:r>
              <a:rPr lang="en"/>
              <a:t>tackle</a:t>
            </a:r>
            <a:r>
              <a:rPr lang="en"/>
              <a:t> over stock &amp; under stock kind of problems.</a:t>
            </a:r>
            <a:br>
              <a:rPr lang="en"/>
            </a:br>
            <a:endParaRPr/>
          </a:p>
          <a:p>
            <a:pPr indent="-325755" lvl="0" marL="457200" rtl="0" algn="l">
              <a:spcBef>
                <a:spcPts val="0"/>
              </a:spcBef>
              <a:spcAft>
                <a:spcPts val="0"/>
              </a:spcAft>
              <a:buSzPct val="100000"/>
              <a:buChar char="●"/>
            </a:pPr>
            <a:r>
              <a:rPr b="1" lang="en"/>
              <a:t>Research Question: </a:t>
            </a:r>
            <a:r>
              <a:rPr lang="en"/>
              <a:t>Can we accurately predict sales quantity for each item in a business's inventory for the upcoming quarter and year?</a:t>
            </a:r>
            <a:br>
              <a:rPr lang="en"/>
            </a:br>
            <a:endParaRPr/>
          </a:p>
          <a:p>
            <a:pPr indent="-325755" lvl="0" marL="457200" rtl="0" algn="l">
              <a:spcBef>
                <a:spcPts val="0"/>
              </a:spcBef>
              <a:spcAft>
                <a:spcPts val="0"/>
              </a:spcAft>
              <a:buSzPct val="100000"/>
              <a:buChar char="●"/>
            </a:pPr>
            <a:r>
              <a:rPr b="1" lang="en"/>
              <a:t>Dataset:</a:t>
            </a:r>
            <a:r>
              <a:rPr lang="en"/>
              <a:t> Proprietary historical sales data with item details, quantities, and dates </a:t>
            </a:r>
            <a:r>
              <a:rPr lang="en"/>
              <a:t>coming</a:t>
            </a:r>
            <a:r>
              <a:rPr lang="en"/>
              <a:t> from the POS of Retail store, 35k-45k rows of data.</a:t>
            </a:r>
            <a:br>
              <a:rPr lang="en"/>
            </a:br>
            <a:endParaRPr/>
          </a:p>
          <a:p>
            <a:pPr indent="-325755" lvl="0" marL="457200" rtl="0" algn="l">
              <a:spcBef>
                <a:spcPts val="0"/>
              </a:spcBef>
              <a:spcAft>
                <a:spcPts val="0"/>
              </a:spcAft>
              <a:buSzPct val="100000"/>
              <a:buChar char="●"/>
            </a:pPr>
            <a:r>
              <a:rPr b="1" lang="en"/>
              <a:t>Motivation:</a:t>
            </a:r>
            <a:br>
              <a:rPr lang="en"/>
            </a:br>
            <a:endParaRPr/>
          </a:p>
          <a:p>
            <a:pPr indent="0" lvl="0" marL="457200" rtl="0" algn="l">
              <a:spcBef>
                <a:spcPts val="1200"/>
              </a:spcBef>
              <a:spcAft>
                <a:spcPts val="0"/>
              </a:spcAft>
              <a:buNone/>
            </a:pPr>
            <a:r>
              <a:rPr lang="en"/>
              <a:t>-&gt; </a:t>
            </a:r>
            <a:r>
              <a:rPr b="1" lang="en"/>
              <a:t>Business:</a:t>
            </a:r>
            <a:r>
              <a:rPr lang="en"/>
              <a:t> Improve inventory management,overstock,understock and profitability.</a:t>
            </a:r>
            <a:br>
              <a:rPr lang="en"/>
            </a:br>
            <a:endParaRPr/>
          </a:p>
          <a:p>
            <a:pPr indent="0" lvl="0" marL="457200" rtl="0" algn="l">
              <a:spcBef>
                <a:spcPts val="1200"/>
              </a:spcBef>
              <a:spcAft>
                <a:spcPts val="0"/>
              </a:spcAft>
              <a:buNone/>
            </a:pPr>
            <a:r>
              <a:rPr lang="en"/>
              <a:t>-&gt; </a:t>
            </a:r>
            <a:r>
              <a:rPr b="1" lang="en"/>
              <a:t>Technical:</a:t>
            </a:r>
            <a:r>
              <a:rPr lang="en"/>
              <a:t> Apply data science techniques to solve real-world business challenges.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 </a:t>
            </a:r>
            <a:endParaRPr/>
          </a:p>
        </p:txBody>
      </p:sp>
      <p:sp>
        <p:nvSpPr>
          <p:cNvPr id="61" name="Google Shape;61;p14"/>
          <p:cNvSpPr txBox="1"/>
          <p:nvPr>
            <p:ph idx="1" type="body"/>
          </p:nvPr>
        </p:nvSpPr>
        <p:spPr>
          <a:xfrm>
            <a:off x="108275" y="498975"/>
            <a:ext cx="8885100" cy="454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t/>
            </a:r>
            <a:endParaRPr/>
          </a:p>
          <a:p>
            <a:pPr indent="-325755" lvl="0" marL="457200" rtl="0" algn="l">
              <a:spcBef>
                <a:spcPts val="1200"/>
              </a:spcBef>
              <a:spcAft>
                <a:spcPts val="0"/>
              </a:spcAft>
              <a:buSzPct val="100000"/>
              <a:buChar char="●"/>
            </a:pPr>
            <a:r>
              <a:rPr b="1" lang="en"/>
              <a:t>Problem: </a:t>
            </a:r>
            <a:r>
              <a:rPr lang="en"/>
              <a:t>Develop a sales forecasting model for inventory management which will assist the business owners to tackle over stock &amp; under stock kind of problems.</a:t>
            </a:r>
            <a:br>
              <a:rPr lang="en"/>
            </a:br>
            <a:endParaRPr/>
          </a:p>
          <a:p>
            <a:pPr indent="-325755" lvl="0" marL="457200" rtl="0" algn="l">
              <a:spcBef>
                <a:spcPts val="0"/>
              </a:spcBef>
              <a:spcAft>
                <a:spcPts val="0"/>
              </a:spcAft>
              <a:buSzPct val="100000"/>
              <a:buChar char="●"/>
            </a:pPr>
            <a:r>
              <a:rPr b="1" lang="en"/>
              <a:t>Research Question: </a:t>
            </a:r>
            <a:r>
              <a:rPr lang="en"/>
              <a:t>Can we accurately predict sales quantity for each item in a business's inventory for the upcoming quarter and year?</a:t>
            </a:r>
            <a:br>
              <a:rPr lang="en"/>
            </a:br>
            <a:endParaRPr/>
          </a:p>
          <a:p>
            <a:pPr indent="-325755" lvl="0" marL="457200" rtl="0" algn="l">
              <a:spcBef>
                <a:spcPts val="0"/>
              </a:spcBef>
              <a:spcAft>
                <a:spcPts val="0"/>
              </a:spcAft>
              <a:buSzPct val="100000"/>
              <a:buChar char="●"/>
            </a:pPr>
            <a:r>
              <a:rPr b="1" lang="en"/>
              <a:t>Dataset:</a:t>
            </a:r>
            <a:r>
              <a:rPr lang="en"/>
              <a:t> Proprietary historical sales data with item details, quantities, and dates, 35k rows of data.</a:t>
            </a:r>
            <a:br>
              <a:rPr lang="en"/>
            </a:br>
            <a:endParaRPr/>
          </a:p>
          <a:p>
            <a:pPr indent="-325755" lvl="0" marL="457200" rtl="0" algn="l">
              <a:spcBef>
                <a:spcPts val="0"/>
              </a:spcBef>
              <a:spcAft>
                <a:spcPts val="0"/>
              </a:spcAft>
              <a:buSzPct val="100000"/>
              <a:buChar char="●"/>
            </a:pPr>
            <a:r>
              <a:rPr b="1" lang="en"/>
              <a:t>Motivation:</a:t>
            </a:r>
            <a:br>
              <a:rPr lang="en"/>
            </a:br>
            <a:endParaRPr/>
          </a:p>
          <a:p>
            <a:pPr indent="0" lvl="0" marL="457200" rtl="0" algn="l">
              <a:spcBef>
                <a:spcPts val="1200"/>
              </a:spcBef>
              <a:spcAft>
                <a:spcPts val="0"/>
              </a:spcAft>
              <a:buNone/>
            </a:pPr>
            <a:r>
              <a:rPr lang="en"/>
              <a:t>-&gt; </a:t>
            </a:r>
            <a:r>
              <a:rPr b="1" lang="en"/>
              <a:t>Business:</a:t>
            </a:r>
            <a:r>
              <a:rPr lang="en"/>
              <a:t> Improve inventory management,overstock,understock and profitability.</a:t>
            </a:r>
            <a:br>
              <a:rPr lang="en"/>
            </a:br>
            <a:endParaRPr/>
          </a:p>
          <a:p>
            <a:pPr indent="0" lvl="0" marL="457200" rtl="0" algn="l">
              <a:spcBef>
                <a:spcPts val="1200"/>
              </a:spcBef>
              <a:spcAft>
                <a:spcPts val="0"/>
              </a:spcAft>
              <a:buNone/>
            </a:pPr>
            <a:r>
              <a:rPr lang="en"/>
              <a:t>-&gt; </a:t>
            </a:r>
            <a:r>
              <a:rPr b="1" lang="en"/>
              <a:t>Technical:</a:t>
            </a:r>
            <a:r>
              <a:rPr lang="en"/>
              <a:t> Apply data science techniques to solve real-world business challenges.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4572000" y="651975"/>
            <a:ext cx="4260300" cy="3989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900" u="sng"/>
              <a:t>Goal:-</a:t>
            </a:r>
            <a:endParaRPr sz="1900" u="sng"/>
          </a:p>
          <a:p>
            <a:pPr indent="0" lvl="0" marL="0" rtl="0" algn="just">
              <a:spcBef>
                <a:spcPts val="0"/>
              </a:spcBef>
              <a:spcAft>
                <a:spcPts val="0"/>
              </a:spcAft>
              <a:buClr>
                <a:schemeClr val="dk1"/>
              </a:buClr>
              <a:buSzPct val="88106"/>
              <a:buFont typeface="Arial"/>
              <a:buNone/>
            </a:pPr>
            <a:r>
              <a:t/>
            </a:r>
            <a:endParaRPr sz="1248" u="sng"/>
          </a:p>
          <a:p>
            <a:pPr indent="0" lvl="0" marL="0" rtl="0" algn="just">
              <a:spcBef>
                <a:spcPts val="0"/>
              </a:spcBef>
              <a:spcAft>
                <a:spcPts val="0"/>
              </a:spcAft>
              <a:buClr>
                <a:schemeClr val="dk1"/>
              </a:buClr>
              <a:buSzPct val="88106"/>
              <a:buFont typeface="Arial"/>
              <a:buNone/>
            </a:pPr>
            <a:r>
              <a:rPr lang="en" sz="1248"/>
              <a:t>The abstract discusses the problem of inaccurate sales forecasting in retail and introduces a model called SalesKBR. This model combines the Best-Worst Method (BWM), k-Means, and the RFM model to enhance forecasting accuracy. Key factors affecting sales include frequency, quantity, and monetary value. Sales-KBR shows promise as a valuable tool for improving retail sales predictions.</a:t>
            </a:r>
            <a:endParaRPr sz="1248"/>
          </a:p>
          <a:p>
            <a:pPr indent="0" lvl="0" marL="0" rtl="0" algn="just">
              <a:spcBef>
                <a:spcPts val="0"/>
              </a:spcBef>
              <a:spcAft>
                <a:spcPts val="0"/>
              </a:spcAft>
              <a:buNone/>
            </a:pPr>
            <a:r>
              <a:t/>
            </a:r>
            <a:endParaRPr sz="1248"/>
          </a:p>
          <a:p>
            <a:pPr indent="0" lvl="0" marL="0" rtl="0" algn="just">
              <a:spcBef>
                <a:spcPts val="0"/>
              </a:spcBef>
              <a:spcAft>
                <a:spcPts val="0"/>
              </a:spcAft>
              <a:buNone/>
            </a:pPr>
            <a:r>
              <a:rPr lang="en" sz="1248" u="sng"/>
              <a:t>Dataset:- </a:t>
            </a:r>
            <a:r>
              <a:rPr lang="en" sz="1248"/>
              <a:t>Not Specified</a:t>
            </a:r>
            <a:br>
              <a:rPr lang="en" sz="1248"/>
            </a:br>
            <a:endParaRPr sz="1248"/>
          </a:p>
          <a:p>
            <a:pPr indent="0" lvl="0" marL="0" rtl="0" algn="just">
              <a:spcBef>
                <a:spcPts val="0"/>
              </a:spcBef>
              <a:spcAft>
                <a:spcPts val="0"/>
              </a:spcAft>
              <a:buNone/>
            </a:pPr>
            <a:r>
              <a:rPr lang="en" sz="1248" u="sng"/>
              <a:t>Methodology :- </a:t>
            </a:r>
            <a:endParaRPr sz="1248" u="sng"/>
          </a:p>
          <a:p>
            <a:pPr indent="0" lvl="0" marL="0" rtl="0" algn="just">
              <a:spcBef>
                <a:spcPts val="0"/>
              </a:spcBef>
              <a:spcAft>
                <a:spcPts val="0"/>
              </a:spcAft>
              <a:buNone/>
            </a:pPr>
            <a:r>
              <a:t/>
            </a:r>
            <a:endParaRPr sz="1248" u="sng"/>
          </a:p>
          <a:p>
            <a:pPr indent="0" lvl="0" marL="0" rtl="0" algn="just">
              <a:spcBef>
                <a:spcPts val="0"/>
              </a:spcBef>
              <a:spcAft>
                <a:spcPts val="0"/>
              </a:spcAft>
              <a:buNone/>
            </a:pPr>
            <a:r>
              <a:rPr lang="en" sz="1248"/>
              <a:t>The research paper's methodology involves developing the SalesKBR retail sales forecasting model, which integrates the Best-Worst Method (BWM) for criteria extraction and k-Means clustering with six validity indices to enhance product clustering within the Recency-Frequency-Monetary (RFM) framework. This innovative approach aims to improve the accuracy of retail sales forecasts and address the limitations of classical statistical methods. The study utilizes historical sales data and related variables in its methodology, ultimately identifying frequency, quantity, and monetary factors as crucial for retail sales forecasting.</a:t>
            </a:r>
            <a:endParaRPr sz="1248"/>
          </a:p>
          <a:p>
            <a:pPr indent="0" lvl="0" marL="0" rtl="0" algn="just">
              <a:spcBef>
                <a:spcPts val="0"/>
              </a:spcBef>
              <a:spcAft>
                <a:spcPts val="0"/>
              </a:spcAft>
              <a:buNone/>
            </a:pPr>
            <a:r>
              <a:t/>
            </a:r>
            <a:endParaRPr sz="1248"/>
          </a:p>
          <a:p>
            <a:pPr indent="0" lvl="0" marL="0" rtl="0" algn="just">
              <a:spcBef>
                <a:spcPts val="0"/>
              </a:spcBef>
              <a:spcAft>
                <a:spcPts val="0"/>
              </a:spcAft>
              <a:buNone/>
            </a:pPr>
            <a:r>
              <a:rPr lang="en" sz="1248" u="sng"/>
              <a:t>Result :-</a:t>
            </a:r>
            <a:br>
              <a:rPr lang="en" sz="1248" u="sng"/>
            </a:br>
            <a:endParaRPr sz="1248" u="sng"/>
          </a:p>
          <a:p>
            <a:pPr indent="0" lvl="0" marL="0" rtl="0" algn="just">
              <a:spcBef>
                <a:spcPts val="0"/>
              </a:spcBef>
              <a:spcAft>
                <a:spcPts val="0"/>
              </a:spcAft>
              <a:buNone/>
            </a:pPr>
            <a:r>
              <a:rPr lang="en" sz="1248"/>
              <a:t>The results of the study indicate that the SalesKBR model offers a reasonable level of accuracy in retail sales forecasting. Key criteria identified as significant for forecasting are frequency, quantity, and monetary factors.</a:t>
            </a:r>
            <a:endParaRPr sz="1248"/>
          </a:p>
        </p:txBody>
      </p:sp>
      <p:sp>
        <p:nvSpPr>
          <p:cNvPr id="67" name="Google Shape;67;p15"/>
          <p:cNvSpPr txBox="1"/>
          <p:nvPr/>
        </p:nvSpPr>
        <p:spPr>
          <a:xfrm>
            <a:off x="2967975" y="4723800"/>
            <a:ext cx="61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 </a:t>
            </a:r>
            <a:r>
              <a:rPr lang="en" u="sng">
                <a:solidFill>
                  <a:schemeClr val="hlink"/>
                </a:solidFill>
                <a:hlinkClick r:id="rId3"/>
              </a:rPr>
              <a:t>https://doi.org/10.1016/j.eswa.2022.118043</a:t>
            </a:r>
            <a:r>
              <a:rPr lang="en"/>
              <a:t> </a:t>
            </a:r>
            <a:endParaRPr/>
          </a:p>
        </p:txBody>
      </p:sp>
      <p:sp>
        <p:nvSpPr>
          <p:cNvPr id="68" name="Google Shape;68;p15"/>
          <p:cNvSpPr txBox="1"/>
          <p:nvPr/>
        </p:nvSpPr>
        <p:spPr>
          <a:xfrm>
            <a:off x="-11700" y="61200"/>
            <a:ext cx="9167400" cy="96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lang="en" sz="2300">
                <a:solidFill>
                  <a:srgbClr val="1F1F1F"/>
                </a:solidFill>
                <a:latin typeface="Georgia"/>
                <a:ea typeface="Georgia"/>
                <a:cs typeface="Georgia"/>
                <a:sym typeface="Georgia"/>
              </a:rPr>
              <a:t>An approach for sales forecasting</a:t>
            </a:r>
            <a:endParaRPr sz="2300">
              <a:solidFill>
                <a:srgbClr val="1F1F1F"/>
              </a:solidFill>
              <a:latin typeface="Georgia"/>
              <a:ea typeface="Georgia"/>
              <a:cs typeface="Georgia"/>
              <a:sym typeface="Georgia"/>
            </a:endParaRPr>
          </a:p>
          <a:p>
            <a:pPr indent="0" lvl="0" marL="0" rtl="0" algn="l">
              <a:spcBef>
                <a:spcPts val="1200"/>
              </a:spcBef>
              <a:spcAft>
                <a:spcPts val="0"/>
              </a:spcAft>
              <a:buNone/>
            </a:pPr>
            <a:r>
              <a:t/>
            </a:r>
            <a:endParaRPr/>
          </a:p>
        </p:txBody>
      </p:sp>
      <p:pic>
        <p:nvPicPr>
          <p:cNvPr id="69" name="Google Shape;69;p15"/>
          <p:cNvPicPr preferRelativeResize="0"/>
          <p:nvPr/>
        </p:nvPicPr>
        <p:blipFill>
          <a:blip r:embed="rId4">
            <a:alphaModFix/>
          </a:blip>
          <a:stretch>
            <a:fillRect/>
          </a:stretch>
        </p:blipFill>
        <p:spPr>
          <a:xfrm>
            <a:off x="114300" y="979500"/>
            <a:ext cx="4391399" cy="3184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22400"/>
            <a:ext cx="8520600" cy="89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2400"/>
              </a:spcBef>
              <a:spcAft>
                <a:spcPts val="0"/>
              </a:spcAft>
              <a:buClr>
                <a:schemeClr val="dk1"/>
              </a:buClr>
              <a:buSzPct val="47826"/>
              <a:buFont typeface="Arial"/>
              <a:buNone/>
            </a:pPr>
            <a:r>
              <a:rPr b="1" lang="en" sz="2300">
                <a:solidFill>
                  <a:srgbClr val="323232"/>
                </a:solidFill>
                <a:highlight>
                  <a:srgbClr val="FFFFFF"/>
                </a:highlight>
              </a:rPr>
              <a:t>Application of Machine Learning Model and Hybrid Model in Retail Sales Forecast</a:t>
            </a:r>
            <a:endParaRPr b="1" sz="2300">
              <a:solidFill>
                <a:srgbClr val="323232"/>
              </a:solidFill>
              <a:highlight>
                <a:srgbClr val="FFFFFF"/>
              </a:highlight>
            </a:endParaRPr>
          </a:p>
          <a:p>
            <a:pPr indent="0" lvl="0" marL="0" rtl="0" algn="l">
              <a:spcBef>
                <a:spcPts val="600"/>
              </a:spcBef>
              <a:spcAft>
                <a:spcPts val="0"/>
              </a:spcAft>
              <a:buNone/>
            </a:pPr>
            <a:r>
              <a:t/>
            </a:r>
            <a:endParaRPr/>
          </a:p>
        </p:txBody>
      </p:sp>
      <p:sp>
        <p:nvSpPr>
          <p:cNvPr id="75" name="Google Shape;75;p16"/>
          <p:cNvSpPr txBox="1"/>
          <p:nvPr>
            <p:ph idx="1" type="body"/>
          </p:nvPr>
        </p:nvSpPr>
        <p:spPr>
          <a:xfrm>
            <a:off x="4905775" y="546675"/>
            <a:ext cx="3995100" cy="318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030" u="sng"/>
              <a:t>Goal :-</a:t>
            </a:r>
            <a:endParaRPr b="1" sz="1030" u="sng"/>
          </a:p>
          <a:p>
            <a:pPr indent="0" lvl="0" marL="0" rtl="0" algn="l">
              <a:lnSpc>
                <a:spcPct val="95000"/>
              </a:lnSpc>
              <a:spcBef>
                <a:spcPts val="1200"/>
              </a:spcBef>
              <a:spcAft>
                <a:spcPts val="0"/>
              </a:spcAft>
              <a:buSzPts val="852"/>
              <a:buNone/>
            </a:pPr>
            <a:r>
              <a:rPr lang="en" sz="1030"/>
              <a:t>The research paper's main goal is to improve the precision of retail sales forecasting, focusing on seasonal and holiday effects, using Walmart sales data. It evaluates traditional time series models and machine learning models like the Prophet and LightGBM to identify the most effective method for sales prediction in the retail industry. The study aims to offer insights for retailers to enhance their sales forecasts, aiding in resource planning and decision-making.</a:t>
            </a:r>
            <a:endParaRPr sz="1030"/>
          </a:p>
          <a:p>
            <a:pPr indent="0" lvl="0" marL="0" rtl="0" algn="l">
              <a:lnSpc>
                <a:spcPct val="95000"/>
              </a:lnSpc>
              <a:spcBef>
                <a:spcPts val="1200"/>
              </a:spcBef>
              <a:spcAft>
                <a:spcPts val="0"/>
              </a:spcAft>
              <a:buSzPts val="852"/>
              <a:buNone/>
            </a:pPr>
            <a:r>
              <a:rPr b="1" lang="en" sz="1030" u="sng"/>
              <a:t>Dataset :-</a:t>
            </a:r>
            <a:r>
              <a:rPr b="1" lang="en" sz="1030"/>
              <a:t> </a:t>
            </a:r>
            <a:r>
              <a:rPr lang="en" sz="1030"/>
              <a:t>Walmart sales dataset</a:t>
            </a:r>
            <a:r>
              <a:rPr b="1" lang="en" sz="1030" u="sng"/>
              <a:t> </a:t>
            </a:r>
            <a:endParaRPr b="1" sz="1030" u="sng"/>
          </a:p>
          <a:p>
            <a:pPr indent="0" lvl="0" marL="0" rtl="0" algn="l">
              <a:lnSpc>
                <a:spcPct val="95000"/>
              </a:lnSpc>
              <a:spcBef>
                <a:spcPts val="1200"/>
              </a:spcBef>
              <a:spcAft>
                <a:spcPts val="0"/>
              </a:spcAft>
              <a:buSzPts val="852"/>
              <a:buNone/>
            </a:pPr>
            <a:r>
              <a:rPr b="1" lang="en" sz="1030" u="sng"/>
              <a:t>Methodology :- </a:t>
            </a:r>
            <a:endParaRPr b="1" sz="1030" u="sng"/>
          </a:p>
          <a:p>
            <a:pPr indent="0" lvl="0" marL="0" rtl="0" algn="l">
              <a:lnSpc>
                <a:spcPct val="95000"/>
              </a:lnSpc>
              <a:spcBef>
                <a:spcPts val="1200"/>
              </a:spcBef>
              <a:spcAft>
                <a:spcPts val="0"/>
              </a:spcAft>
              <a:buClr>
                <a:schemeClr val="dk1"/>
              </a:buClr>
              <a:buSzPts val="852"/>
              <a:buFont typeface="Arial"/>
              <a:buNone/>
            </a:pPr>
            <a:r>
              <a:rPr lang="en" sz="1030"/>
              <a:t>The paper's methodology compares various sales forecasting models, including traditional time series (e.g., ARIMA and SARIMA), newer models like the Prophet and LightGBM, and assesses their performance on Walmart sales data. It includes data preprocessing, model training, and parameter optimization. The goal is to identify an effective model for retail sales prediction.</a:t>
            </a:r>
            <a:endParaRPr sz="1030"/>
          </a:p>
          <a:p>
            <a:pPr indent="0" lvl="0" marL="0" rtl="0" algn="l">
              <a:lnSpc>
                <a:spcPct val="95000"/>
              </a:lnSpc>
              <a:spcBef>
                <a:spcPts val="1200"/>
              </a:spcBef>
              <a:spcAft>
                <a:spcPts val="0"/>
              </a:spcAft>
              <a:buSzPts val="852"/>
              <a:buNone/>
            </a:pPr>
            <a:r>
              <a:rPr b="1" lang="en" sz="1030" u="sng"/>
              <a:t>Results:-</a:t>
            </a:r>
            <a:endParaRPr b="1" sz="1030" u="sng"/>
          </a:p>
          <a:p>
            <a:pPr indent="0" lvl="0" marL="0" rtl="0" algn="l">
              <a:lnSpc>
                <a:spcPct val="95000"/>
              </a:lnSpc>
              <a:spcBef>
                <a:spcPts val="1200"/>
              </a:spcBef>
              <a:spcAft>
                <a:spcPts val="0"/>
              </a:spcAft>
              <a:buClr>
                <a:schemeClr val="dk1"/>
              </a:buClr>
              <a:buSzPts val="852"/>
              <a:buFont typeface="Arial"/>
              <a:buNone/>
            </a:pPr>
            <a:r>
              <a:rPr lang="en" sz="1030"/>
              <a:t>The research indicates that the LightGBM machine learning model outperforms the Prophet model and traditional time series methods in forecasting Walmart sales. LightGBM demonstrates lower prediction errors, making it a promising approach for retail sales forecasting.</a:t>
            </a:r>
            <a:endParaRPr sz="1030"/>
          </a:p>
          <a:p>
            <a:pPr indent="0" lvl="0" marL="0" rtl="0" algn="l">
              <a:lnSpc>
                <a:spcPct val="95000"/>
              </a:lnSpc>
              <a:spcBef>
                <a:spcPts val="1200"/>
              </a:spcBef>
              <a:spcAft>
                <a:spcPts val="0"/>
              </a:spcAft>
              <a:buClr>
                <a:schemeClr val="dk1"/>
              </a:buClr>
              <a:buSzPts val="852"/>
              <a:buFont typeface="Arial"/>
              <a:buNone/>
            </a:pPr>
            <a:r>
              <a:t/>
            </a:r>
            <a:endParaRPr sz="1030"/>
          </a:p>
          <a:p>
            <a:pPr indent="0" lvl="0" marL="0" rtl="0" algn="l">
              <a:lnSpc>
                <a:spcPct val="95000"/>
              </a:lnSpc>
              <a:spcBef>
                <a:spcPts val="1200"/>
              </a:spcBef>
              <a:spcAft>
                <a:spcPts val="1200"/>
              </a:spcAft>
              <a:buSzPts val="852"/>
              <a:buNone/>
            </a:pPr>
            <a:r>
              <a:rPr lang="en" sz="1030"/>
              <a:t> </a:t>
            </a:r>
            <a:endParaRPr sz="1030"/>
          </a:p>
        </p:txBody>
      </p:sp>
      <p:sp>
        <p:nvSpPr>
          <p:cNvPr id="76" name="Google Shape;76;p16"/>
          <p:cNvSpPr txBox="1"/>
          <p:nvPr/>
        </p:nvSpPr>
        <p:spPr>
          <a:xfrm>
            <a:off x="253900" y="4735525"/>
            <a:ext cx="837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Article Link :- </a:t>
            </a:r>
            <a:r>
              <a:rPr lang="en" sz="1100" u="sng">
                <a:solidFill>
                  <a:schemeClr val="hlink"/>
                </a:solidFill>
                <a:hlinkClick r:id="rId3"/>
              </a:rPr>
              <a:t>https://ieeexplore.ieee.org/document/9403224</a:t>
            </a:r>
            <a:endParaRPr sz="1100"/>
          </a:p>
        </p:txBody>
      </p:sp>
      <p:pic>
        <p:nvPicPr>
          <p:cNvPr id="77" name="Google Shape;77;p16"/>
          <p:cNvPicPr preferRelativeResize="0"/>
          <p:nvPr/>
        </p:nvPicPr>
        <p:blipFill>
          <a:blip r:embed="rId4">
            <a:alphaModFix/>
          </a:blip>
          <a:stretch>
            <a:fillRect/>
          </a:stretch>
        </p:blipFill>
        <p:spPr>
          <a:xfrm>
            <a:off x="93725" y="1170000"/>
            <a:ext cx="4305600" cy="3413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61200" y="91975"/>
            <a:ext cx="9082800" cy="660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826"/>
              <a:buFont typeface="Arial"/>
              <a:buNone/>
            </a:pPr>
            <a:r>
              <a:rPr lang="en" sz="2300">
                <a:solidFill>
                  <a:srgbClr val="1F1F1F"/>
                </a:solidFill>
                <a:latin typeface="Georgia"/>
                <a:ea typeface="Georgia"/>
                <a:cs typeface="Georgia"/>
                <a:sym typeface="Georgia"/>
              </a:rPr>
              <a:t>Sales forecasting of bigmart dataset using supervised and ANN algorithms</a:t>
            </a:r>
            <a:endParaRPr sz="2300">
              <a:solidFill>
                <a:srgbClr val="1F1F1F"/>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83" name="Google Shape;83;p17"/>
          <p:cNvSpPr txBox="1"/>
          <p:nvPr/>
        </p:nvSpPr>
        <p:spPr>
          <a:xfrm>
            <a:off x="378950" y="4641425"/>
            <a:ext cx="80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 </a:t>
            </a:r>
            <a:r>
              <a:rPr lang="en" u="sng">
                <a:solidFill>
                  <a:schemeClr val="hlink"/>
                </a:solidFill>
                <a:hlinkClick r:id="rId3"/>
              </a:rPr>
              <a:t>https://www.sciencedirect.com/science/article/pii/S2665917422000228</a:t>
            </a:r>
            <a:endParaRPr/>
          </a:p>
        </p:txBody>
      </p:sp>
      <p:sp>
        <p:nvSpPr>
          <p:cNvPr id="84" name="Google Shape;84;p17"/>
          <p:cNvSpPr txBox="1"/>
          <p:nvPr>
            <p:ph idx="1" type="body"/>
          </p:nvPr>
        </p:nvSpPr>
        <p:spPr>
          <a:xfrm>
            <a:off x="4082800" y="752375"/>
            <a:ext cx="5061000" cy="393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930" u="sng"/>
              <a:t>Goal :-</a:t>
            </a:r>
            <a:endParaRPr b="1" sz="930" u="sng"/>
          </a:p>
          <a:p>
            <a:pPr indent="0" lvl="0" marL="0" rtl="0" algn="l">
              <a:lnSpc>
                <a:spcPct val="95000"/>
              </a:lnSpc>
              <a:spcBef>
                <a:spcPts val="1200"/>
              </a:spcBef>
              <a:spcAft>
                <a:spcPts val="0"/>
              </a:spcAft>
              <a:buSzPts val="852"/>
              <a:buNone/>
            </a:pPr>
            <a:r>
              <a:rPr lang="en" sz="930"/>
              <a:t>The goal of this research is to create an accurate sales prediction model for Big Mart stores using supervised and artificial neural network algorithms. This model will help optimize business strategies, improve inventory management, and enhance demand forecasting by analyzing the relationship between product attributes, store characteristics, and sales performance.</a:t>
            </a:r>
            <a:endParaRPr sz="930"/>
          </a:p>
          <a:p>
            <a:pPr indent="0" lvl="0" marL="0" rtl="0" algn="l">
              <a:lnSpc>
                <a:spcPct val="95000"/>
              </a:lnSpc>
              <a:spcBef>
                <a:spcPts val="1200"/>
              </a:spcBef>
              <a:spcAft>
                <a:spcPts val="0"/>
              </a:spcAft>
              <a:buSzPts val="852"/>
              <a:buNone/>
            </a:pPr>
            <a:r>
              <a:rPr b="1" lang="en" sz="930" u="sng"/>
              <a:t>Dataset :-</a:t>
            </a:r>
            <a:r>
              <a:rPr lang="en" sz="930"/>
              <a:t> Bigmart dataset </a:t>
            </a:r>
            <a:endParaRPr sz="930"/>
          </a:p>
          <a:p>
            <a:pPr indent="0" lvl="0" marL="0" rtl="0" algn="l">
              <a:lnSpc>
                <a:spcPct val="95000"/>
              </a:lnSpc>
              <a:spcBef>
                <a:spcPts val="1200"/>
              </a:spcBef>
              <a:spcAft>
                <a:spcPts val="0"/>
              </a:spcAft>
              <a:buSzPts val="852"/>
              <a:buNone/>
            </a:pPr>
            <a:r>
              <a:rPr b="1" lang="en" sz="930" u="sng"/>
              <a:t>Methodology :- </a:t>
            </a:r>
            <a:endParaRPr b="1" sz="930" u="sng"/>
          </a:p>
          <a:p>
            <a:pPr indent="0" lvl="0" marL="0" rtl="0" algn="l">
              <a:lnSpc>
                <a:spcPct val="95000"/>
              </a:lnSpc>
              <a:spcBef>
                <a:spcPts val="1200"/>
              </a:spcBef>
              <a:spcAft>
                <a:spcPts val="0"/>
              </a:spcAft>
              <a:buSzPts val="852"/>
              <a:buNone/>
            </a:pPr>
            <a:r>
              <a:rPr lang="en" sz="930"/>
              <a:t>The methodology involves employing machine learning techniques, specifically Random Forest Regression, XGBoost, Linear Regression, Lasso Regression, and Artificial Neural Networks (ANN), to predict sales for Big Mart stores. Data preprocessing and cleaning are performed to handle missing values and outliers. The study explores univariate, bivariate, and multivariate analyses, as well as correlation matrix assessments. Various regression models are trained and evaluated to achieve accurate sales predictions.</a:t>
            </a:r>
            <a:endParaRPr sz="930"/>
          </a:p>
          <a:p>
            <a:pPr indent="0" lvl="0" marL="0" rtl="0" algn="l">
              <a:lnSpc>
                <a:spcPct val="95000"/>
              </a:lnSpc>
              <a:spcBef>
                <a:spcPts val="1200"/>
              </a:spcBef>
              <a:spcAft>
                <a:spcPts val="0"/>
              </a:spcAft>
              <a:buSzPts val="852"/>
              <a:buNone/>
            </a:pPr>
            <a:r>
              <a:rPr b="1" lang="en" sz="930" u="sng"/>
              <a:t>Results :-</a:t>
            </a:r>
            <a:r>
              <a:rPr lang="en" sz="930"/>
              <a:t> </a:t>
            </a:r>
            <a:endParaRPr sz="930"/>
          </a:p>
          <a:p>
            <a:pPr indent="0" lvl="0" marL="0" rtl="0" algn="l">
              <a:lnSpc>
                <a:spcPct val="95000"/>
              </a:lnSpc>
              <a:spcBef>
                <a:spcPts val="1200"/>
              </a:spcBef>
              <a:spcAft>
                <a:spcPts val="0"/>
              </a:spcAft>
              <a:buSzPts val="852"/>
              <a:buNone/>
            </a:pPr>
            <a:r>
              <a:rPr lang="en" sz="930"/>
              <a:t>The study conducted various regression models to predict sales for Big Mart stores. The Random Forest Regression model exhibited the best performance with a Mean Absolute Error of 780.11 and an R^2 Score of 0.59, indicating its suitability for accurate sales prediction. This research provides insights into effective sales forecasting techniques for retail businesses.</a:t>
            </a:r>
            <a:endParaRPr sz="930"/>
          </a:p>
          <a:p>
            <a:pPr indent="0" lvl="0" marL="0" rtl="0" algn="l">
              <a:lnSpc>
                <a:spcPct val="95000"/>
              </a:lnSpc>
              <a:spcBef>
                <a:spcPts val="1200"/>
              </a:spcBef>
              <a:spcAft>
                <a:spcPts val="0"/>
              </a:spcAft>
              <a:buClr>
                <a:schemeClr val="dk1"/>
              </a:buClr>
              <a:buSzPts val="852"/>
              <a:buFont typeface="Arial"/>
              <a:buNone/>
            </a:pPr>
            <a:r>
              <a:t/>
            </a:r>
            <a:endParaRPr sz="930"/>
          </a:p>
          <a:p>
            <a:pPr indent="0" lvl="0" marL="0" rtl="0" algn="l">
              <a:lnSpc>
                <a:spcPct val="95000"/>
              </a:lnSpc>
              <a:spcBef>
                <a:spcPts val="1200"/>
              </a:spcBef>
              <a:spcAft>
                <a:spcPts val="0"/>
              </a:spcAft>
              <a:buClr>
                <a:schemeClr val="dk1"/>
              </a:buClr>
              <a:buSzPts val="852"/>
              <a:buFont typeface="Arial"/>
              <a:buNone/>
            </a:pPr>
            <a:r>
              <a:t/>
            </a:r>
            <a:endParaRPr sz="930"/>
          </a:p>
          <a:p>
            <a:pPr indent="0" lvl="0" marL="0" rtl="0" algn="l">
              <a:lnSpc>
                <a:spcPct val="95000"/>
              </a:lnSpc>
              <a:spcBef>
                <a:spcPts val="1200"/>
              </a:spcBef>
              <a:spcAft>
                <a:spcPts val="1200"/>
              </a:spcAft>
              <a:buSzPts val="852"/>
              <a:buNone/>
            </a:pPr>
            <a:r>
              <a:t/>
            </a:r>
            <a:endParaRPr sz="930"/>
          </a:p>
        </p:txBody>
      </p:sp>
      <p:pic>
        <p:nvPicPr>
          <p:cNvPr id="85" name="Google Shape;85;p17"/>
          <p:cNvPicPr preferRelativeResize="0"/>
          <p:nvPr/>
        </p:nvPicPr>
        <p:blipFill>
          <a:blip r:embed="rId4">
            <a:alphaModFix/>
          </a:blip>
          <a:stretch>
            <a:fillRect/>
          </a:stretch>
        </p:blipFill>
        <p:spPr>
          <a:xfrm>
            <a:off x="152400" y="904675"/>
            <a:ext cx="3777999" cy="354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504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826"/>
              <a:buFont typeface="Arial"/>
              <a:buNone/>
            </a:pPr>
            <a:r>
              <a:rPr lang="en" sz="2300">
                <a:solidFill>
                  <a:srgbClr val="1F1F1F"/>
                </a:solidFill>
                <a:latin typeface="Georgia"/>
                <a:ea typeface="Georgia"/>
                <a:cs typeface="Georgia"/>
                <a:sym typeface="Georgia"/>
              </a:rPr>
              <a:t>Time-series forecasting of seasonal items sales using machine learning – A comparative analysis</a:t>
            </a:r>
            <a:endParaRPr sz="2300">
              <a:solidFill>
                <a:srgbClr val="1F1F1F"/>
              </a:solidFill>
              <a:latin typeface="Georgia"/>
              <a:ea typeface="Georgia"/>
              <a:cs typeface="Georgia"/>
              <a:sym typeface="Georgia"/>
            </a:endParaRPr>
          </a:p>
          <a:p>
            <a:pPr indent="0" lvl="0" marL="0" rtl="0" algn="l">
              <a:spcBef>
                <a:spcPts val="1200"/>
              </a:spcBef>
              <a:spcAft>
                <a:spcPts val="0"/>
              </a:spcAft>
              <a:buNone/>
            </a:pPr>
            <a:r>
              <a:t/>
            </a:r>
            <a:endParaRPr/>
          </a:p>
        </p:txBody>
      </p:sp>
      <p:sp>
        <p:nvSpPr>
          <p:cNvPr id="91" name="Google Shape;91;p18"/>
          <p:cNvSpPr txBox="1"/>
          <p:nvPr>
            <p:ph idx="1" type="body"/>
          </p:nvPr>
        </p:nvSpPr>
        <p:spPr>
          <a:xfrm>
            <a:off x="4105650" y="863550"/>
            <a:ext cx="4726500" cy="3624900"/>
          </a:xfrm>
          <a:prstGeom prst="rect">
            <a:avLst/>
          </a:prstGeom>
        </p:spPr>
        <p:txBody>
          <a:bodyPr anchorCtr="0" anchor="t" bIns="91425" lIns="91425" spcFirstLastPara="1" rIns="91425" wrap="square" tIns="91425">
            <a:normAutofit fontScale="77500" lnSpcReduction="20000"/>
          </a:bodyPr>
          <a:lstStyle/>
          <a:p>
            <a:pPr indent="0" lvl="0" marL="0" rtl="0" algn="l">
              <a:lnSpc>
                <a:spcPct val="105000"/>
              </a:lnSpc>
              <a:spcBef>
                <a:spcPts val="0"/>
              </a:spcBef>
              <a:spcAft>
                <a:spcPts val="0"/>
              </a:spcAft>
              <a:buNone/>
            </a:pPr>
            <a:r>
              <a:rPr b="1" lang="en" sz="1200" u="sng"/>
              <a:t>Goal :-</a:t>
            </a:r>
            <a:endParaRPr b="1" sz="1200" u="sng"/>
          </a:p>
          <a:p>
            <a:pPr indent="0" lvl="0" marL="0" rtl="0" algn="l">
              <a:lnSpc>
                <a:spcPct val="105000"/>
              </a:lnSpc>
              <a:spcBef>
                <a:spcPts val="1200"/>
              </a:spcBef>
              <a:spcAft>
                <a:spcPts val="0"/>
              </a:spcAft>
              <a:buClr>
                <a:schemeClr val="dk1"/>
              </a:buClr>
              <a:buSzPct val="91666"/>
              <a:buFont typeface="Arial"/>
              <a:buNone/>
            </a:pPr>
            <a:r>
              <a:rPr lang="en" sz="1200"/>
              <a:t>The goal of this research is to predict future furniture sales using a public retail store dataset. The study aims to evaluate and compare the performance of various forecasting models, including traditional methods like SARIMA and advanced techniques such as LSTM and CNN. By doing so, it seeks to identify the most accurate method for seasonal sales forecasting in the context of furniture retail.</a:t>
            </a:r>
            <a:endParaRPr sz="1200"/>
          </a:p>
          <a:p>
            <a:pPr indent="0" lvl="0" marL="0" rtl="0" algn="l">
              <a:lnSpc>
                <a:spcPct val="105000"/>
              </a:lnSpc>
              <a:spcBef>
                <a:spcPts val="1200"/>
              </a:spcBef>
              <a:spcAft>
                <a:spcPts val="0"/>
              </a:spcAft>
              <a:buNone/>
            </a:pPr>
            <a:r>
              <a:rPr b="1" lang="en" sz="1200" u="sng"/>
              <a:t>Dataset :- </a:t>
            </a:r>
            <a:r>
              <a:rPr lang="en" sz="1200"/>
              <a:t>Superstore dataset (community.tableau)</a:t>
            </a:r>
            <a:endParaRPr sz="1200"/>
          </a:p>
          <a:p>
            <a:pPr indent="0" lvl="0" marL="0" rtl="0" algn="l">
              <a:lnSpc>
                <a:spcPct val="105000"/>
              </a:lnSpc>
              <a:spcBef>
                <a:spcPts val="1200"/>
              </a:spcBef>
              <a:spcAft>
                <a:spcPts val="0"/>
              </a:spcAft>
              <a:buNone/>
            </a:pPr>
            <a:r>
              <a:rPr b="1" lang="en" sz="1200" u="sng"/>
              <a:t>Methodology :- </a:t>
            </a:r>
            <a:endParaRPr b="1" sz="1200" u="sng"/>
          </a:p>
          <a:p>
            <a:pPr indent="0" lvl="0" marL="0" rtl="0" algn="l">
              <a:lnSpc>
                <a:spcPct val="105000"/>
              </a:lnSpc>
              <a:spcBef>
                <a:spcPts val="1200"/>
              </a:spcBef>
              <a:spcAft>
                <a:spcPts val="0"/>
              </a:spcAft>
              <a:buNone/>
            </a:pPr>
            <a:r>
              <a:rPr lang="en" sz="1200"/>
              <a:t>The study utilizes data preprocessing, model selection (SARIMA, Exponential Smoothing, Prophet, and Neural Networks), performance assessment (MSE, RMSE, MAPE), and a 75% training-25% test set split for time-series forecasting. </a:t>
            </a:r>
            <a:endParaRPr sz="1200"/>
          </a:p>
          <a:p>
            <a:pPr indent="0" lvl="0" marL="0" rtl="0" algn="l">
              <a:lnSpc>
                <a:spcPct val="105000"/>
              </a:lnSpc>
              <a:spcBef>
                <a:spcPts val="1200"/>
              </a:spcBef>
              <a:spcAft>
                <a:spcPts val="0"/>
              </a:spcAft>
              <a:buNone/>
            </a:pPr>
            <a:r>
              <a:rPr b="1" lang="en" sz="1200" u="sng"/>
              <a:t>Results :-</a:t>
            </a:r>
            <a:endParaRPr b="1" sz="1200" u="sng"/>
          </a:p>
          <a:p>
            <a:pPr indent="0" lvl="0" marL="0" rtl="0" algn="l">
              <a:lnSpc>
                <a:spcPct val="105000"/>
              </a:lnSpc>
              <a:spcBef>
                <a:spcPts val="1200"/>
              </a:spcBef>
              <a:spcAft>
                <a:spcPts val="0"/>
              </a:spcAft>
              <a:buClr>
                <a:schemeClr val="dk1"/>
              </a:buClr>
              <a:buSzPct val="91666"/>
              <a:buFont typeface="Arial"/>
              <a:buNone/>
            </a:pPr>
            <a:r>
              <a:rPr lang="en" sz="1200"/>
              <a:t>Neural networks, including Stacked LSTM and CNN, outperformed classical methods in predicting seasonal furniture sales. The Prophet model performed well, especially when considering holidays. Five models achieved acceptable accuracy (RMSE: 128.51). Future research can refine models, apply them to other items, and explore hybrid forecasting methods.</a:t>
            </a:r>
            <a:endParaRPr sz="1200"/>
          </a:p>
          <a:p>
            <a:pPr indent="0" lvl="0" marL="0" rtl="0" algn="l">
              <a:lnSpc>
                <a:spcPct val="105000"/>
              </a:lnSpc>
              <a:spcBef>
                <a:spcPts val="1200"/>
              </a:spcBef>
              <a:spcAft>
                <a:spcPts val="1200"/>
              </a:spcAft>
              <a:buNone/>
            </a:pPr>
            <a:r>
              <a:t/>
            </a:r>
            <a:endParaRPr sz="1200"/>
          </a:p>
        </p:txBody>
      </p:sp>
      <p:sp>
        <p:nvSpPr>
          <p:cNvPr id="92" name="Google Shape;92;p18"/>
          <p:cNvSpPr txBox="1"/>
          <p:nvPr/>
        </p:nvSpPr>
        <p:spPr>
          <a:xfrm>
            <a:off x="311700" y="45473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a:t>
            </a:r>
            <a:r>
              <a:rPr lang="en" u="sng">
                <a:solidFill>
                  <a:schemeClr val="hlink"/>
                </a:solidFill>
                <a:hlinkClick r:id="rId3"/>
              </a:rPr>
              <a:t>https://www.sciencedirect.com/science/article/pii/S2667096822000027#sec0029</a:t>
            </a:r>
            <a:endParaRPr/>
          </a:p>
        </p:txBody>
      </p:sp>
      <p:pic>
        <p:nvPicPr>
          <p:cNvPr id="93" name="Google Shape;93;p18"/>
          <p:cNvPicPr preferRelativeResize="0"/>
          <p:nvPr/>
        </p:nvPicPr>
        <p:blipFill rotWithShape="1">
          <a:blip r:embed="rId4">
            <a:alphaModFix/>
          </a:blip>
          <a:srcRect b="-23334" l="0" r="0" t="0"/>
          <a:stretch/>
        </p:blipFill>
        <p:spPr>
          <a:xfrm>
            <a:off x="152400" y="864150"/>
            <a:ext cx="3800851" cy="3049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826"/>
              <a:buFont typeface="Arial"/>
              <a:buNone/>
            </a:pPr>
            <a:r>
              <a:rPr lang="en" sz="2300">
                <a:solidFill>
                  <a:srgbClr val="1F1F1F"/>
                </a:solidFill>
                <a:latin typeface="Georgia"/>
                <a:ea typeface="Georgia"/>
                <a:cs typeface="Georgia"/>
                <a:sym typeface="Georgia"/>
              </a:rPr>
              <a:t>An approach for sales forecasting</a:t>
            </a:r>
            <a:endParaRPr sz="2300">
              <a:solidFill>
                <a:srgbClr val="1F1F1F"/>
              </a:solidFill>
              <a:latin typeface="Georgia"/>
              <a:ea typeface="Georgia"/>
              <a:cs typeface="Georgia"/>
              <a:sym typeface="Georgia"/>
            </a:endParaRPr>
          </a:p>
          <a:p>
            <a:pPr indent="0" lvl="0" marL="0" rtl="0" algn="l">
              <a:spcBef>
                <a:spcPts val="120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u="sng"/>
              <a:t>Goal:-</a:t>
            </a:r>
            <a:endParaRPr b="1" u="sng"/>
          </a:p>
          <a:p>
            <a:pPr indent="0" lvl="0" marL="0" rtl="0" algn="l">
              <a:spcBef>
                <a:spcPts val="1200"/>
              </a:spcBef>
              <a:spcAft>
                <a:spcPts val="0"/>
              </a:spcAft>
              <a:buNone/>
            </a:pPr>
            <a:r>
              <a:rPr lang="en"/>
              <a:t>To improve sales forecasting accuracy in the fashion retail industry, leveraging deep learning techniques, a diverse range of product variables, and expert insights. The objective is to develop models that can predict sales for new fashion products efficiently and compare the performance of deep learning against traditional techniques.</a:t>
            </a:r>
            <a:endParaRPr/>
          </a:p>
          <a:p>
            <a:pPr indent="0" lvl="0" marL="0" rtl="0" algn="l">
              <a:spcBef>
                <a:spcPts val="1200"/>
              </a:spcBef>
              <a:spcAft>
                <a:spcPts val="0"/>
              </a:spcAft>
              <a:buNone/>
            </a:pPr>
            <a:r>
              <a:rPr b="1" lang="en" u="sng"/>
              <a:t>Dataset :- </a:t>
            </a:r>
            <a:r>
              <a:rPr lang="en"/>
              <a:t>Fashion dataset (Not specified)</a:t>
            </a:r>
            <a:endParaRPr/>
          </a:p>
          <a:p>
            <a:pPr indent="0" lvl="0" marL="0" rtl="0" algn="l">
              <a:spcBef>
                <a:spcPts val="1200"/>
              </a:spcBef>
              <a:spcAft>
                <a:spcPts val="0"/>
              </a:spcAft>
              <a:buNone/>
            </a:pPr>
            <a:r>
              <a:rPr b="1" lang="en" u="sng"/>
              <a:t>Methodology :- </a:t>
            </a:r>
            <a:endParaRPr/>
          </a:p>
          <a:p>
            <a:pPr indent="0" lvl="0" marL="0" rtl="0" algn="l">
              <a:spcBef>
                <a:spcPts val="1200"/>
              </a:spcBef>
              <a:spcAft>
                <a:spcPts val="0"/>
              </a:spcAft>
              <a:buNone/>
            </a:pPr>
            <a:r>
              <a:rPr lang="en"/>
              <a:t>This study improves fashion retail sales forecasting by predicting sales of new products. It uses deep learning and compares it with traditional methods like Decision Trees, Random Forest, and more. The goal is to assess if deep learning enhances sales predictions, aiding inventory and purchasing strategies.</a:t>
            </a:r>
            <a:endParaRPr/>
          </a:p>
          <a:p>
            <a:pPr indent="0" lvl="0" marL="0" rtl="0" algn="l">
              <a:spcBef>
                <a:spcPts val="1200"/>
              </a:spcBef>
              <a:spcAft>
                <a:spcPts val="0"/>
              </a:spcAft>
              <a:buNone/>
            </a:pPr>
            <a:r>
              <a:rPr b="1" lang="en" u="sng"/>
              <a:t>Results :-</a:t>
            </a:r>
            <a:endParaRPr b="1" u="sng"/>
          </a:p>
          <a:p>
            <a:pPr indent="0" lvl="0" marL="0" rtl="0" algn="l">
              <a:spcBef>
                <a:spcPts val="1200"/>
              </a:spcBef>
              <a:spcAft>
                <a:spcPts val="0"/>
              </a:spcAft>
              <a:buClr>
                <a:schemeClr val="dk1"/>
              </a:buClr>
              <a:buSzPct val="61111"/>
              <a:buFont typeface="Arial"/>
              <a:buNone/>
            </a:pPr>
            <a:r>
              <a:rPr lang="en"/>
              <a:t>The results show that deep learning models provide good sales predictions for fashion retail, although they are not significantly better than some traditional methods, such as Random Forest, across various evaluation metrics. </a:t>
            </a:r>
            <a:endParaRPr/>
          </a:p>
          <a:p>
            <a:pPr indent="0" lvl="0" marL="0" rtl="0" algn="l">
              <a:spcBef>
                <a:spcPts val="1200"/>
              </a:spcBef>
              <a:spcAft>
                <a:spcPts val="1200"/>
              </a:spcAft>
              <a:buNone/>
            </a:pPr>
            <a:r>
              <a:t/>
            </a:r>
            <a:endParaRPr b="1" u="sng"/>
          </a:p>
        </p:txBody>
      </p:sp>
      <p:sp>
        <p:nvSpPr>
          <p:cNvPr id="100" name="Google Shape;100;p19"/>
          <p:cNvSpPr txBox="1"/>
          <p:nvPr/>
        </p:nvSpPr>
        <p:spPr>
          <a:xfrm>
            <a:off x="311700" y="4406075"/>
            <a:ext cx="67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a:t>
            </a:r>
            <a:r>
              <a:rPr lang="en" u="sng">
                <a:solidFill>
                  <a:schemeClr val="hlink"/>
                </a:solidFill>
                <a:hlinkClick r:id="rId3"/>
              </a:rPr>
              <a:t>https://doi.org/10.1016/j.eswa.2022.118043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1152475"/>
            <a:ext cx="8520600" cy="3265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u="sng"/>
              <a:t>Goal:-</a:t>
            </a:r>
            <a:endParaRPr b="1" u="sng"/>
          </a:p>
          <a:p>
            <a:pPr indent="0" lvl="0" marL="0" rtl="0" algn="l">
              <a:spcBef>
                <a:spcPts val="1200"/>
              </a:spcBef>
              <a:spcAft>
                <a:spcPts val="0"/>
              </a:spcAft>
              <a:buNone/>
            </a:pPr>
            <a:r>
              <a:rPr lang="en"/>
              <a:t>The goal is to create an effective sales forecasting model using machine learning, with a focus on XGBoost. The objective is to enhance sales prediction accuracy for retail companies, enabling better decision-making and resource optimization.</a:t>
            </a:r>
            <a:endParaRPr/>
          </a:p>
          <a:p>
            <a:pPr indent="0" lvl="0" marL="0" rtl="0" algn="l">
              <a:spcBef>
                <a:spcPts val="1200"/>
              </a:spcBef>
              <a:spcAft>
                <a:spcPts val="0"/>
              </a:spcAft>
              <a:buNone/>
            </a:pPr>
            <a:r>
              <a:rPr b="1" lang="en" u="sng"/>
              <a:t>Dataset :- </a:t>
            </a:r>
            <a:r>
              <a:rPr lang="en"/>
              <a:t>Walmart dataset (1913 days)</a:t>
            </a:r>
            <a:endParaRPr/>
          </a:p>
          <a:p>
            <a:pPr indent="0" lvl="0" marL="0" rtl="0" algn="l">
              <a:spcBef>
                <a:spcPts val="1200"/>
              </a:spcBef>
              <a:spcAft>
                <a:spcPts val="0"/>
              </a:spcAft>
              <a:buNone/>
            </a:pPr>
            <a:r>
              <a:rPr b="1" lang="en" u="sng"/>
              <a:t>Methodology :-</a:t>
            </a:r>
            <a:endParaRPr b="1" u="sng"/>
          </a:p>
          <a:p>
            <a:pPr indent="0" lvl="0" marL="0" rtl="0" algn="l">
              <a:spcBef>
                <a:spcPts val="1200"/>
              </a:spcBef>
              <a:spcAft>
                <a:spcPts val="0"/>
              </a:spcAft>
              <a:buNone/>
            </a:pPr>
            <a:r>
              <a:rPr lang="en"/>
              <a:t>The methodology involves feature engineering, including outlier detection, data type conversion, and the extraction of time-based and statistical features from the sales data. Subsequently, XGBoost, a gradient boosting tree model, is applied for sales forecasting. Data preprocessing, feature selection, and the use of XGBoost are the core components of the methodology.</a:t>
            </a:r>
            <a:endParaRPr/>
          </a:p>
          <a:p>
            <a:pPr indent="0" lvl="0" marL="0" rtl="0" algn="l">
              <a:spcBef>
                <a:spcPts val="1200"/>
              </a:spcBef>
              <a:spcAft>
                <a:spcPts val="0"/>
              </a:spcAft>
              <a:buNone/>
            </a:pPr>
            <a:r>
              <a:rPr b="1" lang="en" u="sng"/>
              <a:t>Results :-</a:t>
            </a:r>
            <a:br>
              <a:rPr b="1" lang="en" u="sng"/>
            </a:br>
            <a:r>
              <a:rPr lang="en"/>
              <a:t>The proposed XGBoost-based sales forecasting model outperforms traditional machine learning models with a Root Mean Squared Scaled Error (RMSSE) of 0.655, while Linear Regression achieves 0.783 and Ridge Regression reaches 0.774. The XGBoost model demonstrates superior performance in sales forecasting.</a:t>
            </a:r>
            <a:endParaRPr/>
          </a:p>
          <a:p>
            <a:pPr indent="0" lvl="0" marL="0" rtl="0" algn="l">
              <a:spcBef>
                <a:spcPts val="1200"/>
              </a:spcBef>
              <a:spcAft>
                <a:spcPts val="1200"/>
              </a:spcAft>
              <a:buNone/>
            </a:pPr>
            <a:r>
              <a:t/>
            </a:r>
            <a:endParaRPr/>
          </a:p>
        </p:txBody>
      </p:sp>
      <p:sp>
        <p:nvSpPr>
          <p:cNvPr id="106" name="Google Shape;106;p20"/>
          <p:cNvSpPr txBox="1"/>
          <p:nvPr>
            <p:ph type="title"/>
          </p:nvPr>
        </p:nvSpPr>
        <p:spPr>
          <a:xfrm>
            <a:off x="311700" y="19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for Sales Forecasting by Using XGBoost</a:t>
            </a:r>
            <a:endParaRPr/>
          </a:p>
        </p:txBody>
      </p:sp>
      <p:sp>
        <p:nvSpPr>
          <p:cNvPr id="107" name="Google Shape;107;p20"/>
          <p:cNvSpPr txBox="1"/>
          <p:nvPr/>
        </p:nvSpPr>
        <p:spPr>
          <a:xfrm>
            <a:off x="367175" y="4417975"/>
            <a:ext cx="67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 Link :-</a:t>
            </a:r>
            <a:r>
              <a:rPr lang="en" u="sng">
                <a:solidFill>
                  <a:schemeClr val="hlink"/>
                </a:solidFill>
                <a:hlinkClick r:id="rId3"/>
              </a:rPr>
              <a:t>https://ieeexplore.ieee.org/stamp/stamp.jsp?tp=&amp;arnumber=9342304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0" y="0"/>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 </a:t>
            </a:r>
            <a:endParaRPr/>
          </a:p>
        </p:txBody>
      </p:sp>
      <p:sp>
        <p:nvSpPr>
          <p:cNvPr id="113" name="Google Shape;113;p21"/>
          <p:cNvSpPr txBox="1"/>
          <p:nvPr>
            <p:ph idx="1" type="body"/>
          </p:nvPr>
        </p:nvSpPr>
        <p:spPr>
          <a:xfrm>
            <a:off x="108275" y="498975"/>
            <a:ext cx="8885100" cy="4542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t/>
            </a:r>
            <a:endParaRPr/>
          </a:p>
          <a:p>
            <a:pPr indent="-300037" lvl="0" marL="457200" rtl="0" algn="l">
              <a:spcBef>
                <a:spcPts val="1200"/>
              </a:spcBef>
              <a:spcAft>
                <a:spcPts val="0"/>
              </a:spcAft>
              <a:buSzPct val="100000"/>
              <a:buChar char="●"/>
            </a:pPr>
            <a:r>
              <a:rPr b="1" lang="en"/>
              <a:t>Problem: </a:t>
            </a:r>
            <a:r>
              <a:rPr lang="en"/>
              <a:t>Develop a sales forecasting model for inventory management which will assist the business owners to tackle over stock &amp; under stock kind of problems.</a:t>
            </a:r>
            <a:br>
              <a:rPr lang="en"/>
            </a:br>
            <a:endParaRPr/>
          </a:p>
          <a:p>
            <a:pPr indent="-300037" lvl="0" marL="457200" rtl="0" algn="l">
              <a:spcBef>
                <a:spcPts val="0"/>
              </a:spcBef>
              <a:spcAft>
                <a:spcPts val="0"/>
              </a:spcAft>
              <a:buSzPct val="100000"/>
              <a:buChar char="●"/>
            </a:pPr>
            <a:r>
              <a:rPr b="1" lang="en"/>
              <a:t>Research Question: </a:t>
            </a:r>
            <a:r>
              <a:rPr lang="en"/>
              <a:t>Can we accurately predict sales quantity for each item in a business's inventory for the upcoming quarter and year?</a:t>
            </a:r>
            <a:br>
              <a:rPr lang="en"/>
            </a:br>
            <a:endParaRPr/>
          </a:p>
          <a:p>
            <a:pPr indent="-300037" lvl="0" marL="457200" rtl="0" algn="l">
              <a:spcBef>
                <a:spcPts val="0"/>
              </a:spcBef>
              <a:spcAft>
                <a:spcPts val="0"/>
              </a:spcAft>
              <a:buSzPct val="100000"/>
              <a:buChar char="●"/>
            </a:pPr>
            <a:r>
              <a:rPr b="1" lang="en"/>
              <a:t>Dataset:</a:t>
            </a:r>
            <a:r>
              <a:rPr lang="en"/>
              <a:t> Proprietary historical sales data with item details, quantities, and dates, 35k rows of data.</a:t>
            </a:r>
            <a:br>
              <a:rPr lang="en"/>
            </a:br>
            <a:r>
              <a:rPr lang="en"/>
              <a:t>Columns : Date, Year, Month, Customer Age, Customer Gender, Country, State, Product Category, Sub Category, Quantity, Unit Cost, Unit Price, Cost, Revenue</a:t>
            </a:r>
            <a:endParaRPr/>
          </a:p>
          <a:p>
            <a:pPr indent="0" lvl="0" marL="457200" rtl="0" algn="l">
              <a:spcBef>
                <a:spcPts val="1200"/>
              </a:spcBef>
              <a:spcAft>
                <a:spcPts val="0"/>
              </a:spcAft>
              <a:buNone/>
            </a:pPr>
            <a:r>
              <a:rPr lang="en"/>
              <a:t>Source : </a:t>
            </a:r>
            <a:r>
              <a:rPr lang="en" u="sng">
                <a:solidFill>
                  <a:schemeClr val="hlink"/>
                </a:solidFill>
                <a:hlinkClick r:id="rId3"/>
              </a:rPr>
              <a:t>https://data.world/vineet/salesdata</a:t>
            </a:r>
            <a:br>
              <a:rPr lang="en"/>
            </a:br>
            <a:r>
              <a:rPr lang="en"/>
              <a:t>Description : </a:t>
            </a:r>
            <a:br>
              <a:rPr lang="en"/>
            </a:br>
            <a:r>
              <a:rPr lang="en"/>
              <a:t>Size :35000 rows X 15 Columns</a:t>
            </a:r>
            <a:br>
              <a:rPr lang="en"/>
            </a:br>
            <a:endParaRPr/>
          </a:p>
          <a:p>
            <a:pPr indent="-300037" lvl="0" marL="457200" rtl="0" algn="l">
              <a:spcBef>
                <a:spcPts val="1200"/>
              </a:spcBef>
              <a:spcAft>
                <a:spcPts val="0"/>
              </a:spcAft>
              <a:buSzPct val="100000"/>
              <a:buChar char="●"/>
            </a:pPr>
            <a:r>
              <a:rPr b="1" lang="en"/>
              <a:t>Motivation:</a:t>
            </a:r>
            <a:br>
              <a:rPr lang="en"/>
            </a:br>
            <a:endParaRPr/>
          </a:p>
          <a:p>
            <a:pPr indent="0" lvl="0" marL="457200" rtl="0" algn="l">
              <a:spcBef>
                <a:spcPts val="1200"/>
              </a:spcBef>
              <a:spcAft>
                <a:spcPts val="0"/>
              </a:spcAft>
              <a:buNone/>
            </a:pPr>
            <a:r>
              <a:rPr lang="en"/>
              <a:t>-&gt; </a:t>
            </a:r>
            <a:r>
              <a:rPr b="1" lang="en"/>
              <a:t>Business:</a:t>
            </a:r>
            <a:r>
              <a:rPr lang="en"/>
              <a:t> Improve inventory management,overstock,understock and profitability.</a:t>
            </a:r>
            <a:br>
              <a:rPr lang="en"/>
            </a:br>
            <a:endParaRPr/>
          </a:p>
          <a:p>
            <a:pPr indent="0" lvl="0" marL="457200" rtl="0" algn="l">
              <a:spcBef>
                <a:spcPts val="1200"/>
              </a:spcBef>
              <a:spcAft>
                <a:spcPts val="0"/>
              </a:spcAft>
              <a:buNone/>
            </a:pPr>
            <a:r>
              <a:rPr lang="en"/>
              <a:t>-&gt; </a:t>
            </a:r>
            <a:r>
              <a:rPr b="1" lang="en"/>
              <a:t>Technical:</a:t>
            </a:r>
            <a:r>
              <a:rPr lang="en"/>
              <a:t> Apply data science techniques to solve real-world business challenges.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