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6"/>
  </p:notesMasterIdLst>
  <p:sldIdLst>
    <p:sldId id="256" r:id="rId2"/>
    <p:sldId id="270" r:id="rId3"/>
    <p:sldId id="257" r:id="rId4"/>
    <p:sldId id="258" r:id="rId5"/>
    <p:sldId id="259" r:id="rId6"/>
    <p:sldId id="274" r:id="rId7"/>
    <p:sldId id="277" r:id="rId8"/>
    <p:sldId id="278" r:id="rId9"/>
    <p:sldId id="279" r:id="rId10"/>
    <p:sldId id="262" r:id="rId11"/>
    <p:sldId id="269" r:id="rId12"/>
    <p:sldId id="275" r:id="rId13"/>
    <p:sldId id="26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5328" autoAdjust="0"/>
  </p:normalViewPr>
  <p:slideViewPr>
    <p:cSldViewPr snapToGrid="0">
      <p:cViewPr>
        <p:scale>
          <a:sx n="51" d="100"/>
          <a:sy n="51" d="100"/>
        </p:scale>
        <p:origin x="1612" y="10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A26ED-A796-4CFC-ACA6-47ACB17ED50B}" type="datetimeFigureOut">
              <a:rPr lang="en-IN" smtClean="0"/>
              <a:t>16-01-2024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A559C-3CB6-4FE1-8FBE-FABB494A7777}" type="slidenum">
              <a:rPr lang="en-IN" smtClean="0"/>
              <a:t>‹#›</a:t>
            </a:fld>
            <a:endParaRPr lang="en-IN"/>
          </a:p>
        </p:txBody>
      </p:sp>
    </p:spTree>
    <p:extLst>
      <p:ext uri="{BB962C8B-B14F-4D97-AF65-F5344CB8AC3E}">
        <p14:creationId xmlns:p14="http://schemas.microsoft.com/office/powerpoint/2010/main" val="65286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CA559C-3CB6-4FE1-8FBE-FABB494A7777}" type="slidenum">
              <a:rPr lang="en-IN" smtClean="0"/>
              <a:t>1</a:t>
            </a:fld>
            <a:endParaRPr lang="en-IN"/>
          </a:p>
        </p:txBody>
      </p:sp>
    </p:spTree>
    <p:extLst>
      <p:ext uri="{BB962C8B-B14F-4D97-AF65-F5344CB8AC3E}">
        <p14:creationId xmlns:p14="http://schemas.microsoft.com/office/powerpoint/2010/main" val="421045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1CE3-C577-49CE-86E5-68AC899DB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0BC72-0984-4162-BE1E-A180D1726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02D52-291F-41DE-9855-459B15985D73}"/>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5" name="Footer Placeholder 4">
            <a:extLst>
              <a:ext uri="{FF2B5EF4-FFF2-40B4-BE49-F238E27FC236}">
                <a16:creationId xmlns:a16="http://schemas.microsoft.com/office/drawing/2014/main" id="{F48172BB-2E58-409C-8AA5-309F857F6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FB99F-D2BE-4669-8D7C-5D2B83109644}"/>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208522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4388-C2D2-45BC-9FCD-40E6061769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2E86DD-EA86-47C3-A0B4-37D03EC825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708E7-7AD6-4213-8491-65BAC1C2FB68}"/>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5" name="Footer Placeholder 4">
            <a:extLst>
              <a:ext uri="{FF2B5EF4-FFF2-40B4-BE49-F238E27FC236}">
                <a16:creationId xmlns:a16="http://schemas.microsoft.com/office/drawing/2014/main" id="{90DA14CB-B12A-4897-96DF-99BA7D923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6CCF4-6DC2-4147-9B98-1C524C271A4A}"/>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209179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3735D-3DC4-4354-81CC-D033FBBD74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39ABB-A92B-4CFA-8A8A-7A8ED3B17C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8ED9C-AC83-4A6C-A55D-E95F5C2CB5F9}"/>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5" name="Footer Placeholder 4">
            <a:extLst>
              <a:ext uri="{FF2B5EF4-FFF2-40B4-BE49-F238E27FC236}">
                <a16:creationId xmlns:a16="http://schemas.microsoft.com/office/drawing/2014/main" id="{D2E082DF-2781-4BD9-B67B-9275BE5215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5A0D8-D94D-47A5-B9B6-174E5DF6E917}"/>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203407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54C6-15BC-472D-BF0C-D011DB3CB8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E411FE-8543-48A3-869C-9FC118E162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F8DAE-DF92-482E-9872-8AAF9FFF340C}"/>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5" name="Footer Placeholder 4">
            <a:extLst>
              <a:ext uri="{FF2B5EF4-FFF2-40B4-BE49-F238E27FC236}">
                <a16:creationId xmlns:a16="http://schemas.microsoft.com/office/drawing/2014/main" id="{1CFF7B29-520B-4CBC-8CC7-F891709EA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13064-47A4-4DAB-BA1D-F81BC191CC55}"/>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49934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095A-F441-475E-9992-FD60BCBDE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F16C3F-5A92-4BE6-BCC7-57944140B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D9E047-CD2B-487E-A34C-48C69C84650A}"/>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5" name="Footer Placeholder 4">
            <a:extLst>
              <a:ext uri="{FF2B5EF4-FFF2-40B4-BE49-F238E27FC236}">
                <a16:creationId xmlns:a16="http://schemas.microsoft.com/office/drawing/2014/main" id="{654996CE-C936-4FBB-8D36-347C1E6F9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E2F108-FD73-41F1-8CDD-25953D96BFE1}"/>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298553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16D0-7218-4A2F-B566-A1184982A5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16295-983C-426B-BD4B-772E8E1355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284FB4-C3B2-41F1-BCEB-14E9A46A71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472713-69AC-48C0-8092-F556DE14E751}"/>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6" name="Footer Placeholder 5">
            <a:extLst>
              <a:ext uri="{FF2B5EF4-FFF2-40B4-BE49-F238E27FC236}">
                <a16:creationId xmlns:a16="http://schemas.microsoft.com/office/drawing/2014/main" id="{30BCAE1C-F195-47AB-9163-9E7C6B73DD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FDC856-7162-48C7-B61D-20DE53AE9975}"/>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226805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DC38-F005-493F-845C-96CF2CFD7E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EABD26-107C-4746-91C9-8F64E3DF2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2F656D-0AD0-44A8-8658-0D134D482B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B527B-D0D7-463B-AED2-91482ACCD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872630-6AB9-49B7-8B97-780CF4D144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3BB0DB-EAD6-447D-BB63-2F5F772A7EF9}"/>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8" name="Footer Placeholder 7">
            <a:extLst>
              <a:ext uri="{FF2B5EF4-FFF2-40B4-BE49-F238E27FC236}">
                <a16:creationId xmlns:a16="http://schemas.microsoft.com/office/drawing/2014/main" id="{6B54069C-B542-4A97-BB26-E2BCC5189E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93FBD2-CBC8-43E2-8256-851C69417DCC}"/>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22095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D27A-4893-48BA-B57A-0D9AD0BCF8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E9D69-256D-4039-B39B-62D0A77D4D56}"/>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4" name="Footer Placeholder 3">
            <a:extLst>
              <a:ext uri="{FF2B5EF4-FFF2-40B4-BE49-F238E27FC236}">
                <a16:creationId xmlns:a16="http://schemas.microsoft.com/office/drawing/2014/main" id="{B87FE4DF-D156-4109-8CF1-0D4CB3AA35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6452DB-7807-4955-83DC-6C2DD0B03F00}"/>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21312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1419E-1F30-4119-BA7B-DE553A242B6C}"/>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3" name="Footer Placeholder 2">
            <a:extLst>
              <a:ext uri="{FF2B5EF4-FFF2-40B4-BE49-F238E27FC236}">
                <a16:creationId xmlns:a16="http://schemas.microsoft.com/office/drawing/2014/main" id="{46B83099-96DD-4CC1-8DFC-43101228E0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F347CE-7F55-48BD-8310-DC012AF71E66}"/>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22745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46EF-3590-4ED7-84A3-DB56C454E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9ABD91-3568-4312-A499-363529CDF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7E8078-E333-478E-812F-9D406DDA7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EDE543-F29B-4337-B922-95C6521A3CF6}"/>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6" name="Footer Placeholder 5">
            <a:extLst>
              <a:ext uri="{FF2B5EF4-FFF2-40B4-BE49-F238E27FC236}">
                <a16:creationId xmlns:a16="http://schemas.microsoft.com/office/drawing/2014/main" id="{F7CF9BE5-5206-42EF-B75E-A07A58BD1B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AE5CDE-08B0-449E-8B98-602476FA29CA}"/>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3998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75F7-19BC-4439-8D61-71F9CCDA7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47B7DE-E3F6-473F-BAFB-23C549D45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03A521-DA47-455C-9850-A200AECC3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EC26AB-B643-4820-AC35-203A00F5E1AA}"/>
              </a:ext>
            </a:extLst>
          </p:cNvPr>
          <p:cNvSpPr>
            <a:spLocks noGrp="1"/>
          </p:cNvSpPr>
          <p:nvPr>
            <p:ph type="dt" sz="half" idx="10"/>
          </p:nvPr>
        </p:nvSpPr>
        <p:spPr/>
        <p:txBody>
          <a:bodyPr/>
          <a:lstStyle/>
          <a:p>
            <a:fld id="{20DB6D18-5F88-46D3-BC3F-DA7860345E80}" type="datetimeFigureOut">
              <a:rPr lang="en-IN" smtClean="0"/>
              <a:t>16-01-2024</a:t>
            </a:fld>
            <a:endParaRPr lang="en-IN"/>
          </a:p>
        </p:txBody>
      </p:sp>
      <p:sp>
        <p:nvSpPr>
          <p:cNvPr id="6" name="Footer Placeholder 5">
            <a:extLst>
              <a:ext uri="{FF2B5EF4-FFF2-40B4-BE49-F238E27FC236}">
                <a16:creationId xmlns:a16="http://schemas.microsoft.com/office/drawing/2014/main" id="{386F9E3D-F6AA-4E20-A448-17FB6B3A6A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699D55-6427-4CF3-B3E2-823E777279A8}"/>
              </a:ext>
            </a:extLst>
          </p:cNvPr>
          <p:cNvSpPr>
            <a:spLocks noGrp="1"/>
          </p:cNvSpPr>
          <p:nvPr>
            <p:ph type="sldNum" sz="quarter" idx="12"/>
          </p:nvPr>
        </p:nvSpPr>
        <p:spPr/>
        <p:txBody>
          <a:bodyPr/>
          <a:lstStyle/>
          <a:p>
            <a:fld id="{023085C5-6810-4F91-AB0E-36EA3E86245E}" type="slidenum">
              <a:rPr lang="en-IN" smtClean="0"/>
              <a:t>‹#›</a:t>
            </a:fld>
            <a:endParaRPr lang="en-IN"/>
          </a:p>
        </p:txBody>
      </p:sp>
    </p:spTree>
    <p:extLst>
      <p:ext uri="{BB962C8B-B14F-4D97-AF65-F5344CB8AC3E}">
        <p14:creationId xmlns:p14="http://schemas.microsoft.com/office/powerpoint/2010/main" val="34811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2A684-97FE-4D92-935B-5D0E01EF2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A024E9-210B-469D-A0BB-57788648A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F0F81-11C2-44F6-8DF6-D60CBD7E5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B6D18-5F88-46D3-BC3F-DA7860345E80}" type="datetimeFigureOut">
              <a:rPr lang="en-IN" smtClean="0"/>
              <a:t>16-01-2024</a:t>
            </a:fld>
            <a:endParaRPr lang="en-IN"/>
          </a:p>
        </p:txBody>
      </p:sp>
      <p:sp>
        <p:nvSpPr>
          <p:cNvPr id="5" name="Footer Placeholder 4">
            <a:extLst>
              <a:ext uri="{FF2B5EF4-FFF2-40B4-BE49-F238E27FC236}">
                <a16:creationId xmlns:a16="http://schemas.microsoft.com/office/drawing/2014/main" id="{F67F1A8B-7D17-4732-9A82-E511723D65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A58418-5A98-41E8-96C4-0A695B573B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085C5-6810-4F91-AB0E-36EA3E86245E}" type="slidenum">
              <a:rPr lang="en-IN" smtClean="0"/>
              <a:t>‹#›</a:t>
            </a:fld>
            <a:endParaRPr lang="en-IN"/>
          </a:p>
        </p:txBody>
      </p:sp>
    </p:spTree>
    <p:extLst>
      <p:ext uri="{BB962C8B-B14F-4D97-AF65-F5344CB8AC3E}">
        <p14:creationId xmlns:p14="http://schemas.microsoft.com/office/powerpoint/2010/main" val="148683823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uciml/sms-spam-collection-dataset" TargetMode="External"/><Relationship Id="rId2" Type="http://schemas.openxmlformats.org/officeDocument/2006/relationships/hyperlink" Target="https://www.youtube.com/watch?v=YncZ0WwxyzU&amp;t=5302s&amp;ab_channel=CampusX"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youtube.com/watch?v=6Q56r_fVqgw&amp;ab_channel=Indently" TargetMode="External"/><Relationship Id="rId4" Type="http://schemas.openxmlformats.org/officeDocument/2006/relationships/hyperlink" Target="https://www.youtube.com/watch?v=Yo327cc818g&amp;t=0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4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br>
              <a:rPr lang="en-US" dirty="0"/>
            </a:br>
            <a:br>
              <a:rPr lang="en-US" sz="4000" dirty="0"/>
            </a:br>
            <a:r>
              <a:rPr lang="en-US" sz="4000" dirty="0"/>
              <a:t>SPAM MESSAGE FILTERING</a:t>
            </a:r>
            <a:br>
              <a:rPr lang="en-US" sz="4000" dirty="0"/>
            </a:br>
            <a:br>
              <a:rPr lang="en-US" sz="4000" dirty="0"/>
            </a:br>
            <a:r>
              <a:rPr lang="en-US" sz="4000" dirty="0"/>
              <a:t>Mini Project (017016501)	</a:t>
            </a:r>
            <a:endParaRPr lang="en-IN" sz="4000" dirty="0"/>
          </a:p>
        </p:txBody>
      </p:sp>
      <p:graphicFrame>
        <p:nvGraphicFramePr>
          <p:cNvPr id="5" name="Table 4"/>
          <p:cNvGraphicFramePr>
            <a:graphicFrameLocks noGrp="1"/>
          </p:cNvGraphicFramePr>
          <p:nvPr>
            <p:extLst>
              <p:ext uri="{D42A27DB-BD31-4B8C-83A1-F6EECF244321}">
                <p14:modId xmlns:p14="http://schemas.microsoft.com/office/powerpoint/2010/main" val="1251891040"/>
              </p:ext>
            </p:extLst>
          </p:nvPr>
        </p:nvGraphicFramePr>
        <p:xfrm>
          <a:off x="1523997" y="3870035"/>
          <a:ext cx="9083044" cy="1999542"/>
        </p:xfrm>
        <a:graphic>
          <a:graphicData uri="http://schemas.openxmlformats.org/drawingml/2006/table">
            <a:tbl>
              <a:tblPr firstRow="1" bandRow="1">
                <a:tableStyleId>{5C22544A-7EE6-4342-B048-85BDC9FD1C3A}</a:tableStyleId>
              </a:tblPr>
              <a:tblGrid>
                <a:gridCol w="4541522">
                  <a:extLst>
                    <a:ext uri="{9D8B030D-6E8A-4147-A177-3AD203B41FA5}">
                      <a16:colId xmlns:a16="http://schemas.microsoft.com/office/drawing/2014/main" val="719656695"/>
                    </a:ext>
                  </a:extLst>
                </a:gridCol>
                <a:gridCol w="4541522">
                  <a:extLst>
                    <a:ext uri="{9D8B030D-6E8A-4147-A177-3AD203B41FA5}">
                      <a16:colId xmlns:a16="http://schemas.microsoft.com/office/drawing/2014/main" val="4063815548"/>
                    </a:ext>
                  </a:extLst>
                </a:gridCol>
              </a:tblGrid>
              <a:tr h="719382">
                <a:tc>
                  <a:txBody>
                    <a:bodyPr/>
                    <a:lstStyle/>
                    <a:p>
                      <a:pPr algn="l"/>
                      <a:endParaRPr lang="en-IN"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Prepared by: Tirth Patel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8449589"/>
                  </a:ext>
                </a:extLst>
              </a:tr>
              <a:tr h="0">
                <a:tc>
                  <a:txBody>
                    <a:bodyPr/>
                    <a:lstStyle/>
                    <a:p>
                      <a:pPr algn="just"/>
                      <a:endParaRPr lang="en-US" baseline="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Enrollment</a:t>
                      </a:r>
                      <a:r>
                        <a:rPr lang="en-US" baseline="0" dirty="0"/>
                        <a:t> No: 21002170310038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4290961"/>
                  </a:ext>
                </a:extLst>
              </a:tr>
              <a:tr h="0">
                <a:tc>
                  <a:txBody>
                    <a:bodyPr/>
                    <a:lstStyle/>
                    <a:p>
                      <a:pPr algn="l"/>
                      <a:r>
                        <a:rPr lang="en-IN" dirty="0">
                          <a:solidFill>
                            <a:schemeClr val="tx1"/>
                          </a:solidFill>
                        </a:rPr>
                        <a:t>Guided By : Mr. Krunal Panchal</a:t>
                      </a:r>
                    </a:p>
                    <a:p>
                      <a:pPr algn="l"/>
                      <a:r>
                        <a:rPr lang="en-IN" dirty="0">
                          <a:solidFill>
                            <a:schemeClr val="tx1"/>
                          </a:solidFill>
                        </a:rPr>
                        <a:t>Assistant Professor (LJU)</a:t>
                      </a:r>
                    </a:p>
                    <a:p>
                      <a:pPr marL="0" marR="0" indent="0" algn="just" defTabSz="914400" rtl="0" eaLnBrk="1" fontAlgn="auto" latinLnBrk="0" hangingPunct="1">
                        <a:lnSpc>
                          <a:spcPct val="100000"/>
                        </a:lnSpc>
                        <a:spcBef>
                          <a:spcPts val="0"/>
                        </a:spcBef>
                        <a:spcAft>
                          <a:spcPts val="0"/>
                        </a:spcAft>
                        <a:buClrTx/>
                        <a:buSzTx/>
                        <a:buFontTx/>
                        <a:buNone/>
                        <a:tabLst/>
                        <a:defRPr/>
                      </a:pP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r>
                        <a:rPr lang="en-US" dirty="0"/>
                        <a:t>B.E.</a:t>
                      </a:r>
                      <a:r>
                        <a:rPr lang="en-US" baseline="0" dirty="0"/>
                        <a:t> [CSE] (5</a:t>
                      </a:r>
                      <a:r>
                        <a:rPr lang="en-US" baseline="30000" dirty="0"/>
                        <a:t>th</a:t>
                      </a:r>
                      <a:r>
                        <a:rPr lang="en-US" baseline="0" dirty="0"/>
                        <a:t> Sem)</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2578701"/>
                  </a:ext>
                </a:extLst>
              </a:tr>
            </a:tbl>
          </a:graphicData>
        </a:graphic>
      </p:graphicFrame>
      <p:pic>
        <p:nvPicPr>
          <p:cNvPr id="6" name="Picture 5">
            <a:extLst>
              <a:ext uri="{FF2B5EF4-FFF2-40B4-BE49-F238E27FC236}">
                <a16:creationId xmlns:a16="http://schemas.microsoft.com/office/drawing/2014/main" id="{69700435-6192-416C-B0AC-8032798B0CB1}"/>
              </a:ext>
            </a:extLst>
          </p:cNvPr>
          <p:cNvPicPr>
            <a:picLocks noChangeAspect="1"/>
          </p:cNvPicPr>
          <p:nvPr/>
        </p:nvPicPr>
        <p:blipFill>
          <a:blip r:embed="rId3"/>
          <a:stretch>
            <a:fillRect/>
          </a:stretch>
        </p:blipFill>
        <p:spPr>
          <a:xfrm>
            <a:off x="7118440" y="0"/>
            <a:ext cx="5073560" cy="1284245"/>
          </a:xfrm>
          <a:prstGeom prst="rect">
            <a:avLst/>
          </a:prstGeom>
        </p:spPr>
      </p:pic>
    </p:spTree>
    <p:extLst>
      <p:ext uri="{BB962C8B-B14F-4D97-AF65-F5344CB8AC3E}">
        <p14:creationId xmlns:p14="http://schemas.microsoft.com/office/powerpoint/2010/main" val="27702870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IN" dirty="0"/>
          </a:p>
        </p:txBody>
      </p:sp>
      <p:sp>
        <p:nvSpPr>
          <p:cNvPr id="5" name="Content Placeholder 4">
            <a:extLst>
              <a:ext uri="{FF2B5EF4-FFF2-40B4-BE49-F238E27FC236}">
                <a16:creationId xmlns:a16="http://schemas.microsoft.com/office/drawing/2014/main" id="{BAD0C265-50BE-42D0-9DFA-C70CF2B81797}"/>
              </a:ext>
            </a:extLst>
          </p:cNvPr>
          <p:cNvSpPr>
            <a:spLocks noGrp="1"/>
          </p:cNvSpPr>
          <p:nvPr>
            <p:ph sz="half" idx="1"/>
          </p:nvPr>
        </p:nvSpPr>
        <p:spPr/>
        <p:txBody>
          <a:bodyPr>
            <a:normAutofit fontScale="92500"/>
          </a:bodyPr>
          <a:lstStyle/>
          <a:p>
            <a:r>
              <a:rPr lang="en-US" b="0" i="0" dirty="0">
                <a:effectLst/>
                <a:latin typeface="Söhne"/>
              </a:rPr>
              <a:t>Explore advanced machine learning algorithms for improved accuracy.</a:t>
            </a:r>
          </a:p>
          <a:p>
            <a:r>
              <a:rPr lang="en-US" b="0" i="0" dirty="0">
                <a:effectLst/>
                <a:latin typeface="Söhne"/>
              </a:rPr>
              <a:t>Investigate additional features beyond bag-of-words.</a:t>
            </a:r>
          </a:p>
          <a:p>
            <a:r>
              <a:rPr lang="en-IN" b="0" i="0" dirty="0">
                <a:effectLst/>
                <a:latin typeface="Söhne"/>
              </a:rPr>
              <a:t>Implement real-time spam filtering.</a:t>
            </a:r>
            <a:endParaRPr lang="en-IN" dirty="0"/>
          </a:p>
          <a:p>
            <a:r>
              <a:rPr lang="en-IN" b="0" i="0" dirty="0" err="1">
                <a:effectLst/>
                <a:latin typeface="Söhne"/>
              </a:rPr>
              <a:t>Analyze</a:t>
            </a:r>
            <a:r>
              <a:rPr lang="en-IN" b="0" i="0" dirty="0">
                <a:effectLst/>
                <a:latin typeface="Söhne"/>
              </a:rPr>
              <a:t> user email interaction patterns.</a:t>
            </a:r>
          </a:p>
          <a:p>
            <a:r>
              <a:rPr lang="en-IN" b="0" i="0" dirty="0">
                <a:effectLst/>
                <a:latin typeface="Söhne"/>
              </a:rPr>
              <a:t>Explore scalable cloud-based solutions.</a:t>
            </a:r>
          </a:p>
          <a:p>
            <a:endParaRPr lang="en-IN" dirty="0"/>
          </a:p>
        </p:txBody>
      </p:sp>
      <p:sp>
        <p:nvSpPr>
          <p:cNvPr id="8" name="Content Placeholder 7">
            <a:extLst>
              <a:ext uri="{FF2B5EF4-FFF2-40B4-BE49-F238E27FC236}">
                <a16:creationId xmlns:a16="http://schemas.microsoft.com/office/drawing/2014/main" id="{E79202E0-FCD3-42C0-8169-4B81B4090C01}"/>
              </a:ext>
            </a:extLst>
          </p:cNvPr>
          <p:cNvSpPr>
            <a:spLocks noGrp="1"/>
          </p:cNvSpPr>
          <p:nvPr>
            <p:ph sz="half" idx="2"/>
          </p:nvPr>
        </p:nvSpPr>
        <p:spPr/>
        <p:txBody>
          <a:bodyPr>
            <a:normAutofit fontScale="92500"/>
          </a:bodyPr>
          <a:lstStyle/>
          <a:p>
            <a:r>
              <a:rPr lang="en-IN" b="0" i="0" dirty="0">
                <a:effectLst/>
                <a:latin typeface="Söhne"/>
              </a:rPr>
              <a:t>Optimize for mobile devices.</a:t>
            </a:r>
          </a:p>
          <a:p>
            <a:r>
              <a:rPr lang="en-US" b="0" i="0" dirty="0">
                <a:effectLst/>
                <a:latin typeface="Söhne"/>
              </a:rPr>
              <a:t>Collaborate with the open-source community for continuous improvement.</a:t>
            </a:r>
            <a:endParaRPr lang="en-IN" dirty="0"/>
          </a:p>
          <a:p>
            <a:r>
              <a:rPr lang="en-IN" dirty="0"/>
              <a:t>Multi-language Support</a:t>
            </a:r>
          </a:p>
          <a:p>
            <a:r>
              <a:rPr lang="en-US" b="0" i="0" dirty="0">
                <a:effectLst/>
                <a:latin typeface="Söhne"/>
              </a:rPr>
              <a:t>Integrate user feedback for continuous improvement.</a:t>
            </a:r>
            <a:endParaRPr lang="en-US" dirty="0"/>
          </a:p>
          <a:p>
            <a:r>
              <a:rPr lang="en-US" b="0" i="0" dirty="0">
                <a:effectLst/>
                <a:latin typeface="Söhne"/>
              </a:rPr>
              <a:t>Conduct analysis to identify and counter sophisticated spamming.</a:t>
            </a:r>
            <a:endParaRPr lang="en-US" dirty="0"/>
          </a:p>
        </p:txBody>
      </p:sp>
      <p:pic>
        <p:nvPicPr>
          <p:cNvPr id="10" name="Picture 9">
            <a:extLst>
              <a:ext uri="{FF2B5EF4-FFF2-40B4-BE49-F238E27FC236}">
                <a16:creationId xmlns:a16="http://schemas.microsoft.com/office/drawing/2014/main" id="{2E0DD0B0-9C22-499F-827E-3622BA48396A}"/>
              </a:ext>
            </a:extLst>
          </p:cNvPr>
          <p:cNvPicPr>
            <a:picLocks noChangeAspect="1"/>
          </p:cNvPicPr>
          <p:nvPr/>
        </p:nvPicPr>
        <p:blipFill>
          <a:blip r:embed="rId2"/>
          <a:stretch>
            <a:fillRect/>
          </a:stretch>
        </p:blipFill>
        <p:spPr>
          <a:xfrm>
            <a:off x="7118440" y="0"/>
            <a:ext cx="5073560" cy="1284245"/>
          </a:xfrm>
          <a:prstGeom prst="rect">
            <a:avLst/>
          </a:prstGeom>
        </p:spPr>
      </p:pic>
    </p:spTree>
    <p:extLst>
      <p:ext uri="{BB962C8B-B14F-4D97-AF65-F5344CB8AC3E}">
        <p14:creationId xmlns:p14="http://schemas.microsoft.com/office/powerpoint/2010/main" val="185850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endParaRPr lang="en-IN" dirty="0"/>
          </a:p>
        </p:txBody>
      </p:sp>
      <p:sp>
        <p:nvSpPr>
          <p:cNvPr id="6" name="Content Placeholder 5">
            <a:extLst>
              <a:ext uri="{FF2B5EF4-FFF2-40B4-BE49-F238E27FC236}">
                <a16:creationId xmlns:a16="http://schemas.microsoft.com/office/drawing/2014/main" id="{430E700A-2C09-4C95-82DA-BB35DB587A22}"/>
              </a:ext>
            </a:extLst>
          </p:cNvPr>
          <p:cNvSpPr>
            <a:spLocks noGrp="1"/>
          </p:cNvSpPr>
          <p:nvPr>
            <p:ph sz="half" idx="1"/>
          </p:nvPr>
        </p:nvSpPr>
        <p:spPr>
          <a:xfrm>
            <a:off x="741947" y="1660860"/>
            <a:ext cx="5181600" cy="4351338"/>
          </a:xfrm>
        </p:spPr>
        <p:txBody>
          <a:bodyPr>
            <a:noAutofit/>
          </a:bodyPr>
          <a:lstStyle/>
          <a:p>
            <a:r>
              <a:rPr lang="en-US" b="0" i="0" dirty="0">
                <a:effectLst/>
                <a:latin typeface="Söhne"/>
              </a:rPr>
              <a:t>Preventing the spread of spammy content in comments, private messages, and user-generated content</a:t>
            </a:r>
            <a:endParaRPr lang="en-IN" b="0" i="0" dirty="0">
              <a:effectLst/>
              <a:latin typeface="Söhne"/>
            </a:endParaRPr>
          </a:p>
          <a:p>
            <a:r>
              <a:rPr lang="en-US" b="0" i="0" dirty="0">
                <a:effectLst/>
                <a:latin typeface="Söhne"/>
              </a:rPr>
              <a:t>Filtering out spam posts, comments, and messages in online discussion forums and community platforms.</a:t>
            </a:r>
          </a:p>
          <a:p>
            <a:r>
              <a:rPr lang="en-US" b="0" i="0" dirty="0">
                <a:effectLst/>
                <a:latin typeface="Söhne"/>
              </a:rPr>
              <a:t>Filtering out spam messages sent through public Wi-Fi network portals and communication channels.</a:t>
            </a:r>
          </a:p>
        </p:txBody>
      </p:sp>
      <p:sp>
        <p:nvSpPr>
          <p:cNvPr id="8" name="Content Placeholder 7">
            <a:extLst>
              <a:ext uri="{FF2B5EF4-FFF2-40B4-BE49-F238E27FC236}">
                <a16:creationId xmlns:a16="http://schemas.microsoft.com/office/drawing/2014/main" id="{744714BF-CA2D-4DD3-A3DA-D040726B2D3D}"/>
              </a:ext>
            </a:extLst>
          </p:cNvPr>
          <p:cNvSpPr>
            <a:spLocks noGrp="1"/>
          </p:cNvSpPr>
          <p:nvPr>
            <p:ph sz="half" idx="2"/>
          </p:nvPr>
        </p:nvSpPr>
        <p:spPr/>
        <p:txBody>
          <a:bodyPr>
            <a:normAutofit/>
          </a:bodyPr>
          <a:lstStyle/>
          <a:p>
            <a:r>
              <a:rPr lang="en-US" b="0" i="0" dirty="0">
                <a:effectLst/>
                <a:latin typeface="Söhne"/>
              </a:rPr>
              <a:t>Preventing spammy messages in collaboration tools and project management platforms used for team communication.</a:t>
            </a:r>
          </a:p>
          <a:p>
            <a:r>
              <a:rPr lang="en-US" b="0" i="0" dirty="0">
                <a:effectLst/>
                <a:latin typeface="Söhne"/>
              </a:rPr>
              <a:t>Protecting users from spam messages received through mobile messaging applications.</a:t>
            </a:r>
            <a:endParaRPr lang="en-US" dirty="0"/>
          </a:p>
        </p:txBody>
      </p:sp>
      <p:pic>
        <p:nvPicPr>
          <p:cNvPr id="9" name="Picture 8">
            <a:extLst>
              <a:ext uri="{FF2B5EF4-FFF2-40B4-BE49-F238E27FC236}">
                <a16:creationId xmlns:a16="http://schemas.microsoft.com/office/drawing/2014/main" id="{708B3F6B-E00C-4A10-A707-28891E514949}"/>
              </a:ext>
            </a:extLst>
          </p:cNvPr>
          <p:cNvPicPr>
            <a:picLocks noChangeAspect="1"/>
          </p:cNvPicPr>
          <p:nvPr/>
        </p:nvPicPr>
        <p:blipFill>
          <a:blip r:embed="rId2"/>
          <a:stretch>
            <a:fillRect/>
          </a:stretch>
        </p:blipFill>
        <p:spPr>
          <a:xfrm>
            <a:off x="7118440" y="0"/>
            <a:ext cx="5073560" cy="1284245"/>
          </a:xfrm>
          <a:prstGeom prst="rect">
            <a:avLst/>
          </a:prstGeom>
        </p:spPr>
      </p:pic>
    </p:spTree>
    <p:extLst>
      <p:ext uri="{BB962C8B-B14F-4D97-AF65-F5344CB8AC3E}">
        <p14:creationId xmlns:p14="http://schemas.microsoft.com/office/powerpoint/2010/main" val="4142219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Advantages/Disadvantages</a:t>
            </a:r>
            <a:endParaRPr lang="en-IN" dirty="0"/>
          </a:p>
        </p:txBody>
      </p:sp>
      <p:sp>
        <p:nvSpPr>
          <p:cNvPr id="6" name="Content Placeholder 5">
            <a:extLst>
              <a:ext uri="{FF2B5EF4-FFF2-40B4-BE49-F238E27FC236}">
                <a16:creationId xmlns:a16="http://schemas.microsoft.com/office/drawing/2014/main" id="{430E700A-2C09-4C95-82DA-BB35DB587A22}"/>
              </a:ext>
            </a:extLst>
          </p:cNvPr>
          <p:cNvSpPr>
            <a:spLocks noGrp="1"/>
          </p:cNvSpPr>
          <p:nvPr>
            <p:ph sz="half" idx="1"/>
          </p:nvPr>
        </p:nvSpPr>
        <p:spPr/>
        <p:txBody>
          <a:bodyPr>
            <a:noAutofit/>
          </a:bodyPr>
          <a:lstStyle/>
          <a:p>
            <a:r>
              <a:rPr lang="en-US" sz="3200" dirty="0"/>
              <a:t>Advantages</a:t>
            </a:r>
          </a:p>
          <a:p>
            <a:r>
              <a:rPr lang="en-IN" i="0" dirty="0">
                <a:effectLst/>
                <a:latin typeface="Söhne"/>
              </a:rPr>
              <a:t>Enhanced Security</a:t>
            </a:r>
            <a:endParaRPr lang="en-US" dirty="0"/>
          </a:p>
          <a:p>
            <a:r>
              <a:rPr lang="en-IN" i="0" dirty="0">
                <a:effectLst/>
                <a:latin typeface="Söhne"/>
              </a:rPr>
              <a:t>Improved User Experience</a:t>
            </a:r>
            <a:endParaRPr lang="en-US" dirty="0"/>
          </a:p>
          <a:p>
            <a:r>
              <a:rPr lang="en-IN" i="0" dirty="0">
                <a:effectLst/>
                <a:latin typeface="Söhne"/>
              </a:rPr>
              <a:t>Resource Optimization</a:t>
            </a:r>
            <a:endParaRPr lang="en-US" dirty="0"/>
          </a:p>
          <a:p>
            <a:r>
              <a:rPr lang="en-IN" i="0" dirty="0">
                <a:effectLst/>
                <a:latin typeface="Söhne"/>
              </a:rPr>
              <a:t>Improved Network Bandwidth</a:t>
            </a:r>
          </a:p>
          <a:p>
            <a:r>
              <a:rPr lang="en-IN" i="0" dirty="0">
                <a:effectLst/>
                <a:latin typeface="Söhne"/>
              </a:rPr>
              <a:t>Protection Against Content Pollution</a:t>
            </a:r>
          </a:p>
        </p:txBody>
      </p:sp>
      <p:sp>
        <p:nvSpPr>
          <p:cNvPr id="8" name="Content Placeholder 7">
            <a:extLst>
              <a:ext uri="{FF2B5EF4-FFF2-40B4-BE49-F238E27FC236}">
                <a16:creationId xmlns:a16="http://schemas.microsoft.com/office/drawing/2014/main" id="{744714BF-CA2D-4DD3-A3DA-D040726B2D3D}"/>
              </a:ext>
            </a:extLst>
          </p:cNvPr>
          <p:cNvSpPr>
            <a:spLocks noGrp="1"/>
          </p:cNvSpPr>
          <p:nvPr>
            <p:ph sz="half" idx="2"/>
          </p:nvPr>
        </p:nvSpPr>
        <p:spPr/>
        <p:txBody>
          <a:bodyPr>
            <a:normAutofit/>
          </a:bodyPr>
          <a:lstStyle/>
          <a:p>
            <a:r>
              <a:rPr lang="en-US" sz="3200" dirty="0"/>
              <a:t>Disadvantages</a:t>
            </a:r>
          </a:p>
          <a:p>
            <a:r>
              <a:rPr lang="en-IN" i="0" dirty="0">
                <a:effectLst/>
                <a:latin typeface="Söhne"/>
              </a:rPr>
              <a:t>False Positives</a:t>
            </a:r>
            <a:r>
              <a:rPr lang="en-IN" dirty="0">
                <a:latin typeface="Söhne"/>
              </a:rPr>
              <a:t>:</a:t>
            </a:r>
            <a:r>
              <a:rPr lang="en-US" i="0" dirty="0">
                <a:effectLst/>
                <a:latin typeface="Söhne"/>
              </a:rPr>
              <a:t>May incorrectly identify legitimate messages as spam</a:t>
            </a:r>
            <a:endParaRPr lang="en-US" dirty="0"/>
          </a:p>
          <a:p>
            <a:r>
              <a:rPr lang="en-US" i="0" dirty="0">
                <a:effectLst/>
                <a:latin typeface="Söhne"/>
              </a:rPr>
              <a:t>False Negatives: Some spam messages may still bypass filters</a:t>
            </a:r>
            <a:endParaRPr lang="en-US" dirty="0"/>
          </a:p>
          <a:p>
            <a:r>
              <a:rPr lang="en-IN" i="0" dirty="0">
                <a:effectLst/>
                <a:latin typeface="Söhne"/>
              </a:rPr>
              <a:t>User Privacy Concerns</a:t>
            </a:r>
          </a:p>
          <a:p>
            <a:r>
              <a:rPr lang="en-IN" i="0" dirty="0">
                <a:effectLst/>
                <a:latin typeface="Söhne"/>
              </a:rPr>
              <a:t>Ineffectiveness Against Image-Based Spam</a:t>
            </a:r>
            <a:endParaRPr lang="en-US" dirty="0"/>
          </a:p>
        </p:txBody>
      </p:sp>
      <p:pic>
        <p:nvPicPr>
          <p:cNvPr id="5" name="Picture 4">
            <a:extLst>
              <a:ext uri="{FF2B5EF4-FFF2-40B4-BE49-F238E27FC236}">
                <a16:creationId xmlns:a16="http://schemas.microsoft.com/office/drawing/2014/main" id="{FEFD73C7-3282-4951-A5F8-2AB67B5418DE}"/>
              </a:ext>
            </a:extLst>
          </p:cNvPr>
          <p:cNvPicPr>
            <a:picLocks noChangeAspect="1"/>
          </p:cNvPicPr>
          <p:nvPr/>
        </p:nvPicPr>
        <p:blipFill>
          <a:blip r:embed="rId2"/>
          <a:stretch>
            <a:fillRect/>
          </a:stretch>
        </p:blipFill>
        <p:spPr>
          <a:xfrm>
            <a:off x="7118440" y="0"/>
            <a:ext cx="5073560" cy="1284245"/>
          </a:xfrm>
          <a:prstGeom prst="rect">
            <a:avLst/>
          </a:prstGeom>
        </p:spPr>
      </p:pic>
    </p:spTree>
    <p:extLst>
      <p:ext uri="{BB962C8B-B14F-4D97-AF65-F5344CB8AC3E}">
        <p14:creationId xmlns:p14="http://schemas.microsoft.com/office/powerpoint/2010/main" val="1495189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5" name="Content Placeholder 4">
            <a:extLst>
              <a:ext uri="{FF2B5EF4-FFF2-40B4-BE49-F238E27FC236}">
                <a16:creationId xmlns:a16="http://schemas.microsoft.com/office/drawing/2014/main" id="{45C177CE-6C16-4D25-9B08-83989DB09A2E}"/>
              </a:ext>
            </a:extLst>
          </p:cNvPr>
          <p:cNvSpPr>
            <a:spLocks noGrp="1"/>
          </p:cNvSpPr>
          <p:nvPr>
            <p:ph idx="1"/>
          </p:nvPr>
        </p:nvSpPr>
        <p:spPr/>
        <p:txBody>
          <a:bodyPr>
            <a:normAutofit fontScale="32500" lnSpcReduction="20000"/>
          </a:bodyPr>
          <a:lstStyle/>
          <a:p>
            <a:pPr>
              <a:lnSpc>
                <a:spcPct val="150000"/>
              </a:lnSpc>
            </a:pPr>
            <a:r>
              <a:rPr lang="en-US" sz="4500" dirty="0">
                <a:effectLst/>
                <a:latin typeface="Times New Roman" panose="02020603050405020304" pitchFamily="18" charset="0"/>
                <a:ea typeface="Calibri" panose="020F0502020204030204" pitchFamily="34" charset="0"/>
                <a:cs typeface="Shruti" panose="020B0502040204020203" pitchFamily="34" charset="0"/>
              </a:rPr>
              <a:t>Spam message filtering using python and machine </a:t>
            </a:r>
            <a:r>
              <a:rPr lang="en-US" sz="4500" dirty="0" err="1">
                <a:effectLst/>
                <a:latin typeface="Times New Roman" panose="02020603050405020304" pitchFamily="18" charset="0"/>
                <a:ea typeface="Calibri" panose="020F0502020204030204" pitchFamily="34" charset="0"/>
                <a:cs typeface="Shruti" panose="020B0502040204020203" pitchFamily="34" charset="0"/>
              </a:rPr>
              <a:t>learnig</a:t>
            </a:r>
            <a:r>
              <a:rPr lang="en-US" sz="4500" dirty="0">
                <a:effectLst/>
                <a:latin typeface="Times New Roman" panose="02020603050405020304" pitchFamily="18" charset="0"/>
                <a:ea typeface="Calibri" panose="020F0502020204030204" pitchFamily="34" charset="0"/>
                <a:cs typeface="Shruti" panose="020B0502040204020203" pitchFamily="34" charset="0"/>
              </a:rPr>
              <a:t> </a:t>
            </a:r>
            <a:endParaRPr lang="en-IN" sz="4500" dirty="0">
              <a:effectLst/>
              <a:latin typeface="Calibri" panose="020F0502020204030204" pitchFamily="34" charset="0"/>
              <a:ea typeface="Calibri" panose="020F0502020204030204" pitchFamily="34" charset="0"/>
              <a:cs typeface="Shruti" panose="020B0502040204020203" pitchFamily="34" charset="0"/>
            </a:endParaRPr>
          </a:p>
          <a:p>
            <a:pPr lvl="1">
              <a:lnSpc>
                <a:spcPct val="150000"/>
              </a:lnSpc>
            </a:pPr>
            <a:r>
              <a:rPr lang="en-US" sz="4500" dirty="0">
                <a:effectLst/>
                <a:latin typeface="Times New Roman" panose="02020603050405020304" pitchFamily="18" charset="0"/>
                <a:ea typeface="Calibri" panose="020F0502020204030204" pitchFamily="34" charset="0"/>
                <a:cs typeface="Shruti" panose="020B0502040204020203" pitchFamily="34" charset="0"/>
              </a:rPr>
              <a:t>Online source :-</a:t>
            </a:r>
            <a:r>
              <a:rPr lang="en-US" sz="4500" dirty="0">
                <a:effectLst/>
                <a:latin typeface="Calibri" panose="020F0502020204030204" pitchFamily="34" charset="0"/>
                <a:ea typeface="Calibri" panose="020F0502020204030204" pitchFamily="34" charset="0"/>
                <a:cs typeface="Shruti" panose="020B0502040204020203" pitchFamily="34" charset="0"/>
              </a:rPr>
              <a:t> </a:t>
            </a:r>
            <a:r>
              <a:rPr lang="en-US" sz="4500" u="sng" dirty="0">
                <a:effectLst/>
                <a:latin typeface="Times New Roman" panose="02020603050405020304" pitchFamily="18" charset="0"/>
                <a:ea typeface="Calibri" panose="020F0502020204030204" pitchFamily="34" charset="0"/>
                <a:cs typeface="Shruti" panose="020B0502040204020203" pitchFamily="34" charset="0"/>
                <a:hlinkClick r:id="rId2">
                  <a:extLst>
                    <a:ext uri="{A12FA001-AC4F-418D-AE19-62706E023703}">
                      <ahyp:hlinkClr xmlns:ahyp="http://schemas.microsoft.com/office/drawing/2018/hyperlinkcolor" val="tx"/>
                    </a:ext>
                  </a:extLst>
                </a:hlinkClick>
              </a:rPr>
              <a:t>https://www.youtube.com/watch?v=YncZ0WwxyzU&amp;t=5302s&amp;ab_channel=CampusX</a:t>
            </a:r>
            <a:endParaRPr lang="en-IN" sz="4500" dirty="0">
              <a:effectLst/>
              <a:latin typeface="Calibri" panose="020F0502020204030204" pitchFamily="34" charset="0"/>
              <a:ea typeface="Calibri" panose="020F0502020204030204" pitchFamily="34" charset="0"/>
              <a:cs typeface="Shruti" panose="020B0502040204020203" pitchFamily="34" charset="0"/>
            </a:endParaRPr>
          </a:p>
          <a:p>
            <a:pPr>
              <a:lnSpc>
                <a:spcPct val="150000"/>
              </a:lnSpc>
            </a:pPr>
            <a:r>
              <a:rPr lang="en-US" sz="4500" dirty="0" err="1">
                <a:effectLst/>
                <a:latin typeface="Times New Roman" panose="02020603050405020304" pitchFamily="18" charset="0"/>
                <a:ea typeface="Calibri" panose="020F0502020204030204" pitchFamily="34" charset="0"/>
                <a:cs typeface="Shruti" panose="020B0502040204020203" pitchFamily="34" charset="0"/>
              </a:rPr>
              <a:t>kaggle</a:t>
            </a:r>
            <a:r>
              <a:rPr lang="en-US" sz="4500" dirty="0">
                <a:effectLst/>
                <a:latin typeface="Times New Roman" panose="02020603050405020304" pitchFamily="18" charset="0"/>
                <a:ea typeface="Calibri" panose="020F0502020204030204" pitchFamily="34" charset="0"/>
                <a:cs typeface="Shruti" panose="020B0502040204020203" pitchFamily="34" charset="0"/>
              </a:rPr>
              <a:t> for online dataset</a:t>
            </a:r>
            <a:endParaRPr lang="en-IN" sz="4500" dirty="0">
              <a:effectLst/>
              <a:latin typeface="Calibri" panose="020F0502020204030204" pitchFamily="34" charset="0"/>
              <a:ea typeface="Calibri" panose="020F0502020204030204" pitchFamily="34" charset="0"/>
              <a:cs typeface="Shruti" panose="020B0502040204020203" pitchFamily="34" charset="0"/>
            </a:endParaRPr>
          </a:p>
          <a:p>
            <a:pPr marL="685800" indent="-457200">
              <a:lnSpc>
                <a:spcPct val="150000"/>
              </a:lnSpc>
              <a:spcAft>
                <a:spcPts val="800"/>
              </a:spcAft>
            </a:pPr>
            <a:r>
              <a:rPr lang="en-US" sz="4500" dirty="0">
                <a:effectLst/>
                <a:latin typeface="Times New Roman" panose="02020603050405020304" pitchFamily="18" charset="0"/>
                <a:ea typeface="Calibri" panose="020F0502020204030204" pitchFamily="34" charset="0"/>
                <a:cs typeface="Shruti" panose="020B0502040204020203" pitchFamily="34" charset="0"/>
              </a:rPr>
              <a:t>  :-</a:t>
            </a:r>
            <a:r>
              <a:rPr lang="en-US" sz="4500" dirty="0">
                <a:effectLst/>
                <a:latin typeface="Calibri" panose="020F0502020204030204" pitchFamily="34" charset="0"/>
                <a:ea typeface="Calibri" panose="020F0502020204030204" pitchFamily="34" charset="0"/>
                <a:cs typeface="Shruti" panose="020B0502040204020203" pitchFamily="34" charset="0"/>
              </a:rPr>
              <a:t> </a:t>
            </a:r>
            <a:r>
              <a:rPr lang="en-US" sz="4500" u="sng" dirty="0">
                <a:effectLst/>
                <a:latin typeface="Times New Roman" panose="02020603050405020304" pitchFamily="18" charset="0"/>
                <a:ea typeface="Calibri" panose="020F0502020204030204" pitchFamily="34" charset="0"/>
                <a:cs typeface="Shruti" panose="020B0502040204020203" pitchFamily="34" charset="0"/>
                <a:hlinkClick r:id="rId3">
                  <a:extLst>
                    <a:ext uri="{A12FA001-AC4F-418D-AE19-62706E023703}">
                      <ahyp:hlinkClr xmlns:ahyp="http://schemas.microsoft.com/office/drawing/2018/hyperlinkcolor" val="tx"/>
                    </a:ext>
                  </a:extLst>
                </a:hlinkClick>
              </a:rPr>
              <a:t>https://www.kaggle.com/datasets/uciml/sms-spam-collection-dataset</a:t>
            </a:r>
            <a:endParaRPr lang="en-US" sz="4500" u="sng" dirty="0">
              <a:effectLst/>
              <a:latin typeface="Times New Roman" panose="02020603050405020304" pitchFamily="18" charset="0"/>
              <a:ea typeface="Calibri" panose="020F0502020204030204" pitchFamily="34" charset="0"/>
              <a:cs typeface="Shruti" panose="020B0502040204020203" pitchFamily="34" charset="0"/>
            </a:endParaRPr>
          </a:p>
          <a:p>
            <a:pPr>
              <a:lnSpc>
                <a:spcPct val="150000"/>
              </a:lnSpc>
            </a:pPr>
            <a:r>
              <a:rPr lang="en-US" sz="4500" dirty="0">
                <a:effectLst/>
                <a:latin typeface="Times New Roman" panose="02020603050405020304" pitchFamily="18" charset="0"/>
                <a:ea typeface="Calibri" panose="020F0502020204030204" pitchFamily="34" charset="0"/>
                <a:cs typeface="Shruti" panose="020B0502040204020203" pitchFamily="34" charset="0"/>
              </a:rPr>
              <a:t>Feature extraction of text data using </a:t>
            </a:r>
            <a:r>
              <a:rPr lang="en-US" sz="4500" dirty="0" err="1">
                <a:effectLst/>
                <a:latin typeface="Times New Roman" panose="02020603050405020304" pitchFamily="18" charset="0"/>
                <a:ea typeface="Calibri" panose="020F0502020204030204" pitchFamily="34" charset="0"/>
                <a:cs typeface="Shruti" panose="020B0502040204020203" pitchFamily="34" charset="0"/>
              </a:rPr>
              <a:t>Tfidf</a:t>
            </a:r>
            <a:r>
              <a:rPr lang="en-US" sz="4500" dirty="0">
                <a:effectLst/>
                <a:latin typeface="Times New Roman" panose="02020603050405020304" pitchFamily="18" charset="0"/>
                <a:ea typeface="Calibri" panose="020F0502020204030204" pitchFamily="34" charset="0"/>
                <a:cs typeface="Shruti" panose="020B0502040204020203" pitchFamily="34" charset="0"/>
              </a:rPr>
              <a:t> Vectorizer</a:t>
            </a:r>
            <a:endParaRPr lang="en-IN" sz="4500" dirty="0">
              <a:effectLst/>
              <a:latin typeface="Calibri" panose="020F0502020204030204" pitchFamily="34" charset="0"/>
              <a:ea typeface="Calibri" panose="020F0502020204030204" pitchFamily="34" charset="0"/>
              <a:cs typeface="Shruti" panose="020B0502040204020203" pitchFamily="34" charset="0"/>
            </a:endParaRPr>
          </a:p>
          <a:p>
            <a:pPr marL="685800" indent="-457200">
              <a:lnSpc>
                <a:spcPct val="150000"/>
              </a:lnSpc>
            </a:pPr>
            <a:r>
              <a:rPr lang="en-US" sz="4500" dirty="0">
                <a:effectLst/>
                <a:latin typeface="Times New Roman" panose="02020603050405020304" pitchFamily="18" charset="0"/>
                <a:ea typeface="Calibri" panose="020F0502020204030204" pitchFamily="34" charset="0"/>
                <a:cs typeface="Shruti" panose="020B0502040204020203" pitchFamily="34" charset="0"/>
              </a:rPr>
              <a:t>:-</a:t>
            </a:r>
            <a:r>
              <a:rPr lang="en-US" sz="4500" dirty="0">
                <a:effectLst/>
                <a:latin typeface="Calibri" panose="020F0502020204030204" pitchFamily="34" charset="0"/>
                <a:ea typeface="Calibri" panose="020F0502020204030204" pitchFamily="34" charset="0"/>
                <a:cs typeface="Shruti" panose="020B0502040204020203" pitchFamily="34" charset="0"/>
              </a:rPr>
              <a:t> </a:t>
            </a:r>
            <a:r>
              <a:rPr lang="en-US" sz="4500" u="sng" dirty="0">
                <a:effectLst/>
                <a:latin typeface="Times New Roman" panose="02020603050405020304" pitchFamily="18" charset="0"/>
                <a:ea typeface="Calibri" panose="020F0502020204030204" pitchFamily="34" charset="0"/>
                <a:cs typeface="Shruti" panose="020B0502040204020203" pitchFamily="34" charset="0"/>
                <a:hlinkClick r:id="rId4">
                  <a:extLst>
                    <a:ext uri="{A12FA001-AC4F-418D-AE19-62706E023703}">
                      <ahyp:hlinkClr xmlns:ahyp="http://schemas.microsoft.com/office/drawing/2018/hyperlinkcolor" val="tx"/>
                    </a:ext>
                  </a:extLst>
                </a:hlinkClick>
              </a:rPr>
              <a:t>https://www.youtube.com/watch?v=Yo327cc818g&amp;t=0s</a:t>
            </a:r>
            <a:endParaRPr lang="en-IN" sz="4500" dirty="0">
              <a:effectLst/>
              <a:latin typeface="Calibri" panose="020F0502020204030204" pitchFamily="34" charset="0"/>
              <a:ea typeface="Calibri" panose="020F0502020204030204" pitchFamily="34" charset="0"/>
              <a:cs typeface="Shruti" panose="020B0502040204020203" pitchFamily="34" charset="0"/>
            </a:endParaRPr>
          </a:p>
          <a:p>
            <a:pPr>
              <a:lnSpc>
                <a:spcPct val="150000"/>
              </a:lnSpc>
            </a:pPr>
            <a:r>
              <a:rPr lang="en-US" sz="4500" dirty="0">
                <a:effectLst/>
                <a:latin typeface="Times New Roman" panose="02020603050405020304" pitchFamily="18" charset="0"/>
                <a:ea typeface="Calibri" panose="020F0502020204030204" pitchFamily="34" charset="0"/>
                <a:cs typeface="Shruti" panose="020B0502040204020203" pitchFamily="34" charset="0"/>
              </a:rPr>
              <a:t>Overview of Pickle File:</a:t>
            </a:r>
            <a:endParaRPr lang="en-IN" sz="4500" dirty="0">
              <a:effectLst/>
              <a:latin typeface="Calibri" panose="020F0502020204030204" pitchFamily="34" charset="0"/>
              <a:ea typeface="Calibri" panose="020F0502020204030204" pitchFamily="34" charset="0"/>
              <a:cs typeface="Shruti" panose="020B0502040204020203" pitchFamily="34" charset="0"/>
            </a:endParaRPr>
          </a:p>
          <a:p>
            <a:pPr marL="685800" indent="-457200">
              <a:lnSpc>
                <a:spcPct val="150000"/>
              </a:lnSpc>
            </a:pPr>
            <a:r>
              <a:rPr lang="en-US" sz="4500" u="sng" dirty="0">
                <a:effectLst/>
                <a:latin typeface="Times New Roman" panose="02020603050405020304" pitchFamily="18" charset="0"/>
                <a:ea typeface="Calibri" panose="020F0502020204030204" pitchFamily="34" charset="0"/>
                <a:cs typeface="Shruti" panose="020B0502040204020203" pitchFamily="34" charset="0"/>
                <a:hlinkClick r:id="rId5">
                  <a:extLst>
                    <a:ext uri="{A12FA001-AC4F-418D-AE19-62706E023703}">
                      <ahyp:hlinkClr xmlns:ahyp="http://schemas.microsoft.com/office/drawing/2018/hyperlinkcolor" val="tx"/>
                    </a:ext>
                  </a:extLst>
                </a:hlinkClick>
              </a:rPr>
              <a:t>https://www.youtube.com/watch?v=6Q56r_fVqgw&amp;ab_channel=Indently</a:t>
            </a:r>
            <a:endParaRPr lang="en-IN" sz="4500" dirty="0">
              <a:effectLst/>
              <a:latin typeface="Calibri" panose="020F0502020204030204" pitchFamily="34" charset="0"/>
              <a:ea typeface="Calibri" panose="020F0502020204030204" pitchFamily="34" charset="0"/>
              <a:cs typeface="Shruti" panose="020B0502040204020203" pitchFamily="34" charset="0"/>
            </a:endParaRPr>
          </a:p>
          <a:p>
            <a:pPr>
              <a:lnSpc>
                <a:spcPct val="150000"/>
              </a:lnSpc>
            </a:pPr>
            <a:r>
              <a:rPr lang="en-US" sz="4500" dirty="0">
                <a:effectLst/>
                <a:latin typeface="Times New Roman" panose="02020603050405020304" pitchFamily="18" charset="0"/>
                <a:ea typeface="Calibri" panose="020F0502020204030204" pitchFamily="34" charset="0"/>
                <a:cs typeface="Shruti" panose="020B0502040204020203" pitchFamily="34" charset="0"/>
              </a:rPr>
              <a:t>How to run code on </a:t>
            </a:r>
            <a:r>
              <a:rPr lang="en-US" sz="4500" dirty="0" err="1">
                <a:effectLst/>
                <a:latin typeface="Times New Roman" panose="02020603050405020304" pitchFamily="18" charset="0"/>
                <a:ea typeface="Calibri" panose="020F0502020204030204" pitchFamily="34" charset="0"/>
                <a:cs typeface="Shruti" panose="020B0502040204020203" pitchFamily="34" charset="0"/>
              </a:rPr>
              <a:t>Streamlit</a:t>
            </a:r>
            <a:r>
              <a:rPr lang="en-US" sz="4500" dirty="0">
                <a:effectLst/>
                <a:latin typeface="Times New Roman" panose="02020603050405020304" pitchFamily="18" charset="0"/>
                <a:ea typeface="Calibri" panose="020F0502020204030204" pitchFamily="34" charset="0"/>
                <a:cs typeface="Shruti" panose="020B0502040204020203" pitchFamily="34" charset="0"/>
              </a:rPr>
              <a:t>:</a:t>
            </a:r>
            <a:endParaRPr lang="en-IN" sz="4500" dirty="0">
              <a:effectLst/>
              <a:latin typeface="Calibri" panose="020F0502020204030204" pitchFamily="34" charset="0"/>
              <a:ea typeface="Calibri" panose="020F0502020204030204" pitchFamily="34" charset="0"/>
              <a:cs typeface="Shruti" panose="020B0502040204020203" pitchFamily="34" charset="0"/>
            </a:endParaRPr>
          </a:p>
          <a:p>
            <a:pPr marL="685800" indent="-457200">
              <a:lnSpc>
                <a:spcPct val="150000"/>
              </a:lnSpc>
              <a:spcAft>
                <a:spcPts val="800"/>
              </a:spcAft>
            </a:pPr>
            <a:r>
              <a:rPr lang="en-US" sz="4500" dirty="0">
                <a:effectLst/>
                <a:latin typeface="Times New Roman" panose="02020603050405020304" pitchFamily="18" charset="0"/>
                <a:ea typeface="Calibri" panose="020F0502020204030204" pitchFamily="34" charset="0"/>
                <a:cs typeface="Shruti" panose="020B0502040204020203" pitchFamily="34" charset="0"/>
              </a:rPr>
              <a:t>https://www.youtube.com/watch?v=Pe4gUSIxte8&amp;ab_channel=DatAInvestor </a:t>
            </a:r>
            <a:endParaRPr lang="en-IN" sz="4500" dirty="0">
              <a:effectLst/>
              <a:latin typeface="Calibri" panose="020F0502020204030204" pitchFamily="34" charset="0"/>
              <a:ea typeface="Calibri" panose="020F0502020204030204" pitchFamily="34" charset="0"/>
              <a:cs typeface="Shruti" panose="020B0502040204020203" pitchFamily="34" charset="0"/>
            </a:endParaRPr>
          </a:p>
          <a:p>
            <a:pPr indent="0">
              <a:lnSpc>
                <a:spcPct val="150000"/>
              </a:lnSpc>
              <a:spcAft>
                <a:spcPts val="800"/>
              </a:spcAft>
              <a:buNone/>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p>
            <a:pPr marL="0" indent="0">
              <a:buNone/>
            </a:pPr>
            <a:endParaRPr lang="en-IN" dirty="0"/>
          </a:p>
        </p:txBody>
      </p:sp>
      <p:pic>
        <p:nvPicPr>
          <p:cNvPr id="6" name="Picture 5">
            <a:extLst>
              <a:ext uri="{FF2B5EF4-FFF2-40B4-BE49-F238E27FC236}">
                <a16:creationId xmlns:a16="http://schemas.microsoft.com/office/drawing/2014/main" id="{FB8B679B-0A0B-4519-8CC8-ABA06674584B}"/>
              </a:ext>
            </a:extLst>
          </p:cNvPr>
          <p:cNvPicPr>
            <a:picLocks noChangeAspect="1"/>
          </p:cNvPicPr>
          <p:nvPr/>
        </p:nvPicPr>
        <p:blipFill>
          <a:blip r:embed="rId6"/>
          <a:stretch>
            <a:fillRect/>
          </a:stretch>
        </p:blipFill>
        <p:spPr>
          <a:xfrm>
            <a:off x="7118440" y="0"/>
            <a:ext cx="5073560" cy="1284245"/>
          </a:xfrm>
          <a:prstGeom prst="rect">
            <a:avLst/>
          </a:prstGeom>
        </p:spPr>
      </p:pic>
    </p:spTree>
    <p:extLst>
      <p:ext uri="{BB962C8B-B14F-4D97-AF65-F5344CB8AC3E}">
        <p14:creationId xmlns:p14="http://schemas.microsoft.com/office/powerpoint/2010/main" val="5500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8272" y="2748107"/>
            <a:ext cx="10515600" cy="1325563"/>
          </a:xfrm>
        </p:spPr>
        <p:txBody>
          <a:bodyPr/>
          <a:lstStyle/>
          <a:p>
            <a:pPr algn="ctr"/>
            <a:r>
              <a:rPr lang="en-US" dirty="0">
                <a:latin typeface="Book Antiqua" panose="02040602050305030304" pitchFamily="18" charset="0"/>
              </a:rPr>
              <a:t>THANK YOU</a:t>
            </a:r>
            <a:endParaRPr lang="en-IN" dirty="0">
              <a:latin typeface="Book Antiqua" panose="02040602050305030304" pitchFamily="18" charset="0"/>
            </a:endParaRPr>
          </a:p>
        </p:txBody>
      </p:sp>
      <p:pic>
        <p:nvPicPr>
          <p:cNvPr id="3" name="Picture 2">
            <a:extLst>
              <a:ext uri="{FF2B5EF4-FFF2-40B4-BE49-F238E27FC236}">
                <a16:creationId xmlns:a16="http://schemas.microsoft.com/office/drawing/2014/main" id="{B46EB37D-B6D6-4990-B0A6-FE607E6DD93C}"/>
              </a:ext>
            </a:extLst>
          </p:cNvPr>
          <p:cNvPicPr>
            <a:picLocks noChangeAspect="1"/>
          </p:cNvPicPr>
          <p:nvPr/>
        </p:nvPicPr>
        <p:blipFill>
          <a:blip r:embed="rId2"/>
          <a:stretch>
            <a:fillRect/>
          </a:stretch>
        </p:blipFill>
        <p:spPr>
          <a:xfrm>
            <a:off x="7118440" y="0"/>
            <a:ext cx="5073560" cy="1284245"/>
          </a:xfrm>
          <a:prstGeom prst="rect">
            <a:avLst/>
          </a:prstGeom>
        </p:spPr>
      </p:pic>
    </p:spTree>
    <p:extLst>
      <p:ext uri="{BB962C8B-B14F-4D97-AF65-F5344CB8AC3E}">
        <p14:creationId xmlns:p14="http://schemas.microsoft.com/office/powerpoint/2010/main" val="28633800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ABSTRACT</a:t>
            </a:r>
          </a:p>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OBJECTIVE</a:t>
            </a:r>
          </a:p>
          <a:p>
            <a:pPr>
              <a:buFont typeface="Wingdings" panose="05000000000000000000" pitchFamily="2" charset="2"/>
              <a:buChar char="Ø"/>
            </a:pPr>
            <a:r>
              <a:rPr lang="en-US" dirty="0"/>
              <a:t>Methodology</a:t>
            </a:r>
          </a:p>
          <a:p>
            <a:pPr>
              <a:buFont typeface="Wingdings" panose="05000000000000000000" pitchFamily="2" charset="2"/>
              <a:buChar char="Ø"/>
            </a:pPr>
            <a:r>
              <a:rPr lang="en-US" dirty="0"/>
              <a:t>Future Work</a:t>
            </a:r>
          </a:p>
          <a:p>
            <a:pPr>
              <a:buFont typeface="Wingdings" panose="05000000000000000000" pitchFamily="2" charset="2"/>
              <a:buChar char="Ø"/>
            </a:pPr>
            <a:r>
              <a:rPr lang="en-US" dirty="0"/>
              <a:t>Application</a:t>
            </a:r>
          </a:p>
          <a:p>
            <a:pPr>
              <a:buFont typeface="Wingdings" panose="05000000000000000000" pitchFamily="2" charset="2"/>
              <a:buChar char="Ø"/>
            </a:pPr>
            <a:r>
              <a:rPr lang="en-US" dirty="0"/>
              <a:t>Advantages/Disadvantages</a:t>
            </a:r>
          </a:p>
          <a:p>
            <a:pPr>
              <a:buFont typeface="Wingdings" panose="05000000000000000000" pitchFamily="2" charset="2"/>
              <a:buChar char="Ø"/>
            </a:pPr>
            <a:r>
              <a:rPr lang="en-US" dirty="0"/>
              <a:t>REFERENCES</a:t>
            </a: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FA4BDF3D-299B-49C5-84FB-CA16F5BFE9D2}"/>
              </a:ext>
            </a:extLst>
          </p:cNvPr>
          <p:cNvPicPr>
            <a:picLocks noChangeAspect="1"/>
          </p:cNvPicPr>
          <p:nvPr/>
        </p:nvPicPr>
        <p:blipFill>
          <a:blip r:embed="rId2"/>
          <a:stretch>
            <a:fillRect/>
          </a:stretch>
        </p:blipFill>
        <p:spPr>
          <a:xfrm>
            <a:off x="7118440" y="0"/>
            <a:ext cx="5073560" cy="1284245"/>
          </a:xfrm>
          <a:prstGeom prst="rect">
            <a:avLst/>
          </a:prstGeom>
        </p:spPr>
      </p:pic>
    </p:spTree>
    <p:extLst>
      <p:ext uri="{BB962C8B-B14F-4D97-AF65-F5344CB8AC3E}">
        <p14:creationId xmlns:p14="http://schemas.microsoft.com/office/powerpoint/2010/main" val="387874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br>
              <a:rPr lang="en-US" dirty="0"/>
            </a:br>
            <a:endParaRPr lang="en-IN" dirty="0"/>
          </a:p>
        </p:txBody>
      </p:sp>
      <p:sp>
        <p:nvSpPr>
          <p:cNvPr id="3" name="Content Placeholder 2"/>
          <p:cNvSpPr>
            <a:spLocks noGrp="1"/>
          </p:cNvSpPr>
          <p:nvPr>
            <p:ph idx="1"/>
          </p:nvPr>
        </p:nvSpPr>
        <p:spPr/>
        <p:txBody>
          <a:bodyPr>
            <a:normAutofit/>
          </a:bodyPr>
          <a:lstStyle/>
          <a:p>
            <a:pPr marL="0" indent="0">
              <a:buNone/>
            </a:pPr>
            <a:endParaRPr lang="en-IN" sz="1800" dirty="0"/>
          </a:p>
          <a:p>
            <a:endParaRPr lang="en-IN" sz="1800" dirty="0"/>
          </a:p>
        </p:txBody>
      </p:sp>
      <p:pic>
        <p:nvPicPr>
          <p:cNvPr id="4" name="Picture 3">
            <a:extLst>
              <a:ext uri="{FF2B5EF4-FFF2-40B4-BE49-F238E27FC236}">
                <a16:creationId xmlns:a16="http://schemas.microsoft.com/office/drawing/2014/main" id="{3CEDB063-144A-4EFD-8BD2-0EA844C5C912}"/>
              </a:ext>
            </a:extLst>
          </p:cNvPr>
          <p:cNvPicPr>
            <a:picLocks noChangeAspect="1"/>
          </p:cNvPicPr>
          <p:nvPr/>
        </p:nvPicPr>
        <p:blipFill>
          <a:blip r:embed="rId2"/>
          <a:stretch>
            <a:fillRect/>
          </a:stretch>
        </p:blipFill>
        <p:spPr>
          <a:xfrm>
            <a:off x="7118440" y="0"/>
            <a:ext cx="5073560" cy="1284245"/>
          </a:xfrm>
          <a:prstGeom prst="rect">
            <a:avLst/>
          </a:prstGeom>
        </p:spPr>
      </p:pic>
      <p:sp>
        <p:nvSpPr>
          <p:cNvPr id="5" name="TextBox 4">
            <a:extLst>
              <a:ext uri="{FF2B5EF4-FFF2-40B4-BE49-F238E27FC236}">
                <a16:creationId xmlns:a16="http://schemas.microsoft.com/office/drawing/2014/main" id="{6D52D65C-53EF-44AF-D6E2-00F3CBD36D80}"/>
              </a:ext>
            </a:extLst>
          </p:cNvPr>
          <p:cNvSpPr txBox="1"/>
          <p:nvPr/>
        </p:nvSpPr>
        <p:spPr>
          <a:xfrm>
            <a:off x="697831" y="1284245"/>
            <a:ext cx="8722895" cy="4955203"/>
          </a:xfrm>
          <a:prstGeom prst="rect">
            <a:avLst/>
          </a:prstGeom>
          <a:noFill/>
        </p:spPr>
        <p:txBody>
          <a:bodyPr wrap="square" rtlCol="0">
            <a:spAutoFit/>
          </a:bodyPr>
          <a:lstStyle/>
          <a:p>
            <a:pPr marL="285750" indent="-285750">
              <a:buFont typeface="Arial" panose="020B0604020202020204" pitchFamily="34" charset="0"/>
              <a:buChar char="•"/>
            </a:pPr>
            <a:r>
              <a:rPr lang="en-US" sz="2400" b="0" kern="0" dirty="0">
                <a:effectLst/>
                <a:latin typeface="Times New Roman" panose="02020603050405020304" pitchFamily="18" charset="0"/>
                <a:ea typeface="Times New Roman" panose="02020603050405020304" pitchFamily="18" charset="0"/>
              </a:rPr>
              <a:t>The proposed system employs a robust set of features extracted from email content, headers, and sender information, leveraging state-of-the-art ML algorithms for classification.</a:t>
            </a:r>
          </a:p>
          <a:p>
            <a:endParaRPr lang="en-IN" sz="2400" b="1"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Shruti" panose="020B0502040204020203" pitchFamily="34" charset="0"/>
              </a:rPr>
              <a:t>The feature extraction process involves the analysis of text content using natural language processing techniques, examining patterns in sender </a:t>
            </a:r>
            <a:r>
              <a:rPr lang="en-IN" sz="2400" dirty="0" err="1">
                <a:effectLst/>
                <a:latin typeface="Calibri" panose="020F0502020204030204" pitchFamily="34" charset="0"/>
                <a:ea typeface="Calibri" panose="020F0502020204030204" pitchFamily="34" charset="0"/>
                <a:cs typeface="Shruti" panose="020B0502040204020203" pitchFamily="34" charset="0"/>
              </a:rPr>
              <a:t>behavior</a:t>
            </a:r>
            <a:r>
              <a:rPr lang="en-IN" sz="2400" dirty="0">
                <a:effectLst/>
                <a:latin typeface="Calibri" panose="020F0502020204030204" pitchFamily="34" charset="0"/>
                <a:ea typeface="Calibri" panose="020F0502020204030204" pitchFamily="34" charset="0"/>
                <a:cs typeface="Shruti" panose="020B0502040204020203" pitchFamily="34" charset="0"/>
              </a:rPr>
              <a:t>, and evaluating the relevance of email headers.</a:t>
            </a:r>
          </a:p>
          <a:p>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285750" indent="-285750">
              <a:buFont typeface="Arial" panose="020B0604020202020204" pitchFamily="34" charset="0"/>
              <a:buChar char="•"/>
            </a:pPr>
            <a:r>
              <a:rPr lang="en-US" sz="2400" b="0" kern="0" dirty="0">
                <a:effectLst/>
                <a:latin typeface="Times New Roman" panose="02020603050405020304" pitchFamily="18" charset="0"/>
                <a:ea typeface="Times New Roman" panose="02020603050405020304" pitchFamily="18" charset="0"/>
              </a:rPr>
              <a:t>These features are then used to train and optimize ML models, including but not limited to Support Vector Machines, Random Forests, and Neural Networks. The selection of the most suitable algorithm is based on comparative performance evaluations.</a:t>
            </a:r>
            <a:endParaRPr lang="en-IN" sz="2400" b="1"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2109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8117"/>
          </a:xfrm>
        </p:spPr>
        <p:txBody>
          <a:bodyPr/>
          <a:lstStyle/>
          <a:p>
            <a:r>
              <a:rPr lang="en-US" dirty="0"/>
              <a:t>Introduction	</a:t>
            </a:r>
            <a:endParaRPr lang="en-IN" dirty="0"/>
          </a:p>
        </p:txBody>
      </p:sp>
      <p:sp>
        <p:nvSpPr>
          <p:cNvPr id="3" name="Content Placeholder 2"/>
          <p:cNvSpPr>
            <a:spLocks noGrp="1"/>
          </p:cNvSpPr>
          <p:nvPr>
            <p:ph sz="half" idx="1"/>
          </p:nvPr>
        </p:nvSpPr>
        <p:spPr/>
        <p:txBody>
          <a:bodyPr>
            <a:noAutofit/>
          </a:bodyPr>
          <a:lstStyle/>
          <a:p>
            <a:pPr algn="just"/>
            <a:r>
              <a:rPr lang="en-US" b="0" i="0" dirty="0">
                <a:effectLst/>
                <a:latin typeface="Söhne"/>
              </a:rPr>
              <a:t>A Spam Email Filtering System using Python is a robust solution designed to automatically identify and filter out spam emails from users' inboxes. Leveraging the power of machine learning and natural language processing, this system employs sophisticated algorithms to analyze the content, structure, and metadata of incoming emails.</a:t>
            </a:r>
            <a:endParaRPr lang="en-IN" dirty="0"/>
          </a:p>
        </p:txBody>
      </p:sp>
      <p:sp>
        <p:nvSpPr>
          <p:cNvPr id="6" name="Content Placeholder 5">
            <a:extLst>
              <a:ext uri="{FF2B5EF4-FFF2-40B4-BE49-F238E27FC236}">
                <a16:creationId xmlns:a16="http://schemas.microsoft.com/office/drawing/2014/main" id="{814313F6-CF1E-4C62-80BB-E10F89EF0E09}"/>
              </a:ext>
            </a:extLst>
          </p:cNvPr>
          <p:cNvSpPr>
            <a:spLocks noGrp="1"/>
          </p:cNvSpPr>
          <p:nvPr>
            <p:ph sz="half" idx="2"/>
          </p:nvPr>
        </p:nvSpPr>
        <p:spPr/>
        <p:txBody>
          <a:bodyPr>
            <a:noAutofit/>
          </a:bodyPr>
          <a:lstStyle/>
          <a:p>
            <a:r>
              <a:rPr lang="en-US" b="0" i="0" dirty="0">
                <a:effectLst/>
                <a:latin typeface="Söhne"/>
              </a:rPr>
              <a:t>The goal is to enhance user experience, protect personal information, and bolster cybersecurity measures by automating the identification and removal of spam emails. </a:t>
            </a:r>
          </a:p>
          <a:p>
            <a:r>
              <a:rPr lang="en-US" b="0" i="0" dirty="0">
                <a:effectLst/>
                <a:latin typeface="Söhne"/>
              </a:rPr>
              <a:t>Key components of this system include feature extraction techniques, classification algorithms, and real-time updates to adapt to evolving spam tactics</a:t>
            </a:r>
            <a:endParaRPr lang="en-US" dirty="0"/>
          </a:p>
        </p:txBody>
      </p:sp>
      <p:pic>
        <p:nvPicPr>
          <p:cNvPr id="7" name="Picture 6">
            <a:extLst>
              <a:ext uri="{FF2B5EF4-FFF2-40B4-BE49-F238E27FC236}">
                <a16:creationId xmlns:a16="http://schemas.microsoft.com/office/drawing/2014/main" id="{85137271-26B9-40AC-8288-891E097159FA}"/>
              </a:ext>
            </a:extLst>
          </p:cNvPr>
          <p:cNvPicPr>
            <a:picLocks noChangeAspect="1"/>
          </p:cNvPicPr>
          <p:nvPr/>
        </p:nvPicPr>
        <p:blipFill>
          <a:blip r:embed="rId2"/>
          <a:stretch>
            <a:fillRect/>
          </a:stretch>
        </p:blipFill>
        <p:spPr>
          <a:xfrm>
            <a:off x="7118440" y="0"/>
            <a:ext cx="5073560" cy="1284245"/>
          </a:xfrm>
          <a:prstGeom prst="rect">
            <a:avLst/>
          </a:prstGeom>
        </p:spPr>
      </p:pic>
    </p:spTree>
    <p:extLst>
      <p:ext uri="{BB962C8B-B14F-4D97-AF65-F5344CB8AC3E}">
        <p14:creationId xmlns:p14="http://schemas.microsoft.com/office/powerpoint/2010/main" val="391009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a:xfrm>
            <a:off x="838200" y="1825625"/>
            <a:ext cx="10515600" cy="3106593"/>
          </a:xfrm>
        </p:spPr>
        <p:txBody>
          <a:bodyPr>
            <a:noAutofit/>
          </a:bodyPr>
          <a:lstStyle/>
          <a:p>
            <a:pPr marL="342900" lvl="0" indent="-342900">
              <a:lnSpc>
                <a:spcPct val="107000"/>
              </a:lnSpc>
              <a:spcAft>
                <a:spcPts val="800"/>
              </a:spcAft>
              <a:buFont typeface="Symbol" panose="05050102010706020507" pitchFamily="18" charset="2"/>
              <a:buChar char=""/>
            </a:pPr>
            <a:r>
              <a:rPr lang="en-US"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Shruti" panose="020B0502040204020203" pitchFamily="34" charset="0"/>
              </a:rPr>
              <a:t>Real-time Analysis:</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marL="457200">
              <a:lnSpc>
                <a:spcPct val="107000"/>
              </a:lnSpc>
              <a:spcAft>
                <a:spcPts val="800"/>
              </a:spcAft>
            </a:pPr>
            <a:r>
              <a:rPr lang="en-US"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Shruti" panose="020B0502040204020203" pitchFamily="34" charset="0"/>
              </a:rPr>
              <a:t>Objective: Implement real-time or near-real-time analysis of incoming emails to promptly identify and filter out spam.</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Font typeface="Symbol" panose="05050102010706020507" pitchFamily="18" charset="2"/>
              <a:buChar char=""/>
            </a:pPr>
            <a:r>
              <a:rPr lang="en-US"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Shruti" panose="020B0502040204020203" pitchFamily="34" charset="0"/>
              </a:rPr>
              <a:t>Minimize False Positives:</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marL="457200">
              <a:lnSpc>
                <a:spcPct val="107000"/>
              </a:lnSpc>
              <a:spcAft>
                <a:spcPts val="800"/>
              </a:spcAft>
            </a:pPr>
            <a:r>
              <a:rPr lang="en-US"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Shruti" panose="020B0502040204020203" pitchFamily="34" charset="0"/>
              </a:rPr>
              <a:t>Objective: Reduce the occurrence of false positives to avoid filtering out legitimate emails.</a:t>
            </a:r>
            <a:endParaRPr lang="en-IN"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p:txBody>
      </p:sp>
      <p:pic>
        <p:nvPicPr>
          <p:cNvPr id="4" name="Picture 3">
            <a:extLst>
              <a:ext uri="{FF2B5EF4-FFF2-40B4-BE49-F238E27FC236}">
                <a16:creationId xmlns:a16="http://schemas.microsoft.com/office/drawing/2014/main" id="{B4E4EEF0-BF0F-48D7-AEEC-98712CC213A0}"/>
              </a:ext>
            </a:extLst>
          </p:cNvPr>
          <p:cNvPicPr>
            <a:picLocks noChangeAspect="1"/>
          </p:cNvPicPr>
          <p:nvPr/>
        </p:nvPicPr>
        <p:blipFill>
          <a:blip r:embed="rId2"/>
          <a:stretch>
            <a:fillRect/>
          </a:stretch>
        </p:blipFill>
        <p:spPr>
          <a:xfrm>
            <a:off x="7118440" y="0"/>
            <a:ext cx="5073560" cy="1284245"/>
          </a:xfrm>
          <a:prstGeom prst="rect">
            <a:avLst/>
          </a:prstGeom>
        </p:spPr>
      </p:pic>
    </p:spTree>
    <p:extLst>
      <p:ext uri="{BB962C8B-B14F-4D97-AF65-F5344CB8AC3E}">
        <p14:creationId xmlns:p14="http://schemas.microsoft.com/office/powerpoint/2010/main" val="311601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idx="1"/>
          </p:nvPr>
        </p:nvSpPr>
        <p:spPr>
          <a:xfrm>
            <a:off x="838200" y="1825625"/>
            <a:ext cx="10515600" cy="4430796"/>
          </a:xfrm>
        </p:spPr>
        <p:txBody>
          <a:bodyPr>
            <a:normAutofit/>
          </a:bodyPr>
          <a:lstStyle/>
          <a:p>
            <a:r>
              <a:rPr lang="en-IN" sz="3600" b="1" i="0" dirty="0">
                <a:effectLst/>
                <a:latin typeface="Söhne"/>
              </a:rPr>
              <a:t>Data Collection                                                                            </a:t>
            </a:r>
          </a:p>
          <a:p>
            <a:r>
              <a:rPr lang="en-IN" sz="3600" b="1" dirty="0">
                <a:latin typeface="Söhne"/>
              </a:rPr>
              <a:t>Data Preprocessing</a:t>
            </a:r>
            <a:endParaRPr lang="en-IN" sz="3600" b="1" i="0" dirty="0">
              <a:effectLst/>
              <a:latin typeface="Söhne"/>
            </a:endParaRPr>
          </a:p>
          <a:p>
            <a:r>
              <a:rPr lang="en-IN" sz="3600" b="1" dirty="0">
                <a:latin typeface="Söhne"/>
              </a:rPr>
              <a:t>Feature Extraction</a:t>
            </a:r>
            <a:endParaRPr lang="en-IN" sz="3600" b="1" i="0" dirty="0">
              <a:effectLst/>
              <a:latin typeface="Söhne"/>
            </a:endParaRPr>
          </a:p>
          <a:p>
            <a:r>
              <a:rPr lang="en-IN" sz="3600" b="1" dirty="0">
                <a:latin typeface="Söhne"/>
              </a:rPr>
              <a:t>Model Selection</a:t>
            </a:r>
          </a:p>
          <a:p>
            <a:r>
              <a:rPr lang="en-IN" sz="3600" b="1" dirty="0">
                <a:latin typeface="Söhne"/>
              </a:rPr>
              <a:t>Training the Model</a:t>
            </a:r>
            <a:endParaRPr lang="en-IN" sz="3600" b="1" i="0" dirty="0">
              <a:effectLst/>
              <a:latin typeface="Söhne"/>
            </a:endParaRPr>
          </a:p>
          <a:p>
            <a:r>
              <a:rPr lang="en-IN" sz="3600" b="1" dirty="0">
                <a:latin typeface="Söhne"/>
              </a:rPr>
              <a:t>Monitoring and </a:t>
            </a:r>
            <a:r>
              <a:rPr lang="en-IN" sz="3600" b="1" dirty="0" err="1">
                <a:latin typeface="Söhne"/>
              </a:rPr>
              <a:t>Maintainance</a:t>
            </a:r>
            <a:endParaRPr lang="en-IN" sz="3600" b="1" i="0" dirty="0">
              <a:effectLst/>
              <a:latin typeface="Söhne"/>
            </a:endParaRPr>
          </a:p>
          <a:p>
            <a:endParaRPr lang="en-IN" sz="1800" dirty="0"/>
          </a:p>
        </p:txBody>
      </p:sp>
      <p:pic>
        <p:nvPicPr>
          <p:cNvPr id="4" name="Picture 3">
            <a:extLst>
              <a:ext uri="{FF2B5EF4-FFF2-40B4-BE49-F238E27FC236}">
                <a16:creationId xmlns:a16="http://schemas.microsoft.com/office/drawing/2014/main" id="{7B6629D6-22E7-4220-B572-CCAFEF267BBA}"/>
              </a:ext>
            </a:extLst>
          </p:cNvPr>
          <p:cNvPicPr>
            <a:picLocks noChangeAspect="1"/>
          </p:cNvPicPr>
          <p:nvPr/>
        </p:nvPicPr>
        <p:blipFill>
          <a:blip r:embed="rId2"/>
          <a:stretch>
            <a:fillRect/>
          </a:stretch>
        </p:blipFill>
        <p:spPr>
          <a:xfrm>
            <a:off x="7118440" y="0"/>
            <a:ext cx="5073560" cy="1284245"/>
          </a:xfrm>
          <a:prstGeom prst="rect">
            <a:avLst/>
          </a:prstGeom>
        </p:spPr>
      </p:pic>
    </p:spTree>
    <p:extLst>
      <p:ext uri="{BB962C8B-B14F-4D97-AF65-F5344CB8AC3E}">
        <p14:creationId xmlns:p14="http://schemas.microsoft.com/office/powerpoint/2010/main" val="225478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Diagram</a:t>
            </a:r>
            <a:br>
              <a:rPr lang="en-US" dirty="0"/>
            </a:br>
            <a:endParaRPr lang="en-IN" dirty="0"/>
          </a:p>
        </p:txBody>
      </p:sp>
      <p:pic>
        <p:nvPicPr>
          <p:cNvPr id="4" name="Picture 3">
            <a:extLst>
              <a:ext uri="{FF2B5EF4-FFF2-40B4-BE49-F238E27FC236}">
                <a16:creationId xmlns:a16="http://schemas.microsoft.com/office/drawing/2014/main" id="{7B6629D6-22E7-4220-B572-CCAFEF267BBA}"/>
              </a:ext>
            </a:extLst>
          </p:cNvPr>
          <p:cNvPicPr>
            <a:picLocks noChangeAspect="1"/>
          </p:cNvPicPr>
          <p:nvPr/>
        </p:nvPicPr>
        <p:blipFill>
          <a:blip r:embed="rId2"/>
          <a:stretch>
            <a:fillRect/>
          </a:stretch>
        </p:blipFill>
        <p:spPr>
          <a:xfrm>
            <a:off x="7118440" y="0"/>
            <a:ext cx="5073560" cy="1284245"/>
          </a:xfrm>
          <a:prstGeom prst="rect">
            <a:avLst/>
          </a:prstGeom>
        </p:spPr>
      </p:pic>
      <p:pic>
        <p:nvPicPr>
          <p:cNvPr id="12" name="Picture 11" descr="A diagram with text and words&#10;&#10;Description automatically generated">
            <a:extLst>
              <a:ext uri="{FF2B5EF4-FFF2-40B4-BE49-F238E27FC236}">
                <a16:creationId xmlns:a16="http://schemas.microsoft.com/office/drawing/2014/main" id="{30EC1F19-9019-210C-F001-7B20B33BD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504" y="1503947"/>
            <a:ext cx="8025063" cy="4673015"/>
          </a:xfrm>
          <a:prstGeom prst="rect">
            <a:avLst/>
          </a:prstGeom>
        </p:spPr>
      </p:pic>
    </p:spTree>
    <p:extLst>
      <p:ext uri="{BB962C8B-B14F-4D97-AF65-F5344CB8AC3E}">
        <p14:creationId xmlns:p14="http://schemas.microsoft.com/office/powerpoint/2010/main" val="2706782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Use-Case Diagram</a:t>
            </a:r>
            <a:br>
              <a:rPr lang="en-US" dirty="0"/>
            </a:br>
            <a:endParaRPr lang="en-IN" dirty="0"/>
          </a:p>
        </p:txBody>
      </p:sp>
      <p:pic>
        <p:nvPicPr>
          <p:cNvPr id="4" name="Picture 3">
            <a:extLst>
              <a:ext uri="{FF2B5EF4-FFF2-40B4-BE49-F238E27FC236}">
                <a16:creationId xmlns:a16="http://schemas.microsoft.com/office/drawing/2014/main" id="{7B6629D6-22E7-4220-B572-CCAFEF267BBA}"/>
              </a:ext>
            </a:extLst>
          </p:cNvPr>
          <p:cNvPicPr>
            <a:picLocks noChangeAspect="1"/>
          </p:cNvPicPr>
          <p:nvPr/>
        </p:nvPicPr>
        <p:blipFill>
          <a:blip r:embed="rId2"/>
          <a:stretch>
            <a:fillRect/>
          </a:stretch>
        </p:blipFill>
        <p:spPr>
          <a:xfrm>
            <a:off x="7118440" y="0"/>
            <a:ext cx="5073560" cy="1284245"/>
          </a:xfrm>
          <a:prstGeom prst="rect">
            <a:avLst/>
          </a:prstGeom>
        </p:spPr>
      </p:pic>
      <p:pic>
        <p:nvPicPr>
          <p:cNvPr id="10" name="Picture 9" descr="A diagram of a data processing process&#10;&#10;Description automatically generated">
            <a:extLst>
              <a:ext uri="{FF2B5EF4-FFF2-40B4-BE49-F238E27FC236}">
                <a16:creationId xmlns:a16="http://schemas.microsoft.com/office/drawing/2014/main" id="{8DFAACB5-CF1E-F9B4-6CEB-F81880AF2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452" y="1584960"/>
            <a:ext cx="7435515" cy="4815840"/>
          </a:xfrm>
          <a:prstGeom prst="rect">
            <a:avLst/>
          </a:prstGeom>
        </p:spPr>
      </p:pic>
    </p:spTree>
    <p:extLst>
      <p:ext uri="{BB962C8B-B14F-4D97-AF65-F5344CB8AC3E}">
        <p14:creationId xmlns:p14="http://schemas.microsoft.com/office/powerpoint/2010/main" val="2032329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Diagram</a:t>
            </a:r>
            <a:br>
              <a:rPr lang="en-US" dirty="0"/>
            </a:br>
            <a:endParaRPr lang="en-IN" dirty="0"/>
          </a:p>
        </p:txBody>
      </p:sp>
      <p:pic>
        <p:nvPicPr>
          <p:cNvPr id="4" name="Picture 3">
            <a:extLst>
              <a:ext uri="{FF2B5EF4-FFF2-40B4-BE49-F238E27FC236}">
                <a16:creationId xmlns:a16="http://schemas.microsoft.com/office/drawing/2014/main" id="{7B6629D6-22E7-4220-B572-CCAFEF267BBA}"/>
              </a:ext>
            </a:extLst>
          </p:cNvPr>
          <p:cNvPicPr>
            <a:picLocks noChangeAspect="1"/>
          </p:cNvPicPr>
          <p:nvPr/>
        </p:nvPicPr>
        <p:blipFill>
          <a:blip r:embed="rId2"/>
          <a:stretch>
            <a:fillRect/>
          </a:stretch>
        </p:blipFill>
        <p:spPr>
          <a:xfrm>
            <a:off x="7118440" y="0"/>
            <a:ext cx="5073560" cy="1284245"/>
          </a:xfrm>
          <a:prstGeom prst="rect">
            <a:avLst/>
          </a:prstGeom>
        </p:spPr>
      </p:pic>
      <p:pic>
        <p:nvPicPr>
          <p:cNvPr id="11" name="Picture 10">
            <a:extLst>
              <a:ext uri="{FF2B5EF4-FFF2-40B4-BE49-F238E27FC236}">
                <a16:creationId xmlns:a16="http://schemas.microsoft.com/office/drawing/2014/main" id="{B70A16F5-2342-B59F-9551-7DE4BF4E9474}"/>
              </a:ext>
            </a:extLst>
          </p:cNvPr>
          <p:cNvPicPr>
            <a:picLocks noChangeAspect="1"/>
          </p:cNvPicPr>
          <p:nvPr/>
        </p:nvPicPr>
        <p:blipFill>
          <a:blip r:embed="rId3"/>
          <a:stretch>
            <a:fillRect/>
          </a:stretch>
        </p:blipFill>
        <p:spPr>
          <a:xfrm>
            <a:off x="3236495" y="1490662"/>
            <a:ext cx="4507330" cy="5002213"/>
          </a:xfrm>
          <a:prstGeom prst="rect">
            <a:avLst/>
          </a:prstGeom>
        </p:spPr>
      </p:pic>
    </p:spTree>
    <p:extLst>
      <p:ext uri="{BB962C8B-B14F-4D97-AF65-F5344CB8AC3E}">
        <p14:creationId xmlns:p14="http://schemas.microsoft.com/office/powerpoint/2010/main" val="3618399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1131</TotalTime>
  <Words>646</Words>
  <Application>Microsoft Office PowerPoint</Application>
  <PresentationFormat>Widescreen</PresentationFormat>
  <Paragraphs>83</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 Antiqua</vt:lpstr>
      <vt:lpstr>Calibri</vt:lpstr>
      <vt:lpstr>Calibri Light</vt:lpstr>
      <vt:lpstr>Söhne</vt:lpstr>
      <vt:lpstr>Symbol</vt:lpstr>
      <vt:lpstr>Times New Roman</vt:lpstr>
      <vt:lpstr>Wingdings</vt:lpstr>
      <vt:lpstr>Office Theme</vt:lpstr>
      <vt:lpstr>  SPAM MESSAGE FILTERING  Mini Project (017016501) </vt:lpstr>
      <vt:lpstr>Content</vt:lpstr>
      <vt:lpstr>Abstract </vt:lpstr>
      <vt:lpstr>Introduction </vt:lpstr>
      <vt:lpstr>Objective</vt:lpstr>
      <vt:lpstr>Methodology</vt:lpstr>
      <vt:lpstr>Class Diagram </vt:lpstr>
      <vt:lpstr>Use-Case Diagram </vt:lpstr>
      <vt:lpstr>Activity Diagram </vt:lpstr>
      <vt:lpstr>Future Scope</vt:lpstr>
      <vt:lpstr>Application</vt:lpstr>
      <vt:lpstr>Advantages/Disadvantages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Lie detection</dc:title>
  <dc:creator>vanshi patel</dc:creator>
  <cp:lastModifiedBy>palak rathore</cp:lastModifiedBy>
  <cp:revision>78</cp:revision>
  <dcterms:created xsi:type="dcterms:W3CDTF">2023-12-01T12:05:17Z</dcterms:created>
  <dcterms:modified xsi:type="dcterms:W3CDTF">2024-01-16T07:43:18Z</dcterms:modified>
</cp:coreProperties>
</file>