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72" r:id="rId2"/>
  </p:sldMasterIdLst>
  <p:notesMasterIdLst>
    <p:notesMasterId r:id="rId22"/>
  </p:notesMasterIdLst>
  <p:sldIdLst>
    <p:sldId id="421" r:id="rId3"/>
    <p:sldId id="375" r:id="rId4"/>
    <p:sldId id="564" r:id="rId5"/>
    <p:sldId id="566" r:id="rId6"/>
    <p:sldId id="549" r:id="rId7"/>
    <p:sldId id="550" r:id="rId8"/>
    <p:sldId id="551" r:id="rId9"/>
    <p:sldId id="552" r:id="rId10"/>
    <p:sldId id="553" r:id="rId11"/>
    <p:sldId id="554" r:id="rId12"/>
    <p:sldId id="555" r:id="rId13"/>
    <p:sldId id="563" r:id="rId14"/>
    <p:sldId id="556" r:id="rId15"/>
    <p:sldId id="557" r:id="rId16"/>
    <p:sldId id="558" r:id="rId17"/>
    <p:sldId id="559" r:id="rId18"/>
    <p:sldId id="560" r:id="rId19"/>
    <p:sldId id="561" r:id="rId20"/>
    <p:sldId id="562" r:id="rId2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A50021"/>
    <a:srgbClr val="808080"/>
    <a:srgbClr val="C41230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12" autoAdjust="0"/>
    <p:restoredTop sz="96823" autoAdjust="0"/>
  </p:normalViewPr>
  <p:slideViewPr>
    <p:cSldViewPr>
      <p:cViewPr varScale="1">
        <p:scale>
          <a:sx n="128" d="100"/>
          <a:sy n="128" d="100"/>
        </p:scale>
        <p:origin x="84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D10B35-9BA1-4EFA-A97F-0211293A2C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32ABD-858A-4141-BD3D-167BF0670D4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C3A2AF2-EAB5-42F2-843B-AA3BF1E3EBBC}" type="datetimeFigureOut">
              <a:rPr lang="en-US"/>
              <a:pPr>
                <a:defRPr/>
              </a:pPr>
              <a:t>8/15/22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80E8C9-A5BB-4031-B299-4CCF520C1C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9436C3B-EB8A-427C-BE86-4D0071B52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F2E70-4588-480E-ADA4-514F61F8A7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09F0-F412-4739-A97E-A81CDD501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02F5186-457B-48E6-B657-30D0534A8E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5006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2F5186-457B-48E6-B657-30D0534A8E16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459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8626C9-DFD6-4A6B-935F-D6EF9F5FBEC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79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88D553-8294-48D8-A483-BFE2B3A98B9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780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8626C9-DFD6-4A6B-935F-D6EF9F5FBEC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32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BBE24B92-18A3-47CF-B251-E7F14D9EE5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62F5FCD1-A1D7-4EE6-929F-5DD757EFAC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6F42453-465A-4416-97F7-BC3DB4C986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B75140-EBC8-41F8-A0AC-47F25E3E0F47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06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B8626C9-DFD6-4A6B-935F-D6EF9F5FBEC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504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000" dirty="0"/>
              <a:t>Basic RPC Set-up</a:t>
            </a:r>
          </a:p>
          <a:p>
            <a:pPr lvl="1">
              <a:defRPr/>
            </a:pPr>
            <a:r>
              <a:rPr lang="en-US" sz="1800" dirty="0"/>
              <a:t>The actual implementation of the procedure is in the server’s address space</a:t>
            </a:r>
          </a:p>
          <a:p>
            <a:pPr lvl="1">
              <a:defRPr/>
            </a:pPr>
            <a:r>
              <a:rPr lang="en-US" sz="1800" dirty="0"/>
              <a:t>A server starts a </a:t>
            </a:r>
            <a:r>
              <a:rPr lang="en-US" sz="1800" dirty="0">
                <a:solidFill>
                  <a:srgbClr val="0000FF"/>
                </a:solidFill>
              </a:rPr>
              <a:t>skeleton</a:t>
            </a:r>
            <a:r>
              <a:rPr lang="en-US" sz="1800" dirty="0"/>
              <a:t> process that waits for client requests for the procedure call</a:t>
            </a:r>
          </a:p>
          <a:p>
            <a:pPr lvl="1">
              <a:defRPr/>
            </a:pPr>
            <a:r>
              <a:rPr lang="en-US" sz="1800" dirty="0"/>
              <a:t>A client </a:t>
            </a:r>
            <a:r>
              <a:rPr lang="en-US" sz="1800" dirty="0">
                <a:solidFill>
                  <a:srgbClr val="0000FF"/>
                </a:solidFill>
              </a:rPr>
              <a:t>stub</a:t>
            </a:r>
            <a:r>
              <a:rPr lang="en-US" sz="1800" dirty="0"/>
              <a:t>, which has the same signature of the server procedure, is inserted into the client’s address space</a:t>
            </a:r>
          </a:p>
          <a:p>
            <a:pPr>
              <a:defRPr/>
            </a:pPr>
            <a:r>
              <a:rPr lang="en-US" sz="2200" dirty="0"/>
              <a:t>During the remote procedure call:</a:t>
            </a:r>
          </a:p>
          <a:p>
            <a:pPr lvl="1">
              <a:defRPr/>
            </a:pPr>
            <a:r>
              <a:rPr lang="en-US" sz="1800" dirty="0"/>
              <a:t>A </a:t>
            </a:r>
            <a:r>
              <a:rPr lang="en-US" sz="1800" dirty="0" err="1"/>
              <a:t>callee</a:t>
            </a:r>
            <a:r>
              <a:rPr lang="en-US" sz="1800" dirty="0"/>
              <a:t> program calls the client stub </a:t>
            </a:r>
          </a:p>
          <a:p>
            <a:pPr lvl="1">
              <a:defRPr/>
            </a:pPr>
            <a:r>
              <a:rPr lang="en-US" sz="1800" dirty="0"/>
              <a:t>The client stub communicates over the network to the server skeleton</a:t>
            </a:r>
          </a:p>
          <a:p>
            <a:pPr lvl="1">
              <a:defRPr/>
            </a:pPr>
            <a:r>
              <a:rPr lang="en-US" sz="1800" dirty="0"/>
              <a:t>The server skeleton calls the procedure</a:t>
            </a:r>
          </a:p>
          <a:p>
            <a:pPr lvl="1">
              <a:defRPr/>
            </a:pPr>
            <a:r>
              <a:rPr lang="en-US" sz="1800" dirty="0"/>
              <a:t>The client stub returns back to the </a:t>
            </a:r>
            <a:r>
              <a:rPr lang="en-US" sz="1800" dirty="0" err="1"/>
              <a:t>callee</a:t>
            </a:r>
            <a:endParaRPr lang="en-US" sz="1800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81BE87-3424-403B-90A3-C612301274E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664126-4718-42C3-ACAE-B1F7D25F86F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189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FC24E9-E58A-43A5-97BA-40B1FFBA710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68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7FC24E9-E58A-43A5-97BA-40B1FFBA710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03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BFE9E49-4240-4DF5-8A08-44016AF0BDEC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269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en-US" dirty="0"/>
              <a:t>-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practice, the focus is on masking crash and 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omission failures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Add a slide prior to this slide with an animated example to make your point clear.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9D69F2-4CDC-4C74-9370-7809720311A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21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22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33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6724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37BCBB81-D996-45DD-B471-B5CCC20B796D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2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B6475CC-4C3C-4985-9A0D-0AD10955CBC3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9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C488CEE-0121-4ADB-B8FD-CCEF6914BF7E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48C9683C-4871-4C8F-BEEA-10AF86B392BF}" type="datetime1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6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B40BE36-488E-4863-BE8B-D3A83D23C034}" type="datetime1">
              <a:rPr lang="en-US" smtClean="0"/>
              <a:t>8/15/22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1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898F92F1-570F-44E4-BBF4-1F8F64D4D95A}" type="datetime1">
              <a:rPr lang="en-US" smtClean="0"/>
              <a:t>8/15/22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63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3753877-7FD5-4441-908E-24202D23D682}" type="datetime1">
              <a:rPr lang="en-US" smtClean="0"/>
              <a:t>8/15/22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014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9733D58C-3E0D-4875-BD18-5F8E67BFAEE4}" type="datetime1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0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20676"/>
            <a:ext cx="8228013" cy="1055688"/>
          </a:xfrm>
        </p:spPr>
        <p:txBody>
          <a:bodyPr>
            <a:normAutofit/>
          </a:bodyPr>
          <a:lstStyle>
            <a:lvl1pPr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3246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CBFD6FDA-026B-4FDA-86C9-6656EB6D6CC7}" type="datetime1">
              <a:rPr lang="en-US" smtClean="0"/>
              <a:t>8/15/22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63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DDC6BA19-72E9-4837-A60C-1743973BF13D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06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68B9EA39-B878-4919-926D-201D49DB2F06}" type="datetime1">
              <a:rPr lang="en-US" smtClean="0"/>
              <a:t>8/15/22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1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62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192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8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1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4950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664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8/15/22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954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2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8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nb-NO"/>
              <a:t>M. Hammoud &amp; M. Sakr-- 2011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4018BDF-3348-4C5B-99DA-BEA80FC25D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7FD5F6-C870-44FD-A034-5AC466781757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7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4A9C500-9223-4344-96DC-191F7A373D3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0574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CS 15-440</a:t>
            </a:r>
            <a:br>
              <a:rPr lang="en-US" dirty="0">
                <a:solidFill>
                  <a:srgbClr val="0070C0"/>
                </a:solidFill>
              </a:rPr>
            </a:b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1D7BF2B-621A-4ADC-ADB2-E0847240761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352800"/>
            <a:ext cx="9144000" cy="21336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en-US" sz="3900" dirty="0"/>
              <a:t>Remote Procedure Calls- Part II</a:t>
            </a:r>
          </a:p>
          <a:p>
            <a:pPr>
              <a:lnSpc>
                <a:spcPct val="100000"/>
              </a:lnSpc>
            </a:pPr>
            <a:r>
              <a:rPr lang="en-US" altLang="en-US" sz="3000" dirty="0"/>
              <a:t>Lecture 6, August 16, 2022</a:t>
            </a:r>
          </a:p>
          <a:p>
            <a:endParaRPr lang="en-US" altLang="en-US" sz="3000" dirty="0"/>
          </a:p>
          <a:p>
            <a:pPr>
              <a:lnSpc>
                <a:spcPct val="100000"/>
              </a:lnSpc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Implementation Choices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r>
              <a:rPr lang="en-US" altLang="en-US" sz="2600" dirty="0"/>
              <a:t>RPC transport can be implemented in different ways to provide different </a:t>
            </a:r>
            <a:r>
              <a:rPr lang="en-US" altLang="en-US" sz="2600" i="1" dirty="0"/>
              <a:t>delivery guarantees</a:t>
            </a:r>
            <a:r>
              <a:rPr lang="en-US" altLang="en-US" sz="2600" dirty="0"/>
              <a:t>. The main choices are:</a:t>
            </a:r>
          </a:p>
          <a:p>
            <a:pPr marL="857250" lvl="1" indent="-457200">
              <a:spcBef>
                <a:spcPct val="30000"/>
              </a:spcBef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Retry request service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i="1" dirty="0">
                <a:solidFill>
                  <a:srgbClr val="C00000"/>
                </a:solidFill>
              </a:rPr>
              <a:t>client side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/>
              <a:t>: Controls whether to retransmit the request service until either a reply is received or the server is assumed to have failed</a:t>
            </a:r>
          </a:p>
          <a:p>
            <a:pPr marL="857250" lvl="1" indent="-457200">
              <a:spcBef>
                <a:spcPct val="30000"/>
              </a:spcBef>
              <a:buFontTx/>
              <a:buAutoNum type="arabicPeriod"/>
            </a:pPr>
            <a:endParaRPr lang="en-US" altLang="en-US" dirty="0">
              <a:solidFill>
                <a:srgbClr val="7F7F7F"/>
              </a:solidFill>
            </a:endParaRPr>
          </a:p>
          <a:p>
            <a:pPr marL="857250" lvl="1" indent="-457200">
              <a:spcBef>
                <a:spcPct val="30000"/>
              </a:spcBef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Duplicate filtering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i="1" dirty="0">
                <a:solidFill>
                  <a:srgbClr val="C00000"/>
                </a:solidFill>
              </a:rPr>
              <a:t>server side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/>
              <a:t>: Controls when retransmissions are used and whether to filter out duplicate requests at the server</a:t>
            </a:r>
          </a:p>
          <a:p>
            <a:pPr marL="857250" lvl="1" indent="-457200">
              <a:spcBef>
                <a:spcPct val="30000"/>
              </a:spcBef>
              <a:buFontTx/>
              <a:buAutoNum type="arabicPeriod"/>
            </a:pPr>
            <a:endParaRPr lang="en-US" altLang="en-US" dirty="0">
              <a:solidFill>
                <a:srgbClr val="7F7F7F"/>
              </a:solidFill>
            </a:endParaRPr>
          </a:p>
          <a:p>
            <a:pPr marL="857250" lvl="1" indent="-457200">
              <a:spcBef>
                <a:spcPct val="30000"/>
              </a:spcBef>
              <a:buFontTx/>
              <a:buAutoNum type="arabicPeriod"/>
            </a:pPr>
            <a:r>
              <a:rPr lang="en-US" altLang="en-US" dirty="0">
                <a:solidFill>
                  <a:srgbClr val="0070C0"/>
                </a:solidFill>
              </a:rPr>
              <a:t>Retention of results 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i="1" dirty="0">
                <a:solidFill>
                  <a:srgbClr val="C00000"/>
                </a:solidFill>
              </a:rPr>
              <a:t>server side</a:t>
            </a:r>
            <a:r>
              <a:rPr lang="en-US" altLang="en-US" dirty="0">
                <a:solidFill>
                  <a:srgbClr val="C00000"/>
                </a:solidFill>
              </a:rPr>
              <a:t>)</a:t>
            </a:r>
            <a:r>
              <a:rPr lang="en-US" altLang="en-US" dirty="0"/>
              <a:t>: Controls whether to keep a history of result messages so as to enable lost replies to be retransmitted without re-executing the operations at the server</a:t>
            </a:r>
          </a:p>
          <a:p>
            <a:pPr marL="857250" lvl="1" indent="-457200"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marL="857250" lvl="1" indent="-457200"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4F22-16F2-4D1F-AFD8-EFAE13C08DD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8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RPC Call Semantics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Combinations of measures lead to a variety of possible </a:t>
            </a:r>
            <a:r>
              <a:rPr lang="en-US" sz="2600" i="1" dirty="0">
                <a:solidFill>
                  <a:srgbClr val="0070C0"/>
                </a:solidFill>
              </a:rPr>
              <a:t>semantics</a:t>
            </a:r>
            <a:r>
              <a:rPr lang="en-US" sz="2600" dirty="0"/>
              <a:t> for the reliability of RPC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60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2253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992E61B-3EE3-494C-AEBE-440EF00A4C0D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284121"/>
              </p:ext>
            </p:extLst>
          </p:nvPr>
        </p:nvGraphicFramePr>
        <p:xfrm>
          <a:off x="1828800" y="2438400"/>
          <a:ext cx="8382000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 Tolerance Measure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 Semantics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Retransmit Request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Duplicate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Re-execute Procedure or Retransmit</a:t>
                      </a:r>
                      <a:r>
                        <a:rPr lang="en-US" b="1" baseline="0" dirty="0"/>
                        <a:t> Reply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C00000"/>
                          </a:solidFill>
                        </a:rPr>
                        <a:t>Maybe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Re-execute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a:rPr>
                        <a:t>At-least-once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Retransmit 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At-most</a:t>
                      </a:r>
                      <a:r>
                        <a:rPr lang="en-US" b="1" i="1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-once</a:t>
                      </a:r>
                      <a:endParaRPr lang="en-US" b="1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394785"/>
              </p:ext>
            </p:extLst>
          </p:nvPr>
        </p:nvGraphicFramePr>
        <p:xfrm>
          <a:off x="1828800" y="2438400"/>
          <a:ext cx="8382000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 Tolerance Measure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 Semantics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Retransmit Request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Duplicate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Re-execute Procedure or Retransmit</a:t>
                      </a:r>
                      <a:r>
                        <a:rPr lang="en-US" b="1" baseline="0" dirty="0"/>
                        <a:t> Reply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C00000"/>
                          </a:solidFill>
                        </a:rPr>
                        <a:t>Maybe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Re-execute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C00000"/>
                          </a:solidFill>
                        </a:rPr>
                        <a:t>At-least-once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Retransmit 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At-most</a:t>
                      </a:r>
                      <a:r>
                        <a:rPr lang="en-US" b="1" i="1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-once</a:t>
                      </a:r>
                      <a:endParaRPr lang="en-US" b="1" i="1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977259"/>
              </p:ext>
            </p:extLst>
          </p:nvPr>
        </p:nvGraphicFramePr>
        <p:xfrm>
          <a:off x="1828800" y="2438400"/>
          <a:ext cx="8382000" cy="2667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Fault Tolerance Measure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Call Semantics (Pertaining to Remote Procedures)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Retransmit Request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Duplicate Filtering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Re-execute Procedure or Retransmit</a:t>
                      </a:r>
                      <a:r>
                        <a:rPr lang="en-US" b="1" baseline="0" dirty="0"/>
                        <a:t> Reply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C00000"/>
                          </a:solidFill>
                        </a:rPr>
                        <a:t>Maybe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Re-execute Procedure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C00000"/>
                          </a:solidFill>
                        </a:rPr>
                        <a:t>At-least-once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Retransmit Reply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C00000"/>
                          </a:solidFill>
                        </a:rPr>
                        <a:t>At-most</a:t>
                      </a:r>
                      <a:r>
                        <a:rPr lang="en-US" b="1" i="1" baseline="0" dirty="0">
                          <a:solidFill>
                            <a:srgbClr val="C00000"/>
                          </a:solidFill>
                        </a:rPr>
                        <a:t>-once</a:t>
                      </a:r>
                      <a:endParaRPr lang="en-US" b="1" i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828800" y="5224463"/>
            <a:ext cx="8382000" cy="59690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Ideally, we would want an </a:t>
            </a:r>
            <a:r>
              <a:rPr lang="en-US" sz="2400" i="1" dirty="0">
                <a:solidFill>
                  <a:schemeClr val="tx1"/>
                </a:solidFill>
              </a:rPr>
              <a:t>exactly-once</a:t>
            </a:r>
            <a:r>
              <a:rPr lang="en-US" sz="2400" dirty="0">
                <a:solidFill>
                  <a:schemeClr val="tx1"/>
                </a:solidFill>
              </a:rPr>
              <a:t> semantic!</a:t>
            </a:r>
          </a:p>
        </p:txBody>
      </p:sp>
    </p:spTree>
    <p:extLst>
      <p:ext uri="{BB962C8B-B14F-4D97-AF65-F5344CB8AC3E}">
        <p14:creationId xmlns:p14="http://schemas.microsoft.com/office/powerpoint/2010/main" val="39533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Middleware Layers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marL="857250" lvl="1" indent="-457200"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01200" y="6457950"/>
            <a:ext cx="838200" cy="476250"/>
          </a:xfrm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4F22-16F2-4D1F-AFD8-EFAE13C08DD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Transport Layer (TCP/UDP)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895600"/>
            <a:ext cx="5029200" cy="533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IPC Primitives (e.g., Sockets)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2362200"/>
            <a:ext cx="5029200" cy="533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Remote Invocation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1828800"/>
            <a:ext cx="5029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Applications, Services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456403" y="2572543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Middleware Layers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40386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Network Layer (IP)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6482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Data-Link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52578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Physical Layer</a:t>
            </a:r>
          </a:p>
        </p:txBody>
      </p:sp>
      <p:sp>
        <p:nvSpPr>
          <p:cNvPr id="3" name="Left Brace 2"/>
          <p:cNvSpPr/>
          <p:nvPr/>
        </p:nvSpPr>
        <p:spPr>
          <a:xfrm>
            <a:off x="3078726" y="2362200"/>
            <a:ext cx="2286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848600" y="2743200"/>
            <a:ext cx="0" cy="47545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010400" y="3218656"/>
            <a:ext cx="838200" cy="3627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419600" y="2743200"/>
            <a:ext cx="0" cy="47545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419600" y="3218656"/>
            <a:ext cx="2057400" cy="362744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324600" y="3557016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781800" y="3550888"/>
            <a:ext cx="3810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RPC over UDP or TCP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r>
              <a:rPr lang="en-US" altLang="en-US" dirty="0"/>
              <a:t>If RPC is layered on top of UDP</a:t>
            </a:r>
          </a:p>
          <a:p>
            <a:pPr lvl="1"/>
            <a:r>
              <a:rPr lang="en-US" altLang="en-US" sz="2600" dirty="0"/>
              <a:t>Retransmission shall/can be handled by RPC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If RPC is layered on top of TCP</a:t>
            </a:r>
          </a:p>
          <a:p>
            <a:pPr lvl="1"/>
            <a:r>
              <a:rPr lang="en-US" altLang="en-US" sz="2600" dirty="0"/>
              <a:t>Retransmission will be handled by TCP</a:t>
            </a:r>
          </a:p>
          <a:p>
            <a:pPr lvl="1"/>
            <a:r>
              <a:rPr lang="en-US" altLang="en-US" sz="2600" dirty="0">
                <a:solidFill>
                  <a:srgbClr val="0070C0"/>
                </a:solidFill>
              </a:rPr>
              <a:t>Is it still necessary to take fault-tolerance measures within RPC? </a:t>
            </a:r>
          </a:p>
          <a:p>
            <a:pPr lvl="2"/>
            <a:r>
              <a:rPr lang="en-US" altLang="en-US" sz="2400" dirty="0"/>
              <a:t>Yes-- read “End-to-End Arguments in System Design” by </a:t>
            </a:r>
            <a:r>
              <a:rPr lang="en-US" altLang="en-US" sz="2400" dirty="0" err="1"/>
              <a:t>Saltzer</a:t>
            </a:r>
            <a:r>
              <a:rPr lang="en-US" altLang="en-US" sz="2400" dirty="0"/>
              <a:t> </a:t>
            </a:r>
            <a:r>
              <a:rPr lang="en-US" altLang="en-US" sz="2400" i="1" dirty="0"/>
              <a:t>et. al.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86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i="1" dirty="0"/>
              <a:t>Careful</a:t>
            </a:r>
            <a:r>
              <a:rPr lang="en-US" altLang="en-US" dirty="0"/>
              <a:t> File Transfer: Flow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2484" y="4221956"/>
            <a:ext cx="2438399" cy="2178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32484" y="3098555"/>
            <a:ext cx="2421835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OS (which includes a LFS)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2421" y="1892631"/>
            <a:ext cx="2438400" cy="697309"/>
            <a:chOff x="457200" y="2514599"/>
            <a:chExt cx="2438400" cy="697309"/>
          </a:xfrm>
          <a:solidFill>
            <a:srgbClr val="C00000"/>
          </a:solidFill>
        </p:grpSpPr>
        <p:sp>
          <p:nvSpPr>
            <p:cNvPr id="5" name="Rectangle 4"/>
            <p:cNvSpPr/>
            <p:nvPr/>
          </p:nvSpPr>
          <p:spPr>
            <a:xfrm>
              <a:off x="457200" y="2514599"/>
              <a:ext cx="2438400" cy="6973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File Transfer App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2910680"/>
              <a:ext cx="990600" cy="3012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DCS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 flipH="1">
            <a:off x="2928715" y="2597192"/>
            <a:ext cx="2650" cy="454293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400" y="268215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Read </a:t>
            </a:r>
            <a:r>
              <a:rPr lang="en-US" b="1" dirty="0"/>
              <a:t>F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74164" y="3706088"/>
            <a:ext cx="0" cy="515868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3601" y="377642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Read </a:t>
            </a:r>
            <a:r>
              <a:rPr lang="en-US" b="1" dirty="0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1468" y="37695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Return </a:t>
            </a:r>
            <a:r>
              <a:rPr lang="en-US" b="1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204960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Send </a:t>
            </a:r>
            <a:r>
              <a:rPr lang="en-US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71929" y="266232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Return </a:t>
            </a:r>
            <a:r>
              <a:rPr lang="en-US" b="1" dirty="0"/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12243" y="3706088"/>
            <a:ext cx="0" cy="501364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12243" y="2597191"/>
            <a:ext cx="0" cy="501364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</p:cNvCxnSpPr>
          <p:nvPr/>
        </p:nvCxnSpPr>
        <p:spPr>
          <a:xfrm>
            <a:off x="4780821" y="2439325"/>
            <a:ext cx="2694670" cy="0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83988" y="4221956"/>
            <a:ext cx="2438399" cy="2178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agnetic Disk 31"/>
          <p:cNvSpPr/>
          <p:nvPr/>
        </p:nvSpPr>
        <p:spPr>
          <a:xfrm>
            <a:off x="7974730" y="4561616"/>
            <a:ext cx="1473479" cy="178276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83988" y="3098555"/>
            <a:ext cx="2421835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OS (which includes a LFS)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93925" y="1892631"/>
            <a:ext cx="2438400" cy="69730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File Transfer App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96476" y="2280856"/>
            <a:ext cx="990600" cy="3012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DCS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68" y="5212557"/>
            <a:ext cx="838200" cy="96794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>
            <a:off x="8080219" y="2597192"/>
            <a:ext cx="2650" cy="454293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85819" y="547066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n-lt"/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7904" y="2682152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Write </a:t>
            </a:r>
            <a:r>
              <a:rPr lang="en-US" b="1" dirty="0"/>
              <a:t>F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025668" y="3706088"/>
            <a:ext cx="0" cy="515868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85105" y="3776424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Write </a:t>
            </a:r>
            <a:r>
              <a:rPr lang="en-US" b="1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9924" y="2056698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Rcv</a:t>
            </a:r>
            <a:r>
              <a:rPr lang="en-US" dirty="0"/>
              <a:t> </a:t>
            </a:r>
            <a:r>
              <a:rPr lang="en-US" b="1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93322" y="6466139"/>
            <a:ext cx="6917278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DCS = Data Communication System; LFS = Local File System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57581" y="1385706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Endpoint 1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25649" y="1410587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Endpoint 2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2717522" y="4574205"/>
            <a:ext cx="1473479" cy="178276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60" y="5225146"/>
            <a:ext cx="838200" cy="967949"/>
          </a:xfrm>
          <a:prstGeom prst="rect">
            <a:avLst/>
          </a:prstGeom>
        </p:spPr>
      </p:pic>
      <p:sp>
        <p:nvSpPr>
          <p:cNvPr id="56" name="TextBox 55"/>
          <p:cNvSpPr txBox="1"/>
          <p:nvPr/>
        </p:nvSpPr>
        <p:spPr>
          <a:xfrm>
            <a:off x="3228611" y="5483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n-lt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26735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18" grpId="0"/>
      <p:bldP spid="19" grpId="0"/>
      <p:bldP spid="20" grpId="0"/>
      <p:bldP spid="39" grpId="0"/>
      <p:bldP spid="40" grpId="0"/>
      <p:bldP spid="42" grpId="0"/>
      <p:bldP spid="4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447800" y="320676"/>
            <a:ext cx="9067799" cy="1055688"/>
          </a:xfrm>
        </p:spPr>
        <p:txBody>
          <a:bodyPr>
            <a:noAutofit/>
          </a:bodyPr>
          <a:lstStyle/>
          <a:p>
            <a:r>
              <a:rPr lang="en-US" altLang="en-US" i="1" dirty="0"/>
              <a:t>Careful</a:t>
            </a:r>
            <a:r>
              <a:rPr lang="en-US" altLang="en-US" dirty="0"/>
              <a:t> File Transfer: Possible Threats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2484" y="4234545"/>
            <a:ext cx="2438399" cy="2178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Magnetic Disk 2"/>
          <p:cNvSpPr/>
          <p:nvPr/>
        </p:nvSpPr>
        <p:spPr>
          <a:xfrm>
            <a:off x="2717522" y="4574205"/>
            <a:ext cx="1473479" cy="178276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332484" y="3111144"/>
            <a:ext cx="2421835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OS (which includes a LFS)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2421" y="1905220"/>
            <a:ext cx="2438400" cy="697309"/>
            <a:chOff x="457200" y="2514599"/>
            <a:chExt cx="2438400" cy="697309"/>
          </a:xfrm>
          <a:solidFill>
            <a:srgbClr val="C00000"/>
          </a:solidFill>
        </p:grpSpPr>
        <p:sp>
          <p:nvSpPr>
            <p:cNvPr id="5" name="Rectangle 4"/>
            <p:cNvSpPr/>
            <p:nvPr/>
          </p:nvSpPr>
          <p:spPr>
            <a:xfrm>
              <a:off x="457200" y="2514599"/>
              <a:ext cx="2438400" cy="6973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File Transfer App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2910680"/>
              <a:ext cx="990600" cy="3012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DCS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160" y="5225146"/>
            <a:ext cx="838200" cy="96794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2928715" y="2609781"/>
            <a:ext cx="2650" cy="454293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228611" y="5483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n-lt"/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76400" y="269474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Read </a:t>
            </a:r>
            <a:r>
              <a:rPr lang="en-US" b="1" dirty="0"/>
              <a:t>F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2874164" y="3718677"/>
            <a:ext cx="0" cy="515868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33601" y="378901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Read </a:t>
            </a:r>
            <a:r>
              <a:rPr lang="en-US" b="1" dirty="0"/>
              <a:t>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01468" y="37821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Return </a:t>
            </a:r>
            <a:r>
              <a:rPr lang="en-US" b="1" dirty="0"/>
              <a:t>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00600" y="206219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Send </a:t>
            </a:r>
            <a:r>
              <a:rPr lang="en-US" b="1" dirty="0"/>
              <a:t>F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71929" y="26749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Return </a:t>
            </a:r>
            <a:r>
              <a:rPr lang="en-US" b="1" dirty="0"/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3912243" y="3718677"/>
            <a:ext cx="0" cy="501364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912243" y="2609780"/>
            <a:ext cx="0" cy="501364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3"/>
            <a:endCxn id="36" idx="1"/>
          </p:cNvCxnSpPr>
          <p:nvPr/>
        </p:nvCxnSpPr>
        <p:spPr>
          <a:xfrm flipV="1">
            <a:off x="4780822" y="2444060"/>
            <a:ext cx="2715655" cy="7855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483988" y="4234545"/>
            <a:ext cx="2438399" cy="21788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Magnetic Disk 31"/>
          <p:cNvSpPr/>
          <p:nvPr/>
        </p:nvSpPr>
        <p:spPr>
          <a:xfrm>
            <a:off x="7974730" y="4574205"/>
            <a:ext cx="1473479" cy="1782763"/>
          </a:xfrm>
          <a:prstGeom prst="flowChartMagneticDisk">
            <a:avLst/>
          </a:prstGeom>
          <a:solidFill>
            <a:schemeClr val="bg1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83988" y="3111144"/>
            <a:ext cx="2421835" cy="6096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OS (which includes a LFS)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493925" y="1905220"/>
            <a:ext cx="2438400" cy="69730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File Transfer App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496476" y="2293445"/>
            <a:ext cx="990600" cy="30122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DCS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368" y="5225146"/>
            <a:ext cx="838200" cy="967949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H="1">
            <a:off x="8080219" y="2609781"/>
            <a:ext cx="2650" cy="454293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485819" y="548325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n-lt"/>
              </a:rPr>
              <a:t>F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827904" y="2694741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7. Write </a:t>
            </a:r>
            <a:r>
              <a:rPr lang="en-US" b="1" dirty="0"/>
              <a:t>F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8025668" y="3718677"/>
            <a:ext cx="0" cy="515868"/>
          </a:xfrm>
          <a:prstGeom prst="straightConnector1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85105" y="3789013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8. Write </a:t>
            </a:r>
            <a:r>
              <a:rPr lang="en-US" b="1" dirty="0"/>
              <a:t>F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99924" y="2069287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Rcv</a:t>
            </a:r>
            <a:r>
              <a:rPr lang="en-US" dirty="0"/>
              <a:t> </a:t>
            </a:r>
            <a:r>
              <a:rPr lang="en-US" b="1" dirty="0"/>
              <a:t>F</a:t>
            </a:r>
          </a:p>
        </p:txBody>
      </p:sp>
      <p:sp>
        <p:nvSpPr>
          <p:cNvPr id="24" name="Oval 23"/>
          <p:cNvSpPr/>
          <p:nvPr/>
        </p:nvSpPr>
        <p:spPr>
          <a:xfrm>
            <a:off x="2585843" y="4135883"/>
            <a:ext cx="1684488" cy="10459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Corrupted F</a:t>
            </a:r>
          </a:p>
        </p:txBody>
      </p:sp>
      <p:sp>
        <p:nvSpPr>
          <p:cNvPr id="25" name="Oval 24"/>
          <p:cNvSpPr/>
          <p:nvPr/>
        </p:nvSpPr>
        <p:spPr>
          <a:xfrm>
            <a:off x="2150264" y="3055804"/>
            <a:ext cx="2819400" cy="69907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Faulty LFS</a:t>
            </a:r>
          </a:p>
        </p:txBody>
      </p:sp>
      <p:sp>
        <p:nvSpPr>
          <p:cNvPr id="43" name="Oval 42"/>
          <p:cNvSpPr/>
          <p:nvPr/>
        </p:nvSpPr>
        <p:spPr>
          <a:xfrm>
            <a:off x="2129530" y="1903454"/>
            <a:ext cx="2819400" cy="69907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Faulty App</a:t>
            </a:r>
          </a:p>
        </p:txBody>
      </p:sp>
      <p:sp>
        <p:nvSpPr>
          <p:cNvPr id="45" name="Oval 44"/>
          <p:cNvSpPr/>
          <p:nvPr/>
        </p:nvSpPr>
        <p:spPr>
          <a:xfrm>
            <a:off x="7750779" y="4137649"/>
            <a:ext cx="1684488" cy="104593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4. Corrupted F</a:t>
            </a:r>
          </a:p>
        </p:txBody>
      </p:sp>
      <p:sp>
        <p:nvSpPr>
          <p:cNvPr id="46" name="Oval 45"/>
          <p:cNvSpPr/>
          <p:nvPr/>
        </p:nvSpPr>
        <p:spPr>
          <a:xfrm>
            <a:off x="7315200" y="3057570"/>
            <a:ext cx="2819400" cy="69907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 Faulty LFS</a:t>
            </a:r>
          </a:p>
        </p:txBody>
      </p:sp>
      <p:sp>
        <p:nvSpPr>
          <p:cNvPr id="47" name="Oval 46"/>
          <p:cNvSpPr/>
          <p:nvPr/>
        </p:nvSpPr>
        <p:spPr>
          <a:xfrm>
            <a:off x="7294466" y="1905220"/>
            <a:ext cx="2819400" cy="69907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1. Faulty App</a:t>
            </a:r>
          </a:p>
        </p:txBody>
      </p:sp>
      <p:sp>
        <p:nvSpPr>
          <p:cNvPr id="29" name="Oval 28"/>
          <p:cNvSpPr/>
          <p:nvPr/>
        </p:nvSpPr>
        <p:spPr>
          <a:xfrm>
            <a:off x="4979491" y="1865088"/>
            <a:ext cx="2300371" cy="744693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5. Flaky Communication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93322" y="6466139"/>
            <a:ext cx="6917278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DCS = Data Communication System; LFS = Local File System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657581" y="1385706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Endpoint 1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825649" y="1410587"/>
            <a:ext cx="1771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Endpoint 2</a:t>
            </a:r>
          </a:p>
        </p:txBody>
      </p:sp>
      <p:sp>
        <p:nvSpPr>
          <p:cNvPr id="28" name="Oval 27"/>
          <p:cNvSpPr/>
          <p:nvPr/>
        </p:nvSpPr>
        <p:spPr>
          <a:xfrm>
            <a:off x="2246987" y="5181820"/>
            <a:ext cx="2362200" cy="136961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Faulty HW Component</a:t>
            </a:r>
          </a:p>
        </p:txBody>
      </p:sp>
      <p:sp>
        <p:nvSpPr>
          <p:cNvPr id="48" name="Oval 47"/>
          <p:cNvSpPr/>
          <p:nvPr/>
        </p:nvSpPr>
        <p:spPr>
          <a:xfrm>
            <a:off x="7411923" y="5183586"/>
            <a:ext cx="2362200" cy="1369615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 Faulty HW Component</a:t>
            </a:r>
          </a:p>
        </p:txBody>
      </p:sp>
    </p:spTree>
    <p:extLst>
      <p:ext uri="{BB962C8B-B14F-4D97-AF65-F5344CB8AC3E}">
        <p14:creationId xmlns:p14="http://schemas.microsoft.com/office/powerpoint/2010/main" val="85232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43" grpId="0" animBg="1"/>
      <p:bldP spid="45" grpId="0" animBg="1"/>
      <p:bldP spid="46" grpId="0" animBg="1"/>
      <p:bldP spid="47" grpId="0" animBg="1"/>
      <p:bldP spid="29" grpId="0" animBg="1"/>
      <p:bldP spid="28" grpId="0" animBg="1"/>
      <p:bldP spid="4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533400" y="320676"/>
            <a:ext cx="11277599" cy="1055688"/>
          </a:xfrm>
        </p:spPr>
        <p:txBody>
          <a:bodyPr>
            <a:noAutofit/>
          </a:bodyPr>
          <a:lstStyle/>
          <a:p>
            <a:r>
              <a:rPr lang="en-US" altLang="en-US" i="1" dirty="0"/>
              <a:t>Careful</a:t>
            </a:r>
            <a:r>
              <a:rPr lang="en-US" altLang="en-US" dirty="0"/>
              <a:t> File Transfer: End-To-End Check and Retry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r>
              <a:rPr lang="en-US" altLang="en-US" dirty="0"/>
              <a:t>Endpoint 1 stores with F a checksum C</a:t>
            </a:r>
            <a:r>
              <a:rPr lang="en-US" altLang="en-US" baseline="-25000" dirty="0"/>
              <a:t>A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After Endpoint 2 writes F, it reads it again from disk, calculates a checksum C</a:t>
            </a:r>
            <a:r>
              <a:rPr lang="en-US" altLang="en-US" baseline="-25000" dirty="0"/>
              <a:t>B</a:t>
            </a:r>
            <a:r>
              <a:rPr lang="en-US" altLang="en-US" dirty="0"/>
              <a:t>, and sends it back to Endpoint 1</a:t>
            </a:r>
          </a:p>
          <a:p>
            <a:endParaRPr lang="en-US" altLang="en-US" dirty="0"/>
          </a:p>
          <a:p>
            <a:r>
              <a:rPr lang="en-US" altLang="en-US" dirty="0"/>
              <a:t>Endpoint 1 compares C</a:t>
            </a:r>
            <a:r>
              <a:rPr lang="en-US" altLang="en-US" baseline="-25000" dirty="0"/>
              <a:t>A</a:t>
            </a:r>
            <a:r>
              <a:rPr lang="en-US" altLang="en-US" dirty="0"/>
              <a:t> and C</a:t>
            </a:r>
            <a:r>
              <a:rPr lang="en-US" altLang="en-US" baseline="-25000" dirty="0"/>
              <a:t>B</a:t>
            </a:r>
            <a:endParaRPr lang="en-US" altLang="en-US" dirty="0"/>
          </a:p>
          <a:p>
            <a:pPr lvl="1"/>
            <a:r>
              <a:rPr lang="en-US" altLang="en-US" sz="2600" dirty="0"/>
              <a:t>If C</a:t>
            </a:r>
            <a:r>
              <a:rPr lang="en-US" altLang="en-US" sz="2600" baseline="-25000" dirty="0"/>
              <a:t>A</a:t>
            </a:r>
            <a:r>
              <a:rPr lang="en-US" altLang="en-US" sz="2600" dirty="0"/>
              <a:t> = C</a:t>
            </a:r>
            <a:r>
              <a:rPr lang="en-US" altLang="en-US" sz="2600" baseline="-25000" dirty="0"/>
              <a:t>B</a:t>
            </a:r>
            <a:r>
              <a:rPr lang="en-US" altLang="en-US" sz="2600" dirty="0"/>
              <a:t>, commit the file transfer</a:t>
            </a:r>
          </a:p>
          <a:p>
            <a:pPr lvl="1"/>
            <a:r>
              <a:rPr lang="en-US" altLang="en-US" sz="2600" dirty="0"/>
              <a:t>Else, retry the file transfer</a:t>
            </a:r>
          </a:p>
          <a:p>
            <a:endParaRPr lang="en-US" altLang="en-US" sz="2400" i="1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853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6482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How many retries?</a:t>
            </a:r>
          </a:p>
          <a:p>
            <a:pPr lvl="1"/>
            <a:r>
              <a:rPr lang="en-US" altLang="en-US" sz="2600" dirty="0"/>
              <a:t>Usually 1 if failures are rare</a:t>
            </a:r>
          </a:p>
          <a:p>
            <a:pPr lvl="1"/>
            <a:r>
              <a:rPr lang="en-US" altLang="en-US" sz="2600" dirty="0"/>
              <a:t>3 retries might indicate that some part of the system needs repair</a:t>
            </a:r>
          </a:p>
          <a:p>
            <a:pPr lvl="1"/>
            <a:endParaRPr lang="en-US" altLang="en-US" sz="2200" dirty="0"/>
          </a:p>
          <a:p>
            <a:r>
              <a:rPr lang="en-US" altLang="en-US" dirty="0"/>
              <a:t>What if the Data Communication System uses TCP?</a:t>
            </a:r>
          </a:p>
          <a:p>
            <a:pPr lvl="1"/>
            <a:r>
              <a:rPr lang="en-US" altLang="en-US" sz="2600" dirty="0"/>
              <a:t>Only threat 5 (e.g., packet loss due to a flaky communication) is eliminated </a:t>
            </a:r>
          </a:p>
          <a:p>
            <a:pPr lvl="1"/>
            <a:r>
              <a:rPr lang="en-US" altLang="en-US" sz="2600" dirty="0"/>
              <a:t>The frequency of retries gets reduced if the fault was caused by the communication system</a:t>
            </a:r>
          </a:p>
          <a:p>
            <a:pPr lvl="1"/>
            <a:r>
              <a:rPr lang="en-US" altLang="en-US" sz="2600" dirty="0"/>
              <a:t>More </a:t>
            </a:r>
            <a:r>
              <a:rPr lang="en-US" altLang="en-US" sz="2600" i="1" dirty="0"/>
              <a:t>control</a:t>
            </a:r>
            <a:r>
              <a:rPr lang="en-US" altLang="en-US" sz="2600" dirty="0"/>
              <a:t> traffic, but only missing parts of F need to be reshipped</a:t>
            </a:r>
          </a:p>
          <a:p>
            <a:pPr lvl="1"/>
            <a:r>
              <a:rPr lang="en-US" altLang="en-US" sz="2600" dirty="0">
                <a:solidFill>
                  <a:srgbClr val="0070C0"/>
                </a:solidFill>
              </a:rPr>
              <a:t>The file transfer application still needs to apply </a:t>
            </a:r>
            <a:r>
              <a:rPr lang="en-US" altLang="en-US" sz="2600" i="1" dirty="0">
                <a:solidFill>
                  <a:srgbClr val="0070C0"/>
                </a:solidFill>
              </a:rPr>
              <a:t>end-to-end reliability measures</a:t>
            </a:r>
            <a:r>
              <a:rPr lang="en-US" altLang="en-US" sz="2600" dirty="0">
                <a:solidFill>
                  <a:srgbClr val="0070C0"/>
                </a:solidFill>
              </a:rPr>
              <a:t>!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i="1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320676"/>
            <a:ext cx="11277599" cy="1055688"/>
          </a:xfrm>
        </p:spPr>
        <p:txBody>
          <a:bodyPr>
            <a:noAutofit/>
          </a:bodyPr>
          <a:lstStyle/>
          <a:p>
            <a:r>
              <a:rPr lang="en-US" altLang="en-US" i="1" dirty="0"/>
              <a:t>Careful</a:t>
            </a:r>
            <a:r>
              <a:rPr lang="en-US" altLang="en-US" dirty="0"/>
              <a:t> File Transfer: End-To-End Check and Retry</a:t>
            </a:r>
          </a:p>
        </p:txBody>
      </p:sp>
    </p:spTree>
    <p:extLst>
      <p:ext uri="{BB962C8B-B14F-4D97-AF65-F5344CB8AC3E}">
        <p14:creationId xmlns:p14="http://schemas.microsoft.com/office/powerpoint/2010/main" val="31582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r>
              <a:rPr lang="en-US" altLang="en-US" dirty="0"/>
              <a:t>What if the Data Communication System uses UDP?</a:t>
            </a:r>
          </a:p>
          <a:p>
            <a:pPr lvl="1"/>
            <a:r>
              <a:rPr lang="en-US" altLang="en-US" sz="2600" dirty="0"/>
              <a:t>Threat 5 (e.g., packet loss due to a flaky communication) is NOT eliminated- </a:t>
            </a:r>
            <a:r>
              <a:rPr lang="en-US" altLang="en-US" sz="2600" i="1" dirty="0"/>
              <a:t>F needs to be reshipped by the application if no measures are taken to address this threat </a:t>
            </a:r>
          </a:p>
          <a:p>
            <a:pPr lvl="1"/>
            <a:r>
              <a:rPr lang="en-US" altLang="en-US" sz="2600" dirty="0"/>
              <a:t>The frequency of retries might increase</a:t>
            </a:r>
          </a:p>
          <a:p>
            <a:pPr lvl="1"/>
            <a:r>
              <a:rPr lang="en-US" altLang="en-US" sz="2600" dirty="0"/>
              <a:t>Worse performance on flaky links</a:t>
            </a:r>
          </a:p>
          <a:p>
            <a:pPr lvl="1"/>
            <a:r>
              <a:rPr lang="en-US" altLang="en-US" sz="2600" i="1" dirty="0">
                <a:solidFill>
                  <a:srgbClr val="0070C0"/>
                </a:solidFill>
              </a:rPr>
              <a:t>The file transfer application still needs to apply end-to-end reliability measures!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altLang="en-US" sz="2400" i="1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066800" y="4876800"/>
            <a:ext cx="9601200" cy="1176793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 </a:t>
            </a:r>
            <a:r>
              <a:rPr lang="en-US" sz="2800" i="1" dirty="0">
                <a:solidFill>
                  <a:schemeClr val="tx1"/>
                </a:solidFill>
              </a:rPr>
              <a:t>both cases</a:t>
            </a:r>
            <a:r>
              <a:rPr lang="en-US" sz="2800" dirty="0">
                <a:solidFill>
                  <a:schemeClr val="tx1"/>
                </a:solidFill>
              </a:rPr>
              <a:t>, the application needs to provide end-to-end reliability guarantees!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33400" y="320676"/>
            <a:ext cx="11277599" cy="1055688"/>
          </a:xfrm>
        </p:spPr>
        <p:txBody>
          <a:bodyPr>
            <a:noAutofit/>
          </a:bodyPr>
          <a:lstStyle/>
          <a:p>
            <a:r>
              <a:rPr lang="en-US" altLang="en-US" i="1" dirty="0"/>
              <a:t>Careful</a:t>
            </a:r>
            <a:r>
              <a:rPr lang="en-US" altLang="en-US" dirty="0"/>
              <a:t> File Transfer: End-To-End Check and Retry</a:t>
            </a:r>
          </a:p>
        </p:txBody>
      </p:sp>
    </p:spTree>
    <p:extLst>
      <p:ext uri="{BB962C8B-B14F-4D97-AF65-F5344CB8AC3E}">
        <p14:creationId xmlns:p14="http://schemas.microsoft.com/office/powerpoint/2010/main" val="35829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r>
              <a:rPr lang="en-US" altLang="en-US" dirty="0"/>
              <a:t>Architectures</a:t>
            </a:r>
            <a:endParaRPr lang="en-US" altLang="en-US" sz="2400" i="1" dirty="0"/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5076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505A975-4A4F-4F59-9A1C-E56C0634C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6CF7890-BA4C-4174-8CA8-27ED98FB76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447800"/>
            <a:ext cx="10668000" cy="48006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Last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RPC- Part I </a:t>
            </a:r>
          </a:p>
          <a:p>
            <a:pPr marL="1828800" lvl="4" indent="0" algn="just" eaLnBrk="1" hangingPunct="1">
              <a:buNone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Continue with Remote Procedure Calls</a:t>
            </a:r>
            <a:endParaRPr lang="en-US" sz="2600" dirty="0"/>
          </a:p>
          <a:p>
            <a:pPr marL="457200" lvl="1" indent="0" eaLnBrk="1" hangingPunct="1">
              <a:buNone/>
              <a:defRPr/>
            </a:pPr>
            <a:endParaRPr lang="en-US" sz="2600" dirty="0"/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Announcement: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sz="2800" dirty="0"/>
              <a:t>Project I will </a:t>
            </a:r>
            <a:r>
              <a:rPr lang="en-US" sz="2800"/>
              <a:t>be out </a:t>
            </a:r>
            <a:r>
              <a:rPr lang="en-US" sz="2800" dirty="0"/>
              <a:t>today. It is due on September 11 (design report is due on August 28)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Middleware Layers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marL="857250" lvl="1" indent="-457200">
              <a:spcBef>
                <a:spcPct val="30000"/>
              </a:spcBef>
              <a:buFont typeface="Wingdings" panose="05000000000000000000" pitchFamily="2" charset="2"/>
              <a:buChar char="§"/>
            </a:pPr>
            <a:endParaRPr lang="en-US" altLang="en-US" sz="16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0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24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algn="just" eaLnBrk="1" hangingPunct="1">
              <a:buFont typeface="Wingdings" panose="05000000000000000000" pitchFamily="2" charset="2"/>
              <a:buChar char="§"/>
            </a:pPr>
            <a:endParaRPr lang="en-US" altLang="en-US" sz="1800" dirty="0">
              <a:solidFill>
                <a:srgbClr val="7F7F7F"/>
              </a:solidFill>
            </a:endParaRP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endParaRPr lang="en-US" altLang="en-US" dirty="0"/>
          </a:p>
        </p:txBody>
      </p:sp>
      <p:sp>
        <p:nvSpPr>
          <p:cNvPr id="20484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9601200" y="6457950"/>
            <a:ext cx="838200" cy="476250"/>
          </a:xfrm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9F4F22-16F2-4D1F-AFD8-EFAE13C08DD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05200" y="34290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Transport Layer (TCP/UDP)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5200" y="2895600"/>
            <a:ext cx="5029200" cy="533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IPC Primitives (e.g., Sockets)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0" y="2362200"/>
            <a:ext cx="5029200" cy="533400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Remote Invocation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0" y="1828800"/>
            <a:ext cx="50292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Applications, Services</a:t>
            </a:r>
          </a:p>
        </p:txBody>
      </p:sp>
      <p:sp>
        <p:nvSpPr>
          <p:cNvPr id="10" name="TextBox 13"/>
          <p:cNvSpPr txBox="1">
            <a:spLocks noChangeArrowheads="1"/>
          </p:cNvSpPr>
          <p:nvPr/>
        </p:nvSpPr>
        <p:spPr bwMode="auto">
          <a:xfrm>
            <a:off x="1456403" y="2572543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tx1"/>
                </a:solidFill>
              </a:rPr>
              <a:t>Middleware Layers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05200" y="40386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Network Layer (IP)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05200" y="46482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Data-Link Layer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05200" y="5257800"/>
            <a:ext cx="50292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Physical Layer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83020" y="2282280"/>
            <a:ext cx="7857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4400" dirty="0"/>
              <a:t> </a:t>
            </a:r>
          </a:p>
        </p:txBody>
      </p:sp>
      <p:sp>
        <p:nvSpPr>
          <p:cNvPr id="3" name="Left Brace 2"/>
          <p:cNvSpPr/>
          <p:nvPr/>
        </p:nvSpPr>
        <p:spPr>
          <a:xfrm>
            <a:off x="3078726" y="2362200"/>
            <a:ext cx="228600" cy="1066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467600" y="3581400"/>
            <a:ext cx="3124200" cy="3124200"/>
            <a:chOff x="6025148" y="3962400"/>
            <a:chExt cx="2356853" cy="2057400"/>
          </a:xfrm>
        </p:grpSpPr>
        <p:sp>
          <p:nvSpPr>
            <p:cNvPr id="5" name="Rectangle 4"/>
            <p:cNvSpPr/>
            <p:nvPr/>
          </p:nvSpPr>
          <p:spPr>
            <a:xfrm>
              <a:off x="6025148" y="3962400"/>
              <a:ext cx="2356853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6025148" y="3962400"/>
              <a:ext cx="2356853" cy="351263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Machine B – Server</a:t>
              </a:r>
            </a:p>
          </p:txBody>
        </p:sp>
      </p:grpSp>
      <p:sp>
        <p:nvSpPr>
          <p:cNvPr id="31" name="Oval 30"/>
          <p:cNvSpPr/>
          <p:nvPr/>
        </p:nvSpPr>
        <p:spPr>
          <a:xfrm>
            <a:off x="7543800" y="4572000"/>
            <a:ext cx="2971800" cy="1828800"/>
          </a:xfrm>
          <a:prstGeom prst="ellipse">
            <a:avLst/>
          </a:prstGeom>
          <a:solidFill>
            <a:schemeClr val="accent3">
              <a:lumMod val="85000"/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905000" y="3581400"/>
            <a:ext cx="2971800" cy="3124200"/>
            <a:chOff x="5105400" y="3962400"/>
            <a:chExt cx="2366434" cy="2057400"/>
          </a:xfrm>
        </p:grpSpPr>
        <p:sp>
          <p:nvSpPr>
            <p:cNvPr id="9" name="Rectangle 8"/>
            <p:cNvSpPr/>
            <p:nvPr/>
          </p:nvSpPr>
          <p:spPr>
            <a:xfrm>
              <a:off x="5105400" y="3962400"/>
              <a:ext cx="2366434" cy="20574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105400" y="3962400"/>
              <a:ext cx="2366434" cy="30840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chemeClr val="bg1"/>
                  </a:solidFill>
                </a:rPr>
                <a:t>Machine A – Client</a:t>
              </a:r>
            </a:p>
          </p:txBody>
        </p:sp>
      </p:grpSp>
      <p:sp>
        <p:nvSpPr>
          <p:cNvPr id="29" name="Oval 28"/>
          <p:cNvSpPr/>
          <p:nvPr/>
        </p:nvSpPr>
        <p:spPr>
          <a:xfrm>
            <a:off x="1981200" y="4572000"/>
            <a:ext cx="2819400" cy="1828800"/>
          </a:xfrm>
          <a:prstGeom prst="ellipse">
            <a:avLst/>
          </a:prstGeom>
          <a:solidFill>
            <a:schemeClr val="accent3">
              <a:lumMod val="85000"/>
              <a:alpha val="2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4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Remote Procedure Calls (RPC)</a:t>
            </a:r>
          </a:p>
        </p:txBody>
      </p:sp>
      <p:sp>
        <p:nvSpPr>
          <p:cNvPr id="17415" name="Content Placeholder 2"/>
          <p:cNvSpPr>
            <a:spLocks noGrp="1"/>
          </p:cNvSpPr>
          <p:nvPr>
            <p:ph idx="1"/>
          </p:nvPr>
        </p:nvSpPr>
        <p:spPr>
          <a:xfrm>
            <a:off x="841248" y="1371600"/>
            <a:ext cx="10207752" cy="2057400"/>
          </a:xfrm>
        </p:spPr>
        <p:txBody>
          <a:bodyPr/>
          <a:lstStyle/>
          <a:p>
            <a:r>
              <a:rPr lang="en-US" altLang="en-US" sz="2600" dirty="0"/>
              <a:t>RPC enables a sender to communicate with a receiver using a simple procedure call</a:t>
            </a:r>
          </a:p>
          <a:p>
            <a:pPr lvl="1"/>
            <a:r>
              <a:rPr lang="en-US" altLang="en-US" dirty="0"/>
              <a:t>No communication or message-passing is visible to the programmer</a:t>
            </a:r>
          </a:p>
          <a:p>
            <a:pPr lvl="3"/>
            <a:endParaRPr lang="en-US" altLang="en-US" sz="1200" dirty="0"/>
          </a:p>
          <a:p>
            <a:r>
              <a:rPr lang="en-US" altLang="en-US" sz="2600" dirty="0"/>
              <a:t>Basic RPC Approach: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86800" y="4900614"/>
            <a:ext cx="1371600" cy="11699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add(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y) {</a:t>
            </a:r>
          </a:p>
          <a:p>
            <a:pPr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x+y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62200" y="4989514"/>
            <a:ext cx="1066800" cy="95408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i="1" dirty="0"/>
              <a:t>…</a:t>
            </a:r>
          </a:p>
          <a:p>
            <a:pPr eaLnBrk="1" hangingPunct="1">
              <a:defRPr/>
            </a:pPr>
            <a:r>
              <a:rPr lang="en-US" sz="1400" i="1" dirty="0">
                <a:latin typeface="Courier New" pitchFamily="49" charset="0"/>
                <a:cs typeface="Courier New" pitchFamily="49" charset="0"/>
              </a:rPr>
              <a:t>add(</a:t>
            </a:r>
            <a:r>
              <a:rPr lang="en-US" sz="1400" i="1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US" sz="1400" i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defRPr/>
            </a:pPr>
            <a:r>
              <a:rPr lang="en-US" sz="1400" i="1" dirty="0"/>
              <a:t>…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4267200" y="5181600"/>
            <a:ext cx="3581400" cy="1524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191000" y="6261100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Client Stub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467600" y="6324600"/>
            <a:ext cx="10668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Server Stub (Skeleton)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3581400" y="5105400"/>
            <a:ext cx="3048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Flowchart: Alternate Process 21"/>
          <p:cNvSpPr/>
          <p:nvPr/>
        </p:nvSpPr>
        <p:spPr>
          <a:xfrm>
            <a:off x="4038600" y="5105400"/>
            <a:ext cx="3048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200400" y="41148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Communication Module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981200" y="4114800"/>
            <a:ext cx="91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Client Program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25000" y="4191000"/>
            <a:ext cx="914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Server Procedure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543800" y="41910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Communication Module</a:t>
            </a:r>
          </a:p>
        </p:txBody>
      </p:sp>
      <p:sp>
        <p:nvSpPr>
          <p:cNvPr id="27" name="Flowchart: Alternate Process 26"/>
          <p:cNvSpPr/>
          <p:nvPr/>
        </p:nvSpPr>
        <p:spPr>
          <a:xfrm>
            <a:off x="7848600" y="5105400"/>
            <a:ext cx="3048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8" name="Flowchart: Alternate Process 27"/>
          <p:cNvSpPr/>
          <p:nvPr/>
        </p:nvSpPr>
        <p:spPr>
          <a:xfrm>
            <a:off x="8267700" y="5105400"/>
            <a:ext cx="304800" cy="685800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743200" y="6019800"/>
            <a:ext cx="1371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Client process</a:t>
            </a:r>
          </a:p>
        </p:txBody>
      </p:sp>
      <p:cxnSp>
        <p:nvCxnSpPr>
          <p:cNvPr id="35" name="Straight Arrow Connector 34"/>
          <p:cNvCxnSpPr>
            <a:stCxn id="21" idx="2"/>
          </p:cNvCxnSpPr>
          <p:nvPr/>
        </p:nvCxnSpPr>
        <p:spPr>
          <a:xfrm>
            <a:off x="3733800" y="5791200"/>
            <a:ext cx="6096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1" idx="0"/>
            <a:endCxn id="24" idx="2"/>
          </p:cNvCxnSpPr>
          <p:nvPr/>
        </p:nvCxnSpPr>
        <p:spPr>
          <a:xfrm flipH="1" flipV="1">
            <a:off x="2438400" y="4495801"/>
            <a:ext cx="457200" cy="4937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2" idx="0"/>
            <a:endCxn id="23" idx="2"/>
          </p:cNvCxnSpPr>
          <p:nvPr/>
        </p:nvCxnSpPr>
        <p:spPr>
          <a:xfrm flipH="1" flipV="1">
            <a:off x="4000500" y="4495800"/>
            <a:ext cx="1905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7" idx="0"/>
          </p:cNvCxnSpPr>
          <p:nvPr/>
        </p:nvCxnSpPr>
        <p:spPr>
          <a:xfrm flipV="1">
            <a:off x="8001000" y="4495800"/>
            <a:ext cx="7620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28" idx="2"/>
            <a:endCxn id="17" idx="0"/>
          </p:cNvCxnSpPr>
          <p:nvPr/>
        </p:nvCxnSpPr>
        <p:spPr>
          <a:xfrm flipH="1">
            <a:off x="8001000" y="5791200"/>
            <a:ext cx="419100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0"/>
            <a:endCxn id="25" idx="2"/>
          </p:cNvCxnSpPr>
          <p:nvPr/>
        </p:nvCxnSpPr>
        <p:spPr>
          <a:xfrm flipV="1">
            <a:off x="9372600" y="4572001"/>
            <a:ext cx="609600" cy="32861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382000" y="6096000"/>
            <a:ext cx="1371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Server process</a:t>
            </a:r>
          </a:p>
        </p:txBody>
      </p:sp>
      <p:sp>
        <p:nvSpPr>
          <p:cNvPr id="61" name="TextBox 60"/>
          <p:cNvSpPr txBox="1">
            <a:spLocks noChangeArrowheads="1"/>
          </p:cNvSpPr>
          <p:nvPr/>
        </p:nvSpPr>
        <p:spPr bwMode="auto">
          <a:xfrm>
            <a:off x="5486400" y="4811714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70C0"/>
                </a:solidFill>
              </a:rPr>
              <a:t>Request</a:t>
            </a:r>
          </a:p>
        </p:txBody>
      </p:sp>
      <p:sp>
        <p:nvSpPr>
          <p:cNvPr id="62" name="Right Arrow 61"/>
          <p:cNvSpPr/>
          <p:nvPr/>
        </p:nvSpPr>
        <p:spPr>
          <a:xfrm rot="10800000">
            <a:off x="4343400" y="5486400"/>
            <a:ext cx="3505200" cy="1524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5410200" y="5638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70C0"/>
                </a:solidFill>
              </a:rPr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43907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7" grpId="0" animBg="1"/>
      <p:bldP spid="11" grpId="0" animBg="1"/>
      <p:bldP spid="14" grpId="0" animBg="1"/>
      <p:bldP spid="16" grpId="0"/>
      <p:bldP spid="1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 animBg="1"/>
      <p:bldP spid="28" grpId="0" animBg="1"/>
      <p:bldP spid="30" grpId="0"/>
      <p:bldP spid="56" grpId="0"/>
      <p:bldP spid="61" grpId="0"/>
      <p:bldP spid="62" grpId="0" animBg="1"/>
      <p:bldP spid="6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Transport Primitives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RPC communication module (or </a:t>
            </a:r>
            <a:r>
              <a:rPr lang="en-US" sz="2600" i="1" dirty="0"/>
              <a:t>transport</a:t>
            </a:r>
            <a:r>
              <a:rPr lang="en-US" sz="2600" dirty="0"/>
              <a:t>) is mainly based on a trio of communication primitives, </a:t>
            </a:r>
            <a:r>
              <a:rPr lang="en-US" sz="2600" i="1" dirty="0" err="1">
                <a:solidFill>
                  <a:srgbClr val="0070C0"/>
                </a:solidFill>
              </a:rPr>
              <a:t>makerpc</a:t>
            </a:r>
            <a:r>
              <a:rPr lang="en-US" sz="2600" i="1" dirty="0">
                <a:solidFill>
                  <a:srgbClr val="0070C0"/>
                </a:solidFill>
              </a:rPr>
              <a:t>(.)</a:t>
            </a:r>
            <a:r>
              <a:rPr lang="en-US" sz="2600" dirty="0"/>
              <a:t>,</a:t>
            </a:r>
            <a:r>
              <a:rPr lang="en-US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2600" i="1" dirty="0" err="1">
                <a:solidFill>
                  <a:srgbClr val="0070C0"/>
                </a:solidFill>
              </a:rPr>
              <a:t>getRequest</a:t>
            </a:r>
            <a:r>
              <a:rPr lang="en-US" sz="2600" i="1" dirty="0">
                <a:solidFill>
                  <a:srgbClr val="0070C0"/>
                </a:solidFill>
              </a:rPr>
              <a:t>(.)</a:t>
            </a:r>
            <a:r>
              <a:rPr lang="en-US" sz="2600" dirty="0"/>
              <a:t>,</a:t>
            </a:r>
            <a:r>
              <a:rPr lang="en-US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and </a:t>
            </a:r>
            <a:r>
              <a:rPr lang="en-US" sz="2600" i="1" dirty="0" err="1">
                <a:solidFill>
                  <a:srgbClr val="0070C0"/>
                </a:solidFill>
              </a:rPr>
              <a:t>sendResponse</a:t>
            </a:r>
            <a:r>
              <a:rPr lang="en-US" sz="2600" i="1" dirty="0">
                <a:solidFill>
                  <a:srgbClr val="0070C0"/>
                </a:solidFill>
              </a:rPr>
              <a:t>(.)</a:t>
            </a:r>
            <a:endParaRPr lang="en-US" sz="2600" dirty="0">
              <a:solidFill>
                <a:srgbClr val="0070C0"/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229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D1F88B-97E7-45B4-B90B-1962927DD105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2659952" y="2938177"/>
            <a:ext cx="2459736" cy="23865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500" b="1" dirty="0"/>
          </a:p>
          <a:p>
            <a:pPr algn="ctr" eaLnBrk="1" hangingPunct="1">
              <a:defRPr/>
            </a:pPr>
            <a:r>
              <a:rPr lang="en-US" sz="1500" b="1" u="sng" dirty="0" err="1">
                <a:solidFill>
                  <a:schemeClr val="tx1"/>
                </a:solidFill>
              </a:rPr>
              <a:t>makerpc</a:t>
            </a:r>
            <a:r>
              <a:rPr lang="en-US" sz="1500" b="1" u="sng" dirty="0">
                <a:solidFill>
                  <a:schemeClr val="tx1"/>
                </a:solidFill>
              </a:rPr>
              <a:t>(.)</a:t>
            </a:r>
          </a:p>
          <a:p>
            <a:pPr marL="171450" indent="-171450" algn="ctr" eaLnBrk="1" hangingPunct="1">
              <a:buFont typeface="Arial" pitchFamily="34" charset="0"/>
              <a:buChar char="•"/>
              <a:defRPr/>
            </a:pPr>
            <a:r>
              <a:rPr lang="en-US" sz="1500" b="1" dirty="0">
                <a:solidFill>
                  <a:schemeClr val="tx1"/>
                </a:solidFill>
              </a:rPr>
              <a:t> </a:t>
            </a:r>
          </a:p>
          <a:p>
            <a:pPr marL="171450" indent="-171450" algn="ctr" eaLnBrk="1" hangingPunct="1">
              <a:buFont typeface="Arial" pitchFamily="34" charset="0"/>
              <a:buChar char="•"/>
              <a:defRPr/>
            </a:pPr>
            <a:r>
              <a:rPr lang="en-US" sz="1500" b="1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1500" b="1" dirty="0">
                <a:solidFill>
                  <a:schemeClr val="tx1"/>
                </a:solidFill>
              </a:rPr>
              <a:t>(wait)</a:t>
            </a:r>
          </a:p>
          <a:p>
            <a:pPr marL="171450" indent="-171450" algn="ctr" eaLnBrk="1" hangingPunct="1">
              <a:buFont typeface="Arial" pitchFamily="34" charset="0"/>
              <a:buChar char="•"/>
              <a:defRPr/>
            </a:pPr>
            <a:r>
              <a:rPr lang="en-US" sz="1500" b="1" dirty="0">
                <a:solidFill>
                  <a:schemeClr val="tx1"/>
                </a:solidFill>
              </a:rPr>
              <a:t> </a:t>
            </a:r>
          </a:p>
          <a:p>
            <a:pPr marL="171450" indent="-171450" algn="ctr" eaLnBrk="1" hangingPunct="1">
              <a:buFont typeface="Arial" pitchFamily="34" charset="0"/>
              <a:buChar char="•"/>
              <a:defRPr/>
            </a:pPr>
            <a:r>
              <a:rPr lang="en-US" sz="1500" b="1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1500" b="1" dirty="0">
                <a:solidFill>
                  <a:schemeClr val="tx1"/>
                </a:solidFill>
              </a:rPr>
              <a:t>(continuation)</a:t>
            </a:r>
          </a:p>
          <a:p>
            <a:pPr algn="ctr" eaLnBrk="1" hangingPunct="1">
              <a:defRPr/>
            </a:pP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2606676" y="2914650"/>
            <a:ext cx="2563813" cy="241935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3453892" y="2526304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chemeClr val="tx1"/>
                </a:solidFill>
              </a:rPr>
              <a:t>Client</a:t>
            </a:r>
          </a:p>
        </p:txBody>
      </p:sp>
      <p:sp>
        <p:nvSpPr>
          <p:cNvPr id="8" name="Oval 7"/>
          <p:cNvSpPr/>
          <p:nvPr/>
        </p:nvSpPr>
        <p:spPr>
          <a:xfrm>
            <a:off x="7251700" y="2928938"/>
            <a:ext cx="2463800" cy="238829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 eaLnBrk="1" hangingPunct="1">
              <a:defRPr/>
            </a:pPr>
            <a:endParaRPr lang="en-US" sz="1500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1500" b="1" u="sng" dirty="0" err="1">
                <a:solidFill>
                  <a:schemeClr val="tx1"/>
                </a:solidFill>
              </a:rPr>
              <a:t>getRequest</a:t>
            </a:r>
            <a:r>
              <a:rPr lang="en-US" sz="1500" b="1" u="sng" dirty="0">
                <a:solidFill>
                  <a:schemeClr val="tx1"/>
                </a:solidFill>
              </a:rPr>
              <a:t>(.)</a:t>
            </a:r>
          </a:p>
          <a:p>
            <a:pPr algn="ctr" eaLnBrk="1" hangingPunct="1">
              <a:defRPr/>
            </a:pPr>
            <a:r>
              <a:rPr lang="en-US" sz="1500" b="1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1500" b="1" dirty="0">
                <a:solidFill>
                  <a:schemeClr val="tx1"/>
                </a:solidFill>
              </a:rPr>
              <a:t>select operation</a:t>
            </a:r>
          </a:p>
          <a:p>
            <a:pPr algn="ctr" eaLnBrk="1" hangingPunct="1">
              <a:defRPr/>
            </a:pPr>
            <a:r>
              <a:rPr lang="en-US" sz="1500" b="1" dirty="0">
                <a:solidFill>
                  <a:schemeClr val="tx1"/>
                </a:solidFill>
              </a:rPr>
              <a:t> </a:t>
            </a:r>
          </a:p>
          <a:p>
            <a:pPr algn="ctr" eaLnBrk="1" hangingPunct="1">
              <a:defRPr/>
            </a:pPr>
            <a:r>
              <a:rPr lang="en-US" sz="1500" b="1" dirty="0">
                <a:solidFill>
                  <a:schemeClr val="tx1"/>
                </a:solidFill>
              </a:rPr>
              <a:t>execute operation </a:t>
            </a:r>
          </a:p>
          <a:p>
            <a:pPr algn="ctr" eaLnBrk="1" hangingPunct="1">
              <a:defRPr/>
            </a:pPr>
            <a:endParaRPr lang="en-US" sz="1500" b="1" dirty="0">
              <a:solidFill>
                <a:schemeClr val="tx1"/>
              </a:solidFill>
            </a:endParaRPr>
          </a:p>
          <a:p>
            <a:pPr algn="ctr" eaLnBrk="1" hangingPunct="1">
              <a:defRPr/>
            </a:pPr>
            <a:r>
              <a:rPr lang="en-US" sz="1500" b="1" u="sng" dirty="0" err="1">
                <a:solidFill>
                  <a:schemeClr val="tx1"/>
                </a:solidFill>
              </a:rPr>
              <a:t>sendResponse</a:t>
            </a:r>
            <a:r>
              <a:rPr lang="en-US" sz="1500" b="1" u="sng" dirty="0">
                <a:solidFill>
                  <a:schemeClr val="tx1"/>
                </a:solidFill>
              </a:rPr>
              <a:t>(.)</a:t>
            </a:r>
          </a:p>
          <a:p>
            <a:pPr algn="ctr" eaLnBrk="1" hangingPunct="1">
              <a:defRPr/>
            </a:pPr>
            <a:endParaRPr lang="en-US" sz="15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13600" y="2895600"/>
            <a:ext cx="2540000" cy="245165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079962" y="2526304"/>
            <a:ext cx="9829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 i="1" dirty="0">
                <a:solidFill>
                  <a:schemeClr val="tx1"/>
                </a:solidFill>
              </a:rPr>
              <a:t>Server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181600" y="3352800"/>
            <a:ext cx="2011680" cy="0"/>
          </a:xfrm>
          <a:prstGeom prst="straightConnector1">
            <a:avLst/>
          </a:prstGeom>
          <a:ln w="190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181600" y="4419600"/>
            <a:ext cx="2011680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258972" y="2974229"/>
            <a:ext cx="19800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solidFill>
                  <a:schemeClr val="tx1"/>
                </a:solidFill>
              </a:rPr>
              <a:t>Request Service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325696" y="4419600"/>
            <a:ext cx="1646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>
                <a:solidFill>
                  <a:schemeClr val="tx1"/>
                </a:solidFill>
              </a:rPr>
              <a:t>Send Results</a:t>
            </a:r>
          </a:p>
        </p:txBody>
      </p:sp>
    </p:spTree>
    <p:extLst>
      <p:ext uri="{BB962C8B-B14F-4D97-AF65-F5344CB8AC3E}">
        <p14:creationId xmlns:p14="http://schemas.microsoft.com/office/powerpoint/2010/main" val="2760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8" grpId="0" animBg="1"/>
      <p:bldP spid="9" grpId="0" animBg="1"/>
      <p:bldP spid="10" grpId="0"/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Failure Types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4351338"/>
          </a:xfrm>
        </p:spPr>
        <p:txBody>
          <a:bodyPr/>
          <a:lstStyle/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RPC systems may suffer from various types of failures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0F0921-0ABC-40BC-AD30-468A250D430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solidFill>
                <a:schemeClr val="bg2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70594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Arbitrary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950833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87057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Send Omission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800871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121804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2249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821872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State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Transition Failure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The server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</a:rPr>
                        <a:t> deviates from the correct flow of control</a:t>
                      </a: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08676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State</a:t>
                      </a:r>
                      <a:r>
                        <a:rPr lang="en-US" sz="1600" baseline="0" dirty="0"/>
                        <a:t> Transition Failure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server</a:t>
                      </a:r>
                      <a:r>
                        <a:rPr lang="en-US" sz="1600" baseline="0" dirty="0"/>
                        <a:t> deviates from the correct flow of control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Byzantine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A server</a:t>
                      </a:r>
                      <a:r>
                        <a:rPr lang="en-US" sz="1600" baseline="0" dirty="0">
                          <a:solidFill>
                            <a:schemeClr val="bg2">
                              <a:lumMod val="20000"/>
                              <a:lumOff val="80000"/>
                            </a:schemeClr>
                          </a:solidFill>
                        </a:rPr>
                        <a:t> may produce arbitrary responses at arbitrary times</a:t>
                      </a:r>
                      <a:endParaRPr lang="en-US" sz="1600" dirty="0">
                        <a:solidFill>
                          <a:schemeClr val="bg2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243662"/>
              </p:ext>
            </p:extLst>
          </p:nvPr>
        </p:nvGraphicFramePr>
        <p:xfrm>
          <a:off x="1371600" y="2209800"/>
          <a:ext cx="8382000" cy="378936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 of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Description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36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Crash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halts,</a:t>
                      </a:r>
                      <a:r>
                        <a:rPr lang="en-US" sz="1600" baseline="0" dirty="0"/>
                        <a:t> but was working correctly until it stopped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33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Omission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Receive Omission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Send Omission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respond to incoming requests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receive incoming messages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 fails to send messages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Timing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lies outside the specified time interval</a:t>
                      </a:r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77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Response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Value Failure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State</a:t>
                      </a:r>
                      <a:r>
                        <a:rPr lang="en-US" sz="1600" baseline="0" dirty="0"/>
                        <a:t> Transition Failure</a:t>
                      </a:r>
                      <a:endParaRPr lang="en-US" sz="1600" dirty="0"/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server’s response is incorrect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value of the response is wrong</a:t>
                      </a:r>
                    </a:p>
                    <a:p>
                      <a:pPr marL="742950" lvl="1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The server</a:t>
                      </a:r>
                      <a:r>
                        <a:rPr lang="en-US" sz="1600" baseline="0" dirty="0"/>
                        <a:t> deviates from the correct flow of control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094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Byzantine</a:t>
                      </a:r>
                      <a:r>
                        <a:rPr lang="en-US" sz="1600" dirty="0"/>
                        <a:t> Failure</a:t>
                      </a:r>
                    </a:p>
                  </a:txBody>
                  <a:tcPr marT="45708" marB="45708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A server</a:t>
                      </a:r>
                      <a:r>
                        <a:rPr lang="en-US" sz="1600" baseline="0" dirty="0"/>
                        <a:t> may produce arbitrary responses at arbitrary times</a:t>
                      </a:r>
                      <a:endParaRPr lang="en-US" sz="1600" dirty="0"/>
                    </a:p>
                  </a:txBody>
                  <a:tcPr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7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Timeout Mechanism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4648200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To allow for occasions where a request or a reply message is lost, </a:t>
            </a:r>
            <a:r>
              <a:rPr lang="en-US" sz="2600" i="1" dirty="0" err="1"/>
              <a:t>makerpc</a:t>
            </a:r>
            <a:r>
              <a:rPr lang="en-US" sz="2600" i="1" dirty="0"/>
              <a:t>(.)</a:t>
            </a:r>
            <a:r>
              <a:rPr lang="en-US" sz="2600" dirty="0"/>
              <a:t> can use a </a:t>
            </a:r>
            <a:r>
              <a:rPr lang="en-US" sz="2600" i="1" dirty="0">
                <a:solidFill>
                  <a:srgbClr val="0070C0"/>
                </a:solidFill>
              </a:rPr>
              <a:t>timeout mechanism</a:t>
            </a:r>
          </a:p>
          <a:p>
            <a:pPr marL="0" indent="0">
              <a:spcBef>
                <a:spcPct val="30000"/>
              </a:spcBef>
              <a:buNone/>
              <a:defRPr/>
            </a:pPr>
            <a:endParaRPr lang="en-US" sz="2000" i="1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There are various options as to what </a:t>
            </a:r>
            <a:r>
              <a:rPr lang="en-US" sz="2600" i="1" dirty="0" err="1"/>
              <a:t>makerpc</a:t>
            </a:r>
            <a:r>
              <a:rPr lang="en-US" sz="2600" i="1" dirty="0"/>
              <a:t>(.)</a:t>
            </a:r>
            <a:r>
              <a:rPr lang="en-US" sz="2600" dirty="0"/>
              <a:t> can do after a timeout: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dirty="0"/>
              <a:t>Either return immediately with an indication to the client that the request </a:t>
            </a:r>
            <a:br>
              <a:rPr lang="en-US" dirty="0"/>
            </a:br>
            <a:r>
              <a:rPr lang="en-US" dirty="0"/>
              <a:t>has failed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dirty="0"/>
              <a:t>Or </a:t>
            </a:r>
            <a:r>
              <a:rPr lang="en-US" i="1" dirty="0"/>
              <a:t>retransmit</a:t>
            </a:r>
            <a:r>
              <a:rPr lang="en-US" dirty="0"/>
              <a:t> the request repeatedly until either a reply is received or the server is assumed to have failed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80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How to pick a timeout value?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dirty="0"/>
              <a:t>At best, use empirical/theoretical statistics 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dirty="0"/>
              <a:t>At worst, no good value exists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434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0F0921-0ABC-40BC-AD30-468A250D430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32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/>
              <a:t>Idempotent Operations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4648200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In cases when the request message is retransmitted, the server may receive it </a:t>
            </a:r>
            <a:r>
              <a:rPr lang="en-US" sz="2600" i="1" dirty="0"/>
              <a:t>more than once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60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This can cause an operation to be executed more than once for the same request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60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i="1" u="sng" dirty="0"/>
              <a:t>Caveat:</a:t>
            </a:r>
            <a:r>
              <a:rPr lang="en-US" sz="2600" i="1" dirty="0"/>
              <a:t> Not</a:t>
            </a:r>
            <a:r>
              <a:rPr lang="en-US" sz="2600" dirty="0"/>
              <a:t> every operation can be executed more than once and obtain the same result each time!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60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Operations that CAN be executed repeatedly with the same effect are called </a:t>
            </a:r>
            <a:r>
              <a:rPr lang="en-US" sz="2600" i="1" dirty="0">
                <a:solidFill>
                  <a:srgbClr val="0070C0"/>
                </a:solidFill>
              </a:rPr>
              <a:t>idempotent operations</a:t>
            </a:r>
          </a:p>
          <a:p>
            <a:pPr marL="0" indent="0">
              <a:spcBef>
                <a:spcPct val="30000"/>
              </a:spcBef>
              <a:buNone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638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0096AC-322F-4CC2-A0F3-BDA7FF26767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267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Duplicate Filtering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0515600" cy="4984750"/>
          </a:xfrm>
        </p:spPr>
        <p:txBody>
          <a:bodyPr>
            <a:normAutofit lnSpcReduction="10000"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600" dirty="0"/>
              <a:t>To avoid problems with operations, the server should: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dirty="0"/>
              <a:t>Identify successive messages from the “same” client</a:t>
            </a:r>
          </a:p>
          <a:p>
            <a:pPr lvl="2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200" dirty="0"/>
              <a:t>Monotonically increasing </a:t>
            </a:r>
            <a:r>
              <a:rPr lang="en-US" sz="2200" i="1" dirty="0"/>
              <a:t>sequence numbers </a:t>
            </a:r>
            <a:r>
              <a:rPr lang="en-US" sz="2200" dirty="0"/>
              <a:t>can be used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dirty="0"/>
              <a:t>Filter out duplicates</a:t>
            </a: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200" dirty="0"/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400" dirty="0"/>
              <a:t>Upon receiving a “duplicate” request, the server can: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dirty="0"/>
              <a:t>Either</a:t>
            </a:r>
            <a:r>
              <a:rPr lang="en-US" dirty="0">
                <a:solidFill>
                  <a:srgbClr val="0070C0"/>
                </a:solidFill>
              </a:rPr>
              <a:t> re-execute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the operation again and reply </a:t>
            </a:r>
          </a:p>
          <a:p>
            <a:pPr lvl="2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200" dirty="0"/>
              <a:t>Possible only for idempotent operations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dirty="0"/>
              <a:t>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avoid re-executing </a:t>
            </a:r>
            <a:r>
              <a:rPr lang="en-US" dirty="0"/>
              <a:t>the operation via </a:t>
            </a:r>
            <a:r>
              <a:rPr lang="en-US" i="1" u="sng" dirty="0"/>
              <a:t>retaining </a:t>
            </a:r>
            <a:r>
              <a:rPr lang="en-US" dirty="0"/>
              <a:t>its output in a non-volatile history (or </a:t>
            </a:r>
            <a:r>
              <a:rPr lang="en-US" i="1" dirty="0"/>
              <a:t>log</a:t>
            </a:r>
            <a:r>
              <a:rPr lang="en-US" dirty="0"/>
              <a:t>) file</a:t>
            </a:r>
          </a:p>
          <a:p>
            <a:pPr lvl="2">
              <a:spcBef>
                <a:spcPct val="30000"/>
              </a:spcBef>
              <a:buFont typeface="Wingdings" pitchFamily="2" charset="2"/>
              <a:buChar char="§"/>
              <a:defRPr/>
            </a:pPr>
            <a:r>
              <a:rPr lang="en-US" sz="2400" dirty="0"/>
              <a:t>Might necessitate </a:t>
            </a:r>
            <a:r>
              <a:rPr lang="en-US" sz="2400" i="1" dirty="0">
                <a:solidFill>
                  <a:srgbClr val="0070C0"/>
                </a:solidFill>
              </a:rPr>
              <a:t>transactional semantics </a:t>
            </a:r>
            <a:r>
              <a:rPr lang="en-US" sz="2400" i="1" dirty="0"/>
              <a:t>(more on this later in the course)</a:t>
            </a: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ct val="30000"/>
              </a:spcBef>
              <a:buFont typeface="Wingdings" pitchFamily="2" charset="2"/>
              <a:buChar char="§"/>
              <a:defRPr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/>
          </a:p>
        </p:txBody>
      </p:sp>
      <p:sp>
        <p:nvSpPr>
          <p:cNvPr id="1843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9532FD-3039-456D-A62A-C0EB58A25747}" type="slidenum">
              <a:rPr lang="en-US" altLang="en-US" sz="1400">
                <a:solidFill>
                  <a:schemeClr val="bg2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12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E4AC0632-33F1-445B-B027-01D37107F09C}" vid="{4AB33DC8-7FF9-44E5-AC94-643A2DA0114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23494</TotalTime>
  <Words>2501</Words>
  <Application>Microsoft Macintosh PowerPoint</Application>
  <PresentationFormat>Widescreen</PresentationFormat>
  <Paragraphs>642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1_Office Theme</vt:lpstr>
      <vt:lpstr>Theme1</vt:lpstr>
      <vt:lpstr>Distributed Systems CS 15-440 </vt:lpstr>
      <vt:lpstr>Today…</vt:lpstr>
      <vt:lpstr>Middleware Layers</vt:lpstr>
      <vt:lpstr>Remote Procedure Calls (RPC)</vt:lpstr>
      <vt:lpstr>Transport Primitives</vt:lpstr>
      <vt:lpstr>Failure Types</vt:lpstr>
      <vt:lpstr>Timeout Mechanism</vt:lpstr>
      <vt:lpstr>Idempotent Operations</vt:lpstr>
      <vt:lpstr>Duplicate Filtering</vt:lpstr>
      <vt:lpstr>Implementation Choices</vt:lpstr>
      <vt:lpstr>RPC Call Semantics</vt:lpstr>
      <vt:lpstr>Middleware Layers</vt:lpstr>
      <vt:lpstr>RPC over UDP or TCP</vt:lpstr>
      <vt:lpstr>Careful File Transfer: Flow</vt:lpstr>
      <vt:lpstr>Careful File Transfer: Possible Threats</vt:lpstr>
      <vt:lpstr>Careful File Transfer: End-To-End Check and Retry</vt:lpstr>
      <vt:lpstr>Careful File Transfer: End-To-End Check and Retry</vt:lpstr>
      <vt:lpstr>Careful File Transfer: End-To-End Check and Retry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1303</cp:revision>
  <dcterms:created xsi:type="dcterms:W3CDTF">2008-11-03T12:44:07Z</dcterms:created>
  <dcterms:modified xsi:type="dcterms:W3CDTF">2022-08-15T13:46:43Z</dcterms:modified>
</cp:coreProperties>
</file>