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notesMasterIdLst>
    <p:notesMasterId r:id="rId27"/>
  </p:notesMasterIdLst>
  <p:sldIdLst>
    <p:sldId id="421" r:id="rId3"/>
    <p:sldId id="375" r:id="rId4"/>
    <p:sldId id="563" r:id="rId5"/>
    <p:sldId id="564" r:id="rId6"/>
    <p:sldId id="565" r:id="rId7"/>
    <p:sldId id="566" r:id="rId8"/>
    <p:sldId id="567" r:id="rId9"/>
    <p:sldId id="576" r:id="rId10"/>
    <p:sldId id="568" r:id="rId11"/>
    <p:sldId id="570" r:id="rId12"/>
    <p:sldId id="571" r:id="rId13"/>
    <p:sldId id="572" r:id="rId14"/>
    <p:sldId id="573" r:id="rId15"/>
    <p:sldId id="574" r:id="rId16"/>
    <p:sldId id="575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62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A50021"/>
    <a:srgbClr val="808080"/>
    <a:srgbClr val="C41230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84558" autoAdjust="0"/>
  </p:normalViewPr>
  <p:slideViewPr>
    <p:cSldViewPr>
      <p:cViewPr varScale="1">
        <p:scale>
          <a:sx n="107" d="100"/>
          <a:sy n="107" d="100"/>
        </p:scale>
        <p:origin x="164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10B35-9BA1-4EFA-A97F-0211293A2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2ABD-858A-4141-BD3D-167BF0670D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3A2AF2-EAB5-42F2-843B-AA3BF1E3EBBC}" type="datetimeFigureOut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80E8C9-A5BB-4031-B299-4CCF520C1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436C3B-EB8A-427C-BE86-4D0071B5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2E70-4588-480E-ADA4-514F61F8A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09F0-F412-4739-A97E-A81CDD50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2F5186-457B-48E6-B657-30D0534A8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5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5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8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22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3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6712D-6B3C-4923-924F-04A53059563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E24B92-18A3-47CF-B251-E7F14D9EE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F5FCD1-A1D7-4EE6-929F-5DD757EF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6F42453-465A-4416-97F7-BC3DB4C9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75140-EBC8-41F8-A0AC-47F25E3E0F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6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953954-B38D-4391-9238-5198B6FAAF8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architecture was popularized by the file sharing system Napster, originally released in 1999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6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architecture was popularized by the file sharing system Napster, originally released in 1999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91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architecture was popularized by the file sharing system Napster, originally released in 1999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6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4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56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963F7-7480-409C-8133-03325650142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35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7BCBB81-D996-45DD-B471-B5CCC20B796D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B6475CC-4C3C-4985-9A0D-0AD10955CBC3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C488CEE-0121-4ADB-B8FD-CCEF6914BF7E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8C9683C-4871-4C8F-BEEA-10AF86B392BF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B40BE36-488E-4863-BE8B-D3A83D23C034}" type="datetime1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98F92F1-570F-44E4-BBF4-1F8F64D4D95A}" type="datetime1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3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3753877-7FD5-4441-908E-24202D23D682}" type="datetime1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733D58C-3E0D-4875-BD18-5F8E67BFAEE4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20676"/>
            <a:ext cx="8228013" cy="1055688"/>
          </a:xfrm>
        </p:spPr>
        <p:txBody>
          <a:bodyPr>
            <a:normAutofit/>
          </a:bodyPr>
          <a:lstStyle>
            <a:lvl1pPr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24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BFD6FDA-026B-4FDA-86C9-6656EB6D6CC7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3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DC6BA19-72E9-4837-A60C-1743973BF13D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6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8B9EA39-B878-4919-926D-201D49DB2F06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2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6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2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018BDF-3348-4C5B-99DA-BEA80FC25D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FD5F6-C870-44FD-A034-5AC4667817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4A9C500-9223-4344-96DC-191F7A373D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057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CS 15-440</a:t>
            </a:r>
            <a:br>
              <a:rPr lang="en-US" dirty="0">
                <a:solidFill>
                  <a:srgbClr val="0070C0"/>
                </a:solidFill>
              </a:rPr>
            </a:b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1D7BF2B-621A-4ADC-ADB2-E084724076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9144000" cy="21336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en-US" sz="3900" dirty="0"/>
              <a:t>Architectures</a:t>
            </a:r>
          </a:p>
          <a:p>
            <a:pPr>
              <a:lnSpc>
                <a:spcPct val="100000"/>
              </a:lnSpc>
            </a:pPr>
            <a:r>
              <a:rPr lang="en-US" altLang="en-US" sz="3000" dirty="0"/>
              <a:t>Lecture 07, August 23, 2022</a:t>
            </a:r>
          </a:p>
          <a:p>
            <a:endParaRPr lang="en-US" altLang="en-US" sz="3000" dirty="0"/>
          </a:p>
          <a:p>
            <a:pPr>
              <a:lnSpc>
                <a:spcPct val="100000"/>
              </a:lnSpc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P2P Types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78572" y="1889919"/>
            <a:ext cx="3429000" cy="9906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 of P2P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19023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Unstructured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97672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Structured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76321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Hybrid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3276600" y="2880520"/>
            <a:ext cx="2916472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>
          <a:xfrm>
            <a:off x="6193072" y="2880520"/>
            <a:ext cx="0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>
            <a:off x="6193073" y="2880520"/>
            <a:ext cx="2778649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0770" y="4876801"/>
            <a:ext cx="1167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3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P2P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Unstructured P2P: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architecture does not impose any particular structure on the overlay network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Advantages: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Easy to build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Highly robust against high rates of </a:t>
            </a:r>
            <a:r>
              <a:rPr lang="en-US" sz="2400" i="1" u="sng" dirty="0"/>
              <a:t>churn</a:t>
            </a:r>
            <a:r>
              <a:rPr lang="en-US" sz="2400" dirty="0"/>
              <a:t> (i.e., when a great deal of peers frequently join and leave the network)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Main disadvantage: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Peers and contents are </a:t>
            </a:r>
            <a:r>
              <a:rPr lang="en-US" sz="2400" i="1" dirty="0"/>
              <a:t>loosely-coupled</a:t>
            </a:r>
            <a:r>
              <a:rPr lang="en-US" sz="2400" dirty="0"/>
              <a:t>, creating a data location problem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Searching for data might require broadcasting</a:t>
            </a:r>
          </a:p>
        </p:txBody>
      </p:sp>
    </p:spTree>
    <p:extLst>
      <p:ext uri="{BB962C8B-B14F-4D97-AF65-F5344CB8AC3E}">
        <p14:creationId xmlns:p14="http://schemas.microsoft.com/office/powerpoint/2010/main" val="398740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P2P Types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78572" y="1889919"/>
            <a:ext cx="3429000" cy="9906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 of P2P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19023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Unstructured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97672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Structured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76321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Hybrid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3276600" y="2880520"/>
            <a:ext cx="2916472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>
          <a:xfrm>
            <a:off x="6193072" y="2880520"/>
            <a:ext cx="0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>
            <a:off x="6193073" y="2880520"/>
            <a:ext cx="2778649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1" y="4825117"/>
            <a:ext cx="1167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P2P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651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Structured P2P: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The architecture imposes some structure on the overlay network topology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Main advantage: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Peers and contents are </a:t>
            </a:r>
            <a:r>
              <a:rPr lang="en-US" sz="2400" i="1" dirty="0"/>
              <a:t>tightly-coupled</a:t>
            </a:r>
            <a:r>
              <a:rPr lang="en-US" sz="2400" dirty="0"/>
              <a:t> (e.g., through hashing), simplifying data location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Disadvantages: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Harder to build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For optimized data location, peers must maintain extra metadata (e.g., lists of neighbors that satisfy specific criteria)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Less robust against high rates of churn</a:t>
            </a:r>
          </a:p>
        </p:txBody>
      </p:sp>
    </p:spTree>
    <p:extLst>
      <p:ext uri="{BB962C8B-B14F-4D97-AF65-F5344CB8AC3E}">
        <p14:creationId xmlns:p14="http://schemas.microsoft.com/office/powerpoint/2010/main" val="32723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P2P Types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78572" y="1889919"/>
            <a:ext cx="3429000" cy="9906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 of P2P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19023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Unstructured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97672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Structured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76321" y="3962400"/>
            <a:ext cx="2590800" cy="914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Hybrid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3276600" y="2880520"/>
            <a:ext cx="2916472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>
          <a:xfrm>
            <a:off x="6193072" y="2880520"/>
            <a:ext cx="0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>
            <a:off x="6193073" y="2880520"/>
            <a:ext cx="2778649" cy="1081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10601" y="4825117"/>
            <a:ext cx="1167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35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P2P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2870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Hybrid P2P: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The architecture can use </a:t>
            </a:r>
            <a:r>
              <a:rPr lang="en-US" sz="2600" i="1" dirty="0"/>
              <a:t>some</a:t>
            </a:r>
            <a:r>
              <a:rPr lang="en-US" sz="2600" dirty="0"/>
              <a:t> central servers to help peers locate each other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 combination of P2P and master-slave models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It offers a trade-off between the </a:t>
            </a:r>
            <a:r>
              <a:rPr lang="en-US" sz="2600" i="1" dirty="0"/>
              <a:t>centralized functionality </a:t>
            </a:r>
            <a:r>
              <a:rPr lang="en-US" sz="2600" dirty="0"/>
              <a:t>provided by the master-slave model and the </a:t>
            </a:r>
            <a:r>
              <a:rPr lang="en-US" sz="2600" i="1" dirty="0"/>
              <a:t>node equality</a:t>
            </a:r>
            <a:r>
              <a:rPr lang="en-US" sz="2600" dirty="0"/>
              <a:t> afforded by the </a:t>
            </a:r>
            <a:r>
              <a:rPr lang="en-US" sz="2600" i="1" dirty="0"/>
              <a:t>pure</a:t>
            </a:r>
            <a:r>
              <a:rPr lang="en-US" sz="2600" dirty="0"/>
              <a:t> P2P model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 other words, it combines the advantages of the </a:t>
            </a:r>
            <a:r>
              <a:rPr lang="en-US" sz="2400" dirty="0"/>
              <a:t>master</a:t>
            </a:r>
            <a:r>
              <a:rPr lang="en-US" sz="2400" dirty="0">
                <a:solidFill>
                  <a:schemeClr val="tx1"/>
                </a:solidFill>
              </a:rPr>
              <a:t>-slave and P2P models and precludes their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5559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Patterns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Aside from </a:t>
            </a:r>
            <a:r>
              <a:rPr lang="en-US" i="1" u="sng" dirty="0"/>
              <a:t>architectures</a:t>
            </a:r>
            <a:r>
              <a:rPr lang="en-US" dirty="0"/>
              <a:t>, primitive architectural elements can be combined to form various </a:t>
            </a:r>
            <a:r>
              <a:rPr lang="en-US" i="1" u="sng" dirty="0"/>
              <a:t>patterns</a:t>
            </a:r>
            <a:r>
              <a:rPr lang="en-US" dirty="0"/>
              <a:t> via:</a:t>
            </a:r>
          </a:p>
          <a:p>
            <a:pPr lvl="1">
              <a:defRPr/>
            </a:pPr>
            <a:r>
              <a:rPr lang="en-US" sz="2600" dirty="0" err="1">
                <a:solidFill>
                  <a:srgbClr val="0070C0"/>
                </a:solidFill>
              </a:rPr>
              <a:t>Tiering</a:t>
            </a:r>
            <a:endParaRPr lang="en-US" sz="2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sz="2600" dirty="0">
                <a:solidFill>
                  <a:srgbClr val="0070C0"/>
                </a:solidFill>
              </a:rPr>
              <a:t>Layering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Tiering</a:t>
            </a:r>
            <a:r>
              <a:rPr lang="en-US" dirty="0"/>
              <a:t> and layering are complementary</a:t>
            </a:r>
          </a:p>
          <a:p>
            <a:pPr marL="971550" lvl="1" indent="-514350">
              <a:defRPr/>
            </a:pPr>
            <a:r>
              <a:rPr lang="en-US" sz="2600" dirty="0" err="1"/>
              <a:t>Tiering</a:t>
            </a:r>
            <a:r>
              <a:rPr lang="en-US" sz="2600" dirty="0"/>
              <a:t> = horizontal splitting of services</a:t>
            </a:r>
          </a:p>
          <a:p>
            <a:pPr marL="971550" lvl="1" indent="-514350">
              <a:defRPr/>
            </a:pPr>
            <a:r>
              <a:rPr lang="en-US" sz="2600" dirty="0"/>
              <a:t>Layering = vertical organization of services</a:t>
            </a:r>
          </a:p>
          <a:p>
            <a:pPr marL="457200" lvl="1" indent="0"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3955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Tiering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351338"/>
          </a:xfrm>
        </p:spPr>
        <p:txBody>
          <a:bodyPr/>
          <a:lstStyle/>
          <a:p>
            <a:r>
              <a:rPr lang="en-US" altLang="en-US" dirty="0" err="1"/>
              <a:t>Tiering</a:t>
            </a:r>
            <a:r>
              <a:rPr lang="en-US" altLang="en-US" dirty="0"/>
              <a:t> is a technique to: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600" dirty="0"/>
              <a:t>Organize the functionality of a service,  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600" dirty="0"/>
              <a:t>and place the functionality into appropriate servers</a:t>
            </a:r>
          </a:p>
          <a:p>
            <a:pPr marL="2286000" lvl="4" indent="-514350">
              <a:buNone/>
            </a:pPr>
            <a:endParaRPr lang="en-US" altLang="en-US" sz="1600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505200"/>
            <a:ext cx="8229599" cy="1828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400" b="1" dirty="0"/>
              <a:t>Airline Search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599" y="41148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Get user 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199" y="4114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Get data from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599" y="4114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Rank the offers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799" y="41148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Display UI screen</a:t>
            </a:r>
          </a:p>
        </p:txBody>
      </p:sp>
    </p:spTree>
    <p:extLst>
      <p:ext uri="{BB962C8B-B14F-4D97-AF65-F5344CB8AC3E}">
        <p14:creationId xmlns:p14="http://schemas.microsoft.com/office/powerpoint/2010/main" val="61182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8229600" cy="4525962"/>
          </a:xfrm>
        </p:spPr>
        <p:txBody>
          <a:bodyPr/>
          <a:lstStyle/>
          <a:p>
            <a:r>
              <a:rPr lang="en-US" altLang="en-US" dirty="0"/>
              <a:t>How would you design an airline search application?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Two-Tiered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76400" y="2362200"/>
            <a:ext cx="8077200" cy="2667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/>
              <a:t>EXPEDIA  Airline  Search  Application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81600" y="4005264"/>
            <a:ext cx="1295400" cy="79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Rank the offers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05264"/>
            <a:ext cx="1295400" cy="79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Display result to user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81600" y="2984500"/>
            <a:ext cx="1295400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Get user Input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38400" y="2984500"/>
            <a:ext cx="1295400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Display user input screen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7848600" y="3017838"/>
            <a:ext cx="1524000" cy="17827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Airline Database</a:t>
            </a:r>
          </a:p>
        </p:txBody>
      </p:sp>
      <p:cxnSp>
        <p:nvCxnSpPr>
          <p:cNvPr id="10" name="Straight Arrow Connector 9"/>
          <p:cNvCxnSpPr>
            <a:stCxn id="23" idx="3"/>
            <a:endCxn id="21" idx="1"/>
          </p:cNvCxnSpPr>
          <p:nvPr/>
        </p:nvCxnSpPr>
        <p:spPr>
          <a:xfrm>
            <a:off x="3733800" y="338137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1" idx="3"/>
            <a:endCxn id="2" idx="2"/>
          </p:cNvCxnSpPr>
          <p:nvPr/>
        </p:nvCxnSpPr>
        <p:spPr>
          <a:xfrm>
            <a:off x="6477000" y="3381375"/>
            <a:ext cx="137160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" idx="3"/>
          </p:cNvCxnSpPr>
          <p:nvPr/>
        </p:nvCxnSpPr>
        <p:spPr>
          <a:xfrm flipH="1">
            <a:off x="6477000" y="3908426"/>
            <a:ext cx="1371600" cy="49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3733800" y="440213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6400" y="2133600"/>
            <a:ext cx="2743200" cy="3429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Tier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57700" y="2133600"/>
            <a:ext cx="5295900" cy="3429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26331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How would you design an airline search application?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Three-Tiered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76400" y="2362200"/>
            <a:ext cx="8077200" cy="2667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/>
              <a:t>EXPEDIA  Airline  Search  Application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81600" y="4005264"/>
            <a:ext cx="1295400" cy="79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Rank the offers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05264"/>
            <a:ext cx="1295400" cy="79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Display result to user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81600" y="2984500"/>
            <a:ext cx="1295400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Get user Input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38400" y="2984500"/>
            <a:ext cx="1295400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Display user input screen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7848600" y="3017838"/>
            <a:ext cx="1524000" cy="17827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Airline Database</a:t>
            </a:r>
          </a:p>
        </p:txBody>
      </p:sp>
      <p:cxnSp>
        <p:nvCxnSpPr>
          <p:cNvPr id="10" name="Straight Arrow Connector 9"/>
          <p:cNvCxnSpPr>
            <a:stCxn id="23" idx="3"/>
            <a:endCxn id="21" idx="1"/>
          </p:cNvCxnSpPr>
          <p:nvPr/>
        </p:nvCxnSpPr>
        <p:spPr>
          <a:xfrm>
            <a:off x="3733800" y="338137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1" idx="3"/>
            <a:endCxn id="2" idx="2"/>
          </p:cNvCxnSpPr>
          <p:nvPr/>
        </p:nvCxnSpPr>
        <p:spPr>
          <a:xfrm>
            <a:off x="6477000" y="3381375"/>
            <a:ext cx="137160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" idx="3"/>
          </p:cNvCxnSpPr>
          <p:nvPr/>
        </p:nvCxnSpPr>
        <p:spPr>
          <a:xfrm flipH="1">
            <a:off x="6477000" y="3908426"/>
            <a:ext cx="1371600" cy="49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3733800" y="440213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6400" y="2133600"/>
            <a:ext cx="2743200" cy="3429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Tier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57700" y="2133600"/>
            <a:ext cx="2743200" cy="3429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Tier 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39000" y="2133600"/>
            <a:ext cx="2514600" cy="3429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Tier 3</a:t>
            </a:r>
          </a:p>
        </p:txBody>
      </p:sp>
    </p:spTree>
    <p:extLst>
      <p:ext uri="{BB962C8B-B14F-4D97-AF65-F5344CB8AC3E}">
        <p14:creationId xmlns:p14="http://schemas.microsoft.com/office/powerpoint/2010/main" val="23129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05A975-4A4F-4F59-9A1C-E56C0634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F7890-BA4C-4174-8CA8-27ED98FB7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668000" cy="48006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Remote Procedure Calls – Part II</a:t>
            </a:r>
          </a:p>
          <a:p>
            <a:pPr marL="1828800" lvl="4" indent="0" algn="just" eaLnBrk="1" hangingPunct="1">
              <a:buNone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/>
              <a:t>Architectures</a:t>
            </a:r>
          </a:p>
          <a:p>
            <a:pPr marL="457200" lvl="1" indent="0" eaLnBrk="1" hangingPunct="1">
              <a:buNone/>
              <a:defRPr/>
            </a:pPr>
            <a:endParaRPr lang="en-US" sz="26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800" dirty="0"/>
              <a:t>P1 design report is due on August 28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800" dirty="0"/>
              <a:t>PS2 is due on September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3"/>
          <p:cNvGrpSpPr>
            <a:grpSpLocks/>
          </p:cNvGrpSpPr>
          <p:nvPr/>
        </p:nvGrpSpPr>
        <p:grpSpPr bwMode="auto">
          <a:xfrm>
            <a:off x="4571999" y="4038204"/>
            <a:ext cx="1752600" cy="1371600"/>
            <a:chOff x="4876800" y="4147669"/>
            <a:chExt cx="1168400" cy="295835"/>
          </a:xfrm>
        </p:grpSpPr>
        <p:sp>
          <p:nvSpPr>
            <p:cNvPr id="41" name="Rectangle 40"/>
            <p:cNvSpPr/>
            <p:nvPr/>
          </p:nvSpPr>
          <p:spPr>
            <a:xfrm>
              <a:off x="4876800" y="4147669"/>
              <a:ext cx="1168400" cy="29583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2" name="Oval 8"/>
            <p:cNvSpPr/>
            <p:nvPr/>
          </p:nvSpPr>
          <p:spPr>
            <a:xfrm>
              <a:off x="4927600" y="4175404"/>
              <a:ext cx="1046692" cy="23009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Application-Specific Processing</a:t>
              </a:r>
            </a:p>
          </p:txBody>
        </p:sp>
      </p:grp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Three-Tiered Architecture</a:t>
            </a:r>
          </a:p>
        </p:txBody>
      </p:sp>
      <p:grpSp>
        <p:nvGrpSpPr>
          <p:cNvPr id="31748" name="Group 33"/>
          <p:cNvGrpSpPr>
            <a:grpSpLocks/>
          </p:cNvGrpSpPr>
          <p:nvPr/>
        </p:nvGrpSpPr>
        <p:grpSpPr bwMode="auto">
          <a:xfrm>
            <a:off x="7924800" y="3200399"/>
            <a:ext cx="2286000" cy="1447800"/>
            <a:chOff x="4876800" y="4114800"/>
            <a:chExt cx="1219200" cy="295835"/>
          </a:xfrm>
        </p:grpSpPr>
        <p:sp>
          <p:nvSpPr>
            <p:cNvPr id="5" name="Rectangle 4"/>
            <p:cNvSpPr/>
            <p:nvPr/>
          </p:nvSpPr>
          <p:spPr>
            <a:xfrm>
              <a:off x="4876800" y="4114800"/>
              <a:ext cx="1219200" cy="29583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98720" y="4145941"/>
              <a:ext cx="975360" cy="22998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Database manager</a:t>
              </a:r>
            </a:p>
          </p:txBody>
        </p:sp>
      </p:grpSp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1600200" y="2438399"/>
            <a:ext cx="1447800" cy="1143000"/>
            <a:chOff x="4876800" y="4114800"/>
            <a:chExt cx="1219200" cy="838200"/>
          </a:xfrm>
        </p:grpSpPr>
        <p:sp>
          <p:nvSpPr>
            <p:cNvPr id="8" name="Rectangle 7"/>
            <p:cNvSpPr/>
            <p:nvPr/>
          </p:nvSpPr>
          <p:spPr>
            <a:xfrm>
              <a:off x="4876800" y="41148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31611" y="4170680"/>
              <a:ext cx="1093537" cy="7264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User view, and controls</a:t>
              </a:r>
            </a:p>
          </p:txBody>
        </p:sp>
      </p:grpSp>
      <p:grpSp>
        <p:nvGrpSpPr>
          <p:cNvPr id="31750" name="Group 33"/>
          <p:cNvGrpSpPr>
            <a:grpSpLocks/>
          </p:cNvGrpSpPr>
          <p:nvPr/>
        </p:nvGrpSpPr>
        <p:grpSpPr bwMode="auto">
          <a:xfrm>
            <a:off x="4572000" y="2362199"/>
            <a:ext cx="1752600" cy="1371600"/>
            <a:chOff x="4876800" y="4147669"/>
            <a:chExt cx="1168400" cy="295835"/>
          </a:xfrm>
        </p:grpSpPr>
        <p:sp>
          <p:nvSpPr>
            <p:cNvPr id="13" name="Rectangle 12"/>
            <p:cNvSpPr/>
            <p:nvPr/>
          </p:nvSpPr>
          <p:spPr>
            <a:xfrm>
              <a:off x="4876800" y="4147669"/>
              <a:ext cx="1168400" cy="29583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Oval 8"/>
            <p:cNvSpPr/>
            <p:nvPr/>
          </p:nvSpPr>
          <p:spPr>
            <a:xfrm>
              <a:off x="4927600" y="4175404"/>
              <a:ext cx="1046692" cy="23009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Application-Specific Processing</a:t>
              </a:r>
            </a:p>
          </p:txBody>
        </p:sp>
      </p:grp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1600200" y="4114799"/>
            <a:ext cx="1447800" cy="1143000"/>
            <a:chOff x="4876800" y="4114800"/>
            <a:chExt cx="1219200" cy="838200"/>
          </a:xfrm>
        </p:grpSpPr>
        <p:sp>
          <p:nvSpPr>
            <p:cNvPr id="16" name="Rectangle 15"/>
            <p:cNvSpPr/>
            <p:nvPr/>
          </p:nvSpPr>
          <p:spPr>
            <a:xfrm>
              <a:off x="4876800" y="41148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931611" y="4170680"/>
              <a:ext cx="1093537" cy="7264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User view, and control</a:t>
              </a:r>
            </a:p>
          </p:txBody>
        </p:sp>
      </p:grpSp>
      <p:cxnSp>
        <p:nvCxnSpPr>
          <p:cNvPr id="18" name="Straight Arrow Connector 17"/>
          <p:cNvCxnSpPr>
            <a:stCxn id="17" idx="6"/>
            <a:endCxn id="42" idx="2"/>
          </p:cNvCxnSpPr>
          <p:nvPr/>
        </p:nvCxnSpPr>
        <p:spPr>
          <a:xfrm>
            <a:off x="2963863" y="4686299"/>
            <a:ext cx="1684336" cy="13896"/>
          </a:xfrm>
          <a:prstGeom prst="straightConnector1">
            <a:avLst/>
          </a:prstGeom>
          <a:ln w="571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4" idx="2"/>
          </p:cNvCxnSpPr>
          <p:nvPr/>
        </p:nvCxnSpPr>
        <p:spPr>
          <a:xfrm>
            <a:off x="2963863" y="3009899"/>
            <a:ext cx="1684337" cy="14291"/>
          </a:xfrm>
          <a:prstGeom prst="straightConnector1">
            <a:avLst/>
          </a:prstGeom>
          <a:ln w="571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754" name="TextBox 19"/>
          <p:cNvSpPr txBox="1">
            <a:spLocks noChangeArrowheads="1"/>
          </p:cNvSpPr>
          <p:nvPr/>
        </p:nvSpPr>
        <p:spPr bwMode="auto">
          <a:xfrm>
            <a:off x="1219200" y="1560512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Presentation Logic</a:t>
            </a:r>
          </a:p>
        </p:txBody>
      </p:sp>
      <p:sp>
        <p:nvSpPr>
          <p:cNvPr id="31755" name="TextBox 20"/>
          <p:cNvSpPr txBox="1">
            <a:spLocks noChangeArrowheads="1"/>
          </p:cNvSpPr>
          <p:nvPr/>
        </p:nvSpPr>
        <p:spPr bwMode="auto">
          <a:xfrm>
            <a:off x="8458200" y="15240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Data Logic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295400" y="4038599"/>
            <a:ext cx="441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60" name="TextBox 36"/>
          <p:cNvSpPr txBox="1">
            <a:spLocks noChangeArrowheads="1"/>
          </p:cNvSpPr>
          <p:nvPr/>
        </p:nvSpPr>
        <p:spPr bwMode="auto">
          <a:xfrm>
            <a:off x="4572000" y="1524000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Application Logic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5181600" y="4038599"/>
            <a:ext cx="441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6"/>
            <a:endCxn id="6" idx="2"/>
          </p:cNvCxnSpPr>
          <p:nvPr/>
        </p:nvCxnSpPr>
        <p:spPr>
          <a:xfrm>
            <a:off x="6218238" y="3024190"/>
            <a:ext cx="1935162" cy="891381"/>
          </a:xfrm>
          <a:prstGeom prst="straightConnector1">
            <a:avLst/>
          </a:prstGeom>
          <a:ln w="571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6"/>
            <a:endCxn id="6" idx="2"/>
          </p:cNvCxnSpPr>
          <p:nvPr/>
        </p:nvCxnSpPr>
        <p:spPr>
          <a:xfrm flipV="1">
            <a:off x="6218237" y="3915571"/>
            <a:ext cx="1935163" cy="784624"/>
          </a:xfrm>
          <a:prstGeom prst="straightConnector1">
            <a:avLst/>
          </a:prstGeom>
          <a:ln w="571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6016" y="5638800"/>
            <a:ext cx="10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Tier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79040" y="5638800"/>
            <a:ext cx="10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Tier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28080" y="5638800"/>
            <a:ext cx="10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Tier 3</a:t>
            </a:r>
          </a:p>
        </p:txBody>
      </p:sp>
    </p:spTree>
    <p:extLst>
      <p:ext uri="{BB962C8B-B14F-4D97-AF65-F5344CB8AC3E}">
        <p14:creationId xmlns:p14="http://schemas.microsoft.com/office/powerpoint/2010/main" val="127576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38200" y="320676"/>
            <a:ext cx="9829799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Three-Tiered Architecture: Pros and Cons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altLang="en-US" sz="2600" dirty="0"/>
              <a:t>Enhanced maintainability of the software (one-to-one mapping from logical elements to physical servers)</a:t>
            </a:r>
          </a:p>
          <a:p>
            <a:pPr lvl="1"/>
            <a:r>
              <a:rPr lang="en-US" altLang="en-US" sz="2600" dirty="0"/>
              <a:t>Each tier has a well-defined role</a:t>
            </a:r>
          </a:p>
          <a:p>
            <a:pPr lvl="4"/>
            <a:endParaRPr lang="en-US" altLang="en-US" dirty="0"/>
          </a:p>
          <a:p>
            <a:r>
              <a:rPr lang="en-US" alt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altLang="en-US" sz="2600" dirty="0"/>
              <a:t>Added complexity due to managing multiple servers</a:t>
            </a:r>
          </a:p>
          <a:p>
            <a:pPr lvl="1"/>
            <a:r>
              <a:rPr lang="en-US" altLang="en-US" sz="2600" dirty="0"/>
              <a:t>Added network traffic</a:t>
            </a:r>
          </a:p>
          <a:p>
            <a:pPr lvl="1"/>
            <a:r>
              <a:rPr lang="en-US" altLang="en-US" sz="2600" dirty="0"/>
              <a:t>Added latency</a:t>
            </a:r>
          </a:p>
        </p:txBody>
      </p:sp>
    </p:spTree>
    <p:extLst>
      <p:ext uri="{BB962C8B-B14F-4D97-AF65-F5344CB8AC3E}">
        <p14:creationId xmlns:p14="http://schemas.microsoft.com/office/powerpoint/2010/main" val="20962270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12552" cy="4525963"/>
          </a:xfrm>
        </p:spPr>
        <p:txBody>
          <a:bodyPr/>
          <a:lstStyle/>
          <a:p>
            <a:r>
              <a:rPr lang="en-US" altLang="en-US" dirty="0"/>
              <a:t>A complex system is partitioned into layers</a:t>
            </a:r>
          </a:p>
          <a:p>
            <a:pPr lvl="1"/>
            <a:r>
              <a:rPr lang="en-US" altLang="en-US" sz="2600" dirty="0"/>
              <a:t>Upper layer utilizes the services of the lower layer</a:t>
            </a:r>
          </a:p>
          <a:p>
            <a:pPr lvl="1"/>
            <a:r>
              <a:rPr lang="en-US" altLang="en-US" sz="2600" dirty="0"/>
              <a:t>A </a:t>
            </a:r>
            <a:r>
              <a:rPr lang="en-US" altLang="en-US" sz="2600" i="1" dirty="0"/>
              <a:t>vertical organization </a:t>
            </a:r>
            <a:r>
              <a:rPr lang="en-US" altLang="en-US" sz="2600" dirty="0"/>
              <a:t>of services</a:t>
            </a:r>
          </a:p>
          <a:p>
            <a:pPr lvl="4"/>
            <a:endParaRPr lang="en-US" altLang="en-US" sz="1400" dirty="0"/>
          </a:p>
          <a:p>
            <a:r>
              <a:rPr lang="en-US" altLang="en-US" dirty="0"/>
              <a:t>Layering simplifies the design of complex distributed systems by hiding the complexity of below layers</a:t>
            </a:r>
          </a:p>
          <a:p>
            <a:endParaRPr lang="en-US" altLang="en-US" sz="2400" dirty="0"/>
          </a:p>
          <a:p>
            <a:r>
              <a:rPr lang="en-US" altLang="en-US" dirty="0"/>
              <a:t>Control flows from layer to layer</a:t>
            </a:r>
          </a:p>
          <a:p>
            <a:pPr lvl="1">
              <a:buFontTx/>
              <a:buNone/>
            </a:pPr>
            <a:endParaRPr lang="en-US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80337" y="5486400"/>
            <a:ext cx="152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0337" y="4829094"/>
            <a:ext cx="15240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0337" y="4127060"/>
            <a:ext cx="15240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3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885113" y="4584701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875713" y="4584701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85113" y="5233989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5713" y="5233989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51713" y="4508501"/>
            <a:ext cx="0" cy="969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8" name="TextBox 15"/>
          <p:cNvSpPr txBox="1">
            <a:spLocks noChangeArrowheads="1"/>
          </p:cNvSpPr>
          <p:nvPr/>
        </p:nvSpPr>
        <p:spPr bwMode="auto">
          <a:xfrm>
            <a:off x="6143626" y="4692651"/>
            <a:ext cx="119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Request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256713" y="4500563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0" name="TextBox 19"/>
          <p:cNvSpPr txBox="1">
            <a:spLocks noChangeArrowheads="1"/>
          </p:cNvSpPr>
          <p:nvPr/>
        </p:nvSpPr>
        <p:spPr bwMode="auto">
          <a:xfrm>
            <a:off x="9215439" y="4660901"/>
            <a:ext cx="1412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Response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82621" y="48286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318429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1" y="320676"/>
            <a:ext cx="8990014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Layering – Platform and middleware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486156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Distributed systems can be organized into three layers:</a:t>
            </a:r>
          </a:p>
          <a:p>
            <a:pPr lvl="1">
              <a:buFontTx/>
              <a:buAutoNum type="arabicPeriod"/>
            </a:pPr>
            <a:r>
              <a:rPr lang="en-US" altLang="en-US" sz="2600" dirty="0">
                <a:solidFill>
                  <a:srgbClr val="0070C0"/>
                </a:solidFill>
              </a:rPr>
              <a:t>Platform</a:t>
            </a:r>
          </a:p>
          <a:p>
            <a:pPr lvl="2"/>
            <a:r>
              <a:rPr lang="en-US" altLang="en-US" sz="2400" dirty="0"/>
              <a:t>Low-level hardware and software layers</a:t>
            </a:r>
          </a:p>
          <a:p>
            <a:pPr lvl="2"/>
            <a:r>
              <a:rPr lang="en-US" altLang="en-US" sz="2400" dirty="0"/>
              <a:t>Provides common services for higher layers</a:t>
            </a:r>
          </a:p>
          <a:p>
            <a:pPr lvl="5"/>
            <a:endParaRPr lang="en-US" altLang="en-US" sz="1000" dirty="0"/>
          </a:p>
          <a:p>
            <a:pPr lvl="1">
              <a:buFontTx/>
              <a:buAutoNum type="arabicPeriod"/>
            </a:pPr>
            <a:r>
              <a:rPr lang="en-US" altLang="en-US" sz="2600" dirty="0">
                <a:solidFill>
                  <a:srgbClr val="0070C0"/>
                </a:solidFill>
              </a:rPr>
              <a:t>Middleware</a:t>
            </a:r>
          </a:p>
          <a:p>
            <a:pPr lvl="2"/>
            <a:r>
              <a:rPr lang="en-US" altLang="en-US" sz="2400" dirty="0"/>
              <a:t>Masks heterogeneity and provides convenient programming models to application programmers</a:t>
            </a:r>
          </a:p>
          <a:p>
            <a:pPr lvl="2"/>
            <a:r>
              <a:rPr lang="en-US" altLang="en-US" sz="2400" dirty="0"/>
              <a:t>Typically, it simplifies application programming </a:t>
            </a:r>
            <a:br>
              <a:rPr lang="en-US" altLang="en-US" sz="2400" dirty="0"/>
            </a:br>
            <a:r>
              <a:rPr lang="en-US" altLang="en-US" sz="2400" dirty="0"/>
              <a:t>by abstracting communication mechanisms</a:t>
            </a:r>
          </a:p>
          <a:p>
            <a:pPr lvl="5"/>
            <a:endParaRPr lang="en-US" altLang="en-US" sz="1000" dirty="0"/>
          </a:p>
          <a:p>
            <a:pPr lvl="1">
              <a:buFontTx/>
              <a:buAutoNum type="arabicPeriod"/>
            </a:pPr>
            <a:r>
              <a:rPr lang="en-US" altLang="en-US" sz="2600" dirty="0">
                <a:solidFill>
                  <a:srgbClr val="0070C0"/>
                </a:solidFill>
              </a:rPr>
              <a:t>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0999" y="5649368"/>
            <a:ext cx="4007521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0999" y="5268368"/>
            <a:ext cx="4007521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0999" y="4887368"/>
            <a:ext cx="4007521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0999" y="4430168"/>
            <a:ext cx="4007521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8" name="Left Brace 7"/>
          <p:cNvSpPr/>
          <p:nvPr/>
        </p:nvSpPr>
        <p:spPr>
          <a:xfrm>
            <a:off x="7620000" y="5334000"/>
            <a:ext cx="304800" cy="762000"/>
          </a:xfrm>
          <a:prstGeom prst="leftBrace">
            <a:avLst>
              <a:gd name="adj1" fmla="val 31710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16483" y="487633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3400" y="5706347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and network hardware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9307" y="5514945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4103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r>
              <a:rPr lang="en-US" altLang="en-US" sz="3200" dirty="0"/>
              <a:t>Naming</a:t>
            </a:r>
            <a:endParaRPr lang="en-US" altLang="en-US" sz="3200" i="1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7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334170"/>
            <a:ext cx="10058400" cy="1055688"/>
          </a:xfr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altLang="en-US" dirty="0"/>
              <a:t>Bird’s Eye View of Some Distributed Systems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16764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Google 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3733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Search Client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Search Client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3733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Search Client 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33600" y="2590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29" name="TextBox 22"/>
          <p:cNvSpPr txBox="1">
            <a:spLocks noChangeArrowheads="1"/>
          </p:cNvSpPr>
          <p:nvPr/>
        </p:nvSpPr>
        <p:spPr bwMode="auto">
          <a:xfrm rot="-3128434">
            <a:off x="2129632" y="2794795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5130" name="TextBox 23"/>
          <p:cNvSpPr txBox="1">
            <a:spLocks noChangeArrowheads="1"/>
          </p:cNvSpPr>
          <p:nvPr/>
        </p:nvSpPr>
        <p:spPr bwMode="auto">
          <a:xfrm rot="-3128434">
            <a:off x="2497138" y="2995613"/>
            <a:ext cx="1179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2286000" y="2590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2"/>
          </p:cNvCxnSpPr>
          <p:nvPr/>
        </p:nvCxnSpPr>
        <p:spPr>
          <a:xfrm rot="5400000" flipH="1" flipV="1">
            <a:off x="3048001" y="3086101"/>
            <a:ext cx="1295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162301" y="3086101"/>
            <a:ext cx="1295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733800" y="26670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3886200" y="26670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48000" y="1676400"/>
            <a:ext cx="12954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Expedia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77000" y="2514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Peer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20000" y="1447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Peer 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839200" y="2514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Peer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20000" y="3733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Peer 4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286000" y="4495801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Google Search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819900" y="4376739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Bit-torrent</a:t>
            </a:r>
          </a:p>
        </p:txBody>
      </p:sp>
      <p:cxnSp>
        <p:nvCxnSpPr>
          <p:cNvPr id="57" name="Straight Arrow Connector 56"/>
          <p:cNvCxnSpPr>
            <a:stCxn id="51" idx="2"/>
            <a:endCxn id="50" idx="0"/>
          </p:cNvCxnSpPr>
          <p:nvPr/>
        </p:nvCxnSpPr>
        <p:spPr>
          <a:xfrm flipH="1">
            <a:off x="6972300" y="2057400"/>
            <a:ext cx="1143000" cy="4572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7467600" y="2741614"/>
            <a:ext cx="1371600" cy="158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0"/>
            <a:endCxn id="50" idx="2"/>
          </p:cNvCxnSpPr>
          <p:nvPr/>
        </p:nvCxnSpPr>
        <p:spPr>
          <a:xfrm flipH="1" flipV="1">
            <a:off x="6972300" y="3124200"/>
            <a:ext cx="114300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981200" y="3733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Reservation Client 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48000" y="3733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Reservation Client 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91000" y="3733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Reservation Client 3</a:t>
            </a:r>
          </a:p>
        </p:txBody>
      </p:sp>
      <p:cxnSp>
        <p:nvCxnSpPr>
          <p:cNvPr id="29" name="Straight Arrow Connector 28"/>
          <p:cNvCxnSpPr>
            <a:stCxn id="53" idx="0"/>
            <a:endCxn id="52" idx="2"/>
          </p:cNvCxnSpPr>
          <p:nvPr/>
        </p:nvCxnSpPr>
        <p:spPr>
          <a:xfrm flipV="1">
            <a:off x="8115300" y="3124200"/>
            <a:ext cx="1219200" cy="609600"/>
          </a:xfrm>
          <a:prstGeom prst="straightConnector1">
            <a:avLst/>
          </a:prstGeom>
          <a:ln w="25400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67600" y="2963863"/>
            <a:ext cx="1371600" cy="0"/>
          </a:xfrm>
          <a:prstGeom prst="straightConnector1">
            <a:avLst/>
          </a:prstGeom>
          <a:ln w="25400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1" idx="2"/>
            <a:endCxn id="52" idx="0"/>
          </p:cNvCxnSpPr>
          <p:nvPr/>
        </p:nvCxnSpPr>
        <p:spPr>
          <a:xfrm>
            <a:off x="8115300" y="2057400"/>
            <a:ext cx="1219200" cy="457200"/>
          </a:xfrm>
          <a:prstGeom prst="straightConnector1">
            <a:avLst/>
          </a:prstGeom>
          <a:ln w="25400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848600" y="2057400"/>
            <a:ext cx="0" cy="167640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477000" y="2057400"/>
            <a:ext cx="1143000" cy="45720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610600" y="2057400"/>
            <a:ext cx="1219200" cy="45720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610600" y="3165476"/>
            <a:ext cx="1219200" cy="569913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lgDashDot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77000" y="3165476"/>
            <a:ext cx="1143000" cy="569913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lgDashDot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82000" y="2057400"/>
            <a:ext cx="0" cy="167640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lgDashDot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286000" y="4886326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Airline Booking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629400" y="4823154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chemeClr val="tx1"/>
                </a:solidFill>
              </a:rPr>
              <a:t>BlockChain</a:t>
            </a:r>
            <a:r>
              <a:rPr lang="en-US" altLang="en-US" sz="2800" dirty="0">
                <a:solidFill>
                  <a:schemeClr val="tx1"/>
                </a:solidFill>
              </a:rPr>
              <a:t>/</a:t>
            </a:r>
            <a:r>
              <a:rPr lang="en-US" altLang="en-US" sz="2800" dirty="0" err="1">
                <a:solidFill>
                  <a:schemeClr val="tx1"/>
                </a:solidFill>
              </a:rPr>
              <a:t>BitCoin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600" y="5541964"/>
            <a:ext cx="91440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How would one characterize these distributed systems?</a:t>
            </a:r>
          </a:p>
        </p:txBody>
      </p:sp>
    </p:spTree>
    <p:extLst>
      <p:ext uri="{BB962C8B-B14F-4D97-AF65-F5344CB8AC3E}">
        <p14:creationId xmlns:p14="http://schemas.microsoft.com/office/powerpoint/2010/main" val="9627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129" grpId="0"/>
      <p:bldP spid="5130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6" grpId="0"/>
      <p:bldP spid="56" grpId="1"/>
      <p:bldP spid="67" grpId="0" animBg="1"/>
      <p:bldP spid="68" grpId="0" animBg="1"/>
      <p:bldP spid="69" grpId="0" animBg="1"/>
      <p:bldP spid="63" grpId="0"/>
      <p:bldP spid="6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69848" y="338328"/>
            <a:ext cx="10058400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Simple Characterization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554480"/>
            <a:ext cx="10512552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What are the entities that are communicating in a DS?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 sz="2600" dirty="0">
                <a:solidFill>
                  <a:srgbClr val="0070C0"/>
                </a:solidFill>
              </a:rPr>
              <a:t>Communicating entities (system-oriented vs. problem-oriented entities)</a:t>
            </a:r>
          </a:p>
          <a:p>
            <a:pPr marL="914400" lvl="1" indent="-457200">
              <a:buNone/>
            </a:pPr>
            <a:endParaRPr lang="en-US" altLang="en-US" sz="2200" dirty="0">
              <a:solidFill>
                <a:schemeClr val="accent2"/>
              </a:solidFill>
            </a:endParaRPr>
          </a:p>
          <a:p>
            <a:r>
              <a:rPr lang="en-US" altLang="en-US" dirty="0"/>
              <a:t>How do the entities communicate?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en-US" altLang="en-US" sz="2600" dirty="0">
                <a:solidFill>
                  <a:srgbClr val="0070C0"/>
                </a:solidFill>
              </a:rPr>
              <a:t>Communication paradigms (sockets and RPC– we will see study more paradigms later)</a:t>
            </a:r>
          </a:p>
          <a:p>
            <a:pPr marL="914400" lvl="1" indent="-457200">
              <a:buNone/>
            </a:pPr>
            <a:endParaRPr lang="en-US" altLang="en-US" sz="2200" dirty="0">
              <a:solidFill>
                <a:schemeClr val="accent2"/>
              </a:solidFill>
            </a:endParaRPr>
          </a:p>
          <a:p>
            <a:r>
              <a:rPr lang="en-US" altLang="en-US" dirty="0"/>
              <a:t>What roles and responsibilities do the entities have?</a:t>
            </a:r>
          </a:p>
          <a:p>
            <a:pPr marL="971550" lvl="1" indent="-514350">
              <a:buFont typeface="+mj-lt"/>
              <a:buAutoNum type="alphaLcParenR" startAt="3"/>
            </a:pPr>
            <a:r>
              <a:rPr lang="en-US" altLang="en-US" sz="2600" dirty="0">
                <a:solidFill>
                  <a:srgbClr val="0070C0"/>
                </a:solidFill>
              </a:rPr>
              <a:t>This could lead to different organizations (referred, henceforth, to as </a:t>
            </a:r>
            <a:r>
              <a:rPr lang="en-US" altLang="en-US" sz="2600" i="1" dirty="0">
                <a:solidFill>
                  <a:srgbClr val="0070C0"/>
                </a:solidFill>
              </a:rPr>
              <a:t>architectures</a:t>
            </a:r>
            <a:r>
              <a:rPr lang="en-US" altLang="en-US" sz="2600" dirty="0">
                <a:solidFill>
                  <a:srgbClr val="0070C0"/>
                </a:solidFill>
              </a:rPr>
              <a:t>)</a:t>
            </a:r>
          </a:p>
          <a:p>
            <a:pPr marL="914400" lvl="1" indent="-457200">
              <a:buNone/>
            </a:pPr>
            <a:endParaRPr lang="en-US" alt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Architectures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351338"/>
          </a:xfrm>
        </p:spPr>
        <p:txBody>
          <a:bodyPr/>
          <a:lstStyle/>
          <a:p>
            <a:r>
              <a:rPr lang="en-US" altLang="en-US" dirty="0"/>
              <a:t>Two main architectures:</a:t>
            </a:r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Master-Slave architecture </a:t>
            </a:r>
          </a:p>
          <a:p>
            <a:pPr lvl="2"/>
            <a:r>
              <a:rPr lang="en-US" altLang="en-US" sz="2600" dirty="0"/>
              <a:t>Roles of entities are </a:t>
            </a:r>
            <a:r>
              <a:rPr lang="en-US" altLang="en-US" sz="2600" i="1" dirty="0"/>
              <a:t>asymmetric</a:t>
            </a:r>
            <a:endParaRPr lang="en-US" altLang="en-US" sz="2600" dirty="0"/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Peer-to-Peer architecture</a:t>
            </a:r>
          </a:p>
          <a:p>
            <a:pPr lvl="2"/>
            <a:r>
              <a:rPr lang="en-US" altLang="en-US" sz="2600" dirty="0"/>
              <a:t>Roles of entities are </a:t>
            </a:r>
            <a:r>
              <a:rPr lang="en-US" altLang="en-US" sz="2600" i="1" dirty="0"/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23456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Architectures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4" y="4006850"/>
            <a:ext cx="3698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013200"/>
            <a:ext cx="6064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2144714" y="3668713"/>
            <a:ext cx="1010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25606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4" y="2627314"/>
            <a:ext cx="3698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4338638" y="2306638"/>
            <a:ext cx="1063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Worker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3749675"/>
            <a:ext cx="3683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3827463" y="3429000"/>
            <a:ext cx="1063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1" name="Can 10"/>
          <p:cNvSpPr/>
          <p:nvPr/>
        </p:nvSpPr>
        <p:spPr>
          <a:xfrm>
            <a:off x="4373563" y="3967163"/>
            <a:ext cx="533400" cy="692150"/>
          </a:xfrm>
          <a:prstGeom prst="can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256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5106989"/>
            <a:ext cx="36988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TextBox 12"/>
          <p:cNvSpPr txBox="1">
            <a:spLocks noChangeArrowheads="1"/>
          </p:cNvSpPr>
          <p:nvPr/>
        </p:nvSpPr>
        <p:spPr bwMode="auto">
          <a:xfrm>
            <a:off x="4468813" y="4786313"/>
            <a:ext cx="1063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Worker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36900" y="4484689"/>
            <a:ext cx="1354138" cy="47942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98813" y="3043238"/>
            <a:ext cx="1352550" cy="984250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14689" y="4256089"/>
            <a:ext cx="833437" cy="1587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6900" y="2971800"/>
            <a:ext cx="1352550" cy="984250"/>
          </a:xfrm>
          <a:prstGeom prst="straightConnector1">
            <a:avLst/>
          </a:prstGeom>
          <a:ln w="317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17864" y="4157663"/>
            <a:ext cx="833437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68651" y="4613276"/>
            <a:ext cx="1355725" cy="479425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4927600" y="5324476"/>
            <a:ext cx="527050" cy="695325"/>
          </a:xfrm>
          <a:prstGeom prst="can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4927600" y="2871789"/>
            <a:ext cx="527050" cy="693737"/>
          </a:xfrm>
          <a:prstGeom prst="can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00625" y="3802064"/>
            <a:ext cx="222250" cy="511175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027613" y="4395788"/>
            <a:ext cx="201612" cy="457200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46913" y="2665413"/>
            <a:ext cx="3154362" cy="315436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5624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3475039"/>
            <a:ext cx="36988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5" name="TextBox 41"/>
          <p:cNvSpPr txBox="1">
            <a:spLocks noChangeArrowheads="1"/>
          </p:cNvSpPr>
          <p:nvPr/>
        </p:nvSpPr>
        <p:spPr bwMode="auto">
          <a:xfrm>
            <a:off x="6654800" y="3132138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Peer</a:t>
            </a:r>
          </a:p>
        </p:txBody>
      </p:sp>
      <p:sp>
        <p:nvSpPr>
          <p:cNvPr id="43" name="Can 42"/>
          <p:cNvSpPr/>
          <p:nvPr/>
        </p:nvSpPr>
        <p:spPr>
          <a:xfrm>
            <a:off x="7199313" y="3721100"/>
            <a:ext cx="527050" cy="692150"/>
          </a:xfrm>
          <a:prstGeom prst="can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25627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14" y="2495550"/>
            <a:ext cx="36988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8" name="TextBox 44"/>
          <p:cNvSpPr txBox="1">
            <a:spLocks noChangeArrowheads="1"/>
          </p:cNvSpPr>
          <p:nvPr/>
        </p:nvSpPr>
        <p:spPr bwMode="auto">
          <a:xfrm>
            <a:off x="8812213" y="2174875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Peer</a:t>
            </a:r>
          </a:p>
        </p:txBody>
      </p:sp>
      <p:sp>
        <p:nvSpPr>
          <p:cNvPr id="46" name="Can 45"/>
          <p:cNvSpPr/>
          <p:nvPr/>
        </p:nvSpPr>
        <p:spPr>
          <a:xfrm>
            <a:off x="9334500" y="2741613"/>
            <a:ext cx="527050" cy="692150"/>
          </a:xfrm>
          <a:prstGeom prst="can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25630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88" y="5538789"/>
            <a:ext cx="3683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1" name="TextBox 47"/>
          <p:cNvSpPr txBox="1">
            <a:spLocks noChangeArrowheads="1"/>
          </p:cNvSpPr>
          <p:nvPr/>
        </p:nvSpPr>
        <p:spPr bwMode="auto">
          <a:xfrm>
            <a:off x="8636000" y="5218113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Peer</a:t>
            </a:r>
          </a:p>
        </p:txBody>
      </p:sp>
      <p:sp>
        <p:nvSpPr>
          <p:cNvPr id="49" name="Can 48"/>
          <p:cNvSpPr/>
          <p:nvPr/>
        </p:nvSpPr>
        <p:spPr>
          <a:xfrm>
            <a:off x="9158288" y="5784850"/>
            <a:ext cx="527050" cy="692150"/>
          </a:xfrm>
          <a:prstGeom prst="can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816850" y="3152775"/>
            <a:ext cx="1341438" cy="82550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54950" y="4076701"/>
            <a:ext cx="1092200" cy="1154113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096375" y="3265489"/>
            <a:ext cx="128588" cy="1919287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36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9" y="2319339"/>
            <a:ext cx="3698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7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6" y="2327276"/>
            <a:ext cx="6064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8" name="TextBox 70"/>
          <p:cNvSpPr txBox="1">
            <a:spLocks noChangeArrowheads="1"/>
          </p:cNvSpPr>
          <p:nvPr/>
        </p:nvSpPr>
        <p:spPr bwMode="auto">
          <a:xfrm>
            <a:off x="6400800" y="2001838"/>
            <a:ext cx="1553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Super-Peer</a:t>
            </a:r>
          </a:p>
        </p:txBody>
      </p:sp>
      <p:cxnSp>
        <p:nvCxnSpPr>
          <p:cNvPr id="72" name="Straight Arrow Connector 71"/>
          <p:cNvCxnSpPr>
            <a:stCxn id="25636" idx="2"/>
          </p:cNvCxnSpPr>
          <p:nvPr/>
        </p:nvCxnSpPr>
        <p:spPr>
          <a:xfrm>
            <a:off x="7388226" y="2936876"/>
            <a:ext cx="74613" cy="43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5636" idx="3"/>
          </p:cNvCxnSpPr>
          <p:nvPr/>
        </p:nvCxnSpPr>
        <p:spPr>
          <a:xfrm>
            <a:off x="7572375" y="2628900"/>
            <a:ext cx="1341438" cy="222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607300" y="2905126"/>
            <a:ext cx="1409700" cy="22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2" name="TextBox 74"/>
          <p:cNvSpPr txBox="1">
            <a:spLocks noChangeArrowheads="1"/>
          </p:cNvSpPr>
          <p:nvPr/>
        </p:nvSpPr>
        <p:spPr bwMode="auto">
          <a:xfrm>
            <a:off x="6113462" y="1412875"/>
            <a:ext cx="5468937" cy="46166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Peer-to-Peer</a:t>
            </a:r>
          </a:p>
        </p:txBody>
      </p:sp>
      <p:sp>
        <p:nvSpPr>
          <p:cNvPr id="25643" name="TextBox 75"/>
          <p:cNvSpPr txBox="1">
            <a:spLocks noChangeArrowheads="1"/>
          </p:cNvSpPr>
          <p:nvPr/>
        </p:nvSpPr>
        <p:spPr bwMode="auto">
          <a:xfrm>
            <a:off x="685800" y="1416050"/>
            <a:ext cx="5410200" cy="46166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Master-Slave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6096001" y="1417638"/>
            <a:ext cx="36513" cy="5211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7" grpId="0"/>
      <p:bldP spid="25609" grpId="0"/>
      <p:bldP spid="11" grpId="0" animBg="1"/>
      <p:bldP spid="25612" grpId="0"/>
      <p:bldP spid="27" grpId="0" animBg="1"/>
      <p:bldP spid="28" grpId="0" animBg="1"/>
      <p:bldP spid="40" grpId="0" animBg="1"/>
      <p:bldP spid="25625" grpId="0"/>
      <p:bldP spid="43" grpId="0" animBg="1"/>
      <p:bldP spid="25628" grpId="0"/>
      <p:bldP spid="46" grpId="0" animBg="1"/>
      <p:bldP spid="25631" grpId="0"/>
      <p:bldP spid="49" grpId="0" animBg="1"/>
      <p:bldP spid="25638" grpId="0"/>
      <p:bldP spid="25642" grpId="0" animBg="1"/>
      <p:bldP spid="256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Master-Slave Architecture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90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master-slave architecture can be characterized as follows: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Nodes are </a:t>
            </a:r>
            <a:r>
              <a:rPr lang="en-US" sz="2600" i="1" dirty="0">
                <a:solidFill>
                  <a:srgbClr val="0070C0"/>
                </a:solidFill>
              </a:rPr>
              <a:t>unequal</a:t>
            </a:r>
            <a:r>
              <a:rPr lang="en-US" sz="2600" dirty="0">
                <a:solidFill>
                  <a:srgbClr val="0070C0"/>
                </a:solidFill>
              </a:rPr>
              <a:t> (there is a hierarchy)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Vulnerable to </a:t>
            </a:r>
            <a:r>
              <a:rPr lang="en-US" sz="2400" i="1" dirty="0"/>
              <a:t>Single-Point-of-Failure</a:t>
            </a:r>
            <a:r>
              <a:rPr lang="en-US" sz="2400" dirty="0"/>
              <a:t> (SPOF)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The master acts as a </a:t>
            </a:r>
            <a:r>
              <a:rPr lang="en-US" sz="2600" i="1" dirty="0">
                <a:solidFill>
                  <a:srgbClr val="0070C0"/>
                </a:solidFill>
              </a:rPr>
              <a:t>central coordinator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Decision making becomes easy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The underlying system </a:t>
            </a:r>
            <a:r>
              <a:rPr lang="en-US" sz="2600" i="1" dirty="0">
                <a:solidFill>
                  <a:srgbClr val="0070C0"/>
                </a:solidFill>
              </a:rPr>
              <a:t>cannot scale out</a:t>
            </a:r>
            <a:r>
              <a:rPr lang="en-US" sz="2600" dirty="0">
                <a:solidFill>
                  <a:srgbClr val="0070C0"/>
                </a:solidFill>
              </a:rPr>
              <a:t> indefinitely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master can render a </a:t>
            </a:r>
            <a:r>
              <a:rPr lang="en-US" sz="2400" i="1" dirty="0">
                <a:solidFill>
                  <a:schemeClr val="tx1"/>
                </a:solidFill>
              </a:rPr>
              <a:t>performance bottleneck</a:t>
            </a:r>
            <a:r>
              <a:rPr lang="en-US" sz="2400" dirty="0">
                <a:solidFill>
                  <a:schemeClr val="tx1"/>
                </a:solidFill>
              </a:rPr>
              <a:t> as the number of workers is increased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18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Peer-to-Peer Architecture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90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peer-to-peer (P2P) architecture can be characterized as follows: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All nodes are equal (no hierarchy)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No Single-Point-of-Failure (SPOF)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A central coordinator is not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But, decision making becomes harder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The underlying system can scale out indefinitely</a:t>
            </a:r>
            <a:endParaRPr lang="en-US" sz="2600" i="1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 principle, no performance bottleneck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0" name="Oval 19"/>
          <p:cNvSpPr/>
          <p:nvPr/>
        </p:nvSpPr>
        <p:spPr>
          <a:xfrm>
            <a:off x="8133949" y="291147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95949" y="2597150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34149" y="291147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53149" y="374967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521299" y="374967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Connector 24"/>
          <p:cNvCxnSpPr>
            <a:stCxn id="20" idx="7"/>
            <a:endCxn id="21" idx="2"/>
          </p:cNvCxnSpPr>
          <p:nvPr/>
        </p:nvCxnSpPr>
        <p:spPr>
          <a:xfrm flipV="1">
            <a:off x="8459387" y="2787650"/>
            <a:ext cx="436562" cy="17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>
            <a:off x="8514949" y="3101975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5"/>
            <a:endCxn id="23" idx="1"/>
          </p:cNvCxnSpPr>
          <p:nvPr/>
        </p:nvCxnSpPr>
        <p:spPr>
          <a:xfrm>
            <a:off x="8459388" y="3236914"/>
            <a:ext cx="949325" cy="56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4"/>
            <a:endCxn id="24" idx="1"/>
          </p:cNvCxnSpPr>
          <p:nvPr/>
        </p:nvCxnSpPr>
        <p:spPr>
          <a:xfrm>
            <a:off x="8324450" y="3292476"/>
            <a:ext cx="252413" cy="512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4" idx="0"/>
          </p:cNvCxnSpPr>
          <p:nvPr/>
        </p:nvCxnSpPr>
        <p:spPr>
          <a:xfrm flipH="1">
            <a:off x="8711800" y="2921001"/>
            <a:ext cx="239713" cy="82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5"/>
            <a:endCxn id="23" idx="0"/>
          </p:cNvCxnSpPr>
          <p:nvPr/>
        </p:nvCxnSpPr>
        <p:spPr>
          <a:xfrm>
            <a:off x="9221387" y="2921001"/>
            <a:ext cx="322262" cy="82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22" idx="1"/>
          </p:cNvCxnSpPr>
          <p:nvPr/>
        </p:nvCxnSpPr>
        <p:spPr>
          <a:xfrm>
            <a:off x="9276950" y="2787650"/>
            <a:ext cx="512763" cy="17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4"/>
            <a:endCxn id="23" idx="7"/>
          </p:cNvCxnSpPr>
          <p:nvPr/>
        </p:nvCxnSpPr>
        <p:spPr>
          <a:xfrm flipH="1">
            <a:off x="9678587" y="3292476"/>
            <a:ext cx="246062" cy="512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3"/>
            <a:endCxn id="24" idx="7"/>
          </p:cNvCxnSpPr>
          <p:nvPr/>
        </p:nvCxnSpPr>
        <p:spPr>
          <a:xfrm flipH="1">
            <a:off x="8846738" y="3236914"/>
            <a:ext cx="942975" cy="56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6"/>
          </p:cNvCxnSpPr>
          <p:nvPr/>
        </p:nvCxnSpPr>
        <p:spPr>
          <a:xfrm flipH="1">
            <a:off x="8902299" y="3940175"/>
            <a:ext cx="45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78388" y="2209800"/>
            <a:ext cx="2130425" cy="213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/>
          <a:lstStyle/>
          <a:p>
            <a:r>
              <a:rPr lang="en-US" altLang="en-US" dirty="0"/>
              <a:t>Peer-to-Peer Architecture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744200" cy="5242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peer-to-peer (P2P) architecture can be characterized as follows:</a:t>
            </a:r>
          </a:p>
          <a:p>
            <a:pPr marL="914400" lvl="1" indent="-457200">
              <a:buFont typeface="+mj-lt"/>
              <a:buAutoNum type="arabicParenR" startAt="4"/>
            </a:pPr>
            <a:r>
              <a:rPr lang="en-US" sz="2600" dirty="0">
                <a:solidFill>
                  <a:srgbClr val="0070C0"/>
                </a:solidFill>
              </a:rPr>
              <a:t>Peers can interact directly, forming groups and sharing contents (or offering services to each other)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At least one peer should share the data, and </a:t>
            </a:r>
            <a:r>
              <a:rPr lang="en-US" sz="2400" dirty="0"/>
              <a:t>this peer should be accessible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Popular data will be highly available (it will be shared by many)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Unpopular data might eventually disappear and become unavailable (as more users/peers stop sharing them)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914400" lvl="1" indent="-457200">
              <a:buFont typeface="+mj-lt"/>
              <a:buAutoNum type="arabicParenR" startAt="5"/>
            </a:pPr>
            <a:r>
              <a:rPr lang="en-US" sz="2600" dirty="0">
                <a:solidFill>
                  <a:srgbClr val="0070C0"/>
                </a:solidFill>
              </a:rPr>
              <a:t>Peers can form a virtual </a:t>
            </a:r>
            <a:r>
              <a:rPr lang="en-US" sz="2600" i="1" dirty="0">
                <a:solidFill>
                  <a:srgbClr val="0070C0"/>
                </a:solidFill>
              </a:rPr>
              <a:t>overlay network</a:t>
            </a:r>
            <a:r>
              <a:rPr lang="en-US" sz="2600" dirty="0">
                <a:solidFill>
                  <a:srgbClr val="0070C0"/>
                </a:solidFill>
              </a:rPr>
              <a:t> on top of a physical network topology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i="1" dirty="0"/>
              <a:t>Logical paths </a:t>
            </a:r>
            <a:r>
              <a:rPr lang="en-US" sz="2600" dirty="0"/>
              <a:t>do not usually match </a:t>
            </a:r>
            <a:r>
              <a:rPr lang="en-US" sz="2600" i="1" dirty="0"/>
              <a:t>physical paths</a:t>
            </a:r>
            <a:r>
              <a:rPr lang="en-US" sz="2600" dirty="0"/>
              <a:t> (i.e., higher latency)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Each peer plays a role in routing traffic through the overlay network</a:t>
            </a:r>
            <a:endParaRPr lang="en-US" sz="2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62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AC0632-33F1-445B-B027-01D37107F09C}" vid="{4AB33DC8-7FF9-44E5-AC94-643A2DA011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23739</TotalTime>
  <Words>1060</Words>
  <Application>Microsoft Macintosh PowerPoint</Application>
  <PresentationFormat>Widescreen</PresentationFormat>
  <Paragraphs>320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1_Office Theme</vt:lpstr>
      <vt:lpstr>Theme1</vt:lpstr>
      <vt:lpstr>Distributed Systems CS 15-440 </vt:lpstr>
      <vt:lpstr>Today…</vt:lpstr>
      <vt:lpstr>Bird’s Eye View of Some Distributed Systems</vt:lpstr>
      <vt:lpstr>Simple Characterization of Distributed Systems</vt:lpstr>
      <vt:lpstr>Architectures</vt:lpstr>
      <vt:lpstr>Architectures</vt:lpstr>
      <vt:lpstr>Master-Slave Architecture</vt:lpstr>
      <vt:lpstr>Peer-to-Peer Architecture</vt:lpstr>
      <vt:lpstr>Peer-to-Peer Architecture</vt:lpstr>
      <vt:lpstr>P2P Types</vt:lpstr>
      <vt:lpstr>P2P Types</vt:lpstr>
      <vt:lpstr>P2P Types</vt:lpstr>
      <vt:lpstr>P2P Types</vt:lpstr>
      <vt:lpstr>P2P Types</vt:lpstr>
      <vt:lpstr>P2P Types</vt:lpstr>
      <vt:lpstr>Architectural Patterns</vt:lpstr>
      <vt:lpstr>Tiering</vt:lpstr>
      <vt:lpstr>A Two-Tiered Architecture</vt:lpstr>
      <vt:lpstr>A Three-Tiered Architecture</vt:lpstr>
      <vt:lpstr>A Three-Tiered Architecture</vt:lpstr>
      <vt:lpstr>Three-Tiered Architecture: Pros and Cons</vt:lpstr>
      <vt:lpstr>Layering</vt:lpstr>
      <vt:lpstr>Layering – Platform and middleware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1337</cp:revision>
  <dcterms:created xsi:type="dcterms:W3CDTF">2008-11-03T12:44:07Z</dcterms:created>
  <dcterms:modified xsi:type="dcterms:W3CDTF">2022-08-22T20:42:10Z</dcterms:modified>
</cp:coreProperties>
</file>