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21" r:id="rId2"/>
    <p:sldId id="375" r:id="rId3"/>
    <p:sldId id="426" r:id="rId4"/>
    <p:sldId id="487" r:id="rId5"/>
    <p:sldId id="441" r:id="rId6"/>
    <p:sldId id="442" r:id="rId7"/>
    <p:sldId id="443" r:id="rId8"/>
    <p:sldId id="445" r:id="rId9"/>
    <p:sldId id="447" r:id="rId10"/>
    <p:sldId id="446" r:id="rId11"/>
    <p:sldId id="450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0000FF"/>
    <a:srgbClr val="000000"/>
    <a:srgbClr val="FFFFFF"/>
    <a:srgbClr val="C0C0C0"/>
    <a:srgbClr val="A50021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70" autoAdjust="0"/>
  </p:normalViewPr>
  <p:slideViewPr>
    <p:cSldViewPr>
      <p:cViewPr varScale="1">
        <p:scale>
          <a:sx n="128" d="100"/>
          <a:sy n="128" d="100"/>
        </p:scale>
        <p:origin x="4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1872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5EE63-092A-4973-A7C4-F0B16A4FE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7D8C7-A1E6-427E-BA5E-BFB75EB62E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1F3-FC8A-4051-823B-FB74E1FE2595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1F49-3048-487A-A02E-C5F41C02A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A855-A7C3-4553-9A62-D15AA0EE9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8D40-6C12-4640-9917-EF7E0B08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9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B0B41B-F537-43C4-A799-B107C88091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A11F-B8CC-40D7-989C-7629331CA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14E9CE-8A50-462D-8785-44F46C63537C}" type="datetimeFigureOut">
              <a:rPr lang="en-US"/>
              <a:pPr>
                <a:defRPr/>
              </a:pPr>
              <a:t>8/30/22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D40F487-295A-45B9-A8E0-C60A8FFF6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C406079-A493-47E8-A085-D62B97181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F63A-782B-4E51-8781-C7C7B3710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4A8D-6653-488C-BE3D-B0E81238E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CD80C1-BF14-4F02-8A97-46EC20D13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316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D80C1-BF14-4F02-8A97-46EC20D133E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13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69612C5-17B9-439F-9253-41F32E5A70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353C0E6A-2B30-4DD6-895F-1571E838E7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D4B58A9-C55A-4BB9-92D6-DDC4033EF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10E89C-2FED-4619-AF3C-EBB2F75A05D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4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5CDD2A2-A9B8-4984-8CCD-8232147322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DD50002-0861-4E2A-B431-E62113F62F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$ ls -id . </a:t>
            </a:r>
          </a:p>
          <a:p>
            <a:r>
              <a:rPr lang="en-US" altLang="en-US"/>
              <a:t>1069765 ./ </a:t>
            </a:r>
          </a:p>
          <a:p>
            <a:r>
              <a:rPr lang="en-US" altLang="en-US"/>
              <a:t>$ mkdir tmp ; cd tmp </a:t>
            </a:r>
          </a:p>
          <a:p>
            <a:r>
              <a:rPr lang="en-US" altLang="en-US"/>
              <a:t>$ ls -id .. </a:t>
            </a:r>
          </a:p>
          <a:p>
            <a:r>
              <a:rPr lang="en-US" altLang="en-US"/>
              <a:t>1069765 ../</a:t>
            </a:r>
          </a:p>
          <a:p>
            <a:endParaRPr lang="en-US" altLang="en-US"/>
          </a:p>
          <a:p>
            <a:r>
              <a:rPr lang="en-US" altLang="en-US"/>
              <a:t>The –id option to ls makes it give the inode number of the file/dir. On Unix filesystems .. is a real directory entry; it is a hard link pointing back to the previous directory. To this end, hard links are the tendons that tie the filesystem's directories together.</a:t>
            </a:r>
          </a:p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C464BCB-9C31-4206-8312-3B37B1346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0216D0-90AB-4065-A336-89CB59F133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3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DNS zone is any distinct, contiguous portion of the domain name space in the Domain Name System (DNS) for which administrative responsibility has been delegated to a single manager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1F503A-6710-44A3-9DA5-0998AC16CE2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57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7BCBB81-D996-45DD-B471-B5CCC20B796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939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DC6BA19-72E9-4837-A60C-1743973BF13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506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B9EA39-B878-4919-926D-201D49DB2F06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27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055688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8204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6475CC-4C3C-4985-9A0D-0AD10955CBC3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67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C488CEE-0121-4ADB-B8FD-CCEF6914BF7E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457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8C9683C-4871-4C8F-BEEA-10AF86B392BF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13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40BE36-488E-4863-BE8B-D3A83D23C03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497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8F92F1-570F-44E4-BBF4-1F8F64D4D95A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206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753877-7FD5-4441-908E-24202D23D682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7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733D58C-3E0D-4875-BD18-5F8E67BFAEE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15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FD6FDA-026B-4FDA-86C9-6656EB6D6CC7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8/30/22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01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7" y="274319"/>
            <a:ext cx="8604504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9E9F2266-563D-4832-B8C9-2C348FC953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CS 15-440</a:t>
            </a:r>
            <a:br>
              <a:rPr lang="en-US" dirty="0">
                <a:solidFill>
                  <a:srgbClr val="0070C0"/>
                </a:solidFill>
              </a:rPr>
            </a:br>
            <a:endParaRPr lang="en-US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06D86F-B3E3-4320-BEEC-595D5487DE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9144000" cy="21336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sz="3900" dirty="0"/>
              <a:t>Naming- Part II</a:t>
            </a:r>
          </a:p>
          <a:p>
            <a:pPr>
              <a:lnSpc>
                <a:spcPct val="100000"/>
              </a:lnSpc>
            </a:pPr>
            <a:r>
              <a:rPr lang="en-US" altLang="en-US" sz="3000" dirty="0"/>
              <a:t>Lecture 9, August 30, 2022</a:t>
            </a:r>
          </a:p>
          <a:p>
            <a:endParaRPr lang="en-US" altLang="en-US" sz="3000" dirty="0"/>
          </a:p>
          <a:p>
            <a:pPr>
              <a:lnSpc>
                <a:spcPct val="100000"/>
              </a:lnSpc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023FE27-F716-42AE-88C8-DE51DDBB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1. Hard Links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478ECDA-A062-4D7D-9792-BEE8EC64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711952" cy="4953000"/>
          </a:xfrm>
        </p:spPr>
        <p:txBody>
          <a:bodyPr>
            <a:normAutofit/>
          </a:bodyPr>
          <a:lstStyle/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There is a directed link from the hard link to the actual node</a:t>
            </a:r>
          </a:p>
          <a:p>
            <a:pPr marL="1257300" lvl="4" indent="-342900"/>
            <a:endParaRPr lang="en-US" altLang="en-US" sz="2800" dirty="0"/>
          </a:p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Name resolution: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800" dirty="0"/>
              <a:t>Similar to the general name resolution</a:t>
            </a:r>
          </a:p>
          <a:p>
            <a:pPr marL="1257300" lvl="4" indent="-342900"/>
            <a:endParaRPr lang="en-US" altLang="en-US" sz="2800" dirty="0"/>
          </a:p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Constraint: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800" dirty="0"/>
              <a:t>There should be no cycles in the graph</a:t>
            </a:r>
          </a:p>
        </p:txBody>
      </p:sp>
      <p:sp>
        <p:nvSpPr>
          <p:cNvPr id="35915" name="Rectangle 35914">
            <a:extLst>
              <a:ext uri="{FF2B5EF4-FFF2-40B4-BE49-F238E27FC236}">
                <a16:creationId xmlns:a16="http://schemas.microsoft.com/office/drawing/2014/main" id="{61D9E36F-BBA4-4785-AE9A-18033251FF92}"/>
              </a:ext>
            </a:extLst>
          </p:cNvPr>
          <p:cNvSpPr/>
          <p:nvPr/>
        </p:nvSpPr>
        <p:spPr>
          <a:xfrm>
            <a:off x="6667500" y="1418967"/>
            <a:ext cx="38481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“/home/</a:t>
            </a:r>
            <a:r>
              <a:rPr lang="en-US" sz="2000" dirty="0" err="1">
                <a:solidFill>
                  <a:schemeClr val="tx1"/>
                </a:solidFill>
              </a:rPr>
              <a:t>steen</a:t>
            </a:r>
            <a:r>
              <a:rPr lang="en-US" sz="2000" dirty="0">
                <a:solidFill>
                  <a:schemeClr val="tx1"/>
                </a:solidFill>
              </a:rPr>
              <a:t>/keys” is a hard link to “/keys”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8339E-8A27-4DA8-8C0B-55C1208373E0}"/>
              </a:ext>
            </a:extLst>
          </p:cNvPr>
          <p:cNvSpPr/>
          <p:nvPr/>
        </p:nvSpPr>
        <p:spPr>
          <a:xfrm>
            <a:off x="8610600" y="22098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1BABE-542D-4295-B354-317BCF246E49}"/>
              </a:ext>
            </a:extLst>
          </p:cNvPr>
          <p:cNvSpPr/>
          <p:nvPr/>
        </p:nvSpPr>
        <p:spPr>
          <a:xfrm>
            <a:off x="7696200" y="28956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5F4894-9848-4599-9239-EC4252FF5293}"/>
              </a:ext>
            </a:extLst>
          </p:cNvPr>
          <p:cNvSpPr/>
          <p:nvPr/>
        </p:nvSpPr>
        <p:spPr>
          <a:xfrm>
            <a:off x="8534400" y="39624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190B58-0120-4E6E-97AB-B17C6B50548C}"/>
              </a:ext>
            </a:extLst>
          </p:cNvPr>
          <p:cNvSpPr/>
          <p:nvPr/>
        </p:nvSpPr>
        <p:spPr>
          <a:xfrm>
            <a:off x="9144000" y="2971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4789D-F6E2-44DA-B3AC-8C0A832FE883}"/>
              </a:ext>
            </a:extLst>
          </p:cNvPr>
          <p:cNvSpPr/>
          <p:nvPr/>
        </p:nvSpPr>
        <p:spPr>
          <a:xfrm>
            <a:off x="6781800" y="40386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9CC9CC-A43C-465E-B7DC-AF517564C363}"/>
              </a:ext>
            </a:extLst>
          </p:cNvPr>
          <p:cNvSpPr/>
          <p:nvPr/>
        </p:nvSpPr>
        <p:spPr>
          <a:xfrm>
            <a:off x="7620000" y="40386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56A12B-4E12-4BD0-9ACB-6712DAA7712D}"/>
              </a:ext>
            </a:extLst>
          </p:cNvPr>
          <p:cNvSpPr/>
          <p:nvPr/>
        </p:nvSpPr>
        <p:spPr>
          <a:xfrm>
            <a:off x="8839200" y="5029200"/>
            <a:ext cx="685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49B24B-7389-4F53-8933-59E5A4666BE0}"/>
              </a:ext>
            </a:extLst>
          </p:cNvPr>
          <p:cNvSpPr/>
          <p:nvPr/>
        </p:nvSpPr>
        <p:spPr>
          <a:xfrm>
            <a:off x="8001000" y="5029200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BB67B6-4EFF-45A9-A35E-7AF8CA6CDC9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8801100" y="2590800"/>
            <a:ext cx="647700" cy="381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D32127-C4D0-45CC-8DD8-92EFD3AB630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86700" y="2590800"/>
            <a:ext cx="914400" cy="304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41B386-A5BD-4C49-86CD-1B24709F6B3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7886700" y="3276600"/>
            <a:ext cx="381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4FB094-9445-4883-91AA-456E5A5A27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86700" y="3276600"/>
            <a:ext cx="8382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22FE41-41D4-42D2-9979-142F0ECE02C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086600" y="3276600"/>
            <a:ext cx="8001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807B2D-FC3C-4517-9C43-9EB480F0A6D4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8724900" y="4343400"/>
            <a:ext cx="4572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2867AC-A489-4CB0-9D5A-5D3F41D04430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8305800" y="4343400"/>
            <a:ext cx="4191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A75AE5-0909-409A-BDAC-D8635AE3B5DF}"/>
              </a:ext>
            </a:extLst>
          </p:cNvPr>
          <p:cNvCxnSpPr>
            <a:stCxn id="11" idx="3"/>
            <a:endCxn id="13" idx="4"/>
          </p:cNvCxnSpPr>
          <p:nvPr/>
        </p:nvCxnSpPr>
        <p:spPr>
          <a:xfrm flipV="1">
            <a:off x="8915400" y="3276600"/>
            <a:ext cx="533400" cy="8763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3" name="TextBox 52">
            <a:extLst>
              <a:ext uri="{FF2B5EF4-FFF2-40B4-BE49-F238E27FC236}">
                <a16:creationId xmlns:a16="http://schemas.microsoft.com/office/drawing/2014/main" id="{714371BF-E4D5-4A5E-A6EA-78C425C6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3622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3814" name="TextBox 53">
            <a:extLst>
              <a:ext uri="{FF2B5EF4-FFF2-40B4-BE49-F238E27FC236}">
                <a16:creationId xmlns:a16="http://schemas.microsoft.com/office/drawing/2014/main" id="{E05F1FA8-8AEE-46DB-AF8C-D3AE46E5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24384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33815" name="TextBox 54">
            <a:extLst>
              <a:ext uri="{FF2B5EF4-FFF2-40B4-BE49-F238E27FC236}">
                <a16:creationId xmlns:a16="http://schemas.microsoft.com/office/drawing/2014/main" id="{BE859325-3488-48F6-9654-03B773A99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3528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steen</a:t>
            </a:r>
          </a:p>
        </p:txBody>
      </p:sp>
      <p:sp>
        <p:nvSpPr>
          <p:cNvPr id="33816" name="TextBox 55">
            <a:extLst>
              <a:ext uri="{FF2B5EF4-FFF2-40B4-BE49-F238E27FC236}">
                <a16:creationId xmlns:a16="http://schemas.microsoft.com/office/drawing/2014/main" id="{2D67BB6D-D4A3-46A1-8799-811C9936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3817" name="TextBox 56">
            <a:extLst>
              <a:ext uri="{FF2B5EF4-FFF2-40B4-BE49-F238E27FC236}">
                <a16:creationId xmlns:a16="http://schemas.microsoft.com/office/drawing/2014/main" id="{EF56B564-97FD-4041-A7A0-F3593B312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elke</a:t>
            </a:r>
          </a:p>
        </p:txBody>
      </p:sp>
      <p:sp>
        <p:nvSpPr>
          <p:cNvPr id="33818" name="TextBox 71">
            <a:extLst>
              <a:ext uri="{FF2B5EF4-FFF2-40B4-BE49-F238E27FC236}">
                <a16:creationId xmlns:a16="http://schemas.microsoft.com/office/drawing/2014/main" id="{DA2E8399-63C0-4E2C-98B9-3DAA156D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29829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“/keys”</a:t>
            </a:r>
          </a:p>
        </p:txBody>
      </p:sp>
      <p:sp>
        <p:nvSpPr>
          <p:cNvPr id="33819" name="TextBox 80">
            <a:extLst>
              <a:ext uri="{FF2B5EF4-FFF2-40B4-BE49-F238E27FC236}">
                <a16:creationId xmlns:a16="http://schemas.microsoft.com/office/drawing/2014/main" id="{D092FCCE-7DAC-4634-B8EE-9D0C58BB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4958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twmrc</a:t>
            </a:r>
          </a:p>
        </p:txBody>
      </p:sp>
      <p:sp>
        <p:nvSpPr>
          <p:cNvPr id="33820" name="TextBox 81">
            <a:extLst>
              <a:ext uri="{FF2B5EF4-FFF2-40B4-BE49-F238E27FC236}">
                <a16:creationId xmlns:a16="http://schemas.microsoft.com/office/drawing/2014/main" id="{4796FB76-862E-4912-8B1E-0E45A183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572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mbox</a:t>
            </a:r>
          </a:p>
        </p:txBody>
      </p:sp>
      <p:sp>
        <p:nvSpPr>
          <p:cNvPr id="33821" name="TextBox 83">
            <a:extLst>
              <a:ext uri="{FF2B5EF4-FFF2-40B4-BE49-F238E27FC236}">
                <a16:creationId xmlns:a16="http://schemas.microsoft.com/office/drawing/2014/main" id="{8B3B50E0-064D-4DC6-8A55-CAAB2D977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810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BD141C-AE16-48DD-9B30-782A1CDAB92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86700" y="2590800"/>
            <a:ext cx="914400" cy="304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551A72-E6B0-4CD5-AEA7-832ED406170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86700" y="3276600"/>
            <a:ext cx="8382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3493B3-2AC8-470D-AC3F-B6747774159A}"/>
              </a:ext>
            </a:extLst>
          </p:cNvPr>
          <p:cNvCxnSpPr>
            <a:stCxn id="11" idx="3"/>
            <a:endCxn id="13" idx="4"/>
          </p:cNvCxnSpPr>
          <p:nvPr/>
        </p:nvCxnSpPr>
        <p:spPr>
          <a:xfrm flipV="1">
            <a:off x="8915400" y="3276600"/>
            <a:ext cx="533400" cy="8763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63489E9-BDE8-424B-8EDC-D8F52A7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2. Symbolic Links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DB7FE63-8F7F-4D4C-9747-799DC50B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6547104" cy="4953000"/>
          </a:xfrm>
        </p:spPr>
        <p:txBody>
          <a:bodyPr>
            <a:noAutofit/>
          </a:bodyPr>
          <a:lstStyle/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Symbolic link stores the name of the original node as </a:t>
            </a:r>
            <a:r>
              <a:rPr lang="en-US" altLang="en-US" sz="2800" i="1" dirty="0"/>
              <a:t>data</a:t>
            </a:r>
          </a:p>
          <a:p>
            <a:pPr marL="1257300" lvl="4" indent="-342900"/>
            <a:endParaRPr lang="en-US" altLang="en-US" sz="2800" dirty="0"/>
          </a:p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Name resolution for a symbolic link SL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400" dirty="0"/>
              <a:t>First resolve SL’s name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400" dirty="0"/>
              <a:t>Read the content of SL 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400" dirty="0"/>
              <a:t>Name resolution continues with content of SL</a:t>
            </a:r>
          </a:p>
          <a:p>
            <a:pPr marL="1257300" lvl="4" indent="-342900"/>
            <a:endParaRPr lang="en-US" altLang="en-US" sz="2800" dirty="0"/>
          </a:p>
          <a:p>
            <a:pPr marL="685800" lvl="1" indent="-228600" defTabSz="914400">
              <a:spcBef>
                <a:spcPts val="500"/>
              </a:spcBef>
            </a:pPr>
            <a:r>
              <a:rPr lang="en-US" altLang="en-US" sz="2800" dirty="0"/>
              <a:t>Constraint:</a:t>
            </a:r>
          </a:p>
          <a:p>
            <a:pPr marL="1143000" lvl="2" indent="-228600" defTabSz="914400">
              <a:spcBef>
                <a:spcPts val="500"/>
              </a:spcBef>
            </a:pPr>
            <a:r>
              <a:rPr lang="en-US" altLang="en-US" sz="2400" dirty="0"/>
              <a:t>No cyclic references should be present</a:t>
            </a:r>
          </a:p>
        </p:txBody>
      </p:sp>
      <p:sp>
        <p:nvSpPr>
          <p:cNvPr id="35915" name="Rectangle 35914">
            <a:extLst>
              <a:ext uri="{FF2B5EF4-FFF2-40B4-BE49-F238E27FC236}">
                <a16:creationId xmlns:a16="http://schemas.microsoft.com/office/drawing/2014/main" id="{C847E4F8-FEC2-4C49-B0B4-9631A5A3E06D}"/>
              </a:ext>
            </a:extLst>
          </p:cNvPr>
          <p:cNvSpPr/>
          <p:nvPr/>
        </p:nvSpPr>
        <p:spPr>
          <a:xfrm>
            <a:off x="7962900" y="1463040"/>
            <a:ext cx="2819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“/home/</a:t>
            </a:r>
            <a:r>
              <a:rPr lang="en-US" sz="2000" dirty="0" err="1">
                <a:solidFill>
                  <a:schemeClr val="tx1"/>
                </a:solidFill>
              </a:rPr>
              <a:t>steen</a:t>
            </a:r>
            <a:r>
              <a:rPr lang="en-US" sz="2000" dirty="0">
                <a:solidFill>
                  <a:schemeClr val="tx1"/>
                </a:solidFill>
              </a:rPr>
              <a:t>/keys” is a symbolic link to “/keys”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6EBDC-DBBD-419B-991F-5B03B1BCFDF0}"/>
              </a:ext>
            </a:extLst>
          </p:cNvPr>
          <p:cNvSpPr/>
          <p:nvPr/>
        </p:nvSpPr>
        <p:spPr>
          <a:xfrm>
            <a:off x="9448800" y="22098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83BA7-A218-45D8-9971-3877AFB85F3B}"/>
              </a:ext>
            </a:extLst>
          </p:cNvPr>
          <p:cNvSpPr/>
          <p:nvPr/>
        </p:nvSpPr>
        <p:spPr>
          <a:xfrm>
            <a:off x="8534400" y="28956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B80B16-3020-431D-8474-2BEC596AC2FE}"/>
              </a:ext>
            </a:extLst>
          </p:cNvPr>
          <p:cNvSpPr/>
          <p:nvPr/>
        </p:nvSpPr>
        <p:spPr>
          <a:xfrm>
            <a:off x="9372600" y="39624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DA565-34C3-45FF-BC46-D52285754CEE}"/>
              </a:ext>
            </a:extLst>
          </p:cNvPr>
          <p:cNvSpPr/>
          <p:nvPr/>
        </p:nvSpPr>
        <p:spPr>
          <a:xfrm>
            <a:off x="9982200" y="2971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01A8AC-9038-42C0-AD6E-A130DFA91FCA}"/>
              </a:ext>
            </a:extLst>
          </p:cNvPr>
          <p:cNvSpPr/>
          <p:nvPr/>
        </p:nvSpPr>
        <p:spPr>
          <a:xfrm>
            <a:off x="7620000" y="40386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5A1F85-B886-4D81-ADAD-BD92183083D3}"/>
              </a:ext>
            </a:extLst>
          </p:cNvPr>
          <p:cNvSpPr/>
          <p:nvPr/>
        </p:nvSpPr>
        <p:spPr>
          <a:xfrm>
            <a:off x="8458200" y="40386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3B76E-385F-4E16-8313-5CA4131C6300}"/>
              </a:ext>
            </a:extLst>
          </p:cNvPr>
          <p:cNvSpPr/>
          <p:nvPr/>
        </p:nvSpPr>
        <p:spPr>
          <a:xfrm>
            <a:off x="9220200" y="5029200"/>
            <a:ext cx="685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BBFB5-C448-4F96-BA11-E84296E654AC}"/>
              </a:ext>
            </a:extLst>
          </p:cNvPr>
          <p:cNvSpPr/>
          <p:nvPr/>
        </p:nvSpPr>
        <p:spPr>
          <a:xfrm>
            <a:off x="8382000" y="5029200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3EDD6D-D760-4D84-B78D-695336C08B3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639300" y="2590800"/>
            <a:ext cx="647700" cy="381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7F0B9E-1E81-4D57-B231-16888822130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724900" y="2590800"/>
            <a:ext cx="914400" cy="304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D9F662-ACF4-449D-A753-74DD72666016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8724900" y="3276600"/>
            <a:ext cx="381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224BE-493E-4E4A-A283-78B1889D15B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724900" y="3276600"/>
            <a:ext cx="8382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EF367C-3ED5-4EFC-8E8F-A6C6AB7DDBB1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924800" y="3276600"/>
            <a:ext cx="8001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071C10-78B2-49C7-8CCC-D13454E219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9563100" y="4343400"/>
            <a:ext cx="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BB8784-46AE-4350-983A-420FAE34059C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8686800" y="4343400"/>
            <a:ext cx="8763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0" name="TextBox 52">
            <a:extLst>
              <a:ext uri="{FF2B5EF4-FFF2-40B4-BE49-F238E27FC236}">
                <a16:creationId xmlns:a16="http://schemas.microsoft.com/office/drawing/2014/main" id="{995F5E7E-77ED-403F-82D6-B0017389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3622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5861" name="TextBox 53">
            <a:extLst>
              <a:ext uri="{FF2B5EF4-FFF2-40B4-BE49-F238E27FC236}">
                <a16:creationId xmlns:a16="http://schemas.microsoft.com/office/drawing/2014/main" id="{D916F85D-F6C0-4C6B-98A5-5DE8452B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24384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35862" name="TextBox 54">
            <a:extLst>
              <a:ext uri="{FF2B5EF4-FFF2-40B4-BE49-F238E27FC236}">
                <a16:creationId xmlns:a16="http://schemas.microsoft.com/office/drawing/2014/main" id="{A9B1D12A-5798-43F3-9A09-5F82F88BE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3528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steen</a:t>
            </a:r>
          </a:p>
        </p:txBody>
      </p:sp>
      <p:sp>
        <p:nvSpPr>
          <p:cNvPr id="35863" name="TextBox 55">
            <a:extLst>
              <a:ext uri="{FF2B5EF4-FFF2-40B4-BE49-F238E27FC236}">
                <a16:creationId xmlns:a16="http://schemas.microsoft.com/office/drawing/2014/main" id="{B055E85F-E9CB-47DE-BD37-3862EE329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5864" name="TextBox 56">
            <a:extLst>
              <a:ext uri="{FF2B5EF4-FFF2-40B4-BE49-F238E27FC236}">
                <a16:creationId xmlns:a16="http://schemas.microsoft.com/office/drawing/2014/main" id="{DEA6AE87-FCBF-4EC7-A61D-5844D183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elke</a:t>
            </a:r>
          </a:p>
        </p:txBody>
      </p:sp>
      <p:sp>
        <p:nvSpPr>
          <p:cNvPr id="35865" name="TextBox 71">
            <a:extLst>
              <a:ext uri="{FF2B5EF4-FFF2-40B4-BE49-F238E27FC236}">
                <a16:creationId xmlns:a16="http://schemas.microsoft.com/office/drawing/2014/main" id="{4B760C1A-ABB7-4568-A1DF-7E036F02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0" y="29829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“/keys”</a:t>
            </a:r>
          </a:p>
        </p:txBody>
      </p:sp>
      <p:sp>
        <p:nvSpPr>
          <p:cNvPr id="35866" name="TextBox 80">
            <a:extLst>
              <a:ext uri="{FF2B5EF4-FFF2-40B4-BE49-F238E27FC236}">
                <a16:creationId xmlns:a16="http://schemas.microsoft.com/office/drawing/2014/main" id="{5E15D187-0297-4C55-85D4-2E1777A4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958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twmrc</a:t>
            </a:r>
          </a:p>
        </p:txBody>
      </p:sp>
      <p:sp>
        <p:nvSpPr>
          <p:cNvPr id="35867" name="TextBox 81">
            <a:extLst>
              <a:ext uri="{FF2B5EF4-FFF2-40B4-BE49-F238E27FC236}">
                <a16:creationId xmlns:a16="http://schemas.microsoft.com/office/drawing/2014/main" id="{C54FDC21-BBCA-4672-8483-2F82B94B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572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mbox</a:t>
            </a:r>
          </a:p>
        </p:txBody>
      </p:sp>
      <p:sp>
        <p:nvSpPr>
          <p:cNvPr id="35868" name="TextBox 83">
            <a:extLst>
              <a:ext uri="{FF2B5EF4-FFF2-40B4-BE49-F238E27FC236}">
                <a16:creationId xmlns:a16="http://schemas.microsoft.com/office/drawing/2014/main" id="{26C4E2D5-AE60-42F6-AD6C-D33FB519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2783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4D1DC38-35FD-49BE-83ED-DB5B1E71E64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724900" y="2590800"/>
            <a:ext cx="914400" cy="304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A337FE-554F-4499-BF8B-15FBC5C7C14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724900" y="3276600"/>
            <a:ext cx="8382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7744E-9014-4D0A-B0C5-27E48D632E32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9563100" y="4343400"/>
            <a:ext cx="9525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41F07AF-516B-492E-A48B-6FD30E424489}"/>
              </a:ext>
            </a:extLst>
          </p:cNvPr>
          <p:cNvSpPr/>
          <p:nvPr/>
        </p:nvSpPr>
        <p:spPr>
          <a:xfrm>
            <a:off x="10210800" y="5029200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n6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FDCF0F1-8C81-42BF-9C37-84A9EF0F273C}"/>
              </a:ext>
            </a:extLst>
          </p:cNvPr>
          <p:cNvSpPr/>
          <p:nvPr/>
        </p:nvSpPr>
        <p:spPr>
          <a:xfrm>
            <a:off x="10058400" y="5715000"/>
            <a:ext cx="9144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“/keys”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E81803-3B16-418D-ACED-30C6F3F3217E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10515600" y="5410200"/>
            <a:ext cx="0" cy="3048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75" name="TextBox 47">
            <a:extLst>
              <a:ext uri="{FF2B5EF4-FFF2-40B4-BE49-F238E27FC236}">
                <a16:creationId xmlns:a16="http://schemas.microsoft.com/office/drawing/2014/main" id="{C0FCD203-D4FF-48B9-AC2F-0D6AB6DFA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715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Data stored in n6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140D27-E3A6-4A8E-B66F-221FFD98C349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9563100" y="4343400"/>
            <a:ext cx="9525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161E37-B5A2-4613-9A72-160D6B461D1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639300" y="2590800"/>
            <a:ext cx="6477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5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Mounting of Name Spaces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Two or more name spaces can be merged transparently by a technique known as </a:t>
            </a:r>
            <a:r>
              <a:rPr lang="en-US" altLang="en-US" sz="2800" i="1" dirty="0">
                <a:solidFill>
                  <a:srgbClr val="0070C0"/>
                </a:solidFill>
              </a:rPr>
              <a:t>mounting</a:t>
            </a:r>
          </a:p>
          <a:p>
            <a:pPr lvl="4"/>
            <a:endParaRPr lang="en-US" altLang="en-US" sz="1600" dirty="0"/>
          </a:p>
          <a:p>
            <a:r>
              <a:rPr lang="en-US" altLang="en-US" sz="2800" dirty="0"/>
              <a:t>With mounting, a directory node in one name space will store the identifier of the directory node of another name space</a:t>
            </a:r>
          </a:p>
          <a:p>
            <a:endParaRPr lang="en-US" altLang="en-US" sz="2800" dirty="0"/>
          </a:p>
          <a:p>
            <a:r>
              <a:rPr lang="en-US" altLang="en-US" sz="2800" dirty="0"/>
              <a:t>Network File System (NFS) is an example where different name spaces are mounted</a:t>
            </a:r>
          </a:p>
          <a:p>
            <a:pPr lvl="1"/>
            <a:r>
              <a:rPr lang="en-US" altLang="en-US" sz="2600" dirty="0"/>
              <a:t>NFS enables </a:t>
            </a:r>
            <a:r>
              <a:rPr lang="en-US" altLang="en-US" sz="2600" i="1" dirty="0"/>
              <a:t>transparent</a:t>
            </a:r>
            <a:r>
              <a:rPr lang="en-US" altLang="en-US" sz="2600" dirty="0"/>
              <a:t> access to remote files</a:t>
            </a:r>
          </a:p>
        </p:txBody>
      </p:sp>
    </p:spTree>
    <p:extLst>
      <p:ext uri="{BB962C8B-B14F-4D97-AF65-F5344CB8AC3E}">
        <p14:creationId xmlns:p14="http://schemas.microsoft.com/office/powerpoint/2010/main" val="39589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274320"/>
            <a:ext cx="107442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Example of Mounting Name Spaces in NFS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79863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  <p:grpSp>
        <p:nvGrpSpPr>
          <p:cNvPr id="15364" name="Group 7"/>
          <p:cNvGrpSpPr>
            <a:grpSpLocks/>
          </p:cNvGrpSpPr>
          <p:nvPr/>
        </p:nvGrpSpPr>
        <p:grpSpPr bwMode="auto">
          <a:xfrm>
            <a:off x="6934200" y="1874838"/>
            <a:ext cx="2971800" cy="3962400"/>
            <a:chOff x="5105400" y="3962400"/>
            <a:chExt cx="3194686" cy="2057400"/>
          </a:xfrm>
        </p:grpSpPr>
        <p:sp>
          <p:nvSpPr>
            <p:cNvPr id="6" name="Rectangle 5"/>
            <p:cNvSpPr/>
            <p:nvPr/>
          </p:nvSpPr>
          <p:spPr>
            <a:xfrm>
              <a:off x="5105400" y="3962400"/>
              <a:ext cx="3194686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105400" y="3962400"/>
              <a:ext cx="3194686" cy="2118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B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086600" y="2484438"/>
            <a:ext cx="2667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0000"/>
                </a:solidFill>
              </a:rPr>
              <a:t>Name Space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6600" y="5318125"/>
            <a:ext cx="26670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OS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2286000" y="1874838"/>
            <a:ext cx="2971800" cy="3962400"/>
            <a:chOff x="5105400" y="3962400"/>
            <a:chExt cx="3276601" cy="2057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962400"/>
              <a:ext cx="3276601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105400" y="3962400"/>
              <a:ext cx="3276601" cy="2118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A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14600" y="2484438"/>
            <a:ext cx="2514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0000"/>
                </a:solidFill>
              </a:rPr>
              <a:t>Name Space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14600" y="5318125"/>
            <a:ext cx="25146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OS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00400" y="6142038"/>
            <a:ext cx="5943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038600" y="5989638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7866063" y="5989638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05800" y="2865438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950200" y="3398838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534400" y="4097338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8661400" y="3352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7162800" y="4160838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7848600" y="4160838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8775700" y="4846638"/>
            <a:ext cx="685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8077200" y="4846638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100" dirty="0"/>
          </a:p>
        </p:txBody>
      </p:sp>
      <p:cxnSp>
        <p:nvCxnSpPr>
          <p:cNvPr id="47" name="Straight Connector 46"/>
          <p:cNvCxnSpPr>
            <a:stCxn id="39" idx="2"/>
            <a:endCxn id="42" idx="0"/>
          </p:cNvCxnSpPr>
          <p:nvPr/>
        </p:nvCxnSpPr>
        <p:spPr>
          <a:xfrm>
            <a:off x="8496300" y="3246438"/>
            <a:ext cx="469900" cy="106362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2"/>
            <a:endCxn id="40" idx="0"/>
          </p:cNvCxnSpPr>
          <p:nvPr/>
        </p:nvCxnSpPr>
        <p:spPr>
          <a:xfrm flipH="1">
            <a:off x="8140700" y="3246438"/>
            <a:ext cx="355600" cy="1524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2"/>
            <a:endCxn id="44" idx="0"/>
          </p:cNvCxnSpPr>
          <p:nvPr/>
        </p:nvCxnSpPr>
        <p:spPr>
          <a:xfrm>
            <a:off x="8140700" y="3779838"/>
            <a:ext cx="12700" cy="3810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1" idx="0"/>
          </p:cNvCxnSpPr>
          <p:nvPr/>
        </p:nvCxnSpPr>
        <p:spPr>
          <a:xfrm>
            <a:off x="8140700" y="3779838"/>
            <a:ext cx="584200" cy="3175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3" idx="0"/>
          </p:cNvCxnSpPr>
          <p:nvPr/>
        </p:nvCxnSpPr>
        <p:spPr>
          <a:xfrm flipH="1">
            <a:off x="7467600" y="3779838"/>
            <a:ext cx="673100" cy="3810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  <a:endCxn id="45" idx="0"/>
          </p:cNvCxnSpPr>
          <p:nvPr/>
        </p:nvCxnSpPr>
        <p:spPr>
          <a:xfrm>
            <a:off x="8724900" y="4478338"/>
            <a:ext cx="393700" cy="3683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1" idx="2"/>
            <a:endCxn id="46" idx="0"/>
          </p:cNvCxnSpPr>
          <p:nvPr/>
        </p:nvCxnSpPr>
        <p:spPr>
          <a:xfrm flipH="1">
            <a:off x="8382000" y="4478338"/>
            <a:ext cx="342900" cy="3683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8" name="TextBox 53"/>
          <p:cNvSpPr txBox="1">
            <a:spLocks noChangeArrowheads="1"/>
          </p:cNvSpPr>
          <p:nvPr/>
        </p:nvSpPr>
        <p:spPr bwMode="auto">
          <a:xfrm>
            <a:off x="7543800" y="3017839"/>
            <a:ext cx="838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389" name="TextBox 55"/>
          <p:cNvSpPr txBox="1">
            <a:spLocks noChangeArrowheads="1"/>
          </p:cNvSpPr>
          <p:nvPr/>
        </p:nvSpPr>
        <p:spPr bwMode="auto">
          <a:xfrm>
            <a:off x="8305800" y="36703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</a:rPr>
              <a:t>steen</a:t>
            </a:r>
          </a:p>
        </p:txBody>
      </p:sp>
      <p:sp>
        <p:nvSpPr>
          <p:cNvPr id="15390" name="TextBox 59"/>
          <p:cNvSpPr txBox="1">
            <a:spLocks noChangeArrowheads="1"/>
          </p:cNvSpPr>
          <p:nvPr/>
        </p:nvSpPr>
        <p:spPr bwMode="auto">
          <a:xfrm>
            <a:off x="8915400" y="4465639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</a:rPr>
              <a:t>mbox</a:t>
            </a:r>
          </a:p>
        </p:txBody>
      </p:sp>
      <p:sp>
        <p:nvSpPr>
          <p:cNvPr id="15391" name="TextBox 70"/>
          <p:cNvSpPr txBox="1">
            <a:spLocks noChangeArrowheads="1"/>
          </p:cNvSpPr>
          <p:nvPr/>
        </p:nvSpPr>
        <p:spPr bwMode="auto">
          <a:xfrm>
            <a:off x="5257800" y="2209801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Name Server for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foreign name space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0" y="28194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454400" y="33528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4038600" y="40513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75" name="Oval 74"/>
          <p:cNvSpPr/>
          <p:nvPr/>
        </p:nvSpPr>
        <p:spPr>
          <a:xfrm>
            <a:off x="4165600" y="3306763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2667000" y="4114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cxnSp>
        <p:nvCxnSpPr>
          <p:cNvPr id="80" name="Straight Connector 79"/>
          <p:cNvCxnSpPr>
            <a:stCxn id="72" idx="2"/>
            <a:endCxn id="75" idx="0"/>
          </p:cNvCxnSpPr>
          <p:nvPr/>
        </p:nvCxnSpPr>
        <p:spPr>
          <a:xfrm>
            <a:off x="4000500" y="3200401"/>
            <a:ext cx="469900" cy="106363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2" idx="2"/>
            <a:endCxn id="73" idx="0"/>
          </p:cNvCxnSpPr>
          <p:nvPr/>
        </p:nvCxnSpPr>
        <p:spPr>
          <a:xfrm flipH="1">
            <a:off x="3644900" y="3200400"/>
            <a:ext cx="355600" cy="1524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3" idx="2"/>
            <a:endCxn id="74" idx="0"/>
          </p:cNvCxnSpPr>
          <p:nvPr/>
        </p:nvCxnSpPr>
        <p:spPr>
          <a:xfrm>
            <a:off x="3644900" y="3733800"/>
            <a:ext cx="584200" cy="3175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3" idx="2"/>
            <a:endCxn id="76" idx="0"/>
          </p:cNvCxnSpPr>
          <p:nvPr/>
        </p:nvCxnSpPr>
        <p:spPr>
          <a:xfrm flipH="1">
            <a:off x="2971800" y="3733800"/>
            <a:ext cx="673100" cy="3810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1" name="TextBox 86"/>
          <p:cNvSpPr txBox="1">
            <a:spLocks noChangeArrowheads="1"/>
          </p:cNvSpPr>
          <p:nvPr/>
        </p:nvSpPr>
        <p:spPr bwMode="auto">
          <a:xfrm>
            <a:off x="3048000" y="29718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</a:rPr>
              <a:t>remote</a:t>
            </a:r>
          </a:p>
        </p:txBody>
      </p:sp>
      <p:sp>
        <p:nvSpPr>
          <p:cNvPr id="15402" name="TextBox 87"/>
          <p:cNvSpPr txBox="1">
            <a:spLocks noChangeArrowheads="1"/>
          </p:cNvSpPr>
          <p:nvPr/>
        </p:nvSpPr>
        <p:spPr bwMode="auto">
          <a:xfrm>
            <a:off x="3810000" y="36242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</a:rPr>
              <a:t>vu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590800" y="4572000"/>
            <a:ext cx="1600200" cy="6096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“nfs://</a:t>
            </a:r>
            <a:r>
              <a:rPr lang="en-US" sz="1400" dirty="0"/>
              <a:t>flits.cs.vu.nl/home/steen</a:t>
            </a:r>
            <a:r>
              <a:rPr lang="en-US" dirty="0"/>
              <a:t>”</a:t>
            </a:r>
          </a:p>
        </p:txBody>
      </p:sp>
      <p:cxnSp>
        <p:nvCxnSpPr>
          <p:cNvPr id="91" name="Straight Connector 90"/>
          <p:cNvCxnSpPr>
            <a:stCxn id="74" idx="2"/>
            <a:endCxn id="90" idx="0"/>
          </p:cNvCxnSpPr>
          <p:nvPr/>
        </p:nvCxnSpPr>
        <p:spPr>
          <a:xfrm flipH="1">
            <a:off x="3390900" y="4432300"/>
            <a:ext cx="838200" cy="1397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4114800" y="5181600"/>
            <a:ext cx="5029200" cy="838200"/>
            <a:chOff x="2590800" y="5181600"/>
            <a:chExt cx="5029200" cy="838200"/>
          </a:xfrm>
        </p:grpSpPr>
        <p:cxnSp>
          <p:nvCxnSpPr>
            <p:cNvPr id="37" name="Straight Connector 36"/>
            <p:cNvCxnSpPr>
              <a:stCxn id="45" idx="4"/>
            </p:cNvCxnSpPr>
            <p:nvPr/>
          </p:nvCxnSpPr>
          <p:spPr bwMode="auto">
            <a:xfrm>
              <a:off x="7594600" y="5227638"/>
              <a:ext cx="25400" cy="792162"/>
            </a:xfrm>
            <a:prstGeom prst="line">
              <a:avLst/>
            </a:prstGeom>
            <a:ln w="57150">
              <a:solidFill>
                <a:srgbClr val="0000FF"/>
              </a:solidFill>
              <a:head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>
              <a:off x="2590800" y="6019800"/>
              <a:ext cx="5016500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2590800" y="5181600"/>
              <a:ext cx="0" cy="83820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 flipH="1" flipV="1">
            <a:off x="6781800" y="2667000"/>
            <a:ext cx="304800" cy="7620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81200" y="6248400"/>
            <a:ext cx="83058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Name resolution for “/remote/vu/home/</a:t>
            </a:r>
            <a:r>
              <a:rPr lang="en-US" b="1" dirty="0" err="1">
                <a:solidFill>
                  <a:schemeClr val="tx1"/>
                </a:solidFill>
              </a:rPr>
              <a:t>steen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mbox</a:t>
            </a:r>
            <a:r>
              <a:rPr lang="en-US" b="1" dirty="0">
                <a:solidFill>
                  <a:schemeClr val="tx1"/>
                </a:solidFill>
              </a:rPr>
              <a:t>” in a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6206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Name Spaces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 large-scale distributed systems, it is essential to distribute name spaces over multiple name servers</a:t>
            </a:r>
          </a:p>
          <a:p>
            <a:pPr lvl="1"/>
            <a:r>
              <a:rPr lang="en-US" altLang="en-US" sz="2600" dirty="0"/>
              <a:t>Distribute the nodes of the naming graph</a:t>
            </a:r>
          </a:p>
          <a:p>
            <a:pPr lvl="1"/>
            <a:endParaRPr lang="en-US" altLang="en-US" sz="2600" dirty="0"/>
          </a:p>
          <a:p>
            <a:pPr lvl="1"/>
            <a:r>
              <a:rPr lang="en-US" altLang="en-US" sz="2600" dirty="0"/>
              <a:t>Distribute the name space management</a:t>
            </a:r>
          </a:p>
          <a:p>
            <a:pPr lvl="1"/>
            <a:endParaRPr lang="en-US" altLang="en-US" sz="2600" dirty="0"/>
          </a:p>
          <a:p>
            <a:pPr lvl="1"/>
            <a:r>
              <a:rPr lang="en-US" altLang="en-US" sz="2600" dirty="0"/>
              <a:t>Distribute the name resolution mechanisms</a:t>
            </a:r>
          </a:p>
          <a:p>
            <a:pPr lvl="2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1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Layers in Distributed Name Spaces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41248" y="1600201"/>
            <a:ext cx="8686800" cy="4525963"/>
          </a:xfrm>
        </p:spPr>
        <p:txBody>
          <a:bodyPr/>
          <a:lstStyle/>
          <a:p>
            <a:r>
              <a:rPr lang="en-US" altLang="en-US" sz="2400" dirty="0"/>
              <a:t>Distributed name spaces can be divided into three </a:t>
            </a:r>
            <a:r>
              <a:rPr lang="en-US" altLang="en-US" sz="2400" i="1" dirty="0"/>
              <a:t>layers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914400" y="2137398"/>
            <a:ext cx="1155266" cy="1650379"/>
          </a:xfrm>
          <a:custGeom>
            <a:avLst/>
            <a:gdLst>
              <a:gd name="connsiteX0" fmla="*/ 0 w 1650378"/>
              <a:gd name="connsiteY0" fmla="*/ 0 h 1155265"/>
              <a:gd name="connsiteX1" fmla="*/ 1072746 w 1650378"/>
              <a:gd name="connsiteY1" fmla="*/ 0 h 1155265"/>
              <a:gd name="connsiteX2" fmla="*/ 1650378 w 1650378"/>
              <a:gd name="connsiteY2" fmla="*/ 577633 h 1155265"/>
              <a:gd name="connsiteX3" fmla="*/ 1072746 w 1650378"/>
              <a:gd name="connsiteY3" fmla="*/ 1155265 h 1155265"/>
              <a:gd name="connsiteX4" fmla="*/ 0 w 1650378"/>
              <a:gd name="connsiteY4" fmla="*/ 1155265 h 1155265"/>
              <a:gd name="connsiteX5" fmla="*/ 577633 w 1650378"/>
              <a:gd name="connsiteY5" fmla="*/ 577633 h 1155265"/>
              <a:gd name="connsiteX6" fmla="*/ 0 w 1650378"/>
              <a:gd name="connsiteY6" fmla="*/ 0 h 11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378" h="1155265">
                <a:moveTo>
                  <a:pt x="1650377" y="0"/>
                </a:moveTo>
                <a:lnTo>
                  <a:pt x="1650377" y="750922"/>
                </a:lnTo>
                <a:lnTo>
                  <a:pt x="825188" y="1155265"/>
                </a:lnTo>
                <a:lnTo>
                  <a:pt x="1" y="750922"/>
                </a:lnTo>
                <a:lnTo>
                  <a:pt x="1" y="0"/>
                </a:lnTo>
                <a:lnTo>
                  <a:pt x="825188" y="404343"/>
                </a:lnTo>
                <a:lnTo>
                  <a:pt x="1650377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1" tIns="589064" rIns="11430" bIns="58906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Global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" name="Freeform 3"/>
          <p:cNvSpPr/>
          <p:nvPr/>
        </p:nvSpPr>
        <p:spPr>
          <a:xfrm>
            <a:off x="2069665" y="2137399"/>
            <a:ext cx="8979334" cy="1073310"/>
          </a:xfrm>
          <a:custGeom>
            <a:avLst/>
            <a:gdLst>
              <a:gd name="connsiteX0" fmla="*/ 178889 w 1073310"/>
              <a:gd name="connsiteY0" fmla="*/ 0 h 8979334"/>
              <a:gd name="connsiteX1" fmla="*/ 894421 w 1073310"/>
              <a:gd name="connsiteY1" fmla="*/ 0 h 8979334"/>
              <a:gd name="connsiteX2" fmla="*/ 1073310 w 1073310"/>
              <a:gd name="connsiteY2" fmla="*/ 178889 h 8979334"/>
              <a:gd name="connsiteX3" fmla="*/ 1073310 w 1073310"/>
              <a:gd name="connsiteY3" fmla="*/ 8979334 h 8979334"/>
              <a:gd name="connsiteX4" fmla="*/ 1073310 w 1073310"/>
              <a:gd name="connsiteY4" fmla="*/ 8979334 h 8979334"/>
              <a:gd name="connsiteX5" fmla="*/ 0 w 1073310"/>
              <a:gd name="connsiteY5" fmla="*/ 8979334 h 8979334"/>
              <a:gd name="connsiteX6" fmla="*/ 0 w 1073310"/>
              <a:gd name="connsiteY6" fmla="*/ 8979334 h 8979334"/>
              <a:gd name="connsiteX7" fmla="*/ 0 w 1073310"/>
              <a:gd name="connsiteY7" fmla="*/ 178889 h 8979334"/>
              <a:gd name="connsiteX8" fmla="*/ 178889 w 1073310"/>
              <a:gd name="connsiteY8" fmla="*/ 0 h 89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3310" h="8979334">
                <a:moveTo>
                  <a:pt x="1073310" y="1496589"/>
                </a:moveTo>
                <a:lnTo>
                  <a:pt x="1073310" y="7482745"/>
                </a:lnTo>
                <a:cubicBezTo>
                  <a:pt x="1073310" y="8309291"/>
                  <a:pt x="1063737" y="8979334"/>
                  <a:pt x="1051927" y="8979334"/>
                </a:cubicBezTo>
                <a:lnTo>
                  <a:pt x="0" y="8979334"/>
                </a:lnTo>
                <a:lnTo>
                  <a:pt x="0" y="8979334"/>
                </a:lnTo>
                <a:lnTo>
                  <a:pt x="0" y="0"/>
                </a:lnTo>
                <a:lnTo>
                  <a:pt x="0" y="0"/>
                </a:lnTo>
                <a:lnTo>
                  <a:pt x="1051927" y="0"/>
                </a:lnTo>
                <a:cubicBezTo>
                  <a:pt x="1063737" y="0"/>
                  <a:pt x="1073310" y="670043"/>
                  <a:pt x="1073310" y="1496589"/>
                </a:cubicBez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65094" rIns="65094" bIns="65096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Consists of high-level directory nodes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Directory nodes are jointly managed by different administrations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3594410"/>
            <a:ext cx="1155266" cy="1650379"/>
          </a:xfrm>
          <a:custGeom>
            <a:avLst/>
            <a:gdLst>
              <a:gd name="connsiteX0" fmla="*/ 0 w 1650378"/>
              <a:gd name="connsiteY0" fmla="*/ 0 h 1155265"/>
              <a:gd name="connsiteX1" fmla="*/ 1072746 w 1650378"/>
              <a:gd name="connsiteY1" fmla="*/ 0 h 1155265"/>
              <a:gd name="connsiteX2" fmla="*/ 1650378 w 1650378"/>
              <a:gd name="connsiteY2" fmla="*/ 577633 h 1155265"/>
              <a:gd name="connsiteX3" fmla="*/ 1072746 w 1650378"/>
              <a:gd name="connsiteY3" fmla="*/ 1155265 h 1155265"/>
              <a:gd name="connsiteX4" fmla="*/ 0 w 1650378"/>
              <a:gd name="connsiteY4" fmla="*/ 1155265 h 1155265"/>
              <a:gd name="connsiteX5" fmla="*/ 577633 w 1650378"/>
              <a:gd name="connsiteY5" fmla="*/ 577633 h 1155265"/>
              <a:gd name="connsiteX6" fmla="*/ 0 w 1650378"/>
              <a:gd name="connsiteY6" fmla="*/ 0 h 11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378" h="1155265">
                <a:moveTo>
                  <a:pt x="1650377" y="0"/>
                </a:moveTo>
                <a:lnTo>
                  <a:pt x="1650377" y="750922"/>
                </a:lnTo>
                <a:lnTo>
                  <a:pt x="825188" y="1155265"/>
                </a:lnTo>
                <a:lnTo>
                  <a:pt x="1" y="750922"/>
                </a:lnTo>
                <a:lnTo>
                  <a:pt x="1" y="0"/>
                </a:lnTo>
                <a:lnTo>
                  <a:pt x="825188" y="404343"/>
                </a:lnTo>
                <a:lnTo>
                  <a:pt x="1650377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1" tIns="589064" rIns="11430" bIns="58906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>
                <a:solidFill>
                  <a:schemeClr val="tx1"/>
                </a:solidFill>
              </a:rPr>
              <a:t>Administrat-ional</a:t>
            </a:r>
            <a:r>
              <a:rPr lang="en-US" sz="1800" kern="12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" name="Freeform 6"/>
          <p:cNvSpPr/>
          <p:nvPr/>
        </p:nvSpPr>
        <p:spPr>
          <a:xfrm>
            <a:off x="2069665" y="3594411"/>
            <a:ext cx="8979334" cy="1072746"/>
          </a:xfrm>
          <a:custGeom>
            <a:avLst/>
            <a:gdLst>
              <a:gd name="connsiteX0" fmla="*/ 178795 w 1072746"/>
              <a:gd name="connsiteY0" fmla="*/ 0 h 8979334"/>
              <a:gd name="connsiteX1" fmla="*/ 893951 w 1072746"/>
              <a:gd name="connsiteY1" fmla="*/ 0 h 8979334"/>
              <a:gd name="connsiteX2" fmla="*/ 1072746 w 1072746"/>
              <a:gd name="connsiteY2" fmla="*/ 178795 h 8979334"/>
              <a:gd name="connsiteX3" fmla="*/ 1072746 w 1072746"/>
              <a:gd name="connsiteY3" fmla="*/ 8979334 h 8979334"/>
              <a:gd name="connsiteX4" fmla="*/ 1072746 w 1072746"/>
              <a:gd name="connsiteY4" fmla="*/ 8979334 h 8979334"/>
              <a:gd name="connsiteX5" fmla="*/ 0 w 1072746"/>
              <a:gd name="connsiteY5" fmla="*/ 8979334 h 8979334"/>
              <a:gd name="connsiteX6" fmla="*/ 0 w 1072746"/>
              <a:gd name="connsiteY6" fmla="*/ 8979334 h 8979334"/>
              <a:gd name="connsiteX7" fmla="*/ 0 w 1072746"/>
              <a:gd name="connsiteY7" fmla="*/ 178795 h 8979334"/>
              <a:gd name="connsiteX8" fmla="*/ 178795 w 1072746"/>
              <a:gd name="connsiteY8" fmla="*/ 0 h 89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2746" h="8979334">
                <a:moveTo>
                  <a:pt x="1072746" y="1496589"/>
                </a:moveTo>
                <a:lnTo>
                  <a:pt x="1072746" y="7482745"/>
                </a:lnTo>
                <a:cubicBezTo>
                  <a:pt x="1072746" y="8309290"/>
                  <a:pt x="1063183" y="8979334"/>
                  <a:pt x="1051386" y="8979334"/>
                </a:cubicBezTo>
                <a:lnTo>
                  <a:pt x="0" y="8979334"/>
                </a:lnTo>
                <a:lnTo>
                  <a:pt x="0" y="8979334"/>
                </a:lnTo>
                <a:lnTo>
                  <a:pt x="0" y="0"/>
                </a:lnTo>
                <a:lnTo>
                  <a:pt x="0" y="0"/>
                </a:lnTo>
                <a:lnTo>
                  <a:pt x="1051386" y="0"/>
                </a:lnTo>
                <a:cubicBezTo>
                  <a:pt x="1063183" y="0"/>
                  <a:pt x="1072746" y="670044"/>
                  <a:pt x="1072746" y="1496589"/>
                </a:cubicBez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65066" rIns="65066" bIns="65068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Contains mid-level directory nodes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Directory nodes grouped together in such a way that each group is managed by an administration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914400" y="5051422"/>
            <a:ext cx="1155266" cy="1650379"/>
          </a:xfrm>
          <a:custGeom>
            <a:avLst/>
            <a:gdLst>
              <a:gd name="connsiteX0" fmla="*/ 0 w 1650378"/>
              <a:gd name="connsiteY0" fmla="*/ 0 h 1155265"/>
              <a:gd name="connsiteX1" fmla="*/ 1072746 w 1650378"/>
              <a:gd name="connsiteY1" fmla="*/ 0 h 1155265"/>
              <a:gd name="connsiteX2" fmla="*/ 1650378 w 1650378"/>
              <a:gd name="connsiteY2" fmla="*/ 577633 h 1155265"/>
              <a:gd name="connsiteX3" fmla="*/ 1072746 w 1650378"/>
              <a:gd name="connsiteY3" fmla="*/ 1155265 h 1155265"/>
              <a:gd name="connsiteX4" fmla="*/ 0 w 1650378"/>
              <a:gd name="connsiteY4" fmla="*/ 1155265 h 1155265"/>
              <a:gd name="connsiteX5" fmla="*/ 577633 w 1650378"/>
              <a:gd name="connsiteY5" fmla="*/ 577633 h 1155265"/>
              <a:gd name="connsiteX6" fmla="*/ 0 w 1650378"/>
              <a:gd name="connsiteY6" fmla="*/ 0 h 11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378" h="1155265">
                <a:moveTo>
                  <a:pt x="1650377" y="0"/>
                </a:moveTo>
                <a:lnTo>
                  <a:pt x="1650377" y="750922"/>
                </a:lnTo>
                <a:lnTo>
                  <a:pt x="825188" y="1155265"/>
                </a:lnTo>
                <a:lnTo>
                  <a:pt x="1" y="750922"/>
                </a:lnTo>
                <a:lnTo>
                  <a:pt x="1" y="0"/>
                </a:lnTo>
                <a:lnTo>
                  <a:pt x="825188" y="404343"/>
                </a:lnTo>
                <a:lnTo>
                  <a:pt x="1650377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1" tIns="589064" rIns="11430" bIns="58906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solidFill>
                  <a:schemeClr val="tx1"/>
                </a:solidFill>
              </a:rPr>
              <a:t>Managerial Layer</a:t>
            </a:r>
          </a:p>
        </p:txBody>
      </p:sp>
      <p:sp>
        <p:nvSpPr>
          <p:cNvPr id="9" name="Freeform 8"/>
          <p:cNvSpPr/>
          <p:nvPr/>
        </p:nvSpPr>
        <p:spPr>
          <a:xfrm>
            <a:off x="2069665" y="5051422"/>
            <a:ext cx="8979334" cy="1072747"/>
          </a:xfrm>
          <a:custGeom>
            <a:avLst/>
            <a:gdLst>
              <a:gd name="connsiteX0" fmla="*/ 178795 w 1072746"/>
              <a:gd name="connsiteY0" fmla="*/ 0 h 8979334"/>
              <a:gd name="connsiteX1" fmla="*/ 893951 w 1072746"/>
              <a:gd name="connsiteY1" fmla="*/ 0 h 8979334"/>
              <a:gd name="connsiteX2" fmla="*/ 1072746 w 1072746"/>
              <a:gd name="connsiteY2" fmla="*/ 178795 h 8979334"/>
              <a:gd name="connsiteX3" fmla="*/ 1072746 w 1072746"/>
              <a:gd name="connsiteY3" fmla="*/ 8979334 h 8979334"/>
              <a:gd name="connsiteX4" fmla="*/ 1072746 w 1072746"/>
              <a:gd name="connsiteY4" fmla="*/ 8979334 h 8979334"/>
              <a:gd name="connsiteX5" fmla="*/ 0 w 1072746"/>
              <a:gd name="connsiteY5" fmla="*/ 8979334 h 8979334"/>
              <a:gd name="connsiteX6" fmla="*/ 0 w 1072746"/>
              <a:gd name="connsiteY6" fmla="*/ 8979334 h 8979334"/>
              <a:gd name="connsiteX7" fmla="*/ 0 w 1072746"/>
              <a:gd name="connsiteY7" fmla="*/ 178795 h 8979334"/>
              <a:gd name="connsiteX8" fmla="*/ 178795 w 1072746"/>
              <a:gd name="connsiteY8" fmla="*/ 0 h 89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2746" h="8979334">
                <a:moveTo>
                  <a:pt x="1072746" y="1496589"/>
                </a:moveTo>
                <a:lnTo>
                  <a:pt x="1072746" y="7482745"/>
                </a:lnTo>
                <a:cubicBezTo>
                  <a:pt x="1072746" y="8309290"/>
                  <a:pt x="1063183" y="8979334"/>
                  <a:pt x="1051386" y="8979334"/>
                </a:cubicBezTo>
                <a:lnTo>
                  <a:pt x="0" y="8979334"/>
                </a:lnTo>
                <a:lnTo>
                  <a:pt x="0" y="8979334"/>
                </a:lnTo>
                <a:lnTo>
                  <a:pt x="0" y="0"/>
                </a:lnTo>
                <a:lnTo>
                  <a:pt x="0" y="0"/>
                </a:lnTo>
                <a:lnTo>
                  <a:pt x="1051386" y="0"/>
                </a:lnTo>
                <a:cubicBezTo>
                  <a:pt x="1063183" y="0"/>
                  <a:pt x="1072746" y="670044"/>
                  <a:pt x="1072746" y="1496589"/>
                </a:cubicBez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65066" rIns="65066" bIns="65069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Contains low-level directory nodes within a single administration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/>
              <a:t>The main issue is to efficiently map directory nodes to local name servers</a:t>
            </a:r>
          </a:p>
        </p:txBody>
      </p:sp>
    </p:spTree>
    <p:extLst>
      <p:ext uri="{BB962C8B-B14F-4D97-AF65-F5344CB8AC3E}">
        <p14:creationId xmlns:p14="http://schemas.microsoft.com/office/powerpoint/2010/main" val="41106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6774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Distributed Name Spaces – An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1"/>
            <a:ext cx="1028700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82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14400" y="274320"/>
            <a:ext cx="96774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Comparison of Name Servers</a:t>
            </a:r>
            <a:br>
              <a:rPr lang="en-US" altLang="en-US" dirty="0"/>
            </a:br>
            <a:r>
              <a:rPr lang="en-US" altLang="en-US" dirty="0"/>
              <a:t>at Different Layers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49731"/>
              </p:ext>
            </p:extLst>
          </p:nvPr>
        </p:nvGraphicFramePr>
        <p:xfrm>
          <a:off x="1447800" y="2316164"/>
          <a:ext cx="8458200" cy="28654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Global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Administrational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Managerial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/>
                        <a:t>Geographical scale of the network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Total number</a:t>
                      </a:r>
                      <a:r>
                        <a:rPr lang="en-US" sz="1800" baseline="0" dirty="0"/>
                        <a:t> of nodes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 of</a:t>
                      </a:r>
                      <a:r>
                        <a:rPr lang="en-US" sz="1800" baseline="0" dirty="0"/>
                        <a:t> replicas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Update propagation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Is</a:t>
                      </a:r>
                      <a:r>
                        <a:rPr lang="en-US" sz="1800" baseline="0" dirty="0"/>
                        <a:t> client side caching applied?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Responsiveness to lookups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53000" y="27098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Worldwide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2697164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05800" y="2697164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331946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Few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8400" y="331946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Many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05800" y="3319463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Vast numbers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0" y="4038600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Lazy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48400" y="4051300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Immediate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305800" y="404971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Immediate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3000" y="3668714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Many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48400" y="3657600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None or few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05800" y="3678238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53000" y="4462463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48400" y="4449764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305800" y="4449764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Sometimes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53000" y="4805363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248400" y="4805364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Milliseconds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305800" y="48053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Immediate</a:t>
            </a:r>
          </a:p>
        </p:txBody>
      </p:sp>
    </p:spTree>
    <p:extLst>
      <p:ext uri="{BB962C8B-B14F-4D97-AF65-F5344CB8AC3E}">
        <p14:creationId xmlns:p14="http://schemas.microsoft.com/office/powerpoint/2010/main" val="2648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Name Resolution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41248" y="1600201"/>
            <a:ext cx="10893552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Distributed name resolution is responsible for mapping names to addresses in a system where:</a:t>
            </a:r>
          </a:p>
          <a:p>
            <a:pPr lvl="1">
              <a:defRPr/>
            </a:pPr>
            <a:r>
              <a:rPr lang="en-US" sz="2400" dirty="0"/>
              <a:t>Name servers are distributed among participating nodes</a:t>
            </a:r>
          </a:p>
          <a:p>
            <a:pPr lvl="1">
              <a:defRPr/>
            </a:pPr>
            <a:r>
              <a:rPr lang="en-US" sz="2400" dirty="0"/>
              <a:t>Each name server has a local </a:t>
            </a:r>
            <a:r>
              <a:rPr lang="en-US" sz="2400" i="1" dirty="0"/>
              <a:t>name resolver</a:t>
            </a:r>
          </a:p>
          <a:p>
            <a:pPr lvl="2">
              <a:defRPr/>
            </a:pPr>
            <a:endParaRPr lang="en-US" sz="2000" i="1" dirty="0"/>
          </a:p>
          <a:p>
            <a:pPr>
              <a:defRPr/>
            </a:pPr>
            <a:r>
              <a:rPr lang="en-US" sz="2800" dirty="0"/>
              <a:t>We will study two distributed name resolution algorithms: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Iterative Name Resolution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Recursive 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13019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Iterative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600201"/>
            <a:ext cx="10512552" cy="4525963"/>
          </a:xfrm>
        </p:spPr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Client hands over the complete name to </a:t>
            </a:r>
            <a:r>
              <a:rPr lang="en-US" sz="2400" i="1" dirty="0"/>
              <a:t>root name server</a:t>
            </a:r>
          </a:p>
          <a:p>
            <a:pPr marL="2171700" lvl="4" indent="-457200">
              <a:buFontTx/>
              <a:buAutoNum type="arabicPeriod"/>
              <a:defRPr/>
            </a:pPr>
            <a:endParaRPr lang="en-US" sz="1050" i="1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Root name server resolves the name as far as it can, and returns the result to the client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US" sz="2000" dirty="0"/>
              <a:t>The root name server returns the address of the next-level name server (say, NLNS) if address is not completely resolved</a:t>
            </a:r>
          </a:p>
          <a:p>
            <a:pPr marL="2228850" lvl="4" indent="-457200">
              <a:buFont typeface="Arial" charset="0"/>
              <a:buChar char="•"/>
              <a:defRPr/>
            </a:pPr>
            <a:endParaRPr lang="en-US" sz="9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Client passes the unresolved part of the name to the NLNS</a:t>
            </a:r>
          </a:p>
          <a:p>
            <a:pPr marL="2171700" lvl="4" indent="-457200">
              <a:buFontTx/>
              <a:buAutoNum type="arabicPeriod"/>
              <a:defRPr/>
            </a:pPr>
            <a:endParaRPr lang="en-US" sz="7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NLNS resolves the name as far as it can, and returns the result to the client (and probably its next-level name server)</a:t>
            </a:r>
          </a:p>
          <a:p>
            <a:pPr marL="2171700" lvl="4" indent="-457200">
              <a:buFontTx/>
              <a:buAutoNum type="arabicPeriod"/>
              <a:defRPr/>
            </a:pPr>
            <a:endParaRPr lang="en-US" sz="9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The process continues </a:t>
            </a:r>
            <a:r>
              <a:rPr lang="en-US" sz="2400" dirty="0" err="1"/>
              <a:t>untill</a:t>
            </a:r>
            <a:r>
              <a:rPr lang="en-US" sz="2400" dirty="0"/>
              <a:t> the full name is resolved</a:t>
            </a:r>
          </a:p>
          <a:p>
            <a:pPr marL="457200" indent="-457200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2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23C7A-2D07-47B1-B69C-C65EDA812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>
            <a:normAutofit/>
          </a:bodyPr>
          <a:lstStyle/>
          <a:p>
            <a:pPr algn="ctr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4400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6B1ACCD-F0F2-485D-B35C-CE5A46A44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7752" cy="4525963"/>
          </a:xfrm>
        </p:spPr>
        <p:txBody>
          <a:bodyPr/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Lecture: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Naming- Part I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Naming- Part II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Announcements: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PS2 is due on Thursday, Sep 01 by midnight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0000"/>
                </a:solidFill>
              </a:rPr>
              <a:t>Quiz I is on Sep 04. We will have an overview session during the recitation on Thursday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P1 is due on Sep 11 by midnight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800" dirty="0"/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274320"/>
            <a:ext cx="112014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1. Iterative Name Resolution – An Example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97202"/>
            <a:ext cx="967740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8153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Resolving the name “</a:t>
            </a:r>
            <a:r>
              <a:rPr lang="en-US" i="1" dirty="0"/>
              <a:t>ftp.cs.vu.nl</a:t>
            </a:r>
            <a:r>
              <a:rPr lang="en-US" dirty="0"/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300" y="5424588"/>
            <a:ext cx="434340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a,b,c</a:t>
            </a:r>
            <a:r>
              <a:rPr lang="en-US" dirty="0">
                <a:solidFill>
                  <a:srgbClr val="0000FF"/>
                </a:solidFill>
              </a:rPr>
              <a:t>&gt; = structured name in a sequence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#&lt;a&gt; = address of node with name “a”</a:t>
            </a:r>
          </a:p>
        </p:txBody>
      </p:sp>
    </p:spTree>
    <p:extLst>
      <p:ext uri="{BB962C8B-B14F-4D97-AF65-F5344CB8AC3E}">
        <p14:creationId xmlns:p14="http://schemas.microsoft.com/office/powerpoint/2010/main" val="386248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Recursive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70C0"/>
                </a:solidFill>
              </a:rPr>
              <a:t>Approach:</a:t>
            </a:r>
          </a:p>
          <a:p>
            <a:pPr lvl="1"/>
            <a:r>
              <a:rPr lang="en-US" altLang="en-US" sz="2400" dirty="0"/>
              <a:t>Client provides the name to the root name server</a:t>
            </a:r>
          </a:p>
          <a:p>
            <a:pPr lvl="1"/>
            <a:r>
              <a:rPr lang="en-US" altLang="en-US" sz="2400" dirty="0"/>
              <a:t>The root name server passes the result to the next name server it finds</a:t>
            </a:r>
          </a:p>
          <a:p>
            <a:pPr lvl="1"/>
            <a:r>
              <a:rPr lang="en-US" altLang="en-US" sz="2400" dirty="0"/>
              <a:t>The process continues till the name is fully resolved</a:t>
            </a:r>
          </a:p>
          <a:p>
            <a:pPr lvl="3"/>
            <a:endParaRPr lang="en-US" altLang="en-US" sz="1800" dirty="0"/>
          </a:p>
          <a:p>
            <a:r>
              <a:rPr lang="en-US" altLang="en-US" sz="2800" dirty="0">
                <a:solidFill>
                  <a:srgbClr val="0070C0"/>
                </a:solidFill>
              </a:rPr>
              <a:t>Drawback:</a:t>
            </a:r>
          </a:p>
          <a:p>
            <a:pPr lvl="1"/>
            <a:r>
              <a:rPr lang="en-US" altLang="en-US" sz="2400" dirty="0"/>
              <a:t>Large overhead at name servers (especially, at the high-level name servers)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52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81000" y="274320"/>
            <a:ext cx="111252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2. Recursive Name Resolution – An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6248400"/>
            <a:ext cx="8153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Resolving the name “</a:t>
            </a:r>
            <a:r>
              <a:rPr lang="en-US" i="1" dirty="0"/>
              <a:t>ftp.cs.vu.nl</a:t>
            </a:r>
            <a:r>
              <a:rPr lang="en-US" dirty="0"/>
              <a:t>”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9692"/>
            <a:ext cx="9601200" cy="46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5526088"/>
            <a:ext cx="4343400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a,b,c</a:t>
            </a:r>
            <a:r>
              <a:rPr lang="en-US" dirty="0">
                <a:solidFill>
                  <a:srgbClr val="0000FF"/>
                </a:solidFill>
              </a:rPr>
              <a:t>&gt; = structured name in a sequence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#&lt;a&gt; = address of node with name “a”</a:t>
            </a:r>
          </a:p>
        </p:txBody>
      </p:sp>
    </p:spTree>
    <p:extLst>
      <p:ext uri="{BB962C8B-B14F-4D97-AF65-F5344CB8AC3E}">
        <p14:creationId xmlns:p14="http://schemas.microsoft.com/office/powerpoint/2010/main" val="145578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Flat naming</a:t>
            </a:r>
          </a:p>
          <a:p>
            <a:pPr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Structured naming</a:t>
            </a:r>
          </a:p>
          <a:p>
            <a:pPr>
              <a:defRPr/>
            </a:pPr>
            <a:r>
              <a:rPr lang="en-US" sz="2800" dirty="0">
                <a:solidFill>
                  <a:srgbClr val="0070C0"/>
                </a:solidFill>
              </a:rPr>
              <a:t>Attribute-based naming</a:t>
            </a:r>
          </a:p>
        </p:txBody>
      </p:sp>
    </p:spTree>
    <p:extLst>
      <p:ext uri="{BB962C8B-B14F-4D97-AF65-F5344CB8AC3E}">
        <p14:creationId xmlns:p14="http://schemas.microsoft.com/office/powerpoint/2010/main" val="122372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Attribute-based Naming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41248" y="1600201"/>
            <a:ext cx="10817352" cy="4525963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In many cases, it is much more convenient to name, and look up entities by means of their attributes</a:t>
            </a:r>
          </a:p>
          <a:p>
            <a:pPr lvl="1"/>
            <a:r>
              <a:rPr lang="en-US" altLang="en-US" sz="2200" dirty="0"/>
              <a:t>Similar to traditional directory services (e.g., yellow pages)</a:t>
            </a:r>
          </a:p>
          <a:p>
            <a:pPr lvl="3"/>
            <a:endParaRPr lang="en-US" altLang="en-US" sz="2200" dirty="0"/>
          </a:p>
          <a:p>
            <a:r>
              <a:rPr lang="en-US" altLang="en-US" sz="2400" dirty="0"/>
              <a:t>However, the lookup operations can be extremely expensive</a:t>
            </a:r>
          </a:p>
          <a:p>
            <a:pPr lvl="1"/>
            <a:r>
              <a:rPr lang="en-US" altLang="en-US" sz="2200" dirty="0"/>
              <a:t>They require to match requested attribute values, against actual attribute values, which might require inspecting all entities</a:t>
            </a:r>
          </a:p>
          <a:p>
            <a:pPr lvl="2"/>
            <a:endParaRPr lang="en-US" altLang="en-US" sz="1400" dirty="0"/>
          </a:p>
          <a:p>
            <a:r>
              <a:rPr lang="en-US" altLang="en-US" sz="2400" dirty="0">
                <a:solidFill>
                  <a:srgbClr val="00B050"/>
                </a:solidFill>
              </a:rPr>
              <a:t>Solution:</a:t>
            </a:r>
            <a:r>
              <a:rPr lang="en-US" altLang="en-US" sz="2400" dirty="0"/>
              <a:t> Implement basic directory service as a database, and combine it with traditional structured naming system</a:t>
            </a:r>
          </a:p>
          <a:p>
            <a:pPr lvl="4"/>
            <a:endParaRPr lang="en-US" altLang="en-US" sz="2400" dirty="0"/>
          </a:p>
          <a:p>
            <a:r>
              <a:rPr lang="en-US" altLang="en-US" sz="2400" dirty="0"/>
              <a:t>We will study </a:t>
            </a:r>
            <a:r>
              <a:rPr lang="en-US" altLang="en-US" sz="2400" dirty="0">
                <a:solidFill>
                  <a:srgbClr val="0070C0"/>
                </a:solidFill>
              </a:rPr>
              <a:t>Light-weight Directory Access Protocol </a:t>
            </a:r>
            <a:r>
              <a:rPr lang="en-US" altLang="en-US" sz="2400" dirty="0"/>
              <a:t>(LDAP); an example system that uses attribute-based naming</a:t>
            </a:r>
          </a:p>
        </p:txBody>
      </p:sp>
    </p:spTree>
    <p:extLst>
      <p:ext uri="{BB962C8B-B14F-4D97-AF65-F5344CB8AC3E}">
        <p14:creationId xmlns:p14="http://schemas.microsoft.com/office/powerpoint/2010/main" val="18487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274320"/>
            <a:ext cx="10668000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Light-weight Directory Access Protocol (LDAP)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LDAP directory service consists of a number of records called “directory entries”</a:t>
            </a:r>
          </a:p>
          <a:p>
            <a:pPr lvl="1">
              <a:defRPr/>
            </a:pPr>
            <a:r>
              <a:rPr lang="en-US" sz="2000" dirty="0"/>
              <a:t>Each record is made of (attribute, value) pairs</a:t>
            </a:r>
          </a:p>
          <a:p>
            <a:pPr lvl="1">
              <a:defRPr/>
            </a:pPr>
            <a:r>
              <a:rPr lang="en-US" sz="2000" dirty="0"/>
              <a:t>LDAP standard specifies five attributes for each record</a:t>
            </a:r>
          </a:p>
          <a:p>
            <a:pPr>
              <a:defRPr/>
            </a:pPr>
            <a:r>
              <a:rPr lang="en-US" sz="2400" dirty="0"/>
              <a:t>Directory Information Base (DIB) is a collection of all directory entries</a:t>
            </a:r>
          </a:p>
          <a:p>
            <a:pPr lvl="1">
              <a:defRPr/>
            </a:pPr>
            <a:r>
              <a:rPr lang="en-US" sz="2000" dirty="0"/>
              <a:t>Each record in a DIB is unique</a:t>
            </a:r>
          </a:p>
          <a:p>
            <a:pPr lvl="1">
              <a:defRPr/>
            </a:pPr>
            <a:r>
              <a:rPr lang="en-US" sz="2000" dirty="0"/>
              <a:t>Each record is represented by a distinguished name</a:t>
            </a:r>
          </a:p>
          <a:p>
            <a:pPr marL="457200" lvl="1" indent="0">
              <a:buNone/>
              <a:defRPr/>
            </a:pPr>
            <a:r>
              <a:rPr lang="en-US" sz="2000" dirty="0"/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E.g., /C=NL/O=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Vrije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Universiteit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/OU=Comp. Sc.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4" y="4114800"/>
            <a:ext cx="265588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93064" y="4343400"/>
            <a:ext cx="2598737" cy="121920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Directory Information Tree in LDAP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41248" y="1600200"/>
            <a:ext cx="10664952" cy="4648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All the records in the DIB can be organized into a hierarchical tree called </a:t>
            </a:r>
            <a:r>
              <a:rPr lang="en-US" sz="2000" i="1" dirty="0"/>
              <a:t>Directory Information Tree (DIT)</a:t>
            </a:r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endParaRPr lang="en-US" sz="2400" i="1" dirty="0"/>
          </a:p>
          <a:p>
            <a:pPr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>
              <a:defRPr/>
            </a:pPr>
            <a:r>
              <a:rPr lang="en-US" sz="2000" dirty="0"/>
              <a:t>LDAP provides advanced search mechanisms based on attributes by traversing the DIT</a:t>
            </a:r>
          </a:p>
          <a:p>
            <a:pPr>
              <a:defRPr/>
            </a:pPr>
            <a:r>
              <a:rPr lang="en-US" sz="2000" dirty="0"/>
              <a:t>Example syntax for searching all </a:t>
            </a:r>
            <a:r>
              <a:rPr lang="en-US" sz="2000" dirty="0" err="1"/>
              <a:t>Main_Servers</a:t>
            </a:r>
            <a:r>
              <a:rPr lang="en-US" sz="2000" dirty="0"/>
              <a:t> in </a:t>
            </a:r>
            <a:r>
              <a:rPr lang="en-US" sz="2000" dirty="0" err="1"/>
              <a:t>Vrije</a:t>
            </a:r>
            <a:r>
              <a:rPr lang="en-US" sz="2000" dirty="0"/>
              <a:t> </a:t>
            </a:r>
            <a:r>
              <a:rPr lang="en-US" sz="2000" dirty="0" err="1"/>
              <a:t>Universiteit</a:t>
            </a:r>
            <a:r>
              <a:rPr lang="en-US" sz="2000" dirty="0"/>
              <a:t>:</a:t>
            </a:r>
          </a:p>
          <a:p>
            <a:pPr marL="0" indent="0"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search("&amp;(C = NL) (O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Vrije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Universiteit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(OU = *) (CN = Main server)")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5105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2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Naming and name resolutions enable accessing entities in a distributed system</a:t>
            </a:r>
          </a:p>
          <a:p>
            <a:pPr lvl="4"/>
            <a:endParaRPr lang="en-US" altLang="en-US" sz="1600" dirty="0"/>
          </a:p>
          <a:p>
            <a:r>
              <a:rPr lang="en-US" altLang="en-US" sz="2800" dirty="0"/>
              <a:t>Three types of naming: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Flat Naming</a:t>
            </a:r>
          </a:p>
          <a:p>
            <a:pPr lvl="2"/>
            <a:r>
              <a:rPr lang="en-US" altLang="en-US" sz="2000" dirty="0"/>
              <a:t>Broadcasting, forward pointers, home-based approaches, Distributed Hash Tables (DHTs)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Structured Naming</a:t>
            </a:r>
          </a:p>
          <a:p>
            <a:pPr lvl="2"/>
            <a:r>
              <a:rPr lang="en-US" altLang="en-US" sz="2000" dirty="0"/>
              <a:t>Organizes names into Name Spaces</a:t>
            </a:r>
          </a:p>
          <a:p>
            <a:pPr lvl="2"/>
            <a:r>
              <a:rPr lang="en-US" altLang="en-US" sz="2000" dirty="0"/>
              <a:t>Distributed Name Spaces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Attribute-based Naming</a:t>
            </a:r>
          </a:p>
          <a:p>
            <a:pPr lvl="2"/>
            <a:r>
              <a:rPr lang="en-US" altLang="en-US" sz="2000" dirty="0"/>
              <a:t>Entities are looked up using their attributes</a:t>
            </a:r>
          </a:p>
        </p:txBody>
      </p:sp>
    </p:spTree>
    <p:extLst>
      <p:ext uri="{BB962C8B-B14F-4D97-AF65-F5344CB8AC3E}">
        <p14:creationId xmlns:p14="http://schemas.microsoft.com/office/powerpoint/2010/main" val="29762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BB9C5DE-2DC9-480A-BCDF-83480217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Classes of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6F56-08CF-4C6F-AFE8-789E0BE7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Flat naming</a:t>
            </a:r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Structured naming</a:t>
            </a:r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Attribute-based naming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BB9C5DE-2DC9-480A-BCDF-83480217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Classes of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6F56-08CF-4C6F-AFE8-789E0BE7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Flat naming</a:t>
            </a:r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rgbClr val="0070C0"/>
                </a:solidFill>
              </a:rPr>
              <a:t>Structured naming</a:t>
            </a:r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Attribute-based naming</a:t>
            </a:r>
          </a:p>
        </p:txBody>
      </p:sp>
    </p:spTree>
    <p:extLst>
      <p:ext uri="{BB962C8B-B14F-4D97-AF65-F5344CB8AC3E}">
        <p14:creationId xmlns:p14="http://schemas.microsoft.com/office/powerpoint/2010/main" val="326882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01C144A-2241-4870-ACDF-6170D2EB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Structured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39D-614D-48AA-A81E-3DAEBB15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Structured names are composed of simple human-readable names </a:t>
            </a:r>
          </a:p>
          <a:p>
            <a:pPr lvl="1">
              <a:defRPr/>
            </a:pPr>
            <a:r>
              <a:rPr lang="en-US" sz="2400" dirty="0"/>
              <a:t>Names are arranged in a specific structure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solidFill>
                  <a:srgbClr val="00B050"/>
                </a:solidFill>
              </a:rPr>
              <a:t>Examples:</a:t>
            </a:r>
          </a:p>
          <a:p>
            <a:pPr lvl="1">
              <a:defRPr/>
            </a:pPr>
            <a:r>
              <a:rPr lang="en-US" sz="2400" dirty="0"/>
              <a:t>File-systems utilize structured names to identify files</a:t>
            </a:r>
          </a:p>
          <a:p>
            <a:pPr lvl="2">
              <a:defRPr/>
            </a:pPr>
            <a:r>
              <a:rPr lang="en-US" sz="2400" dirty="0"/>
              <a:t>/home/</a:t>
            </a:r>
            <a:r>
              <a:rPr lang="en-US" sz="2400" dirty="0" err="1"/>
              <a:t>userid</a:t>
            </a:r>
            <a:r>
              <a:rPr lang="en-US" sz="2400" dirty="0"/>
              <a:t>/work/</a:t>
            </a:r>
            <a:r>
              <a:rPr lang="en-US" sz="2400" dirty="0" err="1"/>
              <a:t>dist</a:t>
            </a:r>
            <a:r>
              <a:rPr lang="en-US" sz="2400" dirty="0"/>
              <a:t>-systems/naming.txt</a:t>
            </a:r>
          </a:p>
          <a:p>
            <a:pPr marL="914400" lvl="2" indent="0"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dirty="0"/>
              <a:t>Websites can be accessed through structured names</a:t>
            </a:r>
          </a:p>
          <a:p>
            <a:pPr lvl="2">
              <a:defRPr/>
            </a:pPr>
            <a:r>
              <a:rPr lang="en-US" sz="2400" dirty="0"/>
              <a:t>www.cs.qatar.cmu.edu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C76D3B-D28C-4D67-B1C2-5FB8DEA1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Name Spaces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DEE3CBF-8606-479A-BC6F-E6FE5AD3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820400" cy="501396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Structured names are organized into </a:t>
            </a:r>
            <a:r>
              <a:rPr lang="en-US" altLang="en-US" sz="2800" i="1" dirty="0">
                <a:solidFill>
                  <a:srgbClr val="0070C0"/>
                </a:solidFill>
              </a:rPr>
              <a:t>name spaces</a:t>
            </a:r>
          </a:p>
          <a:p>
            <a:pPr lvl="3"/>
            <a:endParaRPr lang="en-US" altLang="en-US" sz="1400" dirty="0">
              <a:solidFill>
                <a:srgbClr val="0000FF"/>
              </a:solidFill>
            </a:endParaRPr>
          </a:p>
          <a:p>
            <a:r>
              <a:rPr lang="en-US" altLang="en-US" sz="2800" dirty="0"/>
              <a:t>A name space is a </a:t>
            </a:r>
            <a:r>
              <a:rPr lang="en-US" altLang="en-US" sz="2800" i="1" dirty="0"/>
              <a:t>directed graph</a:t>
            </a:r>
            <a:r>
              <a:rPr lang="en-US" altLang="en-US" sz="2800" dirty="0"/>
              <a:t> consisting of: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Leaf nodes</a:t>
            </a:r>
          </a:p>
          <a:p>
            <a:pPr lvl="2"/>
            <a:r>
              <a:rPr lang="en-US" altLang="en-US" sz="2000" dirty="0"/>
              <a:t>Each leaf node represents an entity</a:t>
            </a:r>
          </a:p>
          <a:p>
            <a:pPr lvl="2"/>
            <a:r>
              <a:rPr lang="en-US" altLang="en-US" sz="2000" dirty="0"/>
              <a:t>A leaf node generally stores the </a:t>
            </a:r>
            <a:r>
              <a:rPr lang="en-US" altLang="en-US" sz="2000" i="1" u="sng" dirty="0"/>
              <a:t>address</a:t>
            </a:r>
            <a:r>
              <a:rPr lang="en-US" altLang="en-US" sz="2000" dirty="0"/>
              <a:t> of an entity (e.g., in DNS), or  the </a:t>
            </a:r>
            <a:r>
              <a:rPr lang="en-US" altLang="en-US" sz="2000" i="1" u="sng" dirty="0"/>
              <a:t>state</a:t>
            </a:r>
            <a:r>
              <a:rPr lang="en-US" altLang="en-US" sz="2000" dirty="0"/>
              <a:t> of (or the </a:t>
            </a:r>
            <a:r>
              <a:rPr lang="en-US" altLang="en-US" sz="2000" i="1" u="sng" dirty="0"/>
              <a:t>path</a:t>
            </a:r>
            <a:r>
              <a:rPr lang="en-US" altLang="en-US" sz="2000" dirty="0"/>
              <a:t> to) an entity (e.g., in file systems)</a:t>
            </a:r>
          </a:p>
          <a:p>
            <a:pPr lvl="4"/>
            <a:endParaRPr lang="en-US" altLang="en-US" sz="1600" dirty="0"/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Directory nodes</a:t>
            </a:r>
          </a:p>
          <a:p>
            <a:pPr lvl="2"/>
            <a:r>
              <a:rPr lang="en-US" altLang="en-US" sz="2000" dirty="0"/>
              <a:t>Directory node refers to other leaf or directory nodes</a:t>
            </a:r>
          </a:p>
          <a:p>
            <a:pPr lvl="2"/>
            <a:r>
              <a:rPr lang="en-US" altLang="en-US" sz="2000" dirty="0"/>
              <a:t>Each outgoing edge is represented by (</a:t>
            </a:r>
            <a:r>
              <a:rPr lang="en-US" altLang="en-US" sz="2000" i="1" dirty="0"/>
              <a:t>edge label, node identifier</a:t>
            </a:r>
            <a:r>
              <a:rPr lang="en-US" altLang="en-US" sz="2000" dirty="0"/>
              <a:t>)</a:t>
            </a:r>
          </a:p>
          <a:p>
            <a:pPr lvl="4"/>
            <a:endParaRPr lang="en-US" altLang="en-US" sz="1600" dirty="0"/>
          </a:p>
          <a:p>
            <a:r>
              <a:rPr lang="en-US" altLang="en-US" sz="2800" dirty="0"/>
              <a:t>Each node can store any type of data</a:t>
            </a:r>
          </a:p>
          <a:p>
            <a:pPr lvl="1"/>
            <a:r>
              <a:rPr lang="en-US" altLang="en-US" sz="2400" dirty="0"/>
              <a:t>I.e., State and/or address (</a:t>
            </a:r>
            <a:r>
              <a:rPr lang="en-US" altLang="en-US" sz="2400" i="1" dirty="0"/>
              <a:t>e.g., to a different machine</a:t>
            </a:r>
            <a:r>
              <a:rPr lang="en-US" altLang="en-US" sz="2400" dirty="0"/>
              <a:t>) and/or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7F1503F-B19E-40BC-A4BE-97418F40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Name Spaces: An Example </a:t>
            </a:r>
          </a:p>
        </p:txBody>
      </p:sp>
      <p:sp>
        <p:nvSpPr>
          <p:cNvPr id="35915" name="Rectangle 35914">
            <a:extLst>
              <a:ext uri="{FF2B5EF4-FFF2-40B4-BE49-F238E27FC236}">
                <a16:creationId xmlns:a16="http://schemas.microsoft.com/office/drawing/2014/main" id="{CF335E5A-40CE-46AE-9296-CC3BE5AE4006}"/>
              </a:ext>
            </a:extLst>
          </p:cNvPr>
          <p:cNvSpPr/>
          <p:nvPr/>
        </p:nvSpPr>
        <p:spPr>
          <a:xfrm>
            <a:off x="1963674" y="1538286"/>
            <a:ext cx="746455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Looking up for the entity with name “/home/</a:t>
            </a:r>
            <a:r>
              <a:rPr lang="en-US" sz="2400" dirty="0" err="1">
                <a:solidFill>
                  <a:schemeClr val="tx1"/>
                </a:solidFill>
              </a:rPr>
              <a:t>steen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mbox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2E4CF-4812-4623-B287-A6035A89860E}"/>
              </a:ext>
            </a:extLst>
          </p:cNvPr>
          <p:cNvSpPr/>
          <p:nvPr/>
        </p:nvSpPr>
        <p:spPr>
          <a:xfrm>
            <a:off x="6934200" y="22860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33779-AF71-43A9-B7E2-82079F33474A}"/>
              </a:ext>
            </a:extLst>
          </p:cNvPr>
          <p:cNvSpPr/>
          <p:nvPr/>
        </p:nvSpPr>
        <p:spPr>
          <a:xfrm>
            <a:off x="5638800" y="29718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1BD07-2830-43B3-AC6E-16C808A0E2CF}"/>
              </a:ext>
            </a:extLst>
          </p:cNvPr>
          <p:cNvSpPr/>
          <p:nvPr/>
        </p:nvSpPr>
        <p:spPr>
          <a:xfrm>
            <a:off x="6477000" y="40386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16BD48-7BFB-42C9-8731-B6FA15690C11}"/>
              </a:ext>
            </a:extLst>
          </p:cNvPr>
          <p:cNvSpPr/>
          <p:nvPr/>
        </p:nvSpPr>
        <p:spPr>
          <a:xfrm>
            <a:off x="8229600" y="30480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A9C69-3EE0-4C6B-B8AA-4804F3DF2651}"/>
              </a:ext>
            </a:extLst>
          </p:cNvPr>
          <p:cNvSpPr/>
          <p:nvPr/>
        </p:nvSpPr>
        <p:spPr>
          <a:xfrm>
            <a:off x="4648200" y="4114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B99E52-E49B-4219-BABA-7059BC9EE077}"/>
              </a:ext>
            </a:extLst>
          </p:cNvPr>
          <p:cNvSpPr/>
          <p:nvPr/>
        </p:nvSpPr>
        <p:spPr>
          <a:xfrm>
            <a:off x="5486400" y="4114800"/>
            <a:ext cx="6096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348840-7F9C-4A87-8485-0AF6A937C32C}"/>
              </a:ext>
            </a:extLst>
          </p:cNvPr>
          <p:cNvSpPr/>
          <p:nvPr/>
        </p:nvSpPr>
        <p:spPr>
          <a:xfrm>
            <a:off x="6324600" y="5105400"/>
            <a:ext cx="685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5C318-19CB-4E1C-8FF1-C54A8D701761}"/>
              </a:ext>
            </a:extLst>
          </p:cNvPr>
          <p:cNvSpPr/>
          <p:nvPr/>
        </p:nvSpPr>
        <p:spPr>
          <a:xfrm>
            <a:off x="5486400" y="5105400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F0B3CC-EF94-4F4F-8E79-57EB31BCEE65}"/>
              </a:ext>
            </a:extLst>
          </p:cNvPr>
          <p:cNvCxnSpPr>
            <a:stCxn id="9" idx="2"/>
          </p:cNvCxnSpPr>
          <p:nvPr/>
        </p:nvCxnSpPr>
        <p:spPr>
          <a:xfrm>
            <a:off x="7124700" y="2667000"/>
            <a:ext cx="1257300" cy="381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9A5BC8-7BCB-4B8E-BA57-7FEA31523AD8}"/>
              </a:ext>
            </a:extLst>
          </p:cNvPr>
          <p:cNvCxnSpPr/>
          <p:nvPr/>
        </p:nvCxnSpPr>
        <p:spPr>
          <a:xfrm flipH="1">
            <a:off x="6096000" y="2667000"/>
            <a:ext cx="1028700" cy="304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7DD8EF-F2A2-46BB-8F2E-C24C3A97D7D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791200" y="3352800"/>
            <a:ext cx="381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EC3D8D-08BC-42EB-AC92-D460FAA346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829300" y="3352800"/>
            <a:ext cx="8382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636C20-F1D3-49B4-8B0C-98C31FE0AFA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4953000" y="3352800"/>
            <a:ext cx="876300" cy="7620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1670026-AE63-4DE7-A94F-70DB8CEA9A7C}"/>
              </a:ext>
            </a:extLst>
          </p:cNvPr>
          <p:cNvSpPr/>
          <p:nvPr/>
        </p:nvSpPr>
        <p:spPr>
          <a:xfrm>
            <a:off x="3429000" y="4343400"/>
            <a:ext cx="6096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293990-EFCA-418A-8876-B1AA1BBDC656}"/>
              </a:ext>
            </a:extLst>
          </p:cNvPr>
          <p:cNvSpPr/>
          <p:nvPr/>
        </p:nvSpPr>
        <p:spPr>
          <a:xfrm>
            <a:off x="3505200" y="4876800"/>
            <a:ext cx="381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30740" name="TextBox 41">
            <a:extLst>
              <a:ext uri="{FF2B5EF4-FFF2-40B4-BE49-F238E27FC236}">
                <a16:creationId xmlns:a16="http://schemas.microsoft.com/office/drawing/2014/main" id="{C3F38EAB-036F-427E-82C5-E7C4C91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Leaf node</a:t>
            </a:r>
          </a:p>
        </p:txBody>
      </p:sp>
      <p:sp>
        <p:nvSpPr>
          <p:cNvPr id="30741" name="TextBox 42">
            <a:extLst>
              <a:ext uri="{FF2B5EF4-FFF2-40B4-BE49-F238E27FC236}">
                <a16:creationId xmlns:a16="http://schemas.microsoft.com/office/drawing/2014/main" id="{301D0442-959B-4F71-AE95-4718B4EB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7914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Directory node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BAEB79-B64D-403F-B8A0-0664E5B77EE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667500" y="4419600"/>
            <a:ext cx="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A28491-4302-411B-8612-3DC332A42D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5791200" y="4419600"/>
            <a:ext cx="876300" cy="6858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52">
            <a:extLst>
              <a:ext uri="{FF2B5EF4-FFF2-40B4-BE49-F238E27FC236}">
                <a16:creationId xmlns:a16="http://schemas.microsoft.com/office/drawing/2014/main" id="{FE8310D9-79D7-4775-AD64-90F8F5D9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384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0745" name="TextBox 53">
            <a:extLst>
              <a:ext uri="{FF2B5EF4-FFF2-40B4-BE49-F238E27FC236}">
                <a16:creationId xmlns:a16="http://schemas.microsoft.com/office/drawing/2014/main" id="{B62B38BF-7E43-447C-A263-746F1DC2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30746" name="TextBox 54">
            <a:extLst>
              <a:ext uri="{FF2B5EF4-FFF2-40B4-BE49-F238E27FC236}">
                <a16:creationId xmlns:a16="http://schemas.microsoft.com/office/drawing/2014/main" id="{7B163DCB-A969-42F8-AFFC-A0AE9808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29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steen</a:t>
            </a:r>
          </a:p>
        </p:txBody>
      </p:sp>
      <p:sp>
        <p:nvSpPr>
          <p:cNvPr id="30747" name="TextBox 55">
            <a:extLst>
              <a:ext uri="{FF2B5EF4-FFF2-40B4-BE49-F238E27FC236}">
                <a16:creationId xmlns:a16="http://schemas.microsoft.com/office/drawing/2014/main" id="{8D254C54-B7DE-43D8-8658-220F3B79C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0748" name="TextBox 56">
            <a:extLst>
              <a:ext uri="{FF2B5EF4-FFF2-40B4-BE49-F238E27FC236}">
                <a16:creationId xmlns:a16="http://schemas.microsoft.com/office/drawing/2014/main" id="{C7966946-E4B3-47FB-A43F-481234A1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9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elke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1E8DDE2-B080-4EEF-97BC-43C541A9D196}"/>
              </a:ext>
            </a:extLst>
          </p:cNvPr>
          <p:cNvSpPr/>
          <p:nvPr/>
        </p:nvSpPr>
        <p:spPr>
          <a:xfrm>
            <a:off x="3581400" y="2514600"/>
            <a:ext cx="1447800" cy="9144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n2: “</a:t>
            </a:r>
            <a:r>
              <a:rPr lang="en-US" dirty="0" err="1"/>
              <a:t>elke</a:t>
            </a:r>
            <a:r>
              <a:rPr lang="en-US" dirty="0"/>
              <a:t>”</a:t>
            </a:r>
          </a:p>
          <a:p>
            <a:pPr algn="ctr" eaLnBrk="1" hangingPunct="1">
              <a:defRPr/>
            </a:pPr>
            <a:r>
              <a:rPr lang="en-US" dirty="0"/>
              <a:t>n3: “max”</a:t>
            </a:r>
          </a:p>
          <a:p>
            <a:pPr algn="ctr" eaLnBrk="1" hangingPunct="1">
              <a:defRPr/>
            </a:pPr>
            <a:r>
              <a:rPr lang="en-US" dirty="0"/>
              <a:t>n4: “</a:t>
            </a:r>
            <a:r>
              <a:rPr lang="en-US" dirty="0" err="1"/>
              <a:t>steen</a:t>
            </a:r>
            <a:r>
              <a:rPr lang="en-US" dirty="0"/>
              <a:t>”</a:t>
            </a:r>
          </a:p>
        </p:txBody>
      </p:sp>
      <p:sp>
        <p:nvSpPr>
          <p:cNvPr id="30750" name="TextBox 58">
            <a:extLst>
              <a:ext uri="{FF2B5EF4-FFF2-40B4-BE49-F238E27FC236}">
                <a16:creationId xmlns:a16="http://schemas.microsoft.com/office/drawing/2014/main" id="{913CAB4C-52A1-46B4-9AAB-96D5F7F3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Data stored in n1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2C2918-0D79-44CB-8796-0711B020A75E}"/>
              </a:ext>
            </a:extLst>
          </p:cNvPr>
          <p:cNvCxnSpPr>
            <a:stCxn id="10" idx="1"/>
            <a:endCxn id="58" idx="3"/>
          </p:cNvCxnSpPr>
          <p:nvPr/>
        </p:nvCxnSpPr>
        <p:spPr>
          <a:xfrm flipH="1" flipV="1">
            <a:off x="5029200" y="2971800"/>
            <a:ext cx="609600" cy="1905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52" name="TextBox 71">
            <a:extLst>
              <a:ext uri="{FF2B5EF4-FFF2-40B4-BE49-F238E27FC236}">
                <a16:creationId xmlns:a16="http://schemas.microsoft.com/office/drawing/2014/main" id="{BB7A93A8-46E0-4407-ADA0-D1AD4F670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0591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“/keys”</a:t>
            </a:r>
          </a:p>
        </p:txBody>
      </p:sp>
      <p:sp>
        <p:nvSpPr>
          <p:cNvPr id="30753" name="TextBox 80">
            <a:extLst>
              <a:ext uri="{FF2B5EF4-FFF2-40B4-BE49-F238E27FC236}">
                <a16:creationId xmlns:a16="http://schemas.microsoft.com/office/drawing/2014/main" id="{E38518E3-8681-4DB5-AD52-B167E87B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twmrc</a:t>
            </a:r>
          </a:p>
        </p:txBody>
      </p:sp>
      <p:sp>
        <p:nvSpPr>
          <p:cNvPr id="30754" name="TextBox 81">
            <a:extLst>
              <a:ext uri="{FF2B5EF4-FFF2-40B4-BE49-F238E27FC236}">
                <a16:creationId xmlns:a16="http://schemas.microsoft.com/office/drawing/2014/main" id="{BF9CF92C-256E-40D6-A036-32DBDE32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mbox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AA291E-FA14-4F62-ADAB-A8F4FCCA68E5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667500" y="4419600"/>
            <a:ext cx="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17" name="Straight Arrow Connector 35916">
            <a:extLst>
              <a:ext uri="{FF2B5EF4-FFF2-40B4-BE49-F238E27FC236}">
                <a16:creationId xmlns:a16="http://schemas.microsoft.com/office/drawing/2014/main" id="{41383221-611E-4737-9668-6B489E06761E}"/>
              </a:ext>
            </a:extLst>
          </p:cNvPr>
          <p:cNvCxnSpPr>
            <a:stCxn id="9" idx="2"/>
          </p:cNvCxnSpPr>
          <p:nvPr/>
        </p:nvCxnSpPr>
        <p:spPr>
          <a:xfrm flipH="1">
            <a:off x="6019800" y="2667000"/>
            <a:ext cx="1104900" cy="304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EB5DE0-5E35-4B7F-A1D1-D49BF19A8DA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829300" y="3352800"/>
            <a:ext cx="8382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B1EC450-57C2-416C-8EE0-D917920E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Name Resolution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52C3E15-0AE3-4FE6-8857-A9181A01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r>
              <a:rPr lang="en-US" altLang="en-US" sz="2800" dirty="0"/>
              <a:t>The process of looking up a name is called </a:t>
            </a:r>
            <a:r>
              <a:rPr lang="en-US" altLang="en-US" sz="2800" i="1" dirty="0">
                <a:solidFill>
                  <a:srgbClr val="0070C0"/>
                </a:solidFill>
              </a:rPr>
              <a:t>name resolution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Closure mechanism:</a:t>
            </a:r>
          </a:p>
          <a:p>
            <a:pPr lvl="1"/>
            <a:r>
              <a:rPr lang="en-US" altLang="en-US" sz="2400" dirty="0"/>
              <a:t>Name resolution cannot be accomplished without an </a:t>
            </a:r>
            <a:r>
              <a:rPr lang="en-US" altLang="en-US" sz="2400" i="1" u="sng" dirty="0"/>
              <a:t>initial directory node</a:t>
            </a:r>
          </a:p>
          <a:p>
            <a:pPr lvl="1"/>
            <a:endParaRPr lang="en-US" altLang="en-US" sz="1400" i="1" u="sng" dirty="0"/>
          </a:p>
          <a:p>
            <a:pPr lvl="1"/>
            <a:r>
              <a:rPr lang="en-US" altLang="en-US" sz="2400" dirty="0"/>
              <a:t>The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solidFill>
                  <a:srgbClr val="0070C0"/>
                </a:solidFill>
              </a:rPr>
              <a:t>closure mechanism</a:t>
            </a:r>
            <a:r>
              <a:rPr lang="en-US" altLang="en-US" sz="2400" dirty="0"/>
              <a:t> selects the implicit context from which to start name resolution</a:t>
            </a:r>
          </a:p>
          <a:p>
            <a:pPr lvl="4"/>
            <a:endParaRPr lang="en-US" altLang="en-US" sz="1400" dirty="0"/>
          </a:p>
          <a:p>
            <a:pPr lvl="1"/>
            <a:r>
              <a:rPr lang="en-US" altLang="en-US" sz="2400" dirty="0">
                <a:solidFill>
                  <a:srgbClr val="00B050"/>
                </a:solidFill>
              </a:rPr>
              <a:t>Examples:</a:t>
            </a:r>
          </a:p>
          <a:p>
            <a:pPr lvl="2"/>
            <a:r>
              <a:rPr lang="en-US" altLang="en-US" sz="2400" dirty="0"/>
              <a:t>www.qatar.cmu.edu: start at the DNS Server</a:t>
            </a:r>
          </a:p>
          <a:p>
            <a:pPr lvl="2"/>
            <a:r>
              <a:rPr lang="en-US" altLang="en-US" sz="2400" dirty="0"/>
              <a:t>/home/</a:t>
            </a:r>
            <a:r>
              <a:rPr lang="en-US" altLang="en-US" sz="2400" dirty="0" err="1"/>
              <a:t>steen</a:t>
            </a:r>
            <a:r>
              <a:rPr lang="en-US" altLang="en-US" sz="2400" dirty="0"/>
              <a:t>/</a:t>
            </a:r>
            <a:r>
              <a:rPr lang="en-US" altLang="en-US" sz="2400" dirty="0" err="1"/>
              <a:t>mbox</a:t>
            </a:r>
            <a:r>
              <a:rPr lang="en-US" altLang="en-US" sz="2400" dirty="0"/>
              <a:t>: start at the root of the file-system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19C4894-3067-413E-9EEF-2EB7195E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Name Linking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935028A-CAB4-4BBB-8026-17FCA34D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The name space can be effectively used to link two different entities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Two types of links can exist between the nodes: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</a:rPr>
              <a:t>Hard Links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</a:rPr>
              <a:t>Symbolic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32426</TotalTime>
  <Words>1598</Words>
  <Application>Microsoft Macintosh PowerPoint</Application>
  <PresentationFormat>Widescreen</PresentationFormat>
  <Paragraphs>304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1_Office Theme</vt:lpstr>
      <vt:lpstr>Distributed Systems CS 15-440 </vt:lpstr>
      <vt:lpstr>Today…</vt:lpstr>
      <vt:lpstr>Classes of Naming</vt:lpstr>
      <vt:lpstr>Classes of Naming</vt:lpstr>
      <vt:lpstr>Structured Naming</vt:lpstr>
      <vt:lpstr>Name Spaces</vt:lpstr>
      <vt:lpstr>Name Spaces: An Example </vt:lpstr>
      <vt:lpstr>Name Resolution</vt:lpstr>
      <vt:lpstr>Name Linking</vt:lpstr>
      <vt:lpstr>1. Hard Links</vt:lpstr>
      <vt:lpstr>2. Symbolic Links</vt:lpstr>
      <vt:lpstr>Mounting of Name Spaces</vt:lpstr>
      <vt:lpstr>Example of Mounting Name Spaces in NFS</vt:lpstr>
      <vt:lpstr>Distributed Name Spaces</vt:lpstr>
      <vt:lpstr>Layers in Distributed Name Spaces</vt:lpstr>
      <vt:lpstr>Distributed Name Spaces – An Example</vt:lpstr>
      <vt:lpstr>Comparison of Name Servers at Different Layers</vt:lpstr>
      <vt:lpstr>Distributed Name Resolution</vt:lpstr>
      <vt:lpstr>1. Iterative Name Resolution</vt:lpstr>
      <vt:lpstr>1. Iterative Name Resolution – An Example</vt:lpstr>
      <vt:lpstr>2. Recursive Name Resolution</vt:lpstr>
      <vt:lpstr>2. Recursive Name Resolution – An Example</vt:lpstr>
      <vt:lpstr>Classes of Naming</vt:lpstr>
      <vt:lpstr>Attribute-based Naming</vt:lpstr>
      <vt:lpstr>Light-weight Directory Access Protocol (LDAP)</vt:lpstr>
      <vt:lpstr>Directory Information Tree in LDAP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1809</cp:revision>
  <dcterms:created xsi:type="dcterms:W3CDTF">2008-11-03T12:44:07Z</dcterms:created>
  <dcterms:modified xsi:type="dcterms:W3CDTF">2022-08-29T21:19:09Z</dcterms:modified>
</cp:coreProperties>
</file>