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421" r:id="rId2"/>
    <p:sldId id="375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5" r:id="rId22"/>
    <p:sldId id="496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54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FF"/>
    <a:srgbClr val="000000"/>
    <a:srgbClr val="FFFFFF"/>
    <a:srgbClr val="C0C0C0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5986" autoAdjust="0"/>
  </p:normalViewPr>
  <p:slideViewPr>
    <p:cSldViewPr>
      <p:cViewPr varScale="1">
        <p:scale>
          <a:sx n="123" d="100"/>
          <a:sy n="123" d="100"/>
        </p:scale>
        <p:origin x="4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785B9-3774-41CB-9792-619F1F2824B7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5A522DA-0F29-474A-B5F9-1C6973F65A0E}">
      <dgm:prSet phldrT="[Text]"/>
      <dgm:spPr/>
      <dgm:t>
        <a:bodyPr/>
        <a:lstStyle/>
        <a:p>
          <a:r>
            <a:rPr lang="en-US" dirty="0"/>
            <a:t>Gradual Time Synchronization at the client</a:t>
          </a:r>
        </a:p>
      </dgm:t>
    </dgm:pt>
    <dgm:pt modelId="{7201D72C-388F-45F9-84C1-50F1FE2AE4A4}" type="parTrans" cxnId="{B81AEC8D-C2F0-4905-84A0-15A5F58169EF}">
      <dgm:prSet/>
      <dgm:spPr/>
      <dgm:t>
        <a:bodyPr/>
        <a:lstStyle/>
        <a:p>
          <a:endParaRPr lang="en-US"/>
        </a:p>
      </dgm:t>
    </dgm:pt>
    <dgm:pt modelId="{C0FBFC80-5FD8-4869-A97C-69AE979EA1AE}" type="sibTrans" cxnId="{B81AEC8D-C2F0-4905-84A0-15A5F58169EF}">
      <dgm:prSet/>
      <dgm:spPr/>
      <dgm:t>
        <a:bodyPr/>
        <a:lstStyle/>
        <a:p>
          <a:endParaRPr lang="en-US"/>
        </a:p>
      </dgm:t>
    </dgm:pt>
    <dgm:pt modelId="{A39AA10E-2499-4254-B8C3-29510A0415DC}">
      <dgm:prSet phldrT="[Text]" custT="1"/>
      <dgm:spPr/>
      <dgm:t>
        <a:bodyPr/>
        <a:lstStyle/>
        <a:p>
          <a:r>
            <a:rPr lang="en-US" sz="1800" dirty="0"/>
            <a:t>Instead of changing the time drastically by </a:t>
          </a:r>
          <a:r>
            <a:rPr lang="el-GR" sz="1800" b="1" dirty="0">
              <a:latin typeface="Courier New" pitchFamily="49" charset="0"/>
              <a:cs typeface="Courier New" pitchFamily="49" charset="0"/>
            </a:rPr>
            <a:t>θ</a:t>
          </a:r>
          <a:r>
            <a:rPr lang="en-US" sz="1800" dirty="0"/>
            <a:t> seconds, typically the time is gradually synchronized</a:t>
          </a:r>
        </a:p>
      </dgm:t>
    </dgm:pt>
    <dgm:pt modelId="{D8DA5D8E-A704-43CA-8B70-69AE0445CF06}" type="parTrans" cxnId="{C01A981C-B6FD-4D1A-BFD1-D03DEB793142}">
      <dgm:prSet/>
      <dgm:spPr/>
      <dgm:t>
        <a:bodyPr/>
        <a:lstStyle/>
        <a:p>
          <a:endParaRPr lang="en-US"/>
        </a:p>
      </dgm:t>
    </dgm:pt>
    <dgm:pt modelId="{14600CC7-9669-4E3A-A986-F4BCD2D83482}" type="sibTrans" cxnId="{C01A981C-B6FD-4D1A-BFD1-D03DEB793142}">
      <dgm:prSet/>
      <dgm:spPr/>
      <dgm:t>
        <a:bodyPr/>
        <a:lstStyle/>
        <a:p>
          <a:endParaRPr lang="en-US"/>
        </a:p>
      </dgm:t>
    </dgm:pt>
    <dgm:pt modelId="{DD65A6D7-4B4E-445B-8044-EC2991D3B97C}">
      <dgm:prSet custT="1"/>
      <dgm:spPr/>
      <dgm:t>
        <a:bodyPr/>
        <a:lstStyle/>
        <a:p>
          <a:r>
            <a:rPr lang="en-US" sz="1600" dirty="0"/>
            <a:t>The software clock is updated at a lesser/greater rate whenever timer interrupts</a:t>
          </a:r>
        </a:p>
      </dgm:t>
    </dgm:pt>
    <dgm:pt modelId="{624CAF14-25A9-4ABD-90F0-95B182D42FEB}" type="parTrans" cxnId="{10DB09CE-5625-43FF-ADC7-0EF7FF795509}">
      <dgm:prSet/>
      <dgm:spPr/>
      <dgm:t>
        <a:bodyPr/>
        <a:lstStyle/>
        <a:p>
          <a:endParaRPr lang="en-US"/>
        </a:p>
      </dgm:t>
    </dgm:pt>
    <dgm:pt modelId="{5ADB55C2-2272-49D0-B75A-CB2DC00EA449}" type="sibTrans" cxnId="{10DB09CE-5625-43FF-ADC7-0EF7FF795509}">
      <dgm:prSet/>
      <dgm:spPr/>
      <dgm:t>
        <a:bodyPr/>
        <a:lstStyle/>
        <a:p>
          <a:endParaRPr lang="en-US"/>
        </a:p>
      </dgm:t>
    </dgm:pt>
    <dgm:pt modelId="{734D0438-CC0D-4B3D-9250-220DFC68B069}" type="pres">
      <dgm:prSet presAssocID="{D07785B9-3774-41CB-9792-619F1F2824B7}" presName="Name0" presStyleCnt="0">
        <dgm:presLayoutVars>
          <dgm:dir/>
          <dgm:animLvl val="lvl"/>
          <dgm:resizeHandles val="exact"/>
        </dgm:presLayoutVars>
      </dgm:prSet>
      <dgm:spPr/>
    </dgm:pt>
    <dgm:pt modelId="{A6D1ADE1-2FDE-45F3-8F5C-DD5328EA7EF8}" type="pres">
      <dgm:prSet presAssocID="{D5A522DA-0F29-474A-B5F9-1C6973F65A0E}" presName="composite" presStyleCnt="0"/>
      <dgm:spPr/>
    </dgm:pt>
    <dgm:pt modelId="{1084158D-8957-48C0-B112-C39FF6296114}" type="pres">
      <dgm:prSet presAssocID="{D5A522DA-0F29-474A-B5F9-1C6973F65A0E}" presName="parTx" presStyleLbl="alignNode1" presStyleIdx="0" presStyleCnt="1" custScaleY="66902" custLinFactNeighborY="-36235">
        <dgm:presLayoutVars>
          <dgm:chMax val="0"/>
          <dgm:chPref val="0"/>
          <dgm:bulletEnabled val="1"/>
        </dgm:presLayoutVars>
      </dgm:prSet>
      <dgm:spPr/>
    </dgm:pt>
    <dgm:pt modelId="{F36B954F-8AE9-42E3-8C54-C2F3E95B2938}" type="pres">
      <dgm:prSet presAssocID="{D5A522DA-0F29-474A-B5F9-1C6973F65A0E}" presName="desTx" presStyleLbl="alignAccFollowNode1" presStyleIdx="0" presStyleCnt="1" custScaleY="136557" custLinFactNeighborY="11455">
        <dgm:presLayoutVars>
          <dgm:bulletEnabled val="1"/>
        </dgm:presLayoutVars>
      </dgm:prSet>
      <dgm:spPr/>
    </dgm:pt>
  </dgm:ptLst>
  <dgm:cxnLst>
    <dgm:cxn modelId="{C01A981C-B6FD-4D1A-BFD1-D03DEB793142}" srcId="{D5A522DA-0F29-474A-B5F9-1C6973F65A0E}" destId="{A39AA10E-2499-4254-B8C3-29510A0415DC}" srcOrd="0" destOrd="0" parTransId="{D8DA5D8E-A704-43CA-8B70-69AE0445CF06}" sibTransId="{14600CC7-9669-4E3A-A986-F4BCD2D83482}"/>
    <dgm:cxn modelId="{047A5888-4620-40EB-89BF-D8B28AC4F8FF}" type="presOf" srcId="{DD65A6D7-4B4E-445B-8044-EC2991D3B97C}" destId="{F36B954F-8AE9-42E3-8C54-C2F3E95B2938}" srcOrd="0" destOrd="1" presId="urn:microsoft.com/office/officeart/2005/8/layout/hList1"/>
    <dgm:cxn modelId="{6DE69A89-BF95-4A70-8A1B-7B4F86BB776D}" type="presOf" srcId="{A39AA10E-2499-4254-B8C3-29510A0415DC}" destId="{F36B954F-8AE9-42E3-8C54-C2F3E95B2938}" srcOrd="0" destOrd="0" presId="urn:microsoft.com/office/officeart/2005/8/layout/hList1"/>
    <dgm:cxn modelId="{B81AEC8D-C2F0-4905-84A0-15A5F58169EF}" srcId="{D07785B9-3774-41CB-9792-619F1F2824B7}" destId="{D5A522DA-0F29-474A-B5F9-1C6973F65A0E}" srcOrd="0" destOrd="0" parTransId="{7201D72C-388F-45F9-84C1-50F1FE2AE4A4}" sibTransId="{C0FBFC80-5FD8-4869-A97C-69AE979EA1AE}"/>
    <dgm:cxn modelId="{B6C2E48E-6C23-4581-B962-3F73A2627496}" type="presOf" srcId="{D07785B9-3774-41CB-9792-619F1F2824B7}" destId="{734D0438-CC0D-4B3D-9250-220DFC68B069}" srcOrd="0" destOrd="0" presId="urn:microsoft.com/office/officeart/2005/8/layout/hList1"/>
    <dgm:cxn modelId="{D371B3B1-3CDB-407D-AB29-EDD51CBBBF2A}" type="presOf" srcId="{D5A522DA-0F29-474A-B5F9-1C6973F65A0E}" destId="{1084158D-8957-48C0-B112-C39FF6296114}" srcOrd="0" destOrd="0" presId="urn:microsoft.com/office/officeart/2005/8/layout/hList1"/>
    <dgm:cxn modelId="{10DB09CE-5625-43FF-ADC7-0EF7FF795509}" srcId="{A39AA10E-2499-4254-B8C3-29510A0415DC}" destId="{DD65A6D7-4B4E-445B-8044-EC2991D3B97C}" srcOrd="0" destOrd="0" parTransId="{624CAF14-25A9-4ABD-90F0-95B182D42FEB}" sibTransId="{5ADB55C2-2272-49D0-B75A-CB2DC00EA449}"/>
    <dgm:cxn modelId="{95206C43-24F1-4DF6-9700-9BF1A50146FB}" type="presParOf" srcId="{734D0438-CC0D-4B3D-9250-220DFC68B069}" destId="{A6D1ADE1-2FDE-45F3-8F5C-DD5328EA7EF8}" srcOrd="0" destOrd="0" presId="urn:microsoft.com/office/officeart/2005/8/layout/hList1"/>
    <dgm:cxn modelId="{0EA89A16-F2D8-4616-B2F3-1A8264083AA0}" type="presParOf" srcId="{A6D1ADE1-2FDE-45F3-8F5C-DD5328EA7EF8}" destId="{1084158D-8957-48C0-B112-C39FF6296114}" srcOrd="0" destOrd="0" presId="urn:microsoft.com/office/officeart/2005/8/layout/hList1"/>
    <dgm:cxn modelId="{16C6975E-F8B2-48E7-B93B-B184567EC9F2}" type="presParOf" srcId="{A6D1ADE1-2FDE-45F3-8F5C-DD5328EA7EF8}" destId="{F36B954F-8AE9-42E3-8C54-C2F3E95B2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785B9-3774-41CB-9792-619F1F2824B7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A522DA-0F29-474A-B5F9-1C6973F65A0E}">
      <dgm:prSet phldrT="[Text]"/>
      <dgm:spPr/>
      <dgm:t>
        <a:bodyPr/>
        <a:lstStyle/>
        <a:p>
          <a:r>
            <a:rPr lang="en-US" dirty="0"/>
            <a:t>1. Assumption about packet transmission delays</a:t>
          </a:r>
        </a:p>
      </dgm:t>
    </dgm:pt>
    <dgm:pt modelId="{7201D72C-388F-45F9-84C1-50F1FE2AE4A4}" type="parTrans" cxnId="{B81AEC8D-C2F0-4905-84A0-15A5F58169EF}">
      <dgm:prSet/>
      <dgm:spPr/>
      <dgm:t>
        <a:bodyPr/>
        <a:lstStyle/>
        <a:p>
          <a:endParaRPr lang="en-US"/>
        </a:p>
      </dgm:t>
    </dgm:pt>
    <dgm:pt modelId="{C0FBFC80-5FD8-4869-A97C-69AE979EA1AE}" type="sibTrans" cxnId="{B81AEC8D-C2F0-4905-84A0-15A5F58169EF}">
      <dgm:prSet/>
      <dgm:spPr/>
      <dgm:t>
        <a:bodyPr/>
        <a:lstStyle/>
        <a:p>
          <a:endParaRPr lang="en-US"/>
        </a:p>
      </dgm:t>
    </dgm:pt>
    <dgm:pt modelId="{A39AA10E-2499-4254-B8C3-29510A0415DC}">
      <dgm:prSet phldrT="[Text]" custT="1"/>
      <dgm:spPr/>
      <dgm:t>
        <a:bodyPr/>
        <a:lstStyle/>
        <a:p>
          <a:r>
            <a:rPr lang="en-US" sz="1800" dirty="0"/>
            <a:t>Cristian’s algorithm assumes that the round-trip times for messages exchanged over the network are reasonably short</a:t>
          </a:r>
        </a:p>
      </dgm:t>
    </dgm:pt>
    <dgm:pt modelId="{D8DA5D8E-A704-43CA-8B70-69AE0445CF06}" type="parTrans" cxnId="{C01A981C-B6FD-4D1A-BFD1-D03DEB793142}">
      <dgm:prSet/>
      <dgm:spPr/>
      <dgm:t>
        <a:bodyPr/>
        <a:lstStyle/>
        <a:p>
          <a:endParaRPr lang="en-US"/>
        </a:p>
      </dgm:t>
    </dgm:pt>
    <dgm:pt modelId="{14600CC7-9669-4E3A-A986-F4BCD2D83482}" type="sibTrans" cxnId="{C01A981C-B6FD-4D1A-BFD1-D03DEB793142}">
      <dgm:prSet/>
      <dgm:spPr/>
      <dgm:t>
        <a:bodyPr/>
        <a:lstStyle/>
        <a:p>
          <a:endParaRPr lang="en-US"/>
        </a:p>
      </dgm:t>
    </dgm:pt>
    <dgm:pt modelId="{865B83A7-5F29-4FF5-9643-D39171ADB760}">
      <dgm:prSet phldrT="[Text]" custT="1"/>
      <dgm:spPr/>
      <dgm:t>
        <a:bodyPr/>
        <a:lstStyle/>
        <a:p>
          <a:r>
            <a:rPr lang="en-US" sz="1800" dirty="0"/>
            <a:t>The algorithm assumes that the delay for the request and response are equal</a:t>
          </a:r>
        </a:p>
      </dgm:t>
    </dgm:pt>
    <dgm:pt modelId="{09DA13EA-3D38-4713-B150-ABA441778D4C}" type="parTrans" cxnId="{B9A9749E-2264-4EBA-A2E8-D3445B9ABCBC}">
      <dgm:prSet/>
      <dgm:spPr/>
      <dgm:t>
        <a:bodyPr/>
        <a:lstStyle/>
        <a:p>
          <a:endParaRPr lang="en-US"/>
        </a:p>
      </dgm:t>
    </dgm:pt>
    <dgm:pt modelId="{1DD488E1-A8F6-4363-8F6E-74B18E77BDBD}" type="sibTrans" cxnId="{B9A9749E-2264-4EBA-A2E8-D3445B9ABCBC}">
      <dgm:prSet/>
      <dgm:spPr/>
      <dgm:t>
        <a:bodyPr/>
        <a:lstStyle/>
        <a:p>
          <a:endParaRPr lang="en-US"/>
        </a:p>
      </dgm:t>
    </dgm:pt>
    <dgm:pt modelId="{734D0438-CC0D-4B3D-9250-220DFC68B069}" type="pres">
      <dgm:prSet presAssocID="{D07785B9-3774-41CB-9792-619F1F2824B7}" presName="Name0" presStyleCnt="0">
        <dgm:presLayoutVars>
          <dgm:dir/>
          <dgm:animLvl val="lvl"/>
          <dgm:resizeHandles val="exact"/>
        </dgm:presLayoutVars>
      </dgm:prSet>
      <dgm:spPr/>
    </dgm:pt>
    <dgm:pt modelId="{A6D1ADE1-2FDE-45F3-8F5C-DD5328EA7EF8}" type="pres">
      <dgm:prSet presAssocID="{D5A522DA-0F29-474A-B5F9-1C6973F65A0E}" presName="composite" presStyleCnt="0"/>
      <dgm:spPr/>
    </dgm:pt>
    <dgm:pt modelId="{1084158D-8957-48C0-B112-C39FF6296114}" type="pres">
      <dgm:prSet presAssocID="{D5A522DA-0F29-474A-B5F9-1C6973F65A0E}" presName="parTx" presStyleLbl="alignNode1" presStyleIdx="0" presStyleCnt="1" custScaleY="60341" custLinFactNeighborY="-95711">
        <dgm:presLayoutVars>
          <dgm:chMax val="0"/>
          <dgm:chPref val="0"/>
          <dgm:bulletEnabled val="1"/>
        </dgm:presLayoutVars>
      </dgm:prSet>
      <dgm:spPr/>
    </dgm:pt>
    <dgm:pt modelId="{F36B954F-8AE9-42E3-8C54-C2F3E95B2938}" type="pres">
      <dgm:prSet presAssocID="{D5A522DA-0F29-474A-B5F9-1C6973F65A0E}" presName="desTx" presStyleLbl="alignAccFollowNode1" presStyleIdx="0" presStyleCnt="1" custScaleY="178858" custLinFactNeighborY="12440">
        <dgm:presLayoutVars>
          <dgm:bulletEnabled val="1"/>
        </dgm:presLayoutVars>
      </dgm:prSet>
      <dgm:spPr/>
    </dgm:pt>
  </dgm:ptLst>
  <dgm:cxnLst>
    <dgm:cxn modelId="{C01A981C-B6FD-4D1A-BFD1-D03DEB793142}" srcId="{D5A522DA-0F29-474A-B5F9-1C6973F65A0E}" destId="{A39AA10E-2499-4254-B8C3-29510A0415DC}" srcOrd="0" destOrd="0" parTransId="{D8DA5D8E-A704-43CA-8B70-69AE0445CF06}" sibTransId="{14600CC7-9669-4E3A-A986-F4BCD2D83482}"/>
    <dgm:cxn modelId="{10AF1A39-E7D7-4268-A36C-BB20E221573C}" type="presOf" srcId="{865B83A7-5F29-4FF5-9643-D39171ADB760}" destId="{F36B954F-8AE9-42E3-8C54-C2F3E95B2938}" srcOrd="0" destOrd="1" presId="urn:microsoft.com/office/officeart/2005/8/layout/hList1"/>
    <dgm:cxn modelId="{82B5624F-ED6E-42CD-95CF-9DE655EC66CF}" type="presOf" srcId="{A39AA10E-2499-4254-B8C3-29510A0415DC}" destId="{F36B954F-8AE9-42E3-8C54-C2F3E95B2938}" srcOrd="0" destOrd="0" presId="urn:microsoft.com/office/officeart/2005/8/layout/hList1"/>
    <dgm:cxn modelId="{AB5D1682-6466-4450-89B0-FBB0E1E7B8C1}" type="presOf" srcId="{D5A522DA-0F29-474A-B5F9-1C6973F65A0E}" destId="{1084158D-8957-48C0-B112-C39FF6296114}" srcOrd="0" destOrd="0" presId="urn:microsoft.com/office/officeart/2005/8/layout/hList1"/>
    <dgm:cxn modelId="{B81AEC8D-C2F0-4905-84A0-15A5F58169EF}" srcId="{D07785B9-3774-41CB-9792-619F1F2824B7}" destId="{D5A522DA-0F29-474A-B5F9-1C6973F65A0E}" srcOrd="0" destOrd="0" parTransId="{7201D72C-388F-45F9-84C1-50F1FE2AE4A4}" sibTransId="{C0FBFC80-5FD8-4869-A97C-69AE979EA1AE}"/>
    <dgm:cxn modelId="{B9A9749E-2264-4EBA-A2E8-D3445B9ABCBC}" srcId="{D5A522DA-0F29-474A-B5F9-1C6973F65A0E}" destId="{865B83A7-5F29-4FF5-9643-D39171ADB760}" srcOrd="1" destOrd="0" parTransId="{09DA13EA-3D38-4713-B150-ABA441778D4C}" sibTransId="{1DD488E1-A8F6-4363-8F6E-74B18E77BDBD}"/>
    <dgm:cxn modelId="{31ED2CFC-2AD2-46E6-83EF-7BC8774882AB}" type="presOf" srcId="{D07785B9-3774-41CB-9792-619F1F2824B7}" destId="{734D0438-CC0D-4B3D-9250-220DFC68B069}" srcOrd="0" destOrd="0" presId="urn:microsoft.com/office/officeart/2005/8/layout/hList1"/>
    <dgm:cxn modelId="{C3754863-544B-46CA-A0E0-2095558F8D68}" type="presParOf" srcId="{734D0438-CC0D-4B3D-9250-220DFC68B069}" destId="{A6D1ADE1-2FDE-45F3-8F5C-DD5328EA7EF8}" srcOrd="0" destOrd="0" presId="urn:microsoft.com/office/officeart/2005/8/layout/hList1"/>
    <dgm:cxn modelId="{51AD862C-15A5-40A5-9DEA-42B59E9D1C8B}" type="presParOf" srcId="{A6D1ADE1-2FDE-45F3-8F5C-DD5328EA7EF8}" destId="{1084158D-8957-48C0-B112-C39FF6296114}" srcOrd="0" destOrd="0" presId="urn:microsoft.com/office/officeart/2005/8/layout/hList1"/>
    <dgm:cxn modelId="{DEC0F4CF-945C-4DC8-BAF3-6C1D78899E7C}" type="presParOf" srcId="{A6D1ADE1-2FDE-45F3-8F5C-DD5328EA7EF8}" destId="{F36B954F-8AE9-42E3-8C54-C2F3E95B2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62319F-146E-48D9-8A1C-FE3446CC6FE8}" type="doc">
      <dgm:prSet loTypeId="urn:microsoft.com/office/officeart/2005/8/layout/vList5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0C3349D-FCEA-49FF-92E8-C631017A5EE4}">
      <dgm:prSet phldrT="[Text]" custT="1"/>
      <dgm:spPr>
        <a:solidFill>
          <a:schemeClr val="accent2">
            <a:lumMod val="75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800" dirty="0"/>
            <a:t>Stratum 1</a:t>
          </a:r>
        </a:p>
      </dgm:t>
    </dgm:pt>
    <dgm:pt modelId="{A92168C9-BCE9-4FE3-91C0-0E6C93A909FF}" type="parTrans" cxnId="{D9C0E797-F28D-43CB-BDD3-BB36CD52EFCD}">
      <dgm:prSet/>
      <dgm:spPr/>
      <dgm:t>
        <a:bodyPr/>
        <a:lstStyle/>
        <a:p>
          <a:endParaRPr lang="en-US"/>
        </a:p>
      </dgm:t>
    </dgm:pt>
    <dgm:pt modelId="{21061095-41BD-4593-9A53-AFE751095077}" type="sibTrans" cxnId="{D9C0E797-F28D-43CB-BDD3-BB36CD52EFCD}">
      <dgm:prSet/>
      <dgm:spPr/>
      <dgm:t>
        <a:bodyPr/>
        <a:lstStyle/>
        <a:p>
          <a:endParaRPr lang="en-US"/>
        </a:p>
      </dgm:t>
    </dgm:pt>
    <dgm:pt modelId="{10517FDF-9C2B-494A-849A-CA1C077D7944}">
      <dgm:prSet phldrT="[Text]"/>
      <dgm:spPr/>
      <dgm:t>
        <a:bodyPr/>
        <a:lstStyle/>
        <a:p>
          <a:r>
            <a:rPr lang="en-US" dirty="0"/>
            <a:t>This stratum contains the </a:t>
          </a:r>
          <a:r>
            <a:rPr lang="en-US" i="1" dirty="0"/>
            <a:t>primary servers</a:t>
          </a:r>
          <a:r>
            <a:rPr lang="en-US" dirty="0"/>
            <a:t> that are directly connected to the UTC receivers</a:t>
          </a:r>
        </a:p>
      </dgm:t>
    </dgm:pt>
    <dgm:pt modelId="{77D43DB4-6DE2-4868-9757-912B57A72699}" type="parTrans" cxnId="{5AC3B039-BDDE-47F7-86FB-919BD7188174}">
      <dgm:prSet/>
      <dgm:spPr/>
      <dgm:t>
        <a:bodyPr/>
        <a:lstStyle/>
        <a:p>
          <a:endParaRPr lang="en-US"/>
        </a:p>
      </dgm:t>
    </dgm:pt>
    <dgm:pt modelId="{8D55291F-A60E-4827-BDFF-57F83EE38191}" type="sibTrans" cxnId="{5AC3B039-BDDE-47F7-86FB-919BD7188174}">
      <dgm:prSet/>
      <dgm:spPr/>
      <dgm:t>
        <a:bodyPr/>
        <a:lstStyle/>
        <a:p>
          <a:endParaRPr lang="en-US"/>
        </a:p>
      </dgm:t>
    </dgm:pt>
    <dgm:pt modelId="{35CA19F9-40C5-4209-9D10-FA63DD7F8B87}">
      <dgm:prSet phldrT="[Text]" custT="1"/>
      <dgm:spPr>
        <a:solidFill>
          <a:schemeClr val="accent2">
            <a:lumMod val="75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800" dirty="0"/>
            <a:t>Stratum 2</a:t>
          </a:r>
        </a:p>
      </dgm:t>
    </dgm:pt>
    <dgm:pt modelId="{6427A37D-B009-4100-8793-8E800E0D2A83}" type="parTrans" cxnId="{F5F8EF7F-EB60-4718-A4E0-D8FA9CC2AD44}">
      <dgm:prSet/>
      <dgm:spPr/>
      <dgm:t>
        <a:bodyPr/>
        <a:lstStyle/>
        <a:p>
          <a:endParaRPr lang="en-US"/>
        </a:p>
      </dgm:t>
    </dgm:pt>
    <dgm:pt modelId="{07FCD5CB-E353-4361-A93B-1526AAED23B5}" type="sibTrans" cxnId="{F5F8EF7F-EB60-4718-A4E0-D8FA9CC2AD44}">
      <dgm:prSet/>
      <dgm:spPr/>
      <dgm:t>
        <a:bodyPr/>
        <a:lstStyle/>
        <a:p>
          <a:endParaRPr lang="en-US"/>
        </a:p>
      </dgm:t>
    </dgm:pt>
    <dgm:pt modelId="{9E05CD35-353B-4333-BE6C-0D0A7493E22D}">
      <dgm:prSet phldrT="[Text]"/>
      <dgm:spPr/>
      <dgm:t>
        <a:bodyPr/>
        <a:lstStyle/>
        <a:p>
          <a:r>
            <a:rPr lang="en-US" dirty="0"/>
            <a:t>Stratum 2 are secondary servers that are synchronized directly with primary servers</a:t>
          </a:r>
        </a:p>
      </dgm:t>
    </dgm:pt>
    <dgm:pt modelId="{9CB98C68-039C-4F25-92DD-337592AD2F7A}" type="parTrans" cxnId="{A195D241-711E-43D5-9021-EBB031BF7DB9}">
      <dgm:prSet/>
      <dgm:spPr/>
      <dgm:t>
        <a:bodyPr/>
        <a:lstStyle/>
        <a:p>
          <a:endParaRPr lang="en-US"/>
        </a:p>
      </dgm:t>
    </dgm:pt>
    <dgm:pt modelId="{18AD3DD6-77B3-4E15-9C9D-EF058262BE5A}" type="sibTrans" cxnId="{A195D241-711E-43D5-9021-EBB031BF7DB9}">
      <dgm:prSet/>
      <dgm:spPr/>
      <dgm:t>
        <a:bodyPr/>
        <a:lstStyle/>
        <a:p>
          <a:endParaRPr lang="en-US"/>
        </a:p>
      </dgm:t>
    </dgm:pt>
    <dgm:pt modelId="{2CEAA960-F00F-415D-AF21-73E2911AC4CE}">
      <dgm:prSet phldrT="[Text]" custT="1"/>
      <dgm:spPr>
        <a:solidFill>
          <a:schemeClr val="accent2">
            <a:lumMod val="75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800" dirty="0"/>
            <a:t>Stratum 3</a:t>
          </a:r>
        </a:p>
      </dgm:t>
    </dgm:pt>
    <dgm:pt modelId="{8E3172FC-6FF7-4FC0-A01E-6B2A75A5311F}" type="parTrans" cxnId="{C93A8FD1-3DA1-4C6D-AA56-59114C1635E4}">
      <dgm:prSet/>
      <dgm:spPr/>
      <dgm:t>
        <a:bodyPr/>
        <a:lstStyle/>
        <a:p>
          <a:endParaRPr lang="en-US"/>
        </a:p>
      </dgm:t>
    </dgm:pt>
    <dgm:pt modelId="{27E5AC0C-6B72-46C0-862B-B9B007AC97A7}" type="sibTrans" cxnId="{C93A8FD1-3DA1-4C6D-AA56-59114C1635E4}">
      <dgm:prSet/>
      <dgm:spPr/>
      <dgm:t>
        <a:bodyPr/>
        <a:lstStyle/>
        <a:p>
          <a:endParaRPr lang="en-US"/>
        </a:p>
      </dgm:t>
    </dgm:pt>
    <dgm:pt modelId="{98CCA013-208B-41C7-B007-1CF9216FD7F5}">
      <dgm:prSet phldrT="[Text]"/>
      <dgm:spPr/>
      <dgm:t>
        <a:bodyPr/>
        <a:lstStyle/>
        <a:p>
          <a:r>
            <a:rPr lang="en-US" dirty="0"/>
            <a:t>Stratum 3 synchronizes with Stratum 2 servers</a:t>
          </a:r>
        </a:p>
      </dgm:t>
    </dgm:pt>
    <dgm:pt modelId="{45232174-94D4-4483-9810-5272FE549FEB}" type="parTrans" cxnId="{70CEB816-198B-4C11-B60A-7B78DB1F85EA}">
      <dgm:prSet/>
      <dgm:spPr/>
      <dgm:t>
        <a:bodyPr/>
        <a:lstStyle/>
        <a:p>
          <a:endParaRPr lang="en-US"/>
        </a:p>
      </dgm:t>
    </dgm:pt>
    <dgm:pt modelId="{B212D2AE-646D-4E0E-B7E1-81E4A945816D}" type="sibTrans" cxnId="{70CEB816-198B-4C11-B60A-7B78DB1F85EA}">
      <dgm:prSet/>
      <dgm:spPr/>
      <dgm:t>
        <a:bodyPr/>
        <a:lstStyle/>
        <a:p>
          <a:endParaRPr lang="en-US"/>
        </a:p>
      </dgm:t>
    </dgm:pt>
    <dgm:pt modelId="{AA9E30D1-F9F6-4AD0-AF0E-6E82E2FA0303}">
      <dgm:prSet phldrT="[Text]" custT="1"/>
      <dgm:spPr>
        <a:solidFill>
          <a:schemeClr val="accent2">
            <a:lumMod val="75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800" dirty="0"/>
            <a:t>Last stratum</a:t>
          </a:r>
        </a:p>
      </dgm:t>
    </dgm:pt>
    <dgm:pt modelId="{29EFB236-D877-4665-A435-98329712DDFB}" type="parTrans" cxnId="{D03D02FC-283D-490C-B950-21D48B1ACE50}">
      <dgm:prSet/>
      <dgm:spPr/>
      <dgm:t>
        <a:bodyPr/>
        <a:lstStyle/>
        <a:p>
          <a:endParaRPr lang="en-US"/>
        </a:p>
      </dgm:t>
    </dgm:pt>
    <dgm:pt modelId="{141FD7F8-3A6C-47DF-9C1F-3FDA8B73B6DC}" type="sibTrans" cxnId="{D03D02FC-283D-490C-B950-21D48B1ACE50}">
      <dgm:prSet/>
      <dgm:spPr/>
      <dgm:t>
        <a:bodyPr/>
        <a:lstStyle/>
        <a:p>
          <a:endParaRPr lang="en-US"/>
        </a:p>
      </dgm:t>
    </dgm:pt>
    <dgm:pt modelId="{A9B0FB33-97A0-48AE-9D47-81F0436C24AC}">
      <dgm:prSet phldrT="[Text]"/>
      <dgm:spPr/>
      <dgm:t>
        <a:bodyPr/>
        <a:lstStyle/>
        <a:p>
          <a:r>
            <a:rPr lang="en-US" dirty="0"/>
            <a:t>End user computers synchronize with the servers in the upper layer stratum</a:t>
          </a:r>
        </a:p>
      </dgm:t>
    </dgm:pt>
    <dgm:pt modelId="{87D0A94D-32FD-46AB-B45E-2860E8F602A5}" type="parTrans" cxnId="{95FE65A3-CAC9-4CDA-A834-6E50C7642F00}">
      <dgm:prSet/>
      <dgm:spPr/>
      <dgm:t>
        <a:bodyPr/>
        <a:lstStyle/>
        <a:p>
          <a:endParaRPr lang="en-US"/>
        </a:p>
      </dgm:t>
    </dgm:pt>
    <dgm:pt modelId="{3D3F0285-EC34-44B4-A4B0-A2B3EEBC139C}" type="sibTrans" cxnId="{95FE65A3-CAC9-4CDA-A834-6E50C7642F00}">
      <dgm:prSet/>
      <dgm:spPr/>
      <dgm:t>
        <a:bodyPr/>
        <a:lstStyle/>
        <a:p>
          <a:endParaRPr lang="en-US"/>
        </a:p>
      </dgm:t>
    </dgm:pt>
    <dgm:pt modelId="{0E101DC1-39E1-4B53-A218-64951D778B38}" type="pres">
      <dgm:prSet presAssocID="{1B62319F-146E-48D9-8A1C-FE3446CC6FE8}" presName="Name0" presStyleCnt="0">
        <dgm:presLayoutVars>
          <dgm:dir/>
          <dgm:animLvl val="lvl"/>
          <dgm:resizeHandles val="exact"/>
        </dgm:presLayoutVars>
      </dgm:prSet>
      <dgm:spPr/>
    </dgm:pt>
    <dgm:pt modelId="{0B389C2E-16DC-4E0F-828B-61C8B0A29B6A}" type="pres">
      <dgm:prSet presAssocID="{D0C3349D-FCEA-49FF-92E8-C631017A5EE4}" presName="linNode" presStyleCnt="0"/>
      <dgm:spPr/>
    </dgm:pt>
    <dgm:pt modelId="{E5E03C14-A88A-46D0-8373-97B2A02EA78C}" type="pres">
      <dgm:prSet presAssocID="{D0C3349D-FCEA-49FF-92E8-C631017A5EE4}" presName="parentText" presStyleLbl="node1" presStyleIdx="0" presStyleCnt="4" custScaleX="56287" custScaleY="17715" custLinFactNeighborX="-27" custLinFactNeighborY="-7070">
        <dgm:presLayoutVars>
          <dgm:chMax val="1"/>
          <dgm:bulletEnabled val="1"/>
        </dgm:presLayoutVars>
      </dgm:prSet>
      <dgm:spPr/>
    </dgm:pt>
    <dgm:pt modelId="{4E05066F-C347-4524-A75F-9D2F7099723F}" type="pres">
      <dgm:prSet presAssocID="{D0C3349D-FCEA-49FF-92E8-C631017A5EE4}" presName="descendantText" presStyleLbl="alignAccFollowNode1" presStyleIdx="0" presStyleCnt="4" custScaleX="132051" custScaleY="17715" custLinFactNeighborY="-8838">
        <dgm:presLayoutVars>
          <dgm:bulletEnabled val="1"/>
        </dgm:presLayoutVars>
      </dgm:prSet>
      <dgm:spPr/>
    </dgm:pt>
    <dgm:pt modelId="{76E77C48-9989-441B-B328-1A23EFA40AC8}" type="pres">
      <dgm:prSet presAssocID="{21061095-41BD-4593-9A53-AFE751095077}" presName="sp" presStyleCnt="0"/>
      <dgm:spPr/>
    </dgm:pt>
    <dgm:pt modelId="{D92BDAC9-53D4-421B-A557-26C2D19013AB}" type="pres">
      <dgm:prSet presAssocID="{35CA19F9-40C5-4209-9D10-FA63DD7F8B87}" presName="linNode" presStyleCnt="0"/>
      <dgm:spPr/>
    </dgm:pt>
    <dgm:pt modelId="{AB7B1C67-CCDB-4FF6-BB1B-889D7816B864}" type="pres">
      <dgm:prSet presAssocID="{35CA19F9-40C5-4209-9D10-FA63DD7F8B87}" presName="parentText" presStyleLbl="node1" presStyleIdx="1" presStyleCnt="4" custScaleX="56287" custScaleY="17715" custLinFactNeighborX="-27" custLinFactNeighborY="-8548">
        <dgm:presLayoutVars>
          <dgm:chMax val="1"/>
          <dgm:bulletEnabled val="1"/>
        </dgm:presLayoutVars>
      </dgm:prSet>
      <dgm:spPr/>
    </dgm:pt>
    <dgm:pt modelId="{C1F3590B-57D9-4EF7-BAE8-C354D10F6C39}" type="pres">
      <dgm:prSet presAssocID="{35CA19F9-40C5-4209-9D10-FA63DD7F8B87}" presName="descendantText" presStyleLbl="alignAccFollowNode1" presStyleIdx="1" presStyleCnt="4" custScaleX="132051" custScaleY="17715" custLinFactNeighborY="-10686">
        <dgm:presLayoutVars>
          <dgm:bulletEnabled val="1"/>
        </dgm:presLayoutVars>
      </dgm:prSet>
      <dgm:spPr/>
    </dgm:pt>
    <dgm:pt modelId="{B06AD138-B7E1-4CEF-9369-B226A8B29B2C}" type="pres">
      <dgm:prSet presAssocID="{07FCD5CB-E353-4361-A93B-1526AAED23B5}" presName="sp" presStyleCnt="0"/>
      <dgm:spPr/>
    </dgm:pt>
    <dgm:pt modelId="{5220D4D1-8503-4EE1-84EE-5B5B2EA90971}" type="pres">
      <dgm:prSet presAssocID="{2CEAA960-F00F-415D-AF21-73E2911AC4CE}" presName="linNode" presStyleCnt="0"/>
      <dgm:spPr/>
    </dgm:pt>
    <dgm:pt modelId="{B635DA8A-1270-43F7-B57C-655068281EC7}" type="pres">
      <dgm:prSet presAssocID="{2CEAA960-F00F-415D-AF21-73E2911AC4CE}" presName="parentText" presStyleLbl="node1" presStyleIdx="2" presStyleCnt="4" custScaleX="56287" custScaleY="17715" custLinFactNeighborX="-27" custLinFactNeighborY="-8548">
        <dgm:presLayoutVars>
          <dgm:chMax val="1"/>
          <dgm:bulletEnabled val="1"/>
        </dgm:presLayoutVars>
      </dgm:prSet>
      <dgm:spPr/>
    </dgm:pt>
    <dgm:pt modelId="{2DF2C43D-3879-4A8F-A77E-F6A6909BDAE2}" type="pres">
      <dgm:prSet presAssocID="{2CEAA960-F00F-415D-AF21-73E2911AC4CE}" presName="descendantText" presStyleLbl="alignAccFollowNode1" presStyleIdx="2" presStyleCnt="4" custScaleX="132051" custScaleY="17715" custLinFactNeighborY="-10686">
        <dgm:presLayoutVars>
          <dgm:bulletEnabled val="1"/>
        </dgm:presLayoutVars>
      </dgm:prSet>
      <dgm:spPr/>
    </dgm:pt>
    <dgm:pt modelId="{07A1CCCF-7FA0-4F4B-A167-ECD781A00C74}" type="pres">
      <dgm:prSet presAssocID="{27E5AC0C-6B72-46C0-862B-B9B007AC97A7}" presName="sp" presStyleCnt="0"/>
      <dgm:spPr/>
    </dgm:pt>
    <dgm:pt modelId="{C84B318D-DACA-4A14-B868-E248467E14F3}" type="pres">
      <dgm:prSet presAssocID="{AA9E30D1-F9F6-4AD0-AF0E-6E82E2FA0303}" presName="linNode" presStyleCnt="0"/>
      <dgm:spPr/>
    </dgm:pt>
    <dgm:pt modelId="{ED729FA9-FD21-4114-BF65-A366F814A40B}" type="pres">
      <dgm:prSet presAssocID="{AA9E30D1-F9F6-4AD0-AF0E-6E82E2FA0303}" presName="parentText" presStyleLbl="node1" presStyleIdx="3" presStyleCnt="4" custScaleX="56287" custScaleY="17715" custLinFactNeighborX="-27" custLinFactNeighborY="7070">
        <dgm:presLayoutVars>
          <dgm:chMax val="1"/>
          <dgm:bulletEnabled val="1"/>
        </dgm:presLayoutVars>
      </dgm:prSet>
      <dgm:spPr/>
    </dgm:pt>
    <dgm:pt modelId="{F36788A5-FD7E-43A2-A054-8B21ABD52010}" type="pres">
      <dgm:prSet presAssocID="{AA9E30D1-F9F6-4AD0-AF0E-6E82E2FA0303}" presName="descendantText" presStyleLbl="alignAccFollowNode1" presStyleIdx="3" presStyleCnt="4" custScaleX="132051" custScaleY="17715" custLinFactNeighborY="8838">
        <dgm:presLayoutVars>
          <dgm:bulletEnabled val="1"/>
        </dgm:presLayoutVars>
      </dgm:prSet>
      <dgm:spPr/>
    </dgm:pt>
  </dgm:ptLst>
  <dgm:cxnLst>
    <dgm:cxn modelId="{70CEB816-198B-4C11-B60A-7B78DB1F85EA}" srcId="{2CEAA960-F00F-415D-AF21-73E2911AC4CE}" destId="{98CCA013-208B-41C7-B007-1CF9216FD7F5}" srcOrd="0" destOrd="0" parTransId="{45232174-94D4-4483-9810-5272FE549FEB}" sibTransId="{B212D2AE-646D-4E0E-B7E1-81E4A945816D}"/>
    <dgm:cxn modelId="{20BCDC30-48CF-46E1-9A83-4BFB92232446}" type="presOf" srcId="{A9B0FB33-97A0-48AE-9D47-81F0436C24AC}" destId="{F36788A5-FD7E-43A2-A054-8B21ABD52010}" srcOrd="0" destOrd="0" presId="urn:microsoft.com/office/officeart/2005/8/layout/vList5"/>
    <dgm:cxn modelId="{2FB05939-E1D3-448D-8888-6827D591686F}" type="presOf" srcId="{9E05CD35-353B-4333-BE6C-0D0A7493E22D}" destId="{C1F3590B-57D9-4EF7-BAE8-C354D10F6C39}" srcOrd="0" destOrd="0" presId="urn:microsoft.com/office/officeart/2005/8/layout/vList5"/>
    <dgm:cxn modelId="{5AC3B039-BDDE-47F7-86FB-919BD7188174}" srcId="{D0C3349D-FCEA-49FF-92E8-C631017A5EE4}" destId="{10517FDF-9C2B-494A-849A-CA1C077D7944}" srcOrd="0" destOrd="0" parTransId="{77D43DB4-6DE2-4868-9757-912B57A72699}" sibTransId="{8D55291F-A60E-4827-BDFF-57F83EE38191}"/>
    <dgm:cxn modelId="{A195D241-711E-43D5-9021-EBB031BF7DB9}" srcId="{35CA19F9-40C5-4209-9D10-FA63DD7F8B87}" destId="{9E05CD35-353B-4333-BE6C-0D0A7493E22D}" srcOrd="0" destOrd="0" parTransId="{9CB98C68-039C-4F25-92DD-337592AD2F7A}" sibTransId="{18AD3DD6-77B3-4E15-9C9D-EF058262BE5A}"/>
    <dgm:cxn modelId="{F5F8EF7F-EB60-4718-A4E0-D8FA9CC2AD44}" srcId="{1B62319F-146E-48D9-8A1C-FE3446CC6FE8}" destId="{35CA19F9-40C5-4209-9D10-FA63DD7F8B87}" srcOrd="1" destOrd="0" parTransId="{6427A37D-B009-4100-8793-8E800E0D2A83}" sibTransId="{07FCD5CB-E353-4361-A93B-1526AAED23B5}"/>
    <dgm:cxn modelId="{6E362985-7557-477D-B1B8-7FBBF52077A1}" type="presOf" srcId="{AA9E30D1-F9F6-4AD0-AF0E-6E82E2FA0303}" destId="{ED729FA9-FD21-4114-BF65-A366F814A40B}" srcOrd="0" destOrd="0" presId="urn:microsoft.com/office/officeart/2005/8/layout/vList5"/>
    <dgm:cxn modelId="{D9C0E797-F28D-43CB-BDD3-BB36CD52EFCD}" srcId="{1B62319F-146E-48D9-8A1C-FE3446CC6FE8}" destId="{D0C3349D-FCEA-49FF-92E8-C631017A5EE4}" srcOrd="0" destOrd="0" parTransId="{A92168C9-BCE9-4FE3-91C0-0E6C93A909FF}" sibTransId="{21061095-41BD-4593-9A53-AFE751095077}"/>
    <dgm:cxn modelId="{0676D099-17F3-4A29-8CCB-2F137BFE4D5A}" type="presOf" srcId="{2CEAA960-F00F-415D-AF21-73E2911AC4CE}" destId="{B635DA8A-1270-43F7-B57C-655068281EC7}" srcOrd="0" destOrd="0" presId="urn:microsoft.com/office/officeart/2005/8/layout/vList5"/>
    <dgm:cxn modelId="{95FE65A3-CAC9-4CDA-A834-6E50C7642F00}" srcId="{AA9E30D1-F9F6-4AD0-AF0E-6E82E2FA0303}" destId="{A9B0FB33-97A0-48AE-9D47-81F0436C24AC}" srcOrd="0" destOrd="0" parTransId="{87D0A94D-32FD-46AB-B45E-2860E8F602A5}" sibTransId="{3D3F0285-EC34-44B4-A4B0-A2B3EEBC139C}"/>
    <dgm:cxn modelId="{8738C0A6-4D12-4B7C-B58B-82D83DE5168C}" type="presOf" srcId="{1B62319F-146E-48D9-8A1C-FE3446CC6FE8}" destId="{0E101DC1-39E1-4B53-A218-64951D778B38}" srcOrd="0" destOrd="0" presId="urn:microsoft.com/office/officeart/2005/8/layout/vList5"/>
    <dgm:cxn modelId="{C93A8FD1-3DA1-4C6D-AA56-59114C1635E4}" srcId="{1B62319F-146E-48D9-8A1C-FE3446CC6FE8}" destId="{2CEAA960-F00F-415D-AF21-73E2911AC4CE}" srcOrd="2" destOrd="0" parTransId="{8E3172FC-6FF7-4FC0-A01E-6B2A75A5311F}" sibTransId="{27E5AC0C-6B72-46C0-862B-B9B007AC97A7}"/>
    <dgm:cxn modelId="{CE702CD3-B7EB-4A0A-AA67-168DDA25A799}" type="presOf" srcId="{D0C3349D-FCEA-49FF-92E8-C631017A5EE4}" destId="{E5E03C14-A88A-46D0-8373-97B2A02EA78C}" srcOrd="0" destOrd="0" presId="urn:microsoft.com/office/officeart/2005/8/layout/vList5"/>
    <dgm:cxn modelId="{C8250CE6-6108-417A-A6A7-9B93B257A17C}" type="presOf" srcId="{98CCA013-208B-41C7-B007-1CF9216FD7F5}" destId="{2DF2C43D-3879-4A8F-A77E-F6A6909BDAE2}" srcOrd="0" destOrd="0" presId="urn:microsoft.com/office/officeart/2005/8/layout/vList5"/>
    <dgm:cxn modelId="{6DC236ED-818E-43A5-9F5D-7C698ADD1B52}" type="presOf" srcId="{10517FDF-9C2B-494A-849A-CA1C077D7944}" destId="{4E05066F-C347-4524-A75F-9D2F7099723F}" srcOrd="0" destOrd="0" presId="urn:microsoft.com/office/officeart/2005/8/layout/vList5"/>
    <dgm:cxn modelId="{486943EF-F531-41A0-8C08-6C26EC428BC2}" type="presOf" srcId="{35CA19F9-40C5-4209-9D10-FA63DD7F8B87}" destId="{AB7B1C67-CCDB-4FF6-BB1B-889D7816B864}" srcOrd="0" destOrd="0" presId="urn:microsoft.com/office/officeart/2005/8/layout/vList5"/>
    <dgm:cxn modelId="{D03D02FC-283D-490C-B950-21D48B1ACE50}" srcId="{1B62319F-146E-48D9-8A1C-FE3446CC6FE8}" destId="{AA9E30D1-F9F6-4AD0-AF0E-6E82E2FA0303}" srcOrd="3" destOrd="0" parTransId="{29EFB236-D877-4665-A435-98329712DDFB}" sibTransId="{141FD7F8-3A6C-47DF-9C1F-3FDA8B73B6DC}"/>
    <dgm:cxn modelId="{B8E62480-2087-4FB3-9408-1D5480F84163}" type="presParOf" srcId="{0E101DC1-39E1-4B53-A218-64951D778B38}" destId="{0B389C2E-16DC-4E0F-828B-61C8B0A29B6A}" srcOrd="0" destOrd="0" presId="urn:microsoft.com/office/officeart/2005/8/layout/vList5"/>
    <dgm:cxn modelId="{DF97C3FC-B8F5-48B5-A629-67372F2B246D}" type="presParOf" srcId="{0B389C2E-16DC-4E0F-828B-61C8B0A29B6A}" destId="{E5E03C14-A88A-46D0-8373-97B2A02EA78C}" srcOrd="0" destOrd="0" presId="urn:microsoft.com/office/officeart/2005/8/layout/vList5"/>
    <dgm:cxn modelId="{6EA73885-112E-4C8B-AD83-9E14837C8CB1}" type="presParOf" srcId="{0B389C2E-16DC-4E0F-828B-61C8B0A29B6A}" destId="{4E05066F-C347-4524-A75F-9D2F7099723F}" srcOrd="1" destOrd="0" presId="urn:microsoft.com/office/officeart/2005/8/layout/vList5"/>
    <dgm:cxn modelId="{B6332009-10BE-4FBF-883C-90FCCFC501D0}" type="presParOf" srcId="{0E101DC1-39E1-4B53-A218-64951D778B38}" destId="{76E77C48-9989-441B-B328-1A23EFA40AC8}" srcOrd="1" destOrd="0" presId="urn:microsoft.com/office/officeart/2005/8/layout/vList5"/>
    <dgm:cxn modelId="{19391C42-CBEC-4439-AB13-9958A2D9933F}" type="presParOf" srcId="{0E101DC1-39E1-4B53-A218-64951D778B38}" destId="{D92BDAC9-53D4-421B-A557-26C2D19013AB}" srcOrd="2" destOrd="0" presId="urn:microsoft.com/office/officeart/2005/8/layout/vList5"/>
    <dgm:cxn modelId="{17C18DB4-5711-43D0-AC13-2BB3C4BF6730}" type="presParOf" srcId="{D92BDAC9-53D4-421B-A557-26C2D19013AB}" destId="{AB7B1C67-CCDB-4FF6-BB1B-889D7816B864}" srcOrd="0" destOrd="0" presId="urn:microsoft.com/office/officeart/2005/8/layout/vList5"/>
    <dgm:cxn modelId="{C2695BE3-79E3-40B7-9CA6-858348562406}" type="presParOf" srcId="{D92BDAC9-53D4-421B-A557-26C2D19013AB}" destId="{C1F3590B-57D9-4EF7-BAE8-C354D10F6C39}" srcOrd="1" destOrd="0" presId="urn:microsoft.com/office/officeart/2005/8/layout/vList5"/>
    <dgm:cxn modelId="{C6DF9212-630A-4BA1-9591-0942185E5E5F}" type="presParOf" srcId="{0E101DC1-39E1-4B53-A218-64951D778B38}" destId="{B06AD138-B7E1-4CEF-9369-B226A8B29B2C}" srcOrd="3" destOrd="0" presId="urn:microsoft.com/office/officeart/2005/8/layout/vList5"/>
    <dgm:cxn modelId="{8B829149-C0D4-40E4-B240-895E29CCC316}" type="presParOf" srcId="{0E101DC1-39E1-4B53-A218-64951D778B38}" destId="{5220D4D1-8503-4EE1-84EE-5B5B2EA90971}" srcOrd="4" destOrd="0" presId="urn:microsoft.com/office/officeart/2005/8/layout/vList5"/>
    <dgm:cxn modelId="{8A27B95C-043A-4A7A-A117-2953D25C9690}" type="presParOf" srcId="{5220D4D1-8503-4EE1-84EE-5B5B2EA90971}" destId="{B635DA8A-1270-43F7-B57C-655068281EC7}" srcOrd="0" destOrd="0" presId="urn:microsoft.com/office/officeart/2005/8/layout/vList5"/>
    <dgm:cxn modelId="{E1CB6BBA-F6F2-4020-9017-C1422274979D}" type="presParOf" srcId="{5220D4D1-8503-4EE1-84EE-5B5B2EA90971}" destId="{2DF2C43D-3879-4A8F-A77E-F6A6909BDAE2}" srcOrd="1" destOrd="0" presId="urn:microsoft.com/office/officeart/2005/8/layout/vList5"/>
    <dgm:cxn modelId="{979CD359-2049-4ED0-B962-40ADA4EBA6CD}" type="presParOf" srcId="{0E101DC1-39E1-4B53-A218-64951D778B38}" destId="{07A1CCCF-7FA0-4F4B-A167-ECD781A00C74}" srcOrd="5" destOrd="0" presId="urn:microsoft.com/office/officeart/2005/8/layout/vList5"/>
    <dgm:cxn modelId="{01ADC4C6-495A-4F77-9051-0ECF48DAD19C}" type="presParOf" srcId="{0E101DC1-39E1-4B53-A218-64951D778B38}" destId="{C84B318D-DACA-4A14-B868-E248467E14F3}" srcOrd="6" destOrd="0" presId="urn:microsoft.com/office/officeart/2005/8/layout/vList5"/>
    <dgm:cxn modelId="{3860FAE4-2E49-458C-BEAD-CE39F5AABB36}" type="presParOf" srcId="{C84B318D-DACA-4A14-B868-E248467E14F3}" destId="{ED729FA9-FD21-4114-BF65-A366F814A40B}" srcOrd="0" destOrd="0" presId="urn:microsoft.com/office/officeart/2005/8/layout/vList5"/>
    <dgm:cxn modelId="{59F64580-D910-40FC-AE67-426FF87D3474}" type="presParOf" srcId="{C84B318D-DACA-4A14-B868-E248467E14F3}" destId="{F36788A5-FD7E-43A2-A054-8B21ABD520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85A801-C8F6-4884-B560-EED377DABACD}">
      <dgm:prSet phldrT="[Text]" custT="1"/>
      <dgm:spPr/>
      <dgm:t>
        <a:bodyPr/>
        <a:lstStyle/>
        <a:p>
          <a:r>
            <a:rPr lang="en-US" sz="2000" dirty="0"/>
            <a:t>Accurate synchronization to UTC time</a:t>
          </a:r>
        </a:p>
      </dgm:t>
    </dgm:pt>
    <dgm:pt modelId="{A636690E-04BD-40A0-B822-00E95468647E}" type="sibTrans" cxnId="{F5B7E699-942E-44AE-BFE9-6F7C29F200DF}">
      <dgm:prSet/>
      <dgm:spPr/>
      <dgm:t>
        <a:bodyPr/>
        <a:lstStyle/>
        <a:p>
          <a:endParaRPr lang="en-US"/>
        </a:p>
      </dgm:t>
    </dgm:pt>
    <dgm:pt modelId="{31E473F1-5231-4BCD-AABB-6EB4E21296A8}" type="parTrans" cxnId="{F5B7E699-942E-44AE-BFE9-6F7C29F200DF}">
      <dgm:prSet/>
      <dgm:spPr/>
      <dgm:t>
        <a:bodyPr/>
        <a:lstStyle/>
        <a:p>
          <a:endParaRPr lang="en-US"/>
        </a:p>
      </dgm:t>
    </dgm:pt>
    <dgm:pt modelId="{7D34355C-BDDB-43E7-8262-AAC044ACFC0A}">
      <dgm:prSet phldrT="[Text]" custT="1"/>
      <dgm:spPr/>
      <dgm:t>
        <a:bodyPr lIns="731520" rIns="731520"/>
        <a:lstStyle/>
        <a:p>
          <a:r>
            <a:rPr lang="en-US" sz="1500" dirty="0"/>
            <a:t>Large and variable message delays are tolerated through statistical filtering of timing data from different servers</a:t>
          </a:r>
        </a:p>
      </dgm:t>
    </dgm:pt>
    <dgm:pt modelId="{F2795B44-E502-4992-BD29-1018CC4EE96E}" type="parTrans" cxnId="{FB92FFEB-BBCA-4536-A27A-88918FAAB3F8}">
      <dgm:prSet/>
      <dgm:spPr/>
      <dgm:t>
        <a:bodyPr/>
        <a:lstStyle/>
        <a:p>
          <a:endParaRPr lang="en-US"/>
        </a:p>
      </dgm:t>
    </dgm:pt>
    <dgm:pt modelId="{92AFFE04-BEDF-4C98-8D78-0C26256C8FBB}" type="sibTrans" cxnId="{FB92FFEB-BBCA-4536-A27A-88918FAAB3F8}">
      <dgm:prSet/>
      <dgm:spPr/>
      <dgm:t>
        <a:bodyPr/>
        <a:lstStyle/>
        <a:p>
          <a:endParaRPr lang="en-US"/>
        </a:p>
      </dgm:t>
    </dgm:pt>
    <dgm:pt modelId="{B119A972-22FF-4463-A6E6-104D1A5A4159}">
      <dgm:prSet phldrT="[Text]" custT="1"/>
      <dgm:spPr/>
      <dgm:t>
        <a:bodyPr lIns="731520" rIns="731520"/>
        <a:lstStyle/>
        <a:p>
          <a:r>
            <a:rPr lang="en-US" sz="1500" dirty="0"/>
            <a:t>NTP enables clients across the Internet to be synchronized accurately to the UTC</a:t>
          </a:r>
        </a:p>
      </dgm:t>
    </dgm:pt>
    <dgm:pt modelId="{0DDCF76A-ED83-4C83-BDFF-62766404A474}" type="parTrans" cxnId="{43D2A9F9-A50E-4D00-B6A9-41A86D04A9D5}">
      <dgm:prSet/>
      <dgm:spPr/>
      <dgm:t>
        <a:bodyPr/>
        <a:lstStyle/>
        <a:p>
          <a:endParaRPr lang="en-US"/>
        </a:p>
      </dgm:t>
    </dgm:pt>
    <dgm:pt modelId="{78CAA99A-BEE9-444A-847D-1D519894D227}" type="sibTrans" cxnId="{43D2A9F9-A50E-4D00-B6A9-41A86D04A9D5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8600DB17-BCF4-4B6A-8394-C40688B34575}" type="pres">
      <dgm:prSet presAssocID="{F085A801-C8F6-4884-B560-EED377DABACD}" presName="parentLin" presStyleCnt="0"/>
      <dgm:spPr/>
    </dgm:pt>
    <dgm:pt modelId="{73696EA9-E554-4568-8A52-A244A11218E2}" type="pres">
      <dgm:prSet presAssocID="{F085A801-C8F6-4884-B560-EED377DABACD}" presName="parentLeftMargin" presStyleLbl="node1" presStyleIdx="0" presStyleCnt="1"/>
      <dgm:spPr/>
    </dgm:pt>
    <dgm:pt modelId="{D9E9AA80-111C-43F9-A74C-08888077FBD5}" type="pres">
      <dgm:prSet presAssocID="{F085A801-C8F6-4884-B560-EED377DABACD}" presName="parentText" presStyleLbl="node1" presStyleIdx="0" presStyleCnt="1" custScaleX="102133" custScaleY="162622" custLinFactNeighborX="3943" custLinFactNeighborY="-29209">
        <dgm:presLayoutVars>
          <dgm:chMax val="0"/>
          <dgm:bulletEnabled val="1"/>
        </dgm:presLayoutVars>
      </dgm:prSet>
      <dgm:spPr/>
    </dgm:pt>
    <dgm:pt modelId="{E295B5A7-DF88-4C4E-A3DB-04450422C4FA}" type="pres">
      <dgm:prSet presAssocID="{F085A801-C8F6-4884-B560-EED377DABACD}" presName="negativeSpace" presStyleCnt="0"/>
      <dgm:spPr/>
    </dgm:pt>
    <dgm:pt modelId="{62C5677A-0560-4A4F-AC04-9D88FF2AF995}" type="pres">
      <dgm:prSet presAssocID="{F085A801-C8F6-4884-B560-EED377DABACD}" presName="childText" presStyleLbl="conFgAcc1" presStyleIdx="0" presStyleCnt="1" custLinFactNeighborY="-2134">
        <dgm:presLayoutVars>
          <dgm:bulletEnabled val="1"/>
        </dgm:presLayoutVars>
      </dgm:prSet>
      <dgm:spPr/>
    </dgm:pt>
  </dgm:ptLst>
  <dgm:cxnLst>
    <dgm:cxn modelId="{4D33EE09-D102-4787-B9AD-FD80C453E2FB}" type="presOf" srcId="{7D34355C-BDDB-43E7-8262-AAC044ACFC0A}" destId="{62C5677A-0560-4A4F-AC04-9D88FF2AF995}" srcOrd="0" destOrd="1" presId="urn:microsoft.com/office/officeart/2005/8/layout/list1"/>
    <dgm:cxn modelId="{62BD750C-39F8-41A1-8378-2667D5562538}" type="presOf" srcId="{B119A972-22FF-4463-A6E6-104D1A5A4159}" destId="{62C5677A-0560-4A4F-AC04-9D88FF2AF995}" srcOrd="0" destOrd="0" presId="urn:microsoft.com/office/officeart/2005/8/layout/list1"/>
    <dgm:cxn modelId="{80871312-27A9-4BE3-858E-F5213AC33333}" type="presOf" srcId="{F085A801-C8F6-4884-B560-EED377DABACD}" destId="{73696EA9-E554-4568-8A52-A244A11218E2}" srcOrd="0" destOrd="0" presId="urn:microsoft.com/office/officeart/2005/8/layout/list1"/>
    <dgm:cxn modelId="{55C51A3A-CC1B-499A-9F50-8EDABA3D0CE1}" type="presOf" srcId="{787F1456-0BD5-42AD-B9B5-8D18C0909265}" destId="{124F7CCD-8A5D-40FB-9D62-013FDE67BB4D}" srcOrd="0" destOrd="0" presId="urn:microsoft.com/office/officeart/2005/8/layout/list1"/>
    <dgm:cxn modelId="{99007A4E-F874-44BC-8544-64A38D8016AD}" type="presOf" srcId="{F085A801-C8F6-4884-B560-EED377DABACD}" destId="{D9E9AA80-111C-43F9-A74C-08888077FBD5}" srcOrd="1" destOrd="0" presId="urn:microsoft.com/office/officeart/2005/8/layout/list1"/>
    <dgm:cxn modelId="{F5B7E699-942E-44AE-BFE9-6F7C29F200DF}" srcId="{787F1456-0BD5-42AD-B9B5-8D18C0909265}" destId="{F085A801-C8F6-4884-B560-EED377DABACD}" srcOrd="0" destOrd="0" parTransId="{31E473F1-5231-4BCD-AABB-6EB4E21296A8}" sibTransId="{A636690E-04BD-40A0-B822-00E95468647E}"/>
    <dgm:cxn modelId="{FB92FFEB-BBCA-4536-A27A-88918FAAB3F8}" srcId="{F085A801-C8F6-4884-B560-EED377DABACD}" destId="{7D34355C-BDDB-43E7-8262-AAC044ACFC0A}" srcOrd="1" destOrd="0" parTransId="{F2795B44-E502-4992-BD29-1018CC4EE96E}" sibTransId="{92AFFE04-BEDF-4C98-8D78-0C26256C8FBB}"/>
    <dgm:cxn modelId="{43D2A9F9-A50E-4D00-B6A9-41A86D04A9D5}" srcId="{F085A801-C8F6-4884-B560-EED377DABACD}" destId="{B119A972-22FF-4463-A6E6-104D1A5A4159}" srcOrd="0" destOrd="0" parTransId="{0DDCF76A-ED83-4C83-BDFF-62766404A474}" sibTransId="{78CAA99A-BEE9-444A-847D-1D519894D227}"/>
    <dgm:cxn modelId="{AF7F6DBB-F882-40C0-9E4B-B7E8A2DED986}" type="presParOf" srcId="{124F7CCD-8A5D-40FB-9D62-013FDE67BB4D}" destId="{8600DB17-BCF4-4B6A-8394-C40688B34575}" srcOrd="0" destOrd="0" presId="urn:microsoft.com/office/officeart/2005/8/layout/list1"/>
    <dgm:cxn modelId="{BF318215-B6FE-4640-9832-F4AEAB86EFC4}" type="presParOf" srcId="{8600DB17-BCF4-4B6A-8394-C40688B34575}" destId="{73696EA9-E554-4568-8A52-A244A11218E2}" srcOrd="0" destOrd="0" presId="urn:microsoft.com/office/officeart/2005/8/layout/list1"/>
    <dgm:cxn modelId="{91A720BD-523D-4D69-8107-5B3FA2B43230}" type="presParOf" srcId="{8600DB17-BCF4-4B6A-8394-C40688B34575}" destId="{D9E9AA80-111C-43F9-A74C-08888077FBD5}" srcOrd="1" destOrd="0" presId="urn:microsoft.com/office/officeart/2005/8/layout/list1"/>
    <dgm:cxn modelId="{2E771DA3-C0B9-4BC8-8A40-93E5B9303D63}" type="presParOf" srcId="{124F7CCD-8A5D-40FB-9D62-013FDE67BB4D}" destId="{E295B5A7-DF88-4C4E-A3DB-04450422C4FA}" srcOrd="1" destOrd="0" presId="urn:microsoft.com/office/officeart/2005/8/layout/list1"/>
    <dgm:cxn modelId="{9B9FA172-2D2A-4A2D-B4AC-1E59136D667C}" type="presParOf" srcId="{124F7CCD-8A5D-40FB-9D62-013FDE67BB4D}" destId="{62C5677A-0560-4A4F-AC04-9D88FF2AF99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3A9D6C-9CF9-4C10-81D4-8B24E60B74C5}">
      <dgm:prSet phldrT="[Text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Scalability</a:t>
          </a:r>
        </a:p>
      </dgm:t>
    </dgm:pt>
    <dgm:pt modelId="{13E0CDBC-07D2-4EE2-A76C-456FC2CF3EFB}" type="parTrans" cxnId="{36ED7038-89CE-49D7-A374-AB2A63D86CEB}">
      <dgm:prSet/>
      <dgm:spPr/>
      <dgm:t>
        <a:bodyPr/>
        <a:lstStyle/>
        <a:p>
          <a:endParaRPr lang="en-US"/>
        </a:p>
      </dgm:t>
    </dgm:pt>
    <dgm:pt modelId="{C4A74836-5571-4C54-AE65-B01053F295BC}" type="sibTrans" cxnId="{36ED7038-89CE-49D7-A374-AB2A63D86CEB}">
      <dgm:prSet/>
      <dgm:spPr/>
      <dgm:t>
        <a:bodyPr/>
        <a:lstStyle/>
        <a:p>
          <a:endParaRPr lang="en-US"/>
        </a:p>
      </dgm:t>
    </dgm:pt>
    <dgm:pt modelId="{C63AEFC2-9103-4A6E-B29C-1FDA257AAC1B}">
      <dgm:prSet phldrT="[Text]" custT="1"/>
      <dgm:spPr/>
      <dgm:t>
        <a:bodyPr/>
        <a:lstStyle/>
        <a:p>
          <a:r>
            <a:rPr lang="en-US" sz="1500" dirty="0"/>
            <a:t>NTP servers are hierarchically organized to speed up synchronization, and to scale to a large number of clients and servers</a:t>
          </a:r>
        </a:p>
      </dgm:t>
    </dgm:pt>
    <dgm:pt modelId="{5ED6D02D-58F4-4A74-87C4-ABD66D02FA22}" type="parTrans" cxnId="{181BD128-C703-4146-BB07-D97B9767FE43}">
      <dgm:prSet/>
      <dgm:spPr/>
      <dgm:t>
        <a:bodyPr/>
        <a:lstStyle/>
        <a:p>
          <a:endParaRPr lang="en-US"/>
        </a:p>
      </dgm:t>
    </dgm:pt>
    <dgm:pt modelId="{752FEAF1-DDF2-4D6B-96A5-F166288E65E2}" type="sibTrans" cxnId="{181BD128-C703-4146-BB07-D97B9767FE43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1E63F449-4228-401C-A82B-29155D0C68EF}" type="pres">
      <dgm:prSet presAssocID="{9C3A9D6C-9CF9-4C10-81D4-8B24E60B74C5}" presName="parentLin" presStyleCnt="0"/>
      <dgm:spPr/>
    </dgm:pt>
    <dgm:pt modelId="{C42983EB-FF67-464E-9192-1B668AE242E0}" type="pres">
      <dgm:prSet presAssocID="{9C3A9D6C-9CF9-4C10-81D4-8B24E60B74C5}" presName="parentLeftMargin" presStyleLbl="node1" presStyleIdx="0" presStyleCnt="1"/>
      <dgm:spPr/>
    </dgm:pt>
    <dgm:pt modelId="{67EACF7B-F578-4656-B196-EB7158E8F96B}" type="pres">
      <dgm:prSet presAssocID="{9C3A9D6C-9CF9-4C10-81D4-8B24E60B74C5}" presName="parentText" presStyleLbl="node1" presStyleIdx="0" presStyleCnt="1" custLinFactNeighborY="-12181">
        <dgm:presLayoutVars>
          <dgm:chMax val="0"/>
          <dgm:bulletEnabled val="1"/>
        </dgm:presLayoutVars>
      </dgm:prSet>
      <dgm:spPr/>
    </dgm:pt>
    <dgm:pt modelId="{53180C53-2E90-4F90-A8C8-BEE047B8700D}" type="pres">
      <dgm:prSet presAssocID="{9C3A9D6C-9CF9-4C10-81D4-8B24E60B74C5}" presName="negativeSpace" presStyleCnt="0"/>
      <dgm:spPr/>
    </dgm:pt>
    <dgm:pt modelId="{BCB7BB3A-ADDF-4CE6-B275-9DECAE085915}" type="pres">
      <dgm:prSet presAssocID="{9C3A9D6C-9CF9-4C10-81D4-8B24E60B74C5}" presName="childText" presStyleLbl="conFgAcc1" presStyleIdx="0" presStyleCnt="1" custLinFactNeighborY="-3973">
        <dgm:presLayoutVars>
          <dgm:bulletEnabled val="1"/>
        </dgm:presLayoutVars>
      </dgm:prSet>
      <dgm:spPr/>
    </dgm:pt>
  </dgm:ptLst>
  <dgm:cxnLst>
    <dgm:cxn modelId="{06661000-D783-40D2-88E1-69B6E16E5E08}" type="presOf" srcId="{9C3A9D6C-9CF9-4C10-81D4-8B24E60B74C5}" destId="{67EACF7B-F578-4656-B196-EB7158E8F96B}" srcOrd="1" destOrd="0" presId="urn:microsoft.com/office/officeart/2005/8/layout/list1"/>
    <dgm:cxn modelId="{C435230E-426B-4C6F-AB3F-D3E06ECC024B}" type="presOf" srcId="{9C3A9D6C-9CF9-4C10-81D4-8B24E60B74C5}" destId="{C42983EB-FF67-464E-9192-1B668AE242E0}" srcOrd="0" destOrd="0" presId="urn:microsoft.com/office/officeart/2005/8/layout/list1"/>
    <dgm:cxn modelId="{B28FDF0E-EA90-4440-9945-24EECF22A3AE}" type="presOf" srcId="{787F1456-0BD5-42AD-B9B5-8D18C0909265}" destId="{124F7CCD-8A5D-40FB-9D62-013FDE67BB4D}" srcOrd="0" destOrd="0" presId="urn:microsoft.com/office/officeart/2005/8/layout/list1"/>
    <dgm:cxn modelId="{91330C25-C8F9-4DF0-BEAE-056A3180A740}" type="presOf" srcId="{C63AEFC2-9103-4A6E-B29C-1FDA257AAC1B}" destId="{BCB7BB3A-ADDF-4CE6-B275-9DECAE085915}" srcOrd="0" destOrd="0" presId="urn:microsoft.com/office/officeart/2005/8/layout/list1"/>
    <dgm:cxn modelId="{181BD128-C703-4146-BB07-D97B9767FE43}" srcId="{9C3A9D6C-9CF9-4C10-81D4-8B24E60B74C5}" destId="{C63AEFC2-9103-4A6E-B29C-1FDA257AAC1B}" srcOrd="0" destOrd="0" parTransId="{5ED6D02D-58F4-4A74-87C4-ABD66D02FA22}" sibTransId="{752FEAF1-DDF2-4D6B-96A5-F166288E65E2}"/>
    <dgm:cxn modelId="{36ED7038-89CE-49D7-A374-AB2A63D86CEB}" srcId="{787F1456-0BD5-42AD-B9B5-8D18C0909265}" destId="{9C3A9D6C-9CF9-4C10-81D4-8B24E60B74C5}" srcOrd="0" destOrd="0" parTransId="{13E0CDBC-07D2-4EE2-A76C-456FC2CF3EFB}" sibTransId="{C4A74836-5571-4C54-AE65-B01053F295BC}"/>
    <dgm:cxn modelId="{0C05D192-531F-4D61-8DBD-A10957FAB32D}" type="presParOf" srcId="{124F7CCD-8A5D-40FB-9D62-013FDE67BB4D}" destId="{1E63F449-4228-401C-A82B-29155D0C68EF}" srcOrd="0" destOrd="0" presId="urn:microsoft.com/office/officeart/2005/8/layout/list1"/>
    <dgm:cxn modelId="{C2A975CF-8DB8-4586-B383-9BC0494FD6CA}" type="presParOf" srcId="{1E63F449-4228-401C-A82B-29155D0C68EF}" destId="{C42983EB-FF67-464E-9192-1B668AE242E0}" srcOrd="0" destOrd="0" presId="urn:microsoft.com/office/officeart/2005/8/layout/list1"/>
    <dgm:cxn modelId="{2667E883-BA16-488C-8586-BB53E701E5A5}" type="presParOf" srcId="{1E63F449-4228-401C-A82B-29155D0C68EF}" destId="{67EACF7B-F578-4656-B196-EB7158E8F96B}" srcOrd="1" destOrd="0" presId="urn:microsoft.com/office/officeart/2005/8/layout/list1"/>
    <dgm:cxn modelId="{DC12F03C-64EA-4F3E-B878-B833A7F61C8A}" type="presParOf" srcId="{124F7CCD-8A5D-40FB-9D62-013FDE67BB4D}" destId="{53180C53-2E90-4F90-A8C8-BEE047B8700D}" srcOrd="1" destOrd="0" presId="urn:microsoft.com/office/officeart/2005/8/layout/list1"/>
    <dgm:cxn modelId="{B1F3A9BA-2F5A-436F-BCA0-17743131C7E9}" type="presParOf" srcId="{124F7CCD-8A5D-40FB-9D62-013FDE67BB4D}" destId="{BCB7BB3A-ADDF-4CE6-B275-9DECAE0859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C8ABF8-1374-4841-BAA2-D8D7176FAEB3}">
      <dgm:prSet phldrT="[Text]" custT="1"/>
      <dgm:spPr/>
      <dgm:t>
        <a:bodyPr/>
        <a:lstStyle/>
        <a:p>
          <a:r>
            <a:rPr lang="en-US" sz="1500" dirty="0"/>
            <a:t>There are redundant time servers, and redundant paths between the time servers</a:t>
          </a:r>
        </a:p>
      </dgm:t>
    </dgm:pt>
    <dgm:pt modelId="{F019B91D-6715-427A-8CB8-DAF6FE86870E}" type="parTrans" cxnId="{FE3B79D2-3AEA-4D68-9A3A-354EE8FA6FDF}">
      <dgm:prSet/>
      <dgm:spPr/>
      <dgm:t>
        <a:bodyPr/>
        <a:lstStyle/>
        <a:p>
          <a:endParaRPr lang="en-US"/>
        </a:p>
      </dgm:t>
    </dgm:pt>
    <dgm:pt modelId="{FED98A8A-6027-491C-A120-14C38267415A}" type="sibTrans" cxnId="{FE3B79D2-3AEA-4D68-9A3A-354EE8FA6FDF}">
      <dgm:prSet/>
      <dgm:spPr/>
      <dgm:t>
        <a:bodyPr/>
        <a:lstStyle/>
        <a:p>
          <a:endParaRPr lang="en-US"/>
        </a:p>
      </dgm:t>
    </dgm:pt>
    <dgm:pt modelId="{306FD305-0AAC-43D3-AF40-1450BD625962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Reliability and Fault-tolerance</a:t>
          </a:r>
        </a:p>
      </dgm:t>
    </dgm:pt>
    <dgm:pt modelId="{3CBC01CA-A1E2-433B-8069-E78F685AEEC8}" type="parTrans" cxnId="{F14E4C88-7C16-45FC-9A34-64B4BCC155B1}">
      <dgm:prSet/>
      <dgm:spPr/>
      <dgm:t>
        <a:bodyPr/>
        <a:lstStyle/>
        <a:p>
          <a:endParaRPr lang="en-US"/>
        </a:p>
      </dgm:t>
    </dgm:pt>
    <dgm:pt modelId="{D784633B-4586-4C98-AC81-BEF40160B063}" type="sibTrans" cxnId="{F14E4C88-7C16-45FC-9A34-64B4BCC155B1}">
      <dgm:prSet/>
      <dgm:spPr/>
      <dgm:t>
        <a:bodyPr/>
        <a:lstStyle/>
        <a:p>
          <a:endParaRPr lang="en-US"/>
        </a:p>
      </dgm:t>
    </dgm:pt>
    <dgm:pt modelId="{C5434541-0AE0-4893-B39D-8AB0C704FE70}">
      <dgm:prSet phldrT="[Text]" custT="1"/>
      <dgm:spPr/>
      <dgm:t>
        <a:bodyPr/>
        <a:lstStyle/>
        <a:p>
          <a:r>
            <a:rPr lang="en-US" sz="1500" dirty="0"/>
            <a:t>A synchronization subnet can reconfigure as servers become unreachable. For example, if Stratum 1 server fails, then it can become a Stratum 2 secondary server</a:t>
          </a:r>
        </a:p>
      </dgm:t>
    </dgm:pt>
    <dgm:pt modelId="{23C09D1D-10A1-48C9-9128-A62B2653D8F4}" type="parTrans" cxnId="{214C91AF-EB2D-46B9-BF0D-B3223E3053F4}">
      <dgm:prSet/>
      <dgm:spPr/>
      <dgm:t>
        <a:bodyPr/>
        <a:lstStyle/>
        <a:p>
          <a:endParaRPr lang="en-US"/>
        </a:p>
      </dgm:t>
    </dgm:pt>
    <dgm:pt modelId="{0E0BD85A-F50E-4DC6-802E-E7055E4625A8}" type="sibTrans" cxnId="{214C91AF-EB2D-46B9-BF0D-B3223E3053F4}">
      <dgm:prSet/>
      <dgm:spPr/>
      <dgm:t>
        <a:bodyPr/>
        <a:lstStyle/>
        <a:p>
          <a:endParaRPr lang="en-US"/>
        </a:p>
      </dgm:t>
    </dgm:pt>
    <dgm:pt modelId="{1C5E7C49-A7B2-4022-95F2-4F3A1FE4707A}">
      <dgm:prSet phldrT="[Text]" custT="1"/>
      <dgm:spPr/>
      <dgm:t>
        <a:bodyPr/>
        <a:lstStyle/>
        <a:p>
          <a:r>
            <a:rPr lang="en-US" sz="1500" dirty="0"/>
            <a:t>The architecture provides reliable service that can tolerate lengthy losses of connectivity</a:t>
          </a:r>
        </a:p>
      </dgm:t>
    </dgm:pt>
    <dgm:pt modelId="{67CB1295-64A9-4C34-AD3A-B4C36A14AA81}" type="parTrans" cxnId="{58CBDD9D-BD82-44F2-8268-6E38ABA3436C}">
      <dgm:prSet/>
      <dgm:spPr/>
      <dgm:t>
        <a:bodyPr/>
        <a:lstStyle/>
        <a:p>
          <a:endParaRPr lang="en-US"/>
        </a:p>
      </dgm:t>
    </dgm:pt>
    <dgm:pt modelId="{8C1D2755-C76C-4A5B-984C-BBFA6B02C006}" type="sibTrans" cxnId="{58CBDD9D-BD82-44F2-8268-6E38ABA3436C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E879493B-581C-45C3-9FE0-1B58CBC8B665}" type="pres">
      <dgm:prSet presAssocID="{306FD305-0AAC-43D3-AF40-1450BD625962}" presName="parentLin" presStyleCnt="0"/>
      <dgm:spPr/>
    </dgm:pt>
    <dgm:pt modelId="{017FE3B9-65D6-40DC-8CC7-BCA099C1F63A}" type="pres">
      <dgm:prSet presAssocID="{306FD305-0AAC-43D3-AF40-1450BD625962}" presName="parentLeftMargin" presStyleLbl="node1" presStyleIdx="0" presStyleCnt="1"/>
      <dgm:spPr/>
    </dgm:pt>
    <dgm:pt modelId="{C90E0482-D119-492C-8795-1C4072FF64BB}" type="pres">
      <dgm:prSet presAssocID="{306FD305-0AAC-43D3-AF40-1450BD625962}" presName="parentText" presStyleLbl="node1" presStyleIdx="0" presStyleCnt="1" custLinFactNeighborY="6418">
        <dgm:presLayoutVars>
          <dgm:chMax val="0"/>
          <dgm:bulletEnabled val="1"/>
        </dgm:presLayoutVars>
      </dgm:prSet>
      <dgm:spPr/>
    </dgm:pt>
    <dgm:pt modelId="{C103EA2D-45EC-4A5B-8C1A-07768C53EF17}" type="pres">
      <dgm:prSet presAssocID="{306FD305-0AAC-43D3-AF40-1450BD625962}" presName="negativeSpace" presStyleCnt="0"/>
      <dgm:spPr/>
    </dgm:pt>
    <dgm:pt modelId="{3B95F5B4-E808-4FB9-BD16-5CC2BFA4ECAD}" type="pres">
      <dgm:prSet presAssocID="{306FD305-0AAC-43D3-AF40-1450BD625962}" presName="childText" presStyleLbl="conFgAcc1" presStyleIdx="0" presStyleCnt="1" custLinFactNeighborY="5214">
        <dgm:presLayoutVars>
          <dgm:bulletEnabled val="1"/>
        </dgm:presLayoutVars>
      </dgm:prSet>
      <dgm:spPr/>
    </dgm:pt>
  </dgm:ptLst>
  <dgm:cxnLst>
    <dgm:cxn modelId="{750E3124-9D48-4CB6-BE55-130A4D855574}" type="presOf" srcId="{C5434541-0AE0-4893-B39D-8AB0C704FE70}" destId="{3B95F5B4-E808-4FB9-BD16-5CC2BFA4ECAD}" srcOrd="0" destOrd="2" presId="urn:microsoft.com/office/officeart/2005/8/layout/list1"/>
    <dgm:cxn modelId="{10A1BC26-D215-4FDE-86A4-345A573AB228}" type="presOf" srcId="{306FD305-0AAC-43D3-AF40-1450BD625962}" destId="{017FE3B9-65D6-40DC-8CC7-BCA099C1F63A}" srcOrd="0" destOrd="0" presId="urn:microsoft.com/office/officeart/2005/8/layout/list1"/>
    <dgm:cxn modelId="{0928CF80-5C5E-4DD8-A02E-D5347707EE58}" type="presOf" srcId="{1C5E7C49-A7B2-4022-95F2-4F3A1FE4707A}" destId="{3B95F5B4-E808-4FB9-BD16-5CC2BFA4ECAD}" srcOrd="0" destOrd="1" presId="urn:microsoft.com/office/officeart/2005/8/layout/list1"/>
    <dgm:cxn modelId="{29CDB187-0C3F-4932-9E94-023BCFE0AFF8}" type="presOf" srcId="{306FD305-0AAC-43D3-AF40-1450BD625962}" destId="{C90E0482-D119-492C-8795-1C4072FF64BB}" srcOrd="1" destOrd="0" presId="urn:microsoft.com/office/officeart/2005/8/layout/list1"/>
    <dgm:cxn modelId="{F14E4C88-7C16-45FC-9A34-64B4BCC155B1}" srcId="{787F1456-0BD5-42AD-B9B5-8D18C0909265}" destId="{306FD305-0AAC-43D3-AF40-1450BD625962}" srcOrd="0" destOrd="0" parTransId="{3CBC01CA-A1E2-433B-8069-E78F685AEEC8}" sibTransId="{D784633B-4586-4C98-AC81-BEF40160B063}"/>
    <dgm:cxn modelId="{58CBDD9D-BD82-44F2-8268-6E38ABA3436C}" srcId="{306FD305-0AAC-43D3-AF40-1450BD625962}" destId="{1C5E7C49-A7B2-4022-95F2-4F3A1FE4707A}" srcOrd="1" destOrd="0" parTransId="{67CB1295-64A9-4C34-AD3A-B4C36A14AA81}" sibTransId="{8C1D2755-C76C-4A5B-984C-BBFA6B02C006}"/>
    <dgm:cxn modelId="{3A0F38A3-3B93-43B8-AEE0-1C73F4466E98}" type="presOf" srcId="{8BC8ABF8-1374-4841-BAA2-D8D7176FAEB3}" destId="{3B95F5B4-E808-4FB9-BD16-5CC2BFA4ECAD}" srcOrd="0" destOrd="0" presId="urn:microsoft.com/office/officeart/2005/8/layout/list1"/>
    <dgm:cxn modelId="{CD505DA3-6C49-4CAD-B89E-7FA748129456}" type="presOf" srcId="{787F1456-0BD5-42AD-B9B5-8D18C0909265}" destId="{124F7CCD-8A5D-40FB-9D62-013FDE67BB4D}" srcOrd="0" destOrd="0" presId="urn:microsoft.com/office/officeart/2005/8/layout/list1"/>
    <dgm:cxn modelId="{214C91AF-EB2D-46B9-BF0D-B3223E3053F4}" srcId="{306FD305-0AAC-43D3-AF40-1450BD625962}" destId="{C5434541-0AE0-4893-B39D-8AB0C704FE70}" srcOrd="2" destOrd="0" parTransId="{23C09D1D-10A1-48C9-9128-A62B2653D8F4}" sibTransId="{0E0BD85A-F50E-4DC6-802E-E7055E4625A8}"/>
    <dgm:cxn modelId="{FE3B79D2-3AEA-4D68-9A3A-354EE8FA6FDF}" srcId="{306FD305-0AAC-43D3-AF40-1450BD625962}" destId="{8BC8ABF8-1374-4841-BAA2-D8D7176FAEB3}" srcOrd="0" destOrd="0" parTransId="{F019B91D-6715-427A-8CB8-DAF6FE86870E}" sibTransId="{FED98A8A-6027-491C-A120-14C38267415A}"/>
    <dgm:cxn modelId="{6EBFB8F5-7109-4266-AF01-C5B06A174876}" type="presParOf" srcId="{124F7CCD-8A5D-40FB-9D62-013FDE67BB4D}" destId="{E879493B-581C-45C3-9FE0-1B58CBC8B665}" srcOrd="0" destOrd="0" presId="urn:microsoft.com/office/officeart/2005/8/layout/list1"/>
    <dgm:cxn modelId="{61EFE577-FDC5-4D3E-99BC-786BE9C8CACB}" type="presParOf" srcId="{E879493B-581C-45C3-9FE0-1B58CBC8B665}" destId="{017FE3B9-65D6-40DC-8CC7-BCA099C1F63A}" srcOrd="0" destOrd="0" presId="urn:microsoft.com/office/officeart/2005/8/layout/list1"/>
    <dgm:cxn modelId="{6959E76B-1A9C-40AE-9AFA-099AA74A28F8}" type="presParOf" srcId="{E879493B-581C-45C3-9FE0-1B58CBC8B665}" destId="{C90E0482-D119-492C-8795-1C4072FF64BB}" srcOrd="1" destOrd="0" presId="urn:microsoft.com/office/officeart/2005/8/layout/list1"/>
    <dgm:cxn modelId="{F6A006C7-0FAC-4464-8AF7-D76A90728376}" type="presParOf" srcId="{124F7CCD-8A5D-40FB-9D62-013FDE67BB4D}" destId="{C103EA2D-45EC-4A5B-8C1A-07768C53EF17}" srcOrd="1" destOrd="0" presId="urn:microsoft.com/office/officeart/2005/8/layout/list1"/>
    <dgm:cxn modelId="{99EF71C9-E42C-4289-AD60-DEE000E2E953}" type="presParOf" srcId="{124F7CCD-8A5D-40FB-9D62-013FDE67BB4D}" destId="{3B95F5B4-E808-4FB9-BD16-5CC2BFA4ECA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E64305-EEB8-4F41-B4AB-F5516B6C5458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Security</a:t>
          </a:r>
        </a:p>
      </dgm:t>
    </dgm:pt>
    <dgm:pt modelId="{FC9CE129-F0D8-4FB9-9817-A1B6868793D6}" type="parTrans" cxnId="{6B9F3EA9-F5C9-4FBF-AEEA-D4304E2CCD37}">
      <dgm:prSet/>
      <dgm:spPr/>
      <dgm:t>
        <a:bodyPr/>
        <a:lstStyle/>
        <a:p>
          <a:endParaRPr lang="en-US"/>
        </a:p>
      </dgm:t>
    </dgm:pt>
    <dgm:pt modelId="{CE2B5FC2-3A7B-40E7-A2DB-A06E05CA891A}" type="sibTrans" cxnId="{6B9F3EA9-F5C9-4FBF-AEEA-D4304E2CCD37}">
      <dgm:prSet/>
      <dgm:spPr/>
      <dgm:t>
        <a:bodyPr/>
        <a:lstStyle/>
        <a:p>
          <a:endParaRPr lang="en-US"/>
        </a:p>
      </dgm:t>
    </dgm:pt>
    <dgm:pt modelId="{7AF02E8B-4AA5-4D59-814E-7284E154E0C3}">
      <dgm:prSet phldrT="[Text]" custT="1"/>
      <dgm:spPr/>
      <dgm:t>
        <a:bodyPr/>
        <a:lstStyle/>
        <a:p>
          <a:r>
            <a:rPr lang="en-US" sz="1500" dirty="0"/>
            <a:t>NTP protocol uses authentication to check of the timing message originated from the claimed trusted sources</a:t>
          </a:r>
        </a:p>
      </dgm:t>
    </dgm:pt>
    <dgm:pt modelId="{97DB2F6E-C94E-42A9-90EC-66CCC7F509ED}" type="parTrans" cxnId="{748DA66C-55CC-4347-9B60-9D7AA9BCD987}">
      <dgm:prSet/>
      <dgm:spPr/>
      <dgm:t>
        <a:bodyPr/>
        <a:lstStyle/>
        <a:p>
          <a:endParaRPr lang="en-US"/>
        </a:p>
      </dgm:t>
    </dgm:pt>
    <dgm:pt modelId="{BF6EAFB6-8790-4C0D-97D6-65774E224CFA}" type="sibTrans" cxnId="{748DA66C-55CC-4347-9B60-9D7AA9BCD987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F1FD2B56-5B03-45EC-90A2-2C61748E31A4}" type="pres">
      <dgm:prSet presAssocID="{EFE64305-EEB8-4F41-B4AB-F5516B6C5458}" presName="parentLin" presStyleCnt="0"/>
      <dgm:spPr/>
    </dgm:pt>
    <dgm:pt modelId="{0E55F82C-9F00-4186-BCA5-ECEB84F83F30}" type="pres">
      <dgm:prSet presAssocID="{EFE64305-EEB8-4F41-B4AB-F5516B6C5458}" presName="parentLeftMargin" presStyleLbl="node1" presStyleIdx="0" presStyleCnt="1"/>
      <dgm:spPr/>
    </dgm:pt>
    <dgm:pt modelId="{4963EFFD-A3DB-4810-9B19-06D7D7DBA25F}" type="pres">
      <dgm:prSet presAssocID="{EFE64305-EEB8-4F41-B4AB-F5516B6C5458}" presName="parentText" presStyleLbl="node1" presStyleIdx="0" presStyleCnt="1" custScaleY="100075" custLinFactNeighborX="457" custLinFactNeighborY="-1228">
        <dgm:presLayoutVars>
          <dgm:chMax val="0"/>
          <dgm:bulletEnabled val="1"/>
        </dgm:presLayoutVars>
      </dgm:prSet>
      <dgm:spPr/>
    </dgm:pt>
    <dgm:pt modelId="{80844E82-F09E-4B1C-9FDE-AED97DC77580}" type="pres">
      <dgm:prSet presAssocID="{EFE64305-EEB8-4F41-B4AB-F5516B6C5458}" presName="negativeSpace" presStyleCnt="0"/>
      <dgm:spPr/>
    </dgm:pt>
    <dgm:pt modelId="{8344E834-B001-45D0-A66C-63949D80A542}" type="pres">
      <dgm:prSet presAssocID="{EFE64305-EEB8-4F41-B4AB-F5516B6C5458}" presName="childText" presStyleLbl="conFgAcc1" presStyleIdx="0" presStyleCnt="1" custLinFactNeighborY="13465">
        <dgm:presLayoutVars>
          <dgm:bulletEnabled val="1"/>
        </dgm:presLayoutVars>
      </dgm:prSet>
      <dgm:spPr/>
    </dgm:pt>
  </dgm:ptLst>
  <dgm:cxnLst>
    <dgm:cxn modelId="{3B7B290D-7185-4396-8A14-35D514F0A537}" type="presOf" srcId="{787F1456-0BD5-42AD-B9B5-8D18C0909265}" destId="{124F7CCD-8A5D-40FB-9D62-013FDE67BB4D}" srcOrd="0" destOrd="0" presId="urn:microsoft.com/office/officeart/2005/8/layout/list1"/>
    <dgm:cxn modelId="{B0168424-4C13-4C15-B2F4-DE62655BA369}" type="presOf" srcId="{7AF02E8B-4AA5-4D59-814E-7284E154E0C3}" destId="{8344E834-B001-45D0-A66C-63949D80A542}" srcOrd="0" destOrd="0" presId="urn:microsoft.com/office/officeart/2005/8/layout/list1"/>
    <dgm:cxn modelId="{D7DC9835-2F7C-450C-9BF2-443860DF442E}" type="presOf" srcId="{EFE64305-EEB8-4F41-B4AB-F5516B6C5458}" destId="{0E55F82C-9F00-4186-BCA5-ECEB84F83F30}" srcOrd="0" destOrd="0" presId="urn:microsoft.com/office/officeart/2005/8/layout/list1"/>
    <dgm:cxn modelId="{748DA66C-55CC-4347-9B60-9D7AA9BCD987}" srcId="{EFE64305-EEB8-4F41-B4AB-F5516B6C5458}" destId="{7AF02E8B-4AA5-4D59-814E-7284E154E0C3}" srcOrd="0" destOrd="0" parTransId="{97DB2F6E-C94E-42A9-90EC-66CCC7F509ED}" sibTransId="{BF6EAFB6-8790-4C0D-97D6-65774E224CFA}"/>
    <dgm:cxn modelId="{B96BE76D-A45E-4924-8E75-8114CC20E46E}" type="presOf" srcId="{EFE64305-EEB8-4F41-B4AB-F5516B6C5458}" destId="{4963EFFD-A3DB-4810-9B19-06D7D7DBA25F}" srcOrd="1" destOrd="0" presId="urn:microsoft.com/office/officeart/2005/8/layout/list1"/>
    <dgm:cxn modelId="{6B9F3EA9-F5C9-4FBF-AEEA-D4304E2CCD37}" srcId="{787F1456-0BD5-42AD-B9B5-8D18C0909265}" destId="{EFE64305-EEB8-4F41-B4AB-F5516B6C5458}" srcOrd="0" destOrd="0" parTransId="{FC9CE129-F0D8-4FB9-9817-A1B6868793D6}" sibTransId="{CE2B5FC2-3A7B-40E7-A2DB-A06E05CA891A}"/>
    <dgm:cxn modelId="{E03793D2-0E59-4936-A5E8-D42E7B68849F}" type="presParOf" srcId="{124F7CCD-8A5D-40FB-9D62-013FDE67BB4D}" destId="{F1FD2B56-5B03-45EC-90A2-2C61748E31A4}" srcOrd="0" destOrd="0" presId="urn:microsoft.com/office/officeart/2005/8/layout/list1"/>
    <dgm:cxn modelId="{D7CBFF91-F6BC-4864-8031-D1C7F17060E6}" type="presParOf" srcId="{F1FD2B56-5B03-45EC-90A2-2C61748E31A4}" destId="{0E55F82C-9F00-4186-BCA5-ECEB84F83F30}" srcOrd="0" destOrd="0" presId="urn:microsoft.com/office/officeart/2005/8/layout/list1"/>
    <dgm:cxn modelId="{F4FE86B5-DF4F-4C25-AD54-0E17AF0FE475}" type="presParOf" srcId="{F1FD2B56-5B03-45EC-90A2-2C61748E31A4}" destId="{4963EFFD-A3DB-4810-9B19-06D7D7DBA25F}" srcOrd="1" destOrd="0" presId="urn:microsoft.com/office/officeart/2005/8/layout/list1"/>
    <dgm:cxn modelId="{85EAE8DD-2CEE-412C-B81F-CDA33DED8E50}" type="presParOf" srcId="{124F7CCD-8A5D-40FB-9D62-013FDE67BB4D}" destId="{80844E82-F09E-4B1C-9FDE-AED97DC77580}" srcOrd="1" destOrd="0" presId="urn:microsoft.com/office/officeart/2005/8/layout/list1"/>
    <dgm:cxn modelId="{033D0D36-6EFB-49B0-B2F8-F17A93D3D468}" type="presParOf" srcId="{124F7CCD-8A5D-40FB-9D62-013FDE67BB4D}" destId="{8344E834-B001-45D0-A66C-63949D80A5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158D-8957-48C0-B112-C39FF6296114}">
      <dsp:nvSpPr>
        <dsp:cNvPr id="0" name=""/>
        <dsp:cNvSpPr/>
      </dsp:nvSpPr>
      <dsp:spPr>
        <a:xfrm>
          <a:off x="0" y="0"/>
          <a:ext cx="9220200" cy="635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Gradual Time Synchronization at the client</a:t>
          </a:r>
        </a:p>
      </dsp:txBody>
      <dsp:txXfrm>
        <a:off x="0" y="0"/>
        <a:ext cx="9220200" cy="635836"/>
      </dsp:txXfrm>
    </dsp:sp>
    <dsp:sp modelId="{F36B954F-8AE9-42E3-8C54-C2F3E95B2938}">
      <dsp:nvSpPr>
        <dsp:cNvPr id="0" name=""/>
        <dsp:cNvSpPr/>
      </dsp:nvSpPr>
      <dsp:spPr>
        <a:xfrm>
          <a:off x="0" y="551425"/>
          <a:ext cx="9220200" cy="19792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Instead of changing the time drastically by </a:t>
          </a:r>
          <a:r>
            <a:rPr lang="el-GR" sz="1800" b="1" kern="1200" dirty="0">
              <a:latin typeface="Courier New" pitchFamily="49" charset="0"/>
              <a:cs typeface="Courier New" pitchFamily="49" charset="0"/>
            </a:rPr>
            <a:t>θ</a:t>
          </a:r>
          <a:r>
            <a:rPr lang="en-US" sz="1800" kern="1200" dirty="0"/>
            <a:t> seconds, typically the time is gradually synchronized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software clock is updated at a lesser/greater rate whenever timer interrupts</a:t>
          </a:r>
        </a:p>
      </dsp:txBody>
      <dsp:txXfrm>
        <a:off x="0" y="551425"/>
        <a:ext cx="9220200" cy="1979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158D-8957-48C0-B112-C39FF6296114}">
      <dsp:nvSpPr>
        <dsp:cNvPr id="0" name=""/>
        <dsp:cNvSpPr/>
      </dsp:nvSpPr>
      <dsp:spPr>
        <a:xfrm>
          <a:off x="0" y="0"/>
          <a:ext cx="9829800" cy="43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Assumption about packet transmission delays</a:t>
          </a:r>
        </a:p>
      </dsp:txBody>
      <dsp:txXfrm>
        <a:off x="0" y="0"/>
        <a:ext cx="9829800" cy="430801"/>
      </dsp:txXfrm>
    </dsp:sp>
    <dsp:sp modelId="{F36B954F-8AE9-42E3-8C54-C2F3E95B2938}">
      <dsp:nvSpPr>
        <dsp:cNvPr id="0" name=""/>
        <dsp:cNvSpPr/>
      </dsp:nvSpPr>
      <dsp:spPr>
        <a:xfrm>
          <a:off x="0" y="480065"/>
          <a:ext cx="9829800" cy="25137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Cristian’s algorithm assumes that the round-trip times for messages exchanged over the network are reasonably short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algorithm assumes that the delay for the request and response are equal</a:t>
          </a:r>
        </a:p>
      </dsp:txBody>
      <dsp:txXfrm>
        <a:off x="0" y="480065"/>
        <a:ext cx="9829800" cy="2513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066F-C347-4524-A75F-9D2F7099723F}">
      <dsp:nvSpPr>
        <dsp:cNvPr id="0" name=""/>
        <dsp:cNvSpPr/>
      </dsp:nvSpPr>
      <dsp:spPr>
        <a:xfrm rot="5400000">
          <a:off x="4268091" y="-2697916"/>
          <a:ext cx="647943" cy="620572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This stratum contains the </a:t>
          </a:r>
          <a:r>
            <a:rPr lang="en-US" sz="1800" i="1" kern="1200" dirty="0"/>
            <a:t>primary servers</a:t>
          </a:r>
          <a:r>
            <a:rPr lang="en-US" sz="1800" kern="1200" dirty="0"/>
            <a:t> that are directly connected to the UTC receivers</a:t>
          </a:r>
        </a:p>
      </dsp:txBody>
      <dsp:txXfrm rot="-5400000">
        <a:off x="1489200" y="112605"/>
        <a:ext cx="6174096" cy="584683"/>
      </dsp:txXfrm>
    </dsp:sp>
    <dsp:sp modelId="{E5E03C14-A88A-46D0-8373-97B2A02EA78C}">
      <dsp:nvSpPr>
        <dsp:cNvPr id="0" name=""/>
        <dsp:cNvSpPr/>
      </dsp:nvSpPr>
      <dsp:spPr>
        <a:xfrm>
          <a:off x="4" y="0"/>
          <a:ext cx="1487926" cy="809929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Stratum 1</a:t>
          </a:r>
        </a:p>
      </dsp:txBody>
      <dsp:txXfrm>
        <a:off x="39541" y="39537"/>
        <a:ext cx="1408852" cy="730855"/>
      </dsp:txXfrm>
    </dsp:sp>
    <dsp:sp modelId="{C1F3590B-57D9-4EF7-BAE8-C354D10F6C39}">
      <dsp:nvSpPr>
        <dsp:cNvPr id="0" name=""/>
        <dsp:cNvSpPr/>
      </dsp:nvSpPr>
      <dsp:spPr>
        <a:xfrm rot="5400000">
          <a:off x="4268091" y="-1726979"/>
          <a:ext cx="647943" cy="620572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Stratum 2 are secondary servers that are synchronized directly with primary servers</a:t>
          </a:r>
        </a:p>
      </dsp:txBody>
      <dsp:txXfrm rot="-5400000">
        <a:off x="1489200" y="1083542"/>
        <a:ext cx="6174096" cy="584683"/>
      </dsp:txXfrm>
    </dsp:sp>
    <dsp:sp modelId="{AB7B1C67-CCDB-4FF6-BB1B-889D7816B864}">
      <dsp:nvSpPr>
        <dsp:cNvPr id="0" name=""/>
        <dsp:cNvSpPr/>
      </dsp:nvSpPr>
      <dsp:spPr>
        <a:xfrm>
          <a:off x="4" y="970955"/>
          <a:ext cx="1487926" cy="809929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Stratum 2</a:t>
          </a:r>
        </a:p>
      </dsp:txBody>
      <dsp:txXfrm>
        <a:off x="39541" y="1010492"/>
        <a:ext cx="1408852" cy="730855"/>
      </dsp:txXfrm>
    </dsp:sp>
    <dsp:sp modelId="{2DF2C43D-3879-4A8F-A77E-F6A6909BDAE2}">
      <dsp:nvSpPr>
        <dsp:cNvPr id="0" name=""/>
        <dsp:cNvSpPr/>
      </dsp:nvSpPr>
      <dsp:spPr>
        <a:xfrm rot="5400000">
          <a:off x="4268091" y="-688449"/>
          <a:ext cx="647943" cy="620572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Stratum 3 synchronizes with Stratum 2 servers</a:t>
          </a:r>
        </a:p>
      </dsp:txBody>
      <dsp:txXfrm rot="-5400000">
        <a:off x="1489200" y="2122072"/>
        <a:ext cx="6174096" cy="584683"/>
      </dsp:txXfrm>
    </dsp:sp>
    <dsp:sp modelId="{B635DA8A-1270-43F7-B57C-655068281EC7}">
      <dsp:nvSpPr>
        <dsp:cNvPr id="0" name=""/>
        <dsp:cNvSpPr/>
      </dsp:nvSpPr>
      <dsp:spPr>
        <a:xfrm>
          <a:off x="4" y="2009485"/>
          <a:ext cx="1487926" cy="809929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Stratum 3</a:t>
          </a:r>
        </a:p>
      </dsp:txBody>
      <dsp:txXfrm>
        <a:off x="39541" y="2049022"/>
        <a:ext cx="1408852" cy="730855"/>
      </dsp:txXfrm>
    </dsp:sp>
    <dsp:sp modelId="{F36788A5-FD7E-43A2-A054-8B21ABD52010}">
      <dsp:nvSpPr>
        <dsp:cNvPr id="0" name=""/>
        <dsp:cNvSpPr/>
      </dsp:nvSpPr>
      <dsp:spPr>
        <a:xfrm rot="5400000">
          <a:off x="4268091" y="1064190"/>
          <a:ext cx="647943" cy="620572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End user computers synchronize with the servers in the upper layer stratum</a:t>
          </a:r>
        </a:p>
      </dsp:txBody>
      <dsp:txXfrm rot="-5400000">
        <a:off x="1489200" y="3874711"/>
        <a:ext cx="6174096" cy="584683"/>
      </dsp:txXfrm>
    </dsp:sp>
    <dsp:sp modelId="{ED729FA9-FD21-4114-BF65-A366F814A40B}">
      <dsp:nvSpPr>
        <dsp:cNvPr id="0" name=""/>
        <dsp:cNvSpPr/>
      </dsp:nvSpPr>
      <dsp:spPr>
        <a:xfrm>
          <a:off x="4" y="3762070"/>
          <a:ext cx="1487926" cy="809929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Last stratum</a:t>
          </a:r>
        </a:p>
      </dsp:txBody>
      <dsp:txXfrm>
        <a:off x="39541" y="3801607"/>
        <a:ext cx="1408852" cy="730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677A-0560-4A4F-AC04-9D88FF2AF995}">
      <dsp:nvSpPr>
        <dsp:cNvPr id="0" name=""/>
        <dsp:cNvSpPr/>
      </dsp:nvSpPr>
      <dsp:spPr>
        <a:xfrm>
          <a:off x="0" y="409509"/>
          <a:ext cx="10204704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520" tIns="249936" rIns="7315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enables clients across the Internet to be synchronized accurately to the UTC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Large and variable message delays are tolerated through statistical filtering of timing data from different servers</a:t>
          </a:r>
        </a:p>
      </dsp:txBody>
      <dsp:txXfrm>
        <a:off x="0" y="409509"/>
        <a:ext cx="10204704" cy="812700"/>
      </dsp:txXfrm>
    </dsp:sp>
    <dsp:sp modelId="{D9E9AA80-111C-43F9-A74C-08888077FBD5}">
      <dsp:nvSpPr>
        <dsp:cNvPr id="0" name=""/>
        <dsp:cNvSpPr/>
      </dsp:nvSpPr>
      <dsp:spPr>
        <a:xfrm>
          <a:off x="529835" y="0"/>
          <a:ext cx="7288534" cy="5760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Accurate synchronization to UTC time</a:t>
          </a:r>
        </a:p>
      </dsp:txBody>
      <dsp:txXfrm>
        <a:off x="557957" y="28122"/>
        <a:ext cx="7232290" cy="519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7BB3A-ADDF-4CE6-B275-9DECAE085915}">
      <dsp:nvSpPr>
        <dsp:cNvPr id="0" name=""/>
        <dsp:cNvSpPr/>
      </dsp:nvSpPr>
      <dsp:spPr>
        <a:xfrm>
          <a:off x="0" y="184354"/>
          <a:ext cx="10204704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servers are hierarchically organized to speed up synchronization, and to scale to a large number of clients and servers</a:t>
          </a:r>
        </a:p>
      </dsp:txBody>
      <dsp:txXfrm>
        <a:off x="0" y="184354"/>
        <a:ext cx="10204704" cy="798525"/>
      </dsp:txXfrm>
    </dsp:sp>
    <dsp:sp modelId="{67EACF7B-F578-4656-B196-EB7158E8F96B}">
      <dsp:nvSpPr>
        <dsp:cNvPr id="0" name=""/>
        <dsp:cNvSpPr/>
      </dsp:nvSpPr>
      <dsp:spPr>
        <a:xfrm>
          <a:off x="510235" y="0"/>
          <a:ext cx="71432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Scalability</a:t>
          </a:r>
        </a:p>
      </dsp:txBody>
      <dsp:txXfrm>
        <a:off x="528969" y="18734"/>
        <a:ext cx="7105824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5F5B4-E808-4FB9-BD16-5CC2BFA4ECAD}">
      <dsp:nvSpPr>
        <dsp:cNvPr id="0" name=""/>
        <dsp:cNvSpPr/>
      </dsp:nvSpPr>
      <dsp:spPr>
        <a:xfrm>
          <a:off x="0" y="222982"/>
          <a:ext cx="10204704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There are redundant time servers, and redundant paths between the time servers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architecture provides reliable service that can tolerate lengthy losses of connectivity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synchronization subnet can reconfigure as servers become unreachable. For example, if Stratum 1 server fails, then it can become a Stratum 2 secondary server</a:t>
          </a:r>
        </a:p>
      </dsp:txBody>
      <dsp:txXfrm>
        <a:off x="0" y="222982"/>
        <a:ext cx="10204704" cy="1289925"/>
      </dsp:txXfrm>
    </dsp:sp>
    <dsp:sp modelId="{C90E0482-D119-492C-8795-1C4072FF64BB}">
      <dsp:nvSpPr>
        <dsp:cNvPr id="0" name=""/>
        <dsp:cNvSpPr/>
      </dsp:nvSpPr>
      <dsp:spPr>
        <a:xfrm>
          <a:off x="510235" y="45727"/>
          <a:ext cx="71432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Reliability and Fault-tolerance</a:t>
          </a:r>
        </a:p>
      </dsp:txBody>
      <dsp:txXfrm>
        <a:off x="528969" y="64461"/>
        <a:ext cx="7105824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4E834-B001-45D0-A66C-63949D80A542}">
      <dsp:nvSpPr>
        <dsp:cNvPr id="0" name=""/>
        <dsp:cNvSpPr/>
      </dsp:nvSpPr>
      <dsp:spPr>
        <a:xfrm>
          <a:off x="0" y="223299"/>
          <a:ext cx="10204704" cy="59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protocol uses authentication to check of the timing message originated from the claimed trusted sources</a:t>
          </a:r>
        </a:p>
      </dsp:txBody>
      <dsp:txXfrm>
        <a:off x="0" y="223299"/>
        <a:ext cx="10204704" cy="593775"/>
      </dsp:txXfrm>
    </dsp:sp>
    <dsp:sp modelId="{4963EFFD-A3DB-4810-9B19-06D7D7DBA25F}">
      <dsp:nvSpPr>
        <dsp:cNvPr id="0" name=""/>
        <dsp:cNvSpPr/>
      </dsp:nvSpPr>
      <dsp:spPr>
        <a:xfrm>
          <a:off x="512066" y="10853"/>
          <a:ext cx="7136316" cy="3840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Security</a:t>
          </a:r>
        </a:p>
      </dsp:txBody>
      <dsp:txXfrm>
        <a:off x="530814" y="29601"/>
        <a:ext cx="7098820" cy="346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E06878-31B3-482A-9CE5-A3C5B01EF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E1D06-068B-4AFC-8D06-CF59FA3554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E1C515-50BD-4741-A16A-17C2FAC004C0}" type="datetimeFigureOut">
              <a:rPr lang="en-US"/>
              <a:pPr>
                <a:defRPr/>
              </a:pPr>
              <a:t>9/10/22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9CB1D-CF3F-42F0-A7F0-FC962E17F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FEEB5A8-F39B-44C6-923C-FB7C8D199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BEF04-BE2F-464A-83AB-39C5C0C29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38D0C-B0FB-4F80-AFB7-7EC9BAC6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0F3ECD-FB7F-470E-886D-0326FC87F7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526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8AC9319-E01B-47DE-BCCD-866ABFFEEB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483281EE-6EAE-46FA-9B25-AF7F9F552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1B61C97-C381-4055-A0B0-9AD2F4BBF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195473-6037-482D-A91B-62D6385CF7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64948B8-170C-4C7D-B7B4-F197B30E0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5D5235F-B2E4-4CCD-AEBF-0D2A28D966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67A576D-66F8-46E0-8EF1-672210B61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D396F3-1D4A-4F23-9013-47ED739ED4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4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F3ECD-FB7F-470E-886D-0326FC87F72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6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F3ECD-FB7F-470E-886D-0326FC87F72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65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7BCBB81-D996-45DD-B471-B5CCC20B796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2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DC6BA19-72E9-4837-A60C-1743973BF13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252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8B9EA39-B878-4919-926D-201D49DB2F06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91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63200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B6475CC-4C3C-4985-9A0D-0AD10955CBC3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46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C488CEE-0121-4ADB-B8FD-CCEF6914BF7E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929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8C9683C-4871-4C8F-BEEA-10AF86B392BF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8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B40BE36-488E-4863-BE8B-D3A83D23C03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46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98F92F1-570F-44E4-BBF4-1F8F64D4D95A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012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753877-7FD5-4441-908E-24202D23D682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4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733D58C-3E0D-4875-BD18-5F8E67BFAEE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50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FD6FDA-026B-4FDA-86C9-6656EB6D6CC7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9/10/22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057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E5AD68B-1D31-40AC-9A82-A5E56AAEAF85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srgbClr val="0070C0"/>
                </a:solidFill>
              </a:rPr>
              <a:t>Distributed Systems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CS 15-440</a:t>
            </a:r>
            <a:br>
              <a:rPr lang="en-US">
                <a:solidFill>
                  <a:srgbClr val="0070C0"/>
                </a:solidFill>
              </a:rPr>
            </a:br>
            <a:endParaRPr lang="en-US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BB4DDA-6F5A-4D4F-AD21-24F8E0AFB10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352800"/>
            <a:ext cx="91440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900" dirty="0"/>
              <a:t>Synchronization – Part I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Lecture 11, September 11, 2022</a:t>
            </a:r>
          </a:p>
          <a:p>
            <a:pPr fontAlgn="auto">
              <a:spcAft>
                <a:spcPts val="0"/>
              </a:spcAft>
            </a:pPr>
            <a:endParaRPr lang="en-US" altLang="en-US" sz="3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41811F7-A252-4CA0-B13F-494C2EAC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21AAB42-F6AA-4222-BB99-5A320A21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3FA995-5F66-4034-9B8D-1429A459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Coordinated Universal Time (UTC)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5103BA9-E3BC-4601-A326-66DD8760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All the computers are generally synchronized to a standard time called Coordinated Universal Time (UTC)</a:t>
            </a:r>
          </a:p>
          <a:p>
            <a:pPr lvl="1">
              <a:defRPr/>
            </a:pPr>
            <a:r>
              <a:rPr lang="en-US" sz="2400" dirty="0"/>
              <a:t>UTC is the primary time standard by which the world regulates clocks and time</a:t>
            </a:r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UTC is broadcasted via the satellites</a:t>
            </a:r>
          </a:p>
          <a:p>
            <a:pPr lvl="1">
              <a:defRPr/>
            </a:pPr>
            <a:r>
              <a:rPr lang="en-US" sz="2400" dirty="0"/>
              <a:t>UTC broadcasting service provides an accuracy of 0.5 </a:t>
            </a:r>
            <a:r>
              <a:rPr lang="en-US" sz="2400" dirty="0" err="1"/>
              <a:t>msec</a:t>
            </a:r>
            <a:endParaRPr lang="en-US" sz="2400" dirty="0"/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Computer servers and online services with </a:t>
            </a:r>
            <a:r>
              <a:rPr lang="en-US" sz="2800" b="1" dirty="0"/>
              <a:t>UTC receivers</a:t>
            </a:r>
            <a:r>
              <a:rPr lang="en-US" sz="2800" dirty="0"/>
              <a:t> can be synchronized by satellite broadcasts</a:t>
            </a:r>
          </a:p>
          <a:p>
            <a:pPr lvl="1">
              <a:defRPr/>
            </a:pPr>
            <a:r>
              <a:rPr lang="en-US" sz="2400" dirty="0"/>
              <a:t>Many popular synchronization protocols in distributed systems use UTC as a reference time to synchronize clocks of computers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E123406-C3C4-4351-8150-635D99A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78FC03-E969-490A-ADAD-2A90E1E5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  <a:p>
            <a:pPr lvl="1">
              <a:lnSpc>
                <a:spcPct val="100000"/>
              </a:lnSpc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0ABAB9C-5540-4F10-B974-146EADB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Time on a Computer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382FEE7-C60B-4598-948C-329371EF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628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How does a computer keep track of its time?</a:t>
            </a:r>
          </a:p>
          <a:p>
            <a:pPr lvl="1"/>
            <a:r>
              <a:rPr lang="en-US" altLang="en-US" sz="2800" dirty="0"/>
              <a:t>Each computer has a hardware </a:t>
            </a:r>
            <a:r>
              <a:rPr lang="en-US" altLang="en-US" sz="2800" i="1" dirty="0"/>
              <a:t>timer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000" dirty="0"/>
              <a:t>The timer causes an interrupt ‘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000" dirty="0"/>
              <a:t>’ times a second</a:t>
            </a:r>
          </a:p>
          <a:p>
            <a:pPr lvl="1"/>
            <a:r>
              <a:rPr lang="en-US" altLang="en-US" sz="2800" dirty="0"/>
              <a:t>The interrupt handler adds 1 to its Software Clock 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800" dirty="0"/>
              <a:t>)</a:t>
            </a:r>
          </a:p>
          <a:p>
            <a:pPr lvl="4"/>
            <a:endParaRPr lang="en-US" altLang="en-US" sz="500" dirty="0"/>
          </a:p>
          <a:p>
            <a:r>
              <a:rPr lang="en-US" altLang="en-US" sz="3200" dirty="0"/>
              <a:t>Issues with clocks on a computer</a:t>
            </a:r>
          </a:p>
          <a:p>
            <a:pPr lvl="1"/>
            <a:r>
              <a:rPr lang="en-US" altLang="en-US" sz="2800" dirty="0"/>
              <a:t>In practice, the hardware timer is imprecise</a:t>
            </a:r>
          </a:p>
          <a:p>
            <a:pPr lvl="2"/>
            <a:r>
              <a:rPr lang="en-US" altLang="en-US" sz="2000" dirty="0"/>
              <a:t>It does not interrupt ‘H’ times a second due to material imperfections of the hardware and temperature variations</a:t>
            </a:r>
          </a:p>
          <a:p>
            <a:pPr lvl="2"/>
            <a:r>
              <a:rPr lang="en-US" altLang="en-US" sz="2000" dirty="0"/>
              <a:t>The computer counts the time slower or faster than actual time</a:t>
            </a:r>
          </a:p>
          <a:p>
            <a:pPr lvl="1"/>
            <a:r>
              <a:rPr lang="en-US" altLang="en-US" sz="2800" dirty="0"/>
              <a:t>Loosely speaking, </a:t>
            </a:r>
            <a:r>
              <a:rPr lang="en-US" altLang="en-US" sz="2800" dirty="0">
                <a:solidFill>
                  <a:srgbClr val="0070C0"/>
                </a:solidFill>
              </a:rPr>
              <a:t>Clock Skew </a:t>
            </a:r>
            <a:r>
              <a:rPr lang="en-US" altLang="en-US" sz="2800" dirty="0"/>
              <a:t>is the skew between:</a:t>
            </a:r>
          </a:p>
          <a:p>
            <a:pPr lvl="2"/>
            <a:r>
              <a:rPr lang="en-US" altLang="en-US" sz="2000" dirty="0"/>
              <a:t> the computer clock and the actual time (e.g., UTC)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C1FCB43-3B41-4A0F-9A48-0FDE7918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BB3-BAA9-42B0-939E-0D9D629E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When the UTC time 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dirty="0"/>
              <a:t>, let the clock on the computer have a time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C(t)</a:t>
            </a:r>
          </a:p>
          <a:p>
            <a:pPr lvl="4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Three types of clocks are possible</a:t>
            </a:r>
          </a:p>
          <a:p>
            <a:pPr lvl="1">
              <a:defRPr/>
            </a:pPr>
            <a:r>
              <a:rPr lang="en-US" sz="2400" dirty="0"/>
              <a:t>Perfect clock:</a:t>
            </a:r>
          </a:p>
          <a:p>
            <a:pPr lvl="2">
              <a:defRPr/>
            </a:pPr>
            <a:r>
              <a:rPr lang="en-US" sz="1800" dirty="0"/>
              <a:t>The timer ticks ‘H’ interrupts a second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1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sz="2400" dirty="0"/>
              <a:t>Fast clock:</a:t>
            </a:r>
          </a:p>
          <a:p>
            <a:pPr lvl="2">
              <a:defRPr/>
            </a:pPr>
            <a:r>
              <a:rPr lang="en-US" sz="1800" dirty="0"/>
              <a:t>The timer ticks more than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sz="2400" dirty="0"/>
              <a:t>Slow clock:</a:t>
            </a:r>
          </a:p>
          <a:p>
            <a:pPr lvl="2">
              <a:defRPr/>
            </a:pPr>
            <a:r>
              <a:rPr lang="en-US" sz="1800" dirty="0"/>
              <a:t>The timer ticks less than ‘H’ interrupts a second</a:t>
            </a:r>
          </a:p>
          <a:p>
            <a:pPr lvl="2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6F86D-EB4A-4F2B-8625-A66E348D2FFC}"/>
              </a:ext>
            </a:extLst>
          </p:cNvPr>
          <p:cNvCxnSpPr/>
          <p:nvPr/>
        </p:nvCxnSpPr>
        <p:spPr>
          <a:xfrm>
            <a:off x="8458200" y="5334000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ABED6-7FBA-4CD5-AA84-E86D32825809}"/>
              </a:ext>
            </a:extLst>
          </p:cNvPr>
          <p:cNvCxnSpPr/>
          <p:nvPr/>
        </p:nvCxnSpPr>
        <p:spPr>
          <a:xfrm flipV="1">
            <a:off x="8458200" y="3048000"/>
            <a:ext cx="0" cy="2286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69CD-1992-48A0-81E6-F149B1003BD4}"/>
              </a:ext>
            </a:extLst>
          </p:cNvPr>
          <p:cNvCxnSpPr/>
          <p:nvPr/>
        </p:nvCxnSpPr>
        <p:spPr>
          <a:xfrm>
            <a:off x="8458200" y="3429000"/>
            <a:ext cx="1143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14986-FE06-4150-9473-CCE7DAE2D305}"/>
              </a:ext>
            </a:extLst>
          </p:cNvPr>
          <p:cNvCxnSpPr/>
          <p:nvPr/>
        </p:nvCxnSpPr>
        <p:spPr>
          <a:xfrm flipV="1">
            <a:off x="9601200" y="3429000"/>
            <a:ext cx="0" cy="19050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54102A-1FD2-46F2-BC27-6353C6EA5598}"/>
              </a:ext>
            </a:extLst>
          </p:cNvPr>
          <p:cNvCxnSpPr/>
          <p:nvPr/>
        </p:nvCxnSpPr>
        <p:spPr>
          <a:xfrm flipV="1">
            <a:off x="8458200" y="3429000"/>
            <a:ext cx="1828800" cy="1905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608B8-99BC-4FFE-8C86-2D1DE5D8C082}"/>
              </a:ext>
            </a:extLst>
          </p:cNvPr>
          <p:cNvCxnSpPr/>
          <p:nvPr/>
        </p:nvCxnSpPr>
        <p:spPr>
          <a:xfrm flipV="1">
            <a:off x="8458200" y="3429000"/>
            <a:ext cx="114300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9C208E-1C9D-40D0-84D3-9A4068E39C2B}"/>
              </a:ext>
            </a:extLst>
          </p:cNvPr>
          <p:cNvCxnSpPr/>
          <p:nvPr/>
        </p:nvCxnSpPr>
        <p:spPr>
          <a:xfrm flipV="1">
            <a:off x="8458200" y="4114800"/>
            <a:ext cx="1828800" cy="12192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AE3904-37CD-49F0-AFBF-3F61483EADAE}"/>
              </a:ext>
            </a:extLst>
          </p:cNvPr>
          <p:cNvCxnSpPr/>
          <p:nvPr/>
        </p:nvCxnSpPr>
        <p:spPr>
          <a:xfrm>
            <a:off x="8458200" y="4572000"/>
            <a:ext cx="114300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C5358-D827-433F-8607-3245101E62CC}"/>
              </a:ext>
            </a:extLst>
          </p:cNvPr>
          <p:cNvCxnSpPr/>
          <p:nvPr/>
        </p:nvCxnSpPr>
        <p:spPr>
          <a:xfrm>
            <a:off x="8458200" y="4114800"/>
            <a:ext cx="1143000" cy="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21" name="TextBox 34">
            <a:extLst>
              <a:ext uri="{FF2B5EF4-FFF2-40B4-BE49-F238E27FC236}">
                <a16:creationId xmlns:a16="http://schemas.microsoft.com/office/drawing/2014/main" id="{104C864D-769C-4635-A83A-1F0D51FC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6388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UTC,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7422" name="TextBox 35">
            <a:extLst>
              <a:ext uri="{FF2B5EF4-FFF2-40B4-BE49-F238E27FC236}">
                <a16:creationId xmlns:a16="http://schemas.microsoft.com/office/drawing/2014/main" id="{855EAE94-9453-4C74-9DD6-5BBDA976D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31832" y="4060032"/>
            <a:ext cx="190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Clock time,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en-US" sz="1600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7423" name="TextBox 36">
            <a:extLst>
              <a:ext uri="{FF2B5EF4-FFF2-40B4-BE49-F238E27FC236}">
                <a16:creationId xmlns:a16="http://schemas.microsoft.com/office/drawing/2014/main" id="{8D256305-6621-43D4-9AFC-36ABAE91E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9909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6BB817-5C5A-4107-8490-D873113E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53625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425" name="TextBox 38">
            <a:extLst>
              <a:ext uri="{FF2B5EF4-FFF2-40B4-BE49-F238E27FC236}">
                <a16:creationId xmlns:a16="http://schemas.microsoft.com/office/drawing/2014/main" id="{59AA935F-F513-4897-B086-79409FA5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410201"/>
            <a:ext cx="30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192112-6BF0-47EF-A054-C90A5DBDF5F5}"/>
              </a:ext>
            </a:extLst>
          </p:cNvPr>
          <p:cNvCxnSpPr/>
          <p:nvPr/>
        </p:nvCxnSpPr>
        <p:spPr>
          <a:xfrm flipV="1">
            <a:off x="9601200" y="4572000"/>
            <a:ext cx="0" cy="76200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A4470A-5188-4B72-9074-4C201E6618C6}"/>
              </a:ext>
            </a:extLst>
          </p:cNvPr>
          <p:cNvCxnSpPr/>
          <p:nvPr/>
        </p:nvCxnSpPr>
        <p:spPr>
          <a:xfrm flipV="1">
            <a:off x="9601200" y="4114800"/>
            <a:ext cx="0" cy="121920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167897-6293-4B1A-A4D8-273C3DA08AEB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997951" y="3767138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Perfect clock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1E5CE0-A984-4DF1-9EB9-FF152564BF30}"/>
              </a:ext>
            </a:extLst>
          </p:cNvPr>
          <p:cNvSpPr txBox="1"/>
          <p:nvPr/>
        </p:nvSpPr>
        <p:spPr>
          <a:xfrm rot="18262911">
            <a:off x="8378826" y="3873501"/>
            <a:ext cx="1295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Fast 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65BF35-7E4B-4744-A7A0-40E2499E4A60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9164638" y="4137025"/>
            <a:ext cx="1295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Slow Clock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4F2FC4-90BD-4FB8-91A5-628EF64D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76601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55D81B-DF23-4F15-895C-ABF545C8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481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6EAC56-EFF0-413B-87CD-EB9139D5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3124201"/>
            <a:ext cx="102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= 1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4A0C9F-2346-4D78-AACE-64D201767A7F}"/>
              </a:ext>
            </a:extLst>
          </p:cNvPr>
          <p:cNvSpPr/>
          <p:nvPr/>
        </p:nvSpPr>
        <p:spPr>
          <a:xfrm>
            <a:off x="8610601" y="3124201"/>
            <a:ext cx="10207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F3C4D-C56D-4616-AF33-7C0BFB3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4448176"/>
            <a:ext cx="102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&lt; 1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161BF7B-C684-4DF7-A9A7-318EED66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Skew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DB6D-5FED-4EDE-8E59-2882A750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Frequency</a:t>
            </a:r>
            <a:r>
              <a:rPr lang="en-US" sz="2400" dirty="0"/>
              <a:t> of the clock is defined as the ratio of the number of seconds counted by the software clock for every UTC second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Frequency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endParaRPr lang="en-US" sz="2000" dirty="0"/>
          </a:p>
          <a:p>
            <a:pPr lvl="4">
              <a:defRPr/>
            </a:pPr>
            <a:endParaRPr lang="en-US" sz="9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Skew</a:t>
            </a:r>
            <a:r>
              <a:rPr lang="en-US" sz="2400" dirty="0"/>
              <a:t> of the clock is defined as the extent to which the frequency differs from that of a perfect clock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Skew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– 1</a:t>
            </a:r>
          </a:p>
          <a:p>
            <a:pPr lvl="4">
              <a:defRPr/>
            </a:pPr>
            <a:endParaRPr lang="en-US" sz="900" dirty="0"/>
          </a:p>
          <a:p>
            <a:pPr>
              <a:defRPr/>
            </a:pPr>
            <a:r>
              <a:rPr lang="en-US" sz="2400" dirty="0"/>
              <a:t>Hence, </a:t>
            </a: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55AFB2B2-A50E-489C-8D75-30BC4FF3D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78359"/>
              </p:ext>
            </p:extLst>
          </p:nvPr>
        </p:nvGraphicFramePr>
        <p:xfrm>
          <a:off x="2667000" y="4419600"/>
          <a:ext cx="4787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711000" progId="Equation.3">
                  <p:embed/>
                </p:oleObj>
              </mc:Choice>
              <mc:Fallback>
                <p:oleObj name="Equation" r:id="rId2" imgW="194292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47879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439149-86D4-44C6-83AB-D62B9AF37D26}"/>
              </a:ext>
            </a:extLst>
          </p:cNvPr>
          <p:cNvCxnSpPr/>
          <p:nvPr/>
        </p:nvCxnSpPr>
        <p:spPr>
          <a:xfrm>
            <a:off x="8199438" y="5681663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184A0B-FA68-4740-B21E-9A8BEDCB7C6A}"/>
              </a:ext>
            </a:extLst>
          </p:cNvPr>
          <p:cNvCxnSpPr/>
          <p:nvPr/>
        </p:nvCxnSpPr>
        <p:spPr>
          <a:xfrm flipV="1">
            <a:off x="8199438" y="3733801"/>
            <a:ext cx="0" cy="1947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C79C16-FDDE-4F2F-BAAB-4A51CFF20E1B}"/>
              </a:ext>
            </a:extLst>
          </p:cNvPr>
          <p:cNvCxnSpPr/>
          <p:nvPr/>
        </p:nvCxnSpPr>
        <p:spPr>
          <a:xfrm flipV="1">
            <a:off x="8199438" y="3776663"/>
            <a:ext cx="1828800" cy="1905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48C26-5A4E-4419-97B5-8212C6B11ED2}"/>
              </a:ext>
            </a:extLst>
          </p:cNvPr>
          <p:cNvCxnSpPr/>
          <p:nvPr/>
        </p:nvCxnSpPr>
        <p:spPr>
          <a:xfrm flipV="1">
            <a:off x="8199438" y="3776663"/>
            <a:ext cx="114300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B0DA8-5791-4640-B766-259DC4C92ED6}"/>
              </a:ext>
            </a:extLst>
          </p:cNvPr>
          <p:cNvCxnSpPr/>
          <p:nvPr/>
        </p:nvCxnSpPr>
        <p:spPr>
          <a:xfrm flipV="1">
            <a:off x="8199438" y="4462463"/>
            <a:ext cx="1828800" cy="12192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2" name="TextBox 13">
            <a:extLst>
              <a:ext uri="{FF2B5EF4-FFF2-40B4-BE49-F238E27FC236}">
                <a16:creationId xmlns:a16="http://schemas.microsoft.com/office/drawing/2014/main" id="{C8A32123-8FA0-4D48-BB54-53923232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838" y="57150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UTC,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8443" name="TextBox 14">
            <a:extLst>
              <a:ext uri="{FF2B5EF4-FFF2-40B4-BE49-F238E27FC236}">
                <a16:creationId xmlns:a16="http://schemas.microsoft.com/office/drawing/2014/main" id="{ED2686D3-C47A-4003-A879-33820CD5DD4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00876" y="451643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Clock time,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en-US" sz="1600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8444" name="TextBox 20">
            <a:extLst>
              <a:ext uri="{FF2B5EF4-FFF2-40B4-BE49-F238E27FC236}">
                <a16:creationId xmlns:a16="http://schemas.microsoft.com/office/drawing/2014/main" id="{6DE41E65-7F6F-40C4-A31D-63052CD9FE3A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739188" y="41148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Perfect 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DC8C6-75EB-4A45-BE07-0AA0EE0A9BF5}"/>
              </a:ext>
            </a:extLst>
          </p:cNvPr>
          <p:cNvSpPr txBox="1"/>
          <p:nvPr/>
        </p:nvSpPr>
        <p:spPr>
          <a:xfrm rot="18262911">
            <a:off x="8120063" y="4219576"/>
            <a:ext cx="1295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Fast Clock</a:t>
            </a:r>
          </a:p>
        </p:txBody>
      </p:sp>
      <p:sp>
        <p:nvSpPr>
          <p:cNvPr id="18446" name="TextBox 22">
            <a:extLst>
              <a:ext uri="{FF2B5EF4-FFF2-40B4-BE49-F238E27FC236}">
                <a16:creationId xmlns:a16="http://schemas.microsoft.com/office/drawing/2014/main" id="{5210CBC0-2935-4454-942C-40F41E63900F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8904288" y="44831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Slow Clock</a:t>
            </a:r>
          </a:p>
        </p:txBody>
      </p:sp>
      <p:sp>
        <p:nvSpPr>
          <p:cNvPr id="18447" name="Rectangle 27">
            <a:extLst>
              <a:ext uri="{FF2B5EF4-FFF2-40B4-BE49-F238E27FC236}">
                <a16:creationId xmlns:a16="http://schemas.microsoft.com/office/drawing/2014/main" id="{8C7F5851-F6DB-4CE2-B884-3C0571CA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838" y="3505201"/>
            <a:ext cx="1020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= 1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19976B-2911-492B-8D9D-84E64B81CB2F}"/>
              </a:ext>
            </a:extLst>
          </p:cNvPr>
          <p:cNvSpPr/>
          <p:nvPr/>
        </p:nvSpPr>
        <p:spPr>
          <a:xfrm>
            <a:off x="8428038" y="3505201"/>
            <a:ext cx="10207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18449" name="Rectangle 29">
            <a:extLst>
              <a:ext uri="{FF2B5EF4-FFF2-40B4-BE49-F238E27FC236}">
                <a16:creationId xmlns:a16="http://schemas.microsoft.com/office/drawing/2014/main" id="{59A02B77-5C85-4577-9A76-1B994890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838" y="4829176"/>
            <a:ext cx="1020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&lt; 1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>
            <a:extLst>
              <a:ext uri="{FF2B5EF4-FFF2-40B4-BE49-F238E27FC236}">
                <a16:creationId xmlns:a16="http://schemas.microsoft.com/office/drawing/2014/main" id="{3B5462C6-C571-4B54-809E-49413D2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Drift Rate of a Clock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47D0CD74-3496-4796-88C3-10083B6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78536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The manufacturer of the timer specifies the upper and the lower bound that the clock skew may fluctuate. This value is known as </a:t>
            </a:r>
            <a:r>
              <a:rPr lang="en-US" altLang="en-US" sz="2600" i="1" dirty="0"/>
              <a:t>maximum drift rate (</a:t>
            </a:r>
            <a:r>
              <a:rPr lang="el-GR" alt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600" i="1" dirty="0"/>
              <a:t>)</a:t>
            </a:r>
          </a:p>
          <a:p>
            <a:pPr lvl="4"/>
            <a:endParaRPr lang="en-US" altLang="en-US" sz="1200" dirty="0"/>
          </a:p>
          <a:p>
            <a:pPr lvl="4">
              <a:buFontTx/>
              <a:buNone/>
            </a:pPr>
            <a:endParaRPr lang="en-US" altLang="en-US" sz="2400" dirty="0"/>
          </a:p>
          <a:p>
            <a:pPr lvl="4">
              <a:buFontTx/>
              <a:buNone/>
            </a:pPr>
            <a:endParaRPr lang="en-US" altLang="en-US" sz="1200" dirty="0"/>
          </a:p>
          <a:p>
            <a:r>
              <a:rPr lang="en-US" altLang="en-US" sz="2600" dirty="0"/>
              <a:t>How far can two clocks drift apart?</a:t>
            </a:r>
          </a:p>
          <a:p>
            <a:pPr lvl="1"/>
            <a:r>
              <a:rPr lang="en-US" altLang="en-US" sz="2300" dirty="0"/>
              <a:t>If two clocks are drifting from UTC in the opposite direction, at a time 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lang="en-US" altLang="en-US" sz="2300" dirty="0"/>
              <a:t> after they were synchronized, they may be as much as </a:t>
            </a:r>
            <a:r>
              <a:rPr lang="en-US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lang="en-US" altLang="en-US" sz="2300" dirty="0"/>
              <a:t> seconds apart</a:t>
            </a:r>
          </a:p>
          <a:p>
            <a:pPr lvl="4"/>
            <a:endParaRPr lang="en-US" altLang="en-US" sz="1200" dirty="0"/>
          </a:p>
          <a:p>
            <a:r>
              <a:rPr lang="en-US" altLang="en-US" sz="2600" dirty="0"/>
              <a:t>Guaranteeing maximum drift between computers in a DS</a:t>
            </a:r>
          </a:p>
          <a:p>
            <a:pPr lvl="1"/>
            <a:r>
              <a:rPr lang="en-US" altLang="en-US" sz="2300" dirty="0"/>
              <a:t>If maximum drift permissible in a DS is 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300" dirty="0"/>
              <a:t> seconds, then clocks of every computer must be resynchronized at least every 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300" dirty="0"/>
              <a:t> seconds</a:t>
            </a:r>
          </a:p>
        </p:txBody>
      </p:sp>
      <p:sp>
        <p:nvSpPr>
          <p:cNvPr id="19460" name="TextBox 10">
            <a:extLst>
              <a:ext uri="{FF2B5EF4-FFF2-40B4-BE49-F238E27FC236}">
                <a16:creationId xmlns:a16="http://schemas.microsoft.com/office/drawing/2014/main" id="{271B614E-33F7-461C-8C1A-42102E92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2590801"/>
            <a:ext cx="522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– </a:t>
            </a:r>
            <a:r>
              <a:rPr lang="el-GR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 + </a:t>
            </a:r>
            <a:r>
              <a:rPr lang="el-GR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9461" name="Object 8">
            <a:extLst>
              <a:ext uri="{FF2B5EF4-FFF2-40B4-BE49-F238E27FC236}">
                <a16:creationId xmlns:a16="http://schemas.microsoft.com/office/drawing/2014/main" id="{7B3A0414-3315-4579-9A1B-7E7FA93B6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0EABB5E-8CAF-48C1-BCE5-4F4A2F0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58331CE-96D4-4FFB-A3EC-82E550BB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 err="1">
                <a:solidFill>
                  <a:srgbClr val="0070C0"/>
                </a:solidFill>
              </a:rPr>
              <a:t>Cristian’s</a:t>
            </a:r>
            <a:r>
              <a:rPr lang="en-US" sz="3200" dirty="0">
                <a:solidFill>
                  <a:srgbClr val="0070C0"/>
                </a:solidFill>
              </a:rPr>
              <a:t>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B0254C2-7843-4DA8-ADA3-BFE4D56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Cristian’s Algorithm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A5DFCF3-8357-457C-A4B5-7610E632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 err="1"/>
              <a:t>Flaviu</a:t>
            </a:r>
            <a:r>
              <a:rPr lang="en-US" altLang="en-US" sz="2800" dirty="0"/>
              <a:t> Cristian (in 1989) provided an algorithm to synchronize networked computers with a time server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The basic idea:</a:t>
            </a:r>
          </a:p>
          <a:p>
            <a:pPr lvl="1"/>
            <a:r>
              <a:rPr lang="en-US" altLang="en-US" sz="2400" dirty="0"/>
              <a:t>Identify a network time server that has an accurate source for time (e.g.,  the time server has a UTC receiver)</a:t>
            </a:r>
          </a:p>
          <a:p>
            <a:pPr lvl="1"/>
            <a:r>
              <a:rPr lang="en-US" altLang="en-US" sz="2400" dirty="0"/>
              <a:t>All the clients contact the network time server for synchronization</a:t>
            </a:r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However, the network delays incurred when the client contacts the time server results in outdated time</a:t>
            </a:r>
          </a:p>
          <a:p>
            <a:pPr lvl="1"/>
            <a:r>
              <a:rPr lang="en-US" altLang="en-US" sz="2400" dirty="0"/>
              <a:t>The algorithm estimates the network delays and compensates for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2B4F6A6-3DD8-48A2-9C7B-10713BF7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Cristian’s Algorithm – Approach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30E362A-6FEE-460C-BD92-90669DCE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886200"/>
            <a:ext cx="8686800" cy="25908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dirty="0"/>
              <a:t> replies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/>
              <a:t> at its local time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000" dirty="0"/>
              <a:t>, piggybacking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receives the reply at its local time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T4</a:t>
            </a:r>
          </a:p>
          <a:p>
            <a:pPr lvl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dTres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a typeface="+mn-ea"/>
              </a:rPr>
              <a:t>is the network delay for response transmission</a:t>
            </a:r>
          </a:p>
          <a:p>
            <a:pPr>
              <a:defRPr/>
            </a:pPr>
            <a:r>
              <a:rPr lang="en-US" sz="2000" dirty="0"/>
              <a:t>Now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/>
              <a:t> has the information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T4</a:t>
            </a:r>
          </a:p>
          <a:p>
            <a:pPr>
              <a:defRPr/>
            </a:pPr>
            <a:r>
              <a:rPr lang="en-US" sz="2000" b="1" dirty="0"/>
              <a:t>Assuming that the transmission delay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b="1" dirty="0" err="1">
                <a:sym typeface="Wingdings" pitchFamily="2" charset="2"/>
              </a:rPr>
              <a:t>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b="1" dirty="0"/>
              <a:t>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b="1" dirty="0" err="1">
                <a:sym typeface="Wingdings" pitchFamily="2" charset="2"/>
              </a:rPr>
              <a:t>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b="1" dirty="0"/>
              <a:t> are the same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T2-T1 ≈ T4–T3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A0F3BA-A0F8-40F5-A992-E69864099F94}"/>
              </a:ext>
            </a:extLst>
          </p:cNvPr>
          <p:cNvCxnSpPr/>
          <p:nvPr/>
        </p:nvCxnSpPr>
        <p:spPr>
          <a:xfrm>
            <a:off x="7239000" y="1947863"/>
            <a:ext cx="27432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82BBF-450D-43C8-AD3F-CD8BA6DA37A2}"/>
              </a:ext>
            </a:extLst>
          </p:cNvPr>
          <p:cNvCxnSpPr/>
          <p:nvPr/>
        </p:nvCxnSpPr>
        <p:spPr>
          <a:xfrm>
            <a:off x="7239000" y="3090863"/>
            <a:ext cx="26670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TextBox 6">
            <a:extLst>
              <a:ext uri="{FF2B5EF4-FFF2-40B4-BE49-F238E27FC236}">
                <a16:creationId xmlns:a16="http://schemas.microsoft.com/office/drawing/2014/main" id="{3E408A32-19D9-4173-BDE7-61194410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Time Server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</a:p>
        </p:txBody>
      </p:sp>
      <p:sp>
        <p:nvSpPr>
          <p:cNvPr id="31751" name="TextBox 7">
            <a:extLst>
              <a:ext uri="{FF2B5EF4-FFF2-40B4-BE49-F238E27FC236}">
                <a16:creationId xmlns:a16="http://schemas.microsoft.com/office/drawing/2014/main" id="{A8336634-AF73-4177-ACB6-3E54D268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Client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B74E9B-5B69-44BC-B7BA-8B9C7FAAED37}"/>
              </a:ext>
            </a:extLst>
          </p:cNvPr>
          <p:cNvCxnSpPr/>
          <p:nvPr/>
        </p:nvCxnSpPr>
        <p:spPr>
          <a:xfrm flipV="1">
            <a:off x="7848600" y="1981201"/>
            <a:ext cx="838200" cy="1109663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3" name="TextBox 11">
            <a:extLst>
              <a:ext uri="{FF2B5EF4-FFF2-40B4-BE49-F238E27FC236}">
                <a16:creationId xmlns:a16="http://schemas.microsoft.com/office/drawing/2014/main" id="{2B980A5D-C7B6-46D4-811D-E1CC9B93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48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31754" name="TextBox 12">
            <a:extLst>
              <a:ext uri="{FF2B5EF4-FFF2-40B4-BE49-F238E27FC236}">
                <a16:creationId xmlns:a16="http://schemas.microsoft.com/office/drawing/2014/main" id="{3451FA65-7956-4193-B2B1-53EF08B0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430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31755" name="TextBox 13">
            <a:extLst>
              <a:ext uri="{FF2B5EF4-FFF2-40B4-BE49-F238E27FC236}">
                <a16:creationId xmlns:a16="http://schemas.microsoft.com/office/drawing/2014/main" id="{B7D5053B-786B-4170-B134-CA45C1C0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6430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58058-BE65-4297-9544-F421D15B8DCF}"/>
              </a:ext>
            </a:extLst>
          </p:cNvPr>
          <p:cNvCxnSpPr>
            <a:stCxn id="31755" idx="2"/>
          </p:cNvCxnSpPr>
          <p:nvPr/>
        </p:nvCxnSpPr>
        <p:spPr>
          <a:xfrm>
            <a:off x="9029700" y="1981200"/>
            <a:ext cx="800100" cy="1143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7" name="TextBox 17">
            <a:extLst>
              <a:ext uri="{FF2B5EF4-FFF2-40B4-BE49-F238E27FC236}">
                <a16:creationId xmlns:a16="http://schemas.microsoft.com/office/drawing/2014/main" id="{E0566E55-2BF0-4A4B-ABFE-041AEF89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048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06CF62-B3D0-4CA9-9721-B6650C6A52D3}"/>
              </a:ext>
            </a:extLst>
          </p:cNvPr>
          <p:cNvCxnSpPr/>
          <p:nvPr/>
        </p:nvCxnSpPr>
        <p:spPr>
          <a:xfrm flipV="1">
            <a:off x="8991600" y="1947863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3BC6AF-B548-4452-BA7A-A1A7218D7796}"/>
              </a:ext>
            </a:extLst>
          </p:cNvPr>
          <p:cNvCxnSpPr/>
          <p:nvPr/>
        </p:nvCxnSpPr>
        <p:spPr>
          <a:xfrm flipV="1">
            <a:off x="8686800" y="1981200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65BF2B-E0B5-414A-AE4C-CDE1890A589E}"/>
              </a:ext>
            </a:extLst>
          </p:cNvPr>
          <p:cNvSpPr/>
          <p:nvPr/>
        </p:nvSpPr>
        <p:spPr>
          <a:xfrm>
            <a:off x="7543800" y="2286000"/>
            <a:ext cx="4572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709DB2-2F93-47D7-B590-0C598C7F0F50}"/>
              </a:ext>
            </a:extLst>
          </p:cNvPr>
          <p:cNvSpPr/>
          <p:nvPr/>
        </p:nvSpPr>
        <p:spPr>
          <a:xfrm>
            <a:off x="9525000" y="2286000"/>
            <a:ext cx="1066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T1, T2, T3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87077A-BF4A-40BE-9A1E-0B671F690DCE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441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+mn-lt"/>
                <a:cs typeface="+mn-cs"/>
              </a:rPr>
              <a:t>Client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kern="0" dirty="0">
                <a:latin typeface="+mn-lt"/>
                <a:cs typeface="+mn-cs"/>
              </a:rPr>
              <a:t> sends a request to Time Server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kern="0" dirty="0">
                <a:latin typeface="+mn-lt"/>
                <a:cs typeface="+mn-cs"/>
              </a:rPr>
              <a:t>, time stamped its local clock time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T1</a:t>
            </a: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kern="0" dirty="0">
                <a:latin typeface="+mn-lt"/>
                <a:cs typeface="+mn-cs"/>
              </a:rPr>
              <a:t> will record the time of receipt </a:t>
            </a:r>
            <a:r>
              <a:rPr lang="en-US" sz="2000" kern="0" dirty="0">
                <a:latin typeface="Arial" charset="0"/>
                <a:cs typeface="Arial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T2 </a:t>
            </a:r>
            <a:r>
              <a:rPr lang="en-US" sz="2000" kern="0" dirty="0">
                <a:latin typeface="+mn-lt"/>
                <a:cs typeface="+mn-cs"/>
              </a:rPr>
              <a:t>according to its local clock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dTreq</a:t>
            </a:r>
            <a:r>
              <a:rPr lang="en-US" sz="2000" kern="0" dirty="0">
                <a:latin typeface="+mn-lt"/>
                <a:cs typeface="+mn-cs"/>
              </a:rPr>
              <a:t> is network delay for request transmission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780643A-B85D-466B-B4E8-6A3306FF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004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dTreq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B54E7-F51C-4847-9408-5AD86BFB971B}"/>
              </a:ext>
            </a:extLst>
          </p:cNvPr>
          <p:cNvCxnSpPr/>
          <p:nvPr/>
        </p:nvCxnSpPr>
        <p:spPr>
          <a:xfrm flipH="1">
            <a:off x="7848600" y="34290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:a16="http://schemas.microsoft.com/office/drawing/2014/main" id="{738A7B4F-622C-4FAA-9E08-520075E5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2004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dTres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DAF27-44CA-4A8E-AC93-3DF2F9F08593}"/>
              </a:ext>
            </a:extLst>
          </p:cNvPr>
          <p:cNvCxnSpPr/>
          <p:nvPr/>
        </p:nvCxnSpPr>
        <p:spPr>
          <a:xfrm flipH="1">
            <a:off x="8991600" y="34290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3" grpId="0"/>
      <p:bldP spid="31754" grpId="0"/>
      <p:bldP spid="31755" grpId="0"/>
      <p:bldP spid="31757" grpId="0"/>
      <p:bldP spid="31" grpId="0" animBg="1"/>
      <p:bldP spid="32" grpId="0" animBg="1"/>
      <p:bldP spid="19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A2051CA-8F10-4865-B798-EB6CE4360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5648" y="274320"/>
            <a:ext cx="84582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2CDA17-3A50-41BF-8952-E11E01AD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204704" cy="478536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3000" dirty="0">
                <a:solidFill>
                  <a:srgbClr val="0070C0"/>
                </a:solidFill>
              </a:rPr>
              <a:t>Last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Naming- Part III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000" dirty="0">
                <a:solidFill>
                  <a:srgbClr val="0070C0"/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Synchronization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Coordinated Universal Time (UTC)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Tracking Time on a Computer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Clock Synchronization: Cristian’s Algorithm, Berkeley Algorithm and Network Time Protocol (NTP)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000" dirty="0">
                <a:solidFill>
                  <a:srgbClr val="0070C0"/>
                </a:solidFill>
              </a:rPr>
              <a:t>Announcements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/>
              <a:t>P1 is due today by midnight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/>
              <a:t>PS3 is out. It is due on Sep 15 by midnight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rgbClr val="A50021"/>
                </a:solidFill>
              </a:rPr>
              <a:t>Midterm is on Sep 25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01C2D6D-53A1-4BA5-B0FA-D50B8174ABC4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1020470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+mn-lt"/>
                <a:cs typeface="+mn-cs"/>
              </a:rPr>
              <a:t>Client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kern="0" dirty="0">
                <a:latin typeface="+mn-lt"/>
                <a:cs typeface="+mn-cs"/>
              </a:rPr>
              <a:t> estimates its offset </a:t>
            </a:r>
            <a:r>
              <a:rPr lang="el-GR" sz="2000" kern="0" dirty="0">
                <a:latin typeface="Courier New" pitchFamily="49" charset="0"/>
                <a:cs typeface="Courier New" pitchFamily="49" charset="0"/>
              </a:rPr>
              <a:t>θ</a:t>
            </a:r>
            <a:r>
              <a:rPr lang="en-US" sz="2000" kern="0" dirty="0">
                <a:latin typeface="+mn-lt"/>
                <a:cs typeface="+mn-cs"/>
              </a:rPr>
              <a:t> relative to Time Server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T3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dTres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 T4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T3 + ((T2-T1)+(T4-T3))/2 – T4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  = ((T2-T1)+(T3-T4))/2</a:t>
            </a: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spcBef>
                <a:spcPct val="20000"/>
              </a:spcBef>
              <a:buBlip>
                <a:blip r:embed="rId2"/>
              </a:buBlip>
              <a:defRPr/>
            </a:pPr>
            <a:endParaRPr lang="en-US" sz="11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Arial" charset="0"/>
                <a:cs typeface="Arial" charset="0"/>
              </a:rPr>
              <a:t>If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&gt; 0 or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&lt; 0, </a:t>
            </a:r>
            <a:r>
              <a:rPr lang="en-US" sz="2000" kern="0" dirty="0">
                <a:latin typeface="Arial" charset="0"/>
                <a:cs typeface="Arial" charset="0"/>
              </a:rPr>
              <a:t>then the client time should be incremented or decremented by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</a:t>
            </a:r>
            <a:r>
              <a:rPr lang="en-US" sz="2000" kern="0" dirty="0">
                <a:latin typeface="Arial" charset="0"/>
                <a:cs typeface="Arial" charset="0"/>
              </a:rPr>
              <a:t> seconds </a:t>
            </a:r>
          </a:p>
          <a:p>
            <a:pPr marL="2171700" lvl="4" indent="-342900">
              <a:spcBef>
                <a:spcPct val="20000"/>
              </a:spcBef>
              <a:buBlip>
                <a:blip r:embed="rId2"/>
              </a:buBlip>
              <a:defRPr/>
            </a:pPr>
            <a:endParaRPr lang="en-US" sz="1000" kern="0" dirty="0">
              <a:latin typeface="Arial" charset="0"/>
              <a:cs typeface="Arial" charset="0"/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46ADA732-E876-4547-97CA-2996D95C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"/>
            <a:ext cx="10134600" cy="132588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Christian’s Algorithm – Synchronizing Client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A9C0EC-DA2A-426B-8A3F-934E9C7D48BC}"/>
              </a:ext>
            </a:extLst>
          </p:cNvPr>
          <p:cNvCxnSpPr/>
          <p:nvPr/>
        </p:nvCxnSpPr>
        <p:spPr>
          <a:xfrm flipV="1">
            <a:off x="8610600" y="1963739"/>
            <a:ext cx="1638300" cy="2222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265D6-C637-42FA-927B-9060DAE121C4}"/>
              </a:ext>
            </a:extLst>
          </p:cNvPr>
          <p:cNvCxnSpPr/>
          <p:nvPr/>
        </p:nvCxnSpPr>
        <p:spPr>
          <a:xfrm>
            <a:off x="8610600" y="2674938"/>
            <a:ext cx="16764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58" name="TextBox 6">
            <a:extLst>
              <a:ext uri="{FF2B5EF4-FFF2-40B4-BE49-F238E27FC236}">
                <a16:creationId xmlns:a16="http://schemas.microsoft.com/office/drawing/2014/main" id="{835FB760-2C06-4B75-B440-875469DD1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96056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3559" name="TextBox 7">
            <a:extLst>
              <a:ext uri="{FF2B5EF4-FFF2-40B4-BE49-F238E27FC236}">
                <a16:creationId xmlns:a16="http://schemas.microsoft.com/office/drawing/2014/main" id="{BF18E94B-F1A4-4823-8C83-CF9D3EE0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36696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9C6DBD-9BB7-41F9-9664-3B6A1451B85A}"/>
              </a:ext>
            </a:extLst>
          </p:cNvPr>
          <p:cNvCxnSpPr>
            <a:stCxn id="23561" idx="0"/>
          </p:cNvCxnSpPr>
          <p:nvPr/>
        </p:nvCxnSpPr>
        <p:spPr>
          <a:xfrm flipV="1">
            <a:off x="8801100" y="1963738"/>
            <a:ext cx="571500" cy="6858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1" name="TextBox 11">
            <a:extLst>
              <a:ext uri="{FF2B5EF4-FFF2-40B4-BE49-F238E27FC236}">
                <a16:creationId xmlns:a16="http://schemas.microsoft.com/office/drawing/2014/main" id="{FFDA87DA-7CFE-4A1F-85BB-EE01AB24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649539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3562" name="TextBox 12">
            <a:extLst>
              <a:ext uri="{FF2B5EF4-FFF2-40B4-BE49-F238E27FC236}">
                <a16:creationId xmlns:a16="http://schemas.microsoft.com/office/drawing/2014/main" id="{13D378E9-F756-43A2-A7F5-DEB83C4AE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1676401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23563" name="TextBox 13">
            <a:extLst>
              <a:ext uri="{FF2B5EF4-FFF2-40B4-BE49-F238E27FC236}">
                <a16:creationId xmlns:a16="http://schemas.microsoft.com/office/drawing/2014/main" id="{03E514D8-CD64-48C1-A228-8D0ADF78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676401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7EE5B-43CA-4254-9C99-5314B62E4505}"/>
              </a:ext>
            </a:extLst>
          </p:cNvPr>
          <p:cNvCxnSpPr/>
          <p:nvPr/>
        </p:nvCxnSpPr>
        <p:spPr>
          <a:xfrm>
            <a:off x="9525000" y="1963738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5" name="TextBox 17">
            <a:extLst>
              <a:ext uri="{FF2B5EF4-FFF2-40B4-BE49-F238E27FC236}">
                <a16:creationId xmlns:a16="http://schemas.microsoft.com/office/drawing/2014/main" id="{9FC41FE4-6139-411C-8C65-31919627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649539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3021F-5B79-4056-9A62-2A5AD36FDFA3}"/>
              </a:ext>
            </a:extLst>
          </p:cNvPr>
          <p:cNvCxnSpPr/>
          <p:nvPr/>
        </p:nvCxnSpPr>
        <p:spPr>
          <a:xfrm flipV="1">
            <a:off x="9525000" y="1981200"/>
            <a:ext cx="0" cy="6683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60A91A-2E39-4089-AEEF-356DBD637EDE}"/>
              </a:ext>
            </a:extLst>
          </p:cNvPr>
          <p:cNvCxnSpPr/>
          <p:nvPr/>
        </p:nvCxnSpPr>
        <p:spPr>
          <a:xfrm flipV="1">
            <a:off x="9372600" y="2014538"/>
            <a:ext cx="0" cy="635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8" name="TextBox 11">
            <a:extLst>
              <a:ext uri="{FF2B5EF4-FFF2-40B4-BE49-F238E27FC236}">
                <a16:creationId xmlns:a16="http://schemas.microsoft.com/office/drawing/2014/main" id="{FA0EBF3A-EC90-4AF5-8AD1-BF6873A37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988" y="2895600"/>
            <a:ext cx="60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dTreq</a:t>
            </a:r>
          </a:p>
        </p:txBody>
      </p:sp>
      <p:sp>
        <p:nvSpPr>
          <p:cNvPr id="23569" name="TextBox 11">
            <a:extLst>
              <a:ext uri="{FF2B5EF4-FFF2-40B4-BE49-F238E27FC236}">
                <a16:creationId xmlns:a16="http://schemas.microsoft.com/office/drawing/2014/main" id="{0CC808CB-B714-4D22-8A2F-5E5CC6EF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2895600"/>
            <a:ext cx="60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AE411-12A5-4948-86FE-B389463D9A68}"/>
              </a:ext>
            </a:extLst>
          </p:cNvPr>
          <p:cNvCxnSpPr/>
          <p:nvPr/>
        </p:nvCxnSpPr>
        <p:spPr>
          <a:xfrm flipH="1">
            <a:off x="9525000" y="2928938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807875-C198-4F2F-8BF7-F052763EA54E}"/>
              </a:ext>
            </a:extLst>
          </p:cNvPr>
          <p:cNvCxnSpPr/>
          <p:nvPr/>
        </p:nvCxnSpPr>
        <p:spPr>
          <a:xfrm flipH="1">
            <a:off x="8763000" y="2928938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4BF8A66A-8B02-4145-AEFE-2E0E02A8D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226661"/>
              </p:ext>
            </p:extLst>
          </p:nvPr>
        </p:nvGraphicFramePr>
        <p:xfrm>
          <a:off x="1447800" y="3864428"/>
          <a:ext cx="9220200" cy="253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E0E1BA21-5A8D-426F-95D3-81D8536860FB}"/>
              </a:ext>
            </a:extLst>
          </p:cNvPr>
          <p:cNvSpPr/>
          <p:nvPr/>
        </p:nvSpPr>
        <p:spPr>
          <a:xfrm>
            <a:off x="1878330" y="5394962"/>
            <a:ext cx="8130540" cy="9143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b="1" dirty="0"/>
              <a:t>Note:</a:t>
            </a:r>
            <a:r>
              <a:rPr lang="en-US" dirty="0"/>
              <a:t> Setting clock backward (say, if </a:t>
            </a:r>
            <a:r>
              <a:rPr lang="el-GR" b="1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 0)</a:t>
            </a:r>
            <a:r>
              <a:rPr lang="en-US" dirty="0"/>
              <a:t>is not allowed in a DS since decrementing a clock at any computer has adverse effects on several applications (e.g., </a:t>
            </a:r>
            <a:r>
              <a:rPr lang="en-US" i="1" dirty="0"/>
              <a:t>make</a:t>
            </a:r>
            <a:r>
              <a:rPr lang="en-US" dirty="0"/>
              <a:t> program)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>
        <p:bldAsOne/>
      </p:bldGraphic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E6835D7-0096-4FF9-80FC-EA0AD9A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7552" cy="1325880"/>
          </a:xfrm>
        </p:spPr>
        <p:txBody>
          <a:bodyPr/>
          <a:lstStyle/>
          <a:p>
            <a:r>
              <a:rPr lang="en-US" altLang="en-US" sz="4000" dirty="0"/>
              <a:t>Cristian’s Algorithm – Discussion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C0396E-4108-4D1D-B834-A13F61B5F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51587"/>
              </p:ext>
            </p:extLst>
          </p:nvPr>
        </p:nvGraphicFramePr>
        <p:xfrm>
          <a:off x="1104900" y="1219200"/>
          <a:ext cx="9829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D766F4-578E-488B-A87B-86573F79D9F1}"/>
              </a:ext>
            </a:extLst>
          </p:cNvPr>
          <p:cNvSpPr/>
          <p:nvPr/>
        </p:nvSpPr>
        <p:spPr>
          <a:xfrm>
            <a:off x="1371600" y="2590800"/>
            <a:ext cx="9220200" cy="1066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Will the trend of increasing Internet traffic decrease the accuracy of the algorithm?</a:t>
            </a:r>
          </a:p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Can the algorithm handle delay asymmetry that is prevalent in the Internet?</a:t>
            </a:r>
          </a:p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Can the clients be mobile entities with intermittent connectivity?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CE03E-F87C-40B2-B7D9-78C23703B224}"/>
              </a:ext>
            </a:extLst>
          </p:cNvPr>
          <p:cNvSpPr/>
          <p:nvPr/>
        </p:nvSpPr>
        <p:spPr>
          <a:xfrm>
            <a:off x="1371600" y="3719512"/>
            <a:ext cx="922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 err="1"/>
              <a:t>Cristian’s</a:t>
            </a:r>
            <a:r>
              <a:rPr lang="en-US" dirty="0"/>
              <a:t> algorithm is intended for synchronizing computers within intranets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24462A1-1D14-4E33-9BC4-029878654A21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267200"/>
            <a:ext cx="9829800" cy="417513"/>
            <a:chOff x="0" y="0"/>
            <a:chExt cx="8382000" cy="417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A1479A-1EDE-4B28-8DCF-5DACE18FE020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028FC-D7EC-4E19-A6A5-2AD1CBF86A10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2. A probabilistic approach for calculating delays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F9DAB5E4-A3EB-47A4-84F3-1A961CCDE6F5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648199"/>
            <a:ext cx="9829800" cy="457200"/>
            <a:chOff x="0" y="552008"/>
            <a:chExt cx="8382000" cy="22236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5709D8-5106-49FA-9094-EAD7151A1B63}"/>
                </a:ext>
              </a:extLst>
            </p:cNvPr>
            <p:cNvSpPr/>
            <p:nvPr/>
          </p:nvSpPr>
          <p:spPr>
            <a:xfrm>
              <a:off x="0" y="552008"/>
              <a:ext cx="8382000" cy="2223638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C6EB44-E7FE-4776-B644-AADDF3F8B0D2}"/>
                </a:ext>
              </a:extLst>
            </p:cNvPr>
            <p:cNvSpPr/>
            <p:nvPr/>
          </p:nvSpPr>
          <p:spPr>
            <a:xfrm>
              <a:off x="0" y="552008"/>
              <a:ext cx="8382000" cy="2223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There is no tight bound on the maximum drift between clocks of computers</a:t>
              </a:r>
            </a:p>
          </p:txBody>
        </p:sp>
      </p:grpSp>
      <p:grpSp>
        <p:nvGrpSpPr>
          <p:cNvPr id="7" name="Group 15">
            <a:extLst>
              <a:ext uri="{FF2B5EF4-FFF2-40B4-BE49-F238E27FC236}">
                <a16:creationId xmlns:a16="http://schemas.microsoft.com/office/drawing/2014/main" id="{0FF486DC-B5C7-45C5-B40B-3D5D0F0DE4DE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5181600"/>
            <a:ext cx="9829800" cy="417513"/>
            <a:chOff x="0" y="0"/>
            <a:chExt cx="8382000" cy="4170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2B492-6B70-4295-9C8D-D2238CAC8B6B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C422FB-2C1E-437D-8CAE-5403B2F7F64F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3. Time server failure or faulty server clock</a:t>
              </a: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E4291E12-4D3E-4CF3-8FDB-00C011D2F9FF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5562599"/>
            <a:ext cx="9829800" cy="685800"/>
            <a:chOff x="0" y="552008"/>
            <a:chExt cx="8382000" cy="37060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ADAFA4-DEDB-4AD4-A108-90D69DCB77AF}"/>
                </a:ext>
              </a:extLst>
            </p:cNvPr>
            <p:cNvSpPr/>
            <p:nvPr/>
          </p:nvSpPr>
          <p:spPr>
            <a:xfrm>
              <a:off x="0" y="552008"/>
              <a:ext cx="8382000" cy="3706063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22EDB9-2E8A-4DF8-938B-52AFEE3C6E98}"/>
                </a:ext>
              </a:extLst>
            </p:cNvPr>
            <p:cNvSpPr/>
            <p:nvPr/>
          </p:nvSpPr>
          <p:spPr>
            <a:xfrm>
              <a:off x="0" y="552008"/>
              <a:ext cx="8382000" cy="33371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225425" lvl="1" indent="-225425" eaLnBrk="1" hangingPunct="1">
                <a:buFont typeface="Arial" pitchFamily="34" charset="0"/>
                <a:buChar char="•"/>
                <a:defRPr/>
              </a:pPr>
              <a:r>
                <a:rPr lang="en-US" dirty="0"/>
                <a:t>Faulty clock on the time server leads to inaccurate clocks in the entire DS</a:t>
              </a:r>
            </a:p>
            <a:p>
              <a:pPr marL="225425" lvl="1" indent="-225425" eaLnBrk="1" hangingPunct="1">
                <a:buFont typeface="Arial" pitchFamily="34" charset="0"/>
                <a:buChar char="•"/>
                <a:defRPr/>
              </a:pPr>
              <a:r>
                <a:rPr lang="en-US" dirty="0"/>
                <a:t>Failure of the time server will render synchronization impossible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6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6193EFA-CA07-4972-AD10-BB7699CF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9E10A82-C8B2-4274-AAA7-F2E1FD9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112CDE-CB64-4859-9F92-17F82AE2A201}"/>
              </a:ext>
            </a:extLst>
          </p:cNvPr>
          <p:cNvCxnSpPr/>
          <p:nvPr/>
        </p:nvCxnSpPr>
        <p:spPr>
          <a:xfrm>
            <a:off x="8734425" y="42672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A40528-B284-4732-AF8F-627EE790DF5B}"/>
              </a:ext>
            </a:extLst>
          </p:cNvPr>
          <p:cNvCxnSpPr/>
          <p:nvPr/>
        </p:nvCxnSpPr>
        <p:spPr>
          <a:xfrm>
            <a:off x="8077200" y="44958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487EFB-69CD-459C-A490-88C91E1E2F35}"/>
              </a:ext>
            </a:extLst>
          </p:cNvPr>
          <p:cNvCxnSpPr/>
          <p:nvPr/>
        </p:nvCxnSpPr>
        <p:spPr>
          <a:xfrm>
            <a:off x="9372600" y="44958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itle 1">
            <a:extLst>
              <a:ext uri="{FF2B5EF4-FFF2-40B4-BE49-F238E27FC236}">
                <a16:creationId xmlns:a16="http://schemas.microsoft.com/office/drawing/2014/main" id="{90987978-EC9E-40B8-81EA-CDFEE6C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Berkeley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F6D8-CFEE-4804-80F2-F2851B4A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46551"/>
            <a:ext cx="5910548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Approach: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A time server periodically (approx. once in 4 minutes) sends its time to all the computers and polls them for the time difference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computers compute the time difference and then reply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server computes an average time difference for each computer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server commands all the computers to update their time (by gradual time synchronization)</a:t>
            </a:r>
          </a:p>
          <a:p>
            <a:pPr marL="1828800" lvl="4" indent="0">
              <a:buNone/>
              <a:defRPr/>
            </a:pPr>
            <a:endParaRPr lang="en-US" sz="1400" dirty="0"/>
          </a:p>
          <a:p>
            <a:pPr marL="57150" indent="0">
              <a:buNone/>
              <a:defRPr/>
            </a:pPr>
            <a:endParaRPr lang="en-US" sz="2800" dirty="0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FAAFBCD1-324F-4577-A5D4-D1243CDC3031}"/>
              </a:ext>
            </a:extLst>
          </p:cNvPr>
          <p:cNvGrpSpPr>
            <a:grpSpLocks/>
          </p:cNvGrpSpPr>
          <p:nvPr/>
        </p:nvGrpSpPr>
        <p:grpSpPr bwMode="auto">
          <a:xfrm>
            <a:off x="8382001" y="3657600"/>
            <a:ext cx="690563" cy="762000"/>
            <a:chOff x="6243638" y="4572000"/>
            <a:chExt cx="690562" cy="76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5459DA-14E4-4098-AA33-F6657356F80A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75" name="Group 18">
              <a:extLst>
                <a:ext uri="{FF2B5EF4-FFF2-40B4-BE49-F238E27FC236}">
                  <a16:creationId xmlns:a16="http://schemas.microsoft.com/office/drawing/2014/main" id="{DD0F18E2-1AB4-4068-BA8F-DC014774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2667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E074501B-5489-4202-8EBC-2820FF88E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89DE283-4771-490C-AD04-C274DB5D4D8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6EF1C08-5D43-4F2E-86F6-9A9CAF61AE4C}"/>
                  </a:ext>
                </a:extLst>
              </p:cNvPr>
              <p:cNvCxnSpPr/>
              <p:nvPr/>
            </p:nvCxnSpPr>
            <p:spPr>
              <a:xfrm>
                <a:off x="7086151" y="4875267"/>
                <a:ext cx="0" cy="53388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7AD729-C443-4923-9186-07C777DB61E0}"/>
                  </a:ext>
                </a:extLst>
              </p:cNvPr>
              <p:cNvCxnSpPr/>
              <p:nvPr/>
            </p:nvCxnSpPr>
            <p:spPr>
              <a:xfrm flipH="1">
                <a:off x="7086151" y="5409149"/>
                <a:ext cx="3826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A3E42834-1C66-4952-B44A-A5E78D7E66B8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4648200"/>
            <a:ext cx="690562" cy="762000"/>
            <a:chOff x="6243641" y="4572000"/>
            <a:chExt cx="690563" cy="762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0B7177-9B92-432A-9B29-B5F1D78B37B1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65" name="Group 18">
              <a:extLst>
                <a:ext uri="{FF2B5EF4-FFF2-40B4-BE49-F238E27FC236}">
                  <a16:creationId xmlns:a16="http://schemas.microsoft.com/office/drawing/2014/main" id="{49C65151-77D4-42C8-9356-EDD01DEB4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41" y="4629150"/>
              <a:ext cx="690563" cy="704850"/>
              <a:chOff x="6243638" y="4629150"/>
              <a:chExt cx="1681162" cy="1681162"/>
            </a:xfrm>
          </p:grpSpPr>
          <p:pic>
            <p:nvPicPr>
              <p:cNvPr id="2666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B1B3902D-CBDF-41E9-B2A9-05C99BB95E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CE1194-3954-446F-A581-79B72CF942A4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DC5E82A-4B3B-473A-9D0B-E68388D542A9}"/>
                  </a:ext>
                </a:extLst>
              </p:cNvPr>
              <p:cNvCxnSpPr/>
              <p:nvPr/>
            </p:nvCxnSpPr>
            <p:spPr>
              <a:xfrm>
                <a:off x="6769243" y="4829830"/>
                <a:ext cx="343961" cy="5528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ACF32E-1CAF-48AD-83D4-4C8AAAD3F011}"/>
                  </a:ext>
                </a:extLst>
              </p:cNvPr>
              <p:cNvCxnSpPr/>
              <p:nvPr/>
            </p:nvCxnSpPr>
            <p:spPr>
              <a:xfrm flipH="1">
                <a:off x="7113204" y="5193325"/>
                <a:ext cx="371015" cy="1817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2455D030-0046-4829-9343-2F7AC9B7BB16}"/>
              </a:ext>
            </a:extLst>
          </p:cNvPr>
          <p:cNvGrpSpPr>
            <a:grpSpLocks/>
          </p:cNvGrpSpPr>
          <p:nvPr/>
        </p:nvGrpSpPr>
        <p:grpSpPr bwMode="auto">
          <a:xfrm>
            <a:off x="9034463" y="4648200"/>
            <a:ext cx="690562" cy="762000"/>
            <a:chOff x="6243638" y="4572000"/>
            <a:chExt cx="690562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E47116-1B20-4941-90B0-12741B987838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55" name="Group 18">
              <a:extLst>
                <a:ext uri="{FF2B5EF4-FFF2-40B4-BE49-F238E27FC236}">
                  <a16:creationId xmlns:a16="http://schemas.microsoft.com/office/drawing/2014/main" id="{8EB03F9D-D6BE-4621-8230-0D9B58CE1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2665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44394F47-0F06-4A86-93B6-C32936825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7B654FF-E306-4801-9D71-72AA33C94FC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1BF321C-0719-4D6A-BFD6-E2C1F0419CE9}"/>
                  </a:ext>
                </a:extLst>
              </p:cNvPr>
              <p:cNvCxnSpPr/>
              <p:nvPr/>
            </p:nvCxnSpPr>
            <p:spPr>
              <a:xfrm flipH="1" flipV="1">
                <a:off x="7066827" y="5401576"/>
                <a:ext cx="185508" cy="5452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EAF41E-B722-4BD5-850C-1E018D99F73F}"/>
                  </a:ext>
                </a:extLst>
              </p:cNvPr>
              <p:cNvCxnSpPr/>
              <p:nvPr/>
            </p:nvCxnSpPr>
            <p:spPr>
              <a:xfrm flipH="1">
                <a:off x="7086152" y="5409149"/>
                <a:ext cx="38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7B6F47-B6A7-4583-8942-EBC36218EBF5}"/>
              </a:ext>
            </a:extLst>
          </p:cNvPr>
          <p:cNvCxnSpPr/>
          <p:nvPr/>
        </p:nvCxnSpPr>
        <p:spPr>
          <a:xfrm>
            <a:off x="7696200" y="4495800"/>
            <a:ext cx="213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E204-5CC4-4FEA-BF16-1B034376376A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05F1FD-F32D-4EA0-AAA4-C9EF4B33CF13}"/>
              </a:ext>
            </a:extLst>
          </p:cNvPr>
          <p:cNvSpPr/>
          <p:nvPr/>
        </p:nvSpPr>
        <p:spPr>
          <a:xfrm>
            <a:off x="9101138" y="5334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3:25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E1981E-0944-4891-8ED9-89F90F42DD08}"/>
              </a:ext>
            </a:extLst>
          </p:cNvPr>
          <p:cNvSpPr/>
          <p:nvPr/>
        </p:nvSpPr>
        <p:spPr>
          <a:xfrm>
            <a:off x="7793038" y="5334000"/>
            <a:ext cx="5334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2:50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C87998-4A0A-467B-BC2D-12A19443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86176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Time server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A7A7A-4488-407C-A8AC-C6EE903F26FB}"/>
              </a:ext>
            </a:extLst>
          </p:cNvPr>
          <p:cNvCxnSpPr/>
          <p:nvPr/>
        </p:nvCxnSpPr>
        <p:spPr>
          <a:xfrm>
            <a:off x="8077200" y="38862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20ED523-DB7A-466B-A6ED-F917DECB7923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D74AA1-7E28-49BC-925A-4BB9FE1EDEC9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CDD76-D218-4740-BD4C-ED6564AF4611}"/>
              </a:ext>
            </a:extLst>
          </p:cNvPr>
          <p:cNvSpPr/>
          <p:nvPr/>
        </p:nvSpPr>
        <p:spPr>
          <a:xfrm>
            <a:off x="7315200" y="5105400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-0:10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704327-4747-4D38-90C9-82237A2C3FEC}"/>
              </a:ext>
            </a:extLst>
          </p:cNvPr>
          <p:cNvSpPr/>
          <p:nvPr/>
        </p:nvSpPr>
        <p:spPr>
          <a:xfrm>
            <a:off x="9525000" y="5105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+0:25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2B331A-3D3C-4662-BD09-06EFE97CDA72}"/>
              </a:ext>
            </a:extLst>
          </p:cNvPr>
          <p:cNvSpPr/>
          <p:nvPr/>
        </p:nvSpPr>
        <p:spPr>
          <a:xfrm>
            <a:off x="9220200" y="3581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E60282-7706-4784-A0D1-A4FD1D4C596D}"/>
              </a:ext>
            </a:extLst>
          </p:cNvPr>
          <p:cNvSpPr/>
          <p:nvPr/>
        </p:nvSpPr>
        <p:spPr>
          <a:xfrm>
            <a:off x="9906000" y="3581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+0:05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80BA9D-2BE0-4DE3-B132-9E7C535C9C1D}"/>
              </a:ext>
            </a:extLst>
          </p:cNvPr>
          <p:cNvSpPr/>
          <p:nvPr/>
        </p:nvSpPr>
        <p:spPr>
          <a:xfrm>
            <a:off x="9906000" y="3843338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+0:15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C821F2-E5F5-4D46-A4C0-9DB18837D63A}"/>
              </a:ext>
            </a:extLst>
          </p:cNvPr>
          <p:cNvSpPr/>
          <p:nvPr/>
        </p:nvSpPr>
        <p:spPr>
          <a:xfrm>
            <a:off x="9906000" y="4135438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-0:20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A2AC64F-A812-4B55-AFEF-97BF4A5EACDB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108173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Berkeley algorithm is a distributed approach for time synchronization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BFA3F5-8C35-4B08-9879-E0A76D367237}"/>
              </a:ext>
            </a:extLst>
          </p:cNvPr>
          <p:cNvSpPr/>
          <p:nvPr/>
        </p:nvSpPr>
        <p:spPr>
          <a:xfrm>
            <a:off x="7750175" y="5334000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0D08B0-E8B4-485C-9458-14B451F305FE}"/>
              </a:ext>
            </a:extLst>
          </p:cNvPr>
          <p:cNvSpPr/>
          <p:nvPr/>
        </p:nvSpPr>
        <p:spPr>
          <a:xfrm>
            <a:off x="9067800" y="53340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F47530B-D530-4B2E-B866-3D4EDC4A0D89}"/>
              </a:ext>
            </a:extLst>
          </p:cNvPr>
          <p:cNvSpPr/>
          <p:nvPr/>
        </p:nvSpPr>
        <p:spPr>
          <a:xfrm>
            <a:off x="8435975" y="34290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9348 0.2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10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931 0.203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15664 -0.1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91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25 -0.1414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04167 0.1413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677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2125 0.1840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863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75 -0.016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3" grpId="0" animBg="1"/>
      <p:bldP spid="64" grpId="0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D878D30-5A6F-418A-B044-54C7FF1B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Berkeley Algorithm – Discussion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5DABEFF9-E7E2-4DFB-B7F5-DBD5076B7463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1371601"/>
            <a:ext cx="9829800" cy="417513"/>
            <a:chOff x="0" y="0"/>
            <a:chExt cx="8382000" cy="417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17F4-0476-4A27-909F-3CAC41E37DF9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2591A7-3C85-4743-A107-FCFBDF81DAE6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1. Assumption about packet transmission delays</a:t>
              </a:r>
            </a:p>
          </p:txBody>
        </p:sp>
      </p:grp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E7F930DC-BEDD-4CE0-B391-D6987792F04E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1828800"/>
            <a:ext cx="9829800" cy="762000"/>
            <a:chOff x="0" y="442618"/>
            <a:chExt cx="8382000" cy="25558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B5EE73-1D9D-42AE-A33C-77AEB9116F95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A9173-8F15-4111-84C5-B17238F3C2A2}"/>
                </a:ext>
              </a:extLst>
            </p:cNvPr>
            <p:cNvSpPr/>
            <p:nvPr/>
          </p:nvSpPr>
          <p:spPr>
            <a:xfrm>
              <a:off x="0" y="442618"/>
              <a:ext cx="8382000" cy="2236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Berkeley’s algorithm predicts network delay (similar to </a:t>
              </a:r>
              <a:r>
                <a:rPr lang="en-US" dirty="0" err="1"/>
                <a:t>Cristian’s</a:t>
              </a:r>
              <a:r>
                <a:rPr lang="en-US" dirty="0"/>
                <a:t> algorithm)</a:t>
              </a:r>
            </a:p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Hence, it is effective in intranets, and not accurate in wide-area networks</a:t>
              </a:r>
            </a:p>
          </p:txBody>
        </p:sp>
      </p:grpSp>
      <p:grpSp>
        <p:nvGrpSpPr>
          <p:cNvPr id="28678" name="Group 10">
            <a:extLst>
              <a:ext uri="{FF2B5EF4-FFF2-40B4-BE49-F238E27FC236}">
                <a16:creationId xmlns:a16="http://schemas.microsoft.com/office/drawing/2014/main" id="{63ADB73E-5012-4BDE-8C5A-BB880CD0C398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2743201"/>
            <a:ext cx="9829800" cy="417513"/>
            <a:chOff x="0" y="0"/>
            <a:chExt cx="8382000" cy="4170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8BA988-EFC2-4B49-B39E-D4D3869A62BF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BF8A6C-B76C-406A-9BD2-1DC27560FDB2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2. No UTC Receiver is necessary</a:t>
              </a:r>
            </a:p>
          </p:txBody>
        </p:sp>
      </p:grpSp>
      <p:grpSp>
        <p:nvGrpSpPr>
          <p:cNvPr id="28679" name="Group 13">
            <a:extLst>
              <a:ext uri="{FF2B5EF4-FFF2-40B4-BE49-F238E27FC236}">
                <a16:creationId xmlns:a16="http://schemas.microsoft.com/office/drawing/2014/main" id="{9535C05A-E099-4687-9D2D-0995E1C3644B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3186114"/>
            <a:ext cx="9829800" cy="522287"/>
            <a:chOff x="0" y="442618"/>
            <a:chExt cx="8382000" cy="25558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7A9F64-0261-41CD-92C8-59A33BB8992E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F62938-7297-4C06-83D8-6523ECDF15D3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The clocks in the system synchronize by averaging all the computer’s times</a:t>
              </a:r>
            </a:p>
          </p:txBody>
        </p:sp>
      </p:grpSp>
      <p:grpSp>
        <p:nvGrpSpPr>
          <p:cNvPr id="28680" name="Group 16">
            <a:extLst>
              <a:ext uri="{FF2B5EF4-FFF2-40B4-BE49-F238E27FC236}">
                <a16:creationId xmlns:a16="http://schemas.microsoft.com/office/drawing/2014/main" id="{804F0F83-3BC6-4F84-96A9-F13D39F611A5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3810001"/>
            <a:ext cx="9829800" cy="417513"/>
            <a:chOff x="0" y="0"/>
            <a:chExt cx="8382000" cy="417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31BE79-ACD3-40DA-9B64-2705ED86C67B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48E489-2E79-418D-A316-4F582ED357FE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3. Decreases the effect of faulty clocks</a:t>
              </a:r>
            </a:p>
          </p:txBody>
        </p:sp>
      </p:grpSp>
      <p:grpSp>
        <p:nvGrpSpPr>
          <p:cNvPr id="28681" name="Group 19">
            <a:extLst>
              <a:ext uri="{FF2B5EF4-FFF2-40B4-BE49-F238E27FC236}">
                <a16:creationId xmlns:a16="http://schemas.microsoft.com/office/drawing/2014/main" id="{05352615-7145-436E-A128-95096AB6B515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4252914"/>
            <a:ext cx="9829800" cy="623887"/>
            <a:chOff x="0" y="442618"/>
            <a:chExt cx="8382000" cy="26093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5C47B7-56F3-45FE-BA1D-030565269808}"/>
                </a:ext>
              </a:extLst>
            </p:cNvPr>
            <p:cNvSpPr/>
            <p:nvPr/>
          </p:nvSpPr>
          <p:spPr>
            <a:xfrm>
              <a:off x="0" y="442618"/>
              <a:ext cx="8382000" cy="2609379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09F18-EB47-46EA-BCB1-E7264544D949}"/>
                </a:ext>
              </a:extLst>
            </p:cNvPr>
            <p:cNvSpPr/>
            <p:nvPr/>
          </p:nvSpPr>
          <p:spPr>
            <a:xfrm>
              <a:off x="0" y="442618"/>
              <a:ext cx="8382000" cy="2609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Fault-tolerant averaging, where outlier clocks are ignored, can be easily performed in Berkeley Algorithm</a:t>
              </a:r>
            </a:p>
          </p:txBody>
        </p:sp>
      </p:grpSp>
      <p:grpSp>
        <p:nvGrpSpPr>
          <p:cNvPr id="28682" name="Group 22">
            <a:extLst>
              <a:ext uri="{FF2B5EF4-FFF2-40B4-BE49-F238E27FC236}">
                <a16:creationId xmlns:a16="http://schemas.microsoft.com/office/drawing/2014/main" id="{1A98EE1C-270B-4020-A571-9F29939A699C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5029201"/>
            <a:ext cx="9829800" cy="417513"/>
            <a:chOff x="0" y="0"/>
            <a:chExt cx="8382000" cy="4170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E27EE1-0527-4BDD-9B22-E45E448A45FA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038AAD-7582-40BE-81B0-BCFBFBA28CCA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4. Time server failures can be masked</a:t>
              </a:r>
            </a:p>
          </p:txBody>
        </p:sp>
      </p:grpSp>
      <p:grpSp>
        <p:nvGrpSpPr>
          <p:cNvPr id="28683" name="Group 25">
            <a:extLst>
              <a:ext uri="{FF2B5EF4-FFF2-40B4-BE49-F238E27FC236}">
                <a16:creationId xmlns:a16="http://schemas.microsoft.com/office/drawing/2014/main" id="{D972AAF8-84E0-4502-B520-202F4F16645D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5472114"/>
            <a:ext cx="9829800" cy="598487"/>
            <a:chOff x="0" y="442618"/>
            <a:chExt cx="8382000" cy="29280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FC8A6B-96F2-46BC-ACBE-A91285BACF51}"/>
                </a:ext>
              </a:extLst>
            </p:cNvPr>
            <p:cNvSpPr/>
            <p:nvPr/>
          </p:nvSpPr>
          <p:spPr>
            <a:xfrm>
              <a:off x="0" y="442618"/>
              <a:ext cx="8382000" cy="255527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220F9F-2653-4738-9DDE-7C615311E741}"/>
                </a:ext>
              </a:extLst>
            </p:cNvPr>
            <p:cNvSpPr/>
            <p:nvPr/>
          </p:nvSpPr>
          <p:spPr>
            <a:xfrm>
              <a:off x="0" y="442618"/>
              <a:ext cx="8382000" cy="2928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If a time server fails, another computer can be </a:t>
              </a:r>
              <a:r>
                <a:rPr lang="en-US" i="1" dirty="0"/>
                <a:t>elected</a:t>
              </a:r>
              <a:r>
                <a:rPr lang="en-US" dirty="0"/>
                <a:t> as a time server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AF3307A-1E4F-4091-9B27-E25C7489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205FCE4-4521-49DC-B665-DE3FDC0B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Cristian’s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Network Time Protocol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B3A8B33-8595-482C-A6EE-661105F3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 Time Protocol (NTP)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FE703B-554C-4BC8-9E93-81EB97A7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NTP defines an architecture for a time service and a protocol to distribute time information over the Internet</a:t>
            </a:r>
          </a:p>
          <a:p>
            <a:pPr lvl="3"/>
            <a:endParaRPr lang="en-US" altLang="en-US" sz="1400" dirty="0"/>
          </a:p>
          <a:p>
            <a:r>
              <a:rPr lang="en-US" altLang="en-US" sz="2800" dirty="0"/>
              <a:t>In NTP, servers are connected in a logical hierarchy called </a:t>
            </a:r>
            <a:r>
              <a:rPr lang="en-US" altLang="en-US" sz="2800" i="1" dirty="0"/>
              <a:t>synchronization subnet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The levels of synchronization subnet is called </a:t>
            </a:r>
            <a:r>
              <a:rPr lang="en-US" altLang="en-US" sz="2800" i="1" dirty="0"/>
              <a:t>strata</a:t>
            </a:r>
          </a:p>
          <a:p>
            <a:pPr lvl="1"/>
            <a:r>
              <a:rPr lang="en-US" altLang="en-US" sz="2400" dirty="0"/>
              <a:t>Stratum 1 servers have most accurate time information (connected to a UTC receiver)</a:t>
            </a:r>
          </a:p>
          <a:p>
            <a:pPr lvl="1"/>
            <a:r>
              <a:rPr lang="en-US" altLang="en-US" sz="2400" dirty="0"/>
              <a:t>Servers in each stratum act as time servers to the servers in the lower stratum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78B7D4F-1C50-4046-9BD4-D26271C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601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Hierarchical organization of NTP Servers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A7B58EF-4484-48DD-B0B4-B4F2320B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4525962"/>
          </a:xfrm>
        </p:spPr>
        <p:txBody>
          <a:bodyPr/>
          <a:lstStyle/>
          <a:p>
            <a:endParaRPr lang="en-US" altLang="en-US" sz="2400" i="1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14D3D73-0700-44FC-9EFC-69E978A69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889681"/>
              </p:ext>
            </p:extLst>
          </p:nvPr>
        </p:nvGraphicFramePr>
        <p:xfrm>
          <a:off x="2667000" y="1447800"/>
          <a:ext cx="769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>
            <a:extLst>
              <a:ext uri="{FF2B5EF4-FFF2-40B4-BE49-F238E27FC236}">
                <a16:creationId xmlns:a16="http://schemas.microsoft.com/office/drawing/2014/main" id="{1883CB04-15AD-4FA2-8F64-98D78D7A209C}"/>
              </a:ext>
            </a:extLst>
          </p:cNvPr>
          <p:cNvSpPr/>
          <p:nvPr/>
        </p:nvSpPr>
        <p:spPr>
          <a:xfrm rot="10800000">
            <a:off x="2057399" y="1447800"/>
            <a:ext cx="533401" cy="4572000"/>
          </a:xfrm>
          <a:prstGeom prst="downArrow">
            <a:avLst>
              <a:gd name="adj1" fmla="val 50000"/>
              <a:gd name="adj2" fmla="val 125181"/>
            </a:avLst>
          </a:prstGeom>
          <a:gradFill flip="none" rotWithShape="1">
            <a:gsLst>
              <a:gs pos="0">
                <a:schemeClr val="accent4">
                  <a:shade val="51000"/>
                  <a:satMod val="130000"/>
                  <a:alpha val="25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54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833F-59ED-4260-9984-30F87F3A02E9}"/>
              </a:ext>
            </a:extLst>
          </p:cNvPr>
          <p:cNvSpPr txBox="1"/>
          <p:nvPr/>
        </p:nvSpPr>
        <p:spPr>
          <a:xfrm rot="16200000">
            <a:off x="718066" y="3533744"/>
            <a:ext cx="2438401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Arial" charset="0"/>
              </a:rPr>
              <a:t>More accurate time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0513B1B-6FFC-47D4-AFEB-3A5FFAD7B161}"/>
              </a:ext>
            </a:extLst>
          </p:cNvPr>
          <p:cNvSpPr/>
          <p:nvPr/>
        </p:nvSpPr>
        <p:spPr>
          <a:xfrm rot="5400000">
            <a:off x="5905500" y="4457700"/>
            <a:ext cx="685800" cy="609600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0A16789-A0AD-4134-9E10-C28918CF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 of NTP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A414-2829-4A68-AE0A-C94BF092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800" dirty="0"/>
              <a:t>When a time server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 contacts time server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/>
              <a:t> for synchronization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stratum(A) &lt;= stratum(B)</a:t>
            </a:r>
            <a:r>
              <a:rPr lang="en-US" sz="2400" dirty="0"/>
              <a:t>, then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does not synchronize with 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stratum(A) &gt; stratum(B)</a:t>
            </a:r>
            <a:r>
              <a:rPr lang="en-US" sz="2400" dirty="0"/>
              <a:t>, then: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Time server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synchronizes with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sz="2400" dirty="0"/>
              <a:t>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An algorithm similar to Cristian’s algorithm is used to synchronize. However, larger statistical samples are taken before updating the clock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Time server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updates its stratum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stratum(A) = stratum(B) + 1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266509D-0297-4A7D-BF74-3412842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8200" cy="1325880"/>
          </a:xfrm>
        </p:spPr>
        <p:txBody>
          <a:bodyPr/>
          <a:lstStyle/>
          <a:p>
            <a:r>
              <a:rPr lang="en-US" altLang="en-US" dirty="0"/>
              <a:t>Discussion of NTP Design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A0D622-F9B5-4F31-AC32-BA1038CAB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684526"/>
              </p:ext>
            </p:extLst>
          </p:nvPr>
        </p:nvGraphicFramePr>
        <p:xfrm>
          <a:off x="841248" y="1447800"/>
          <a:ext cx="10204704" cy="124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0E96D2-A608-4EAC-BD72-EBD112570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728037"/>
              </p:ext>
            </p:extLst>
          </p:nvPr>
        </p:nvGraphicFramePr>
        <p:xfrm>
          <a:off x="841248" y="2727960"/>
          <a:ext cx="10204704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7CD371-AD7F-4633-B30A-5812A5C0C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316053"/>
              </p:ext>
            </p:extLst>
          </p:nvPr>
        </p:nvGraphicFramePr>
        <p:xfrm>
          <a:off x="841248" y="3703320"/>
          <a:ext cx="10204704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EF8669-F6DD-4DE2-9EAF-EFABB0B9B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529329"/>
              </p:ext>
            </p:extLst>
          </p:nvPr>
        </p:nvGraphicFramePr>
        <p:xfrm>
          <a:off x="841248" y="5257800"/>
          <a:ext cx="10204704" cy="81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184B5C9-5064-4FB5-AFB9-1EC0C36C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783A519-7A37-41C3-85D5-13E2E8AE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 marL="228600" indent="-228600" defTabSz="914400">
              <a:spcBef>
                <a:spcPts val="1000"/>
              </a:spcBef>
              <a:defRPr/>
            </a:pPr>
            <a:r>
              <a:rPr lang="en-US" altLang="en-US" sz="2800" dirty="0"/>
              <a:t>Until now, we have looked at: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How entities can be organized and communicate with each other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How entities are named and identified</a:t>
            </a:r>
          </a:p>
          <a:p>
            <a:pPr lvl="4"/>
            <a:endParaRPr lang="en-US" altLang="en-US" sz="1400" dirty="0"/>
          </a:p>
          <a:p>
            <a:pPr marL="228600" indent="-228600" defTabSz="914400">
              <a:spcBef>
                <a:spcPts val="1000"/>
              </a:spcBef>
              <a:defRPr/>
            </a:pPr>
            <a:r>
              <a:rPr lang="en-US" altLang="en-US" sz="2800" dirty="0"/>
              <a:t>In addition to the above requirements, entities in DSs often have to </a:t>
            </a:r>
            <a:r>
              <a:rPr lang="en-US" altLang="en-US" sz="2800" i="1" dirty="0"/>
              <a:t>cooperate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synchronize</a:t>
            </a:r>
            <a:r>
              <a:rPr lang="en-US" altLang="en-US" sz="2800" dirty="0"/>
              <a:t> to solve a given problem correctly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E.g., In a distributed file system, processes have to synchronize and cooperate such that two processes are not allowed to write to the same part of a file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3717939-2F3E-44EF-A4AF-6A86D81D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Summary of Clock Synchronization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A31C1F2-AB25-406F-A6C8-A3985382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Physical clocks on computers are not accurate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Clock synchronization algorithms provide mechanisms to synchronize clocks on networked computers in a DS</a:t>
            </a:r>
          </a:p>
          <a:p>
            <a:pPr lvl="1"/>
            <a:r>
              <a:rPr lang="en-US" altLang="en-US" sz="2400" dirty="0"/>
              <a:t>Computers on a local network use various algorithms for synchronization</a:t>
            </a:r>
          </a:p>
          <a:p>
            <a:pPr lvl="2"/>
            <a:r>
              <a:rPr lang="en-US" altLang="en-US" sz="2000" dirty="0"/>
              <a:t>Some algorithms (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, Cristian’s algorithm) synchronize time by contacting centralized time servers</a:t>
            </a:r>
          </a:p>
          <a:p>
            <a:pPr lvl="2"/>
            <a:r>
              <a:rPr lang="en-US" altLang="en-US" sz="2000" dirty="0"/>
              <a:t>Some algorithms (e.g., Berkeley algorithm) synchronize in a distributed manner by exchanging the time information on various computers</a:t>
            </a:r>
          </a:p>
          <a:p>
            <a:pPr lvl="4"/>
            <a:endParaRPr lang="en-US" altLang="en-US" sz="1600" dirty="0"/>
          </a:p>
          <a:p>
            <a:pPr lvl="1"/>
            <a:r>
              <a:rPr lang="en-US" altLang="en-US" sz="2400" dirty="0"/>
              <a:t>NTP provides architecture and protocol for time synchronization over wide-area networks such as the Internet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E3C3504-5947-4607-ABD6-5A6606CC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79764C7-971D-4153-A896-30A04A6F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Logical Clocks:</a:t>
            </a:r>
          </a:p>
          <a:p>
            <a:pPr lvl="1">
              <a:defRPr/>
            </a:pPr>
            <a:r>
              <a:rPr lang="en-US" sz="2800" dirty="0" err="1"/>
              <a:t>Lamport’s</a:t>
            </a:r>
            <a:r>
              <a:rPr lang="en-US" sz="2800" dirty="0"/>
              <a:t> Clock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Vector Clocks</a:t>
            </a:r>
          </a:p>
          <a:p>
            <a:pPr marL="0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defRPr/>
            </a:pPr>
            <a:r>
              <a:rPr lang="en-US" sz="2800" dirty="0"/>
              <a:t>How to coordinate between processes that access the same resource?</a:t>
            </a:r>
          </a:p>
          <a:p>
            <a:pPr lvl="2"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1A1A8F6-6FEA-41BF-84DF-39F61D6A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Need for Synchronization – Example 1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1F7801A-2954-41AB-B4CF-56C5B259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en-US" sz="2600" dirty="0"/>
              <a:t>Vehicle tracking in a City Surveillance System using a Distributed Sensor Network of Cameras</a:t>
            </a:r>
          </a:p>
          <a:p>
            <a:pPr lvl="1"/>
            <a:r>
              <a:rPr lang="en-US" altLang="en-US" sz="2000" b="1" u="sng" dirty="0"/>
              <a:t>Objective:</a:t>
            </a:r>
            <a:r>
              <a:rPr lang="en-US" altLang="en-US" sz="2000" b="1" dirty="0"/>
              <a:t> To keep track of suspicious vehicles</a:t>
            </a:r>
          </a:p>
          <a:p>
            <a:pPr lvl="1"/>
            <a:r>
              <a:rPr lang="en-US" altLang="en-US" sz="2000" dirty="0"/>
              <a:t>Camera Sensor Nodes are deployed over the city</a:t>
            </a:r>
          </a:p>
          <a:p>
            <a:pPr lvl="1"/>
            <a:r>
              <a:rPr lang="en-US" altLang="en-US" sz="2000" dirty="0"/>
              <a:t>Each Camera Sensor that detects a vehicle reports the time to a central server</a:t>
            </a:r>
          </a:p>
          <a:p>
            <a:pPr lvl="1"/>
            <a:r>
              <a:rPr lang="en-US" altLang="en-US" sz="2000" dirty="0"/>
              <a:t>Server tracks the movement of the suspicious vehicle</a:t>
            </a:r>
          </a:p>
        </p:txBody>
      </p:sp>
      <p:pic>
        <p:nvPicPr>
          <p:cNvPr id="7172" name="Picture 8">
            <a:extLst>
              <a:ext uri="{FF2B5EF4-FFF2-40B4-BE49-F238E27FC236}">
                <a16:creationId xmlns:a16="http://schemas.microsoft.com/office/drawing/2014/main" id="{C3B285FA-A157-4667-B3CB-70F51CB7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578225"/>
            <a:ext cx="60198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0B6ACDFF-141A-47BC-89DA-F5E9A241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4073525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348E1560-3487-4C84-BABA-D3F328BD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3732213"/>
            <a:ext cx="4175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53D562FA-CCFB-40EB-B17A-9623AC8EE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8" y="4449763"/>
            <a:ext cx="4175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7C6352DE-E778-4506-8E0F-3F8C1C48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0" y="51450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54A393B5-2DB2-45F4-810F-7E9E0C57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4670425"/>
            <a:ext cx="4175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9D9FA9BA-E71D-4639-9F56-174E71F9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52212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66DB0B7A-3B08-4F36-8836-B9E8E638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52212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 descr="C:\Program Files\Microsoft Office\MEDIA\CAGCAT10\j0212957.wmf">
            <a:extLst>
              <a:ext uri="{FF2B5EF4-FFF2-40B4-BE49-F238E27FC236}">
                <a16:creationId xmlns:a16="http://schemas.microsoft.com/office/drawing/2014/main" id="{FA9E7A96-25D6-40DE-8CD8-375FC382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1" y="5348288"/>
            <a:ext cx="8493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F7784A3-56FC-474B-8D9B-7035F92D896F}"/>
              </a:ext>
            </a:extLst>
          </p:cNvPr>
          <p:cNvSpPr/>
          <p:nvPr/>
        </p:nvSpPr>
        <p:spPr>
          <a:xfrm>
            <a:off x="9598026" y="4381501"/>
            <a:ext cx="993775" cy="288925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1:00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6310B3AC-4D87-4546-9234-C863EEE83CB9}"/>
              </a:ext>
            </a:extLst>
          </p:cNvPr>
          <p:cNvSpPr/>
          <p:nvPr/>
        </p:nvSpPr>
        <p:spPr>
          <a:xfrm>
            <a:off x="8193089" y="3714751"/>
            <a:ext cx="993775" cy="290513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B8E7D379-9356-40F5-A551-61F267B05914}"/>
              </a:ext>
            </a:extLst>
          </p:cNvPr>
          <p:cNvSpPr/>
          <p:nvPr/>
        </p:nvSpPr>
        <p:spPr>
          <a:xfrm>
            <a:off x="7386639" y="3367088"/>
            <a:ext cx="993775" cy="290512"/>
          </a:xfrm>
          <a:prstGeom prst="wedgeRoundRectCallout">
            <a:avLst>
              <a:gd name="adj1" fmla="val -41975"/>
              <a:gd name="adj2" fmla="val 1266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1:08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E8FB5940-67EB-4252-AE43-1AFA215A511F}"/>
              </a:ext>
            </a:extLst>
          </p:cNvPr>
          <p:cNvSpPr/>
          <p:nvPr/>
        </p:nvSpPr>
        <p:spPr>
          <a:xfrm>
            <a:off x="7199314" y="4235451"/>
            <a:ext cx="993775" cy="290513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9D758AA2-29C7-40AB-83C8-7514C93EF437}"/>
              </a:ext>
            </a:extLst>
          </p:cNvPr>
          <p:cNvSpPr/>
          <p:nvPr/>
        </p:nvSpPr>
        <p:spPr>
          <a:xfrm>
            <a:off x="7199314" y="5327651"/>
            <a:ext cx="993775" cy="288925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1:17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0E1F53-BEC4-4027-A70E-E05FFE553B57}"/>
              </a:ext>
            </a:extLst>
          </p:cNvPr>
          <p:cNvCxnSpPr/>
          <p:nvPr/>
        </p:nvCxnSpPr>
        <p:spPr>
          <a:xfrm flipH="1">
            <a:off x="4970464" y="5281613"/>
            <a:ext cx="5049837" cy="798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9C518E-17F0-446E-B7BB-8E54CAA8E4A0}"/>
              </a:ext>
            </a:extLst>
          </p:cNvPr>
          <p:cNvCxnSpPr/>
          <p:nvPr/>
        </p:nvCxnSpPr>
        <p:spPr>
          <a:xfrm flipH="1">
            <a:off x="4970463" y="4073525"/>
            <a:ext cx="3719512" cy="2006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027BF2-C000-4E4D-9A80-A54A7C9506B5}"/>
              </a:ext>
            </a:extLst>
          </p:cNvPr>
          <p:cNvCxnSpPr/>
          <p:nvPr/>
        </p:nvCxnSpPr>
        <p:spPr>
          <a:xfrm flipH="1">
            <a:off x="4970463" y="3513139"/>
            <a:ext cx="2386012" cy="25669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1CF2B-7788-450A-99D7-3C381397A1DB}"/>
              </a:ext>
            </a:extLst>
          </p:cNvPr>
          <p:cNvCxnSpPr/>
          <p:nvPr/>
        </p:nvCxnSpPr>
        <p:spPr>
          <a:xfrm flipH="1">
            <a:off x="4970463" y="4346575"/>
            <a:ext cx="1854200" cy="1733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EBB7AC-AA30-4EF5-A51A-7F1710D89CDE}"/>
              </a:ext>
            </a:extLst>
          </p:cNvPr>
          <p:cNvCxnSpPr/>
          <p:nvPr/>
        </p:nvCxnSpPr>
        <p:spPr>
          <a:xfrm flipH="1">
            <a:off x="4970463" y="5494339"/>
            <a:ext cx="1771650" cy="585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BDD107A8-34B0-4D35-A306-5FEC09866166}"/>
              </a:ext>
            </a:extLst>
          </p:cNvPr>
          <p:cNvSpPr/>
          <p:nvPr/>
        </p:nvSpPr>
        <p:spPr>
          <a:xfrm>
            <a:off x="9598026" y="4365626"/>
            <a:ext cx="993775" cy="290513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3:00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C0801279-91D0-4AD5-A774-32E6603A9D51}"/>
              </a:ext>
            </a:extLst>
          </p:cNvPr>
          <p:cNvSpPr/>
          <p:nvPr/>
        </p:nvSpPr>
        <p:spPr>
          <a:xfrm>
            <a:off x="8189914" y="3729038"/>
            <a:ext cx="993775" cy="290512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1:16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B951C2D8-6073-42AC-ACCB-D1B4C4D2CA7F}"/>
              </a:ext>
            </a:extLst>
          </p:cNvPr>
          <p:cNvSpPr/>
          <p:nvPr/>
        </p:nvSpPr>
        <p:spPr>
          <a:xfrm>
            <a:off x="7386639" y="3365500"/>
            <a:ext cx="993775" cy="292100"/>
          </a:xfrm>
          <a:prstGeom prst="wedgeRoundRectCallout">
            <a:avLst>
              <a:gd name="adj1" fmla="val -41975"/>
              <a:gd name="adj2" fmla="val 14851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1:12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33FA9E5F-6FDD-4A64-9814-6DB700589B4D}"/>
              </a:ext>
            </a:extLst>
          </p:cNvPr>
          <p:cNvSpPr/>
          <p:nvPr/>
        </p:nvSpPr>
        <p:spPr>
          <a:xfrm>
            <a:off x="7216775" y="4235451"/>
            <a:ext cx="992188" cy="288925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1:25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ACFF5705-21F8-4550-AE92-0E17070E1537}"/>
              </a:ext>
            </a:extLst>
          </p:cNvPr>
          <p:cNvSpPr/>
          <p:nvPr/>
        </p:nvSpPr>
        <p:spPr>
          <a:xfrm>
            <a:off x="7188200" y="5332413"/>
            <a:ext cx="992188" cy="290512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1:18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7CB287-7348-4DF9-9CC9-F97F01C44DAA}"/>
              </a:ext>
            </a:extLst>
          </p:cNvPr>
          <p:cNvSpPr/>
          <p:nvPr/>
        </p:nvSpPr>
        <p:spPr>
          <a:xfrm>
            <a:off x="800100" y="3987801"/>
            <a:ext cx="3124201" cy="15636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If the sensor nodes do not have a consistent version of the time, the vehicle cannot be reliably tracked</a:t>
            </a:r>
          </a:p>
        </p:txBody>
      </p:sp>
      <p:pic>
        <p:nvPicPr>
          <p:cNvPr id="7197" name="Picture 30" descr="C:\Users\vkolar\AppData\Local\Microsoft\Windows\Temporary Internet Files\Content.IE5\E2H73JIM\MC900431576[1].png">
            <a:extLst>
              <a:ext uri="{FF2B5EF4-FFF2-40B4-BE49-F238E27FC236}">
                <a16:creationId xmlns:a16="http://schemas.microsoft.com/office/drawing/2014/main" id="{FE5AE9DF-5138-4CD1-B05E-ED31D725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697539"/>
            <a:ext cx="10048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26 1.11022E-16 L -0.28789 -0.2506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89 -0.25069 L -0.27122 0.0490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9" grpId="0" animBg="1"/>
      <p:bldP spid="3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B111E2D-F4F2-4A4A-8320-205A1EB2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Need for Synchronization – Example 2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04C299C-EE3A-48BD-8331-90CDB9BA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/>
          <a:lstStyle/>
          <a:p>
            <a:r>
              <a:rPr lang="en-US" altLang="en-US" sz="3200" dirty="0"/>
              <a:t>Writing a file in a Distributed File System</a:t>
            </a:r>
          </a:p>
          <a:p>
            <a:endParaRPr lang="en-US" altLang="en-US" dirty="0"/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767BD24A-6418-451F-BD4F-C6C944089AC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22550"/>
            <a:ext cx="1219200" cy="1663700"/>
            <a:chOff x="5105400" y="3962400"/>
            <a:chExt cx="3276600" cy="1663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C22BC-5717-4A1D-8192-AEB14BE7EF36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CD3E6-9002-4721-A8CC-73AA2B5E353A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560DD52-99FF-46A2-AA06-CD45642DB816}"/>
              </a:ext>
            </a:extLst>
          </p:cNvPr>
          <p:cNvSpPr/>
          <p:nvPr/>
        </p:nvSpPr>
        <p:spPr bwMode="auto">
          <a:xfrm>
            <a:off x="5562600" y="2990659"/>
            <a:ext cx="10668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abc.txt</a:t>
            </a:r>
          </a:p>
        </p:txBody>
      </p:sp>
      <p:grpSp>
        <p:nvGrpSpPr>
          <p:cNvPr id="8200" name="Group 10">
            <a:extLst>
              <a:ext uri="{FF2B5EF4-FFF2-40B4-BE49-F238E27FC236}">
                <a16:creationId xmlns:a16="http://schemas.microsoft.com/office/drawing/2014/main" id="{D8A5C809-D2A8-40F5-949D-4DFCF83AF36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622550"/>
            <a:ext cx="1219200" cy="596900"/>
            <a:chOff x="5105400" y="3962400"/>
            <a:chExt cx="3276600" cy="596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655362-3B89-4D94-8F2C-2ABE77CA3093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61541D-B906-408D-B90A-CAB6A4B926C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DA222-836A-413F-9B3B-6691C301CEA4}"/>
              </a:ext>
            </a:extLst>
          </p:cNvPr>
          <p:cNvCxnSpPr>
            <a:stCxn id="12" idx="3"/>
          </p:cNvCxnSpPr>
          <p:nvPr/>
        </p:nvCxnSpPr>
        <p:spPr>
          <a:xfrm>
            <a:off x="3581400" y="2921000"/>
            <a:ext cx="21336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4FD05-B1D6-4BA0-84D1-DAEAC86C1BBA}"/>
              </a:ext>
            </a:extLst>
          </p:cNvPr>
          <p:cNvSpPr/>
          <p:nvPr/>
        </p:nvSpPr>
        <p:spPr>
          <a:xfrm>
            <a:off x="4059238" y="2676525"/>
            <a:ext cx="1350962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data1</a:t>
            </a:r>
            <a:r>
              <a:rPr lang="en-US" sz="1100" dirty="0">
                <a:solidFill>
                  <a:schemeClr val="tx1"/>
                </a:solidFill>
              </a:rPr>
              <a:t> to file abc.txt at offset 0</a:t>
            </a:r>
          </a:p>
        </p:txBody>
      </p:sp>
      <p:grpSp>
        <p:nvGrpSpPr>
          <p:cNvPr id="8203" name="Group 17">
            <a:extLst>
              <a:ext uri="{FF2B5EF4-FFF2-40B4-BE49-F238E27FC236}">
                <a16:creationId xmlns:a16="http://schemas.microsoft.com/office/drawing/2014/main" id="{88139246-6835-4C92-B906-6624400E88CA}"/>
              </a:ext>
            </a:extLst>
          </p:cNvPr>
          <p:cNvGrpSpPr>
            <a:grpSpLocks/>
          </p:cNvGrpSpPr>
          <p:nvPr/>
        </p:nvGrpSpPr>
        <p:grpSpPr bwMode="auto">
          <a:xfrm>
            <a:off x="2370138" y="3689350"/>
            <a:ext cx="1219200" cy="596900"/>
            <a:chOff x="5105400" y="3962400"/>
            <a:chExt cx="3276600" cy="5967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55C088-ACA8-4CDB-BC6D-E4F36D6A1A0A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1D7B0-E749-4597-AB30-26CD7D958CE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AE05DD-80C4-4834-A85B-4002A55D4BE4}"/>
              </a:ext>
            </a:extLst>
          </p:cNvPr>
          <p:cNvCxnSpPr>
            <a:stCxn id="19" idx="3"/>
          </p:cNvCxnSpPr>
          <p:nvPr/>
        </p:nvCxnSpPr>
        <p:spPr>
          <a:xfrm flipV="1">
            <a:off x="3589338" y="3867150"/>
            <a:ext cx="2125662" cy="120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4E610-C4C1-4FC7-9496-6F6B1273301F}"/>
              </a:ext>
            </a:extLst>
          </p:cNvPr>
          <p:cNvSpPr/>
          <p:nvPr/>
        </p:nvSpPr>
        <p:spPr>
          <a:xfrm>
            <a:off x="3886200" y="4083050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data2</a:t>
            </a:r>
            <a:r>
              <a:rPr lang="en-US" sz="1100" dirty="0">
                <a:solidFill>
                  <a:schemeClr val="tx1"/>
                </a:solidFill>
              </a:rPr>
              <a:t> to file abc.txt at offset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DB78A9-63D5-4644-B77B-C2363BDCABBA}"/>
              </a:ext>
            </a:extLst>
          </p:cNvPr>
          <p:cNvCxnSpPr/>
          <p:nvPr/>
        </p:nvCxnSpPr>
        <p:spPr>
          <a:xfrm flipH="1">
            <a:off x="6477000" y="2921000"/>
            <a:ext cx="25908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03CF58-191E-495B-896A-B82166272788}"/>
              </a:ext>
            </a:extLst>
          </p:cNvPr>
          <p:cNvSpPr/>
          <p:nvPr/>
        </p:nvSpPr>
        <p:spPr>
          <a:xfrm>
            <a:off x="7262813" y="3521075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data3</a:t>
            </a:r>
            <a:r>
              <a:rPr lang="en-US" sz="1100" dirty="0">
                <a:solidFill>
                  <a:schemeClr val="tx1"/>
                </a:solidFill>
              </a:rPr>
              <a:t> to file abc.txt at offset 1</a:t>
            </a:r>
          </a:p>
        </p:txBody>
      </p:sp>
      <p:grpSp>
        <p:nvGrpSpPr>
          <p:cNvPr id="8208" name="Group 31">
            <a:extLst>
              <a:ext uri="{FF2B5EF4-FFF2-40B4-BE49-F238E27FC236}">
                <a16:creationId xmlns:a16="http://schemas.microsoft.com/office/drawing/2014/main" id="{9958A623-720D-4C10-955B-D4A7E44F75CC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2590800"/>
            <a:ext cx="1219200" cy="596900"/>
            <a:chOff x="5105400" y="3962400"/>
            <a:chExt cx="3276600" cy="5967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A613A-7D29-405B-AECD-0A3FC1878B0F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52AAAE-CB79-47A6-805C-70768BDA7FAB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3634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6A3FA2B-F9F7-4C72-B1B6-BD247A61ADAF}"/>
              </a:ext>
            </a:extLst>
          </p:cNvPr>
          <p:cNvSpPr/>
          <p:nvPr/>
        </p:nvSpPr>
        <p:spPr>
          <a:xfrm>
            <a:off x="2870201" y="4901469"/>
            <a:ext cx="5859462" cy="8905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If the distributed clients do not synchronize their write operations to the distributed file, then the data in the file can be corrupted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Title 1">
            <a:extLst>
              <a:ext uri="{FF2B5EF4-FFF2-40B4-BE49-F238E27FC236}">
                <a16:creationId xmlns:a16="http://schemas.microsoft.com/office/drawing/2014/main" id="{86E526FB-D0F9-4F00-AE9F-7179E078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A Broad Taxonomy of Synchronization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01EA99C1-6495-4498-B36C-599D37CA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93838"/>
            <a:ext cx="8458200" cy="4525962"/>
          </a:xfrm>
        </p:spPr>
        <p:txBody>
          <a:bodyPr/>
          <a:lstStyle/>
          <a:p>
            <a:endParaRPr lang="en-US" altLang="en-US" sz="240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BDCF7E-6EEF-499D-8111-32B4BD2DCD5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519238"/>
          <a:ext cx="8305800" cy="3886199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Reason</a:t>
                      </a:r>
                      <a:r>
                        <a:rPr lang="en-US" sz="1800" baseline="0" dirty="0"/>
                        <a:t> for synchronization and cooperation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Requirement for entities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Topics we will study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B0AE7F4-34BA-45F5-A364-44F473261DC0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600200"/>
            <a:ext cx="2590800" cy="609600"/>
            <a:chOff x="3214" y="1196106"/>
            <a:chExt cx="2845593" cy="71139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BBC9BAB-3D8A-45B4-B96E-5276B0DA37DC}"/>
                </a:ext>
              </a:extLst>
            </p:cNvPr>
            <p:cNvSpPr/>
            <p:nvPr/>
          </p:nvSpPr>
          <p:spPr>
            <a:xfrm>
              <a:off x="3214" y="1196106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6B567147-FEBB-4A77-9F54-E96CDC7A455F}"/>
                </a:ext>
              </a:extLst>
            </p:cNvPr>
            <p:cNvSpPr/>
            <p:nvPr/>
          </p:nvSpPr>
          <p:spPr>
            <a:xfrm>
              <a:off x="24137" y="1216485"/>
              <a:ext cx="2803746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Entities have to agree on ordering of events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EECAEE7-4391-4F45-95D1-7B95AD624977}"/>
              </a:ext>
            </a:extLst>
          </p:cNvPr>
          <p:cNvGrpSpPr>
            <a:grpSpLocks/>
          </p:cNvGrpSpPr>
          <p:nvPr/>
        </p:nvGrpSpPr>
        <p:grpSpPr bwMode="auto">
          <a:xfrm>
            <a:off x="7291388" y="1600200"/>
            <a:ext cx="2767012" cy="609600"/>
            <a:chOff x="3247191" y="1196106"/>
            <a:chExt cx="2845593" cy="71139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52CDD73-34E2-43A5-BE20-BA82C818C1A9}"/>
                </a:ext>
              </a:extLst>
            </p:cNvPr>
            <p:cNvSpPr/>
            <p:nvPr/>
          </p:nvSpPr>
          <p:spPr>
            <a:xfrm>
              <a:off x="3247191" y="1196106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534277DA-B4EE-476E-9DD4-27D1F8E64FD9}"/>
                </a:ext>
              </a:extLst>
            </p:cNvPr>
            <p:cNvSpPr/>
            <p:nvPr/>
          </p:nvSpPr>
          <p:spPr>
            <a:xfrm>
              <a:off x="3268414" y="1216485"/>
              <a:ext cx="2803147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Entities have to share common resources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014E243-A1C4-409D-8416-76EB5ED0388D}"/>
              </a:ext>
            </a:extLst>
          </p:cNvPr>
          <p:cNvGrpSpPr>
            <a:grpSpLocks/>
          </p:cNvGrpSpPr>
          <p:nvPr/>
        </p:nvGrpSpPr>
        <p:grpSpPr bwMode="auto">
          <a:xfrm>
            <a:off x="7010399" y="2481261"/>
            <a:ext cx="3200401" cy="828676"/>
            <a:chOff x="2912415" y="2117589"/>
            <a:chExt cx="3515146" cy="96705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E4ECF56-0928-4560-9A14-D571CDE77123}"/>
                </a:ext>
              </a:extLst>
            </p:cNvPr>
            <p:cNvSpPr/>
            <p:nvPr/>
          </p:nvSpPr>
          <p:spPr>
            <a:xfrm>
              <a:off x="2912415" y="2117589"/>
              <a:ext cx="3515146" cy="9670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4DD2B120-41C4-4945-B4D3-B85B286C0364}"/>
                </a:ext>
              </a:extLst>
            </p:cNvPr>
            <p:cNvSpPr/>
            <p:nvPr/>
          </p:nvSpPr>
          <p:spPr>
            <a:xfrm>
              <a:off x="2912415" y="2176873"/>
              <a:ext cx="3159445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E.g., Reading and writing in a Distributed File System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51B15625-C7D5-4B9E-9A0F-414E387BE3F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471738"/>
            <a:ext cx="2643188" cy="838200"/>
            <a:chOff x="3214" y="2156494"/>
            <a:chExt cx="2845593" cy="71139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4E414A2-F08E-4569-A820-870E4CD07940}"/>
                </a:ext>
              </a:extLst>
            </p:cNvPr>
            <p:cNvSpPr/>
            <p:nvPr/>
          </p:nvSpPr>
          <p:spPr>
            <a:xfrm>
              <a:off x="3214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53A45DBD-EE64-4A84-9F21-35917F9E12F2}"/>
                </a:ext>
              </a:extLst>
            </p:cNvPr>
            <p:cNvSpPr/>
            <p:nvPr/>
          </p:nvSpPr>
          <p:spPr>
            <a:xfrm>
              <a:off x="23723" y="2176704"/>
              <a:ext cx="2804575" cy="670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E.g., Vehicle tracking in a Camera Sensor Network; Financial transactions in Distributed  E-commerce Systems</a:t>
              </a: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9F700C67-67EA-4A14-B8F5-80B0686B131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505200"/>
            <a:ext cx="2590800" cy="685800"/>
            <a:chOff x="3247191" y="2156494"/>
            <a:chExt cx="2845593" cy="71139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540ABB5-9C4F-4341-B10D-1A504523914A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19E69C2C-3DA8-428A-BFBD-EF4BF99C592A}"/>
                </a:ext>
              </a:extLst>
            </p:cNvPr>
            <p:cNvSpPr/>
            <p:nvPr/>
          </p:nvSpPr>
          <p:spPr>
            <a:xfrm>
              <a:off x="3268114" y="2177902"/>
              <a:ext cx="2803746" cy="66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Entities should have a common understanding of time across different computers</a:t>
              </a: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3EE9C110-1EEC-4702-B5B1-41FB12D0CAD3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3505200"/>
            <a:ext cx="2590800" cy="685800"/>
            <a:chOff x="3247191" y="2156494"/>
            <a:chExt cx="2845593" cy="71139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1730DFC-F1F6-40E9-B423-AABC91524F26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2B24563F-74C2-4986-8605-59C5FE0B5B4D}"/>
                </a:ext>
              </a:extLst>
            </p:cNvPr>
            <p:cNvSpPr/>
            <p:nvPr/>
          </p:nvSpPr>
          <p:spPr>
            <a:xfrm>
              <a:off x="3266371" y="2177902"/>
              <a:ext cx="2803746" cy="66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Entities should coordinate and agree on when and how to access resources</a:t>
              </a:r>
            </a:p>
          </p:txBody>
        </p:sp>
      </p:grpSp>
      <p:grpSp>
        <p:nvGrpSpPr>
          <p:cNvPr id="12" name="Group 23">
            <a:extLst>
              <a:ext uri="{FF2B5EF4-FFF2-40B4-BE49-F238E27FC236}">
                <a16:creationId xmlns:a16="http://schemas.microsoft.com/office/drawing/2014/main" id="{0568A797-5D64-4A0C-84A5-CFCD1AE5771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05643"/>
            <a:ext cx="2590800" cy="609600"/>
            <a:chOff x="3247191" y="2156494"/>
            <a:chExt cx="2845593" cy="71139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D932BA3-6A74-4AB5-B461-85939770F983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27D65AB7-F729-47C1-B80A-B594C7AFA031}"/>
                </a:ext>
              </a:extLst>
            </p:cNvPr>
            <p:cNvSpPr/>
            <p:nvPr/>
          </p:nvSpPr>
          <p:spPr>
            <a:xfrm>
              <a:off x="3268027" y="2177330"/>
              <a:ext cx="2803921" cy="6697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Time Synchronization</a:t>
              </a:r>
            </a:p>
          </p:txBody>
        </p:sp>
      </p:grpSp>
      <p:grpSp>
        <p:nvGrpSpPr>
          <p:cNvPr id="15" name="Group 26">
            <a:extLst>
              <a:ext uri="{FF2B5EF4-FFF2-40B4-BE49-F238E27FC236}">
                <a16:creationId xmlns:a16="http://schemas.microsoft.com/office/drawing/2014/main" id="{F0AD60A0-2E06-498B-BA30-72FBCDC6087A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4495800"/>
            <a:ext cx="2590800" cy="609600"/>
            <a:chOff x="3247191" y="2156494"/>
            <a:chExt cx="2845593" cy="711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A0A5744-0D08-4F93-8B3F-A6F58AFB4003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29F17007-7B13-48BA-8B75-301D53B1ED6A}"/>
                </a:ext>
              </a:extLst>
            </p:cNvPr>
            <p:cNvSpPr/>
            <p:nvPr/>
          </p:nvSpPr>
          <p:spPr>
            <a:xfrm>
              <a:off x="3268027" y="2177330"/>
              <a:ext cx="2803921" cy="6697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Mutual Exclusion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D9AD93E-5188-4F7D-90F2-A1D327FD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33FD1DD-6868-417F-B0A8-1CDD0C5B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7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/>
              <a:t>Physical Clock Synchronization (or, simply, Clock Synchronization)</a:t>
            </a:r>
          </a:p>
          <a:p>
            <a:pPr lvl="2"/>
            <a:r>
              <a:rPr lang="en-US" altLang="en-US" sz="2000" dirty="0"/>
              <a:t>Here, actual time on computers are synchronized</a:t>
            </a:r>
          </a:p>
          <a:p>
            <a:pPr marL="685800" lvl="2" indent="0">
              <a:buNone/>
            </a:pPr>
            <a:endParaRPr lang="en-US" altLang="en-US" sz="2000" dirty="0"/>
          </a:p>
          <a:p>
            <a:pPr lvl="1"/>
            <a:r>
              <a:rPr lang="en-US" altLang="en-US" sz="2400" dirty="0"/>
              <a:t>Logical Clock Synchronization</a:t>
            </a:r>
          </a:p>
          <a:p>
            <a:pPr lvl="2"/>
            <a:r>
              <a:rPr lang="en-US" altLang="en-US" sz="2000" dirty="0"/>
              <a:t>Computers are synchronized based on relative ordering of events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/>
              <a:t>How to coordinate between processes that access the same resource?</a:t>
            </a:r>
          </a:p>
          <a:p>
            <a:pPr lvl="2"/>
            <a:endParaRPr lang="en-US" altLang="en-US" sz="1100" dirty="0"/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/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DB0A1D-D9D0-470A-8A51-76DB2960DE35}"/>
              </a:ext>
            </a:extLst>
          </p:cNvPr>
          <p:cNvSpPr/>
          <p:nvPr/>
        </p:nvSpPr>
        <p:spPr>
          <a:xfrm>
            <a:off x="841248" y="1463040"/>
            <a:ext cx="10204704" cy="1295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2C8C2-E303-4E9D-8BF4-C1FF302E53BC}"/>
              </a:ext>
            </a:extLst>
          </p:cNvPr>
          <p:cNvSpPr/>
          <p:nvPr/>
        </p:nvSpPr>
        <p:spPr>
          <a:xfrm>
            <a:off x="841248" y="2768600"/>
            <a:ext cx="10204704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18931-FD8F-46B2-A4DB-70021C926BEF}"/>
              </a:ext>
            </a:extLst>
          </p:cNvPr>
          <p:cNvSpPr txBox="1"/>
          <p:nvPr/>
        </p:nvSpPr>
        <p:spPr>
          <a:xfrm>
            <a:off x="838200" y="1077911"/>
            <a:ext cx="2286000" cy="369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Today’s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32B26-5173-472A-A2C9-CFF91E242A7D}"/>
              </a:ext>
            </a:extLst>
          </p:cNvPr>
          <p:cNvSpPr txBox="1"/>
          <p:nvPr/>
        </p:nvSpPr>
        <p:spPr>
          <a:xfrm>
            <a:off x="838200" y="6248399"/>
            <a:ext cx="2286000" cy="381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Next two lectures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5BE1-828C-4BCD-A5DC-8FCAB64B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0070C0"/>
                </a:solidFill>
              </a:rPr>
              <a:t>Time Synchronization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</a:rPr>
              <a:t>Clock Synchronization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2">
              <a:defRPr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17D66AA-FD2B-4FFC-8DBA-6B52BDA1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06C95E0-F572-4C83-84D0-9025EFB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Clock synchronization is a mechanism to synchronize the time of all the computers in a DS</a:t>
            </a:r>
          </a:p>
          <a:p>
            <a:pPr lvl="4"/>
            <a:endParaRPr lang="en-US" altLang="en-US" sz="1800" dirty="0"/>
          </a:p>
          <a:p>
            <a:r>
              <a:rPr lang="en-US" altLang="en-US" sz="3200" dirty="0"/>
              <a:t>We will study: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Coordinated Universal Time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Tracking Time on a Computer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Clock Synchronization Algorithms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Cristian’s Algorithm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Berkeley Algorithm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Network Time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34191</TotalTime>
  <Words>2394</Words>
  <Application>Microsoft Macintosh PowerPoint</Application>
  <PresentationFormat>Widescreen</PresentationFormat>
  <Paragraphs>372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1_Office Theme</vt:lpstr>
      <vt:lpstr>Equation</vt:lpstr>
      <vt:lpstr>PowerPoint Presentation</vt:lpstr>
      <vt:lpstr>Today…</vt:lpstr>
      <vt:lpstr>Synchronization</vt:lpstr>
      <vt:lpstr>Need for Synchronization – Example 1</vt:lpstr>
      <vt:lpstr>Need for Synchronization – Example 2</vt:lpstr>
      <vt:lpstr>A Broad Taxonomy of Synchronization</vt:lpstr>
      <vt:lpstr>Overview</vt:lpstr>
      <vt:lpstr>Overview</vt:lpstr>
      <vt:lpstr>Clock Synchronization</vt:lpstr>
      <vt:lpstr>Clock Synchronization</vt:lpstr>
      <vt:lpstr>Coordinated Universal Time (UTC)</vt:lpstr>
      <vt:lpstr>Clock Synchronization</vt:lpstr>
      <vt:lpstr>Tracking Time on a Computer</vt:lpstr>
      <vt:lpstr>Clock Skew</vt:lpstr>
      <vt:lpstr>Clock Skew (cont’d)</vt:lpstr>
      <vt:lpstr>Maximum Drift Rate of a Clock</vt:lpstr>
      <vt:lpstr>Clock Synchronization</vt:lpstr>
      <vt:lpstr>Cristian’s Algorithm</vt:lpstr>
      <vt:lpstr>Cristian’s Algorithm – Approach</vt:lpstr>
      <vt:lpstr>Christian’s Algorithm – Synchronizing Client Time</vt:lpstr>
      <vt:lpstr>Cristian’s Algorithm – Discussion</vt:lpstr>
      <vt:lpstr>Clock Synchronization</vt:lpstr>
      <vt:lpstr>Berkeley Algorithm</vt:lpstr>
      <vt:lpstr>Berkeley Algorithm – Discussion</vt:lpstr>
      <vt:lpstr>Clock Synchronization</vt:lpstr>
      <vt:lpstr>Network Time Protocol (NTP)</vt:lpstr>
      <vt:lpstr>Hierarchical organization of NTP Servers</vt:lpstr>
      <vt:lpstr>Operation of NTP Protocol</vt:lpstr>
      <vt:lpstr>Discussion of NTP Design</vt:lpstr>
      <vt:lpstr>Summary of Clock Synchronization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2200</cp:revision>
  <dcterms:created xsi:type="dcterms:W3CDTF">2008-11-03T12:44:07Z</dcterms:created>
  <dcterms:modified xsi:type="dcterms:W3CDTF">2022-09-10T18:05:17Z</dcterms:modified>
</cp:coreProperties>
</file>