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8"/>
  </p:notesMasterIdLst>
  <p:sldIdLst>
    <p:sldId id="256" r:id="rId2"/>
    <p:sldId id="512" r:id="rId3"/>
    <p:sldId id="1620" r:id="rId4"/>
    <p:sldId id="1621" r:id="rId5"/>
    <p:sldId id="539" r:id="rId6"/>
    <p:sldId id="1629" r:id="rId7"/>
    <p:sldId id="1630" r:id="rId8"/>
    <p:sldId id="505" r:id="rId9"/>
    <p:sldId id="509" r:id="rId10"/>
    <p:sldId id="506" r:id="rId11"/>
    <p:sldId id="507" r:id="rId12"/>
    <p:sldId id="531" r:id="rId13"/>
    <p:sldId id="508" r:id="rId14"/>
    <p:sldId id="510" r:id="rId15"/>
    <p:sldId id="511" r:id="rId16"/>
    <p:sldId id="513" r:id="rId17"/>
    <p:sldId id="527" r:id="rId18"/>
    <p:sldId id="480" r:id="rId19"/>
    <p:sldId id="534" r:id="rId20"/>
    <p:sldId id="524" r:id="rId21"/>
    <p:sldId id="525" r:id="rId22"/>
    <p:sldId id="526" r:id="rId23"/>
    <p:sldId id="528" r:id="rId24"/>
    <p:sldId id="535" r:id="rId25"/>
    <p:sldId id="529" r:id="rId26"/>
    <p:sldId id="1631" r:id="rId2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E873"/>
    <a:srgbClr val="5B9BD5"/>
    <a:srgbClr val="77E1FF"/>
    <a:srgbClr val="EF7273"/>
    <a:srgbClr val="0000FF"/>
    <a:srgbClr val="000000"/>
    <a:srgbClr val="FFFFFF"/>
    <a:srgbClr val="C0C0C0"/>
    <a:srgbClr val="A50021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>
      <p:cViewPr varScale="1">
        <p:scale>
          <a:sx n="104" d="100"/>
          <a:sy n="104" d="100"/>
        </p:scale>
        <p:origin x="232" y="5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C776F1A-1A2F-47CA-AF48-9E782BB011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76016C-DE4A-43A8-83A2-F823B3FE697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B31B6EF-7516-458C-9086-F02FE8DF9DD4}" type="datetimeFigureOut">
              <a:rPr lang="en-US" altLang="en-US"/>
              <a:pPr>
                <a:defRPr/>
              </a:pPr>
              <a:t>10/3/23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AA49FCE-7134-4BAF-8F42-F152796615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A17B7B6-888E-470E-902C-50B81A59A1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6E4BC-450C-4C78-94A7-82AE975443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0E0B9-7B3C-4348-8D6C-2CA0C91EC4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DF094EC-B7C4-4D06-B3AA-325110D8D2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82125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6A4980-84F6-4B8A-ADD0-4F4AA28FDB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464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869612C5-17B9-439F-9253-41F32E5A702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>
            <a:extLst>
              <a:ext uri="{FF2B5EF4-FFF2-40B4-BE49-F238E27FC236}">
                <a16:creationId xmlns:a16="http://schemas.microsoft.com/office/drawing/2014/main" id="{353C0E6A-2B30-4DD6-895F-1571E838E7A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3D4B58A9-C55A-4BB9-92D6-DDC4033EF3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010E89C-2FED-4619-AF3C-EBB2F75A05D3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748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F094EC-B7C4-4D06-B3AA-325110D8D2FB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8094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F094EC-B7C4-4D06-B3AA-325110D8D2FB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9083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F094EC-B7C4-4D06-B3AA-325110D8D2FB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2948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F094EC-B7C4-4D06-B3AA-325110D8D2FB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0292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BCBB81-D996-45DD-B471-B5CCC20B796D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10/3/23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508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C6BA19-72E9-4837-A60C-1743973BF13D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10/3/23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211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B9EA39-B878-4919-926D-201D49DB2F06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10/3/23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268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648" y="274320"/>
            <a:ext cx="8455152" cy="1325880"/>
          </a:xfrm>
        </p:spPr>
        <p:txBody>
          <a:bodyPr>
            <a:normAutofit/>
          </a:bodyPr>
          <a:lstStyle>
            <a:lvl1pPr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tabLst>
                <a:tab pos="491729" algn="l"/>
                <a:tab pos="984647" algn="l"/>
                <a:tab pos="1476375" algn="l"/>
                <a:tab pos="1969294" algn="l"/>
                <a:tab pos="2462213" algn="l"/>
                <a:tab pos="2953941" algn="l"/>
                <a:tab pos="3446860" algn="l"/>
                <a:tab pos="3939779" algn="l"/>
                <a:tab pos="4431506" algn="l"/>
                <a:tab pos="4924425" algn="l"/>
                <a:tab pos="5417344" algn="l"/>
                <a:tab pos="5909072" algn="l"/>
              </a:tabLst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3040"/>
            <a:ext cx="10351008" cy="45262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6475CC-4C3C-4985-9A0D-0AD10955CBC3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10/3/23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586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488CEE-0121-4ADB-B8FD-CCEF6914BF7E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10/3/23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056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647" y="274320"/>
            <a:ext cx="8604504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C9683C-4871-4C8F-BEEA-10AF86B392BF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10/3/23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851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40BE36-488E-4863-BE8B-D3A83D23C034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10/3/23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863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647" y="274320"/>
            <a:ext cx="8604504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8F92F1-570F-44E4-BBF4-1F8F64D4D95A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10/3/23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920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753877-7FD5-4441-908E-24202D23D682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10/3/23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44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33D58C-3E0D-4875-BD18-5F8E67BFAEE4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10/3/23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74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FD6FDA-026B-4FDA-86C9-6656EB6D6CC7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10/3/23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488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55648" y="274319"/>
            <a:ext cx="84582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63040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733455" y="6266890"/>
            <a:ext cx="2280103" cy="46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140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77E1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Distributed Systems</a:t>
            </a:r>
            <a:br>
              <a:rPr lang="en-US" dirty="0">
                <a:solidFill>
                  <a:srgbClr val="77E1FF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solidFill>
                  <a:srgbClr val="77E1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CS 15-440</a:t>
            </a:r>
            <a:br>
              <a:rPr lang="en-US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347393"/>
            <a:ext cx="9144000" cy="2023258"/>
          </a:xfrm>
        </p:spPr>
        <p:txBody>
          <a:bodyPr>
            <a:normAutofit/>
          </a:bodyPr>
          <a:lstStyle/>
          <a:p>
            <a:r>
              <a:rPr lang="en-US" altLang="en-US" sz="3900" dirty="0"/>
              <a:t>Synchronization - Part II</a:t>
            </a:r>
          </a:p>
          <a:p>
            <a:r>
              <a:rPr lang="en-US" sz="3000" dirty="0"/>
              <a:t>Lecture 12, </a:t>
            </a:r>
            <a:r>
              <a:rPr lang="en-US" altLang="en-US" sz="3000" dirty="0"/>
              <a:t>October 03, 2023</a:t>
            </a:r>
            <a:endParaRPr lang="en-US" sz="3000" dirty="0"/>
          </a:p>
          <a:p>
            <a:endParaRPr lang="en-US" dirty="0"/>
          </a:p>
          <a:p>
            <a:r>
              <a:rPr lang="en-US" sz="3000" b="1" dirty="0">
                <a:solidFill>
                  <a:srgbClr val="EF7273"/>
                </a:solidFill>
              </a:rPr>
              <a:t>Mohammad Hammoud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2489D-B01C-440F-AEFD-22E5E33E55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27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0DE6CFB8-109D-409D-8B5A-BD28608F1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Lamport’s</a:t>
            </a:r>
            <a:r>
              <a:rPr lang="en-US" altLang="en-US" dirty="0"/>
              <a:t> Clock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0BA20E3A-9291-44DD-B9BA-8C61B5F08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800" dirty="0" err="1"/>
              <a:t>Lamport</a:t>
            </a:r>
            <a:r>
              <a:rPr lang="en-US" altLang="en-US" sz="2800" dirty="0"/>
              <a:t> suggested maintaining </a:t>
            </a:r>
            <a:r>
              <a:rPr lang="en-US" altLang="en-US" sz="2800" i="1" dirty="0"/>
              <a:t>logical clocks at the processes</a:t>
            </a:r>
            <a:r>
              <a:rPr lang="en-US" altLang="en-US" sz="2800" dirty="0"/>
              <a:t> to keep track of the order of events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en-US" sz="1800" dirty="0">
              <a:ea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800" dirty="0"/>
              <a:t>To synchronize logical clocks, a relation called </a:t>
            </a:r>
            <a:r>
              <a:rPr lang="en-US" altLang="en-US" sz="2800" dirty="0">
                <a:solidFill>
                  <a:srgbClr val="EF7273"/>
                </a:solidFill>
              </a:rPr>
              <a:t>“</a:t>
            </a:r>
            <a:r>
              <a:rPr lang="en-US" altLang="ja-JP" sz="2800" b="1" dirty="0">
                <a:solidFill>
                  <a:srgbClr val="EF727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happened-before</a:t>
            </a:r>
            <a:r>
              <a:rPr lang="en-US" altLang="en-US" sz="2800" dirty="0">
                <a:solidFill>
                  <a:srgbClr val="EF7273"/>
                </a:solidFill>
              </a:rPr>
              <a:t>” </a:t>
            </a:r>
            <a:r>
              <a:rPr lang="en-US" altLang="en-US" sz="2800" dirty="0"/>
              <a:t>is defined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500" dirty="0"/>
              <a:t>The expression </a:t>
            </a:r>
            <a:r>
              <a:rPr lang="en-US" altLang="en-US" sz="25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5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b</a:t>
            </a:r>
            <a:r>
              <a:rPr lang="en-US" altLang="en-US" sz="2500" dirty="0">
                <a:sym typeface="Wingdings" panose="05000000000000000000" pitchFamily="2" charset="2"/>
              </a:rPr>
              <a:t> (reads as “</a:t>
            </a:r>
            <a:r>
              <a:rPr lang="en-US" altLang="ja-JP" sz="25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</a:t>
            </a:r>
            <a:r>
              <a:rPr lang="en-US" altLang="ja-JP" sz="25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altLang="ja-JP" sz="2500" dirty="0">
                <a:sym typeface="Wingdings" panose="05000000000000000000" pitchFamily="2" charset="2"/>
              </a:rPr>
              <a:t>happened before </a:t>
            </a:r>
            <a:r>
              <a:rPr lang="en-US" altLang="ja-JP" sz="25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</a:t>
            </a:r>
            <a:r>
              <a:rPr lang="en-US" altLang="en-US" sz="2500" dirty="0">
                <a:sym typeface="Wingdings" panose="05000000000000000000" pitchFamily="2" charset="2"/>
              </a:rPr>
              <a:t>”</a:t>
            </a:r>
            <a:r>
              <a:rPr lang="en-US" altLang="ja-JP" sz="2500" dirty="0">
                <a:sym typeface="Wingdings" panose="05000000000000000000" pitchFamily="2" charset="2"/>
              </a:rPr>
              <a:t>) means that </a:t>
            </a:r>
            <a:r>
              <a:rPr lang="en-US" altLang="ja-JP" sz="2500" i="1" u="sng" dirty="0">
                <a:sym typeface="Wingdings" panose="05000000000000000000" pitchFamily="2" charset="2"/>
              </a:rPr>
              <a:t>all</a:t>
            </a:r>
            <a:r>
              <a:rPr lang="en-US" altLang="ja-JP" sz="2500" dirty="0">
                <a:sym typeface="Wingdings" panose="05000000000000000000" pitchFamily="2" charset="2"/>
              </a:rPr>
              <a:t> entities in a DS agree that event </a:t>
            </a:r>
            <a:r>
              <a:rPr lang="en-US" altLang="ja-JP" sz="25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</a:t>
            </a:r>
            <a:r>
              <a:rPr lang="en-US" altLang="ja-JP" sz="2500" dirty="0">
                <a:sym typeface="Wingdings" panose="05000000000000000000" pitchFamily="2" charset="2"/>
              </a:rPr>
              <a:t> occurred before event </a:t>
            </a:r>
            <a:r>
              <a:rPr lang="en-US" altLang="ja-JP" sz="25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</a:t>
            </a:r>
            <a:endParaRPr lang="en-US" altLang="en-US" sz="2500" b="1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C6992AF1-A4F2-4680-A75D-425586553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5648" y="274638"/>
            <a:ext cx="8458200" cy="1325880"/>
          </a:xfrm>
        </p:spPr>
        <p:txBody>
          <a:bodyPr>
            <a:normAutofit/>
          </a:bodyPr>
          <a:lstStyle/>
          <a:p>
            <a:r>
              <a:rPr lang="en-US" altLang="en-US" dirty="0"/>
              <a:t>The Happened-before Relation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DC6976D1-ACA0-4789-A2C3-A34162842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10360152" cy="47853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800" dirty="0"/>
              <a:t>The 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happened-before</a:t>
            </a:r>
            <a:r>
              <a:rPr lang="en-US" altLang="en-US" sz="2800" dirty="0"/>
              <a:t> relation can be observed directly in two situations:</a:t>
            </a:r>
            <a:endParaRPr lang="en-US" altLang="en-US" sz="2800" dirty="0">
              <a:ea typeface="Arial" panose="020B0604020202020204" pitchFamily="34" charset="0"/>
            </a:endParaRPr>
          </a:p>
          <a:p>
            <a:pPr marL="914400" lvl="1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en-US" altLang="en-US" sz="2400" dirty="0">
                <a:ea typeface="Arial" panose="020B0604020202020204" pitchFamily="34" charset="0"/>
              </a:rPr>
              <a:t>If </a:t>
            </a:r>
            <a:r>
              <a:rPr lang="en-US" altLang="en-US" sz="2400" b="1" dirty="0">
                <a:latin typeface="Courier New" panose="02070309020205020404" pitchFamily="49" charset="0"/>
                <a:ea typeface="MS PGothic" panose="020B0600070205080204" pitchFamily="34" charset="-128"/>
              </a:rPr>
              <a:t>a</a:t>
            </a:r>
            <a:r>
              <a:rPr lang="en-US" altLang="en-US" sz="2400" dirty="0">
                <a:ea typeface="Arial" panose="020B0604020202020204" pitchFamily="34" charset="0"/>
              </a:rPr>
              <a:t> and </a:t>
            </a:r>
            <a:r>
              <a:rPr lang="en-US" altLang="en-US" sz="2400" b="1" dirty="0">
                <a:latin typeface="Courier New" panose="02070309020205020404" pitchFamily="49" charset="0"/>
                <a:ea typeface="MS PGothic" panose="020B0600070205080204" pitchFamily="34" charset="-128"/>
              </a:rPr>
              <a:t>b</a:t>
            </a:r>
            <a:r>
              <a:rPr lang="en-US" altLang="en-US" sz="2400" dirty="0">
                <a:ea typeface="Arial" panose="020B0604020202020204" pitchFamily="34" charset="0"/>
              </a:rPr>
              <a:t> are events in the same process, and </a:t>
            </a:r>
            <a:r>
              <a:rPr lang="en-US" altLang="en-US" sz="2400" b="1" dirty="0">
                <a:latin typeface="Courier New" panose="02070309020205020404" pitchFamily="49" charset="0"/>
                <a:ea typeface="MS PGothic" panose="020B0600070205080204" pitchFamily="34" charset="-128"/>
              </a:rPr>
              <a:t>a</a:t>
            </a:r>
            <a:r>
              <a:rPr lang="en-US" altLang="en-US" sz="2400" dirty="0">
                <a:ea typeface="Arial" panose="020B0604020202020204" pitchFamily="34" charset="0"/>
              </a:rPr>
              <a:t> occurs before </a:t>
            </a:r>
            <a:r>
              <a:rPr lang="en-US" altLang="en-US" sz="2400" b="1" dirty="0">
                <a:latin typeface="Courier New" panose="02070309020205020404" pitchFamily="49" charset="0"/>
                <a:ea typeface="MS PGothic" panose="020B0600070205080204" pitchFamily="34" charset="-128"/>
              </a:rPr>
              <a:t>b</a:t>
            </a:r>
            <a:r>
              <a:rPr lang="en-US" altLang="en-US" sz="2400" dirty="0">
                <a:ea typeface="Arial" panose="020B0604020202020204" pitchFamily="34" charset="0"/>
              </a:rPr>
              <a:t>, then </a:t>
            </a:r>
            <a:r>
              <a:rPr lang="en-US" altLang="en-US" sz="2400" b="1" dirty="0" err="1">
                <a:latin typeface="Courier New" panose="02070309020205020404" pitchFamily="49" charset="0"/>
                <a:ea typeface="MS PGothic" panose="020B0600070205080204" pitchFamily="34" charset="-128"/>
              </a:rPr>
              <a:t>a</a:t>
            </a:r>
            <a:r>
              <a:rPr lang="en-US" altLang="en-US" sz="2400" b="1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b</a:t>
            </a:r>
            <a:r>
              <a:rPr lang="en-US" altLang="en-US" sz="2400" dirty="0">
                <a:ea typeface="Arial" panose="020B0604020202020204" pitchFamily="34" charset="0"/>
                <a:sym typeface="Wingdings" panose="05000000000000000000" pitchFamily="2" charset="2"/>
              </a:rPr>
              <a:t> is true</a:t>
            </a:r>
          </a:p>
          <a:p>
            <a:pPr marL="914400" lvl="1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en-US" altLang="en-US" sz="2400" dirty="0">
                <a:ea typeface="Arial" panose="020B0604020202020204" pitchFamily="34" charset="0"/>
                <a:sym typeface="Wingdings" panose="05000000000000000000" pitchFamily="2" charset="2"/>
              </a:rPr>
              <a:t>If </a:t>
            </a:r>
            <a:r>
              <a:rPr lang="en-US" altLang="en-US" sz="2400" b="1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a</a:t>
            </a:r>
            <a:r>
              <a:rPr lang="en-US" altLang="en-US" sz="2400" dirty="0">
                <a:ea typeface="Arial" panose="020B0604020202020204" pitchFamily="34" charset="0"/>
                <a:sym typeface="Wingdings" panose="05000000000000000000" pitchFamily="2" charset="2"/>
              </a:rPr>
              <a:t> is an event of message </a:t>
            </a:r>
            <a:r>
              <a:rPr lang="en-US" altLang="en-US" sz="2400" b="1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m</a:t>
            </a:r>
            <a:r>
              <a:rPr lang="en-US" altLang="en-US" sz="2400" dirty="0">
                <a:ea typeface="Arial" panose="020B0604020202020204" pitchFamily="34" charset="0"/>
                <a:sym typeface="Wingdings" panose="05000000000000000000" pitchFamily="2" charset="2"/>
              </a:rPr>
              <a:t> being sent by a process, and </a:t>
            </a:r>
            <a:r>
              <a:rPr lang="en-US" altLang="en-US" sz="2400" b="1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b</a:t>
            </a:r>
            <a:r>
              <a:rPr lang="en-US" altLang="en-US" sz="2400" dirty="0">
                <a:ea typeface="Arial" panose="020B0604020202020204" pitchFamily="34" charset="0"/>
                <a:sym typeface="Wingdings" panose="05000000000000000000" pitchFamily="2" charset="2"/>
              </a:rPr>
              <a:t> is the event of </a:t>
            </a:r>
            <a:r>
              <a:rPr lang="en-US" altLang="en-US" sz="2400" b="1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m </a:t>
            </a:r>
            <a:r>
              <a:rPr lang="en-US" altLang="en-US" sz="2400" dirty="0">
                <a:ea typeface="Arial" panose="020B0604020202020204" pitchFamily="34" charset="0"/>
                <a:sym typeface="Wingdings" panose="05000000000000000000" pitchFamily="2" charset="2"/>
              </a:rPr>
              <a:t>being received by another process, then </a:t>
            </a:r>
            <a:r>
              <a:rPr lang="en-US" altLang="en-US" sz="2400" b="1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ab</a:t>
            </a:r>
            <a:r>
              <a:rPr lang="en-US" altLang="en-US" sz="2400" dirty="0">
                <a:ea typeface="Arial" panose="020B0604020202020204" pitchFamily="34" charset="0"/>
                <a:sym typeface="Wingdings" panose="05000000000000000000" pitchFamily="2" charset="2"/>
              </a:rPr>
              <a:t> is true</a:t>
            </a:r>
          </a:p>
          <a:p>
            <a:pPr lvl="4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en-US" sz="1600" dirty="0">
              <a:ea typeface="Arial" panose="020B0604020202020204" pitchFamily="34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800" dirty="0">
                <a:sym typeface="Wingdings" panose="05000000000000000000" pitchFamily="2" charset="2"/>
              </a:rPr>
              <a:t>The 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happened-before</a:t>
            </a:r>
            <a:r>
              <a:rPr lang="en-US" altLang="en-US" sz="2800" dirty="0">
                <a:sym typeface="Wingdings" panose="05000000000000000000" pitchFamily="2" charset="2"/>
              </a:rPr>
              <a:t> relation is </a:t>
            </a:r>
            <a:r>
              <a:rPr lang="en-US" altLang="en-US" sz="2800" i="1" dirty="0">
                <a:sym typeface="Wingdings" panose="05000000000000000000" pitchFamily="2" charset="2"/>
              </a:rPr>
              <a:t>transitive</a:t>
            </a:r>
          </a:p>
          <a:p>
            <a:pPr marL="914400" lvl="1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>
                <a:ea typeface="Arial" panose="020B0604020202020204" pitchFamily="34" charset="0"/>
                <a:sym typeface="Wingdings" panose="05000000000000000000" pitchFamily="2" charset="2"/>
              </a:rPr>
              <a:t>If</a:t>
            </a:r>
            <a:r>
              <a:rPr lang="en-US" altLang="en-US" sz="2400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 </a:t>
            </a:r>
            <a:r>
              <a:rPr lang="en-US" altLang="en-US" sz="2400" b="1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ab</a:t>
            </a:r>
            <a:r>
              <a:rPr lang="en-US" altLang="en-US" sz="2400" dirty="0">
                <a:ea typeface="Arial" panose="020B0604020202020204" pitchFamily="34" charset="0"/>
                <a:sym typeface="Wingdings" panose="05000000000000000000" pitchFamily="2" charset="2"/>
              </a:rPr>
              <a:t> and </a:t>
            </a:r>
            <a:r>
              <a:rPr lang="en-US" altLang="en-US" sz="2400" b="1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bc</a:t>
            </a:r>
            <a:r>
              <a:rPr lang="en-US" altLang="en-US" sz="2400" dirty="0">
                <a:ea typeface="Arial" panose="020B0604020202020204" pitchFamily="34" charset="0"/>
                <a:sym typeface="Wingdings" panose="05000000000000000000" pitchFamily="2" charset="2"/>
              </a:rPr>
              <a:t>, then </a:t>
            </a:r>
            <a:r>
              <a:rPr lang="en-US" altLang="en-US" sz="2400" b="1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ac</a:t>
            </a:r>
            <a:endParaRPr lang="en-US" altLang="en-US" sz="2400" b="1" dirty="0">
              <a:ea typeface="Arial" panose="020B0604020202020204" pitchFamily="34" charset="0"/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DC531091-A655-4C81-B702-A114E837B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Time Values in Logical Clocks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60A0E0EA-DA68-4838-8557-A0F118376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10360152" cy="51054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800" dirty="0"/>
              <a:t>For every event 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800" dirty="0"/>
              <a:t>, assign a logical </a:t>
            </a:r>
            <a:r>
              <a:rPr lang="en-US" altLang="en-US" sz="2800" i="1" dirty="0"/>
              <a:t>time value 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C(a)</a:t>
            </a:r>
            <a:r>
              <a:rPr lang="en-US" altLang="en-US" sz="2800" dirty="0"/>
              <a:t> on which all processes agree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b="1" dirty="0"/>
              <a:t>C</a:t>
            </a:r>
            <a:r>
              <a:rPr lang="en-US" altLang="en-US" sz="2400" i="1" dirty="0"/>
              <a:t> </a:t>
            </a:r>
            <a:r>
              <a:rPr lang="en-US" altLang="en-US" sz="2400" dirty="0"/>
              <a:t>corresponds to the process where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400" dirty="0"/>
              <a:t> will happen and gets updated with a new time value when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US" altLang="en-US" sz="2400" dirty="0"/>
              <a:t>happens</a:t>
            </a:r>
          </a:p>
          <a:p>
            <a:pPr lvl="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en-US" sz="1600" dirty="0">
              <a:ea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800" dirty="0"/>
              <a:t>The time values for events have the property that: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>
                <a:ea typeface="Arial" panose="020B0604020202020204" pitchFamily="34" charset="0"/>
              </a:rPr>
              <a:t>If </a:t>
            </a:r>
            <a:r>
              <a:rPr lang="en-US" altLang="en-US" sz="2400" b="1" dirty="0" err="1">
                <a:latin typeface="Courier New" panose="02070309020205020404" pitchFamily="49" charset="0"/>
                <a:ea typeface="MS PGothic" panose="020B0600070205080204" pitchFamily="34" charset="-128"/>
              </a:rPr>
              <a:t>a</a:t>
            </a:r>
            <a:r>
              <a:rPr lang="en-US" altLang="en-US" sz="2400" b="1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b</a:t>
            </a:r>
            <a:r>
              <a:rPr lang="en-US" altLang="en-US" sz="2400" dirty="0">
                <a:ea typeface="Arial" panose="020B0604020202020204" pitchFamily="34" charset="0"/>
                <a:sym typeface="Wingdings" panose="05000000000000000000" pitchFamily="2" charset="2"/>
              </a:rPr>
              <a:t>, then </a:t>
            </a:r>
            <a:r>
              <a:rPr lang="en-US" altLang="en-US" sz="2400" b="1" dirty="0">
                <a:latin typeface="Courier New" panose="02070309020205020404" pitchFamily="49" charset="0"/>
                <a:ea typeface="MS PGothic" panose="020B0600070205080204" pitchFamily="34" charset="-128"/>
              </a:rPr>
              <a:t>C(a)&lt; C(b)</a:t>
            </a:r>
          </a:p>
          <a:p>
            <a:pPr marL="1828800" lvl="4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altLang="en-US" sz="2400" dirty="0">
              <a:ea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2880376F-28C6-4952-AB25-1CDCBC0D5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Properties of Logical Clock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BEB72-9F61-4022-8BC1-732641919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10664952" cy="51054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800" dirty="0"/>
              <a:t>From the 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happened-before</a:t>
            </a:r>
            <a:r>
              <a:rPr lang="en-US" altLang="en-US" sz="2800" dirty="0"/>
              <a:t> relation, we can infer that:</a:t>
            </a:r>
            <a:endParaRPr lang="en-US" altLang="en-US" sz="1400" dirty="0">
              <a:ea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>
                <a:ea typeface="Arial" panose="020B0604020202020204" pitchFamily="34" charset="0"/>
              </a:rPr>
              <a:t>If two events </a:t>
            </a:r>
            <a:r>
              <a:rPr lang="en-US" altLang="en-US" sz="2400" b="1" dirty="0">
                <a:latin typeface="Courier New" panose="02070309020205020404" pitchFamily="49" charset="0"/>
                <a:ea typeface="MS PGothic" panose="020B0600070205080204" pitchFamily="34" charset="-128"/>
              </a:rPr>
              <a:t>a</a:t>
            </a:r>
            <a:r>
              <a:rPr lang="en-US" altLang="en-US" sz="2400" dirty="0">
                <a:ea typeface="Arial" panose="020B0604020202020204" pitchFamily="34" charset="0"/>
              </a:rPr>
              <a:t> and </a:t>
            </a:r>
            <a:r>
              <a:rPr lang="en-US" altLang="en-US" sz="2400" b="1" dirty="0">
                <a:latin typeface="Courier New" panose="02070309020205020404" pitchFamily="49" charset="0"/>
                <a:ea typeface="MS PGothic" panose="020B0600070205080204" pitchFamily="34" charset="-128"/>
              </a:rPr>
              <a:t>b</a:t>
            </a:r>
            <a:r>
              <a:rPr lang="en-US" altLang="en-US" sz="2400" dirty="0">
                <a:ea typeface="Arial" panose="020B0604020202020204" pitchFamily="34" charset="0"/>
              </a:rPr>
              <a:t> occur within the same process and </a:t>
            </a:r>
            <a:r>
              <a:rPr lang="en-US" altLang="en-US" sz="2400" b="1" dirty="0" err="1">
                <a:latin typeface="Courier New" panose="02070309020205020404" pitchFamily="49" charset="0"/>
                <a:ea typeface="MS PGothic" panose="020B0600070205080204" pitchFamily="34" charset="-128"/>
              </a:rPr>
              <a:t>a</a:t>
            </a:r>
            <a:r>
              <a:rPr lang="en-US" altLang="en-US" sz="2400" b="1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b</a:t>
            </a:r>
            <a:r>
              <a:rPr lang="en-US" altLang="en-US" sz="2400" dirty="0">
                <a:ea typeface="Arial" panose="020B0604020202020204" pitchFamily="34" charset="0"/>
                <a:sym typeface="Wingdings" panose="05000000000000000000" pitchFamily="2" charset="2"/>
              </a:rPr>
              <a:t>, then </a:t>
            </a:r>
            <a:r>
              <a:rPr lang="en-US" altLang="en-US" sz="2400" b="1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C(a)</a:t>
            </a:r>
            <a:r>
              <a:rPr lang="en-US" altLang="en-US" sz="2400" dirty="0">
                <a:ea typeface="Arial" panose="020B0604020202020204" pitchFamily="34" charset="0"/>
                <a:sym typeface="Wingdings" panose="05000000000000000000" pitchFamily="2" charset="2"/>
              </a:rPr>
              <a:t> and </a:t>
            </a:r>
            <a:r>
              <a:rPr lang="en-US" altLang="en-US" sz="2400" b="1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C(b)</a:t>
            </a:r>
            <a:r>
              <a:rPr lang="en-US" altLang="en-US" sz="2400" dirty="0">
                <a:ea typeface="Arial" panose="020B0604020202020204" pitchFamily="34" charset="0"/>
                <a:sym typeface="Wingdings" panose="05000000000000000000" pitchFamily="2" charset="2"/>
              </a:rPr>
              <a:t> are assigned time values such that </a:t>
            </a:r>
            <a:r>
              <a:rPr lang="en-US" altLang="en-US" sz="2400" b="1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C(a) &lt; C(b)</a:t>
            </a:r>
          </a:p>
          <a:p>
            <a:pPr lvl="4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en-US" sz="1400" b="1" dirty="0">
              <a:latin typeface="Courier New" panose="02070309020205020404" pitchFamily="49" charset="0"/>
              <a:ea typeface="MS PGothic" panose="020B0600070205080204" pitchFamily="34" charset="-128"/>
              <a:sym typeface="Wingdings" panose="05000000000000000000" pitchFamily="2" charset="2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>
                <a:ea typeface="Arial" panose="020B0604020202020204" pitchFamily="34" charset="0"/>
              </a:rPr>
              <a:t>If </a:t>
            </a:r>
            <a:r>
              <a:rPr lang="en-US" altLang="en-US" sz="2400" b="1" dirty="0">
                <a:latin typeface="Courier New" panose="02070309020205020404" pitchFamily="49" charset="0"/>
                <a:ea typeface="MS PGothic" panose="020B0600070205080204" pitchFamily="34" charset="-128"/>
              </a:rPr>
              <a:t>a</a:t>
            </a:r>
            <a:r>
              <a:rPr lang="en-US" altLang="en-US" sz="2400" dirty="0">
                <a:ea typeface="Arial" panose="020B0604020202020204" pitchFamily="34" charset="0"/>
              </a:rPr>
              <a:t> is the event of sending message </a:t>
            </a:r>
            <a:r>
              <a:rPr lang="en-US" altLang="en-US" sz="2400" b="1" dirty="0">
                <a:latin typeface="Courier New" panose="02070309020205020404" pitchFamily="49" charset="0"/>
                <a:ea typeface="MS PGothic" panose="020B0600070205080204" pitchFamily="34" charset="-128"/>
              </a:rPr>
              <a:t>m</a:t>
            </a:r>
            <a:r>
              <a:rPr lang="en-US" altLang="en-US" sz="2400" dirty="0">
                <a:ea typeface="Arial" panose="020B0604020202020204" pitchFamily="34" charset="0"/>
              </a:rPr>
              <a:t> from one process (say P</a:t>
            </a:r>
            <a:r>
              <a:rPr lang="en-US" altLang="en-US" sz="2400" baseline="-25000" dirty="0">
                <a:ea typeface="Arial" panose="020B0604020202020204" pitchFamily="34" charset="0"/>
              </a:rPr>
              <a:t>1</a:t>
            </a:r>
            <a:r>
              <a:rPr lang="en-US" altLang="en-US" sz="2400" dirty="0">
                <a:ea typeface="Arial" panose="020B0604020202020204" pitchFamily="34" charset="0"/>
              </a:rPr>
              <a:t>), and </a:t>
            </a:r>
            <a:r>
              <a:rPr lang="en-US" altLang="en-US" sz="2400" b="1" dirty="0">
                <a:latin typeface="Courier New" panose="02070309020205020404" pitchFamily="49" charset="0"/>
                <a:ea typeface="MS PGothic" panose="020B0600070205080204" pitchFamily="34" charset="-128"/>
              </a:rPr>
              <a:t>b</a:t>
            </a:r>
            <a:r>
              <a:rPr lang="en-US" altLang="en-US" sz="2400" dirty="0">
                <a:ea typeface="Arial" panose="020B0604020202020204" pitchFamily="34" charset="0"/>
              </a:rPr>
              <a:t> is the event of receiving </a:t>
            </a:r>
            <a:r>
              <a:rPr lang="en-US" altLang="en-US" sz="2400" b="1" dirty="0">
                <a:latin typeface="Courier New" panose="02070309020205020404" pitchFamily="49" charset="0"/>
                <a:ea typeface="MS PGothic" panose="020B0600070205080204" pitchFamily="34" charset="-128"/>
              </a:rPr>
              <a:t>m </a:t>
            </a:r>
            <a:r>
              <a:rPr lang="en-US" altLang="en-US" sz="2400" dirty="0">
                <a:ea typeface="MS PGothic" panose="020B0600070205080204" pitchFamily="34" charset="-128"/>
              </a:rPr>
              <a:t>(i.e., the </a:t>
            </a:r>
            <a:r>
              <a:rPr lang="en-US" altLang="en-US" sz="2400" i="1" dirty="0">
                <a:ea typeface="MS PGothic" panose="020B0600070205080204" pitchFamily="34" charset="-128"/>
              </a:rPr>
              <a:t>same</a:t>
            </a:r>
            <a:r>
              <a:rPr lang="en-US" altLang="en-US" sz="2400" dirty="0">
                <a:ea typeface="MS PGothic" panose="020B0600070205080204" pitchFamily="34" charset="-128"/>
              </a:rPr>
              <a:t> message) at another process (say, P</a:t>
            </a:r>
            <a:r>
              <a:rPr lang="en-US" altLang="en-US" sz="2400" baseline="-25000" dirty="0">
                <a:ea typeface="MS PGothic" panose="020B0600070205080204" pitchFamily="34" charset="-128"/>
              </a:rPr>
              <a:t>2</a:t>
            </a:r>
            <a:r>
              <a:rPr lang="en-US" altLang="en-US" sz="2400" dirty="0">
                <a:ea typeface="MS PGothic" panose="020B0600070205080204" pitchFamily="34" charset="-128"/>
              </a:rPr>
              <a:t>)</a:t>
            </a:r>
            <a:r>
              <a:rPr lang="en-US" altLang="en-US" sz="2400" dirty="0">
                <a:ea typeface="Arial" panose="020B0604020202020204" pitchFamily="34" charset="0"/>
              </a:rPr>
              <a:t>, then: 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200" dirty="0">
                <a:ea typeface="Arial" panose="020B0604020202020204" pitchFamily="34" charset="0"/>
                <a:sym typeface="Wingdings" panose="05000000000000000000" pitchFamily="2" charset="2"/>
              </a:rPr>
              <a:t>The time values </a:t>
            </a:r>
            <a:r>
              <a:rPr lang="en-US" altLang="en-US" sz="2200" b="1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C</a:t>
            </a:r>
            <a:r>
              <a:rPr lang="en-US" altLang="en-US" sz="2200" b="1" baseline="-25000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1</a:t>
            </a:r>
            <a:r>
              <a:rPr lang="en-US" altLang="en-US" sz="2200" b="1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(a)</a:t>
            </a:r>
            <a:r>
              <a:rPr lang="en-US" altLang="en-US" sz="2200" dirty="0">
                <a:ea typeface="Arial" panose="020B0604020202020204" pitchFamily="34" charset="0"/>
                <a:sym typeface="Wingdings" panose="05000000000000000000" pitchFamily="2" charset="2"/>
              </a:rPr>
              <a:t> and </a:t>
            </a:r>
            <a:r>
              <a:rPr lang="en-US" altLang="en-US" sz="2200" b="1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C</a:t>
            </a:r>
            <a:r>
              <a:rPr lang="en-US" altLang="en-US" sz="2200" b="1" baseline="-25000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2</a:t>
            </a:r>
            <a:r>
              <a:rPr lang="en-US" altLang="en-US" sz="2200" b="1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(b) </a:t>
            </a:r>
            <a:r>
              <a:rPr lang="en-US" altLang="en-US" sz="2200" dirty="0">
                <a:ea typeface="Arial" panose="020B0604020202020204" pitchFamily="34" charset="0"/>
                <a:sym typeface="Wingdings" panose="05000000000000000000" pitchFamily="2" charset="2"/>
              </a:rPr>
              <a:t>are assigned in a way such that the two processes agree that </a:t>
            </a:r>
            <a:r>
              <a:rPr lang="en-US" altLang="en-US" sz="2200" b="1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C</a:t>
            </a:r>
            <a:r>
              <a:rPr lang="en-US" altLang="en-US" sz="2200" b="1" baseline="-25000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1</a:t>
            </a:r>
            <a:r>
              <a:rPr lang="en-US" altLang="en-US" sz="2200" b="1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(a) &lt; C</a:t>
            </a:r>
            <a:r>
              <a:rPr lang="en-US" altLang="en-US" sz="2200" b="1" baseline="-25000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2</a:t>
            </a:r>
            <a:r>
              <a:rPr lang="en-US" altLang="en-US" sz="2200" b="1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(b)</a:t>
            </a:r>
          </a:p>
          <a:p>
            <a:pPr lvl="4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en-US" sz="1400" b="1" dirty="0">
              <a:latin typeface="Courier New" panose="02070309020205020404" pitchFamily="49" charset="0"/>
              <a:ea typeface="MS PGothic" panose="020B0600070205080204" pitchFamily="34" charset="-128"/>
              <a:sym typeface="Wingdings" panose="05000000000000000000" pitchFamily="2" charset="2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>
                <a:ea typeface="Arial" panose="020B0604020202020204" pitchFamily="34" charset="0"/>
                <a:sym typeface="Wingdings" panose="05000000000000000000" pitchFamily="2" charset="2"/>
              </a:rPr>
              <a:t>The clock time </a:t>
            </a:r>
            <a:r>
              <a:rPr lang="en-US" altLang="en-US" sz="2400" b="1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C</a:t>
            </a:r>
            <a:r>
              <a:rPr lang="en-US" altLang="en-US" sz="2400" dirty="0">
                <a:ea typeface="Arial" panose="020B0604020202020204" pitchFamily="34" charset="0"/>
                <a:sym typeface="Wingdings" panose="05000000000000000000" pitchFamily="2" charset="2"/>
              </a:rPr>
              <a:t> must always go forward (increasing), and never backward (decreasing)</a:t>
            </a:r>
            <a:endParaRPr lang="en-US" altLang="en-US" sz="2400" dirty="0">
              <a:ea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F39AA6A9-56A9-4663-B4CD-9535A9EF3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Synchronizing Logical Clocks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B747A-ECEA-4F9A-B6BA-4BA3812EB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5483352" cy="49530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Three processes 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sz="28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sz="2800" dirty="0"/>
              <a:t>, 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sz="28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sz="2800" dirty="0"/>
              <a:t> and 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en-US" sz="28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en-US" sz="2800" dirty="0"/>
              <a:t> running at different rates</a:t>
            </a:r>
          </a:p>
          <a:p>
            <a:pPr lvl="4"/>
            <a:endParaRPr lang="en-US" altLang="en-US" sz="1400" dirty="0">
              <a:ea typeface="Arial" panose="020B0604020202020204" pitchFamily="34" charset="0"/>
            </a:endParaRPr>
          </a:p>
          <a:p>
            <a:r>
              <a:rPr lang="en-US" altLang="en-US" sz="2800" dirty="0"/>
              <a:t>If the processes communicate between each other, there might be discrepancies in agreeing on the event ordering</a:t>
            </a:r>
            <a:endParaRPr lang="en-US" altLang="en-US" sz="1400" dirty="0">
              <a:ea typeface="Arial" panose="020B0604020202020204" pitchFamily="34" charset="0"/>
            </a:endParaRPr>
          </a:p>
          <a:p>
            <a:pPr lvl="1"/>
            <a:r>
              <a:rPr lang="en-US" altLang="en-US" sz="2400" dirty="0">
                <a:ea typeface="Arial" panose="020B0604020202020204" pitchFamily="34" charset="0"/>
              </a:rPr>
              <a:t>The ordering of sending and receiving messages </a:t>
            </a:r>
            <a:r>
              <a:rPr lang="en-US" altLang="en-US" sz="2400" b="1" dirty="0">
                <a:latin typeface="Courier New" panose="02070309020205020404" pitchFamily="49" charset="0"/>
                <a:ea typeface="MS PGothic" panose="020B0600070205080204" pitchFamily="34" charset="-128"/>
              </a:rPr>
              <a:t>m1</a:t>
            </a:r>
            <a:r>
              <a:rPr lang="en-US" altLang="en-US" sz="2400" dirty="0">
                <a:ea typeface="Arial" panose="020B0604020202020204" pitchFamily="34" charset="0"/>
              </a:rPr>
              <a:t> and </a:t>
            </a:r>
            <a:r>
              <a:rPr lang="en-US" altLang="en-US" sz="2400" b="1" dirty="0">
                <a:latin typeface="Courier New" panose="02070309020205020404" pitchFamily="49" charset="0"/>
                <a:ea typeface="MS PGothic" panose="020B0600070205080204" pitchFamily="34" charset="-128"/>
              </a:rPr>
              <a:t>m2</a:t>
            </a:r>
            <a:r>
              <a:rPr lang="en-US" altLang="en-US" sz="2400" dirty="0">
                <a:ea typeface="Arial" panose="020B0604020202020204" pitchFamily="34" charset="0"/>
              </a:rPr>
              <a:t> is correct</a:t>
            </a:r>
            <a:endParaRPr lang="en-US" altLang="en-US" sz="1400" dirty="0">
              <a:ea typeface="Arial" panose="020B0604020202020204" pitchFamily="34" charset="0"/>
            </a:endParaRPr>
          </a:p>
          <a:p>
            <a:pPr lvl="1"/>
            <a:r>
              <a:rPr lang="en-US" altLang="en-US" sz="2400" dirty="0">
                <a:ea typeface="Arial" panose="020B0604020202020204" pitchFamily="34" charset="0"/>
              </a:rPr>
              <a:t>However, </a:t>
            </a:r>
            <a:r>
              <a:rPr lang="en-US" altLang="en-US" sz="2400" b="1" dirty="0">
                <a:latin typeface="Courier New" panose="02070309020205020404" pitchFamily="49" charset="0"/>
                <a:ea typeface="MS PGothic" panose="020B0600070205080204" pitchFamily="34" charset="-128"/>
              </a:rPr>
              <a:t>m3</a:t>
            </a:r>
            <a:r>
              <a:rPr lang="en-US" altLang="en-US" sz="2400" dirty="0">
                <a:ea typeface="Arial" panose="020B0604020202020204" pitchFamily="34" charset="0"/>
              </a:rPr>
              <a:t> and </a:t>
            </a:r>
            <a:r>
              <a:rPr lang="en-US" altLang="en-US" sz="2400" b="1" dirty="0">
                <a:latin typeface="Courier New" panose="02070309020205020404" pitchFamily="49" charset="0"/>
                <a:ea typeface="MS PGothic" panose="020B0600070205080204" pitchFamily="34" charset="-128"/>
              </a:rPr>
              <a:t>m4</a:t>
            </a:r>
            <a:r>
              <a:rPr lang="en-US" altLang="en-US" sz="2400" dirty="0">
                <a:ea typeface="Arial" panose="020B0604020202020204" pitchFamily="34" charset="0"/>
              </a:rPr>
              <a:t> violate the happened-before relationship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8CE045-0195-4A40-9B57-134CD7A469AE}"/>
              </a:ext>
            </a:extLst>
          </p:cNvPr>
          <p:cNvSpPr/>
          <p:nvPr/>
        </p:nvSpPr>
        <p:spPr>
          <a:xfrm>
            <a:off x="7315200" y="2438400"/>
            <a:ext cx="53340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A8B18F-F220-4BF8-ACD2-86A6C848CD93}"/>
              </a:ext>
            </a:extLst>
          </p:cNvPr>
          <p:cNvSpPr/>
          <p:nvPr/>
        </p:nvSpPr>
        <p:spPr>
          <a:xfrm>
            <a:off x="7315200" y="2743200"/>
            <a:ext cx="53340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76996B-608D-404E-8FFC-3085CF1FDE2D}"/>
              </a:ext>
            </a:extLst>
          </p:cNvPr>
          <p:cNvSpPr/>
          <p:nvPr/>
        </p:nvSpPr>
        <p:spPr>
          <a:xfrm>
            <a:off x="7315200" y="3048000"/>
            <a:ext cx="53340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12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9E2749-28F8-4A81-9F5C-D274262AC202}"/>
              </a:ext>
            </a:extLst>
          </p:cNvPr>
          <p:cNvSpPr/>
          <p:nvPr/>
        </p:nvSpPr>
        <p:spPr>
          <a:xfrm>
            <a:off x="7315200" y="3352800"/>
            <a:ext cx="53340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18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1B153A-BC60-4759-B54A-8E8819B3B80F}"/>
              </a:ext>
            </a:extLst>
          </p:cNvPr>
          <p:cNvSpPr/>
          <p:nvPr/>
        </p:nvSpPr>
        <p:spPr>
          <a:xfrm>
            <a:off x="7315200" y="3657600"/>
            <a:ext cx="53340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24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A54272-C725-4E00-AC86-9D7B7FD2D72D}"/>
              </a:ext>
            </a:extLst>
          </p:cNvPr>
          <p:cNvSpPr/>
          <p:nvPr/>
        </p:nvSpPr>
        <p:spPr>
          <a:xfrm>
            <a:off x="7315200" y="3962400"/>
            <a:ext cx="53340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30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783FB2-B915-4D16-901E-6E145CE4F23A}"/>
              </a:ext>
            </a:extLst>
          </p:cNvPr>
          <p:cNvSpPr/>
          <p:nvPr/>
        </p:nvSpPr>
        <p:spPr>
          <a:xfrm>
            <a:off x="7315200" y="4267200"/>
            <a:ext cx="53340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36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E359E-60B5-4188-A606-89F6543AD43C}"/>
              </a:ext>
            </a:extLst>
          </p:cNvPr>
          <p:cNvSpPr/>
          <p:nvPr/>
        </p:nvSpPr>
        <p:spPr>
          <a:xfrm>
            <a:off x="7315200" y="4572000"/>
            <a:ext cx="53340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42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7452C4-B8F2-4C79-A364-02D8A3EAFDCF}"/>
              </a:ext>
            </a:extLst>
          </p:cNvPr>
          <p:cNvSpPr/>
          <p:nvPr/>
        </p:nvSpPr>
        <p:spPr>
          <a:xfrm>
            <a:off x="7315200" y="4876800"/>
            <a:ext cx="53340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48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C4013B-705A-4CAE-A62C-908BCF337633}"/>
              </a:ext>
            </a:extLst>
          </p:cNvPr>
          <p:cNvSpPr/>
          <p:nvPr/>
        </p:nvSpPr>
        <p:spPr>
          <a:xfrm>
            <a:off x="7315200" y="5181600"/>
            <a:ext cx="53340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54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56E560-155B-4701-9E36-BA523FE388EF}"/>
              </a:ext>
            </a:extLst>
          </p:cNvPr>
          <p:cNvSpPr/>
          <p:nvPr/>
        </p:nvSpPr>
        <p:spPr>
          <a:xfrm>
            <a:off x="7315200" y="5486400"/>
            <a:ext cx="53340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60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C844C0-2868-4832-BCDF-D2E114A1FA1D}"/>
              </a:ext>
            </a:extLst>
          </p:cNvPr>
          <p:cNvSpPr/>
          <p:nvPr/>
        </p:nvSpPr>
        <p:spPr>
          <a:xfrm>
            <a:off x="8610600" y="2438400"/>
            <a:ext cx="5334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0DF99E4-3911-424A-86F6-CCED2C284801}"/>
              </a:ext>
            </a:extLst>
          </p:cNvPr>
          <p:cNvSpPr/>
          <p:nvPr/>
        </p:nvSpPr>
        <p:spPr>
          <a:xfrm>
            <a:off x="8610600" y="2743200"/>
            <a:ext cx="5334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8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9D6CB2F-A44D-41AD-808B-2F52DE023E1B}"/>
              </a:ext>
            </a:extLst>
          </p:cNvPr>
          <p:cNvSpPr/>
          <p:nvPr/>
        </p:nvSpPr>
        <p:spPr>
          <a:xfrm>
            <a:off x="8610600" y="3048000"/>
            <a:ext cx="5334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16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3FEFDCA-E534-4E2E-A227-1ACCF0635FBE}"/>
              </a:ext>
            </a:extLst>
          </p:cNvPr>
          <p:cNvSpPr/>
          <p:nvPr/>
        </p:nvSpPr>
        <p:spPr>
          <a:xfrm>
            <a:off x="8610600" y="3352800"/>
            <a:ext cx="5334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24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312B9A-0560-47B5-9A35-B110A4D98316}"/>
              </a:ext>
            </a:extLst>
          </p:cNvPr>
          <p:cNvSpPr/>
          <p:nvPr/>
        </p:nvSpPr>
        <p:spPr>
          <a:xfrm>
            <a:off x="8610600" y="3657600"/>
            <a:ext cx="5334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32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E7F1CD3-FF5E-4BB0-91F1-F01B9B9766DA}"/>
              </a:ext>
            </a:extLst>
          </p:cNvPr>
          <p:cNvSpPr/>
          <p:nvPr/>
        </p:nvSpPr>
        <p:spPr>
          <a:xfrm>
            <a:off x="8610600" y="3962400"/>
            <a:ext cx="5334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40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01FE69-CE44-4497-A3FC-D8286EBDDC9D}"/>
              </a:ext>
            </a:extLst>
          </p:cNvPr>
          <p:cNvSpPr/>
          <p:nvPr/>
        </p:nvSpPr>
        <p:spPr>
          <a:xfrm>
            <a:off x="8610600" y="4267200"/>
            <a:ext cx="5334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48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55EF12-43EB-4411-B5BB-559AFBD50BB5}"/>
              </a:ext>
            </a:extLst>
          </p:cNvPr>
          <p:cNvSpPr/>
          <p:nvPr/>
        </p:nvSpPr>
        <p:spPr>
          <a:xfrm>
            <a:off x="8610600" y="4572000"/>
            <a:ext cx="5334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56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14E16CA-47A8-4AC1-A313-69A53BE86446}"/>
              </a:ext>
            </a:extLst>
          </p:cNvPr>
          <p:cNvSpPr/>
          <p:nvPr/>
        </p:nvSpPr>
        <p:spPr>
          <a:xfrm>
            <a:off x="8610600" y="4876800"/>
            <a:ext cx="5334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64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721AFF1-690D-46C1-AE72-FEA9DD3B75C0}"/>
              </a:ext>
            </a:extLst>
          </p:cNvPr>
          <p:cNvSpPr/>
          <p:nvPr/>
        </p:nvSpPr>
        <p:spPr>
          <a:xfrm>
            <a:off x="8610600" y="5181600"/>
            <a:ext cx="5334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72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E0E6B47-15B5-41B8-AD56-30436D94101F}"/>
              </a:ext>
            </a:extLst>
          </p:cNvPr>
          <p:cNvSpPr/>
          <p:nvPr/>
        </p:nvSpPr>
        <p:spPr>
          <a:xfrm>
            <a:off x="8610600" y="5486400"/>
            <a:ext cx="5334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80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FADD38E-4FF9-4294-BB09-37185CFB09B7}"/>
              </a:ext>
            </a:extLst>
          </p:cNvPr>
          <p:cNvSpPr/>
          <p:nvPr/>
        </p:nvSpPr>
        <p:spPr>
          <a:xfrm>
            <a:off x="9829800" y="2438400"/>
            <a:ext cx="533400" cy="3048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AA0933-F412-4441-9CED-4E7DDEBB82C7}"/>
              </a:ext>
            </a:extLst>
          </p:cNvPr>
          <p:cNvSpPr/>
          <p:nvPr/>
        </p:nvSpPr>
        <p:spPr>
          <a:xfrm>
            <a:off x="9829800" y="2743200"/>
            <a:ext cx="533400" cy="3048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10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020D9C-2643-4670-BA59-075102B89054}"/>
              </a:ext>
            </a:extLst>
          </p:cNvPr>
          <p:cNvSpPr/>
          <p:nvPr/>
        </p:nvSpPr>
        <p:spPr>
          <a:xfrm>
            <a:off x="9829800" y="3048000"/>
            <a:ext cx="533400" cy="3048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20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7227237-D863-4BE5-9AE9-4E9A9C649482}"/>
              </a:ext>
            </a:extLst>
          </p:cNvPr>
          <p:cNvSpPr/>
          <p:nvPr/>
        </p:nvSpPr>
        <p:spPr>
          <a:xfrm>
            <a:off x="9829800" y="3352800"/>
            <a:ext cx="533400" cy="3048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30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5AF7B61-FABD-4F2C-BBB9-8507BE9DC4AB}"/>
              </a:ext>
            </a:extLst>
          </p:cNvPr>
          <p:cNvSpPr/>
          <p:nvPr/>
        </p:nvSpPr>
        <p:spPr>
          <a:xfrm>
            <a:off x="9829800" y="3657600"/>
            <a:ext cx="533400" cy="3048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40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4879D59-BBF0-4A64-8D85-92D1C8368FCA}"/>
              </a:ext>
            </a:extLst>
          </p:cNvPr>
          <p:cNvSpPr/>
          <p:nvPr/>
        </p:nvSpPr>
        <p:spPr>
          <a:xfrm>
            <a:off x="9829800" y="3962400"/>
            <a:ext cx="533400" cy="3048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50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295491D-6571-4AD9-B24A-AA400EE2F042}"/>
              </a:ext>
            </a:extLst>
          </p:cNvPr>
          <p:cNvSpPr/>
          <p:nvPr/>
        </p:nvSpPr>
        <p:spPr>
          <a:xfrm>
            <a:off x="9829800" y="4267200"/>
            <a:ext cx="533400" cy="3048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60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2B829B4-67A0-426A-BA21-062C808AEC3A}"/>
              </a:ext>
            </a:extLst>
          </p:cNvPr>
          <p:cNvSpPr/>
          <p:nvPr/>
        </p:nvSpPr>
        <p:spPr>
          <a:xfrm>
            <a:off x="9829800" y="4572000"/>
            <a:ext cx="533400" cy="3048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70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B27B993-8F90-43D9-9273-646C8D0B98F6}"/>
              </a:ext>
            </a:extLst>
          </p:cNvPr>
          <p:cNvSpPr/>
          <p:nvPr/>
        </p:nvSpPr>
        <p:spPr>
          <a:xfrm>
            <a:off x="9829800" y="4876800"/>
            <a:ext cx="533400" cy="3048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80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F7FE815-38BF-4143-8BD7-E608DAA3CAD6}"/>
              </a:ext>
            </a:extLst>
          </p:cNvPr>
          <p:cNvSpPr/>
          <p:nvPr/>
        </p:nvSpPr>
        <p:spPr>
          <a:xfrm>
            <a:off x="9829800" y="5181600"/>
            <a:ext cx="533400" cy="3048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90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D1C69EC-3F4D-4DF0-A204-8A5A5DCADA13}"/>
              </a:ext>
            </a:extLst>
          </p:cNvPr>
          <p:cNvSpPr/>
          <p:nvPr/>
        </p:nvSpPr>
        <p:spPr>
          <a:xfrm>
            <a:off x="9829800" y="5486400"/>
            <a:ext cx="533400" cy="3048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100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7EC2AC9-4AE6-4BA1-BDF8-ACDFBB24AEE1}"/>
              </a:ext>
            </a:extLst>
          </p:cNvPr>
          <p:cNvSpPr/>
          <p:nvPr/>
        </p:nvSpPr>
        <p:spPr>
          <a:xfrm>
            <a:off x="7239000" y="1905000"/>
            <a:ext cx="6858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DEE8114-7A28-4C6B-8709-1FCB51722A3B}"/>
              </a:ext>
            </a:extLst>
          </p:cNvPr>
          <p:cNvSpPr/>
          <p:nvPr/>
        </p:nvSpPr>
        <p:spPr>
          <a:xfrm>
            <a:off x="8534400" y="1905000"/>
            <a:ext cx="6858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ADFA54C-5094-4334-BA4A-DF34C562B7A8}"/>
              </a:ext>
            </a:extLst>
          </p:cNvPr>
          <p:cNvSpPr/>
          <p:nvPr/>
        </p:nvSpPr>
        <p:spPr>
          <a:xfrm>
            <a:off x="9753600" y="1905000"/>
            <a:ext cx="6858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b="1" baseline="-25000" dirty="0">
                <a:latin typeface="Courier New" pitchFamily="49" charset="0"/>
                <a:cs typeface="Courier New" pitchFamily="49" charset="0"/>
              </a:rPr>
              <a:t>3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1F95E71-2ACB-4F6A-A8C0-442F1299E408}"/>
              </a:ext>
            </a:extLst>
          </p:cNvPr>
          <p:cNvCxnSpPr/>
          <p:nvPr/>
        </p:nvCxnSpPr>
        <p:spPr>
          <a:xfrm>
            <a:off x="7848600" y="2895600"/>
            <a:ext cx="762000" cy="304800"/>
          </a:xfrm>
          <a:prstGeom prst="straightConnector1">
            <a:avLst/>
          </a:prstGeom>
          <a:ln w="28575"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312AA66-DE1F-46C9-8ACC-A726926EF3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2667000"/>
            <a:ext cx="533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m1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8926C90-7D1E-4553-819D-18D75FDCA5DF}"/>
              </a:ext>
            </a:extLst>
          </p:cNvPr>
          <p:cNvCxnSpPr/>
          <p:nvPr/>
        </p:nvCxnSpPr>
        <p:spPr>
          <a:xfrm>
            <a:off x="9144000" y="3505200"/>
            <a:ext cx="685800" cy="30480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0629D47-537E-49EA-9B2E-B68DEA0497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96400" y="3276600"/>
            <a:ext cx="533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m2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FA7FB14-15D4-4211-AB39-CA9CFBE63300}"/>
              </a:ext>
            </a:extLst>
          </p:cNvPr>
          <p:cNvCxnSpPr/>
          <p:nvPr/>
        </p:nvCxnSpPr>
        <p:spPr>
          <a:xfrm flipH="1">
            <a:off x="9144000" y="4419600"/>
            <a:ext cx="685800" cy="3048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73780FB-46C3-4918-BAD2-8A36430958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0200" y="4233864"/>
            <a:ext cx="533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m3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A393E43-2948-4032-AB3E-C527750EC0A9}"/>
              </a:ext>
            </a:extLst>
          </p:cNvPr>
          <p:cNvCxnSpPr/>
          <p:nvPr/>
        </p:nvCxnSpPr>
        <p:spPr>
          <a:xfrm flipH="1">
            <a:off x="7848600" y="5029200"/>
            <a:ext cx="762000" cy="30480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2BA4F651-BB95-4F68-A662-56D580B48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4843464"/>
            <a:ext cx="533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m4</a:t>
            </a:r>
          </a:p>
        </p:txBody>
      </p:sp>
      <p:pic>
        <p:nvPicPr>
          <p:cNvPr id="58" name="Picture 2" descr="C:\Users\vkolar\AppData\Local\Microsoft\Windows\Temporary Internet Files\Content.IE5\E2H73JIM\MC900432530[1].png">
            <a:extLst>
              <a:ext uri="{FF2B5EF4-FFF2-40B4-BE49-F238E27FC236}">
                <a16:creationId xmlns:a16="http://schemas.microsoft.com/office/drawing/2014/main" id="{DA9CD44C-71A8-4157-9541-FD829EE580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2438401"/>
            <a:ext cx="427038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" name="Picture 2" descr="C:\Users\vkolar\AppData\Local\Microsoft\Windows\Temporary Internet Files\Content.IE5\E2H73JIM\MC900432530[1].png">
            <a:extLst>
              <a:ext uri="{FF2B5EF4-FFF2-40B4-BE49-F238E27FC236}">
                <a16:creationId xmlns:a16="http://schemas.microsoft.com/office/drawing/2014/main" id="{29D7ECF6-6F9D-4F15-BD96-AF4FA14AB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6564" y="2981326"/>
            <a:ext cx="427037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95A27D73-1C1C-42C7-ADB0-8A6841E26657}"/>
              </a:ext>
            </a:extLst>
          </p:cNvPr>
          <p:cNvSpPr/>
          <p:nvPr/>
        </p:nvSpPr>
        <p:spPr>
          <a:xfrm>
            <a:off x="9210982" y="3810001"/>
            <a:ext cx="466419" cy="584775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eaLnBrk="1" hangingPunct="1">
              <a:defRPr/>
            </a:pPr>
            <a:r>
              <a:rPr lang="en-US" sz="3200" b="1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  <a:ea typeface="+mn-ea"/>
              </a:rPr>
              <a:t>x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8507399-491F-4254-9367-1B9DB04A3679}"/>
              </a:ext>
            </a:extLst>
          </p:cNvPr>
          <p:cNvSpPr/>
          <p:nvPr/>
        </p:nvSpPr>
        <p:spPr>
          <a:xfrm>
            <a:off x="7991782" y="4444426"/>
            <a:ext cx="466419" cy="584775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eaLnBrk="1" hangingPunct="1">
              <a:defRPr/>
            </a:pPr>
            <a:r>
              <a:rPr lang="en-US" sz="3200" b="1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  <a:ea typeface="+mn-ea"/>
              </a:rPr>
              <a:t>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7" grpId="0"/>
      <p:bldP spid="51" grpId="0"/>
      <p:bldP spid="5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1FD69794-8A61-462C-961C-19CE5377B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Lamport’s Clock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37144-20EC-49EA-BAA8-B2213BD13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5864352" cy="4953000"/>
          </a:xfrm>
        </p:spPr>
        <p:txBody>
          <a:bodyPr/>
          <a:lstStyle/>
          <a:p>
            <a:r>
              <a:rPr lang="en-US" altLang="en-US" sz="2800" dirty="0"/>
              <a:t>When a message is being sent:</a:t>
            </a:r>
          </a:p>
          <a:p>
            <a:pPr lvl="1"/>
            <a:r>
              <a:rPr lang="en-US" altLang="en-US" sz="2400" dirty="0"/>
              <a:t>Let it carry a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timestamp</a:t>
            </a:r>
            <a:r>
              <a:rPr lang="en-US" altLang="en-US" sz="2400" dirty="0"/>
              <a:t> according to the sender’s logical clock</a:t>
            </a:r>
          </a:p>
          <a:p>
            <a:pPr>
              <a:buFontTx/>
              <a:buNone/>
            </a:pPr>
            <a:endParaRPr lang="en-US" altLang="en-US" sz="2400" dirty="0"/>
          </a:p>
          <a:p>
            <a:r>
              <a:rPr lang="en-US" altLang="en-US" sz="2800" dirty="0"/>
              <a:t>When a message is received:</a:t>
            </a:r>
          </a:p>
          <a:p>
            <a:pPr lvl="1"/>
            <a:r>
              <a:rPr lang="en-US" altLang="en-US" sz="2400" dirty="0"/>
              <a:t>If the receiver logical clock is less than the message sending time in the packet, adjust the receiver’s clock such that: </a:t>
            </a:r>
          </a:p>
          <a:p>
            <a:pPr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currentTime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timestamp + 1</a:t>
            </a:r>
          </a:p>
          <a:p>
            <a:pPr lvl="1">
              <a:buFontTx/>
              <a:buNone/>
            </a:pPr>
            <a:endParaRPr lang="en-US" altLang="en-US" sz="2000" dirty="0">
              <a:ea typeface="Arial" panose="020B0604020202020204" pitchFamily="34" charset="0"/>
            </a:endParaRPr>
          </a:p>
          <a:p>
            <a:pPr lvl="2"/>
            <a:endParaRPr lang="en-US" altLang="en-US" sz="1400" dirty="0">
              <a:ea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7166B3-CBF4-45FB-8560-7462BA4E38C3}"/>
              </a:ext>
            </a:extLst>
          </p:cNvPr>
          <p:cNvSpPr/>
          <p:nvPr/>
        </p:nvSpPr>
        <p:spPr>
          <a:xfrm>
            <a:off x="7162800" y="2438400"/>
            <a:ext cx="53340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BC40B8-0EFB-473C-A4CE-2549277A78A0}"/>
              </a:ext>
            </a:extLst>
          </p:cNvPr>
          <p:cNvSpPr/>
          <p:nvPr/>
        </p:nvSpPr>
        <p:spPr>
          <a:xfrm>
            <a:off x="7162800" y="2743200"/>
            <a:ext cx="53340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B75833-5FB6-4748-B234-AF1FF38CEB90}"/>
              </a:ext>
            </a:extLst>
          </p:cNvPr>
          <p:cNvSpPr/>
          <p:nvPr/>
        </p:nvSpPr>
        <p:spPr>
          <a:xfrm>
            <a:off x="7162800" y="3048000"/>
            <a:ext cx="53340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12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9E7C55-9718-4EA7-BBB0-AAFFCB7ED8C6}"/>
              </a:ext>
            </a:extLst>
          </p:cNvPr>
          <p:cNvSpPr/>
          <p:nvPr/>
        </p:nvSpPr>
        <p:spPr>
          <a:xfrm>
            <a:off x="7162800" y="3352800"/>
            <a:ext cx="53340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18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9950E4-BD8D-4D4E-9B35-5B5850CAEA03}"/>
              </a:ext>
            </a:extLst>
          </p:cNvPr>
          <p:cNvSpPr/>
          <p:nvPr/>
        </p:nvSpPr>
        <p:spPr>
          <a:xfrm>
            <a:off x="7162800" y="3657600"/>
            <a:ext cx="53340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24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77054E-C786-4196-BEBB-9D272F8117B7}"/>
              </a:ext>
            </a:extLst>
          </p:cNvPr>
          <p:cNvSpPr/>
          <p:nvPr/>
        </p:nvSpPr>
        <p:spPr>
          <a:xfrm>
            <a:off x="7162800" y="3962400"/>
            <a:ext cx="53340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30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970894-0532-486A-A5E3-2662CE25E8AA}"/>
              </a:ext>
            </a:extLst>
          </p:cNvPr>
          <p:cNvSpPr/>
          <p:nvPr/>
        </p:nvSpPr>
        <p:spPr>
          <a:xfrm>
            <a:off x="7162800" y="4267200"/>
            <a:ext cx="53340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36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F987EA-039A-4EC7-8689-02D3989EA943}"/>
              </a:ext>
            </a:extLst>
          </p:cNvPr>
          <p:cNvSpPr/>
          <p:nvPr/>
        </p:nvSpPr>
        <p:spPr>
          <a:xfrm>
            <a:off x="7162800" y="4572000"/>
            <a:ext cx="53340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42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D4C6D9-FF81-4BF3-B9B5-B07ABC1FCF99}"/>
              </a:ext>
            </a:extLst>
          </p:cNvPr>
          <p:cNvSpPr/>
          <p:nvPr/>
        </p:nvSpPr>
        <p:spPr>
          <a:xfrm>
            <a:off x="7162800" y="4876800"/>
            <a:ext cx="53340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48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A45FCF-B728-4559-B93C-D4787FE20DF4}"/>
              </a:ext>
            </a:extLst>
          </p:cNvPr>
          <p:cNvSpPr/>
          <p:nvPr/>
        </p:nvSpPr>
        <p:spPr>
          <a:xfrm>
            <a:off x="7162800" y="5181600"/>
            <a:ext cx="53340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54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D7C333-D608-4AC5-8C30-72AFF717D9FC}"/>
              </a:ext>
            </a:extLst>
          </p:cNvPr>
          <p:cNvSpPr/>
          <p:nvPr/>
        </p:nvSpPr>
        <p:spPr>
          <a:xfrm>
            <a:off x="7162800" y="5486400"/>
            <a:ext cx="53340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60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D863F4-5E8C-4A5C-8B41-2EAAAFAC77CB}"/>
              </a:ext>
            </a:extLst>
          </p:cNvPr>
          <p:cNvSpPr/>
          <p:nvPr/>
        </p:nvSpPr>
        <p:spPr>
          <a:xfrm>
            <a:off x="8534400" y="2438400"/>
            <a:ext cx="5334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F73279-98DB-485B-BB69-1D15559AA068}"/>
              </a:ext>
            </a:extLst>
          </p:cNvPr>
          <p:cNvSpPr/>
          <p:nvPr/>
        </p:nvSpPr>
        <p:spPr>
          <a:xfrm>
            <a:off x="8534400" y="2743200"/>
            <a:ext cx="5334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8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31FAAB-3A9B-42E8-B761-1AB4E0F8DEEE}"/>
              </a:ext>
            </a:extLst>
          </p:cNvPr>
          <p:cNvSpPr/>
          <p:nvPr/>
        </p:nvSpPr>
        <p:spPr>
          <a:xfrm>
            <a:off x="8534400" y="3048000"/>
            <a:ext cx="5334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16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F00AD4-6BFE-4213-89CD-30D267F04FEB}"/>
              </a:ext>
            </a:extLst>
          </p:cNvPr>
          <p:cNvSpPr/>
          <p:nvPr/>
        </p:nvSpPr>
        <p:spPr>
          <a:xfrm>
            <a:off x="8534400" y="3352800"/>
            <a:ext cx="5334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24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20B232-6253-432E-9C2E-244ED59E87C9}"/>
              </a:ext>
            </a:extLst>
          </p:cNvPr>
          <p:cNvSpPr/>
          <p:nvPr/>
        </p:nvSpPr>
        <p:spPr>
          <a:xfrm>
            <a:off x="8534400" y="3657600"/>
            <a:ext cx="5334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32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0E37BA-1750-45C8-9AD6-AD3215254869}"/>
              </a:ext>
            </a:extLst>
          </p:cNvPr>
          <p:cNvSpPr/>
          <p:nvPr/>
        </p:nvSpPr>
        <p:spPr>
          <a:xfrm>
            <a:off x="8534400" y="3962400"/>
            <a:ext cx="5334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40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E34D10-F288-4206-A5AE-54232F8A84B6}"/>
              </a:ext>
            </a:extLst>
          </p:cNvPr>
          <p:cNvSpPr/>
          <p:nvPr/>
        </p:nvSpPr>
        <p:spPr>
          <a:xfrm>
            <a:off x="8534400" y="4267200"/>
            <a:ext cx="5334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48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DF7ABB1-BD7A-4E23-9A3B-273277B3181F}"/>
              </a:ext>
            </a:extLst>
          </p:cNvPr>
          <p:cNvSpPr/>
          <p:nvPr/>
        </p:nvSpPr>
        <p:spPr>
          <a:xfrm>
            <a:off x="8534400" y="4572000"/>
            <a:ext cx="5334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56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30F9A8C-999C-4CB8-BBFD-DC739CFCF75F}"/>
              </a:ext>
            </a:extLst>
          </p:cNvPr>
          <p:cNvSpPr/>
          <p:nvPr/>
        </p:nvSpPr>
        <p:spPr>
          <a:xfrm>
            <a:off x="8534400" y="4876800"/>
            <a:ext cx="5334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64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A8BCB24-631B-4A3D-9587-26E99220CC9E}"/>
              </a:ext>
            </a:extLst>
          </p:cNvPr>
          <p:cNvSpPr/>
          <p:nvPr/>
        </p:nvSpPr>
        <p:spPr>
          <a:xfrm>
            <a:off x="8534400" y="5181600"/>
            <a:ext cx="5334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72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7F1913-2880-4DF5-9FCD-18A1D31574E3}"/>
              </a:ext>
            </a:extLst>
          </p:cNvPr>
          <p:cNvSpPr/>
          <p:nvPr/>
        </p:nvSpPr>
        <p:spPr>
          <a:xfrm>
            <a:off x="8534400" y="5486400"/>
            <a:ext cx="5334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80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69CDF29-B4EC-4F13-8ECA-DA5947638C29}"/>
              </a:ext>
            </a:extLst>
          </p:cNvPr>
          <p:cNvSpPr/>
          <p:nvPr/>
        </p:nvSpPr>
        <p:spPr>
          <a:xfrm>
            <a:off x="9906000" y="2438400"/>
            <a:ext cx="533400" cy="3048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55D6FFA-CDC2-45F8-8A2A-2BAF67C209EE}"/>
              </a:ext>
            </a:extLst>
          </p:cNvPr>
          <p:cNvSpPr/>
          <p:nvPr/>
        </p:nvSpPr>
        <p:spPr>
          <a:xfrm>
            <a:off x="9906000" y="2743200"/>
            <a:ext cx="533400" cy="3048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10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6E32D92-2D6A-408D-A5DA-F6A718067ED2}"/>
              </a:ext>
            </a:extLst>
          </p:cNvPr>
          <p:cNvSpPr/>
          <p:nvPr/>
        </p:nvSpPr>
        <p:spPr>
          <a:xfrm>
            <a:off x="9906000" y="3048000"/>
            <a:ext cx="533400" cy="3048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20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7D31B17-9E1A-450E-AD84-6156F490CBA6}"/>
              </a:ext>
            </a:extLst>
          </p:cNvPr>
          <p:cNvSpPr/>
          <p:nvPr/>
        </p:nvSpPr>
        <p:spPr>
          <a:xfrm>
            <a:off x="9906000" y="3352800"/>
            <a:ext cx="533400" cy="3048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30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FB6062-5B2A-473C-A1A6-27ECFB48C07F}"/>
              </a:ext>
            </a:extLst>
          </p:cNvPr>
          <p:cNvSpPr/>
          <p:nvPr/>
        </p:nvSpPr>
        <p:spPr>
          <a:xfrm>
            <a:off x="9906000" y="3657600"/>
            <a:ext cx="533400" cy="3048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40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1CC5D34-3C72-4278-8184-307E6FA71730}"/>
              </a:ext>
            </a:extLst>
          </p:cNvPr>
          <p:cNvSpPr/>
          <p:nvPr/>
        </p:nvSpPr>
        <p:spPr>
          <a:xfrm>
            <a:off x="9906000" y="3962400"/>
            <a:ext cx="533400" cy="3048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50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63F0979-4D66-44CC-81EF-02B1C746F1DD}"/>
              </a:ext>
            </a:extLst>
          </p:cNvPr>
          <p:cNvSpPr/>
          <p:nvPr/>
        </p:nvSpPr>
        <p:spPr>
          <a:xfrm>
            <a:off x="9906000" y="4267200"/>
            <a:ext cx="533400" cy="3048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60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EE4651C-1923-47EF-86B2-48EA2DC17E8D}"/>
              </a:ext>
            </a:extLst>
          </p:cNvPr>
          <p:cNvSpPr/>
          <p:nvPr/>
        </p:nvSpPr>
        <p:spPr>
          <a:xfrm>
            <a:off x="9906000" y="4572000"/>
            <a:ext cx="533400" cy="3048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70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112539B-EDE6-4E8A-826D-5295816CAF3C}"/>
              </a:ext>
            </a:extLst>
          </p:cNvPr>
          <p:cNvSpPr/>
          <p:nvPr/>
        </p:nvSpPr>
        <p:spPr>
          <a:xfrm>
            <a:off x="9906000" y="4876800"/>
            <a:ext cx="533400" cy="3048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80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B6B00ED-7C29-402A-A964-BD931EA257A4}"/>
              </a:ext>
            </a:extLst>
          </p:cNvPr>
          <p:cNvSpPr/>
          <p:nvPr/>
        </p:nvSpPr>
        <p:spPr>
          <a:xfrm>
            <a:off x="9906000" y="5181600"/>
            <a:ext cx="533400" cy="3048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90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5037CA9-DBAD-42CE-8B37-4C5C14FA43B9}"/>
              </a:ext>
            </a:extLst>
          </p:cNvPr>
          <p:cNvSpPr/>
          <p:nvPr/>
        </p:nvSpPr>
        <p:spPr>
          <a:xfrm>
            <a:off x="9906000" y="5486400"/>
            <a:ext cx="533400" cy="3048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100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1C465F7-C6C3-4EF3-B885-79C1F3DAA928}"/>
              </a:ext>
            </a:extLst>
          </p:cNvPr>
          <p:cNvSpPr/>
          <p:nvPr/>
        </p:nvSpPr>
        <p:spPr>
          <a:xfrm>
            <a:off x="7086600" y="1905000"/>
            <a:ext cx="6858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P</a:t>
            </a:r>
            <a:r>
              <a:rPr lang="en-US" baseline="-25000" dirty="0"/>
              <a:t>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8AC9B8E-61E2-4FC5-99AD-32C93BA73B25}"/>
              </a:ext>
            </a:extLst>
          </p:cNvPr>
          <p:cNvSpPr/>
          <p:nvPr/>
        </p:nvSpPr>
        <p:spPr>
          <a:xfrm>
            <a:off x="8458200" y="1905000"/>
            <a:ext cx="6858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P</a:t>
            </a:r>
            <a:r>
              <a:rPr lang="en-US" baseline="-25000" dirty="0"/>
              <a:t>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FC9C0C6-425D-4B05-B0C0-6E08FFE59569}"/>
              </a:ext>
            </a:extLst>
          </p:cNvPr>
          <p:cNvSpPr/>
          <p:nvPr/>
        </p:nvSpPr>
        <p:spPr>
          <a:xfrm>
            <a:off x="9829800" y="1905000"/>
            <a:ext cx="6858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P</a:t>
            </a:r>
            <a:r>
              <a:rPr lang="en-US" baseline="-25000" dirty="0"/>
              <a:t>3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D3807C8-81D5-4D3C-854C-43F39FDE7003}"/>
              </a:ext>
            </a:extLst>
          </p:cNvPr>
          <p:cNvCxnSpPr/>
          <p:nvPr/>
        </p:nvCxnSpPr>
        <p:spPr>
          <a:xfrm flipH="1">
            <a:off x="9067800" y="4419600"/>
            <a:ext cx="838200" cy="3048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7914AEB-C417-4F5F-A6EB-E868BA9257EE}"/>
              </a:ext>
            </a:extLst>
          </p:cNvPr>
          <p:cNvSpPr txBox="1"/>
          <p:nvPr/>
        </p:nvSpPr>
        <p:spPr>
          <a:xfrm>
            <a:off x="9144000" y="4114801"/>
            <a:ext cx="685800" cy="3079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</a:rPr>
              <a:t>m3:60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4266BB4-9EE4-4408-A564-B2AFD0593F4A}"/>
              </a:ext>
            </a:extLst>
          </p:cNvPr>
          <p:cNvCxnSpPr/>
          <p:nvPr/>
        </p:nvCxnSpPr>
        <p:spPr>
          <a:xfrm flipH="1">
            <a:off x="7696200" y="5029200"/>
            <a:ext cx="838200" cy="30480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9DF9676E-9B2E-4B44-8436-2121FF4F4B5A}"/>
              </a:ext>
            </a:extLst>
          </p:cNvPr>
          <p:cNvSpPr/>
          <p:nvPr/>
        </p:nvSpPr>
        <p:spPr>
          <a:xfrm>
            <a:off x="8534400" y="4572000"/>
            <a:ext cx="5334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61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6B0E829-D00C-4406-8A55-73CEBD433F32}"/>
              </a:ext>
            </a:extLst>
          </p:cNvPr>
          <p:cNvSpPr txBox="1"/>
          <p:nvPr/>
        </p:nvSpPr>
        <p:spPr>
          <a:xfrm>
            <a:off x="7772400" y="4724401"/>
            <a:ext cx="685800" cy="30797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400" dirty="0">
                <a:solidFill>
                  <a:srgbClr val="000000"/>
                </a:solidFill>
              </a:rPr>
              <a:t>m4:69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2612789-FDB1-4560-9260-8D03884FDAA3}"/>
              </a:ext>
            </a:extLst>
          </p:cNvPr>
          <p:cNvSpPr/>
          <p:nvPr/>
        </p:nvSpPr>
        <p:spPr>
          <a:xfrm>
            <a:off x="7162800" y="5181600"/>
            <a:ext cx="53340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54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B71E542-30C3-499C-B797-504752E5B360}"/>
              </a:ext>
            </a:extLst>
          </p:cNvPr>
          <p:cNvSpPr/>
          <p:nvPr/>
        </p:nvSpPr>
        <p:spPr>
          <a:xfrm>
            <a:off x="8534400" y="4876800"/>
            <a:ext cx="5334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69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13F0460-BE52-4D57-95F8-32F69EDF0657}"/>
              </a:ext>
            </a:extLst>
          </p:cNvPr>
          <p:cNvSpPr/>
          <p:nvPr/>
        </p:nvSpPr>
        <p:spPr>
          <a:xfrm>
            <a:off x="8534400" y="5181600"/>
            <a:ext cx="5334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77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BE4CE3F-901D-4D49-9FE9-E0D36306A6AE}"/>
              </a:ext>
            </a:extLst>
          </p:cNvPr>
          <p:cNvSpPr/>
          <p:nvPr/>
        </p:nvSpPr>
        <p:spPr>
          <a:xfrm>
            <a:off x="8534400" y="5486400"/>
            <a:ext cx="533400" cy="304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85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0C50A94-0423-471C-8218-70EAD39F9E4C}"/>
              </a:ext>
            </a:extLst>
          </p:cNvPr>
          <p:cNvSpPr/>
          <p:nvPr/>
        </p:nvSpPr>
        <p:spPr>
          <a:xfrm>
            <a:off x="7162800" y="5181600"/>
            <a:ext cx="53340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70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DF990A0-6E9A-404D-BA74-014BAEFEAB85}"/>
              </a:ext>
            </a:extLst>
          </p:cNvPr>
          <p:cNvSpPr/>
          <p:nvPr/>
        </p:nvSpPr>
        <p:spPr>
          <a:xfrm>
            <a:off x="7162800" y="5486400"/>
            <a:ext cx="533400" cy="3048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76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21600000">
                                      <p:cBhvr>
                                        <p:cTn id="2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5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7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9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5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E9A96E93-90C5-4CB5-8B85-5918E46A3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Implementation of Lamport’s Clock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1D349684-43F6-4169-B04D-12F906A5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10360152" cy="2575560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ea typeface="+mn-ea"/>
              </a:rPr>
              <a:t>Each process </a:t>
            </a:r>
            <a:r>
              <a:rPr lang="en-US" sz="2400" dirty="0">
                <a:latin typeface="Courier New" pitchFamily="49" charset="0"/>
                <a:ea typeface="+mn-ea"/>
                <a:cs typeface="Courier New" pitchFamily="49" charset="0"/>
              </a:rPr>
              <a:t>P</a:t>
            </a:r>
            <a:r>
              <a:rPr lang="en-US" sz="2400" baseline="-25000" dirty="0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sz="2400" dirty="0">
                <a:ea typeface="+mn-ea"/>
              </a:rPr>
              <a:t> maintains a local counter </a:t>
            </a:r>
            <a:r>
              <a:rPr lang="en-US" sz="2400" dirty="0" err="1">
                <a:latin typeface="Courier New" pitchFamily="49" charset="0"/>
                <a:ea typeface="+mn-ea"/>
                <a:cs typeface="Courier New" pitchFamily="49" charset="0"/>
              </a:rPr>
              <a:t>C</a:t>
            </a:r>
            <a:r>
              <a:rPr lang="en-US" sz="2400" baseline="-25000" dirty="0" err="1">
                <a:latin typeface="Courier New" pitchFamily="49" charset="0"/>
                <a:ea typeface="+mn-ea"/>
                <a:cs typeface="Courier New" pitchFamily="49" charset="0"/>
              </a:rPr>
              <a:t>i</a:t>
            </a:r>
            <a:r>
              <a:rPr lang="en-US" sz="2400" dirty="0">
                <a:ea typeface="+mn-ea"/>
              </a:rPr>
              <a:t> and adjusts this counter according to the following rules:</a:t>
            </a:r>
          </a:p>
          <a:p>
            <a:pPr lvl="4">
              <a:defRPr/>
            </a:pPr>
            <a:endParaRPr lang="en-US" sz="1050" dirty="0"/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Tx/>
              <a:buAutoNum type="arabicPeriod"/>
              <a:defRPr/>
            </a:pPr>
            <a:r>
              <a:rPr lang="en-US" sz="2000" dirty="0"/>
              <a:t>For any two successive events that take place within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000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/>
              <a:t>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2000" baseline="-250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/>
              <a:t> is incremented by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1</a:t>
            </a: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Tx/>
              <a:buAutoNum type="arabicPeriod"/>
              <a:defRPr/>
            </a:pPr>
            <a:r>
              <a:rPr lang="en-US" sz="2000" dirty="0"/>
              <a:t>Each time a message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2000" dirty="0"/>
              <a:t> is sent by process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000" baseline="-25000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dirty="0"/>
              <a:t> ,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2000" dirty="0"/>
              <a:t> is assigned a timestamp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ts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(m)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2000" baseline="-25000" dirty="0" err="1">
                <a:latin typeface="Courier New" pitchFamily="49" charset="0"/>
                <a:cs typeface="Courier New" pitchFamily="49" charset="0"/>
              </a:rPr>
              <a:t>i</a:t>
            </a:r>
            <a:endParaRPr lang="en-US" sz="2000" baseline="-25000" dirty="0">
              <a:latin typeface="Courier New" pitchFamily="49" charset="0"/>
              <a:cs typeface="Courier New" pitchFamily="49" charset="0"/>
            </a:endParaRPr>
          </a:p>
          <a:p>
            <a:pPr marL="914400" lvl="1" indent="-457200">
              <a:spcBef>
                <a:spcPts val="600"/>
              </a:spcBef>
              <a:spcAft>
                <a:spcPts val="600"/>
              </a:spcAft>
              <a:buFontTx/>
              <a:buAutoNum type="arabicPeriod"/>
              <a:defRPr/>
            </a:pPr>
            <a:r>
              <a:rPr lang="en-US" sz="2000" dirty="0"/>
              <a:t>Whenever a message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m</a:t>
            </a:r>
            <a:r>
              <a:rPr lang="en-US" sz="2000" dirty="0"/>
              <a:t> is received by a process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000" baseline="-25000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000" dirty="0"/>
              <a:t>,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US" sz="2000" baseline="-25000" dirty="0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000" dirty="0"/>
              <a:t> adjusts its local counter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2000" baseline="-25000" dirty="0" err="1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000" dirty="0"/>
              <a:t> to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max(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C</a:t>
            </a:r>
            <a:r>
              <a:rPr lang="en-US" sz="2000" b="1" baseline="-25000" dirty="0" err="1"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ts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(m)) + 1</a:t>
            </a:r>
            <a:endParaRPr lang="en-US" sz="2000" b="1" dirty="0"/>
          </a:p>
          <a:p>
            <a:pPr lvl="4">
              <a:defRPr/>
            </a:pPr>
            <a:endParaRPr lang="en-US" sz="1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486B5FF-1E3A-4457-8237-B444A6F0EDEC}"/>
              </a:ext>
            </a:extLst>
          </p:cNvPr>
          <p:cNvCxnSpPr/>
          <p:nvPr/>
        </p:nvCxnSpPr>
        <p:spPr>
          <a:xfrm>
            <a:off x="3352800" y="4648200"/>
            <a:ext cx="533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E0C1C03-B8ED-4198-A2C2-E03E4D225F28}"/>
              </a:ext>
            </a:extLst>
          </p:cNvPr>
          <p:cNvCxnSpPr/>
          <p:nvPr/>
        </p:nvCxnSpPr>
        <p:spPr>
          <a:xfrm>
            <a:off x="3352800" y="5387976"/>
            <a:ext cx="5334000" cy="222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193513-DAF1-4B5A-9C28-193CE0A33280}"/>
              </a:ext>
            </a:extLst>
          </p:cNvPr>
          <p:cNvCxnSpPr/>
          <p:nvPr/>
        </p:nvCxnSpPr>
        <p:spPr>
          <a:xfrm>
            <a:off x="3352800" y="6096000"/>
            <a:ext cx="5334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FAC92BD-3108-464A-A7C7-EA0E4AAB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473575"/>
            <a:ext cx="533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P</a:t>
            </a:r>
            <a:r>
              <a:rPr lang="en-US" altLang="en-US" sz="1600" baseline="-25000">
                <a:solidFill>
                  <a:schemeClr val="tx1"/>
                </a:solidFill>
              </a:rPr>
              <a:t>0</a:t>
            </a: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5BD154-22EB-438F-9161-86A513F43C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213350"/>
            <a:ext cx="533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P</a:t>
            </a:r>
            <a:r>
              <a:rPr lang="en-US" altLang="en-US" sz="1600" baseline="-25000">
                <a:solidFill>
                  <a:srgbClr val="FF0000"/>
                </a:solidFill>
              </a:rPr>
              <a:t>1</a:t>
            </a:r>
            <a:endParaRPr lang="en-US" altLang="en-US" sz="160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59791C-ADFF-42A4-B3C1-F23852360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5910264"/>
            <a:ext cx="533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</a:rPr>
              <a:t>P</a:t>
            </a:r>
            <a:r>
              <a:rPr lang="en-US" altLang="en-US" sz="1600" baseline="-25000">
                <a:solidFill>
                  <a:srgbClr val="0000FF"/>
                </a:solidFill>
              </a:rPr>
              <a:t>2</a:t>
            </a:r>
            <a:endParaRPr lang="en-US" altLang="en-US" sz="1600">
              <a:solidFill>
                <a:srgbClr val="0000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4F5438-63B1-4785-8857-4049998358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275139"/>
            <a:ext cx="12954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C</a:t>
            </a:r>
            <a:r>
              <a:rPr lang="en-US" altLang="en-US" sz="1600" baseline="-25000">
                <a:solidFill>
                  <a:schemeClr val="tx1"/>
                </a:solidFill>
              </a:rPr>
              <a:t>0</a:t>
            </a:r>
            <a:r>
              <a:rPr lang="en-US" altLang="en-US" sz="1600">
                <a:solidFill>
                  <a:schemeClr val="tx1"/>
                </a:solidFill>
              </a:rPr>
              <a:t>=1</a:t>
            </a:r>
            <a:endParaRPr lang="en-US" altLang="en-US" sz="1600" baseline="-2500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61D3D12-2B6F-4CE5-97A3-51F0D6D9D752}"/>
              </a:ext>
            </a:extLst>
          </p:cNvPr>
          <p:cNvCxnSpPr/>
          <p:nvPr/>
        </p:nvCxnSpPr>
        <p:spPr>
          <a:xfrm>
            <a:off x="6019800" y="4572000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357FD7E-12F7-4D3B-A499-BFA6AF489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4275139"/>
            <a:ext cx="12954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C</a:t>
            </a:r>
            <a:r>
              <a:rPr lang="en-US" altLang="en-US" sz="1600" baseline="-25000">
                <a:solidFill>
                  <a:schemeClr val="tx1"/>
                </a:solidFill>
              </a:rPr>
              <a:t>0</a:t>
            </a:r>
            <a:r>
              <a:rPr lang="en-US" altLang="en-US" sz="1600">
                <a:solidFill>
                  <a:schemeClr val="tx1"/>
                </a:solidFill>
              </a:rPr>
              <a:t>=2</a:t>
            </a:r>
            <a:endParaRPr lang="en-US" altLang="en-US" sz="1600" baseline="-2500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54C9656-54ED-4F6F-9D42-BF731A210FC5}"/>
              </a:ext>
            </a:extLst>
          </p:cNvPr>
          <p:cNvCxnSpPr/>
          <p:nvPr/>
        </p:nvCxnSpPr>
        <p:spPr>
          <a:xfrm>
            <a:off x="7772400" y="4572000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BC30247-0F6A-4A6C-86A1-3F45DE5ED0D5}"/>
              </a:ext>
            </a:extLst>
          </p:cNvPr>
          <p:cNvCxnSpPr/>
          <p:nvPr/>
        </p:nvCxnSpPr>
        <p:spPr>
          <a:xfrm>
            <a:off x="7772400" y="4648200"/>
            <a:ext cx="533400" cy="762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B3141DC-F0B5-4E70-AE0C-85AB6F56A0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4267200"/>
            <a:ext cx="1295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C</a:t>
            </a:r>
            <a:r>
              <a:rPr lang="en-US" altLang="en-US" sz="1600" baseline="-25000">
                <a:solidFill>
                  <a:schemeClr val="tx1"/>
                </a:solidFill>
              </a:rPr>
              <a:t>0</a:t>
            </a:r>
            <a:r>
              <a:rPr lang="en-US" altLang="en-US" sz="1600">
                <a:solidFill>
                  <a:schemeClr val="tx1"/>
                </a:solidFill>
              </a:rPr>
              <a:t>=0</a:t>
            </a:r>
            <a:endParaRPr lang="en-US" altLang="en-US" sz="1600" baseline="-2500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FB7320-4A08-4C5F-B5FB-2C61D9E6AC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006975"/>
            <a:ext cx="1295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C</a:t>
            </a:r>
            <a:r>
              <a:rPr lang="en-US" altLang="en-US" sz="1600" baseline="-25000">
                <a:solidFill>
                  <a:srgbClr val="FF0000"/>
                </a:solidFill>
              </a:rPr>
              <a:t>1</a:t>
            </a:r>
            <a:r>
              <a:rPr lang="en-US" altLang="en-US" sz="1600">
                <a:solidFill>
                  <a:srgbClr val="FF0000"/>
                </a:solidFill>
              </a:rPr>
              <a:t>=0</a:t>
            </a:r>
            <a:endParaRPr lang="en-US" altLang="en-US" sz="1600" baseline="-2500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485C4B-0F4B-4934-AA08-89AF52F20F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722939"/>
            <a:ext cx="12954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</a:rPr>
              <a:t>C</a:t>
            </a:r>
            <a:r>
              <a:rPr lang="en-US" altLang="en-US" sz="1600" baseline="-25000">
                <a:solidFill>
                  <a:srgbClr val="0000FF"/>
                </a:solidFill>
              </a:rPr>
              <a:t>2</a:t>
            </a:r>
            <a:r>
              <a:rPr lang="en-US" altLang="en-US" sz="1600">
                <a:solidFill>
                  <a:srgbClr val="0000FF"/>
                </a:solidFill>
              </a:rPr>
              <a:t>=0</a:t>
            </a:r>
            <a:endParaRPr lang="en-US" altLang="en-US" sz="1600" baseline="-25000">
              <a:solidFill>
                <a:srgbClr val="0000FF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03E915-3A8D-44FC-B0DF-F00CF7412821}"/>
              </a:ext>
            </a:extLst>
          </p:cNvPr>
          <p:cNvCxnSpPr/>
          <p:nvPr/>
        </p:nvCxnSpPr>
        <p:spPr>
          <a:xfrm>
            <a:off x="3352800" y="4572000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B9B03B2-A242-42CF-BA69-A491EFCFA507}"/>
              </a:ext>
            </a:extLst>
          </p:cNvPr>
          <p:cNvCxnSpPr/>
          <p:nvPr/>
        </p:nvCxnSpPr>
        <p:spPr>
          <a:xfrm>
            <a:off x="3352800" y="5311775"/>
            <a:ext cx="0" cy="152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A9E9EDD-78B2-46DC-9186-E5452E359E7C}"/>
              </a:ext>
            </a:extLst>
          </p:cNvPr>
          <p:cNvCxnSpPr/>
          <p:nvPr/>
        </p:nvCxnSpPr>
        <p:spPr>
          <a:xfrm>
            <a:off x="3352800" y="6019800"/>
            <a:ext cx="0" cy="1524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37DE59-964D-4828-96BE-8F240D972583}"/>
              </a:ext>
            </a:extLst>
          </p:cNvPr>
          <p:cNvCxnSpPr/>
          <p:nvPr/>
        </p:nvCxnSpPr>
        <p:spPr>
          <a:xfrm>
            <a:off x="8305800" y="5334000"/>
            <a:ext cx="0" cy="152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C903E4E-B9EC-44D9-8D43-69CE5E031903}"/>
              </a:ext>
            </a:extLst>
          </p:cNvPr>
          <p:cNvSpPr/>
          <p:nvPr/>
        </p:nvSpPr>
        <p:spPr>
          <a:xfrm>
            <a:off x="7315201" y="4843464"/>
            <a:ext cx="542925" cy="338137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600" dirty="0"/>
              <a:t>m</a:t>
            </a:r>
            <a:r>
              <a:rPr lang="en-US" sz="1600" dirty="0">
                <a:sym typeface="Wingdings" pitchFamily="2" charset="2"/>
              </a:rPr>
              <a:t>:</a:t>
            </a:r>
            <a:r>
              <a:rPr lang="en-US" sz="1600" dirty="0"/>
              <a:t>2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935867A-4889-403C-AE3B-4F363DCD7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5029200"/>
            <a:ext cx="1295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C</a:t>
            </a:r>
            <a:r>
              <a:rPr lang="en-US" altLang="en-US" sz="1600" baseline="-25000">
                <a:solidFill>
                  <a:srgbClr val="FF0000"/>
                </a:solidFill>
              </a:rPr>
              <a:t>1</a:t>
            </a:r>
            <a:r>
              <a:rPr lang="en-US" altLang="en-US" sz="1600">
                <a:solidFill>
                  <a:srgbClr val="FF0000"/>
                </a:solidFill>
              </a:rPr>
              <a:t>=3</a:t>
            </a:r>
            <a:endParaRPr lang="en-US" altLang="en-US" sz="1600" baseline="-25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2" grpId="0"/>
      <p:bldP spid="15" grpId="0"/>
      <p:bldP spid="16" grpId="0"/>
      <p:bldP spid="17" grpId="0"/>
      <p:bldP spid="22" grpId="0" animBg="1"/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7B0FF823-C321-46E0-BA16-2FFB092DB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Placement of the Logical Clock</a:t>
            </a:r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4B87E299-E0C0-450D-8069-CF63D0404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10360152" cy="45259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In a computer, several processes can use different logical clocks</a:t>
            </a:r>
          </a:p>
          <a:p>
            <a:pPr lvl="4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en-US" sz="200" dirty="0">
              <a:ea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However, instead of each process maintaining its own logical clock, a single logical clock can be implemented in the middleware as a time service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9DD55B-F49C-40A1-A349-6B2B1969676A}"/>
              </a:ext>
            </a:extLst>
          </p:cNvPr>
          <p:cNvSpPr/>
          <p:nvPr/>
        </p:nvSpPr>
        <p:spPr>
          <a:xfrm>
            <a:off x="2209800" y="5795962"/>
            <a:ext cx="1447800" cy="3048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/>
              <a:t>Network layer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1116DE-DC2C-4623-ACDB-3028D6D6ED8D}"/>
              </a:ext>
            </a:extLst>
          </p:cNvPr>
          <p:cNvSpPr/>
          <p:nvPr/>
        </p:nvSpPr>
        <p:spPr>
          <a:xfrm>
            <a:off x="2184903" y="4805362"/>
            <a:ext cx="1447800" cy="30480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b="1" dirty="0">
                <a:ln w="1905"/>
                <a:solidFill>
                  <a:schemeClr val="accent6">
                    <a:shade val="20000"/>
                    <a:satMod val="200000"/>
                  </a:scheme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Middleware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BC1B04-5B21-4D71-A627-85E987F26662}"/>
              </a:ext>
            </a:extLst>
          </p:cNvPr>
          <p:cNvSpPr/>
          <p:nvPr/>
        </p:nvSpPr>
        <p:spPr>
          <a:xfrm>
            <a:off x="2209800" y="3738563"/>
            <a:ext cx="1447800" cy="3651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95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/>
              <a:t>Application layer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4C505A4-C34C-4DC9-B1D5-DEB6729F1A75}"/>
              </a:ext>
            </a:extLst>
          </p:cNvPr>
          <p:cNvCxnSpPr/>
          <p:nvPr/>
        </p:nvCxnSpPr>
        <p:spPr>
          <a:xfrm>
            <a:off x="2209800" y="5567362"/>
            <a:ext cx="7391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51EE656-0C4E-4642-88D1-E710A8212187}"/>
              </a:ext>
            </a:extLst>
          </p:cNvPr>
          <p:cNvCxnSpPr/>
          <p:nvPr/>
        </p:nvCxnSpPr>
        <p:spPr>
          <a:xfrm>
            <a:off x="2209800" y="4348162"/>
            <a:ext cx="7391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A4ADBBF-8BB3-4B72-9FC3-75F482DFECAB}"/>
              </a:ext>
            </a:extLst>
          </p:cNvPr>
          <p:cNvCxnSpPr/>
          <p:nvPr/>
        </p:nvCxnSpPr>
        <p:spPr>
          <a:xfrm>
            <a:off x="5791200" y="3738562"/>
            <a:ext cx="0" cy="53340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2E4904D1-CBD0-44E7-A858-AE35FBF465C8}"/>
              </a:ext>
            </a:extLst>
          </p:cNvPr>
          <p:cNvSpPr/>
          <p:nvPr/>
        </p:nvSpPr>
        <p:spPr>
          <a:xfrm>
            <a:off x="5715000" y="4256088"/>
            <a:ext cx="152400" cy="16827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819EBCB-0C53-44DC-8CDB-1269B8D1ED9C}"/>
              </a:ext>
            </a:extLst>
          </p:cNvPr>
          <p:cNvCxnSpPr/>
          <p:nvPr/>
        </p:nvCxnSpPr>
        <p:spPr>
          <a:xfrm>
            <a:off x="5800725" y="5643562"/>
            <a:ext cx="0" cy="53340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45176E6A-CAE6-4B00-BB86-A720576AA5A1}"/>
              </a:ext>
            </a:extLst>
          </p:cNvPr>
          <p:cNvSpPr/>
          <p:nvPr/>
        </p:nvSpPr>
        <p:spPr>
          <a:xfrm>
            <a:off x="5715000" y="5475288"/>
            <a:ext cx="152400" cy="16827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8770C58-A66C-40D2-A560-9A26B7595A31}"/>
              </a:ext>
            </a:extLst>
          </p:cNvPr>
          <p:cNvCxnSpPr>
            <a:cxnSpLocks/>
          </p:cNvCxnSpPr>
          <p:nvPr/>
        </p:nvCxnSpPr>
        <p:spPr>
          <a:xfrm flipV="1">
            <a:off x="8382000" y="5643562"/>
            <a:ext cx="0" cy="53340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D190AFF-937F-423D-805F-99AF5422130C}"/>
              </a:ext>
            </a:extLst>
          </p:cNvPr>
          <p:cNvCxnSpPr>
            <a:endCxn id="15" idx="0"/>
          </p:cNvCxnSpPr>
          <p:nvPr/>
        </p:nvCxnSpPr>
        <p:spPr>
          <a:xfrm>
            <a:off x="5789614" y="4440237"/>
            <a:ext cx="1587" cy="103505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E3D1C18E-2F24-46E4-BEE5-FDEBC2451E8E}"/>
              </a:ext>
            </a:extLst>
          </p:cNvPr>
          <p:cNvSpPr/>
          <p:nvPr/>
        </p:nvSpPr>
        <p:spPr>
          <a:xfrm>
            <a:off x="4818706" y="4603921"/>
            <a:ext cx="1963094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>
                <a:solidFill>
                  <a:schemeClr val="tx1"/>
                </a:solidFill>
              </a:rPr>
              <a:t>Adjust local clock and timestamp message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4FB9D31-9B04-4970-A36E-92D394A7112D}"/>
              </a:ext>
            </a:extLst>
          </p:cNvPr>
          <p:cNvSpPr/>
          <p:nvPr/>
        </p:nvSpPr>
        <p:spPr>
          <a:xfrm>
            <a:off x="8305800" y="4251326"/>
            <a:ext cx="152400" cy="16668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7F8E629-2260-48DA-89B6-5306B9B28BEA}"/>
              </a:ext>
            </a:extLst>
          </p:cNvPr>
          <p:cNvSpPr/>
          <p:nvPr/>
        </p:nvSpPr>
        <p:spPr>
          <a:xfrm>
            <a:off x="8305800" y="5491163"/>
            <a:ext cx="152400" cy="16827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C960279-C59D-4D06-9240-E1315555D57C}"/>
              </a:ext>
            </a:extLst>
          </p:cNvPr>
          <p:cNvCxnSpPr>
            <a:stCxn id="24" idx="0"/>
            <a:endCxn id="23" idx="4"/>
          </p:cNvCxnSpPr>
          <p:nvPr/>
        </p:nvCxnSpPr>
        <p:spPr>
          <a:xfrm flipV="1">
            <a:off x="8382000" y="4418012"/>
            <a:ext cx="0" cy="1073150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607411A-344C-42DC-BD75-2CBC36DD7BFE}"/>
              </a:ext>
            </a:extLst>
          </p:cNvPr>
          <p:cNvCxnSpPr/>
          <p:nvPr/>
        </p:nvCxnSpPr>
        <p:spPr>
          <a:xfrm flipV="1">
            <a:off x="8382000" y="3814763"/>
            <a:ext cx="0" cy="441325"/>
          </a:xfrm>
          <a:prstGeom prst="straightConnector1">
            <a:avLst/>
          </a:prstGeom>
          <a:ln w="28575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354885CC-8C0C-47F2-B8CA-61F152F25E3E}"/>
              </a:ext>
            </a:extLst>
          </p:cNvPr>
          <p:cNvSpPr/>
          <p:nvPr/>
        </p:nvSpPr>
        <p:spPr>
          <a:xfrm>
            <a:off x="7409506" y="4612974"/>
            <a:ext cx="1963094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200" dirty="0">
                <a:solidFill>
                  <a:schemeClr val="tx1"/>
                </a:solidFill>
              </a:rPr>
              <a:t>Adjust local clock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9A66BBA-D662-42B7-8859-13969ED8541F}"/>
              </a:ext>
            </a:extLst>
          </p:cNvPr>
          <p:cNvSpPr txBox="1"/>
          <p:nvPr/>
        </p:nvSpPr>
        <p:spPr>
          <a:xfrm>
            <a:off x="4038600" y="3657600"/>
            <a:ext cx="1447800" cy="4619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1200" dirty="0"/>
              <a:t>Application sends a message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E438075-742E-41A2-B593-4BD3450044AE}"/>
              </a:ext>
            </a:extLst>
          </p:cNvPr>
          <p:cNvCxnSpPr/>
          <p:nvPr/>
        </p:nvCxnSpPr>
        <p:spPr>
          <a:xfrm>
            <a:off x="5486400" y="4119562"/>
            <a:ext cx="228600" cy="215900"/>
          </a:xfrm>
          <a:prstGeom prst="straightConnector1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4AB6BDB-3B09-4682-9CE2-D26C3EB0F5E3}"/>
              </a:ext>
            </a:extLst>
          </p:cNvPr>
          <p:cNvCxnSpPr>
            <a:endCxn id="15" idx="3"/>
          </p:cNvCxnSpPr>
          <p:nvPr/>
        </p:nvCxnSpPr>
        <p:spPr>
          <a:xfrm flipV="1">
            <a:off x="5486401" y="5619750"/>
            <a:ext cx="250825" cy="176212"/>
          </a:xfrm>
          <a:prstGeom prst="straightConnector1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647279F-EDA8-4F58-908A-C69CD76A774E}"/>
              </a:ext>
            </a:extLst>
          </p:cNvPr>
          <p:cNvSpPr txBox="1"/>
          <p:nvPr/>
        </p:nvSpPr>
        <p:spPr>
          <a:xfrm>
            <a:off x="4038600" y="5791200"/>
            <a:ext cx="1447800" cy="4619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1200" dirty="0"/>
              <a:t>Middleware sends a message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389CE64-B0BF-45A6-B4EA-0BCAC39A8831}"/>
              </a:ext>
            </a:extLst>
          </p:cNvPr>
          <p:cNvCxnSpPr>
            <a:endCxn id="24" idx="5"/>
          </p:cNvCxnSpPr>
          <p:nvPr/>
        </p:nvCxnSpPr>
        <p:spPr>
          <a:xfrm flipH="1" flipV="1">
            <a:off x="8435976" y="5634037"/>
            <a:ext cx="250825" cy="185738"/>
          </a:xfrm>
          <a:prstGeom prst="straightConnector1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F41CE4B-BF14-4893-8346-9AFDD91EB82D}"/>
              </a:ext>
            </a:extLst>
          </p:cNvPr>
          <p:cNvSpPr txBox="1"/>
          <p:nvPr/>
        </p:nvSpPr>
        <p:spPr>
          <a:xfrm>
            <a:off x="8686800" y="5791200"/>
            <a:ext cx="1447800" cy="4619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1200" dirty="0"/>
              <a:t>Message is received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5FA1E02-F88E-41E6-91CF-BB3AC4BC6303}"/>
              </a:ext>
            </a:extLst>
          </p:cNvPr>
          <p:cNvCxnSpPr>
            <a:endCxn id="23" idx="7"/>
          </p:cNvCxnSpPr>
          <p:nvPr/>
        </p:nvCxnSpPr>
        <p:spPr>
          <a:xfrm flipH="1">
            <a:off x="8435975" y="4129087"/>
            <a:ext cx="273050" cy="146050"/>
          </a:xfrm>
          <a:prstGeom prst="straightConnector1">
            <a:avLst/>
          </a:prstGeom>
          <a:ln w="19050">
            <a:solidFill>
              <a:schemeClr val="accent6">
                <a:lumMod val="20000"/>
                <a:lumOff val="80000"/>
              </a:schemeClr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91F470B-A93E-40D4-B8D8-09A5A984A1E7}"/>
              </a:ext>
            </a:extLst>
          </p:cNvPr>
          <p:cNvSpPr txBox="1"/>
          <p:nvPr/>
        </p:nvSpPr>
        <p:spPr>
          <a:xfrm>
            <a:off x="8709026" y="3667125"/>
            <a:ext cx="1654175" cy="4619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1200" dirty="0"/>
              <a:t>Message is delivered to the application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FE81362-667C-44DF-9D86-8804C3A8CC50}"/>
              </a:ext>
            </a:extLst>
          </p:cNvPr>
          <p:cNvCxnSpPr>
            <a:cxnSpLocks/>
          </p:cNvCxnSpPr>
          <p:nvPr/>
        </p:nvCxnSpPr>
        <p:spPr>
          <a:xfrm>
            <a:off x="5800725" y="6176962"/>
            <a:ext cx="2581275" cy="0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23" grpId="0" animBg="1"/>
      <p:bldP spid="24" grpId="0" animBg="1"/>
      <p:bldP spid="35" grpId="0" animBg="1"/>
      <p:bldP spid="43" grpId="0" animBg="1"/>
      <p:bldP spid="46" grpId="0" animBg="1"/>
      <p:bldP spid="5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747FE567-D3FE-45F9-9973-96E065FBF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Limitation of Lamport’s Clock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9D714194-8512-4891-A031-0051AF1B4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10741152" cy="452596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800" dirty="0" err="1"/>
              <a:t>Lamport’s</a:t>
            </a:r>
            <a:r>
              <a:rPr lang="en-US" altLang="en-US" sz="2800" dirty="0"/>
              <a:t> clock ensures that if </a:t>
            </a: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b</a:t>
            </a:r>
            <a:r>
              <a:rPr lang="en-US" altLang="en-US" sz="2800" dirty="0">
                <a:sym typeface="Wingdings" panose="05000000000000000000" pitchFamily="2" charset="2"/>
              </a:rPr>
              <a:t>, then 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C(a) &lt; C(b)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en-US" sz="2200" dirty="0"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800" dirty="0">
                <a:sym typeface="Wingdings" panose="05000000000000000000" pitchFamily="2" charset="2"/>
              </a:rPr>
              <a:t>However, it does not say anything about </a:t>
            </a:r>
            <a:r>
              <a:rPr lang="en-US" altLang="en-US" sz="2800" i="1" dirty="0">
                <a:sym typeface="Wingdings" panose="05000000000000000000" pitchFamily="2" charset="2"/>
              </a:rPr>
              <a:t>arbitrary</a:t>
            </a:r>
            <a:r>
              <a:rPr lang="en-US" altLang="en-US" sz="2800" dirty="0">
                <a:sym typeface="Wingdings" panose="05000000000000000000" pitchFamily="2" charset="2"/>
              </a:rPr>
              <a:t> (</a:t>
            </a:r>
            <a:r>
              <a:rPr lang="en-US" altLang="en-US" sz="2800" i="1" dirty="0">
                <a:sym typeface="Wingdings" panose="05000000000000000000" pitchFamily="2" charset="2"/>
              </a:rPr>
              <a:t>concurrent</a:t>
            </a:r>
            <a:r>
              <a:rPr lang="en-US" altLang="en-US" sz="2800" dirty="0">
                <a:sym typeface="Wingdings" panose="05000000000000000000" pitchFamily="2" charset="2"/>
              </a:rPr>
              <a:t> or </a:t>
            </a:r>
            <a:r>
              <a:rPr lang="en-US" altLang="en-US" sz="2800" i="1" dirty="0">
                <a:sym typeface="Wingdings" panose="05000000000000000000" pitchFamily="2" charset="2"/>
              </a:rPr>
              <a:t>independent</a:t>
            </a:r>
            <a:r>
              <a:rPr lang="en-US" altLang="en-US" sz="2800" dirty="0">
                <a:sym typeface="Wingdings" panose="05000000000000000000" pitchFamily="2" charset="2"/>
              </a:rPr>
              <a:t>) events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>
                <a:ea typeface="Arial" panose="020B0604020202020204" pitchFamily="34" charset="0"/>
                <a:sym typeface="Wingdings" panose="05000000000000000000" pitchFamily="2" charset="2"/>
              </a:rPr>
              <a:t>For any </a:t>
            </a:r>
            <a:r>
              <a:rPr lang="en-US" altLang="en-US" sz="2400" i="1" dirty="0">
                <a:ea typeface="Arial" panose="020B0604020202020204" pitchFamily="34" charset="0"/>
                <a:sym typeface="Wingdings" panose="05000000000000000000" pitchFamily="2" charset="2"/>
              </a:rPr>
              <a:t>two arbitrary events </a:t>
            </a:r>
            <a:r>
              <a:rPr lang="en-US" altLang="en-US" sz="2400" b="1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a</a:t>
            </a:r>
            <a:r>
              <a:rPr lang="en-US" altLang="en-US" sz="2400" dirty="0">
                <a:ea typeface="Arial" panose="020B0604020202020204" pitchFamily="34" charset="0"/>
                <a:sym typeface="Wingdings" panose="05000000000000000000" pitchFamily="2" charset="2"/>
              </a:rPr>
              <a:t> and </a:t>
            </a:r>
            <a:r>
              <a:rPr lang="en-US" altLang="en-US" sz="2400" b="1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b</a:t>
            </a:r>
            <a:r>
              <a:rPr lang="en-US" altLang="en-US" sz="2400" dirty="0">
                <a:ea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en-US" altLang="en-US" sz="2400" b="1" dirty="0">
                <a:solidFill>
                  <a:srgbClr val="EF7273"/>
                </a:solidFill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C(a) &lt; C(b)</a:t>
            </a:r>
            <a:r>
              <a:rPr lang="en-US" altLang="en-US" sz="2400" dirty="0">
                <a:solidFill>
                  <a:srgbClr val="EF7273"/>
                </a:solidFill>
                <a:ea typeface="Arial" panose="020B0604020202020204" pitchFamily="34" charset="0"/>
                <a:sym typeface="Wingdings" panose="05000000000000000000" pitchFamily="2" charset="2"/>
              </a:rPr>
              <a:t> does NOT mean that </a:t>
            </a:r>
            <a:r>
              <a:rPr lang="en-US" altLang="en-US" sz="2400" b="1" dirty="0" err="1">
                <a:solidFill>
                  <a:srgbClr val="EF7273"/>
                </a:solidFill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ab</a:t>
            </a:r>
            <a:r>
              <a:rPr lang="en-US" altLang="en-US" sz="2400" dirty="0">
                <a:solidFill>
                  <a:srgbClr val="EF7273"/>
                </a:solidFill>
                <a:ea typeface="Arial" panose="020B0604020202020204" pitchFamily="34" charset="0"/>
                <a:sym typeface="Wingdings" panose="05000000000000000000" pitchFamily="2" charset="2"/>
              </a:rPr>
              <a:t> </a:t>
            </a:r>
          </a:p>
          <a:p>
            <a:pPr lvl="4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en-US" sz="100" dirty="0">
              <a:ea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2A647C-0AAD-426C-82E7-751A3573D154}"/>
              </a:ext>
            </a:extLst>
          </p:cNvPr>
          <p:cNvSpPr/>
          <p:nvPr/>
        </p:nvSpPr>
        <p:spPr>
          <a:xfrm>
            <a:off x="2590800" y="4495800"/>
            <a:ext cx="533400" cy="2286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6831B1-4B5C-4464-A12C-F218D5370EDE}"/>
              </a:ext>
            </a:extLst>
          </p:cNvPr>
          <p:cNvSpPr/>
          <p:nvPr/>
        </p:nvSpPr>
        <p:spPr>
          <a:xfrm>
            <a:off x="2590800" y="4724400"/>
            <a:ext cx="533400" cy="2286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E84955-BFFB-4CD2-B83B-1BD9E8B7F670}"/>
              </a:ext>
            </a:extLst>
          </p:cNvPr>
          <p:cNvSpPr/>
          <p:nvPr/>
        </p:nvSpPr>
        <p:spPr>
          <a:xfrm>
            <a:off x="2590800" y="4953000"/>
            <a:ext cx="533400" cy="2286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12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8AD250-941B-4DE4-A09B-D29F53856EDD}"/>
              </a:ext>
            </a:extLst>
          </p:cNvPr>
          <p:cNvSpPr/>
          <p:nvPr/>
        </p:nvSpPr>
        <p:spPr>
          <a:xfrm>
            <a:off x="2590800" y="5181600"/>
            <a:ext cx="533400" cy="2286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18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F904BE-147C-4A23-9C24-9B7A635ACF25}"/>
              </a:ext>
            </a:extLst>
          </p:cNvPr>
          <p:cNvSpPr/>
          <p:nvPr/>
        </p:nvSpPr>
        <p:spPr>
          <a:xfrm>
            <a:off x="2590800" y="5410200"/>
            <a:ext cx="533400" cy="2286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24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ECC4C4-848E-430B-99C1-9E2DAC24F955}"/>
              </a:ext>
            </a:extLst>
          </p:cNvPr>
          <p:cNvSpPr/>
          <p:nvPr/>
        </p:nvSpPr>
        <p:spPr>
          <a:xfrm>
            <a:off x="2590800" y="5638800"/>
            <a:ext cx="533400" cy="2286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30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55A731-8E2C-4C57-8FA6-1CC6486D7317}"/>
              </a:ext>
            </a:extLst>
          </p:cNvPr>
          <p:cNvSpPr/>
          <p:nvPr/>
        </p:nvSpPr>
        <p:spPr>
          <a:xfrm>
            <a:off x="2590800" y="5867400"/>
            <a:ext cx="533400" cy="2286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36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0A1974-3538-44FB-9551-8CDA82E19596}"/>
              </a:ext>
            </a:extLst>
          </p:cNvPr>
          <p:cNvSpPr/>
          <p:nvPr/>
        </p:nvSpPr>
        <p:spPr>
          <a:xfrm>
            <a:off x="2590800" y="6096000"/>
            <a:ext cx="533400" cy="2286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42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C3BC5C-7080-457F-8481-CC1218B303FE}"/>
              </a:ext>
            </a:extLst>
          </p:cNvPr>
          <p:cNvSpPr/>
          <p:nvPr/>
        </p:nvSpPr>
        <p:spPr>
          <a:xfrm>
            <a:off x="3962400" y="4495800"/>
            <a:ext cx="533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B18AC7-27AC-46BD-80C4-1D9CBC7D9563}"/>
              </a:ext>
            </a:extLst>
          </p:cNvPr>
          <p:cNvSpPr/>
          <p:nvPr/>
        </p:nvSpPr>
        <p:spPr>
          <a:xfrm>
            <a:off x="3962400" y="4724400"/>
            <a:ext cx="533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8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AF0764-4F72-4638-9574-9774B1B1684E}"/>
              </a:ext>
            </a:extLst>
          </p:cNvPr>
          <p:cNvSpPr/>
          <p:nvPr/>
        </p:nvSpPr>
        <p:spPr>
          <a:xfrm>
            <a:off x="3962400" y="4953000"/>
            <a:ext cx="533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16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C15E14-1C38-487B-BA3B-B31B56A96CBB}"/>
              </a:ext>
            </a:extLst>
          </p:cNvPr>
          <p:cNvSpPr/>
          <p:nvPr/>
        </p:nvSpPr>
        <p:spPr>
          <a:xfrm>
            <a:off x="3962400" y="5181600"/>
            <a:ext cx="533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24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D77E3A-5F56-48F6-B63D-1149DE93CF4F}"/>
              </a:ext>
            </a:extLst>
          </p:cNvPr>
          <p:cNvSpPr/>
          <p:nvPr/>
        </p:nvSpPr>
        <p:spPr>
          <a:xfrm>
            <a:off x="3962400" y="5410200"/>
            <a:ext cx="533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32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506592-B4A8-4502-B1BE-EEC8401FF164}"/>
              </a:ext>
            </a:extLst>
          </p:cNvPr>
          <p:cNvSpPr/>
          <p:nvPr/>
        </p:nvSpPr>
        <p:spPr>
          <a:xfrm>
            <a:off x="3962400" y="5638800"/>
            <a:ext cx="533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40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CBE998-8904-474F-81A0-60EB775A6FCE}"/>
              </a:ext>
            </a:extLst>
          </p:cNvPr>
          <p:cNvSpPr/>
          <p:nvPr/>
        </p:nvSpPr>
        <p:spPr>
          <a:xfrm>
            <a:off x="3962400" y="5867400"/>
            <a:ext cx="533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48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ACBDC6-E79D-4455-B9FC-6138D16FBE53}"/>
              </a:ext>
            </a:extLst>
          </p:cNvPr>
          <p:cNvSpPr/>
          <p:nvPr/>
        </p:nvSpPr>
        <p:spPr>
          <a:xfrm>
            <a:off x="3962400" y="6096000"/>
            <a:ext cx="533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56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AA2B52-A5FE-437A-8FFD-2587DCCB7DF0}"/>
              </a:ext>
            </a:extLst>
          </p:cNvPr>
          <p:cNvSpPr/>
          <p:nvPr/>
        </p:nvSpPr>
        <p:spPr>
          <a:xfrm>
            <a:off x="5334000" y="4495800"/>
            <a:ext cx="533400" cy="2286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A310210-4190-4EC8-BEDF-0F1A5982FE19}"/>
              </a:ext>
            </a:extLst>
          </p:cNvPr>
          <p:cNvSpPr/>
          <p:nvPr/>
        </p:nvSpPr>
        <p:spPr>
          <a:xfrm>
            <a:off x="5334000" y="4724400"/>
            <a:ext cx="533400" cy="2286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10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6A75DC5-9011-471A-AC09-D75E3573E8A2}"/>
              </a:ext>
            </a:extLst>
          </p:cNvPr>
          <p:cNvSpPr/>
          <p:nvPr/>
        </p:nvSpPr>
        <p:spPr>
          <a:xfrm>
            <a:off x="5334000" y="4953000"/>
            <a:ext cx="533400" cy="2286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20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2DCCC86-1519-4A3D-95E1-B2123BF71FB3}"/>
              </a:ext>
            </a:extLst>
          </p:cNvPr>
          <p:cNvSpPr/>
          <p:nvPr/>
        </p:nvSpPr>
        <p:spPr>
          <a:xfrm>
            <a:off x="5334000" y="5181600"/>
            <a:ext cx="533400" cy="2286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30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85498CB-E5AE-4D6E-8C54-655F75C5AD03}"/>
              </a:ext>
            </a:extLst>
          </p:cNvPr>
          <p:cNvSpPr/>
          <p:nvPr/>
        </p:nvSpPr>
        <p:spPr>
          <a:xfrm>
            <a:off x="5334000" y="5410200"/>
            <a:ext cx="533400" cy="2286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40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275C80-FD7B-492A-BAC0-0886F72D6E21}"/>
              </a:ext>
            </a:extLst>
          </p:cNvPr>
          <p:cNvSpPr/>
          <p:nvPr/>
        </p:nvSpPr>
        <p:spPr>
          <a:xfrm>
            <a:off x="5334000" y="5638800"/>
            <a:ext cx="533400" cy="2286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50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0B6EB39-8F33-4D61-B222-79AE9F0E427C}"/>
              </a:ext>
            </a:extLst>
          </p:cNvPr>
          <p:cNvSpPr/>
          <p:nvPr/>
        </p:nvSpPr>
        <p:spPr>
          <a:xfrm>
            <a:off x="5334000" y="5867400"/>
            <a:ext cx="533400" cy="2286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60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D7A919F-7A8F-49D6-BD4E-2AAE5BBFF6E7}"/>
              </a:ext>
            </a:extLst>
          </p:cNvPr>
          <p:cNvSpPr/>
          <p:nvPr/>
        </p:nvSpPr>
        <p:spPr>
          <a:xfrm>
            <a:off x="5334000" y="6095419"/>
            <a:ext cx="533400" cy="228600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70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085BFFF-360C-4589-A414-1CB982E29F66}"/>
              </a:ext>
            </a:extLst>
          </p:cNvPr>
          <p:cNvSpPr/>
          <p:nvPr/>
        </p:nvSpPr>
        <p:spPr>
          <a:xfrm>
            <a:off x="2514600" y="4210050"/>
            <a:ext cx="685800" cy="285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P</a:t>
            </a:r>
            <a:r>
              <a:rPr lang="en-US" sz="1600" baseline="-25000" dirty="0"/>
              <a:t>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82B0958-1234-4C42-BF38-78DDDF9CD575}"/>
              </a:ext>
            </a:extLst>
          </p:cNvPr>
          <p:cNvSpPr/>
          <p:nvPr/>
        </p:nvSpPr>
        <p:spPr>
          <a:xfrm>
            <a:off x="3886200" y="4210050"/>
            <a:ext cx="685800" cy="285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P</a:t>
            </a:r>
            <a:r>
              <a:rPr lang="en-US" sz="1600" baseline="-25000" dirty="0"/>
              <a:t>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AC25798-979F-43F3-AA75-CFE000217081}"/>
              </a:ext>
            </a:extLst>
          </p:cNvPr>
          <p:cNvSpPr/>
          <p:nvPr/>
        </p:nvSpPr>
        <p:spPr>
          <a:xfrm>
            <a:off x="5257800" y="4210050"/>
            <a:ext cx="685800" cy="2857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600" dirty="0"/>
              <a:t>P</a:t>
            </a:r>
            <a:r>
              <a:rPr lang="en-US" sz="1600" baseline="-25000" dirty="0"/>
              <a:t>3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6408DEA-BBE6-4450-9FCC-BA7B9AB3AC4C}"/>
              </a:ext>
            </a:extLst>
          </p:cNvPr>
          <p:cNvSpPr/>
          <p:nvPr/>
        </p:nvSpPr>
        <p:spPr>
          <a:xfrm>
            <a:off x="3962400" y="6095419"/>
            <a:ext cx="533400" cy="2286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sz="1400" dirty="0"/>
              <a:t>61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D6AEB7B-09F0-44BE-B0FE-C7270A222AC4}"/>
              </a:ext>
            </a:extLst>
          </p:cNvPr>
          <p:cNvCxnSpPr/>
          <p:nvPr/>
        </p:nvCxnSpPr>
        <p:spPr>
          <a:xfrm>
            <a:off x="3124200" y="4838700"/>
            <a:ext cx="838200" cy="228600"/>
          </a:xfrm>
          <a:prstGeom prst="straightConnector1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8AF2DE6-92E1-4ECB-BE30-AABD3EDA0891}"/>
              </a:ext>
            </a:extLst>
          </p:cNvPr>
          <p:cNvCxnSpPr/>
          <p:nvPr/>
        </p:nvCxnSpPr>
        <p:spPr>
          <a:xfrm flipH="1">
            <a:off x="4495800" y="5067300"/>
            <a:ext cx="838200" cy="22860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6AC19F2-BE96-4449-8900-B30CF20F8DB6}"/>
              </a:ext>
            </a:extLst>
          </p:cNvPr>
          <p:cNvCxnSpPr/>
          <p:nvPr/>
        </p:nvCxnSpPr>
        <p:spPr>
          <a:xfrm>
            <a:off x="4495800" y="5524500"/>
            <a:ext cx="838200" cy="228600"/>
          </a:xfrm>
          <a:prstGeom prst="straightConnector1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1BB7651D-7A07-434F-9A39-CF3FAAD0C12C}"/>
              </a:ext>
            </a:extLst>
          </p:cNvPr>
          <p:cNvSpPr txBox="1"/>
          <p:nvPr/>
        </p:nvSpPr>
        <p:spPr>
          <a:xfrm>
            <a:off x="3276600" y="4572001"/>
            <a:ext cx="609600" cy="2762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200" dirty="0">
                <a:solidFill>
                  <a:srgbClr val="000000"/>
                </a:solidFill>
              </a:rPr>
              <a:t>m1:6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CA92ECF-A663-4F56-8659-66AE107ED70A}"/>
              </a:ext>
            </a:extLst>
          </p:cNvPr>
          <p:cNvSpPr txBox="1"/>
          <p:nvPr/>
        </p:nvSpPr>
        <p:spPr>
          <a:xfrm>
            <a:off x="4572000" y="4800601"/>
            <a:ext cx="609600" cy="2762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200" dirty="0">
                <a:solidFill>
                  <a:srgbClr val="000000"/>
                </a:solidFill>
              </a:rPr>
              <a:t>m2:20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FC791B3-C0EF-443D-A9F9-3D4D9230ADA0}"/>
              </a:ext>
            </a:extLst>
          </p:cNvPr>
          <p:cNvSpPr txBox="1"/>
          <p:nvPr/>
        </p:nvSpPr>
        <p:spPr>
          <a:xfrm>
            <a:off x="4724400" y="5334001"/>
            <a:ext cx="609600" cy="27622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200" dirty="0">
                <a:solidFill>
                  <a:srgbClr val="000000"/>
                </a:solidFill>
              </a:rPr>
              <a:t>m3:32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5D1C6D9-2D85-462B-B88C-BE5A313D0B5F}"/>
              </a:ext>
            </a:extLst>
          </p:cNvPr>
          <p:cNvSpPr/>
          <p:nvPr/>
        </p:nvSpPr>
        <p:spPr>
          <a:xfrm>
            <a:off x="6324600" y="4495800"/>
            <a:ext cx="4648200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Compare m1 and m3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DFB0CF7-0267-4259-94B3-4BBA5BA4615C}"/>
              </a:ext>
            </a:extLst>
          </p:cNvPr>
          <p:cNvSpPr/>
          <p:nvPr/>
        </p:nvSpPr>
        <p:spPr>
          <a:xfrm>
            <a:off x="6324600" y="4800600"/>
            <a:ext cx="46482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P</a:t>
            </a:r>
            <a:r>
              <a:rPr lang="en-US" baseline="-25000" dirty="0"/>
              <a:t>2</a:t>
            </a:r>
            <a:r>
              <a:rPr lang="en-US" dirty="0"/>
              <a:t> can infer that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m1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m3</a:t>
            </a:r>
            <a:r>
              <a:rPr lang="en-US" dirty="0"/>
              <a:t> 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C202888-D356-45AD-8AAE-B13A8A59C222}"/>
              </a:ext>
            </a:extLst>
          </p:cNvPr>
          <p:cNvSpPr/>
          <p:nvPr/>
        </p:nvSpPr>
        <p:spPr>
          <a:xfrm>
            <a:off x="6324600" y="5410200"/>
            <a:ext cx="4648200" cy="3048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Compare m1 and m2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321B714-718F-45F4-9DF4-BFB60605C9AB}"/>
              </a:ext>
            </a:extLst>
          </p:cNvPr>
          <p:cNvSpPr/>
          <p:nvPr/>
        </p:nvSpPr>
        <p:spPr>
          <a:xfrm>
            <a:off x="6324600" y="5715000"/>
            <a:ext cx="4648200" cy="457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dirty="0"/>
              <a:t>P</a:t>
            </a:r>
            <a:r>
              <a:rPr lang="en-US" baseline="-25000" dirty="0"/>
              <a:t>2</a:t>
            </a:r>
            <a:r>
              <a:rPr lang="en-US" dirty="0"/>
              <a:t> </a:t>
            </a:r>
            <a:r>
              <a:rPr lang="en-US" b="1" dirty="0"/>
              <a:t>cannot</a:t>
            </a:r>
            <a:r>
              <a:rPr lang="en-US" dirty="0"/>
              <a:t> infer that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m1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m2</a:t>
            </a:r>
            <a:r>
              <a:rPr lang="en-US" dirty="0">
                <a:sym typeface="Wingdings" pitchFamily="2" charset="2"/>
              </a:rPr>
              <a:t> or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m2m1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7" grpId="0" animBg="1"/>
      <p:bldP spid="38" grpId="0" animBg="1"/>
      <p:bldP spid="39" grpId="0" animBg="1"/>
      <p:bldP spid="43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B607CE58-79C7-4C1A-9DC7-F8395F1EF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Summary of Lamport’s Clock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69C68-C4C6-432B-8639-405CAC0D1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10360152" cy="4937760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 err="1"/>
              <a:t>Lamport</a:t>
            </a:r>
            <a:r>
              <a:rPr lang="en-US" altLang="en-US" sz="2400" dirty="0"/>
              <a:t> suggested using logical clocks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000" dirty="0">
                <a:ea typeface="Arial" panose="020B0604020202020204" pitchFamily="34" charset="0"/>
              </a:rPr>
              <a:t>Processes synchronize based on the time values of their logical clocks rather than the absolute time values of their physical clocks</a:t>
            </a:r>
          </a:p>
          <a:p>
            <a:pPr lvl="4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en-US" sz="1000" dirty="0">
              <a:ea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Which applications in DS need logical clocks?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000" dirty="0">
                <a:ea typeface="Arial" panose="020B0604020202020204" pitchFamily="34" charset="0"/>
              </a:rPr>
              <a:t>Applications with provable ordering of events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000" dirty="0">
                <a:ea typeface="Arial" panose="020B0604020202020204" pitchFamily="34" charset="0"/>
              </a:rPr>
              <a:t>Perfect physical clock synchronization is hard to achieve in practice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000" dirty="0">
                <a:ea typeface="Arial" panose="020B0604020202020204" pitchFamily="34" charset="0"/>
              </a:rPr>
              <a:t>Applications with rare events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000" dirty="0">
                <a:ea typeface="Arial" panose="020B0604020202020204" pitchFamily="34" charset="0"/>
              </a:rPr>
              <a:t>Events are rarely generated, and physical clock synchronization overhead is not justified</a:t>
            </a:r>
          </a:p>
          <a:p>
            <a:pPr lvl="4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en-US" sz="1200" dirty="0">
              <a:ea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However, </a:t>
            </a:r>
            <a:r>
              <a:rPr lang="en-US" altLang="en-US" sz="2400" dirty="0" err="1"/>
              <a:t>Lamport’s</a:t>
            </a:r>
            <a:r>
              <a:rPr lang="en-US" altLang="en-US" sz="2400" dirty="0"/>
              <a:t> Clock cannot guarantee perfect ordering of events by just observing the time values of two </a:t>
            </a:r>
            <a:r>
              <a:rPr lang="en-US" altLang="en-US" sz="2400" i="1" u="sng" dirty="0"/>
              <a:t>arbitrary</a:t>
            </a:r>
            <a:r>
              <a:rPr lang="en-US" altLang="en-US" sz="2400" dirty="0"/>
              <a:t> events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EF023C7A-2D07-47B1-B69C-C65EDA8127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274320"/>
            <a:ext cx="10515600" cy="1325563"/>
          </a:xfrm>
        </p:spPr>
        <p:txBody>
          <a:bodyPr>
            <a:normAutofit/>
          </a:bodyPr>
          <a:lstStyle/>
          <a:p>
            <a:pPr algn="ctr">
              <a:tabLst>
                <a:tab pos="655638" algn="l"/>
                <a:tab pos="1312863" algn="l"/>
                <a:tab pos="1968500" algn="l"/>
                <a:tab pos="2625725" algn="l"/>
                <a:tab pos="3282950" algn="l"/>
                <a:tab pos="3938588" algn="l"/>
                <a:tab pos="4595813" algn="l"/>
                <a:tab pos="5253038" algn="l"/>
                <a:tab pos="5908675" algn="l"/>
                <a:tab pos="6565900" algn="l"/>
                <a:tab pos="7223125" algn="l"/>
                <a:tab pos="7878763" algn="l"/>
              </a:tabLst>
            </a:pPr>
            <a:r>
              <a:rPr lang="en-US" altLang="en-US" sz="4400" dirty="0"/>
              <a:t>Today…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6B1ACCD-F0F2-485D-B35C-CE5A46A442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1248" y="1463040"/>
            <a:ext cx="10512552" cy="5120640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§"/>
              <a:defRPr/>
            </a:pPr>
            <a:r>
              <a:rPr lang="en-US" sz="3000" dirty="0">
                <a:solidFill>
                  <a:srgbClr val="77E1FF"/>
                </a:solidFill>
              </a:rPr>
              <a:t>Last Session:</a:t>
            </a:r>
          </a:p>
          <a:p>
            <a:pPr lvl="1" algn="just" eaLnBrk="1" hangingPunct="1">
              <a:buFont typeface="Wingdings" pitchFamily="2" charset="2"/>
              <a:buChar char="§"/>
              <a:defRPr/>
            </a:pPr>
            <a:r>
              <a:rPr lang="en-US" sz="2400" dirty="0"/>
              <a:t>Synchronization - Part I</a:t>
            </a:r>
          </a:p>
          <a:p>
            <a:pPr lvl="2" algn="just">
              <a:buFont typeface="Wingdings" pitchFamily="2" charset="2"/>
              <a:buChar char="§"/>
              <a:defRPr/>
            </a:pPr>
            <a:r>
              <a:rPr lang="en-US" sz="2400" dirty="0"/>
              <a:t>Physical clock synchronization</a:t>
            </a:r>
          </a:p>
          <a:p>
            <a:pPr lvl="2" algn="just">
              <a:buFont typeface="Wingdings" pitchFamily="2" charset="2"/>
              <a:buChar char="§"/>
              <a:defRPr/>
            </a:pPr>
            <a:endParaRPr lang="en-US" sz="2800" dirty="0"/>
          </a:p>
          <a:p>
            <a:pPr lvl="4" algn="just" eaLnBrk="1" hangingPunct="1">
              <a:buFont typeface="Wingdings" pitchFamily="2" charset="2"/>
              <a:buChar char="§"/>
              <a:defRPr/>
            </a:pPr>
            <a:endParaRPr lang="en-US" sz="500" dirty="0">
              <a:solidFill>
                <a:schemeClr val="bg1">
                  <a:lumMod val="50000"/>
                </a:schemeClr>
              </a:solidFill>
            </a:endParaRPr>
          </a:p>
          <a:p>
            <a:pPr algn="just">
              <a:buFont typeface="Wingdings" pitchFamily="2" charset="2"/>
              <a:buChar char="§"/>
              <a:defRPr/>
            </a:pPr>
            <a:r>
              <a:rPr lang="en-US" sz="2800" dirty="0">
                <a:solidFill>
                  <a:srgbClr val="77E1FF"/>
                </a:solidFill>
              </a:rPr>
              <a:t>Today’s Session:</a:t>
            </a:r>
          </a:p>
          <a:p>
            <a:pPr lvl="1" algn="just" eaLnBrk="1" hangingPunct="1">
              <a:buFont typeface="Wingdings" pitchFamily="2" charset="2"/>
              <a:buChar char="§"/>
              <a:defRPr/>
            </a:pPr>
            <a:r>
              <a:rPr lang="en-US" sz="2400" dirty="0"/>
              <a:t>Synchronization - Part II</a:t>
            </a:r>
          </a:p>
          <a:p>
            <a:pPr lvl="2" algn="just">
              <a:buFont typeface="Wingdings" pitchFamily="2" charset="2"/>
              <a:buChar char="§"/>
              <a:defRPr/>
            </a:pPr>
            <a:r>
              <a:rPr lang="en-US" sz="2400" dirty="0"/>
              <a:t>Logical clock synchronization </a:t>
            </a:r>
          </a:p>
          <a:p>
            <a:pPr lvl="4" algn="just" eaLnBrk="1" hangingPunct="1">
              <a:buFont typeface="Wingdings" pitchFamily="2" charset="2"/>
              <a:buChar char="§"/>
              <a:defRPr/>
            </a:pPr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  <a:p>
            <a:pPr algn="just">
              <a:buFont typeface="Wingdings" pitchFamily="2" charset="2"/>
              <a:buChar char="§"/>
              <a:defRPr/>
            </a:pPr>
            <a:r>
              <a:rPr lang="en-US" sz="2800" dirty="0">
                <a:solidFill>
                  <a:srgbClr val="77E1FF"/>
                </a:solidFill>
              </a:rPr>
              <a:t>Announcements: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srgbClr val="EF7273"/>
                </a:solidFill>
              </a:rPr>
              <a:t>Midterm is on October 15</a:t>
            </a:r>
            <a:r>
              <a:rPr lang="en-US" sz="2400" baseline="30000" dirty="0">
                <a:solidFill>
                  <a:srgbClr val="EF7273"/>
                </a:solidFill>
              </a:rPr>
              <a:t>th </a:t>
            </a:r>
            <a:r>
              <a:rPr lang="en-US" sz="2400" dirty="0">
                <a:solidFill>
                  <a:srgbClr val="EF7273"/>
                </a:solidFill>
              </a:rPr>
              <a:t>(</a:t>
            </a:r>
            <a:r>
              <a:rPr lang="en-US" sz="2400" i="1" dirty="0">
                <a:solidFill>
                  <a:srgbClr val="EF7273"/>
                </a:solidFill>
              </a:rPr>
              <a:t>open books, open notes</a:t>
            </a:r>
            <a:r>
              <a:rPr lang="en-US" sz="2400" dirty="0">
                <a:solidFill>
                  <a:srgbClr val="EF7273"/>
                </a:solidFill>
              </a:rPr>
              <a:t>)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sz="2400" dirty="0"/>
              <a:t>We will conduct an overview session for the midterm on October 14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sz="2400" dirty="0"/>
              <a:t>PS3 is due on October 19</a:t>
            </a:r>
          </a:p>
          <a:p>
            <a:pPr lvl="1" algn="just" eaLnBrk="1" hangingPunct="1">
              <a:buFont typeface="Wingdings" pitchFamily="2" charset="2"/>
              <a:buChar char="§"/>
              <a:defRPr/>
            </a:pPr>
            <a:endParaRPr lang="en-US" dirty="0">
              <a:solidFill>
                <a:srgbClr val="FF0000"/>
              </a:solidFill>
            </a:endParaRPr>
          </a:p>
          <a:p>
            <a:pPr lvl="1" algn="just" eaLnBrk="1" hangingPunct="1">
              <a:buFont typeface="Wingdings" pitchFamily="2" charset="2"/>
              <a:buChar char="§"/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Tx/>
              <a:buNone/>
              <a:defRPr/>
            </a:pP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  <a:defRPr/>
            </a:pPr>
            <a:endParaRPr 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8B633133-0FC6-4AC7-B140-7758ACE52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Vector Clocks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D0115442-5E61-4B3E-8A91-A32EBEA85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10893552" cy="5242560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800" dirty="0">
                <a:ea typeface="Arial" panose="020B0604020202020204" pitchFamily="34" charset="0"/>
              </a:rPr>
              <a:t>Vector clock overcomes the limitation of Lamport</a:t>
            </a:r>
            <a:r>
              <a:rPr lang="ja-JP" altLang="en-US" sz="2800" dirty="0">
                <a:ea typeface="Arial" panose="020B0604020202020204" pitchFamily="34" charset="0"/>
              </a:rPr>
              <a:t>’</a:t>
            </a:r>
            <a:r>
              <a:rPr lang="en-US" altLang="ja-JP" sz="2800" dirty="0">
                <a:ea typeface="Arial" panose="020B0604020202020204" pitchFamily="34" charset="0"/>
              </a:rPr>
              <a:t>s clock</a:t>
            </a:r>
            <a:endParaRPr lang="en-US" altLang="ja-JP" sz="2800" dirty="0">
              <a:ea typeface="Arial" panose="020B060402020202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342900" lvl="1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en-US" sz="1000" dirty="0">
              <a:ea typeface="Arial" panose="020B0604020202020204" pitchFamily="34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800" dirty="0"/>
              <a:t>A vector clock for a system of 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</a:t>
            </a:r>
            <a:r>
              <a:rPr lang="en-US" altLang="en-US" sz="2800" dirty="0"/>
              <a:t> processes is an array of 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N</a:t>
            </a:r>
            <a:r>
              <a:rPr lang="en-US" altLang="en-US" sz="2800" dirty="0"/>
              <a:t> integers</a:t>
            </a:r>
          </a:p>
          <a:p>
            <a:pPr marL="342900" lvl="1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en-US" sz="700" dirty="0">
              <a:ea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800" dirty="0"/>
              <a:t>Every process 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</a:t>
            </a:r>
            <a:r>
              <a:rPr lang="en-US" altLang="en-US" sz="2800" b="1" baseline="-25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US" altLang="en-US" sz="2800" dirty="0"/>
              <a:t> stores its own vector clock </a:t>
            </a: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VC</a:t>
            </a:r>
            <a:r>
              <a:rPr lang="en-US" altLang="en-US" sz="2800" b="1" baseline="-250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endParaRPr lang="en-US" altLang="en-US" sz="2800" b="1" baseline="-2500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688975" lvl="1" indent="-29051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>
                <a:ea typeface="Arial" panose="020B0604020202020204" pitchFamily="34" charset="0"/>
              </a:rPr>
              <a:t>Lamport</a:t>
            </a:r>
            <a:r>
              <a:rPr lang="ja-JP" altLang="en-US" sz="2400" dirty="0">
                <a:ea typeface="Arial" panose="020B0604020202020204" pitchFamily="34" charset="0"/>
              </a:rPr>
              <a:t>’</a:t>
            </a:r>
            <a:r>
              <a:rPr lang="en-US" altLang="ja-JP" sz="2400" dirty="0">
                <a:ea typeface="Arial" panose="020B0604020202020204" pitchFamily="34" charset="0"/>
              </a:rPr>
              <a:t>s time values for events are stored in </a:t>
            </a:r>
            <a:r>
              <a:rPr lang="en-US" altLang="ja-JP" sz="2400" b="1" dirty="0" err="1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VC</a:t>
            </a:r>
            <a:r>
              <a:rPr lang="en-US" altLang="ja-JP" sz="2400" b="1" baseline="-25000" dirty="0" err="1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endParaRPr lang="en-US" altLang="ja-JP" sz="2400" b="1" baseline="-25000" dirty="0">
              <a:latin typeface="Courier New" panose="02070309020205020404" pitchFamily="49" charset="0"/>
              <a:ea typeface="Arial" panose="020B060402020202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 marL="688975" lvl="1" indent="-29051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b="1" dirty="0" err="1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VC</a:t>
            </a:r>
            <a:r>
              <a:rPr lang="en-US" altLang="en-US" sz="2400" b="1" baseline="-25000" dirty="0" err="1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US" altLang="en-US" sz="2400" b="1" dirty="0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(a)</a:t>
            </a:r>
            <a:r>
              <a:rPr lang="en-US" altLang="en-US" sz="2400" baseline="-25000" dirty="0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altLang="en-US" sz="2400" dirty="0">
                <a:ea typeface="Arial" panose="020B0604020202020204" pitchFamily="34" charset="0"/>
              </a:rPr>
              <a:t>is assigned to an event </a:t>
            </a:r>
            <a:r>
              <a:rPr lang="en-US" altLang="en-US" sz="2400" b="1" dirty="0">
                <a:latin typeface="Courier New" panose="02070309020205020404" pitchFamily="49" charset="0"/>
                <a:ea typeface="Arial" panose="020B0604020202020204" pitchFamily="34" charset="0"/>
                <a:cs typeface="Courier New" panose="02070309020205020404" pitchFamily="49" charset="0"/>
                <a:sym typeface="Wingdings" panose="05000000000000000000" pitchFamily="2" charset="2"/>
              </a:rPr>
              <a:t>a</a:t>
            </a:r>
          </a:p>
          <a:p>
            <a:pPr marL="1657350" lvl="4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en-US" sz="1400" dirty="0">
              <a:latin typeface="Courier New" panose="02070309020205020404" pitchFamily="49" charset="0"/>
              <a:ea typeface="Arial" panose="020B0604020202020204" pitchFamily="34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800" dirty="0"/>
              <a:t>If </a:t>
            </a: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VC</a:t>
            </a:r>
            <a:r>
              <a:rPr lang="en-US" altLang="en-US" sz="2800" b="1" baseline="-250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(a) &lt; </a:t>
            </a: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VC</a:t>
            </a:r>
            <a:r>
              <a:rPr lang="en-US" altLang="en-US" sz="2800" b="1" baseline="-250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(b)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,</a:t>
            </a:r>
            <a:r>
              <a:rPr lang="en-US" altLang="en-US" sz="2800" dirty="0">
                <a:sym typeface="Wingdings" panose="05000000000000000000" pitchFamily="2" charset="2"/>
              </a:rPr>
              <a:t> </a:t>
            </a:r>
            <a:r>
              <a:rPr lang="en-US" altLang="en-US" sz="2800" dirty="0"/>
              <a:t>then we can </a:t>
            </a:r>
            <a:r>
              <a:rPr lang="en-US" altLang="en-US" sz="2800" i="1" u="sng" dirty="0"/>
              <a:t>infer</a:t>
            </a:r>
            <a:r>
              <a:rPr lang="en-US" altLang="en-US" sz="2800" dirty="0"/>
              <a:t> that </a:t>
            </a: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ab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altLang="en-US" sz="2800" dirty="0">
                <a:cs typeface="Courier New" panose="02070309020205020404" pitchFamily="49" charset="0"/>
                <a:sym typeface="Wingdings" panose="05000000000000000000" pitchFamily="2" charset="2"/>
              </a:rPr>
              <a:t>(or more precisely, that event 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</a:t>
            </a:r>
            <a:r>
              <a:rPr lang="en-US" altLang="en-US" sz="2800" dirty="0"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altLang="en-US" sz="2800" i="1" dirty="0">
                <a:solidFill>
                  <a:srgbClr val="EF7273"/>
                </a:solidFill>
                <a:cs typeface="Courier New" panose="02070309020205020404" pitchFamily="49" charset="0"/>
                <a:sym typeface="Wingdings" panose="05000000000000000000" pitchFamily="2" charset="2"/>
              </a:rPr>
              <a:t>causally</a:t>
            </a:r>
            <a:r>
              <a:rPr lang="en-US" altLang="en-US" sz="2800" dirty="0">
                <a:cs typeface="Courier New" panose="02070309020205020404" pitchFamily="49" charset="0"/>
                <a:sym typeface="Wingdings" panose="05000000000000000000" pitchFamily="2" charset="2"/>
              </a:rPr>
              <a:t> preceded event 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b</a:t>
            </a:r>
            <a:r>
              <a:rPr lang="en-US" altLang="en-US" sz="2800" dirty="0"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  <a:endParaRPr lang="en-US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1234D90F-6728-4036-95E0-C0792A892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Updating Vector Clocks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AFFAF-86D1-4C10-90FC-8502DFB96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3000" dirty="0"/>
              <a:t>Vector clocks are constructed as follows:</a:t>
            </a:r>
            <a:endParaRPr lang="en-US" altLang="en-US" sz="1400" dirty="0"/>
          </a:p>
          <a:p>
            <a:pPr marL="914400"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en-US" altLang="en-US" sz="2400" dirty="0">
                <a:ea typeface="Arial" panose="020B0604020202020204" pitchFamily="34" charset="0"/>
              </a:rPr>
              <a:t> </a:t>
            </a:r>
            <a:r>
              <a:rPr lang="en-US" altLang="en-US" sz="2400" b="1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VC</a:t>
            </a:r>
            <a:r>
              <a:rPr lang="en-US" altLang="en-US" sz="2400" b="1" baseline="-25000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i</a:t>
            </a:r>
            <a:r>
              <a:rPr lang="en-US" altLang="en-US" sz="2400" b="1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[i]</a:t>
            </a:r>
            <a:r>
              <a:rPr lang="en-US" altLang="en-US" sz="2400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 </a:t>
            </a:r>
            <a:r>
              <a:rPr lang="en-US" altLang="en-US" sz="2400" dirty="0">
                <a:ea typeface="Arial" panose="020B0604020202020204" pitchFamily="34" charset="0"/>
              </a:rPr>
              <a:t>is the number of events that have occurred at process </a:t>
            </a:r>
            <a:r>
              <a:rPr lang="en-US" altLang="en-US" sz="2400" b="1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P</a:t>
            </a:r>
            <a:r>
              <a:rPr lang="en-US" altLang="en-US" sz="2400" b="1" baseline="-25000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i</a:t>
            </a:r>
            <a:r>
              <a:rPr lang="en-US" altLang="en-US" sz="2400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 </a:t>
            </a:r>
            <a:r>
              <a:rPr lang="en-US" altLang="en-US" sz="2400" dirty="0">
                <a:ea typeface="Arial" panose="020B0604020202020204" pitchFamily="34" charset="0"/>
                <a:sym typeface="Wingdings" panose="05000000000000000000" pitchFamily="2" charset="2"/>
              </a:rPr>
              <a:t>so far</a:t>
            </a:r>
          </a:p>
          <a:p>
            <a:pPr lvl="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b="1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VC</a:t>
            </a:r>
            <a:r>
              <a:rPr lang="en-US" altLang="en-US" sz="2400" b="1" baseline="-25000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i</a:t>
            </a:r>
            <a:r>
              <a:rPr lang="en-US" altLang="en-US" sz="2400" b="1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[i]</a:t>
            </a:r>
            <a:r>
              <a:rPr lang="en-US" altLang="en-US" sz="2400" baseline="-25000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 </a:t>
            </a:r>
            <a:r>
              <a:rPr lang="en-US" altLang="en-US" sz="2400" dirty="0">
                <a:ea typeface="Arial" panose="020B0604020202020204" pitchFamily="34" charset="0"/>
                <a:sym typeface="Wingdings" panose="05000000000000000000" pitchFamily="2" charset="2"/>
              </a:rPr>
              <a:t>is the local logical clock at process </a:t>
            </a:r>
            <a:r>
              <a:rPr lang="en-US" altLang="en-US" sz="2400" b="1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P</a:t>
            </a:r>
            <a:r>
              <a:rPr lang="en-US" altLang="en-US" sz="2400" b="1" baseline="-25000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i</a:t>
            </a:r>
            <a:endParaRPr lang="en-US" altLang="en-US" sz="2400" dirty="0">
              <a:ea typeface="Arial" panose="020B0604020202020204" pitchFamily="34" charset="0"/>
              <a:sym typeface="Wingdings" panose="05000000000000000000" pitchFamily="2" charset="2"/>
            </a:endParaRPr>
          </a:p>
          <a:p>
            <a:pPr marL="1371600" lvl="4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altLang="en-US" sz="2400" dirty="0">
              <a:ea typeface="Arial" panose="020B0604020202020204" pitchFamily="34" charset="0"/>
              <a:sym typeface="Wingdings" panose="05000000000000000000" pitchFamily="2" charset="2"/>
            </a:endParaRPr>
          </a:p>
          <a:p>
            <a:pPr marL="1371600" lvl="4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altLang="en-US" sz="2400" dirty="0">
              <a:ea typeface="Arial" panose="020B0604020202020204" pitchFamily="34" charset="0"/>
              <a:sym typeface="Wingdings" panose="05000000000000000000" pitchFamily="2" charset="2"/>
            </a:endParaRPr>
          </a:p>
          <a:p>
            <a:pPr marL="914400"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en-US" altLang="en-US" sz="2400" dirty="0">
                <a:ea typeface="Arial" panose="020B0604020202020204" pitchFamily="34" charset="0"/>
              </a:rPr>
              <a:t>If </a:t>
            </a:r>
            <a:r>
              <a:rPr lang="en-US" altLang="en-US" sz="2400" b="1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VC</a:t>
            </a:r>
            <a:r>
              <a:rPr lang="en-US" altLang="en-US" sz="2400" b="1" baseline="-25000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i</a:t>
            </a:r>
            <a:r>
              <a:rPr lang="en-US" altLang="en-US" sz="2400" b="1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[j]= k</a:t>
            </a:r>
            <a:r>
              <a:rPr lang="en-US" altLang="en-US" sz="2400" dirty="0">
                <a:ea typeface="Arial" panose="020B0604020202020204" pitchFamily="34" charset="0"/>
                <a:sym typeface="Wingdings" panose="05000000000000000000" pitchFamily="2" charset="2"/>
              </a:rPr>
              <a:t>, then </a:t>
            </a:r>
            <a:r>
              <a:rPr lang="en-US" altLang="en-US" sz="2400" b="1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P</a:t>
            </a:r>
            <a:r>
              <a:rPr lang="en-US" altLang="en-US" sz="2400" b="1" baseline="-25000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i</a:t>
            </a:r>
            <a:r>
              <a:rPr lang="en-US" altLang="en-US" sz="2400" dirty="0">
                <a:ea typeface="Arial" panose="020B0604020202020204" pitchFamily="34" charset="0"/>
              </a:rPr>
              <a:t> knows that </a:t>
            </a:r>
            <a:r>
              <a:rPr lang="en-US" altLang="en-US" sz="2400" b="1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k</a:t>
            </a:r>
            <a:r>
              <a:rPr lang="en-US" altLang="en-US" sz="2400" dirty="0">
                <a:ea typeface="Arial" panose="020B0604020202020204" pitchFamily="34" charset="0"/>
              </a:rPr>
              <a:t> events have occurred at </a:t>
            </a:r>
            <a:r>
              <a:rPr lang="en-US" altLang="en-US" sz="2400" b="1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P</a:t>
            </a:r>
            <a:r>
              <a:rPr lang="en-US" altLang="en-US" sz="2400" b="1" baseline="-25000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j</a:t>
            </a:r>
            <a:endParaRPr lang="en-US" altLang="en-US" sz="2400" b="1" baseline="-25000" dirty="0">
              <a:latin typeface="Courier New" panose="02070309020205020404" pitchFamily="49" charset="0"/>
              <a:ea typeface="MS PGothic" panose="020B0600070205080204" pitchFamily="34" charset="-128"/>
              <a:sym typeface="Wingdings" panose="05000000000000000000" pitchFamily="2" charset="2"/>
            </a:endParaRPr>
          </a:p>
          <a:p>
            <a:pPr lvl="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b="1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VC</a:t>
            </a:r>
            <a:r>
              <a:rPr lang="en-US" altLang="en-US" sz="2400" b="1" baseline="-25000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i</a:t>
            </a:r>
            <a:r>
              <a:rPr lang="en-US" altLang="en-US" sz="2400" b="1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[j]</a:t>
            </a:r>
            <a:r>
              <a:rPr lang="en-US" altLang="en-US" sz="2400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 </a:t>
            </a:r>
            <a:r>
              <a:rPr lang="en-US" altLang="en-US" sz="2400" dirty="0">
                <a:ea typeface="Arial" panose="020B0604020202020204" pitchFamily="34" charset="0"/>
                <a:sym typeface="Wingdings" panose="05000000000000000000" pitchFamily="2" charset="2"/>
              </a:rPr>
              <a:t>is </a:t>
            </a:r>
            <a:r>
              <a:rPr lang="en-US" altLang="en-US" sz="2400" dirty="0">
                <a:ea typeface="Arial" panose="020B0604020202020204" pitchFamily="34" charset="0"/>
              </a:rPr>
              <a:t> </a:t>
            </a:r>
            <a:r>
              <a:rPr lang="en-US" altLang="en-US" sz="2400" b="1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P</a:t>
            </a:r>
            <a:r>
              <a:rPr lang="en-US" altLang="en-US" sz="2400" b="1" baseline="-25000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i</a:t>
            </a:r>
            <a:r>
              <a:rPr lang="en-US" altLang="en-US" sz="2400" dirty="0">
                <a:ea typeface="Arial" panose="020B0604020202020204" pitchFamily="34" charset="0"/>
                <a:sym typeface="Wingdings" panose="05000000000000000000" pitchFamily="2" charset="2"/>
              </a:rPr>
              <a:t>’s knowledge of the local time at </a:t>
            </a:r>
            <a:r>
              <a:rPr lang="en-US" altLang="en-US" sz="2400" dirty="0">
                <a:ea typeface="Arial" panose="020B0604020202020204" pitchFamily="34" charset="0"/>
              </a:rPr>
              <a:t> </a:t>
            </a:r>
            <a:r>
              <a:rPr lang="en-US" altLang="en-US" sz="2400" b="1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P</a:t>
            </a:r>
            <a:r>
              <a:rPr lang="en-US" altLang="en-US" sz="2400" b="1" baseline="-25000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j</a:t>
            </a:r>
            <a:endParaRPr lang="en-US" altLang="en-US" sz="2400" b="1" dirty="0">
              <a:ea typeface="Arial" panose="020B0604020202020204" pitchFamily="34" charset="0"/>
            </a:endParaRP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8E8D53EE-3BFF-4218-AB91-0E04E4FBE53A}"/>
              </a:ext>
            </a:extLst>
          </p:cNvPr>
          <p:cNvSpPr/>
          <p:nvPr/>
        </p:nvSpPr>
        <p:spPr>
          <a:xfrm>
            <a:off x="2819400" y="3429000"/>
            <a:ext cx="762000" cy="381000"/>
          </a:xfrm>
          <a:prstGeom prst="rightArrow">
            <a:avLst/>
          </a:prstGeom>
          <a:solidFill>
            <a:srgbClr val="FCE873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7ABF72-B9DA-4A90-A2FF-0D9974122682}"/>
              </a:ext>
            </a:extLst>
          </p:cNvPr>
          <p:cNvSpPr/>
          <p:nvPr/>
        </p:nvSpPr>
        <p:spPr>
          <a:xfrm>
            <a:off x="3581400" y="3352800"/>
            <a:ext cx="5486400" cy="457200"/>
          </a:xfrm>
          <a:prstGeom prst="rect">
            <a:avLst/>
          </a:prstGeom>
          <a:solidFill>
            <a:srgbClr val="FCE873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tx1"/>
                </a:solidFill>
              </a:rPr>
              <a:t>Increment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VC</a:t>
            </a:r>
            <a:r>
              <a:rPr lang="en-US" b="1" baseline="-25000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</a:t>
            </a:r>
            <a:r>
              <a:rPr lang="en-US" b="1" dirty="0">
                <a:solidFill>
                  <a:schemeClr val="tx1"/>
                </a:solidFill>
              </a:rPr>
              <a:t> whenever a new event occurs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E9DBA83F-E1F7-41F1-AB4A-9DCD7ED382C4}"/>
              </a:ext>
            </a:extLst>
          </p:cNvPr>
          <p:cNvSpPr/>
          <p:nvPr/>
        </p:nvSpPr>
        <p:spPr>
          <a:xfrm>
            <a:off x="2895600" y="5410200"/>
            <a:ext cx="762000" cy="381000"/>
          </a:xfrm>
          <a:prstGeom prst="rightArrow">
            <a:avLst/>
          </a:prstGeom>
          <a:solidFill>
            <a:srgbClr val="FCE873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E3FC19-A4E8-4E2F-9E4C-7CF42BB2E7A5}"/>
              </a:ext>
            </a:extLst>
          </p:cNvPr>
          <p:cNvSpPr/>
          <p:nvPr/>
        </p:nvSpPr>
        <p:spPr>
          <a:xfrm>
            <a:off x="3657600" y="5334000"/>
            <a:ext cx="5486400" cy="457200"/>
          </a:xfrm>
          <a:prstGeom prst="rect">
            <a:avLst/>
          </a:prstGeom>
          <a:solidFill>
            <a:srgbClr val="FCE873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tx1"/>
                </a:solidFill>
              </a:rPr>
              <a:t>Pass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VC</a:t>
            </a:r>
            <a:r>
              <a:rPr lang="en-US" b="1" baseline="-25000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j</a:t>
            </a:r>
            <a:r>
              <a:rPr lang="en-US" b="1" dirty="0">
                <a:solidFill>
                  <a:schemeClr val="tx1"/>
                </a:solidFill>
              </a:rPr>
              <a:t> along with the message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itle 1">
            <a:extLst>
              <a:ext uri="{FF2B5EF4-FFF2-40B4-BE49-F238E27FC236}">
                <a16:creationId xmlns:a16="http://schemas.microsoft.com/office/drawing/2014/main" id="{029897D5-B1F3-45F5-891A-E01392841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Vector Clock Update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FD4C7-BD68-48DB-849C-471857A43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10360152" cy="4525963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sz="2400" dirty="0"/>
              <a:t>Whenever there is a new event at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</a:t>
            </a:r>
            <a:r>
              <a:rPr lang="en-US" altLang="en-US" sz="2400" b="1" baseline="-25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US" altLang="en-US" sz="2400" dirty="0"/>
              <a:t>, increment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VC</a:t>
            </a:r>
            <a:r>
              <a:rPr lang="en-US" altLang="en-US" sz="2400" b="1" baseline="-250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[i]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sz="2400" dirty="0"/>
              <a:t>When a process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</a:t>
            </a:r>
            <a:r>
              <a:rPr lang="en-US" altLang="en-US" sz="2400" b="1" baseline="-25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US" altLang="en-US" sz="2400" dirty="0"/>
              <a:t> sends a message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en-US" sz="2400" dirty="0"/>
              <a:t> to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</a:t>
            </a:r>
            <a:r>
              <a:rPr lang="en-US" altLang="en-US" sz="2400" b="1" baseline="-250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j</a:t>
            </a:r>
            <a:r>
              <a:rPr lang="en-US" altLang="en-US" sz="2400" dirty="0">
                <a:sym typeface="Wingdings" panose="05000000000000000000" pitchFamily="2" charset="2"/>
              </a:rPr>
              <a:t>: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sz="2000" dirty="0">
                <a:ea typeface="Arial" panose="020B0604020202020204" pitchFamily="34" charset="0"/>
                <a:sym typeface="Wingdings" panose="05000000000000000000" pitchFamily="2" charset="2"/>
              </a:rPr>
              <a:t>Increment  </a:t>
            </a:r>
            <a:r>
              <a:rPr lang="en-US" altLang="en-US" sz="2000" b="1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VC</a:t>
            </a:r>
            <a:r>
              <a:rPr lang="en-US" altLang="en-US" sz="2000" b="1" baseline="-25000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i</a:t>
            </a:r>
            <a:r>
              <a:rPr lang="en-US" altLang="en-US" sz="2000" b="1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[i]</a:t>
            </a:r>
            <a:endParaRPr lang="en-US" altLang="en-US" sz="2000" b="1" dirty="0">
              <a:ea typeface="Arial" panose="020B0604020202020204" pitchFamily="34" charset="0"/>
              <a:sym typeface="Wingdings" panose="05000000000000000000" pitchFamily="2" charset="2"/>
            </a:endParaRP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sz="2000" dirty="0">
                <a:ea typeface="Arial" panose="020B0604020202020204" pitchFamily="34" charset="0"/>
              </a:rPr>
              <a:t>Set  </a:t>
            </a:r>
            <a:r>
              <a:rPr lang="en-US" altLang="en-US" sz="2000" b="1" dirty="0">
                <a:latin typeface="Courier New" panose="02070309020205020404" pitchFamily="49" charset="0"/>
                <a:ea typeface="MS PGothic" panose="020B0600070205080204" pitchFamily="34" charset="-128"/>
              </a:rPr>
              <a:t>m</a:t>
            </a:r>
            <a:r>
              <a:rPr lang="en-US" altLang="en-US" sz="2000" dirty="0">
                <a:ea typeface="Arial" panose="020B0604020202020204" pitchFamily="34" charset="0"/>
              </a:rPr>
              <a:t>’s timestamp  </a:t>
            </a:r>
            <a:r>
              <a:rPr lang="en-US" altLang="en-US" sz="2000" b="1" dirty="0" err="1">
                <a:latin typeface="Courier New" panose="02070309020205020404" pitchFamily="49" charset="0"/>
                <a:ea typeface="MS PGothic" panose="020B0600070205080204" pitchFamily="34" charset="-128"/>
              </a:rPr>
              <a:t>ts</a:t>
            </a:r>
            <a:r>
              <a:rPr lang="en-US" altLang="en-US" sz="2000" b="1" dirty="0">
                <a:latin typeface="Courier New" panose="02070309020205020404" pitchFamily="49" charset="0"/>
                <a:ea typeface="MS PGothic" panose="020B0600070205080204" pitchFamily="34" charset="-128"/>
              </a:rPr>
              <a:t>(m)</a:t>
            </a:r>
            <a:r>
              <a:rPr lang="en-US" altLang="en-US" sz="2000" dirty="0">
                <a:ea typeface="Arial" panose="020B0604020202020204" pitchFamily="34" charset="0"/>
              </a:rPr>
              <a:t> to the vector </a:t>
            </a:r>
            <a:r>
              <a:rPr lang="en-US" altLang="en-US" sz="2000" b="1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VC</a:t>
            </a:r>
            <a:r>
              <a:rPr lang="en-US" altLang="en-US" sz="2000" b="1" baseline="-25000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i</a:t>
            </a:r>
            <a:endParaRPr lang="en-US" altLang="en-US" sz="2000" b="1" dirty="0">
              <a:latin typeface="Courier New" panose="02070309020205020404" pitchFamily="49" charset="0"/>
              <a:ea typeface="MS PGothic" panose="020B0600070205080204" pitchFamily="34" charset="-128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sz="2400" dirty="0"/>
              <a:t>When message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en-US" sz="2400" dirty="0"/>
              <a:t> is received at process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</a:t>
            </a:r>
            <a:r>
              <a:rPr lang="en-US" altLang="en-US" sz="2400" b="1" baseline="-250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j</a:t>
            </a:r>
            <a:r>
              <a:rPr lang="en-US" altLang="en-US" sz="2400" dirty="0"/>
              <a:t> :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sz="2000" b="1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VC</a:t>
            </a:r>
            <a:r>
              <a:rPr lang="en-US" altLang="en-US" sz="2000" b="1" baseline="-25000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j</a:t>
            </a:r>
            <a:r>
              <a:rPr lang="en-US" altLang="en-US" sz="2000" b="1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[k] = max(</a:t>
            </a:r>
            <a:r>
              <a:rPr lang="en-US" altLang="en-US" sz="2000" b="1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VC</a:t>
            </a:r>
            <a:r>
              <a:rPr lang="en-US" altLang="en-US" sz="2000" b="1" baseline="-25000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j</a:t>
            </a:r>
            <a:r>
              <a:rPr lang="en-US" altLang="en-US" sz="2000" b="1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[k], </a:t>
            </a:r>
            <a:r>
              <a:rPr lang="en-US" altLang="en-US" sz="2000" b="1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ts</a:t>
            </a:r>
            <a:r>
              <a:rPr lang="en-US" altLang="en-US" sz="2000" b="1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(m)[k]) </a:t>
            </a:r>
            <a:r>
              <a:rPr lang="en-US" altLang="en-US" sz="2000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; </a:t>
            </a:r>
            <a:r>
              <a:rPr lang="en-US" altLang="en-US" sz="2000" dirty="0">
                <a:ea typeface="Arial" panose="020B0604020202020204" pitchFamily="34" charset="0"/>
              </a:rPr>
              <a:t>(for all </a:t>
            </a:r>
            <a:r>
              <a:rPr lang="en-US" altLang="en-US" sz="2000" b="1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k</a:t>
            </a:r>
            <a:r>
              <a:rPr lang="en-US" altLang="en-US" sz="2000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)</a:t>
            </a:r>
            <a:endParaRPr lang="en-US" altLang="en-US" sz="2000" dirty="0">
              <a:ea typeface="Arial" panose="020B0604020202020204" pitchFamily="34" charset="0"/>
              <a:sym typeface="Wingdings" panose="05000000000000000000" pitchFamily="2" charset="2"/>
            </a:endParaRP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sz="2000" dirty="0">
                <a:ea typeface="Arial" panose="020B0604020202020204" pitchFamily="34" charset="0"/>
                <a:sym typeface="Wingdings" panose="05000000000000000000" pitchFamily="2" charset="2"/>
              </a:rPr>
              <a:t>Increment  </a:t>
            </a:r>
            <a:r>
              <a:rPr lang="en-US" altLang="en-US" sz="2000" b="1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VC</a:t>
            </a:r>
            <a:r>
              <a:rPr lang="en-US" altLang="en-US" sz="2000" b="1" baseline="-25000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j</a:t>
            </a:r>
            <a:r>
              <a:rPr lang="en-US" altLang="en-US" sz="2000" b="1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[j]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endParaRPr lang="en-US" altLang="en-US" sz="2400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5CDCBAB-F794-41FB-9A2A-F3BE7DBCE8A3}"/>
              </a:ext>
            </a:extLst>
          </p:cNvPr>
          <p:cNvCxnSpPr/>
          <p:nvPr/>
        </p:nvCxnSpPr>
        <p:spPr>
          <a:xfrm>
            <a:off x="2667000" y="4800600"/>
            <a:ext cx="533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4651E63-EB7B-4208-B5A6-E4F12EC9C4F0}"/>
              </a:ext>
            </a:extLst>
          </p:cNvPr>
          <p:cNvCxnSpPr/>
          <p:nvPr/>
        </p:nvCxnSpPr>
        <p:spPr>
          <a:xfrm>
            <a:off x="2667000" y="5540376"/>
            <a:ext cx="5334000" cy="222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B5312B4-AA0B-47BC-83C2-D8F8EB5227C2}"/>
              </a:ext>
            </a:extLst>
          </p:cNvPr>
          <p:cNvCxnSpPr/>
          <p:nvPr/>
        </p:nvCxnSpPr>
        <p:spPr>
          <a:xfrm>
            <a:off x="2667000" y="6248400"/>
            <a:ext cx="5334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058704B-A0E2-4A55-B725-F5EA530469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625975"/>
            <a:ext cx="533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P</a:t>
            </a:r>
            <a:r>
              <a:rPr lang="en-US" altLang="en-US" sz="1600" baseline="-25000">
                <a:solidFill>
                  <a:schemeClr val="tx1"/>
                </a:solidFill>
              </a:rPr>
              <a:t>0</a:t>
            </a: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BC3F428-6060-42A9-B7EC-C2E457EC0F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365750"/>
            <a:ext cx="533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P</a:t>
            </a:r>
            <a:r>
              <a:rPr lang="en-US" altLang="en-US" sz="1600" baseline="-25000">
                <a:solidFill>
                  <a:srgbClr val="FF0000"/>
                </a:solidFill>
              </a:rPr>
              <a:t>1</a:t>
            </a:r>
            <a:endParaRPr lang="en-US" altLang="en-US" sz="1600">
              <a:solidFill>
                <a:srgbClr val="FF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ADE64DC-18CD-4966-B2CC-7C4872B55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6062664"/>
            <a:ext cx="533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</a:rPr>
              <a:t>P</a:t>
            </a:r>
            <a:r>
              <a:rPr lang="en-US" altLang="en-US" sz="1600" baseline="-25000">
                <a:solidFill>
                  <a:srgbClr val="0000FF"/>
                </a:solidFill>
              </a:rPr>
              <a:t>2</a:t>
            </a:r>
            <a:endParaRPr lang="en-US" altLang="en-US" sz="1600">
              <a:solidFill>
                <a:srgbClr val="0000FF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380A400-E418-47CB-BDEC-E74A5CD4B9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427539"/>
            <a:ext cx="12954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VC</a:t>
            </a:r>
            <a:r>
              <a:rPr lang="en-US" altLang="en-US" sz="1600" baseline="-25000">
                <a:solidFill>
                  <a:schemeClr val="tx1"/>
                </a:solidFill>
              </a:rPr>
              <a:t>0</a:t>
            </a:r>
            <a:r>
              <a:rPr lang="en-US" altLang="en-US" sz="1600">
                <a:solidFill>
                  <a:schemeClr val="tx1"/>
                </a:solidFill>
              </a:rPr>
              <a:t>=(1,0,0)</a:t>
            </a:r>
            <a:endParaRPr lang="en-US" altLang="en-US" sz="1600" baseline="-25000">
              <a:solidFill>
                <a:schemeClr val="tx1"/>
              </a:solidFill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56507C0-C2FF-4512-B30E-F207D3610577}"/>
              </a:ext>
            </a:extLst>
          </p:cNvPr>
          <p:cNvCxnSpPr/>
          <p:nvPr/>
        </p:nvCxnSpPr>
        <p:spPr>
          <a:xfrm>
            <a:off x="5334000" y="4724400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0FE361F-B263-4B7F-8239-2A8B020CC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4427539"/>
            <a:ext cx="12954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VC</a:t>
            </a:r>
            <a:r>
              <a:rPr lang="en-US" altLang="en-US" sz="1600" baseline="-25000">
                <a:solidFill>
                  <a:schemeClr val="tx1"/>
                </a:solidFill>
              </a:rPr>
              <a:t>0</a:t>
            </a:r>
            <a:r>
              <a:rPr lang="en-US" altLang="en-US" sz="1600">
                <a:solidFill>
                  <a:schemeClr val="tx1"/>
                </a:solidFill>
              </a:rPr>
              <a:t>=(2,0,0)</a:t>
            </a:r>
            <a:endParaRPr lang="en-US" altLang="en-US" sz="1600" baseline="-25000">
              <a:solidFill>
                <a:schemeClr val="tx1"/>
              </a:solidFill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BAEDCD0-A461-4117-BFED-3F630027D82A}"/>
              </a:ext>
            </a:extLst>
          </p:cNvPr>
          <p:cNvCxnSpPr/>
          <p:nvPr/>
        </p:nvCxnSpPr>
        <p:spPr>
          <a:xfrm>
            <a:off x="7086600" y="4724400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C618602-9FEA-41E0-9ED4-44DF06E63405}"/>
              </a:ext>
            </a:extLst>
          </p:cNvPr>
          <p:cNvCxnSpPr/>
          <p:nvPr/>
        </p:nvCxnSpPr>
        <p:spPr>
          <a:xfrm>
            <a:off x="7086600" y="4800600"/>
            <a:ext cx="533400" cy="762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CDFFCB5-2B3A-41B0-9D75-21BF9AE34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4419600"/>
            <a:ext cx="1295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VC</a:t>
            </a:r>
            <a:r>
              <a:rPr lang="en-US" altLang="en-US" sz="1600" baseline="-25000">
                <a:solidFill>
                  <a:schemeClr val="tx1"/>
                </a:solidFill>
              </a:rPr>
              <a:t>0</a:t>
            </a:r>
            <a:r>
              <a:rPr lang="en-US" altLang="en-US" sz="1600">
                <a:solidFill>
                  <a:schemeClr val="tx1"/>
                </a:solidFill>
              </a:rPr>
              <a:t>=(0,0,0)</a:t>
            </a:r>
            <a:endParaRPr lang="en-US" altLang="en-US" sz="1600" baseline="-25000">
              <a:solidFill>
                <a:schemeClr val="tx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D927167-B365-4C04-917B-583F41A6A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159375"/>
            <a:ext cx="1295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VC</a:t>
            </a:r>
            <a:r>
              <a:rPr lang="en-US" altLang="en-US" sz="1600" baseline="-25000">
                <a:solidFill>
                  <a:srgbClr val="FF0000"/>
                </a:solidFill>
              </a:rPr>
              <a:t>1</a:t>
            </a:r>
            <a:r>
              <a:rPr lang="en-US" altLang="en-US" sz="1600">
                <a:solidFill>
                  <a:srgbClr val="FF0000"/>
                </a:solidFill>
              </a:rPr>
              <a:t>=(0,0,0)</a:t>
            </a:r>
            <a:endParaRPr lang="en-US" altLang="en-US" sz="1600" baseline="-25000">
              <a:solidFill>
                <a:srgbClr val="FF000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8E2AD67-836C-4D8B-8530-98A1F05E32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875339"/>
            <a:ext cx="129540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</a:rPr>
              <a:t>VC</a:t>
            </a:r>
            <a:r>
              <a:rPr lang="en-US" altLang="en-US" sz="1600" baseline="-25000">
                <a:solidFill>
                  <a:srgbClr val="0000FF"/>
                </a:solidFill>
              </a:rPr>
              <a:t>2</a:t>
            </a:r>
            <a:r>
              <a:rPr lang="en-US" altLang="en-US" sz="1600">
                <a:solidFill>
                  <a:srgbClr val="0000FF"/>
                </a:solidFill>
              </a:rPr>
              <a:t>=(0,0,0)</a:t>
            </a:r>
            <a:endParaRPr lang="en-US" altLang="en-US" sz="1600" baseline="-25000">
              <a:solidFill>
                <a:srgbClr val="0000FF"/>
              </a:solidFill>
            </a:endParaRP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95785E0-90E0-4304-B236-114F099975B8}"/>
              </a:ext>
            </a:extLst>
          </p:cNvPr>
          <p:cNvCxnSpPr/>
          <p:nvPr/>
        </p:nvCxnSpPr>
        <p:spPr>
          <a:xfrm>
            <a:off x="2667000" y="4724400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8AF56EC-97B4-45F7-A009-C5BD198C540F}"/>
              </a:ext>
            </a:extLst>
          </p:cNvPr>
          <p:cNvCxnSpPr/>
          <p:nvPr/>
        </p:nvCxnSpPr>
        <p:spPr>
          <a:xfrm>
            <a:off x="2667000" y="5464175"/>
            <a:ext cx="0" cy="152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B23ADA0-5D83-4CCC-B17A-16C00634776B}"/>
              </a:ext>
            </a:extLst>
          </p:cNvPr>
          <p:cNvCxnSpPr/>
          <p:nvPr/>
        </p:nvCxnSpPr>
        <p:spPr>
          <a:xfrm>
            <a:off x="2667000" y="6172200"/>
            <a:ext cx="0" cy="1524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19465E8-3E59-4DD8-A223-E30B018067B6}"/>
              </a:ext>
            </a:extLst>
          </p:cNvPr>
          <p:cNvCxnSpPr/>
          <p:nvPr/>
        </p:nvCxnSpPr>
        <p:spPr>
          <a:xfrm>
            <a:off x="7620000" y="5486400"/>
            <a:ext cx="0" cy="152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B2708366-5714-4CB9-B45F-2611BBD1EDFB}"/>
              </a:ext>
            </a:extLst>
          </p:cNvPr>
          <p:cNvSpPr/>
          <p:nvPr/>
        </p:nvSpPr>
        <p:spPr>
          <a:xfrm>
            <a:off x="6172201" y="4995864"/>
            <a:ext cx="1000125" cy="338137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600" dirty="0"/>
              <a:t>m</a:t>
            </a:r>
            <a:r>
              <a:rPr lang="en-US" sz="1600" dirty="0">
                <a:sym typeface="Wingdings" pitchFamily="2" charset="2"/>
              </a:rPr>
              <a:t>:(</a:t>
            </a:r>
            <a:r>
              <a:rPr lang="en-US" sz="1600" dirty="0"/>
              <a:t>2,0,0)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6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3BF45C3-4A87-49BE-98D9-68916AC7DB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5181600"/>
            <a:ext cx="1295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3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3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VC</a:t>
            </a:r>
            <a:r>
              <a:rPr lang="en-US" altLang="en-US" sz="1600" baseline="-25000">
                <a:solidFill>
                  <a:srgbClr val="FF0000"/>
                </a:solidFill>
              </a:rPr>
              <a:t>1</a:t>
            </a:r>
            <a:r>
              <a:rPr lang="en-US" altLang="en-US" sz="1600">
                <a:solidFill>
                  <a:srgbClr val="FF0000"/>
                </a:solidFill>
              </a:rPr>
              <a:t>=(2,1,0)</a:t>
            </a:r>
            <a:endParaRPr lang="en-US" altLang="en-US" sz="1600" baseline="-25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4" grpId="0"/>
      <p:bldP spid="55" grpId="0"/>
      <p:bldP spid="61" grpId="0"/>
      <p:bldP spid="66" grpId="0"/>
      <p:bldP spid="67" grpId="0"/>
      <p:bldP spid="68" grpId="0"/>
      <p:bldP spid="83" grpId="0" animBg="1"/>
      <p:bldP spid="8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ADD47667-A131-41F6-8925-6172BFEFC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Inferring Events with Vector Clocks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F24D1-5277-417B-BCE3-776DD62CA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10360152" cy="2895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2800" dirty="0"/>
              <a:t>Let a process 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</a:t>
            </a:r>
            <a:r>
              <a:rPr lang="en-US" altLang="en-US" sz="2800" b="1" baseline="-25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</a:t>
            </a:r>
            <a:r>
              <a:rPr lang="en-US" altLang="en-US" sz="2800" dirty="0"/>
              <a:t> send a message 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altLang="en-US" sz="2800" dirty="0"/>
              <a:t> to </a:t>
            </a: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</a:t>
            </a:r>
            <a:r>
              <a:rPr lang="en-US" altLang="en-US" sz="2800" b="1" baseline="-250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j</a:t>
            </a:r>
            <a:r>
              <a:rPr lang="en-US" altLang="en-US" sz="2800" dirty="0">
                <a:sym typeface="Wingdings" panose="05000000000000000000" pitchFamily="2" charset="2"/>
              </a:rPr>
              <a:t> with timestamp </a:t>
            </a: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(m)</a:t>
            </a:r>
            <a:r>
              <a:rPr lang="en-US" altLang="en-US" sz="2800" dirty="0"/>
              <a:t>, then:</a:t>
            </a:r>
            <a:endParaRPr lang="en-US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2400" b="1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P</a:t>
            </a:r>
            <a:r>
              <a:rPr lang="en-US" altLang="en-US" sz="2400" b="1" baseline="-25000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j</a:t>
            </a:r>
            <a:r>
              <a:rPr lang="en-US" altLang="en-US" sz="2400" baseline="-25000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 </a:t>
            </a:r>
            <a:r>
              <a:rPr lang="en-US" altLang="en-US" sz="2400" dirty="0">
                <a:ea typeface="Arial" panose="020B0604020202020204" pitchFamily="34" charset="0"/>
              </a:rPr>
              <a:t>knows the number of events at the sender </a:t>
            </a:r>
            <a:r>
              <a:rPr lang="en-US" altLang="en-US" sz="2400" b="1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P</a:t>
            </a:r>
            <a:r>
              <a:rPr lang="en-US" altLang="en-US" sz="2400" b="1" baseline="-25000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i</a:t>
            </a:r>
            <a:r>
              <a:rPr lang="en-US" altLang="en-US" sz="2400" dirty="0">
                <a:ea typeface="Arial" panose="020B0604020202020204" pitchFamily="34" charset="0"/>
              </a:rPr>
              <a:t> that </a:t>
            </a:r>
            <a:r>
              <a:rPr lang="en-US" altLang="en-US" sz="2400" i="1" dirty="0">
                <a:ea typeface="Arial" panose="020B0604020202020204" pitchFamily="34" charset="0"/>
              </a:rPr>
              <a:t>causally precede </a:t>
            </a:r>
            <a:r>
              <a:rPr lang="en-US" altLang="en-US" sz="2400" b="1" dirty="0">
                <a:latin typeface="Courier New" panose="02070309020205020404" pitchFamily="49" charset="0"/>
                <a:ea typeface="MS PGothic" panose="020B0600070205080204" pitchFamily="34" charset="-128"/>
              </a:rPr>
              <a:t>m</a:t>
            </a:r>
            <a:endParaRPr lang="en-US" altLang="en-US" sz="2400" b="1" dirty="0">
              <a:ea typeface="Arial" panose="020B0604020202020204" pitchFamily="34" charset="0"/>
            </a:endParaRPr>
          </a:p>
          <a:p>
            <a:pPr lvl="2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1800" b="1" dirty="0">
                <a:ea typeface="Arial" panose="020B0604020202020204" pitchFamily="34" charset="0"/>
              </a:rPr>
              <a:t>(</a:t>
            </a:r>
            <a:r>
              <a:rPr lang="en-US" altLang="en-US" sz="1800" b="1" dirty="0" err="1">
                <a:latin typeface="Courier New" panose="02070309020205020404" pitchFamily="49" charset="0"/>
                <a:ea typeface="MS PGothic" panose="020B0600070205080204" pitchFamily="34" charset="-128"/>
              </a:rPr>
              <a:t>ts</a:t>
            </a:r>
            <a:r>
              <a:rPr lang="en-US" altLang="en-US" sz="1800" b="1" dirty="0">
                <a:latin typeface="Courier New" panose="02070309020205020404" pitchFamily="49" charset="0"/>
                <a:ea typeface="MS PGothic" panose="020B0600070205080204" pitchFamily="34" charset="-128"/>
              </a:rPr>
              <a:t>(m)[i] – 1)</a:t>
            </a:r>
            <a:r>
              <a:rPr lang="en-US" altLang="en-US" sz="1800" b="1" dirty="0">
                <a:ea typeface="Arial" panose="020B0604020202020204" pitchFamily="34" charset="0"/>
              </a:rPr>
              <a:t> </a:t>
            </a:r>
            <a:r>
              <a:rPr lang="en-US" altLang="en-US" sz="1800" dirty="0">
                <a:ea typeface="Arial" panose="020B0604020202020204" pitchFamily="34" charset="0"/>
              </a:rPr>
              <a:t>denotes the number of events at </a:t>
            </a:r>
            <a:r>
              <a:rPr lang="en-US" altLang="en-US" sz="1800" b="1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P</a:t>
            </a:r>
            <a:r>
              <a:rPr lang="en-US" altLang="en-US" sz="1800" b="1" baseline="-25000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i</a:t>
            </a:r>
            <a:endParaRPr lang="en-US" altLang="en-US" sz="1800" b="1" dirty="0">
              <a:latin typeface="Courier New" panose="02070309020205020404" pitchFamily="49" charset="0"/>
              <a:ea typeface="MS PGothic" panose="020B0600070205080204" pitchFamily="34" charset="-128"/>
            </a:endParaRPr>
          </a:p>
          <a:p>
            <a:pPr lvl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2400" b="1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P</a:t>
            </a:r>
            <a:r>
              <a:rPr lang="en-US" altLang="en-US" sz="2400" b="1" baseline="-25000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j</a:t>
            </a:r>
            <a:r>
              <a:rPr lang="en-US" altLang="en-US" sz="2400" baseline="-25000" dirty="0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 </a:t>
            </a:r>
            <a:r>
              <a:rPr lang="en-US" altLang="en-US" sz="2400" dirty="0">
                <a:ea typeface="Arial" panose="020B0604020202020204" pitchFamily="34" charset="0"/>
              </a:rPr>
              <a:t>also knows the </a:t>
            </a:r>
            <a:r>
              <a:rPr lang="en-US" altLang="en-US" sz="2400" i="1" dirty="0">
                <a:solidFill>
                  <a:srgbClr val="EF7273"/>
                </a:solidFill>
                <a:ea typeface="Arial" panose="020B0604020202020204" pitchFamily="34" charset="0"/>
              </a:rPr>
              <a:t>minimum number</a:t>
            </a:r>
            <a:r>
              <a:rPr lang="en-US" altLang="en-US" sz="2400" dirty="0">
                <a:solidFill>
                  <a:srgbClr val="EF7273"/>
                </a:solidFill>
                <a:ea typeface="Arial" panose="020B0604020202020204" pitchFamily="34" charset="0"/>
              </a:rPr>
              <a:t> </a:t>
            </a:r>
            <a:r>
              <a:rPr lang="en-US" altLang="en-US" sz="2400" dirty="0">
                <a:ea typeface="Arial" panose="020B0604020202020204" pitchFamily="34" charset="0"/>
              </a:rPr>
              <a:t>of events at other processes </a:t>
            </a:r>
            <a:r>
              <a:rPr lang="en-US" altLang="en-US" sz="2400" b="1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P</a:t>
            </a:r>
            <a:r>
              <a:rPr lang="en-US" altLang="en-US" sz="2400" b="1" baseline="-25000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k</a:t>
            </a:r>
            <a:r>
              <a:rPr lang="en-US" altLang="en-US" sz="2400" dirty="0">
                <a:ea typeface="Arial" panose="020B0604020202020204" pitchFamily="34" charset="0"/>
              </a:rPr>
              <a:t> that causally precede </a:t>
            </a:r>
            <a:r>
              <a:rPr lang="en-US" altLang="en-US" sz="2400" b="1" dirty="0">
                <a:latin typeface="Courier New" panose="02070309020205020404" pitchFamily="49" charset="0"/>
                <a:ea typeface="MS PGothic" panose="020B0600070205080204" pitchFamily="34" charset="-128"/>
              </a:rPr>
              <a:t>m</a:t>
            </a:r>
            <a:endParaRPr lang="en-US" altLang="en-US" sz="2400" b="1" dirty="0">
              <a:ea typeface="Arial" panose="020B0604020202020204" pitchFamily="34" charset="0"/>
            </a:endParaRPr>
          </a:p>
          <a:p>
            <a:pPr lvl="2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en-US" sz="1800" b="1" dirty="0">
                <a:ea typeface="Arial" panose="020B0604020202020204" pitchFamily="34" charset="0"/>
              </a:rPr>
              <a:t>(</a:t>
            </a:r>
            <a:r>
              <a:rPr lang="en-US" altLang="en-US" sz="1800" b="1" dirty="0" err="1">
                <a:latin typeface="Courier New" panose="02070309020205020404" pitchFamily="49" charset="0"/>
                <a:ea typeface="MS PGothic" panose="020B0600070205080204" pitchFamily="34" charset="-128"/>
              </a:rPr>
              <a:t>ts</a:t>
            </a:r>
            <a:r>
              <a:rPr lang="en-US" altLang="en-US" sz="1800" b="1" dirty="0">
                <a:latin typeface="Courier New" panose="02070309020205020404" pitchFamily="49" charset="0"/>
                <a:ea typeface="MS PGothic" panose="020B0600070205080204" pitchFamily="34" charset="-128"/>
              </a:rPr>
              <a:t>(m)[k] – 1)</a:t>
            </a:r>
            <a:r>
              <a:rPr lang="en-US" altLang="en-US" sz="1800" b="1" dirty="0">
                <a:ea typeface="Arial" panose="020B0604020202020204" pitchFamily="34" charset="0"/>
              </a:rPr>
              <a:t> </a:t>
            </a:r>
            <a:r>
              <a:rPr lang="en-US" altLang="en-US" sz="1800" dirty="0">
                <a:ea typeface="Arial" panose="020B0604020202020204" pitchFamily="34" charset="0"/>
              </a:rPr>
              <a:t>denotes the minimum number of events at </a:t>
            </a:r>
            <a:r>
              <a:rPr lang="en-US" altLang="en-US" sz="1800" b="1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P</a:t>
            </a:r>
            <a:r>
              <a:rPr lang="en-US" altLang="en-US" sz="1800" b="1" baseline="-25000" dirty="0" err="1">
                <a:latin typeface="Courier New" panose="02070309020205020404" pitchFamily="49" charset="0"/>
                <a:ea typeface="MS PGothic" panose="020B0600070205080204" pitchFamily="34" charset="-128"/>
                <a:sym typeface="Wingdings" panose="05000000000000000000" pitchFamily="2" charset="2"/>
              </a:rPr>
              <a:t>k</a:t>
            </a:r>
            <a:endParaRPr lang="en-US" altLang="en-US" sz="1800" b="1" dirty="0">
              <a:latin typeface="Courier New" panose="02070309020205020404" pitchFamily="49" charset="0"/>
              <a:ea typeface="MS PGothic" panose="020B0600070205080204" pitchFamily="34" charset="-128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245A3DA-AAD2-4FFB-81F5-2AE5D20D7D1B}"/>
              </a:ext>
            </a:extLst>
          </p:cNvPr>
          <p:cNvCxnSpPr/>
          <p:nvPr/>
        </p:nvCxnSpPr>
        <p:spPr>
          <a:xfrm>
            <a:off x="2667000" y="4779961"/>
            <a:ext cx="533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3D55175-B21A-42B5-9FFC-D144DC690213}"/>
              </a:ext>
            </a:extLst>
          </p:cNvPr>
          <p:cNvCxnSpPr/>
          <p:nvPr/>
        </p:nvCxnSpPr>
        <p:spPr>
          <a:xfrm>
            <a:off x="2667000" y="5519737"/>
            <a:ext cx="5334000" cy="222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B5E96F-7F2F-4FE8-9B29-ACE0B7C83D6E}"/>
              </a:ext>
            </a:extLst>
          </p:cNvPr>
          <p:cNvCxnSpPr/>
          <p:nvPr/>
        </p:nvCxnSpPr>
        <p:spPr>
          <a:xfrm>
            <a:off x="2667000" y="6227761"/>
            <a:ext cx="5334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79" name="TextBox 6">
            <a:extLst>
              <a:ext uri="{FF2B5EF4-FFF2-40B4-BE49-F238E27FC236}">
                <a16:creationId xmlns:a16="http://schemas.microsoft.com/office/drawing/2014/main" id="{59CFF325-1154-48B3-BCB3-9C2686E200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605336"/>
            <a:ext cx="533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P</a:t>
            </a:r>
            <a:r>
              <a:rPr lang="en-US" altLang="en-US" sz="1600" baseline="-25000">
                <a:solidFill>
                  <a:schemeClr val="tx1"/>
                </a:solidFill>
              </a:rPr>
              <a:t>0</a:t>
            </a: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28680" name="TextBox 7">
            <a:extLst>
              <a:ext uri="{FF2B5EF4-FFF2-40B4-BE49-F238E27FC236}">
                <a16:creationId xmlns:a16="http://schemas.microsoft.com/office/drawing/2014/main" id="{05D26922-783A-4BAD-B1F4-B6F9C99DB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345111"/>
            <a:ext cx="533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P</a:t>
            </a:r>
            <a:r>
              <a:rPr lang="en-US" altLang="en-US" sz="1600" baseline="-25000">
                <a:solidFill>
                  <a:srgbClr val="FF0000"/>
                </a:solidFill>
              </a:rPr>
              <a:t>1</a:t>
            </a:r>
            <a:endParaRPr lang="en-US" altLang="en-US" sz="1600">
              <a:solidFill>
                <a:srgbClr val="FF0000"/>
              </a:solidFill>
            </a:endParaRPr>
          </a:p>
        </p:txBody>
      </p:sp>
      <p:sp>
        <p:nvSpPr>
          <p:cNvPr id="28681" name="TextBox 8">
            <a:extLst>
              <a:ext uri="{FF2B5EF4-FFF2-40B4-BE49-F238E27FC236}">
                <a16:creationId xmlns:a16="http://schemas.microsoft.com/office/drawing/2014/main" id="{8EABDE3D-F01A-4F56-8349-B579883369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6042025"/>
            <a:ext cx="533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</a:rPr>
              <a:t>P</a:t>
            </a:r>
            <a:r>
              <a:rPr lang="en-US" altLang="en-US" sz="1600" baseline="-25000">
                <a:solidFill>
                  <a:srgbClr val="0000FF"/>
                </a:solidFill>
              </a:rPr>
              <a:t>2</a:t>
            </a:r>
            <a:endParaRPr lang="en-US" altLang="en-US" sz="1600">
              <a:solidFill>
                <a:srgbClr val="0000FF"/>
              </a:solidFill>
            </a:endParaRPr>
          </a:p>
        </p:txBody>
      </p:sp>
      <p:sp>
        <p:nvSpPr>
          <p:cNvPr id="28682" name="TextBox 9">
            <a:extLst>
              <a:ext uri="{FF2B5EF4-FFF2-40B4-BE49-F238E27FC236}">
                <a16:creationId xmlns:a16="http://schemas.microsoft.com/office/drawing/2014/main" id="{85FB0BC3-E012-41B8-9534-1ECED344A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4503737"/>
            <a:ext cx="990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1"/>
                </a:solidFill>
              </a:rPr>
              <a:t>VC</a:t>
            </a:r>
            <a:r>
              <a:rPr lang="en-US" altLang="en-US" sz="1200" baseline="-25000">
                <a:solidFill>
                  <a:schemeClr val="tx1"/>
                </a:solidFill>
              </a:rPr>
              <a:t>0</a:t>
            </a:r>
            <a:r>
              <a:rPr lang="en-US" altLang="en-US" sz="1200">
                <a:solidFill>
                  <a:schemeClr val="tx1"/>
                </a:solidFill>
              </a:rPr>
              <a:t>=(1,0,0)</a:t>
            </a:r>
            <a:endParaRPr lang="en-US" altLang="en-US" sz="1200" baseline="-2500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0682B8E-1B93-4F9E-86D7-95AE07D8B559}"/>
              </a:ext>
            </a:extLst>
          </p:cNvPr>
          <p:cNvCxnSpPr/>
          <p:nvPr/>
        </p:nvCxnSpPr>
        <p:spPr>
          <a:xfrm>
            <a:off x="3810000" y="4703761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EAE697B-8A45-41CD-9F9D-CAF58180C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4503737"/>
            <a:ext cx="990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1"/>
                </a:solidFill>
              </a:rPr>
              <a:t>VC</a:t>
            </a:r>
            <a:r>
              <a:rPr lang="en-US" altLang="en-US" sz="1200" baseline="-25000">
                <a:solidFill>
                  <a:schemeClr val="tx1"/>
                </a:solidFill>
              </a:rPr>
              <a:t>0</a:t>
            </a:r>
            <a:r>
              <a:rPr lang="en-US" altLang="en-US" sz="1200">
                <a:solidFill>
                  <a:schemeClr val="tx1"/>
                </a:solidFill>
              </a:rPr>
              <a:t>=(2,0,0)</a:t>
            </a:r>
            <a:endParaRPr lang="en-US" altLang="en-US" sz="1200" baseline="-2500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98BC3B2-F15E-47F8-BE31-D038B429DB2B}"/>
              </a:ext>
            </a:extLst>
          </p:cNvPr>
          <p:cNvCxnSpPr/>
          <p:nvPr/>
        </p:nvCxnSpPr>
        <p:spPr>
          <a:xfrm>
            <a:off x="5181600" y="4703761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30BDFE5-82FB-49EB-99DC-A0037430EA61}"/>
              </a:ext>
            </a:extLst>
          </p:cNvPr>
          <p:cNvCxnSpPr/>
          <p:nvPr/>
        </p:nvCxnSpPr>
        <p:spPr>
          <a:xfrm>
            <a:off x="5181600" y="4779961"/>
            <a:ext cx="533400" cy="76200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87" name="TextBox 14">
            <a:extLst>
              <a:ext uri="{FF2B5EF4-FFF2-40B4-BE49-F238E27FC236}">
                <a16:creationId xmlns:a16="http://schemas.microsoft.com/office/drawing/2014/main" id="{3B3FBB47-2226-411B-B79C-BE546D427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495800"/>
            <a:ext cx="990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1"/>
                </a:solidFill>
              </a:rPr>
              <a:t>VC</a:t>
            </a:r>
            <a:r>
              <a:rPr lang="en-US" altLang="en-US" sz="1200" baseline="-25000">
                <a:solidFill>
                  <a:schemeClr val="tx1"/>
                </a:solidFill>
              </a:rPr>
              <a:t>0</a:t>
            </a:r>
            <a:r>
              <a:rPr lang="en-US" altLang="en-US" sz="1200">
                <a:solidFill>
                  <a:schemeClr val="tx1"/>
                </a:solidFill>
              </a:rPr>
              <a:t>=(0,0,0)</a:t>
            </a:r>
            <a:endParaRPr lang="en-US" altLang="en-US" sz="1200" baseline="-25000">
              <a:solidFill>
                <a:schemeClr val="tx1"/>
              </a:solidFill>
            </a:endParaRPr>
          </a:p>
        </p:txBody>
      </p:sp>
      <p:sp>
        <p:nvSpPr>
          <p:cNvPr id="28688" name="TextBox 15">
            <a:extLst>
              <a:ext uri="{FF2B5EF4-FFF2-40B4-BE49-F238E27FC236}">
                <a16:creationId xmlns:a16="http://schemas.microsoft.com/office/drawing/2014/main" id="{70E01023-9205-4C0C-B3D7-9DDFC0E4EF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5235575"/>
            <a:ext cx="990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FF0000"/>
                </a:solidFill>
              </a:rPr>
              <a:t>VC</a:t>
            </a:r>
            <a:r>
              <a:rPr lang="en-US" altLang="en-US" sz="1200" baseline="-25000">
                <a:solidFill>
                  <a:srgbClr val="FF0000"/>
                </a:solidFill>
              </a:rPr>
              <a:t>1</a:t>
            </a:r>
            <a:r>
              <a:rPr lang="en-US" altLang="en-US" sz="1200">
                <a:solidFill>
                  <a:srgbClr val="FF0000"/>
                </a:solidFill>
              </a:rPr>
              <a:t>=(0,0,0)</a:t>
            </a:r>
            <a:endParaRPr lang="en-US" altLang="en-US" sz="1200" baseline="-25000">
              <a:solidFill>
                <a:srgbClr val="FF0000"/>
              </a:solidFill>
            </a:endParaRPr>
          </a:p>
        </p:txBody>
      </p:sp>
      <p:sp>
        <p:nvSpPr>
          <p:cNvPr id="28689" name="TextBox 16">
            <a:extLst>
              <a:ext uri="{FF2B5EF4-FFF2-40B4-BE49-F238E27FC236}">
                <a16:creationId xmlns:a16="http://schemas.microsoft.com/office/drawing/2014/main" id="{FDB6E233-CB73-49DA-AE42-CE2ADF146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5951537"/>
            <a:ext cx="990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</a:rPr>
              <a:t>VC</a:t>
            </a:r>
            <a:r>
              <a:rPr lang="en-US" altLang="en-US" sz="1200" baseline="-25000">
                <a:solidFill>
                  <a:srgbClr val="0000FF"/>
                </a:solidFill>
              </a:rPr>
              <a:t>2</a:t>
            </a:r>
            <a:r>
              <a:rPr lang="en-US" altLang="en-US" sz="1200">
                <a:solidFill>
                  <a:srgbClr val="0000FF"/>
                </a:solidFill>
              </a:rPr>
              <a:t>=(0,0,0)</a:t>
            </a:r>
            <a:endParaRPr lang="en-US" altLang="en-US" sz="1200" baseline="-25000">
              <a:solidFill>
                <a:srgbClr val="0000FF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44AFAF5-82DA-43B2-9C7B-59C1DA0A77A7}"/>
              </a:ext>
            </a:extLst>
          </p:cNvPr>
          <p:cNvCxnSpPr/>
          <p:nvPr/>
        </p:nvCxnSpPr>
        <p:spPr>
          <a:xfrm>
            <a:off x="2667000" y="4703761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23CAACE-45BF-472E-9397-E8030D016D15}"/>
              </a:ext>
            </a:extLst>
          </p:cNvPr>
          <p:cNvCxnSpPr/>
          <p:nvPr/>
        </p:nvCxnSpPr>
        <p:spPr>
          <a:xfrm>
            <a:off x="2667000" y="5443536"/>
            <a:ext cx="0" cy="152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9325EDA-CE6A-4E48-BD8F-EF3535289411}"/>
              </a:ext>
            </a:extLst>
          </p:cNvPr>
          <p:cNvCxnSpPr/>
          <p:nvPr/>
        </p:nvCxnSpPr>
        <p:spPr>
          <a:xfrm>
            <a:off x="2667000" y="6151561"/>
            <a:ext cx="0" cy="1524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F6D10E6-B163-4C58-8236-1C193E7442FB}"/>
              </a:ext>
            </a:extLst>
          </p:cNvPr>
          <p:cNvCxnSpPr/>
          <p:nvPr/>
        </p:nvCxnSpPr>
        <p:spPr>
          <a:xfrm>
            <a:off x="5715000" y="5465761"/>
            <a:ext cx="0" cy="152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D7F34E7-4390-4A9F-9E07-ADFEC5618E94}"/>
              </a:ext>
            </a:extLst>
          </p:cNvPr>
          <p:cNvSpPr/>
          <p:nvPr/>
        </p:nvSpPr>
        <p:spPr>
          <a:xfrm>
            <a:off x="4495800" y="5037137"/>
            <a:ext cx="838200" cy="276225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200" dirty="0"/>
              <a:t>m</a:t>
            </a:r>
            <a:r>
              <a:rPr lang="en-US" sz="1200" dirty="0">
                <a:sym typeface="Wingdings" pitchFamily="2" charset="2"/>
              </a:rPr>
              <a:t>:(</a:t>
            </a:r>
            <a:r>
              <a:rPr lang="en-US" sz="1200" dirty="0"/>
              <a:t>2,0,0)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EAD83E1-FA7A-4A5F-89D4-3616D55BCE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5257800"/>
            <a:ext cx="990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FF0000"/>
                </a:solidFill>
              </a:rPr>
              <a:t>VC</a:t>
            </a:r>
            <a:r>
              <a:rPr lang="en-US" altLang="en-US" sz="1200" baseline="-25000">
                <a:solidFill>
                  <a:srgbClr val="FF0000"/>
                </a:solidFill>
              </a:rPr>
              <a:t>1</a:t>
            </a:r>
            <a:r>
              <a:rPr lang="en-US" altLang="en-US" sz="1200">
                <a:solidFill>
                  <a:srgbClr val="FF0000"/>
                </a:solidFill>
              </a:rPr>
              <a:t>=(2,2,0)</a:t>
            </a:r>
            <a:endParaRPr lang="en-US" altLang="en-US" sz="1200" baseline="-25000">
              <a:solidFill>
                <a:srgbClr val="FF0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DB7273-5323-471D-B7D4-791B2E7F8A77}"/>
              </a:ext>
            </a:extLst>
          </p:cNvPr>
          <p:cNvSpPr/>
          <p:nvPr/>
        </p:nvSpPr>
        <p:spPr>
          <a:xfrm>
            <a:off x="4754880" y="4968875"/>
            <a:ext cx="152400" cy="401637"/>
          </a:xfrm>
          <a:prstGeom prst="rect">
            <a:avLst/>
          </a:prstGeom>
          <a:solidFill>
            <a:schemeClr val="bg2">
              <a:lumMod val="25000"/>
              <a:alpha val="3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42540BF-DA61-4058-B100-31CEE1D63712}"/>
              </a:ext>
            </a:extLst>
          </p:cNvPr>
          <p:cNvCxnSpPr/>
          <p:nvPr/>
        </p:nvCxnSpPr>
        <p:spPr>
          <a:xfrm>
            <a:off x="6934200" y="5541961"/>
            <a:ext cx="533400" cy="685800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F2F3F39-B422-40A7-B275-66AFF88F5F55}"/>
              </a:ext>
            </a:extLst>
          </p:cNvPr>
          <p:cNvCxnSpPr/>
          <p:nvPr/>
        </p:nvCxnSpPr>
        <p:spPr>
          <a:xfrm>
            <a:off x="7467600" y="6151561"/>
            <a:ext cx="0" cy="1524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0450E7A-42C9-44BD-9136-DF5185DEA1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5922962"/>
            <a:ext cx="990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</a:rPr>
              <a:t>VC</a:t>
            </a:r>
            <a:r>
              <a:rPr lang="en-US" altLang="en-US" sz="1200" baseline="-25000">
                <a:solidFill>
                  <a:srgbClr val="0000FF"/>
                </a:solidFill>
              </a:rPr>
              <a:t>2</a:t>
            </a:r>
            <a:r>
              <a:rPr lang="en-US" altLang="en-US" sz="1200">
                <a:solidFill>
                  <a:srgbClr val="0000FF"/>
                </a:solidFill>
              </a:rPr>
              <a:t>=(2,3,1)</a:t>
            </a:r>
            <a:endParaRPr lang="en-US" altLang="en-US" sz="1200" baseline="-25000">
              <a:solidFill>
                <a:srgbClr val="0000FF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90C9F10-EC81-4B84-BEEA-21EA6B33189A}"/>
              </a:ext>
            </a:extLst>
          </p:cNvPr>
          <p:cNvSpPr/>
          <p:nvPr/>
        </p:nvSpPr>
        <p:spPr>
          <a:xfrm>
            <a:off x="6248400" y="5799137"/>
            <a:ext cx="914400" cy="276999"/>
          </a:xfrm>
          <a:prstGeom prst="rect">
            <a:avLst/>
          </a:prstGeom>
          <a:solidFill>
            <a:srgbClr val="FFFF00"/>
          </a:solidFill>
          <a:ln>
            <a:solidFill>
              <a:srgbClr val="0000FF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n-US" altLang="en-US" sz="1200" dirty="0">
                <a:solidFill>
                  <a:srgbClr val="FF0000"/>
                </a:solidFill>
              </a:rPr>
              <a:t>m</a:t>
            </a:r>
            <a:r>
              <a:rPr lang="ja-JP" altLang="en-US" sz="1200" dirty="0">
                <a:solidFill>
                  <a:srgbClr val="FF0000"/>
                </a:solidFill>
              </a:rPr>
              <a:t>’</a:t>
            </a:r>
            <a:r>
              <a:rPr lang="en-US" altLang="ja-JP" sz="1200" dirty="0">
                <a:solidFill>
                  <a:srgbClr val="FF0000"/>
                </a:solidFill>
                <a:sym typeface="Wingdings" panose="05000000000000000000" pitchFamily="2" charset="2"/>
              </a:rPr>
              <a:t>:(</a:t>
            </a:r>
            <a:r>
              <a:rPr lang="en-US" altLang="ja-JP" sz="1200" dirty="0">
                <a:solidFill>
                  <a:srgbClr val="FF0000"/>
                </a:solidFill>
              </a:rPr>
              <a:t>2,3,0)</a:t>
            </a:r>
            <a:r>
              <a:rPr lang="en-US" altLang="ja-JP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en-US" sz="1200" dirty="0">
              <a:solidFill>
                <a:srgbClr val="FF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919C3B5-5B01-4DD4-AC02-630C7C259603}"/>
              </a:ext>
            </a:extLst>
          </p:cNvPr>
          <p:cNvSpPr/>
          <p:nvPr/>
        </p:nvSpPr>
        <p:spPr>
          <a:xfrm>
            <a:off x="6573520" y="5724841"/>
            <a:ext cx="152400" cy="401638"/>
          </a:xfrm>
          <a:prstGeom prst="rect">
            <a:avLst/>
          </a:prstGeom>
          <a:solidFill>
            <a:schemeClr val="bg2">
              <a:lumMod val="25000"/>
              <a:alpha val="3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A246C63-1B3F-48C6-92C8-340B81E67C40}"/>
              </a:ext>
            </a:extLst>
          </p:cNvPr>
          <p:cNvSpPr/>
          <p:nvPr/>
        </p:nvSpPr>
        <p:spPr>
          <a:xfrm>
            <a:off x="6736080" y="5724841"/>
            <a:ext cx="152400" cy="401638"/>
          </a:xfrm>
          <a:prstGeom prst="rect">
            <a:avLst/>
          </a:prstGeom>
          <a:solidFill>
            <a:schemeClr val="bg2">
              <a:lumMod val="25000"/>
              <a:alpha val="3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02F01AB-8692-43A2-A629-5A961990ED63}"/>
              </a:ext>
            </a:extLst>
          </p:cNvPr>
          <p:cNvCxnSpPr/>
          <p:nvPr/>
        </p:nvCxnSpPr>
        <p:spPr>
          <a:xfrm>
            <a:off x="6934200" y="5465761"/>
            <a:ext cx="0" cy="152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23094B2-7FF5-49CA-A372-BC468605BB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5257800"/>
            <a:ext cx="990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FF0000"/>
                </a:solidFill>
              </a:rPr>
              <a:t>VC</a:t>
            </a:r>
            <a:r>
              <a:rPr lang="en-US" altLang="en-US" sz="1200" baseline="-25000">
                <a:solidFill>
                  <a:srgbClr val="FF0000"/>
                </a:solidFill>
              </a:rPr>
              <a:t>1</a:t>
            </a:r>
            <a:r>
              <a:rPr lang="en-US" altLang="en-US" sz="1200">
                <a:solidFill>
                  <a:srgbClr val="FF0000"/>
                </a:solidFill>
              </a:rPr>
              <a:t>=(2,3,0)</a:t>
            </a:r>
            <a:endParaRPr lang="en-US" altLang="en-US" sz="1200" baseline="-25000">
              <a:solidFill>
                <a:srgbClr val="FF0000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10F25B1-1E91-456F-92BD-01D048A4B3A8}"/>
              </a:ext>
            </a:extLst>
          </p:cNvPr>
          <p:cNvCxnSpPr/>
          <p:nvPr/>
        </p:nvCxnSpPr>
        <p:spPr>
          <a:xfrm>
            <a:off x="3733800" y="5445124"/>
            <a:ext cx="0" cy="152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06" name="TextBox 36">
            <a:extLst>
              <a:ext uri="{FF2B5EF4-FFF2-40B4-BE49-F238E27FC236}">
                <a16:creationId xmlns:a16="http://schemas.microsoft.com/office/drawing/2014/main" id="{6DA26510-D186-40BA-8F63-9DC5E46176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5237162"/>
            <a:ext cx="990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FF0000"/>
                </a:solidFill>
              </a:rPr>
              <a:t>VC</a:t>
            </a:r>
            <a:r>
              <a:rPr lang="en-US" altLang="en-US" sz="1200" baseline="-25000">
                <a:solidFill>
                  <a:srgbClr val="FF0000"/>
                </a:solidFill>
              </a:rPr>
              <a:t>1</a:t>
            </a:r>
            <a:r>
              <a:rPr lang="en-US" altLang="en-US" sz="1200">
                <a:solidFill>
                  <a:srgbClr val="FF0000"/>
                </a:solidFill>
              </a:rPr>
              <a:t>=(0,1,0)</a:t>
            </a:r>
            <a:endParaRPr lang="en-US" altLang="en-US" sz="1200" baseline="-250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2" grpId="0" animBg="1"/>
      <p:bldP spid="23" grpId="0"/>
      <p:bldP spid="24" grpId="0" animBg="1"/>
      <p:bldP spid="24" grpId="1" animBg="1"/>
      <p:bldP spid="27" grpId="0"/>
      <p:bldP spid="30" grpId="0" animBg="1"/>
      <p:bldP spid="31" grpId="0" animBg="1"/>
      <p:bldP spid="31" grpId="1" animBg="1"/>
      <p:bldP spid="29" grpId="0" animBg="1"/>
      <p:bldP spid="29" grpId="1" animBg="1"/>
      <p:bldP spid="3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C77CF4A3-8CE3-47BE-ACCD-70B42E2BA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Enforcing Causal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361CF-EBA1-4DAE-BE8F-7740193A5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39"/>
            <a:ext cx="10360152" cy="307530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sz="2600" dirty="0"/>
              <a:t>Assume that messages are </a:t>
            </a:r>
            <a:r>
              <a:rPr lang="en-US" altLang="en-US" sz="2600" i="1" dirty="0"/>
              <a:t>multicast</a:t>
            </a:r>
            <a:r>
              <a:rPr lang="en-US" altLang="en-US" sz="2600" dirty="0"/>
              <a:t> within a group of processes, P</a:t>
            </a:r>
            <a:r>
              <a:rPr lang="en-US" altLang="en-US" sz="2600" baseline="-25000" dirty="0"/>
              <a:t>0</a:t>
            </a:r>
            <a:r>
              <a:rPr lang="en-US" altLang="en-US" sz="2600" dirty="0"/>
              <a:t>, P</a:t>
            </a:r>
            <a:r>
              <a:rPr lang="en-US" altLang="en-US" sz="2600" baseline="-25000" dirty="0"/>
              <a:t>1</a:t>
            </a:r>
            <a:r>
              <a:rPr lang="en-US" altLang="en-US" sz="2600" dirty="0"/>
              <a:t> and P</a:t>
            </a:r>
            <a:r>
              <a:rPr lang="en-US" altLang="en-US" sz="2600" baseline="-25000" dirty="0"/>
              <a:t>2</a:t>
            </a:r>
            <a:endParaRPr lang="en-US" altLang="en-US" sz="2600" dirty="0"/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endParaRPr lang="en-US" altLang="en-US" sz="2600" dirty="0"/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sz="2600" dirty="0"/>
              <a:t>To enforce </a:t>
            </a:r>
            <a:r>
              <a:rPr lang="en-US" altLang="en-US" sz="2600" dirty="0">
                <a:solidFill>
                  <a:srgbClr val="77E1FF"/>
                </a:solidFill>
              </a:rPr>
              <a:t>causally-ordered multicasting</a:t>
            </a:r>
            <a:r>
              <a:rPr lang="en-US" altLang="en-US" sz="2600" dirty="0"/>
              <a:t>, the delivery of a message </a:t>
            </a:r>
            <a:r>
              <a:rPr lang="en-US" altLang="en-US" sz="2600" b="1" i="1" dirty="0"/>
              <a:t>m</a:t>
            </a:r>
            <a:r>
              <a:rPr lang="en-US" altLang="en-US" sz="2600" dirty="0"/>
              <a:t> sent from P</a:t>
            </a:r>
            <a:r>
              <a:rPr lang="en-US" altLang="en-US" sz="2600" baseline="-25000" dirty="0"/>
              <a:t>i</a:t>
            </a:r>
            <a:r>
              <a:rPr lang="en-US" altLang="en-US" sz="2600" dirty="0"/>
              <a:t> to </a:t>
            </a:r>
            <a:r>
              <a:rPr lang="en-US" altLang="en-US" sz="2600" dirty="0" err="1"/>
              <a:t>P</a:t>
            </a:r>
            <a:r>
              <a:rPr lang="en-US" altLang="en-US" sz="2600" baseline="-25000" dirty="0" err="1"/>
              <a:t>j</a:t>
            </a:r>
            <a:r>
              <a:rPr lang="en-US" altLang="en-US" sz="2600" dirty="0"/>
              <a:t> can be </a:t>
            </a:r>
            <a:r>
              <a:rPr lang="en-US" altLang="en-US" sz="2600" i="1" dirty="0"/>
              <a:t>delayed</a:t>
            </a:r>
            <a:r>
              <a:rPr lang="en-US" altLang="en-US" sz="2600" dirty="0"/>
              <a:t> until the following two conditions are met:</a:t>
            </a:r>
          </a:p>
          <a:p>
            <a:pPr lvl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sz="1900" dirty="0" err="1">
                <a:ea typeface="Arial" panose="020B0604020202020204" pitchFamily="34" charset="0"/>
              </a:rPr>
              <a:t>ts</a:t>
            </a:r>
            <a:r>
              <a:rPr lang="en-US" altLang="en-US" sz="1900" dirty="0">
                <a:ea typeface="Arial" panose="020B0604020202020204" pitchFamily="34" charset="0"/>
              </a:rPr>
              <a:t>(m)[i] = </a:t>
            </a:r>
            <a:r>
              <a:rPr lang="en-US" altLang="en-US" sz="1900" dirty="0" err="1">
                <a:ea typeface="Arial" panose="020B0604020202020204" pitchFamily="34" charset="0"/>
              </a:rPr>
              <a:t>VC</a:t>
            </a:r>
            <a:r>
              <a:rPr lang="en-US" altLang="en-US" sz="1900" baseline="-25000" dirty="0" err="1">
                <a:ea typeface="Arial" panose="020B0604020202020204" pitchFamily="34" charset="0"/>
              </a:rPr>
              <a:t>j</a:t>
            </a:r>
            <a:r>
              <a:rPr lang="en-US" altLang="en-US" sz="1900" dirty="0">
                <a:ea typeface="Arial" panose="020B0604020202020204" pitchFamily="34" charset="0"/>
              </a:rPr>
              <a:t>[i] + 1 (</a:t>
            </a:r>
            <a:r>
              <a:rPr lang="en-US" altLang="en-US" sz="1900" b="1" dirty="0">
                <a:solidFill>
                  <a:srgbClr val="92D050"/>
                </a:solidFill>
                <a:ea typeface="Arial" panose="020B0604020202020204" pitchFamily="34" charset="0"/>
              </a:rPr>
              <a:t>Condition I</a:t>
            </a:r>
            <a:r>
              <a:rPr lang="en-US" altLang="en-US" sz="1900" dirty="0">
                <a:ea typeface="Arial" panose="020B0604020202020204" pitchFamily="34" charset="0"/>
              </a:rPr>
              <a:t>)</a:t>
            </a:r>
          </a:p>
          <a:p>
            <a:pPr lvl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en-US" sz="1900" dirty="0" err="1">
                <a:ea typeface="Arial" panose="020B0604020202020204" pitchFamily="34" charset="0"/>
              </a:rPr>
              <a:t>ts</a:t>
            </a:r>
            <a:r>
              <a:rPr lang="en-US" altLang="en-US" sz="1900" dirty="0">
                <a:ea typeface="Arial" panose="020B0604020202020204" pitchFamily="34" charset="0"/>
              </a:rPr>
              <a:t>(m)[k] &lt;= </a:t>
            </a:r>
            <a:r>
              <a:rPr lang="en-US" altLang="en-US" sz="1900" dirty="0" err="1">
                <a:ea typeface="Arial" panose="020B0604020202020204" pitchFamily="34" charset="0"/>
              </a:rPr>
              <a:t>VC</a:t>
            </a:r>
            <a:r>
              <a:rPr lang="en-US" altLang="en-US" sz="1900" baseline="-25000" dirty="0" err="1">
                <a:ea typeface="Arial" panose="020B0604020202020204" pitchFamily="34" charset="0"/>
              </a:rPr>
              <a:t>j</a:t>
            </a:r>
            <a:r>
              <a:rPr lang="en-US" altLang="en-US" sz="1900" dirty="0">
                <a:ea typeface="Arial" panose="020B0604020202020204" pitchFamily="34" charset="0"/>
              </a:rPr>
              <a:t>[k] for all k != i (</a:t>
            </a:r>
            <a:r>
              <a:rPr lang="en-US" altLang="en-US" sz="1900" b="1" dirty="0">
                <a:solidFill>
                  <a:srgbClr val="FFC000"/>
                </a:solidFill>
                <a:ea typeface="Arial" panose="020B0604020202020204" pitchFamily="34" charset="0"/>
              </a:rPr>
              <a:t>Condition II</a:t>
            </a:r>
            <a:r>
              <a:rPr lang="en-US" altLang="en-US" sz="1900" dirty="0">
                <a:ea typeface="Arial" panose="020B0604020202020204" pitchFamily="34" charset="0"/>
              </a:rPr>
              <a:t>)</a:t>
            </a:r>
          </a:p>
          <a:p>
            <a:pPr lvl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endParaRPr lang="en-US" altLang="en-US" sz="1600" dirty="0">
              <a:ea typeface="Arial" panose="020B0604020202020204" pitchFamily="34" charset="0"/>
            </a:endParaRPr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Assuming that P</a:t>
            </a:r>
            <a:r>
              <a:rPr lang="en-US" altLang="en-US" sz="19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only increments </a:t>
            </a:r>
            <a:r>
              <a:rPr lang="en-US" alt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</a:t>
            </a:r>
            <a:r>
              <a:rPr lang="en-US" altLang="en-US" sz="1900" b="1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[i] upon </a:t>
            </a:r>
            <a:r>
              <a:rPr lang="en-US" altLang="en-US" sz="19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sending</a:t>
            </a:r>
            <a:r>
              <a:rPr lang="en-US" alt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 and adjusts </a:t>
            </a:r>
            <a:r>
              <a:rPr lang="en-US" alt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</a:t>
            </a:r>
            <a:r>
              <a:rPr lang="en-US" altLang="en-US" sz="1900" b="1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[k] to max{</a:t>
            </a:r>
            <a:r>
              <a:rPr lang="en-US" alt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</a:t>
            </a:r>
            <a:r>
              <a:rPr lang="en-US" altLang="en-US" sz="1900" b="1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[k], </a:t>
            </a:r>
            <a:r>
              <a:rPr lang="en-US" altLang="en-US" sz="19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</a:t>
            </a:r>
            <a:r>
              <a:rPr lang="en-US" alt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(m)[k]} for each k upon receiving a message m</a:t>
            </a:r>
            <a:r>
              <a:rPr lang="ja-JP" altLang="en-US" sz="19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en-US" altLang="en-US" sz="1900" dirty="0">
              <a:ea typeface="Arial" panose="020B06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E28CA13-9396-4B13-BCAA-94F8D84FFBFE}"/>
              </a:ext>
            </a:extLst>
          </p:cNvPr>
          <p:cNvCxnSpPr/>
          <p:nvPr/>
        </p:nvCxnSpPr>
        <p:spPr>
          <a:xfrm>
            <a:off x="2667000" y="4755831"/>
            <a:ext cx="5334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EFEC7D7-E2AE-4389-8533-B15F9288F2B3}"/>
              </a:ext>
            </a:extLst>
          </p:cNvPr>
          <p:cNvCxnSpPr/>
          <p:nvPr/>
        </p:nvCxnSpPr>
        <p:spPr>
          <a:xfrm>
            <a:off x="2667000" y="5495607"/>
            <a:ext cx="5334000" cy="2222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00E75DC-7413-46E5-8657-97B56CB89ABC}"/>
              </a:ext>
            </a:extLst>
          </p:cNvPr>
          <p:cNvCxnSpPr/>
          <p:nvPr/>
        </p:nvCxnSpPr>
        <p:spPr>
          <a:xfrm>
            <a:off x="2667000" y="6203631"/>
            <a:ext cx="533400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47" name="TextBox 6">
            <a:extLst>
              <a:ext uri="{FF2B5EF4-FFF2-40B4-BE49-F238E27FC236}">
                <a16:creationId xmlns:a16="http://schemas.microsoft.com/office/drawing/2014/main" id="{2DC60D6D-7409-413D-83F6-E67E1F4ABD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4581206"/>
            <a:ext cx="533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</a:rPr>
              <a:t>P</a:t>
            </a:r>
            <a:r>
              <a:rPr lang="en-US" altLang="en-US" sz="1600" baseline="-25000">
                <a:solidFill>
                  <a:schemeClr val="tx1"/>
                </a:solidFill>
              </a:rPr>
              <a:t>0</a:t>
            </a:r>
            <a:endParaRPr lang="en-US" altLang="en-US" sz="1600">
              <a:solidFill>
                <a:schemeClr val="tx1"/>
              </a:solidFill>
            </a:endParaRPr>
          </a:p>
        </p:txBody>
      </p:sp>
      <p:sp>
        <p:nvSpPr>
          <p:cNvPr id="35848" name="TextBox 7">
            <a:extLst>
              <a:ext uri="{FF2B5EF4-FFF2-40B4-BE49-F238E27FC236}">
                <a16:creationId xmlns:a16="http://schemas.microsoft.com/office/drawing/2014/main" id="{DF864F29-385A-4292-8EA7-D3841ED28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320981"/>
            <a:ext cx="533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</a:rPr>
              <a:t>P</a:t>
            </a:r>
            <a:r>
              <a:rPr lang="en-US" altLang="en-US" sz="1600" baseline="-25000">
                <a:solidFill>
                  <a:srgbClr val="FF0000"/>
                </a:solidFill>
              </a:rPr>
              <a:t>1</a:t>
            </a:r>
            <a:endParaRPr lang="en-US" altLang="en-US" sz="1600">
              <a:solidFill>
                <a:srgbClr val="FF0000"/>
              </a:solidFill>
            </a:endParaRPr>
          </a:p>
        </p:txBody>
      </p:sp>
      <p:sp>
        <p:nvSpPr>
          <p:cNvPr id="35849" name="TextBox 8">
            <a:extLst>
              <a:ext uri="{FF2B5EF4-FFF2-40B4-BE49-F238E27FC236}">
                <a16:creationId xmlns:a16="http://schemas.microsoft.com/office/drawing/2014/main" id="{41702274-CF39-4FEE-8D0A-FB1C77B64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6017895"/>
            <a:ext cx="533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rgbClr val="0000FF"/>
                </a:solidFill>
              </a:rPr>
              <a:t>P</a:t>
            </a:r>
            <a:r>
              <a:rPr lang="en-US" altLang="en-US" sz="1600" baseline="-25000">
                <a:solidFill>
                  <a:srgbClr val="0000FF"/>
                </a:solidFill>
              </a:rPr>
              <a:t>2</a:t>
            </a:r>
            <a:endParaRPr lang="en-US" altLang="en-US" sz="1600">
              <a:solidFill>
                <a:srgbClr val="0000FF"/>
              </a:solidFill>
            </a:endParaRPr>
          </a:p>
        </p:txBody>
      </p:sp>
      <p:sp>
        <p:nvSpPr>
          <p:cNvPr id="35850" name="TextBox 9">
            <a:extLst>
              <a:ext uri="{FF2B5EF4-FFF2-40B4-BE49-F238E27FC236}">
                <a16:creationId xmlns:a16="http://schemas.microsoft.com/office/drawing/2014/main" id="{C33867B5-7DC0-488F-A659-424CE9C4D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4479607"/>
            <a:ext cx="990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1"/>
                </a:solidFill>
              </a:rPr>
              <a:t>VC</a:t>
            </a:r>
            <a:r>
              <a:rPr lang="en-US" altLang="en-US" sz="1200" baseline="-25000">
                <a:solidFill>
                  <a:schemeClr val="tx1"/>
                </a:solidFill>
              </a:rPr>
              <a:t>0</a:t>
            </a:r>
            <a:r>
              <a:rPr lang="en-US" altLang="en-US" sz="1200">
                <a:solidFill>
                  <a:schemeClr val="tx1"/>
                </a:solidFill>
              </a:rPr>
              <a:t>=(1,0,0)</a:t>
            </a:r>
            <a:endParaRPr lang="en-US" altLang="en-US" sz="1200" baseline="-2500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463A65-1E29-4E51-A674-6E7FF18B2683}"/>
              </a:ext>
            </a:extLst>
          </p:cNvPr>
          <p:cNvCxnSpPr/>
          <p:nvPr/>
        </p:nvCxnSpPr>
        <p:spPr>
          <a:xfrm>
            <a:off x="3810000" y="4679631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3A16F37-E0FC-4CFA-93BB-67E8B6B4E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479607"/>
            <a:ext cx="990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1"/>
                </a:solidFill>
              </a:rPr>
              <a:t>VC</a:t>
            </a:r>
            <a:r>
              <a:rPr lang="en-US" altLang="en-US" sz="1200" baseline="-25000">
                <a:solidFill>
                  <a:schemeClr val="tx1"/>
                </a:solidFill>
              </a:rPr>
              <a:t>0</a:t>
            </a:r>
            <a:r>
              <a:rPr lang="en-US" altLang="en-US" sz="1200">
                <a:solidFill>
                  <a:schemeClr val="tx1"/>
                </a:solidFill>
              </a:rPr>
              <a:t>=(1,1,0)</a:t>
            </a:r>
            <a:endParaRPr lang="en-US" altLang="en-US" sz="1200" baseline="-25000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C6E57A7-BA66-48F1-A29B-283F6457EA68}"/>
              </a:ext>
            </a:extLst>
          </p:cNvPr>
          <p:cNvCxnSpPr/>
          <p:nvPr/>
        </p:nvCxnSpPr>
        <p:spPr>
          <a:xfrm>
            <a:off x="6400800" y="4679631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BC36EF2-79FE-4FEB-A349-EA274B390510}"/>
              </a:ext>
            </a:extLst>
          </p:cNvPr>
          <p:cNvCxnSpPr/>
          <p:nvPr/>
        </p:nvCxnSpPr>
        <p:spPr>
          <a:xfrm>
            <a:off x="3810000" y="4755832"/>
            <a:ext cx="711200" cy="73977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55" name="TextBox 14">
            <a:extLst>
              <a:ext uri="{FF2B5EF4-FFF2-40B4-BE49-F238E27FC236}">
                <a16:creationId xmlns:a16="http://schemas.microsoft.com/office/drawing/2014/main" id="{611F2505-93C4-426E-BEE0-C2B575D10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471670"/>
            <a:ext cx="990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chemeClr val="tx1"/>
                </a:solidFill>
              </a:rPr>
              <a:t>VC</a:t>
            </a:r>
            <a:r>
              <a:rPr lang="en-US" altLang="en-US" sz="1200" baseline="-25000">
                <a:solidFill>
                  <a:schemeClr val="tx1"/>
                </a:solidFill>
              </a:rPr>
              <a:t>0</a:t>
            </a:r>
            <a:r>
              <a:rPr lang="en-US" altLang="en-US" sz="1200">
                <a:solidFill>
                  <a:schemeClr val="tx1"/>
                </a:solidFill>
              </a:rPr>
              <a:t>=(0,0,0)</a:t>
            </a:r>
            <a:endParaRPr lang="en-US" altLang="en-US" sz="1200" baseline="-25000">
              <a:solidFill>
                <a:schemeClr val="tx1"/>
              </a:solidFill>
            </a:endParaRPr>
          </a:p>
        </p:txBody>
      </p:sp>
      <p:sp>
        <p:nvSpPr>
          <p:cNvPr id="35857" name="TextBox 16">
            <a:extLst>
              <a:ext uri="{FF2B5EF4-FFF2-40B4-BE49-F238E27FC236}">
                <a16:creationId xmlns:a16="http://schemas.microsoft.com/office/drawing/2014/main" id="{608762F7-F158-4548-AE91-F1F0712687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5927407"/>
            <a:ext cx="990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</a:rPr>
              <a:t>VC</a:t>
            </a:r>
            <a:r>
              <a:rPr lang="en-US" altLang="en-US" sz="1200" baseline="-25000">
                <a:solidFill>
                  <a:srgbClr val="0000FF"/>
                </a:solidFill>
              </a:rPr>
              <a:t>2</a:t>
            </a:r>
            <a:r>
              <a:rPr lang="en-US" altLang="en-US" sz="1200">
                <a:solidFill>
                  <a:srgbClr val="0000FF"/>
                </a:solidFill>
              </a:rPr>
              <a:t>=(0,0,0)</a:t>
            </a:r>
            <a:endParaRPr lang="en-US" altLang="en-US" sz="1200" baseline="-25000">
              <a:solidFill>
                <a:srgbClr val="0000FF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CBD107C-89E8-4D83-BBA7-AC26714FDE7F}"/>
              </a:ext>
            </a:extLst>
          </p:cNvPr>
          <p:cNvCxnSpPr/>
          <p:nvPr/>
        </p:nvCxnSpPr>
        <p:spPr>
          <a:xfrm>
            <a:off x="2667000" y="4679631"/>
            <a:ext cx="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568BB89-8E98-49A0-B2C6-47C6EB64CDC8}"/>
              </a:ext>
            </a:extLst>
          </p:cNvPr>
          <p:cNvCxnSpPr/>
          <p:nvPr/>
        </p:nvCxnSpPr>
        <p:spPr>
          <a:xfrm>
            <a:off x="2667000" y="5419406"/>
            <a:ext cx="0" cy="152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EA0EFE6-93B0-4E7B-B621-8F4E5AFEA038}"/>
              </a:ext>
            </a:extLst>
          </p:cNvPr>
          <p:cNvCxnSpPr/>
          <p:nvPr/>
        </p:nvCxnSpPr>
        <p:spPr>
          <a:xfrm>
            <a:off x="2667000" y="6127431"/>
            <a:ext cx="0" cy="1524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B965DA3-2D09-4CE3-923C-8E4CE6C75B5D}"/>
              </a:ext>
            </a:extLst>
          </p:cNvPr>
          <p:cNvSpPr/>
          <p:nvPr/>
        </p:nvSpPr>
        <p:spPr>
          <a:xfrm>
            <a:off x="3086100" y="4919345"/>
            <a:ext cx="838200" cy="276225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200" dirty="0"/>
              <a:t>m</a:t>
            </a:r>
            <a:r>
              <a:rPr lang="en-US" sz="1200" dirty="0">
                <a:sym typeface="Wingdings" pitchFamily="2" charset="2"/>
              </a:rPr>
              <a:t>:(1</a:t>
            </a:r>
            <a:r>
              <a:rPr lang="en-US" sz="1200" dirty="0"/>
              <a:t>,0,0)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A768CC-1585-4590-9B3C-135189DA74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9488" y="5219382"/>
            <a:ext cx="990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FF0000"/>
                </a:solidFill>
              </a:rPr>
              <a:t>VC</a:t>
            </a:r>
            <a:r>
              <a:rPr lang="en-US" altLang="en-US" sz="1200" baseline="-25000">
                <a:solidFill>
                  <a:srgbClr val="FF0000"/>
                </a:solidFill>
              </a:rPr>
              <a:t>1</a:t>
            </a:r>
            <a:r>
              <a:rPr lang="en-US" altLang="en-US" sz="1200">
                <a:solidFill>
                  <a:srgbClr val="FF0000"/>
                </a:solidFill>
              </a:rPr>
              <a:t>=(1,1,0)</a:t>
            </a:r>
            <a:endParaRPr lang="en-US" altLang="en-US" sz="1200" baseline="-25000">
              <a:solidFill>
                <a:srgbClr val="FF0000"/>
              </a:solidFill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7B0BE60-A4DA-4F8C-8206-01FFEA402D25}"/>
              </a:ext>
            </a:extLst>
          </p:cNvPr>
          <p:cNvCxnSpPr/>
          <p:nvPr/>
        </p:nvCxnSpPr>
        <p:spPr>
          <a:xfrm flipV="1">
            <a:off x="5830888" y="4755832"/>
            <a:ext cx="569912" cy="771525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A2934E6-5E4C-443D-A0BF-1720A861C817}"/>
              </a:ext>
            </a:extLst>
          </p:cNvPr>
          <p:cNvCxnSpPr/>
          <p:nvPr/>
        </p:nvCxnSpPr>
        <p:spPr>
          <a:xfrm>
            <a:off x="6840538" y="6127431"/>
            <a:ext cx="0" cy="1524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DAD376B-4BF2-43D8-89B8-1EDAA795E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9575" y="5919470"/>
            <a:ext cx="990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</a:rPr>
              <a:t>VC</a:t>
            </a:r>
            <a:r>
              <a:rPr lang="en-US" altLang="en-US" sz="1200" baseline="-25000">
                <a:solidFill>
                  <a:srgbClr val="0000FF"/>
                </a:solidFill>
              </a:rPr>
              <a:t>2</a:t>
            </a:r>
            <a:r>
              <a:rPr lang="en-US" altLang="en-US" sz="1200">
                <a:solidFill>
                  <a:srgbClr val="0000FF"/>
                </a:solidFill>
              </a:rPr>
              <a:t>=(1,0,0)</a:t>
            </a:r>
            <a:endParaRPr lang="en-US" altLang="en-US" sz="1200" baseline="-25000">
              <a:solidFill>
                <a:srgbClr val="0000FF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C3DBEE5-7030-4C45-A6E2-1F1811E1D4A4}"/>
              </a:ext>
            </a:extLst>
          </p:cNvPr>
          <p:cNvCxnSpPr/>
          <p:nvPr/>
        </p:nvCxnSpPr>
        <p:spPr>
          <a:xfrm>
            <a:off x="5829300" y="5424169"/>
            <a:ext cx="0" cy="152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BFE7E55-4ECB-450C-A87E-8A4A29388A0D}"/>
              </a:ext>
            </a:extLst>
          </p:cNvPr>
          <p:cNvCxnSpPr/>
          <p:nvPr/>
        </p:nvCxnSpPr>
        <p:spPr>
          <a:xfrm>
            <a:off x="4521200" y="5441631"/>
            <a:ext cx="0" cy="152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74" name="TextBox 36">
            <a:extLst>
              <a:ext uri="{FF2B5EF4-FFF2-40B4-BE49-F238E27FC236}">
                <a16:creationId xmlns:a16="http://schemas.microsoft.com/office/drawing/2014/main" id="{680B54EB-F0CF-4DD4-83C0-DC81B5451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0238" y="5219382"/>
            <a:ext cx="990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FF0000"/>
                </a:solidFill>
              </a:rPr>
              <a:t>VC</a:t>
            </a:r>
            <a:r>
              <a:rPr lang="en-US" altLang="en-US" sz="1200" baseline="-25000">
                <a:solidFill>
                  <a:srgbClr val="FF0000"/>
                </a:solidFill>
              </a:rPr>
              <a:t>1</a:t>
            </a:r>
            <a:r>
              <a:rPr lang="en-US" altLang="en-US" sz="1200">
                <a:solidFill>
                  <a:srgbClr val="FF0000"/>
                </a:solidFill>
              </a:rPr>
              <a:t>=(1,0,0)</a:t>
            </a:r>
            <a:endParaRPr lang="en-US" altLang="en-US" sz="1200" baseline="-2500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120412C-29B0-4AF4-9C21-5BEB3D2F28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5563" y="5208270"/>
            <a:ext cx="990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FF0000"/>
                </a:solidFill>
              </a:rPr>
              <a:t>VC</a:t>
            </a:r>
            <a:r>
              <a:rPr lang="en-US" altLang="en-US" sz="1200" baseline="-25000">
                <a:solidFill>
                  <a:srgbClr val="FF0000"/>
                </a:solidFill>
              </a:rPr>
              <a:t>1</a:t>
            </a:r>
            <a:r>
              <a:rPr lang="en-US" altLang="en-US" sz="1200">
                <a:solidFill>
                  <a:srgbClr val="FF0000"/>
                </a:solidFill>
              </a:rPr>
              <a:t>=(0,0,0)</a:t>
            </a:r>
            <a:endParaRPr lang="en-US" altLang="en-US" sz="1200" baseline="-25000">
              <a:solidFill>
                <a:srgbClr val="FF0000"/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FEAD782-39EE-4C16-A9AD-A2D9DE9D92EA}"/>
              </a:ext>
            </a:extLst>
          </p:cNvPr>
          <p:cNvCxnSpPr/>
          <p:nvPr/>
        </p:nvCxnSpPr>
        <p:spPr>
          <a:xfrm>
            <a:off x="3827464" y="4760595"/>
            <a:ext cx="3013075" cy="142557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8F55CD89-14BD-455E-A973-C4B793778F6B}"/>
              </a:ext>
            </a:extLst>
          </p:cNvPr>
          <p:cNvSpPr/>
          <p:nvPr/>
        </p:nvSpPr>
        <p:spPr>
          <a:xfrm>
            <a:off x="5187950" y="4919345"/>
            <a:ext cx="838200" cy="276225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1200" dirty="0"/>
              <a:t>m</a:t>
            </a:r>
            <a:r>
              <a:rPr lang="en-US" sz="1200" dirty="0">
                <a:sym typeface="Wingdings" pitchFamily="2" charset="2"/>
              </a:rPr>
              <a:t>:(1</a:t>
            </a:r>
            <a:r>
              <a:rPr lang="en-US" sz="1200" dirty="0"/>
              <a:t>,1,0)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1200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ACCB325-18C5-4AAA-A418-8AAC801F1B8A}"/>
              </a:ext>
            </a:extLst>
          </p:cNvPr>
          <p:cNvCxnSpPr/>
          <p:nvPr/>
        </p:nvCxnSpPr>
        <p:spPr>
          <a:xfrm>
            <a:off x="5830888" y="5489256"/>
            <a:ext cx="493712" cy="706438"/>
          </a:xfrm>
          <a:prstGeom prst="line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690B6C4-0D87-4EC4-9F6F-0786F3FC4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7050" y="6279832"/>
            <a:ext cx="9906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</a:rPr>
              <a:t>VC</a:t>
            </a:r>
            <a:r>
              <a:rPr lang="en-US" altLang="en-US" sz="1200" baseline="-25000">
                <a:solidFill>
                  <a:srgbClr val="0000FF"/>
                </a:solidFill>
              </a:rPr>
              <a:t>2</a:t>
            </a:r>
            <a:r>
              <a:rPr lang="en-US" altLang="en-US" sz="1200">
                <a:solidFill>
                  <a:srgbClr val="0000FF"/>
                </a:solidFill>
              </a:rPr>
              <a:t>=(1,1,0)</a:t>
            </a:r>
            <a:endParaRPr lang="en-US" altLang="en-US" sz="1200" baseline="-25000">
              <a:solidFill>
                <a:srgbClr val="0000FF"/>
              </a:solidFill>
            </a:endParaRPr>
          </a:p>
        </p:txBody>
      </p:sp>
      <p:sp>
        <p:nvSpPr>
          <p:cNvPr id="16" name="Multiply 15">
            <a:extLst>
              <a:ext uri="{FF2B5EF4-FFF2-40B4-BE49-F238E27FC236}">
                <a16:creationId xmlns:a16="http://schemas.microsoft.com/office/drawing/2014/main" id="{DA53B9A7-0B9C-4A00-B35D-41FEB6A72CC5}"/>
              </a:ext>
            </a:extLst>
          </p:cNvPr>
          <p:cNvSpPr/>
          <p:nvPr/>
        </p:nvSpPr>
        <p:spPr>
          <a:xfrm>
            <a:off x="5715000" y="6309994"/>
            <a:ext cx="839788" cy="214312"/>
          </a:xfrm>
          <a:prstGeom prst="mathMultiply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B17E1C-3176-4FD0-AA87-465FEF726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8439" y="6289357"/>
            <a:ext cx="274796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FFC000"/>
                </a:solidFill>
              </a:rPr>
              <a:t>Condition II </a:t>
            </a:r>
            <a:r>
              <a:rPr lang="en-US" altLang="en-US" sz="1600" dirty="0">
                <a:solidFill>
                  <a:schemeClr val="tx1"/>
                </a:solidFill>
              </a:rPr>
              <a:t>does not hold </a:t>
            </a:r>
            <a:r>
              <a:rPr lang="en-US" alt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 </a:t>
            </a:r>
            <a:r>
              <a:rPr lang="en-US" altLang="en-US" sz="1600" i="1" dirty="0">
                <a:solidFill>
                  <a:schemeClr val="tx1"/>
                </a:solidFill>
                <a:sym typeface="Wingdings" panose="05000000000000000000" pitchFamily="2" charset="2"/>
              </a:rPr>
              <a:t>Delay delivery</a:t>
            </a:r>
            <a:endParaRPr lang="en-US" altLang="en-US" sz="1600" i="1" dirty="0">
              <a:solidFill>
                <a:schemeClr val="tx1"/>
              </a:solidFill>
            </a:endParaRPr>
          </a:p>
        </p:txBody>
      </p:sp>
      <p:sp>
        <p:nvSpPr>
          <p:cNvPr id="35845" name="Curved Down Arrow 35844">
            <a:extLst>
              <a:ext uri="{FF2B5EF4-FFF2-40B4-BE49-F238E27FC236}">
                <a16:creationId xmlns:a16="http://schemas.microsoft.com/office/drawing/2014/main" id="{81E52E81-8B3F-42EF-9895-481DA9BC17EA}"/>
              </a:ext>
            </a:extLst>
          </p:cNvPr>
          <p:cNvSpPr/>
          <p:nvPr/>
        </p:nvSpPr>
        <p:spPr>
          <a:xfrm>
            <a:off x="6324600" y="5659119"/>
            <a:ext cx="1676400" cy="527050"/>
          </a:xfrm>
          <a:prstGeom prst="curvedDownArrow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7137A32-8548-4769-B088-6690B46FCFE4}"/>
              </a:ext>
            </a:extLst>
          </p:cNvPr>
          <p:cNvCxnSpPr/>
          <p:nvPr/>
        </p:nvCxnSpPr>
        <p:spPr>
          <a:xfrm>
            <a:off x="7974013" y="6127431"/>
            <a:ext cx="0" cy="15240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01B71AD1-38F8-453A-A828-C3797C8D56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5916294"/>
            <a:ext cx="9906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3200">
                <a:solidFill>
                  <a:srgbClr val="808080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Blip>
                <a:blip r:embed="rId2"/>
              </a:buBlip>
              <a:defRPr sz="28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Blip>
                <a:blip r:embed="rId2"/>
              </a:buBlip>
              <a:defRPr sz="24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0000FF"/>
                </a:solidFill>
              </a:rPr>
              <a:t>VC</a:t>
            </a:r>
            <a:r>
              <a:rPr lang="en-US" altLang="en-US" sz="1200" baseline="-25000">
                <a:solidFill>
                  <a:srgbClr val="0000FF"/>
                </a:solidFill>
              </a:rPr>
              <a:t>2</a:t>
            </a:r>
            <a:r>
              <a:rPr lang="en-US" altLang="en-US" sz="1200">
                <a:solidFill>
                  <a:srgbClr val="0000FF"/>
                </a:solidFill>
              </a:rPr>
              <a:t>=(1,1,0)</a:t>
            </a:r>
            <a:endParaRPr lang="en-US" altLang="en-US" sz="1200" baseline="-2500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7" grpId="0"/>
      <p:bldP spid="35848" grpId="0"/>
      <p:bldP spid="35849" grpId="0"/>
      <p:bldP spid="35850" grpId="0"/>
      <p:bldP spid="12" grpId="0"/>
      <p:bldP spid="35855" grpId="0"/>
      <p:bldP spid="35857" grpId="0"/>
      <p:bldP spid="22" grpId="0" animBg="1"/>
      <p:bldP spid="23" grpId="0"/>
      <p:bldP spid="27" grpId="0"/>
      <p:bldP spid="35874" grpId="0"/>
      <p:bldP spid="37" grpId="0"/>
      <p:bldP spid="40" grpId="0" animBg="1"/>
      <p:bldP spid="44" grpId="0"/>
      <p:bldP spid="17" grpId="0"/>
      <p:bldP spid="35845" grpId="0" animBg="1"/>
      <p:bldP spid="5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C1EE222F-FAAA-477A-8148-6F4B2DB8C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Summary – Logical Clocks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E4723030-B795-4503-88BA-11AEA0A82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800" dirty="0"/>
              <a:t>Logical clocks are employed when processes have to agree on </a:t>
            </a:r>
            <a:r>
              <a:rPr lang="en-US" altLang="en-US" sz="2800" i="1" dirty="0"/>
              <a:t>relative ordering </a:t>
            </a:r>
            <a:r>
              <a:rPr lang="en-US" altLang="en-US" sz="2800" dirty="0"/>
              <a:t>and not necessarily actual times of events</a:t>
            </a:r>
          </a:p>
          <a:p>
            <a:pPr lvl="4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en-US" sz="1400" dirty="0">
              <a:ea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800" dirty="0"/>
              <a:t>Two types of logical clocks: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>
                <a:solidFill>
                  <a:srgbClr val="77E1FF"/>
                </a:solidFill>
                <a:ea typeface="Arial" panose="020B0604020202020204" pitchFamily="34" charset="0"/>
              </a:rPr>
              <a:t>Lamport’s Logical Clocks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>
                <a:ea typeface="Arial" panose="020B0604020202020204" pitchFamily="34" charset="0"/>
              </a:rPr>
              <a:t>Supports relative ordering of events across different processes by using the </a:t>
            </a:r>
            <a:r>
              <a:rPr lang="en-US" altLang="en-US" sz="2400" i="1" u="sng" dirty="0">
                <a:ea typeface="MS PGothic" panose="020B0600070205080204" pitchFamily="34" charset="-128"/>
              </a:rPr>
              <a:t>happened-before</a:t>
            </a:r>
            <a:r>
              <a:rPr lang="en-US" altLang="en-US" sz="2400" dirty="0">
                <a:ea typeface="Arial" panose="020B0604020202020204" pitchFamily="34" charset="0"/>
              </a:rPr>
              <a:t> relationship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>
                <a:solidFill>
                  <a:srgbClr val="77E1FF"/>
                </a:solidFill>
                <a:ea typeface="Arial" panose="020B0604020202020204" pitchFamily="34" charset="0"/>
              </a:rPr>
              <a:t>Vector Clocks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>
                <a:ea typeface="Arial" panose="020B0604020202020204" pitchFamily="34" charset="0"/>
              </a:rPr>
              <a:t>Supports </a:t>
            </a:r>
            <a:r>
              <a:rPr lang="en-US" altLang="en-US" sz="2400" i="1" u="sng" dirty="0">
                <a:ea typeface="Arial" panose="020B0604020202020204" pitchFamily="34" charset="0"/>
              </a:rPr>
              <a:t>causal</a:t>
            </a:r>
            <a:r>
              <a:rPr lang="en-US" altLang="en-US" sz="2400" dirty="0">
                <a:ea typeface="Arial" panose="020B0604020202020204" pitchFamily="34" charset="0"/>
              </a:rPr>
              <a:t> ordering of events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EF01C756-C6B1-4D12-96D3-350709FA6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Overview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F23613D-447C-524E-7BB5-5DABC839BF37}"/>
              </a:ext>
            </a:extLst>
          </p:cNvPr>
          <p:cNvSpPr/>
          <p:nvPr/>
        </p:nvSpPr>
        <p:spPr>
          <a:xfrm>
            <a:off x="4687824" y="1600200"/>
            <a:ext cx="2590800" cy="685800"/>
          </a:xfrm>
          <a:prstGeom prst="roundRect">
            <a:avLst/>
          </a:prstGeom>
          <a:solidFill>
            <a:srgbClr val="77E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Synchronization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0B8E923-5884-573F-35ED-EC518290C872}"/>
              </a:ext>
            </a:extLst>
          </p:cNvPr>
          <p:cNvSpPr/>
          <p:nvPr/>
        </p:nvSpPr>
        <p:spPr>
          <a:xfrm>
            <a:off x="1981200" y="2902226"/>
            <a:ext cx="2590800" cy="685800"/>
          </a:xfrm>
          <a:prstGeom prst="roundRect">
            <a:avLst/>
          </a:prstGeom>
          <a:solidFill>
            <a:srgbClr val="EF727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Clock Synchronization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58CC647-435C-DAEB-6671-356C6EF9AE39}"/>
              </a:ext>
            </a:extLst>
          </p:cNvPr>
          <p:cNvSpPr/>
          <p:nvPr/>
        </p:nvSpPr>
        <p:spPr>
          <a:xfrm>
            <a:off x="457200" y="4267200"/>
            <a:ext cx="2590800" cy="685800"/>
          </a:xfrm>
          <a:prstGeom prst="roundRect">
            <a:avLst/>
          </a:prstGeom>
          <a:solidFill>
            <a:srgbClr val="EF727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/>
              <a:t>Physical</a:t>
            </a:r>
            <a:r>
              <a:rPr lang="en-US" sz="2000" dirty="0"/>
              <a:t> Clock Synchronization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A4E98CC-C8E4-895F-86C4-D80EDB145BFF}"/>
              </a:ext>
            </a:extLst>
          </p:cNvPr>
          <p:cNvSpPr/>
          <p:nvPr/>
        </p:nvSpPr>
        <p:spPr>
          <a:xfrm>
            <a:off x="3541643" y="4267200"/>
            <a:ext cx="2590800" cy="685800"/>
          </a:xfrm>
          <a:prstGeom prst="roundRect">
            <a:avLst/>
          </a:prstGeom>
          <a:solidFill>
            <a:srgbClr val="EF727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/>
              <a:t>Logical</a:t>
            </a:r>
            <a:r>
              <a:rPr lang="en-US" sz="2000" dirty="0"/>
              <a:t> Clock Synchronization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9E78605-060E-E231-8026-71466A753F05}"/>
              </a:ext>
            </a:extLst>
          </p:cNvPr>
          <p:cNvSpPr/>
          <p:nvPr/>
        </p:nvSpPr>
        <p:spPr>
          <a:xfrm>
            <a:off x="7626628" y="2902226"/>
            <a:ext cx="2590800" cy="685800"/>
          </a:xfrm>
          <a:prstGeom prst="roundRect">
            <a:avLst/>
          </a:prstGeom>
          <a:solidFill>
            <a:srgbClr val="FCE87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Distributed Mutual Exclusion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30B2A8B-C7E9-0583-BCAD-620895550698}"/>
              </a:ext>
            </a:extLst>
          </p:cNvPr>
          <p:cNvCxnSpPr>
            <a:stCxn id="2" idx="2"/>
            <a:endCxn id="4" idx="0"/>
          </p:cNvCxnSpPr>
          <p:nvPr/>
        </p:nvCxnSpPr>
        <p:spPr>
          <a:xfrm flipH="1">
            <a:off x="3276600" y="2286000"/>
            <a:ext cx="2706624" cy="6162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CC597BD-EB93-3F01-AF6A-F9667E28F842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>
            <a:off x="5983224" y="2286000"/>
            <a:ext cx="2938804" cy="6162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87E35C5-2B1D-DD13-DEB8-5C9E26DEA991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1752600" y="3588026"/>
            <a:ext cx="1524000" cy="6791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6E6C805-B3E9-85C7-870E-43E79FD706CC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3276600" y="3588026"/>
            <a:ext cx="1560443" cy="6791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F18D175-ABE2-07C2-4A03-645168D95BA0}"/>
              </a:ext>
            </a:extLst>
          </p:cNvPr>
          <p:cNvSpPr/>
          <p:nvPr/>
        </p:nvSpPr>
        <p:spPr>
          <a:xfrm>
            <a:off x="7626628" y="4267200"/>
            <a:ext cx="2584172" cy="685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Election Algorithms</a:t>
            </a:r>
          </a:p>
        </p:txBody>
      </p:sp>
      <p:sp>
        <p:nvSpPr>
          <p:cNvPr id="19" name="Left Arrow 18">
            <a:extLst>
              <a:ext uri="{FF2B5EF4-FFF2-40B4-BE49-F238E27FC236}">
                <a16:creationId xmlns:a16="http://schemas.microsoft.com/office/drawing/2014/main" id="{0F90DCE4-9F4B-45BB-78D1-DC4DE635CEE0}"/>
              </a:ext>
            </a:extLst>
          </p:cNvPr>
          <p:cNvSpPr/>
          <p:nvPr/>
        </p:nvSpPr>
        <p:spPr>
          <a:xfrm rot="5400000">
            <a:off x="8700052" y="5123577"/>
            <a:ext cx="430696" cy="533400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012CD4-3F64-FCC2-9720-8D0AAE6016DB}"/>
              </a:ext>
            </a:extLst>
          </p:cNvPr>
          <p:cNvSpPr/>
          <p:nvPr/>
        </p:nvSpPr>
        <p:spPr>
          <a:xfrm>
            <a:off x="7543800" y="2819400"/>
            <a:ext cx="2743200" cy="2223052"/>
          </a:xfrm>
          <a:prstGeom prst="rect">
            <a:avLst/>
          </a:prstGeom>
          <a:solidFill>
            <a:srgbClr val="FCE873">
              <a:alpha val="1529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709B01-4264-A1B4-E9FD-ADDA8544BAC9}"/>
              </a:ext>
            </a:extLst>
          </p:cNvPr>
          <p:cNvSpPr txBox="1"/>
          <p:nvPr/>
        </p:nvSpPr>
        <p:spPr>
          <a:xfrm>
            <a:off x="7802971" y="5721626"/>
            <a:ext cx="2238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Next Lecture…</a:t>
            </a:r>
          </a:p>
        </p:txBody>
      </p:sp>
    </p:spTree>
    <p:extLst>
      <p:ext uri="{BB962C8B-B14F-4D97-AF65-F5344CB8AC3E}">
        <p14:creationId xmlns:p14="http://schemas.microsoft.com/office/powerpoint/2010/main" val="367971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" grpId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B09B5A8C-2E29-4F68-95C5-4A63898F3A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106680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en-US" dirty="0"/>
              <a:t>Course Map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02248E-4E06-F4C4-E866-229245C4E91C}"/>
              </a:ext>
            </a:extLst>
          </p:cNvPr>
          <p:cNvSpPr/>
          <p:nvPr/>
        </p:nvSpPr>
        <p:spPr>
          <a:xfrm>
            <a:off x="2209800" y="5105400"/>
            <a:ext cx="9372600" cy="914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Networks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FB7074-F9F6-7EAE-31FB-2CA9F5B326D8}"/>
              </a:ext>
            </a:extLst>
          </p:cNvPr>
          <p:cNvSpPr/>
          <p:nvPr/>
        </p:nvSpPr>
        <p:spPr>
          <a:xfrm>
            <a:off x="2209800" y="4238244"/>
            <a:ext cx="2971800" cy="762000"/>
          </a:xfrm>
          <a:prstGeom prst="rect">
            <a:avLst/>
          </a:prstGeom>
          <a:solidFill>
            <a:srgbClr val="77E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Communication Paradigms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639654-D70A-A838-3EAC-CF6149B4F871}"/>
              </a:ext>
            </a:extLst>
          </p:cNvPr>
          <p:cNvSpPr/>
          <p:nvPr/>
        </p:nvSpPr>
        <p:spPr>
          <a:xfrm>
            <a:off x="5300472" y="4238244"/>
            <a:ext cx="1938528" cy="762000"/>
          </a:xfrm>
          <a:prstGeom prst="rect">
            <a:avLst/>
          </a:prstGeom>
          <a:solidFill>
            <a:srgbClr val="77E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Architectures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D6A6C8-AFD7-609F-3175-667C0F34DEEE}"/>
              </a:ext>
            </a:extLst>
          </p:cNvPr>
          <p:cNvSpPr/>
          <p:nvPr/>
        </p:nvSpPr>
        <p:spPr>
          <a:xfrm>
            <a:off x="7354824" y="4238244"/>
            <a:ext cx="2057400" cy="762000"/>
          </a:xfrm>
          <a:prstGeom prst="rect">
            <a:avLst/>
          </a:prstGeom>
          <a:solidFill>
            <a:srgbClr val="77E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Naming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290597-D882-7865-C774-3617777B1132}"/>
              </a:ext>
            </a:extLst>
          </p:cNvPr>
          <p:cNvSpPr/>
          <p:nvPr/>
        </p:nvSpPr>
        <p:spPr>
          <a:xfrm>
            <a:off x="9525000" y="4238244"/>
            <a:ext cx="2057400" cy="762000"/>
          </a:xfrm>
          <a:prstGeom prst="rect">
            <a:avLst/>
          </a:prstGeom>
          <a:solidFill>
            <a:srgbClr val="77E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Synchronization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068F69-76A9-A4BE-D27A-BB8BE7619CA0}"/>
              </a:ext>
            </a:extLst>
          </p:cNvPr>
          <p:cNvSpPr/>
          <p:nvPr/>
        </p:nvSpPr>
        <p:spPr>
          <a:xfrm>
            <a:off x="2218944" y="3371088"/>
            <a:ext cx="4791456" cy="762000"/>
          </a:xfrm>
          <a:prstGeom prst="rect">
            <a:avLst/>
          </a:prstGeom>
          <a:solidFill>
            <a:srgbClr val="FCE87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Replication &amp; Consistency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85E2FC-0E45-62AB-FF18-471FFAC26B99}"/>
              </a:ext>
            </a:extLst>
          </p:cNvPr>
          <p:cNvSpPr/>
          <p:nvPr/>
        </p:nvSpPr>
        <p:spPr>
          <a:xfrm>
            <a:off x="7095744" y="3371088"/>
            <a:ext cx="4486656" cy="762000"/>
          </a:xfrm>
          <a:prstGeom prst="rect">
            <a:avLst/>
          </a:prstGeom>
          <a:solidFill>
            <a:srgbClr val="FCE87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Fault-tolerance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EBD33D-D4D6-A071-61D6-0A0706C37685}"/>
              </a:ext>
            </a:extLst>
          </p:cNvPr>
          <p:cNvSpPr/>
          <p:nvPr/>
        </p:nvSpPr>
        <p:spPr>
          <a:xfrm>
            <a:off x="2209800" y="2503932"/>
            <a:ext cx="9372600" cy="762000"/>
          </a:xfrm>
          <a:prstGeom prst="rect">
            <a:avLst/>
          </a:prstGeom>
          <a:solidFill>
            <a:srgbClr val="EF727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Programming Models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09DB1D-5947-2DA1-F1F2-6F08B7CE48A9}"/>
              </a:ext>
            </a:extLst>
          </p:cNvPr>
          <p:cNvSpPr/>
          <p:nvPr/>
        </p:nvSpPr>
        <p:spPr>
          <a:xfrm>
            <a:off x="2209800" y="1676400"/>
            <a:ext cx="93726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Applications</a:t>
            </a:r>
          </a:p>
        </p:txBody>
      </p:sp>
      <p:sp>
        <p:nvSpPr>
          <p:cNvPr id="15" name="Left Bracket 14">
            <a:extLst>
              <a:ext uri="{FF2B5EF4-FFF2-40B4-BE49-F238E27FC236}">
                <a16:creationId xmlns:a16="http://schemas.microsoft.com/office/drawing/2014/main" id="{EC8430AA-6DE5-628F-063A-97AF4E21FC41}"/>
              </a:ext>
            </a:extLst>
          </p:cNvPr>
          <p:cNvSpPr/>
          <p:nvPr/>
        </p:nvSpPr>
        <p:spPr>
          <a:xfrm>
            <a:off x="1981200" y="4238244"/>
            <a:ext cx="76200" cy="1781556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B5FCCA-8E85-28A7-9B66-22BA371E334F}"/>
              </a:ext>
            </a:extLst>
          </p:cNvPr>
          <p:cNvSpPr txBox="1"/>
          <p:nvPr/>
        </p:nvSpPr>
        <p:spPr>
          <a:xfrm>
            <a:off x="415299" y="4677078"/>
            <a:ext cx="1531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Correct or</a:t>
            </a:r>
          </a:p>
          <a:p>
            <a:r>
              <a:rPr lang="en-US" b="1" i="1" dirty="0">
                <a:solidFill>
                  <a:srgbClr val="77E1FF"/>
                </a:solidFill>
              </a:rPr>
              <a:t>Effective</a:t>
            </a:r>
            <a:r>
              <a:rPr lang="en-US" dirty="0"/>
              <a:t> DS</a:t>
            </a:r>
          </a:p>
        </p:txBody>
      </p:sp>
      <p:sp>
        <p:nvSpPr>
          <p:cNvPr id="17" name="Left Bracket 16">
            <a:extLst>
              <a:ext uri="{FF2B5EF4-FFF2-40B4-BE49-F238E27FC236}">
                <a16:creationId xmlns:a16="http://schemas.microsoft.com/office/drawing/2014/main" id="{72FCB9ED-567F-4C43-F96A-1D9E29199180}"/>
              </a:ext>
            </a:extLst>
          </p:cNvPr>
          <p:cNvSpPr/>
          <p:nvPr/>
        </p:nvSpPr>
        <p:spPr>
          <a:xfrm>
            <a:off x="1973918" y="2503932"/>
            <a:ext cx="76200" cy="1629156"/>
          </a:xfrm>
          <a:prstGeom prst="lef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8271FB-1448-9AD0-E9B2-D77604BACE71}"/>
              </a:ext>
            </a:extLst>
          </p:cNvPr>
          <p:cNvSpPr txBox="1"/>
          <p:nvPr/>
        </p:nvSpPr>
        <p:spPr>
          <a:xfrm>
            <a:off x="252984" y="3044716"/>
            <a:ext cx="1813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Fast &amp; Reliable </a:t>
            </a:r>
            <a:br>
              <a:rPr lang="en-US" dirty="0"/>
            </a:br>
            <a:r>
              <a:rPr lang="en-US" dirty="0"/>
              <a:t>or </a:t>
            </a:r>
            <a:r>
              <a:rPr lang="en-US" b="1" i="1" dirty="0">
                <a:solidFill>
                  <a:srgbClr val="77E1FF"/>
                </a:solidFill>
              </a:rPr>
              <a:t>Efficient</a:t>
            </a:r>
            <a:r>
              <a:rPr lang="en-US" dirty="0"/>
              <a:t> DS</a:t>
            </a:r>
          </a:p>
        </p:txBody>
      </p:sp>
    </p:spTree>
    <p:extLst>
      <p:ext uri="{BB962C8B-B14F-4D97-AF65-F5344CB8AC3E}">
        <p14:creationId xmlns:p14="http://schemas.microsoft.com/office/powerpoint/2010/main" val="1912056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B09B5A8C-2E29-4F68-95C5-4A63898F3A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106680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en-US" dirty="0"/>
              <a:t>Course Map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02248E-4E06-F4C4-E866-229245C4E91C}"/>
              </a:ext>
            </a:extLst>
          </p:cNvPr>
          <p:cNvSpPr/>
          <p:nvPr/>
        </p:nvSpPr>
        <p:spPr>
          <a:xfrm>
            <a:off x="2209800" y="5105400"/>
            <a:ext cx="9372600" cy="9144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Networks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FB7074-F9F6-7EAE-31FB-2CA9F5B326D8}"/>
              </a:ext>
            </a:extLst>
          </p:cNvPr>
          <p:cNvSpPr/>
          <p:nvPr/>
        </p:nvSpPr>
        <p:spPr>
          <a:xfrm>
            <a:off x="2209800" y="4238244"/>
            <a:ext cx="2971800" cy="762000"/>
          </a:xfrm>
          <a:prstGeom prst="rect">
            <a:avLst/>
          </a:prstGeom>
          <a:solidFill>
            <a:srgbClr val="77E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Communication Paradigms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639654-D70A-A838-3EAC-CF6149B4F871}"/>
              </a:ext>
            </a:extLst>
          </p:cNvPr>
          <p:cNvSpPr/>
          <p:nvPr/>
        </p:nvSpPr>
        <p:spPr>
          <a:xfrm>
            <a:off x="5300472" y="4238244"/>
            <a:ext cx="1938528" cy="762000"/>
          </a:xfrm>
          <a:prstGeom prst="rect">
            <a:avLst/>
          </a:prstGeom>
          <a:solidFill>
            <a:srgbClr val="77E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Architectures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D6A6C8-AFD7-609F-3175-667C0F34DEEE}"/>
              </a:ext>
            </a:extLst>
          </p:cNvPr>
          <p:cNvSpPr/>
          <p:nvPr/>
        </p:nvSpPr>
        <p:spPr>
          <a:xfrm>
            <a:off x="7354824" y="4238244"/>
            <a:ext cx="2057400" cy="762000"/>
          </a:xfrm>
          <a:prstGeom prst="rect">
            <a:avLst/>
          </a:prstGeom>
          <a:solidFill>
            <a:srgbClr val="77E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Naming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290597-D882-7865-C774-3617777B1132}"/>
              </a:ext>
            </a:extLst>
          </p:cNvPr>
          <p:cNvSpPr/>
          <p:nvPr/>
        </p:nvSpPr>
        <p:spPr>
          <a:xfrm>
            <a:off x="9525000" y="4238244"/>
            <a:ext cx="2057400" cy="762000"/>
          </a:xfrm>
          <a:prstGeom prst="rect">
            <a:avLst/>
          </a:prstGeom>
          <a:solidFill>
            <a:srgbClr val="77E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Synchronization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068F69-76A9-A4BE-D27A-BB8BE7619CA0}"/>
              </a:ext>
            </a:extLst>
          </p:cNvPr>
          <p:cNvSpPr/>
          <p:nvPr/>
        </p:nvSpPr>
        <p:spPr>
          <a:xfrm>
            <a:off x="2218944" y="3371088"/>
            <a:ext cx="4791456" cy="762000"/>
          </a:xfrm>
          <a:prstGeom prst="rect">
            <a:avLst/>
          </a:prstGeom>
          <a:solidFill>
            <a:srgbClr val="FCE873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Replication &amp; Consistency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85E2FC-0E45-62AB-FF18-471FFAC26B99}"/>
              </a:ext>
            </a:extLst>
          </p:cNvPr>
          <p:cNvSpPr/>
          <p:nvPr/>
        </p:nvSpPr>
        <p:spPr>
          <a:xfrm>
            <a:off x="7095744" y="3371088"/>
            <a:ext cx="4486656" cy="762000"/>
          </a:xfrm>
          <a:prstGeom prst="rect">
            <a:avLst/>
          </a:prstGeom>
          <a:solidFill>
            <a:srgbClr val="FCE873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Fault-tolerance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EBD33D-D4D6-A071-61D6-0A0706C37685}"/>
              </a:ext>
            </a:extLst>
          </p:cNvPr>
          <p:cNvSpPr/>
          <p:nvPr/>
        </p:nvSpPr>
        <p:spPr>
          <a:xfrm>
            <a:off x="2209800" y="2503932"/>
            <a:ext cx="9372600" cy="762000"/>
          </a:xfrm>
          <a:prstGeom prst="rect">
            <a:avLst/>
          </a:prstGeom>
          <a:solidFill>
            <a:srgbClr val="EF7273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Programming Models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309DB1D-5947-2DA1-F1F2-6F08B7CE48A9}"/>
              </a:ext>
            </a:extLst>
          </p:cNvPr>
          <p:cNvSpPr/>
          <p:nvPr/>
        </p:nvSpPr>
        <p:spPr>
          <a:xfrm>
            <a:off x="2209800" y="1676400"/>
            <a:ext cx="9372600" cy="762000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Applications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FFDDA556-6780-5F57-6C1A-94FF432C9375}"/>
              </a:ext>
            </a:extLst>
          </p:cNvPr>
          <p:cNvSpPr/>
          <p:nvPr/>
        </p:nvSpPr>
        <p:spPr>
          <a:xfrm rot="5400000">
            <a:off x="10377678" y="3742944"/>
            <a:ext cx="352044" cy="53340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450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FD9AD93E-5188-4F7D-90F2-A1D327FDB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5648" y="274320"/>
            <a:ext cx="8455152" cy="13258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/>
              <a:t>Overview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B33FD1DD-6868-417F-B0A8-1CDD0C5BE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10204704" cy="5257799"/>
          </a:xfrm>
        </p:spPr>
        <p:txBody>
          <a:bodyPr>
            <a:normAutofit/>
          </a:bodyPr>
          <a:lstStyle/>
          <a:p>
            <a:r>
              <a:rPr lang="en-US" altLang="en-US" sz="2800" dirty="0">
                <a:solidFill>
                  <a:srgbClr val="EF7273"/>
                </a:solidFill>
              </a:rPr>
              <a:t>Time Synchronization</a:t>
            </a:r>
          </a:p>
          <a:p>
            <a:pPr lvl="1"/>
            <a:r>
              <a:rPr lang="en-US" altLang="en-US" sz="2400" dirty="0"/>
              <a:t>Physical Clock Synchronization</a:t>
            </a:r>
          </a:p>
          <a:p>
            <a:pPr lvl="2"/>
            <a:r>
              <a:rPr lang="en-US" altLang="en-US" sz="2000" dirty="0"/>
              <a:t>Here, actual times on computers are synchronized</a:t>
            </a:r>
          </a:p>
          <a:p>
            <a:pPr marL="685800" lvl="2" indent="0">
              <a:buNone/>
            </a:pPr>
            <a:endParaRPr lang="en-US" altLang="en-US" sz="2000" dirty="0"/>
          </a:p>
          <a:p>
            <a:pPr lvl="1"/>
            <a:r>
              <a:rPr lang="en-US" altLang="en-US" sz="2400" dirty="0"/>
              <a:t>Logical Clock Synchronization</a:t>
            </a:r>
          </a:p>
          <a:p>
            <a:pPr lvl="2"/>
            <a:r>
              <a:rPr lang="en-US" altLang="en-US" sz="2000" dirty="0"/>
              <a:t>Computers are synchronized based on relative ordering of events</a:t>
            </a:r>
          </a:p>
          <a:p>
            <a:pPr lvl="3"/>
            <a:endParaRPr lang="en-US" altLang="en-US" sz="1600" dirty="0"/>
          </a:p>
          <a:p>
            <a:r>
              <a:rPr lang="en-US" altLang="en-US" sz="2800" dirty="0">
                <a:solidFill>
                  <a:srgbClr val="FFC000"/>
                </a:solidFill>
              </a:rPr>
              <a:t>Mutual Exclusion</a:t>
            </a:r>
          </a:p>
          <a:p>
            <a:pPr lvl="1"/>
            <a:r>
              <a:rPr lang="en-US" altLang="en-US" sz="2400" dirty="0"/>
              <a:t>How to coordinate between processes that access the same resource?</a:t>
            </a:r>
          </a:p>
          <a:p>
            <a:pPr lvl="2"/>
            <a:endParaRPr lang="en-US" altLang="en-US" sz="1100" dirty="0"/>
          </a:p>
          <a:p>
            <a:r>
              <a:rPr lang="en-US" altLang="en-US" sz="2800" dirty="0">
                <a:solidFill>
                  <a:schemeClr val="bg1">
                    <a:lumMod val="50000"/>
                  </a:schemeClr>
                </a:solidFill>
              </a:rPr>
              <a:t>Election Algorithms</a:t>
            </a:r>
          </a:p>
          <a:p>
            <a:pPr lvl="1"/>
            <a:r>
              <a:rPr lang="en-US" altLang="en-US" sz="2400" dirty="0"/>
              <a:t>Here, a group of entities elect one entity as the coordinator for solving a problem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FD9AD93E-5188-4F7D-90F2-A1D327FDB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5648" y="274320"/>
            <a:ext cx="8455152" cy="13258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dirty="0"/>
              <a:t>Overview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B33FD1DD-6868-417F-B0A8-1CDD0C5BE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10204704" cy="5257799"/>
          </a:xfrm>
        </p:spPr>
        <p:txBody>
          <a:bodyPr>
            <a:normAutofit/>
          </a:bodyPr>
          <a:lstStyle/>
          <a:p>
            <a:r>
              <a:rPr lang="en-US" altLang="en-US" sz="2800" dirty="0">
                <a:solidFill>
                  <a:srgbClr val="EF7273"/>
                </a:solidFill>
              </a:rPr>
              <a:t>Time Synchronization</a:t>
            </a:r>
          </a:p>
          <a:p>
            <a:pPr lvl="1"/>
            <a:r>
              <a:rPr lang="en-US" altLang="en-US" sz="2400" dirty="0"/>
              <a:t>Physical Clock Synchronization</a:t>
            </a:r>
          </a:p>
          <a:p>
            <a:pPr lvl="2"/>
            <a:r>
              <a:rPr lang="en-US" altLang="en-US" sz="2000" dirty="0"/>
              <a:t>Here, actual times on computers are synchronized</a:t>
            </a:r>
          </a:p>
          <a:p>
            <a:pPr marL="685800" lvl="2" indent="0">
              <a:buNone/>
            </a:pPr>
            <a:endParaRPr lang="en-US" altLang="en-US" sz="2000" dirty="0"/>
          </a:p>
          <a:p>
            <a:pPr lvl="1"/>
            <a:r>
              <a:rPr lang="en-US" altLang="en-US" sz="2400" dirty="0"/>
              <a:t>Logical Clock Synchronization</a:t>
            </a:r>
          </a:p>
          <a:p>
            <a:pPr lvl="2"/>
            <a:r>
              <a:rPr lang="en-US" altLang="en-US" sz="2000" dirty="0"/>
              <a:t>Computers are synchronized based on relative ordering of events</a:t>
            </a:r>
          </a:p>
          <a:p>
            <a:pPr lvl="3"/>
            <a:endParaRPr lang="en-US" altLang="en-US" sz="1600" dirty="0"/>
          </a:p>
          <a:p>
            <a:r>
              <a:rPr lang="en-US" altLang="en-US" sz="2800" dirty="0">
                <a:solidFill>
                  <a:srgbClr val="FFC000"/>
                </a:solidFill>
              </a:rPr>
              <a:t>Mutual Exclusion</a:t>
            </a:r>
          </a:p>
          <a:p>
            <a:pPr lvl="1"/>
            <a:r>
              <a:rPr lang="en-US" altLang="en-US" sz="2400" dirty="0"/>
              <a:t>How to coordinate between processes that access the same resource?</a:t>
            </a:r>
          </a:p>
          <a:p>
            <a:pPr lvl="2"/>
            <a:endParaRPr lang="en-US" altLang="en-US" sz="1100" dirty="0"/>
          </a:p>
          <a:p>
            <a:r>
              <a:rPr lang="en-US" altLang="en-US" sz="2800" dirty="0">
                <a:solidFill>
                  <a:schemeClr val="bg1">
                    <a:lumMod val="50000"/>
                  </a:schemeClr>
                </a:solidFill>
              </a:rPr>
              <a:t>Election Algorithms</a:t>
            </a:r>
          </a:p>
          <a:p>
            <a:pPr lvl="1"/>
            <a:r>
              <a:rPr lang="en-US" altLang="en-US" sz="2400" dirty="0"/>
              <a:t>Here, a group of entities elect one entity as the coordinator for solving a problem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218931-FD8F-46B2-A4DB-70021C926BEF}"/>
              </a:ext>
            </a:extLst>
          </p:cNvPr>
          <p:cNvSpPr txBox="1"/>
          <p:nvPr/>
        </p:nvSpPr>
        <p:spPr>
          <a:xfrm>
            <a:off x="838200" y="1077911"/>
            <a:ext cx="2286000" cy="3698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dirty="0"/>
              <a:t>Last lecture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632B26-5173-472A-A2C9-CFF91E242A7D}"/>
              </a:ext>
            </a:extLst>
          </p:cNvPr>
          <p:cNvSpPr txBox="1"/>
          <p:nvPr/>
        </p:nvSpPr>
        <p:spPr>
          <a:xfrm>
            <a:off x="838200" y="6202679"/>
            <a:ext cx="2286000" cy="38100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dirty="0"/>
              <a:t>Next lecture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B2C8C2-E303-4E9D-8BF4-C1FF302E53BC}"/>
              </a:ext>
            </a:extLst>
          </p:cNvPr>
          <p:cNvSpPr/>
          <p:nvPr/>
        </p:nvSpPr>
        <p:spPr>
          <a:xfrm>
            <a:off x="841248" y="3937000"/>
            <a:ext cx="10204704" cy="226060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DB0A1D-D9D0-470A-8A51-76DB2960DE35}"/>
              </a:ext>
            </a:extLst>
          </p:cNvPr>
          <p:cNvSpPr/>
          <p:nvPr/>
        </p:nvSpPr>
        <p:spPr>
          <a:xfrm>
            <a:off x="841248" y="1457960"/>
            <a:ext cx="10204704" cy="1295400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3EDDA4-9B6E-967F-8CFD-B306AAF12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248" y="2761488"/>
            <a:ext cx="10204704" cy="1175512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>
            <a:solidFill>
              <a:srgbClr val="292989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chemeClr val="dk1"/>
              </a:solidFill>
              <a:latin typeface="+mn-lt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A5AA7A-30D8-0572-D1E6-72331F64FADA}"/>
              </a:ext>
            </a:extLst>
          </p:cNvPr>
          <p:cNvSpPr txBox="1"/>
          <p:nvPr/>
        </p:nvSpPr>
        <p:spPr>
          <a:xfrm rot="16200000">
            <a:off x="23118" y="3195355"/>
            <a:ext cx="1322387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eaLnBrk="1" hangingPunct="1">
              <a:defRPr sz="1400"/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/>
              <a:t>Today</a:t>
            </a:r>
            <a:r>
              <a:rPr lang="ja-JP" altLang="en-US" dirty="0"/>
              <a:t>’</a:t>
            </a:r>
            <a:r>
              <a:rPr lang="en-US" altLang="ja-JP" dirty="0"/>
              <a:t>s lecture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51707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4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EF01C756-C6B1-4D12-96D3-350709FA6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Overview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F23613D-447C-524E-7BB5-5DABC839BF37}"/>
              </a:ext>
            </a:extLst>
          </p:cNvPr>
          <p:cNvSpPr/>
          <p:nvPr/>
        </p:nvSpPr>
        <p:spPr>
          <a:xfrm>
            <a:off x="4687824" y="1600200"/>
            <a:ext cx="2590800" cy="685800"/>
          </a:xfrm>
          <a:prstGeom prst="roundRect">
            <a:avLst/>
          </a:prstGeom>
          <a:solidFill>
            <a:srgbClr val="77E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Synchronization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0B8E923-5884-573F-35ED-EC518290C872}"/>
              </a:ext>
            </a:extLst>
          </p:cNvPr>
          <p:cNvSpPr/>
          <p:nvPr/>
        </p:nvSpPr>
        <p:spPr>
          <a:xfrm>
            <a:off x="1981200" y="2902226"/>
            <a:ext cx="2590800" cy="685800"/>
          </a:xfrm>
          <a:prstGeom prst="roundRect">
            <a:avLst/>
          </a:prstGeom>
          <a:solidFill>
            <a:srgbClr val="EF727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Clock Synchronization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58CC647-435C-DAEB-6671-356C6EF9AE39}"/>
              </a:ext>
            </a:extLst>
          </p:cNvPr>
          <p:cNvSpPr/>
          <p:nvPr/>
        </p:nvSpPr>
        <p:spPr>
          <a:xfrm>
            <a:off x="457200" y="4267200"/>
            <a:ext cx="2590800" cy="685800"/>
          </a:xfrm>
          <a:prstGeom prst="roundRect">
            <a:avLst/>
          </a:prstGeom>
          <a:solidFill>
            <a:srgbClr val="EF727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/>
              <a:t>Physical</a:t>
            </a:r>
            <a:r>
              <a:rPr lang="en-US" sz="2000" dirty="0"/>
              <a:t> Clock Synchronization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A4E98CC-C8E4-895F-86C4-D80EDB145BFF}"/>
              </a:ext>
            </a:extLst>
          </p:cNvPr>
          <p:cNvSpPr/>
          <p:nvPr/>
        </p:nvSpPr>
        <p:spPr>
          <a:xfrm>
            <a:off x="3541643" y="4267200"/>
            <a:ext cx="2590800" cy="685800"/>
          </a:xfrm>
          <a:prstGeom prst="roundRect">
            <a:avLst/>
          </a:prstGeom>
          <a:solidFill>
            <a:srgbClr val="EF727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i="1" dirty="0"/>
              <a:t>Logical</a:t>
            </a:r>
            <a:r>
              <a:rPr lang="en-US" sz="2000" dirty="0"/>
              <a:t> Clock Synchronization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9E78605-060E-E231-8026-71466A753F05}"/>
              </a:ext>
            </a:extLst>
          </p:cNvPr>
          <p:cNvSpPr/>
          <p:nvPr/>
        </p:nvSpPr>
        <p:spPr>
          <a:xfrm>
            <a:off x="7626628" y="2902226"/>
            <a:ext cx="2590800" cy="685800"/>
          </a:xfrm>
          <a:prstGeom prst="roundRect">
            <a:avLst/>
          </a:prstGeom>
          <a:solidFill>
            <a:srgbClr val="FCE87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Distributed Mutual Exclusion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30B2A8B-C7E9-0583-BCAD-620895550698}"/>
              </a:ext>
            </a:extLst>
          </p:cNvPr>
          <p:cNvCxnSpPr>
            <a:stCxn id="2" idx="2"/>
            <a:endCxn id="4" idx="0"/>
          </p:cNvCxnSpPr>
          <p:nvPr/>
        </p:nvCxnSpPr>
        <p:spPr>
          <a:xfrm flipH="1">
            <a:off x="3276600" y="2286000"/>
            <a:ext cx="2706624" cy="6162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CC597BD-EB93-3F01-AF6A-F9667E28F842}"/>
              </a:ext>
            </a:extLst>
          </p:cNvPr>
          <p:cNvCxnSpPr>
            <a:cxnSpLocks/>
            <a:stCxn id="2" idx="2"/>
            <a:endCxn id="7" idx="0"/>
          </p:cNvCxnSpPr>
          <p:nvPr/>
        </p:nvCxnSpPr>
        <p:spPr>
          <a:xfrm>
            <a:off x="5983224" y="2286000"/>
            <a:ext cx="2938804" cy="6162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87E35C5-2B1D-DD13-DEB8-5C9E26DEA991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1752600" y="3588026"/>
            <a:ext cx="1524000" cy="6791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6E6C805-B3E9-85C7-870E-43E79FD706CC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3276600" y="3588026"/>
            <a:ext cx="1560443" cy="6791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F18D175-ABE2-07C2-4A03-645168D95BA0}"/>
              </a:ext>
            </a:extLst>
          </p:cNvPr>
          <p:cNvSpPr/>
          <p:nvPr/>
        </p:nvSpPr>
        <p:spPr>
          <a:xfrm>
            <a:off x="7626628" y="4267200"/>
            <a:ext cx="2584172" cy="6858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Election Algorithms</a:t>
            </a:r>
          </a:p>
        </p:txBody>
      </p:sp>
      <p:sp>
        <p:nvSpPr>
          <p:cNvPr id="19" name="Left Arrow 18">
            <a:extLst>
              <a:ext uri="{FF2B5EF4-FFF2-40B4-BE49-F238E27FC236}">
                <a16:creationId xmlns:a16="http://schemas.microsoft.com/office/drawing/2014/main" id="{0F90DCE4-9F4B-45BB-78D1-DC4DE635CEE0}"/>
              </a:ext>
            </a:extLst>
          </p:cNvPr>
          <p:cNvSpPr/>
          <p:nvPr/>
        </p:nvSpPr>
        <p:spPr>
          <a:xfrm rot="5400000">
            <a:off x="4621695" y="4991100"/>
            <a:ext cx="430696" cy="533400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219EA977-C0F3-4C60-A587-B4A35CCE7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Why Logical Clocks?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C7ECE-6235-47BC-8726-1C03CDC9B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10360152" cy="4800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3400" dirty="0" err="1"/>
              <a:t>Lamport</a:t>
            </a:r>
            <a:r>
              <a:rPr lang="en-US" altLang="en-US" sz="3400" dirty="0"/>
              <a:t> showed that:</a:t>
            </a:r>
            <a:endParaRPr lang="en-US" altLang="en-US" sz="1200" dirty="0">
              <a:ea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800" dirty="0">
                <a:ea typeface="Arial" panose="020B0604020202020204" pitchFamily="34" charset="0"/>
              </a:rPr>
              <a:t>Clock synchronization is not necessary in all scenarios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600" dirty="0">
                <a:ea typeface="Arial" panose="020B0604020202020204" pitchFamily="34" charset="0"/>
              </a:rPr>
              <a:t>If two processes do not interact, it is not necessary that their clocks are synchronized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en-US" sz="1000" dirty="0">
              <a:ea typeface="Arial" panose="020B0604020202020204" pitchFamily="34" charset="0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800" dirty="0">
                <a:ea typeface="Arial" panose="020B0604020202020204" pitchFamily="34" charset="0"/>
              </a:rPr>
              <a:t>Many times, it is sufficient if processes agree on the </a:t>
            </a:r>
            <a:r>
              <a:rPr lang="en-US" altLang="en-US" sz="2800" i="1" u="sng" dirty="0">
                <a:ea typeface="Arial" panose="020B0604020202020204" pitchFamily="34" charset="0"/>
              </a:rPr>
              <a:t>order</a:t>
            </a:r>
            <a:r>
              <a:rPr lang="en-US" altLang="en-US" sz="2800" dirty="0">
                <a:ea typeface="Arial" panose="020B0604020202020204" pitchFamily="34" charset="0"/>
              </a:rPr>
              <a:t> in which the events have occurred in a DS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2600" dirty="0">
                <a:ea typeface="Arial" panose="020B0604020202020204" pitchFamily="34" charset="0"/>
              </a:rPr>
              <a:t>For example, for a distributed </a:t>
            </a:r>
            <a:r>
              <a:rPr lang="en-US" altLang="en-US" sz="2600" i="1" dirty="0">
                <a:ea typeface="Arial" panose="020B0604020202020204" pitchFamily="34" charset="0"/>
              </a:rPr>
              <a:t>make</a:t>
            </a:r>
            <a:r>
              <a:rPr lang="en-US" altLang="en-US" sz="2600" dirty="0">
                <a:ea typeface="Arial" panose="020B0604020202020204" pitchFamily="34" charset="0"/>
              </a:rPr>
              <a:t> utility, it is sufficient to know if a source file was modified </a:t>
            </a:r>
            <a:r>
              <a:rPr lang="en-US" altLang="en-US" sz="2600" i="1" dirty="0">
                <a:ea typeface="Arial" panose="020B0604020202020204" pitchFamily="34" charset="0"/>
              </a:rPr>
              <a:t>before</a:t>
            </a:r>
            <a:r>
              <a:rPr lang="en-US" altLang="en-US" sz="2600" dirty="0">
                <a:ea typeface="Arial" panose="020B0604020202020204" pitchFamily="34" charset="0"/>
              </a:rPr>
              <a:t> or </a:t>
            </a:r>
            <a:r>
              <a:rPr lang="en-US" altLang="en-US" sz="2600" i="1" dirty="0">
                <a:ea typeface="Arial" panose="020B0604020202020204" pitchFamily="34" charset="0"/>
              </a:rPr>
              <a:t>after</a:t>
            </a:r>
            <a:r>
              <a:rPr lang="en-US" altLang="en-US" sz="2600" dirty="0">
                <a:ea typeface="Arial" panose="020B0604020202020204" pitchFamily="34" charset="0"/>
              </a:rPr>
              <a:t> its object file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2A40BFF9-C5A7-4B1D-9337-D11531CD7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Logical Clocks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40DE5A69-846F-43DB-984A-BD12D350B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1463040"/>
            <a:ext cx="10360152" cy="45259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3200" dirty="0"/>
              <a:t>Logical clocks are used to </a:t>
            </a:r>
            <a:r>
              <a:rPr lang="en-US" altLang="en-US" sz="3200" i="1" dirty="0"/>
              <a:t>define an order of events</a:t>
            </a:r>
            <a:r>
              <a:rPr lang="en-US" altLang="en-US" sz="3200" dirty="0"/>
              <a:t> without measuring the physical time at which the events have occurred</a:t>
            </a:r>
          </a:p>
          <a:p>
            <a:pPr lvl="4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en-US" sz="1800" dirty="0">
              <a:ea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en-US" sz="3200" dirty="0"/>
              <a:t>We will study two types of logical clocks</a:t>
            </a:r>
          </a:p>
          <a:p>
            <a:pPr marL="971550" lvl="1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en-US" altLang="en-US" sz="2800" dirty="0">
                <a:solidFill>
                  <a:srgbClr val="77E1FF"/>
                </a:solidFill>
                <a:ea typeface="Arial" panose="020B0604020202020204" pitchFamily="34" charset="0"/>
              </a:rPr>
              <a:t>Lamport’s Logical Clock (or simply, Lamport’s Clock)</a:t>
            </a:r>
          </a:p>
          <a:p>
            <a:pPr marL="971550" lvl="1" indent="-5143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Tx/>
              <a:buAutoNum type="arabicPeriod"/>
            </a:pPr>
            <a:r>
              <a:rPr lang="en-US" altLang="en-US" sz="2800" dirty="0">
                <a:solidFill>
                  <a:srgbClr val="77E1FF"/>
                </a:solidFill>
                <a:ea typeface="Arial" panose="020B0604020202020204" pitchFamily="34" charset="0"/>
              </a:rPr>
              <a:t>Vector Clock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25456</TotalTime>
  <Words>1999</Words>
  <Application>Microsoft Macintosh PowerPoint</Application>
  <PresentationFormat>Widescreen</PresentationFormat>
  <Paragraphs>404</Paragraphs>
  <Slides>26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Wingdings</vt:lpstr>
      <vt:lpstr>1_Office Theme</vt:lpstr>
      <vt:lpstr>Distributed Systems CS 15-440 </vt:lpstr>
      <vt:lpstr>Today…</vt:lpstr>
      <vt:lpstr>Course Map</vt:lpstr>
      <vt:lpstr>Course Map</vt:lpstr>
      <vt:lpstr>Overview</vt:lpstr>
      <vt:lpstr>Overview</vt:lpstr>
      <vt:lpstr>Overview</vt:lpstr>
      <vt:lpstr>Why Logical Clocks?</vt:lpstr>
      <vt:lpstr>Logical Clocks</vt:lpstr>
      <vt:lpstr>Lamport’s Clock</vt:lpstr>
      <vt:lpstr>The Happened-before Relation</vt:lpstr>
      <vt:lpstr>Time Values in Logical Clocks</vt:lpstr>
      <vt:lpstr>Properties of Logical Clock</vt:lpstr>
      <vt:lpstr>Synchronizing Logical Clocks</vt:lpstr>
      <vt:lpstr>Lamport’s Clock Algorithm</vt:lpstr>
      <vt:lpstr>Implementation of Lamport’s Clock</vt:lpstr>
      <vt:lpstr>The Placement of the Logical Clock</vt:lpstr>
      <vt:lpstr>Limitation of Lamport’s Clock</vt:lpstr>
      <vt:lpstr>Summary of Lamport’s Clock</vt:lpstr>
      <vt:lpstr>Vector Clocks</vt:lpstr>
      <vt:lpstr>Updating Vector Clocks</vt:lpstr>
      <vt:lpstr>Vector Clock Update Algorithm</vt:lpstr>
      <vt:lpstr>Inferring Events with Vector Clocks</vt:lpstr>
      <vt:lpstr>Enforcing Causal Communication</vt:lpstr>
      <vt:lpstr>Summary – Logical Clocks</vt:lpstr>
      <vt:lpstr>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 Macneil</dc:creator>
  <cp:lastModifiedBy>Mohammad Hammoud</cp:lastModifiedBy>
  <cp:revision>2272</cp:revision>
  <dcterms:created xsi:type="dcterms:W3CDTF">2008-11-03T12:44:07Z</dcterms:created>
  <dcterms:modified xsi:type="dcterms:W3CDTF">2023-10-03T04:51:27Z</dcterms:modified>
</cp:coreProperties>
</file>