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5"/>
  </p:notesMasterIdLst>
  <p:sldIdLst>
    <p:sldId id="541" r:id="rId2"/>
    <p:sldId id="644" r:id="rId3"/>
    <p:sldId id="758" r:id="rId4"/>
    <p:sldId id="764" r:id="rId5"/>
    <p:sldId id="775" r:id="rId6"/>
    <p:sldId id="781" r:id="rId7"/>
    <p:sldId id="789" r:id="rId8"/>
    <p:sldId id="790" r:id="rId9"/>
    <p:sldId id="814" r:id="rId10"/>
    <p:sldId id="815" r:id="rId11"/>
    <p:sldId id="816" r:id="rId12"/>
    <p:sldId id="817" r:id="rId13"/>
    <p:sldId id="818" r:id="rId14"/>
    <p:sldId id="819" r:id="rId15"/>
    <p:sldId id="820" r:id="rId16"/>
    <p:sldId id="821" r:id="rId17"/>
    <p:sldId id="822" r:id="rId18"/>
    <p:sldId id="823" r:id="rId19"/>
    <p:sldId id="824" r:id="rId20"/>
    <p:sldId id="825" r:id="rId21"/>
    <p:sldId id="826" r:id="rId22"/>
    <p:sldId id="827" r:id="rId23"/>
    <p:sldId id="828" r:id="rId24"/>
    <p:sldId id="829" r:id="rId25"/>
    <p:sldId id="830" r:id="rId26"/>
    <p:sldId id="832" r:id="rId27"/>
    <p:sldId id="833" r:id="rId28"/>
    <p:sldId id="834" r:id="rId29"/>
    <p:sldId id="835" r:id="rId30"/>
    <p:sldId id="836" r:id="rId31"/>
    <p:sldId id="837" r:id="rId32"/>
    <p:sldId id="838" r:id="rId33"/>
    <p:sldId id="839" r:id="rId34"/>
    <p:sldId id="840" r:id="rId35"/>
    <p:sldId id="841" r:id="rId36"/>
    <p:sldId id="842" r:id="rId37"/>
    <p:sldId id="843" r:id="rId38"/>
    <p:sldId id="844" r:id="rId39"/>
    <p:sldId id="845" r:id="rId40"/>
    <p:sldId id="846" r:id="rId41"/>
    <p:sldId id="847" r:id="rId42"/>
    <p:sldId id="848" r:id="rId43"/>
    <p:sldId id="849" r:id="rId4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2E40EA"/>
    <a:srgbClr val="C41230"/>
    <a:srgbClr val="808080"/>
    <a:srgbClr val="A50021"/>
    <a:srgbClr val="5F5F5F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15" autoAdjust="0"/>
    <p:restoredTop sz="86395" autoAdjust="0"/>
  </p:normalViewPr>
  <p:slideViewPr>
    <p:cSldViewPr>
      <p:cViewPr varScale="1">
        <p:scale>
          <a:sx n="110" d="100"/>
          <a:sy n="110" d="100"/>
        </p:scale>
        <p:origin x="1480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E5DBA042-C4DC-4511-B679-ADA7CC2EF806}" type="datetimeFigureOut">
              <a:rPr lang="en-US"/>
              <a:pPr>
                <a:defRPr/>
              </a:pPr>
              <a:t>10/24/22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5648822-7CCD-4058-A13C-2E7B87C5DD8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60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11172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32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146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defRPr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eaLnBrk="1" hangingPunct="1">
              <a:defRPr/>
            </a:pPr>
            <a:endParaRPr lang="en-US" dirty="0"/>
          </a:p>
        </p:txBody>
      </p:sp>
      <p:sp>
        <p:nvSpPr>
          <p:cNvPr id="71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D175C7-0A88-4546-80AE-38DE998B7D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30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4497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9371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739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295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082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511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48822-7CCD-4058-A13C-2E7B87C5DD89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5343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7BCBB81-D996-45DD-B471-B5CCC20B796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918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DC6BA19-72E9-4837-A60C-1743973BF13D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997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8B9EA39-B878-4919-926D-201D49DB2F06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458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>
            <a:normAutofit/>
          </a:bodyPr>
          <a:lstStyle>
            <a:lvl1pPr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tabLst>
                <a:tab pos="491729" algn="l"/>
                <a:tab pos="984647" algn="l"/>
                <a:tab pos="1476375" algn="l"/>
                <a:tab pos="1969294" algn="l"/>
                <a:tab pos="2462213" algn="l"/>
                <a:tab pos="2953941" algn="l"/>
                <a:tab pos="3446860" algn="l"/>
                <a:tab pos="3939779" algn="l"/>
                <a:tab pos="4431506" algn="l"/>
                <a:tab pos="4924425" algn="l"/>
                <a:tab pos="5417344" algn="l"/>
                <a:tab pos="5909072" algn="l"/>
              </a:tabLst>
              <a:def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B6475CC-4C3C-4985-9A0D-0AD10955CBC3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049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C488CEE-0121-4ADB-B8FD-CCEF6914BF7E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7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C9683C-4871-4C8F-BEEA-10AF86B392BF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3123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B40BE36-488E-4863-BE8B-D3A83D23C03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50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7" y="274320"/>
            <a:ext cx="8604504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8F92F1-570F-44E4-BBF4-1F8F64D4D95A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440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753877-7FD5-4441-908E-24202D23D682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264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33D58C-3E0D-4875-BD18-5F8E67BFAEE4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89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BFD6FDA-026B-4FDA-86C9-6656EB6D6CC7}" type="datetime1">
              <a:rPr kumimoji="0" lang="en-US" sz="13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10/24/22</a:t>
            </a:fld>
            <a:endParaRPr kumimoji="0" lang="en-US" sz="135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41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55648" y="274319"/>
            <a:ext cx="84582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248" y="1463040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2489D-B01C-440F-AEFD-22E5E33E5597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733455" y="6266890"/>
            <a:ext cx="228010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87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>
            <a:extLst>
              <a:ext uri="{FF2B5EF4-FFF2-40B4-BE49-F238E27FC236}">
                <a16:creationId xmlns:a16="http://schemas.microsoft.com/office/drawing/2014/main" id="{9231F21E-176C-47ED-8951-953B6E1A1B89}"/>
              </a:ext>
            </a:extLst>
          </p:cNvPr>
          <p:cNvSpPr txBox="1">
            <a:spLocks noChangeArrowheads="1"/>
          </p:cNvSpPr>
          <p:nvPr/>
        </p:nvSpPr>
        <p:spPr>
          <a:xfrm>
            <a:off x="2209800" y="2057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400" dirty="0">
                <a:solidFill>
                  <a:srgbClr val="0070C0"/>
                </a:solidFill>
              </a:rPr>
              <a:t>Distributed Systems</a:t>
            </a:r>
            <a:br>
              <a:rPr lang="en-US" sz="4400" dirty="0">
                <a:solidFill>
                  <a:srgbClr val="0070C0"/>
                </a:solidFill>
              </a:rPr>
            </a:br>
            <a:r>
              <a:rPr lang="en-US" sz="4400" dirty="0">
                <a:solidFill>
                  <a:srgbClr val="0070C0"/>
                </a:solidFill>
              </a:rPr>
              <a:t>CS 15-440</a:t>
            </a:r>
            <a:br>
              <a:rPr lang="en-US" sz="4400" dirty="0">
                <a:solidFill>
                  <a:srgbClr val="0070C0"/>
                </a:solidFill>
              </a:rPr>
            </a:br>
            <a:endParaRPr lang="en-US" altLang="en-US" sz="4400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2E07AF0-73CD-43B5-A037-DB306D05ECA9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0" y="3352800"/>
            <a:ext cx="9144000" cy="259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altLang="en-US" sz="3900" dirty="0"/>
              <a:t>Caching – Part II</a:t>
            </a:r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Lecture 21, October 25, 2022</a:t>
            </a:r>
          </a:p>
          <a:p>
            <a:pPr fontAlgn="auto">
              <a:spcAft>
                <a:spcPts val="0"/>
              </a:spcAft>
            </a:pPr>
            <a:endParaRPr lang="en-US" altLang="en-US" sz="3000" dirty="0"/>
          </a:p>
          <a:p>
            <a:pPr fontAlgn="auto">
              <a:lnSpc>
                <a:spcPct val="100000"/>
              </a:lnSpc>
              <a:spcAft>
                <a:spcPts val="0"/>
              </a:spcAft>
            </a:pPr>
            <a:r>
              <a:rPr lang="en-US" altLang="en-US" sz="3000" dirty="0"/>
              <a:t>Mohammad Hammoud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sz="2400" dirty="0"/>
              <a:t>An open goes as follows, assuming session-semantic: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3638134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1" y="34182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4337090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7759" y="411715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4987623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759" y="47676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Client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2720" y="5650035"/>
            <a:ext cx="67056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0079" y="543010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Client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2000" y="3638134"/>
            <a:ext cx="533400" cy="69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2360" y="3736234"/>
            <a:ext cx="210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Open F1 for time t’’’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7626" y="2690131"/>
            <a:ext cx="164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t’&gt;],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298" y="39772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04297" y="46054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297" y="52904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(F3)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6400" y="3637942"/>
            <a:ext cx="341890" cy="7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5739414" y="362041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 </a:t>
            </a:r>
          </a:p>
          <a:p>
            <a:pPr algn="ctr"/>
            <a:r>
              <a:rPr lang="en-US" b="1" dirty="0"/>
              <a:t>Ahead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46963" y="4458612"/>
            <a:ext cx="80111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9428" y="4450128"/>
            <a:ext cx="26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F1 for time t’’’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28524" y="3618256"/>
            <a:ext cx="152400" cy="69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04724" y="3665549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Write-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F1</a:t>
            </a:r>
            <a:endParaRPr lang="en-US" dirty="0"/>
          </a:p>
        </p:txBody>
      </p:sp>
      <p:sp>
        <p:nvSpPr>
          <p:cNvPr id="5" name="Right Brace 4"/>
          <p:cNvSpPr/>
          <p:nvPr/>
        </p:nvSpPr>
        <p:spPr>
          <a:xfrm>
            <a:off x="4572000" y="2725185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695" y="296773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State: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087626" y="2140448"/>
            <a:ext cx="186537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1951856"/>
            <a:ext cx="35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t’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552439" y="2361204"/>
            <a:ext cx="19202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494014" y="2172612"/>
            <a:ext cx="60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t’’’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0757" y="2691366"/>
            <a:ext cx="251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t’&gt;, &lt;1, t’’’&gt;],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5973" y="19050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 </a:t>
            </a:r>
          </a:p>
          <a:p>
            <a:pPr algn="ctr"/>
            <a:r>
              <a:rPr lang="en-US" b="1" dirty="0"/>
              <a:t>Intervals: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7261261" y="2717705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70018" y="2683886"/>
            <a:ext cx="24288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E&gt;, &lt;1, E&gt;],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6463442" y="2269136"/>
            <a:ext cx="3793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t’ &lt; t’’’ 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 </a:t>
            </a:r>
            <a:r>
              <a:rPr lang="en-US" b="1" i="1" u="sng" dirty="0">
                <a:solidFill>
                  <a:srgbClr val="00B0F0"/>
                </a:solidFill>
                <a:sym typeface="Wingdings" panose="05000000000000000000" pitchFamily="2" charset="2"/>
              </a:rPr>
              <a:t>Do Not Push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 New Value</a:t>
            </a:r>
            <a:endParaRPr lang="en-US" b="1" i="1" dirty="0">
              <a:solidFill>
                <a:srgbClr val="00B0F0"/>
              </a:solidFill>
            </a:endParaRPr>
          </a:p>
        </p:txBody>
      </p:sp>
      <p:sp>
        <p:nvSpPr>
          <p:cNvPr id="50180" name="TextBox 50179"/>
          <p:cNvSpPr txBox="1"/>
          <p:nvPr/>
        </p:nvSpPr>
        <p:spPr>
          <a:xfrm>
            <a:off x="6324601" y="4995665"/>
            <a:ext cx="41472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Client 2 does NOT see up-to-date F1</a:t>
            </a:r>
          </a:p>
          <a:p>
            <a:pPr algn="ctr"/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(It can </a:t>
            </a:r>
            <a:r>
              <a:rPr lang="en-US" b="1" i="1" u="sng" dirty="0">
                <a:solidFill>
                  <a:srgbClr val="0000FF"/>
                </a:solidFill>
                <a:sym typeface="Wingdings" panose="05000000000000000000" pitchFamily="2" charset="2"/>
              </a:rPr>
              <a:t>pull</a:t>
            </a:r>
            <a:r>
              <a:rPr lang="en-US" b="1" dirty="0">
                <a:solidFill>
                  <a:srgbClr val="0000FF"/>
                </a:solidFill>
                <a:sym typeface="Wingdings" panose="05000000000000000000" pitchFamily="2" charset="2"/>
              </a:rPr>
              <a:t> it after t’ expires)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915400" y="3631890"/>
            <a:ext cx="631244" cy="1335857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841248" y="5895995"/>
            <a:ext cx="10332720" cy="3539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/>
              <a:t>[Fi, &lt;x, y&gt;] </a:t>
            </a:r>
            <a:r>
              <a:rPr lang="en-US" sz="1700" dirty="0"/>
              <a:t>= File </a:t>
            </a:r>
            <a:r>
              <a:rPr lang="en-US" sz="1700" b="1" dirty="0"/>
              <a:t>Fi</a:t>
            </a:r>
            <a:r>
              <a:rPr lang="en-US" sz="1700" dirty="0"/>
              <a:t> is cached at Client </a:t>
            </a:r>
            <a:r>
              <a:rPr lang="en-US" sz="1700" b="1" dirty="0"/>
              <a:t>x</a:t>
            </a:r>
            <a:r>
              <a:rPr lang="en-US" sz="1700" dirty="0"/>
              <a:t> and either has its lease expired (i.e., </a:t>
            </a:r>
            <a:r>
              <a:rPr lang="en-US" sz="1700" b="1" dirty="0"/>
              <a:t>y</a:t>
            </a:r>
            <a:r>
              <a:rPr lang="en-US" sz="1700" dirty="0"/>
              <a:t> = </a:t>
            </a:r>
            <a:r>
              <a:rPr lang="en-US" sz="1700" b="1" dirty="0"/>
              <a:t>E</a:t>
            </a:r>
            <a:r>
              <a:rPr lang="en-US" sz="1700" dirty="0"/>
              <a:t>), or valid till end of </a:t>
            </a:r>
            <a:r>
              <a:rPr lang="en-US" sz="1700" b="1" dirty="0"/>
              <a:t>y</a:t>
            </a:r>
            <a:r>
              <a:rPr 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9518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50176" grpId="0"/>
      <p:bldP spid="29" grpId="0"/>
      <p:bldP spid="31" grpId="0"/>
      <p:bldP spid="5" grpId="0" animBg="1"/>
      <p:bldP spid="40" grpId="0"/>
      <p:bldP spid="42" grpId="0"/>
      <p:bldP spid="46" grpId="0" animBg="1"/>
      <p:bldP spid="47" grpId="0"/>
      <p:bldP spid="50177" grpId="0"/>
      <p:bldP spid="501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In this case:</a:t>
            </a:r>
          </a:p>
          <a:p>
            <a:pPr lvl="1"/>
            <a:r>
              <a:rPr lang="en-US" dirty="0"/>
              <a:t>A lease becomes a </a:t>
            </a:r>
            <a:r>
              <a:rPr lang="en-US" i="1" dirty="0"/>
              <a:t>promise</a:t>
            </a:r>
            <a:r>
              <a:rPr lang="en-US" dirty="0"/>
              <a:t> by the server that it will </a:t>
            </a:r>
            <a:r>
              <a:rPr lang="en-US" i="1" u="sng" dirty="0"/>
              <a:t>push</a:t>
            </a:r>
            <a:r>
              <a:rPr lang="en-US" dirty="0"/>
              <a:t> updates to a client for a specified time (i.e., the lease duration)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a lease expires, the client is forced to poll the server for updates and </a:t>
            </a:r>
            <a:r>
              <a:rPr lang="en-US" i="1" u="sng" dirty="0"/>
              <a:t>pull</a:t>
            </a:r>
            <a:r>
              <a:rPr lang="en-US" dirty="0"/>
              <a:t> the modified data if necessary</a:t>
            </a:r>
          </a:p>
          <a:p>
            <a:pPr lvl="2"/>
            <a:r>
              <a:rPr lang="en-US" sz="2800" dirty="0"/>
              <a:t>The client </a:t>
            </a:r>
            <a:r>
              <a:rPr lang="en-US" sz="2800" i="1" dirty="0"/>
              <a:t>can</a:t>
            </a:r>
            <a:r>
              <a:rPr lang="en-US" sz="2800" dirty="0"/>
              <a:t> also renew its lease and get again updates pushed to its site for the new lease duration</a:t>
            </a:r>
          </a:p>
          <a:p>
            <a:pPr lvl="3"/>
            <a:r>
              <a:rPr lang="en-US" sz="2800" i="1" dirty="0"/>
              <a:t>Flexibility in choices!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2818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5648" y="274320"/>
            <a:ext cx="8455152" cy="1325880"/>
          </a:xfrm>
        </p:spPr>
        <p:txBody>
          <a:bodyPr/>
          <a:lstStyle/>
          <a:p>
            <a:r>
              <a:rPr lang="en-US" altLang="en-US" dirty="0"/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3040"/>
            <a:ext cx="10351008" cy="452628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sz="3200" dirty="0"/>
              <a:t>Generalizes the check-on-use and callback schemes</a:t>
            </a:r>
          </a:p>
          <a:p>
            <a:pPr marL="342900" lvl="1" indent="0">
              <a:buNone/>
            </a:pPr>
            <a:endParaRPr lang="en-US" sz="3200" dirty="0"/>
          </a:p>
          <a:p>
            <a:pPr lvl="1"/>
            <a:r>
              <a:rPr lang="en-US" sz="3200" dirty="0"/>
              <a:t>Lease duration can be tuned to adapt to mutation rate</a:t>
            </a:r>
          </a:p>
          <a:p>
            <a:pPr lvl="2"/>
            <a:r>
              <a:rPr lang="en-US" sz="2800" dirty="0"/>
              <a:t>It is a clean tuning knob for design flexibility</a:t>
            </a:r>
          </a:p>
          <a:p>
            <a:pPr marL="685800" lvl="2" indent="0">
              <a:buNone/>
            </a:pPr>
            <a:endParaRPr lang="en-US" sz="2800" dirty="0"/>
          </a:p>
          <a:p>
            <a:pPr lvl="1"/>
            <a:r>
              <a:rPr lang="en-US" sz="3200" dirty="0"/>
              <a:t>Conceptually simple, yet flexible</a:t>
            </a:r>
          </a:p>
        </p:txBody>
      </p:sp>
    </p:spTree>
    <p:extLst>
      <p:ext uri="{BB962C8B-B14F-4D97-AF65-F5344CB8AC3E}">
        <p14:creationId xmlns:p14="http://schemas.microsoft.com/office/powerpoint/2010/main" val="204175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dirty="0"/>
              <a:t>Lease-holder has total autonomy during lease</a:t>
            </a:r>
          </a:p>
          <a:p>
            <a:pPr lvl="2"/>
            <a:r>
              <a:rPr lang="en-US" sz="2400" dirty="0"/>
              <a:t>Load/priorities can change at the server</a:t>
            </a:r>
          </a:p>
          <a:p>
            <a:pPr lvl="2"/>
            <a:r>
              <a:rPr lang="en-US" sz="2400" dirty="0"/>
              <a:t>Revocation (where a lease is withdrawn by the server from the lease-holder) can be incorporated</a:t>
            </a:r>
          </a:p>
          <a:p>
            <a:pPr marL="914400" lvl="2" indent="0">
              <a:buNone/>
            </a:pPr>
            <a:r>
              <a:rPr lang="en-US" sz="2400" dirty="0"/>
              <a:t> </a:t>
            </a:r>
          </a:p>
          <a:p>
            <a:pPr lvl="1"/>
            <a:r>
              <a:rPr lang="en-US" dirty="0"/>
              <a:t>In an invalidation-based, lease-based protocol:</a:t>
            </a:r>
          </a:p>
          <a:p>
            <a:pPr lvl="2"/>
            <a:r>
              <a:rPr lang="en-US" sz="2400" dirty="0"/>
              <a:t>Writers will be </a:t>
            </a:r>
            <a:r>
              <a:rPr lang="en-US" sz="2400" i="1" dirty="0"/>
              <a:t>delayed</a:t>
            </a:r>
            <a:r>
              <a:rPr lang="en-US" sz="2400" dirty="0"/>
              <a:t> on an object until all the read leases on that object are expired</a:t>
            </a:r>
          </a:p>
          <a:p>
            <a:pPr lvl="2"/>
            <a:r>
              <a:rPr lang="en-US" sz="2400" dirty="0"/>
              <a:t>Keep-alive callbacks are needed</a:t>
            </a:r>
          </a:p>
          <a:p>
            <a:pPr lvl="2"/>
            <a:r>
              <a:rPr lang="en-US" sz="2400" dirty="0" err="1"/>
              <a:t>Stateful</a:t>
            </a:r>
            <a:r>
              <a:rPr lang="en-US" sz="2400" dirty="0"/>
              <a:t> server, </a:t>
            </a:r>
            <a:r>
              <a:rPr lang="en-US" sz="2200" dirty="0"/>
              <a:t>which typically implies inferior fault-tolerance and scalability (in terms of capacity and communication)</a:t>
            </a:r>
          </a:p>
        </p:txBody>
      </p:sp>
    </p:spTree>
    <p:extLst>
      <p:ext uri="{BB962C8B-B14F-4D97-AF65-F5344CB8AC3E}">
        <p14:creationId xmlns:p14="http://schemas.microsoft.com/office/powerpoint/2010/main" val="2786175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5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Skip Scary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12552" cy="50292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Basic Idea:</a:t>
            </a:r>
          </a:p>
          <a:p>
            <a:pPr lvl="1"/>
            <a:r>
              <a:rPr lang="en-US" sz="2400" dirty="0"/>
              <a:t>When </a:t>
            </a:r>
            <a:r>
              <a:rPr lang="en-US" sz="2400" i="1" u="sng" dirty="0"/>
              <a:t>write-sharing</a:t>
            </a:r>
            <a:r>
              <a:rPr lang="en-US" sz="2400" i="1" dirty="0"/>
              <a:t> </a:t>
            </a:r>
            <a:r>
              <a:rPr lang="en-US" sz="2400" dirty="0"/>
              <a:t>is detected, caching is turned off</a:t>
            </a:r>
          </a:p>
          <a:p>
            <a:pPr lvl="1"/>
            <a:r>
              <a:rPr lang="en-US" sz="2400" dirty="0"/>
              <a:t>Afterwards, all references go directly to the master copy</a:t>
            </a:r>
          </a:p>
          <a:p>
            <a:pPr lvl="1"/>
            <a:r>
              <a:rPr lang="en-US" sz="2400" dirty="0"/>
              <a:t>Caching is resumed when write-sharing ends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sz="2400" dirty="0"/>
              <a:t>Precise single-copy semantics (even at byte-level consistency)</a:t>
            </a:r>
          </a:p>
          <a:p>
            <a:pPr lvl="1"/>
            <a:r>
              <a:rPr lang="en-US" sz="2400" dirty="0"/>
              <a:t>Excellent fallback strategy</a:t>
            </a:r>
          </a:p>
          <a:p>
            <a:pPr lvl="2"/>
            <a:r>
              <a:rPr lang="en-US" sz="2400" dirty="0"/>
              <a:t>Exemplifies good engineering: “Handle average case well; worst case safely”</a:t>
            </a:r>
          </a:p>
          <a:p>
            <a:pPr lvl="1"/>
            <a:r>
              <a:rPr lang="en-US" sz="2400" dirty="0"/>
              <a:t>Good adaptation of caching aggressiveness to workload characteristics (i.e., patterns of reads and writes)</a:t>
            </a:r>
          </a:p>
        </p:txBody>
      </p:sp>
    </p:spTree>
    <p:extLst>
      <p:ext uri="{BB962C8B-B14F-4D97-AF65-F5344CB8AC3E}">
        <p14:creationId xmlns:p14="http://schemas.microsoft.com/office/powerpoint/2010/main" val="25721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Skip Scary Parts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z="3000" dirty="0"/>
              <a:t>Server needs to be aware of every use of data</a:t>
            </a:r>
          </a:p>
          <a:p>
            <a:pPr lvl="2"/>
            <a:r>
              <a:rPr lang="en-US" sz="3000" dirty="0"/>
              <a:t>Assuming it is used in conjunction with check-on-use</a:t>
            </a:r>
          </a:p>
          <a:p>
            <a:pPr lvl="3"/>
            <a:r>
              <a:rPr lang="en-US" sz="3000" dirty="0"/>
              <a:t>Either clients expose their wills of making writes upon opening files</a:t>
            </a:r>
          </a:p>
          <a:p>
            <a:pPr lvl="3"/>
            <a:r>
              <a:rPr lang="en-US" sz="3000" dirty="0"/>
              <a:t>Or the server relies on clients’ write-backs upon closing files (which indicate writes on files)</a:t>
            </a:r>
          </a:p>
          <a:p>
            <a:pPr lvl="3"/>
            <a:endParaRPr lang="en-US" sz="3000" dirty="0"/>
          </a:p>
          <a:p>
            <a:pPr lvl="1"/>
            <a:r>
              <a:rPr lang="en-US" sz="3000" dirty="0"/>
              <a:t>Server maintains some </a:t>
            </a:r>
            <a:r>
              <a:rPr lang="en-US" sz="3000" i="1" dirty="0"/>
              <a:t>monitoring state</a:t>
            </a:r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30547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83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 Primer: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/>
              <a:t>Many applications can tolerate inconsistency for a long time</a:t>
            </a:r>
          </a:p>
          <a:p>
            <a:pPr lvl="1"/>
            <a:r>
              <a:rPr lang="en-US" dirty="0"/>
              <a:t>Webpage updates, Web Search – Crawling, indexing and ranking, Updates to DNS Server</a:t>
            </a:r>
          </a:p>
          <a:p>
            <a:pPr lvl="5"/>
            <a:endParaRPr lang="en-US" sz="1600" dirty="0"/>
          </a:p>
          <a:p>
            <a:r>
              <a:rPr lang="en-US" dirty="0"/>
              <a:t>In such applications, it is acceptable and efficient if updates are </a:t>
            </a:r>
            <a:r>
              <a:rPr lang="en-US" i="1" dirty="0"/>
              <a:t>infrequently</a:t>
            </a:r>
            <a:r>
              <a:rPr lang="en-US" dirty="0"/>
              <a:t> propagated</a:t>
            </a:r>
          </a:p>
          <a:p>
            <a:pPr lvl="4"/>
            <a:endParaRPr lang="en-US" sz="1600" dirty="0"/>
          </a:p>
          <a:p>
            <a:r>
              <a:rPr lang="en-US" dirty="0"/>
              <a:t>A caching scheme is termed as </a:t>
            </a:r>
            <a:r>
              <a:rPr lang="en-US" i="1" dirty="0">
                <a:solidFill>
                  <a:srgbClr val="0070C0"/>
                </a:solidFill>
              </a:rPr>
              <a:t>eventually consistent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if:</a:t>
            </a:r>
          </a:p>
          <a:p>
            <a:pPr lvl="1"/>
            <a:r>
              <a:rPr lang="en-US" sz="3200" dirty="0"/>
              <a:t>All replicas will </a:t>
            </a:r>
            <a:r>
              <a:rPr lang="en-US" sz="3200" i="1" dirty="0"/>
              <a:t>gradually</a:t>
            </a:r>
            <a:r>
              <a:rPr lang="en-US" sz="3200" dirty="0"/>
              <a:t> become consistent in the absence of updates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8875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A Primer: Eventual 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sz="2800" dirty="0"/>
              <a:t>Caching schemes typically apply eventual consistency if:</a:t>
            </a:r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Write-write conflicts</a:t>
            </a:r>
            <a:r>
              <a:rPr lang="en-US" dirty="0">
                <a:solidFill>
                  <a:srgbClr val="0070C0"/>
                </a:solidFill>
              </a:rPr>
              <a:t> are rare</a:t>
            </a:r>
          </a:p>
          <a:p>
            <a:pPr lvl="2"/>
            <a:r>
              <a:rPr lang="en-US" sz="2400" dirty="0"/>
              <a:t>Very rare for two processes to write to the same object</a:t>
            </a:r>
          </a:p>
          <a:p>
            <a:pPr lvl="2"/>
            <a:r>
              <a:rPr lang="en-US" sz="2400" dirty="0"/>
              <a:t>Generally, one client updates the data object </a:t>
            </a:r>
          </a:p>
          <a:p>
            <a:pPr lvl="3"/>
            <a:r>
              <a:rPr lang="en-US" sz="2000" dirty="0"/>
              <a:t>E.g., One DNS server updates the name-to-IP mappings</a:t>
            </a:r>
          </a:p>
          <a:p>
            <a:pPr lvl="2"/>
            <a:r>
              <a:rPr lang="en-US" sz="2400" dirty="0"/>
              <a:t>Rare conflicts can be handled through simple mechanisms, such as mutual exclusion</a:t>
            </a:r>
          </a:p>
          <a:p>
            <a:pPr lvl="7"/>
            <a:endParaRPr lang="en-US" sz="1800" dirty="0"/>
          </a:p>
          <a:p>
            <a:pPr lvl="1"/>
            <a:r>
              <a:rPr lang="en-US" i="1" dirty="0">
                <a:solidFill>
                  <a:srgbClr val="0070C0"/>
                </a:solidFill>
              </a:rPr>
              <a:t>Read-write conflicts</a:t>
            </a:r>
            <a:r>
              <a:rPr lang="en-US" dirty="0">
                <a:solidFill>
                  <a:srgbClr val="0070C0"/>
                </a:solidFill>
              </a:rPr>
              <a:t> are more frequent</a:t>
            </a:r>
          </a:p>
          <a:p>
            <a:pPr lvl="2"/>
            <a:r>
              <a:rPr lang="en-US" sz="2400" dirty="0"/>
              <a:t>Conflicts where one process is reading an object, while another process is writing (or attempting to write) to a replica of it</a:t>
            </a:r>
          </a:p>
          <a:p>
            <a:pPr lvl="2"/>
            <a:r>
              <a:rPr lang="en-US" sz="2400" dirty="0"/>
              <a:t>Eventually consistent schemes have to focus on efficiently resolving </a:t>
            </a:r>
            <a:br>
              <a:rPr lang="en-US" sz="2400" dirty="0"/>
            </a:br>
            <a:r>
              <a:rPr lang="en-US" sz="2400" dirty="0"/>
              <a:t>these conflicts</a:t>
            </a:r>
          </a:p>
          <a:p>
            <a:pPr lvl="2"/>
            <a:endParaRPr lang="en-US" sz="2400" dirty="0"/>
          </a:p>
          <a:p>
            <a:pPr lvl="1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85090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Today…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Last Lecture: 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Caching- Part I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Today’s Lecture: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r>
              <a:rPr lang="en-US" sz="3200" dirty="0"/>
              <a:t>Caching- Part II</a:t>
            </a:r>
          </a:p>
          <a:p>
            <a:pPr lvl="1" algn="just" eaLnBrk="1" hangingPunct="1">
              <a:buFont typeface="Wingdings" pitchFamily="2" charset="2"/>
              <a:buChar char="§"/>
              <a:defRPr/>
            </a:pPr>
            <a:endParaRPr lang="en-US" sz="3600" dirty="0">
              <a:solidFill>
                <a:schemeClr val="bg1">
                  <a:lumMod val="50000"/>
                </a:schemeClr>
              </a:solidFill>
            </a:endParaRPr>
          </a:p>
          <a:p>
            <a:pPr algn="just" eaLnBrk="1" hangingPunct="1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0070C0"/>
                </a:solidFill>
              </a:rPr>
              <a:t>Announcements: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/>
              <a:t>P3 is due on Oct 27 by midnight</a:t>
            </a:r>
          </a:p>
          <a:p>
            <a:pPr lvl="1" algn="just">
              <a:buFont typeface="Wingdings" pitchFamily="2" charset="2"/>
              <a:buChar char="§"/>
              <a:defRPr/>
            </a:pPr>
            <a:r>
              <a:rPr lang="en-US" dirty="0">
                <a:solidFill>
                  <a:srgbClr val="FF0000"/>
                </a:solidFill>
              </a:rPr>
              <a:t>Quiz II is on Tuesday, Nov 1st </a:t>
            </a:r>
          </a:p>
          <a:p>
            <a:pPr lvl="1" algn="just">
              <a:buFont typeface="Wingdings" pitchFamily="2" charset="2"/>
              <a:buChar char="§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2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Faith-Based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588752" cy="516636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>
                <a:solidFill>
                  <a:srgbClr val="C00000"/>
                </a:solidFill>
              </a:rPr>
              <a:t>Basic Idea (an implementation of eventual consistency):</a:t>
            </a:r>
          </a:p>
          <a:p>
            <a:pPr lvl="1"/>
            <a:r>
              <a:rPr lang="en-US" sz="2400" dirty="0"/>
              <a:t>A client blindly assumes cached data is valid for a while</a:t>
            </a:r>
          </a:p>
          <a:p>
            <a:pPr lvl="2"/>
            <a:r>
              <a:rPr lang="en-US" sz="2400" dirty="0"/>
              <a:t>Referred to as “trust period”</a:t>
            </a:r>
          </a:p>
          <a:p>
            <a:pPr lvl="3"/>
            <a:r>
              <a:rPr lang="en-US" sz="2400" dirty="0"/>
              <a:t>E.g., In Sun NFSv3 cached files are assumed </a:t>
            </a:r>
            <a:r>
              <a:rPr lang="en-US" sz="2400" i="1" dirty="0"/>
              <a:t>current</a:t>
            </a:r>
            <a:r>
              <a:rPr lang="en-US" sz="2400" dirty="0"/>
              <a:t> for 3 seconds, while directories for 30 seconds</a:t>
            </a:r>
          </a:p>
          <a:p>
            <a:pPr lvl="2"/>
            <a:r>
              <a:rPr lang="en-US" sz="2400" dirty="0"/>
              <a:t>A small variant is to set a time-to-live (TTL) field for each object</a:t>
            </a:r>
          </a:p>
          <a:p>
            <a:pPr lvl="1"/>
            <a:r>
              <a:rPr lang="en-US" sz="2400" dirty="0"/>
              <a:t>It periodically checks (based on time since last check) the validity of cached data</a:t>
            </a:r>
          </a:p>
          <a:p>
            <a:pPr lvl="1"/>
            <a:r>
              <a:rPr lang="en-US" sz="2400" dirty="0"/>
              <a:t>No communication occurs during trust period</a:t>
            </a:r>
          </a:p>
          <a:p>
            <a:pPr lvl="1"/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sz="2400" dirty="0"/>
              <a:t>Simple implementation</a:t>
            </a:r>
          </a:p>
          <a:p>
            <a:pPr lvl="1"/>
            <a:r>
              <a:rPr lang="en-US" sz="2400" dirty="0"/>
              <a:t>Server is stateless</a:t>
            </a:r>
          </a:p>
        </p:txBody>
      </p:sp>
    </p:spTree>
    <p:extLst>
      <p:ext uri="{BB962C8B-B14F-4D97-AF65-F5344CB8AC3E}">
        <p14:creationId xmlns:p14="http://schemas.microsoft.com/office/powerpoint/2010/main" val="351390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Faith-Based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sz="2400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z="2000" dirty="0"/>
              <a:t>Potential user-visible inconsistencies when a client accesses data from different replicas</a:t>
            </a:r>
          </a:p>
          <a:p>
            <a:pPr lvl="2"/>
            <a:r>
              <a:rPr lang="en-US" sz="1800" dirty="0"/>
              <a:t>Consistency guarantees are typically needed for a single client while accessing cached copies (e.g., </a:t>
            </a:r>
            <a:r>
              <a:rPr lang="en-US" sz="1800" i="1" dirty="0">
                <a:solidFill>
                  <a:srgbClr val="0070C0"/>
                </a:solidFill>
              </a:rPr>
              <a:t>read-your-own-writes</a:t>
            </a:r>
            <a:r>
              <a:rPr lang="en-US" sz="1800" dirty="0"/>
              <a:t>)</a:t>
            </a:r>
          </a:p>
          <a:p>
            <a:pPr lvl="1"/>
            <a:endParaRPr lang="en-US" sz="2200" dirty="0"/>
          </a:p>
        </p:txBody>
      </p:sp>
      <p:pic>
        <p:nvPicPr>
          <p:cNvPr id="5" name="Picture 2" descr="http://igcministries.org/images/WorldMap.gif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2906491" y="2961956"/>
            <a:ext cx="6006209" cy="2955925"/>
          </a:xfrm>
          <a:prstGeom prst="rect">
            <a:avLst/>
          </a:prstGeom>
          <a:noFill/>
        </p:spPr>
      </p:pic>
      <p:grpSp>
        <p:nvGrpSpPr>
          <p:cNvPr id="6" name="Group 5"/>
          <p:cNvGrpSpPr/>
          <p:nvPr/>
        </p:nvGrpSpPr>
        <p:grpSpPr>
          <a:xfrm>
            <a:off x="3363691" y="3166289"/>
            <a:ext cx="5382267" cy="2713836"/>
            <a:chOff x="1143000" y="3674663"/>
            <a:chExt cx="5382267" cy="2713836"/>
          </a:xfrm>
        </p:grpSpPr>
        <p:sp>
          <p:nvSpPr>
            <p:cNvPr id="7" name="Can 6"/>
            <p:cNvSpPr/>
            <p:nvPr/>
          </p:nvSpPr>
          <p:spPr>
            <a:xfrm>
              <a:off x="1600200" y="487680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8" name="Can 7"/>
            <p:cNvSpPr/>
            <p:nvPr/>
          </p:nvSpPr>
          <p:spPr>
            <a:xfrm>
              <a:off x="4640304" y="5491162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4446254" y="4593825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0" name="Can 9"/>
            <p:cNvSpPr/>
            <p:nvPr/>
          </p:nvSpPr>
          <p:spPr>
            <a:xfrm>
              <a:off x="5192310" y="3732860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1" name="Can 10"/>
            <p:cNvSpPr/>
            <p:nvPr/>
          </p:nvSpPr>
          <p:spPr>
            <a:xfrm>
              <a:off x="2794305" y="367466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Can 11"/>
            <p:cNvSpPr/>
            <p:nvPr/>
          </p:nvSpPr>
          <p:spPr>
            <a:xfrm>
              <a:off x="1143000" y="3769183"/>
              <a:ext cx="1332957" cy="897337"/>
            </a:xfrm>
            <a:prstGeom prst="can">
              <a:avLst/>
            </a:prstGeom>
            <a:solidFill>
              <a:schemeClr val="bg2">
                <a:lumMod val="60000"/>
                <a:lumOff val="40000"/>
              </a:schemeClr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6975470" y="5386828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cxnSp>
        <p:nvCxnSpPr>
          <p:cNvPr id="14" name="Straight Connector 13"/>
          <p:cNvCxnSpPr>
            <a:stCxn id="13" idx="3"/>
            <a:endCxn id="32" idx="1"/>
          </p:cNvCxnSpPr>
          <p:nvPr/>
        </p:nvCxnSpPr>
        <p:spPr>
          <a:xfrm flipV="1">
            <a:off x="8079478" y="5340423"/>
            <a:ext cx="388914" cy="184905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8745958" y="4368426"/>
            <a:ext cx="2137039" cy="31565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Event: Update Webpage-A</a:t>
            </a:r>
          </a:p>
        </p:txBody>
      </p:sp>
      <p:pic>
        <p:nvPicPr>
          <p:cNvPr id="16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8613" y="3259413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:\Users\vkolar\AppData\Local\Microsoft\Windows\Temporary Internet Files\Content.IE5\E2H73JIM\MC900442038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898" y="5102626"/>
            <a:ext cx="709463" cy="88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6781418" y="4518490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27474" y="3614958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153848" y="3534655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478164" y="3635781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35364" y="4795489"/>
            <a:ext cx="1104009" cy="276999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cxnSp>
        <p:nvCxnSpPr>
          <p:cNvPr id="23" name="Straight Connector 22"/>
          <p:cNvCxnSpPr>
            <a:stCxn id="16" idx="3"/>
            <a:endCxn id="21" idx="1"/>
          </p:cNvCxnSpPr>
          <p:nvPr/>
        </p:nvCxnSpPr>
        <p:spPr>
          <a:xfrm>
            <a:off x="2898075" y="3701532"/>
            <a:ext cx="580088" cy="72749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3"/>
            <a:endCxn id="22" idx="1"/>
          </p:cNvCxnSpPr>
          <p:nvPr/>
        </p:nvCxnSpPr>
        <p:spPr>
          <a:xfrm flipV="1">
            <a:off x="2801361" y="4933988"/>
            <a:ext cx="1134003" cy="610756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969873" y="5386828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0264" y="4520827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531247" y="3617444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58030" y="3530227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64673" y="3639478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21873" y="4793495"/>
            <a:ext cx="1104009" cy="276999"/>
          </a:xfrm>
          <a:prstGeom prst="rect">
            <a:avLst/>
          </a:prstGeom>
          <a:solidFill>
            <a:schemeClr val="accent6">
              <a:lumMod val="50000"/>
            </a:schemeClr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200" dirty="0"/>
              <a:t>Webpage-A</a:t>
            </a:r>
          </a:p>
        </p:txBody>
      </p:sp>
      <p:cxnSp>
        <p:nvCxnSpPr>
          <p:cNvPr id="31" name="Straight Connector 30"/>
          <p:cNvCxnSpPr>
            <a:endCxn id="28" idx="2"/>
          </p:cNvCxnSpPr>
          <p:nvPr/>
        </p:nvCxnSpPr>
        <p:spPr>
          <a:xfrm flipV="1">
            <a:off x="5681474" y="3807225"/>
            <a:ext cx="28561" cy="336424"/>
          </a:xfrm>
          <a:prstGeom prst="line">
            <a:avLst/>
          </a:prstGeom>
          <a:ln w="28575"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2" descr="C:\Users\vkolar\AppData\Local\Microsoft\Windows\Temporary Internet Files\Content.IE5\E2H73JIM\MC900322405[1]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468392" y="4901826"/>
            <a:ext cx="787480" cy="877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3" name="Straight Connector 32"/>
          <p:cNvCxnSpPr>
            <a:endCxn id="28" idx="2"/>
          </p:cNvCxnSpPr>
          <p:nvPr/>
        </p:nvCxnSpPr>
        <p:spPr>
          <a:xfrm flipV="1">
            <a:off x="5681474" y="3807225"/>
            <a:ext cx="28561" cy="314598"/>
          </a:xfrm>
          <a:prstGeom prst="line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90600" y="6036089"/>
            <a:ext cx="8686800" cy="701905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2" algn="ctr"/>
            <a:r>
              <a:rPr lang="en-US" sz="2000" i="1" dirty="0">
                <a:solidFill>
                  <a:schemeClr val="tx1"/>
                </a:solidFill>
              </a:rPr>
              <a:t>This becomes more of a consistency problem for server-side replication (we will discuss it later under server-side replication)</a:t>
            </a:r>
          </a:p>
        </p:txBody>
      </p:sp>
    </p:spTree>
    <p:extLst>
      <p:ext uri="{BB962C8B-B14F-4D97-AF65-F5344CB8AC3E}">
        <p14:creationId xmlns:p14="http://schemas.microsoft.com/office/powerpoint/2010/main" val="207331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3.7037E-6 L -0.25846 -0.109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930" y="-5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00FF"/>
                </a:solidFill>
              </a:rPr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3130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Pass the Buck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dirty="0">
                <a:solidFill>
                  <a:srgbClr val="C00000"/>
                </a:solidFill>
              </a:rPr>
              <a:t>Basic Idea (another implementation of eventual consistency)</a:t>
            </a:r>
          </a:p>
          <a:p>
            <a:pPr lvl="1"/>
            <a:r>
              <a:rPr lang="en-US" dirty="0"/>
              <a:t>Let the user trigger cache re-validation (hit “reload”)</a:t>
            </a:r>
          </a:p>
          <a:p>
            <a:pPr lvl="1"/>
            <a:r>
              <a:rPr lang="en-US" dirty="0"/>
              <a:t>Otherwise, all cached copies are assumed valid</a:t>
            </a:r>
          </a:p>
          <a:p>
            <a:pPr lvl="1"/>
            <a:r>
              <a:rPr lang="en-US" dirty="0"/>
              <a:t>Equivalent to infinite-TTL faith-based caching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800" dirty="0">
                <a:solidFill>
                  <a:srgbClr val="0070C0"/>
                </a:solidFill>
              </a:rPr>
              <a:t>Advantages:</a:t>
            </a:r>
          </a:p>
          <a:p>
            <a:pPr lvl="1"/>
            <a:r>
              <a:rPr lang="en-US" dirty="0"/>
              <a:t>Simple implementation</a:t>
            </a:r>
          </a:p>
          <a:p>
            <a:pPr lvl="1"/>
            <a:r>
              <a:rPr lang="en-US" dirty="0"/>
              <a:t>Avoids frivolous cache maintenance traffic</a:t>
            </a:r>
          </a:p>
          <a:p>
            <a:pPr lvl="1"/>
            <a:r>
              <a:rPr lang="en-US" dirty="0"/>
              <a:t>Server is stateless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6821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Pass the Buck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Disadvantages:</a:t>
            </a:r>
          </a:p>
          <a:p>
            <a:pPr lvl="1"/>
            <a:r>
              <a:rPr lang="en-US" sz="3200" dirty="0"/>
              <a:t>Places burden on users</a:t>
            </a:r>
          </a:p>
          <a:p>
            <a:pPr lvl="1"/>
            <a:r>
              <a:rPr lang="en-US" sz="3200" dirty="0"/>
              <a:t>Users may be clueless about levels of consistency needed</a:t>
            </a:r>
          </a:p>
          <a:p>
            <a:pPr lvl="1"/>
            <a:r>
              <a:rPr lang="en-US" sz="3200" dirty="0"/>
              <a:t>Assumes existence of users</a:t>
            </a:r>
          </a:p>
          <a:p>
            <a:pPr lvl="2"/>
            <a:r>
              <a:rPr lang="en-US" sz="2800" dirty="0"/>
              <a:t>Pain for write scripts/programs</a:t>
            </a:r>
          </a:p>
        </p:txBody>
      </p:sp>
    </p:spTree>
    <p:extLst>
      <p:ext uri="{BB962C8B-B14F-4D97-AF65-F5344CB8AC3E}">
        <p14:creationId xmlns:p14="http://schemas.microsoft.com/office/powerpoint/2010/main" val="1740935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Pass the Buck</a:t>
            </a:r>
          </a:p>
          <a:p>
            <a:endParaRPr lang="en-US" altLang="en-US" sz="3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6934200" y="2788920"/>
            <a:ext cx="3962400" cy="239268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i="1" dirty="0">
                <a:solidFill>
                  <a:schemeClr val="tx1"/>
                </a:solidFill>
              </a:rPr>
              <a:t>Many minor variants over the years, but these have withstood the test of time!</a:t>
            </a:r>
          </a:p>
        </p:txBody>
      </p:sp>
    </p:spTree>
    <p:extLst>
      <p:ext uri="{BB962C8B-B14F-4D97-AF65-F5344CB8AC3E}">
        <p14:creationId xmlns:p14="http://schemas.microsoft.com/office/powerpoint/2010/main" val="375366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Three Key Questions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2700" dirty="0"/>
              <a:t>What data should be cached and when?</a:t>
            </a:r>
          </a:p>
          <a:p>
            <a:pPr lvl="1"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</a:rPr>
              <a:t>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700" dirty="0"/>
              <a:t>How can updates be made visible everywhere?</a:t>
            </a:r>
          </a:p>
          <a:p>
            <a:pPr lvl="1"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</a:rPr>
              <a:t>Consistency or Update Propagation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30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sz="2700" dirty="0"/>
              <a:t>What data should be evicted to free up space?</a:t>
            </a:r>
          </a:p>
          <a:p>
            <a:pPr lvl="1">
              <a:spcBef>
                <a:spcPts val="338"/>
              </a:spcBef>
              <a:spcAft>
                <a:spcPts val="338"/>
              </a:spcAft>
              <a:buFont typeface="Wingdings" panose="05000000000000000000" pitchFamily="2" charset="2"/>
              <a:buChar char="§"/>
            </a:pPr>
            <a:r>
              <a:rPr lang="en-US" altLang="en-US" sz="2400" dirty="0">
                <a:solidFill>
                  <a:srgbClr val="0070C0"/>
                </a:solidFill>
              </a:rPr>
              <a:t>Cache Replacement Policy</a:t>
            </a:r>
            <a:endParaRPr lang="en-US" altLang="en-US" sz="3000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56DF45C9-C244-9F41-B3B4-8A41DA643017}"/>
              </a:ext>
            </a:extLst>
          </p:cNvPr>
          <p:cNvSpPr/>
          <p:nvPr/>
        </p:nvSpPr>
        <p:spPr>
          <a:xfrm>
            <a:off x="7772400" y="4160520"/>
            <a:ext cx="1219200" cy="838200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24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Working Sets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74115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3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800" kern="0" dirty="0">
                <a:solidFill>
                  <a:schemeClr val="tx1"/>
                </a:solidFill>
              </a:rPr>
              <a:t>Given a time interval T, </a:t>
            </a:r>
            <a:r>
              <a:rPr lang="en-US" sz="2800" i="1" kern="0" dirty="0" err="1">
                <a:solidFill>
                  <a:srgbClr val="0070C0"/>
                </a:solidFill>
              </a:rPr>
              <a:t>WorkingSet</a:t>
            </a:r>
            <a:r>
              <a:rPr lang="en-US" sz="2800" i="1" kern="0" dirty="0">
                <a:solidFill>
                  <a:srgbClr val="0070C0"/>
                </a:solidFill>
              </a:rPr>
              <a:t>(T)</a:t>
            </a:r>
            <a:r>
              <a:rPr lang="en-US" sz="2800" kern="0" dirty="0">
                <a:solidFill>
                  <a:srgbClr val="0070C0"/>
                </a:solidFill>
              </a:rPr>
              <a:t> </a:t>
            </a:r>
            <a:r>
              <a:rPr lang="en-US" sz="2800" kern="0" dirty="0">
                <a:solidFill>
                  <a:schemeClr val="tx1"/>
                </a:solidFill>
              </a:rPr>
              <a:t>is defined as the set of </a:t>
            </a:r>
            <a:r>
              <a:rPr lang="en-US" sz="2800" i="1" kern="0" dirty="0">
                <a:solidFill>
                  <a:schemeClr val="tx1"/>
                </a:solidFill>
              </a:rPr>
              <a:t>distinct</a:t>
            </a:r>
            <a:r>
              <a:rPr lang="en-US" sz="2800" kern="0" dirty="0">
                <a:solidFill>
                  <a:schemeClr val="tx1"/>
                </a:solidFill>
              </a:rPr>
              <a:t> data objects accessed during T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kern="0" dirty="0">
                <a:solidFill>
                  <a:schemeClr val="tx1"/>
                </a:solidFill>
              </a:rPr>
              <a:t>It is a function of the </a:t>
            </a:r>
            <a:r>
              <a:rPr lang="en-US" sz="2600" i="1" kern="0" dirty="0">
                <a:solidFill>
                  <a:schemeClr val="tx1"/>
                </a:solidFill>
              </a:rPr>
              <a:t>width</a:t>
            </a:r>
            <a:r>
              <a:rPr lang="en-US" sz="2600" kern="0" dirty="0">
                <a:solidFill>
                  <a:schemeClr val="tx1"/>
                </a:solidFill>
              </a:rPr>
              <a:t> of T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kern="0" dirty="0">
                <a:solidFill>
                  <a:schemeClr val="tx1"/>
                </a:solidFill>
              </a:rPr>
              <a:t>Its size (or what is referred to as </a:t>
            </a:r>
            <a:r>
              <a:rPr lang="en-US" sz="2600" i="1" kern="0" dirty="0">
                <a:solidFill>
                  <a:srgbClr val="0070C0"/>
                </a:solidFill>
              </a:rPr>
              <a:t>the working set size</a:t>
            </a:r>
            <a:r>
              <a:rPr lang="en-US" sz="2600" kern="0" dirty="0">
                <a:solidFill>
                  <a:schemeClr val="tx1"/>
                </a:solidFill>
              </a:rPr>
              <a:t>) is all what matters</a:t>
            </a:r>
          </a:p>
          <a:p>
            <a:pPr lvl="1">
              <a:buFont typeface="Wingdings" pitchFamily="2" charset="2"/>
              <a:buChar char="§"/>
            </a:pPr>
            <a:r>
              <a:rPr lang="en-US" sz="2600" kern="0" dirty="0">
                <a:solidFill>
                  <a:schemeClr val="tx1"/>
                </a:solidFill>
              </a:rPr>
              <a:t>It captures the adequacy of the cache size with respect to the program behavior</a:t>
            </a:r>
          </a:p>
          <a:p>
            <a:pPr lvl="1">
              <a:buFont typeface="Wingdings" pitchFamily="2" charset="2"/>
              <a:buChar char="§"/>
            </a:pPr>
            <a:endParaRPr lang="en-US" kern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800" dirty="0">
                <a:solidFill>
                  <a:schemeClr val="tx1"/>
                </a:solidFill>
              </a:rPr>
              <a:t>What happens if a client process performs </a:t>
            </a:r>
            <a:r>
              <a:rPr lang="en-US" sz="2800" i="1" dirty="0">
                <a:solidFill>
                  <a:schemeClr val="tx1"/>
                </a:solidFill>
              </a:rPr>
              <a:t>repetitive accesses </a:t>
            </a:r>
            <a:r>
              <a:rPr lang="en-US" sz="2800" dirty="0">
                <a:solidFill>
                  <a:schemeClr val="tx1"/>
                </a:solidFill>
              </a:rPr>
              <a:t>to some data, with a working set size that is </a:t>
            </a:r>
            <a:r>
              <a:rPr lang="en-US" sz="2800" i="1" u="sng" dirty="0">
                <a:solidFill>
                  <a:schemeClr val="tx1"/>
                </a:solidFill>
              </a:rPr>
              <a:t>larger</a:t>
            </a:r>
            <a:r>
              <a:rPr lang="en-US" sz="2800" dirty="0">
                <a:solidFill>
                  <a:schemeClr val="tx1"/>
                </a:solidFill>
              </a:rPr>
              <a:t> than the underlying cache?</a:t>
            </a:r>
            <a:endParaRPr lang="en-US" sz="28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66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dirty="0"/>
              <a:t>The LRU Policy: Sequential Flooding</a:t>
            </a:r>
          </a:p>
        </p:txBody>
      </p:sp>
      <p:sp>
        <p:nvSpPr>
          <p:cNvPr id="957443" name="Rectangle 3"/>
          <p:cNvSpPr>
            <a:spLocks noGrp="1" noChangeArrowheads="1"/>
          </p:cNvSpPr>
          <p:nvPr>
            <p:ph idx="1"/>
          </p:nvPr>
        </p:nvSpPr>
        <p:spPr>
          <a:xfrm>
            <a:off x="841248" y="1463040"/>
            <a:ext cx="10969752" cy="5029200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dirty="0"/>
              <a:t>To answer this question, assume: 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/>
              <a:t>Three pages, </a:t>
            </a:r>
            <a:r>
              <a:rPr lang="en-US" sz="2500" i="1" dirty="0"/>
              <a:t>A</a:t>
            </a:r>
            <a:r>
              <a:rPr lang="en-US" sz="2500" dirty="0"/>
              <a:t>, </a:t>
            </a:r>
            <a:r>
              <a:rPr lang="en-US" sz="2500" i="1" dirty="0"/>
              <a:t>B</a:t>
            </a:r>
            <a:r>
              <a:rPr lang="en-US" sz="2500" dirty="0"/>
              <a:t>, and </a:t>
            </a:r>
            <a:r>
              <a:rPr lang="en-US" sz="2500" i="1" dirty="0"/>
              <a:t>C</a:t>
            </a:r>
            <a:r>
              <a:rPr lang="en-US" sz="2500" dirty="0"/>
              <a:t> as </a:t>
            </a:r>
            <a:r>
              <a:rPr lang="en-US" sz="2500" i="1" dirty="0"/>
              <a:t>fixed-size</a:t>
            </a:r>
            <a:r>
              <a:rPr lang="en-US" sz="2500" dirty="0"/>
              <a:t> caching units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/>
              <a:t>An access pattern: </a:t>
            </a:r>
            <a:r>
              <a:rPr lang="en-US" sz="2500" i="1" dirty="0"/>
              <a:t>A</a:t>
            </a:r>
            <a:r>
              <a:rPr lang="en-US" sz="2500" dirty="0"/>
              <a:t>, </a:t>
            </a:r>
            <a:r>
              <a:rPr lang="en-US" sz="2500" i="1" dirty="0"/>
              <a:t>B</a:t>
            </a:r>
            <a:r>
              <a:rPr lang="en-US" sz="2500" dirty="0"/>
              <a:t>, </a:t>
            </a:r>
            <a:r>
              <a:rPr lang="en-US" sz="2500" i="1" dirty="0"/>
              <a:t>C</a:t>
            </a:r>
            <a:r>
              <a:rPr lang="en-US" sz="2500" dirty="0"/>
              <a:t>, </a:t>
            </a:r>
            <a:r>
              <a:rPr lang="en-US" sz="2500" i="1" dirty="0"/>
              <a:t>A</a:t>
            </a:r>
            <a:r>
              <a:rPr lang="en-US" sz="2500" dirty="0"/>
              <a:t>, </a:t>
            </a:r>
            <a:r>
              <a:rPr lang="en-US" sz="2500" i="1" dirty="0"/>
              <a:t>B</a:t>
            </a:r>
            <a:r>
              <a:rPr lang="en-US" sz="2500" dirty="0"/>
              <a:t>, </a:t>
            </a:r>
            <a:r>
              <a:rPr lang="en-US" sz="2500" i="1" dirty="0"/>
              <a:t>C</a:t>
            </a:r>
            <a:r>
              <a:rPr lang="en-US" sz="2500" dirty="0"/>
              <a:t>, etc.</a:t>
            </a:r>
          </a:p>
          <a:p>
            <a:pPr lvl="1">
              <a:buFont typeface="Wingdings" pitchFamily="2" charset="2"/>
              <a:buChar char="§"/>
            </a:pPr>
            <a:r>
              <a:rPr lang="en-US" sz="2500" dirty="0"/>
              <a:t>A cache pool that consists of only two </a:t>
            </a:r>
            <a:r>
              <a:rPr lang="en-US" sz="2500" i="1" dirty="0"/>
              <a:t>frames</a:t>
            </a:r>
            <a:r>
              <a:rPr lang="en-US" sz="2500" dirty="0"/>
              <a:t> (i.e., equal-sized page containers)</a:t>
            </a:r>
          </a:p>
          <a:p>
            <a:pPr>
              <a:buFont typeface="Wingdings" pitchFamily="2" charset="2"/>
              <a:buChar char="§"/>
            </a:pPr>
            <a:endParaRPr lang="en-US" sz="2200" dirty="0"/>
          </a:p>
          <a:p>
            <a:pPr>
              <a:buFont typeface="Wingdings" pitchFamily="2" charset="2"/>
              <a:buChar char="§"/>
            </a:pPr>
            <a:endParaRPr lang="en-US" sz="2000" dirty="0"/>
          </a:p>
          <a:p>
            <a:pPr>
              <a:buFont typeface="Wingdings" pitchFamily="2" charset="2"/>
              <a:buChar char="§"/>
            </a:pPr>
            <a:endParaRPr lang="en-US" sz="24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lvl="1">
              <a:buFont typeface="Wingdings" pitchFamily="2" charset="2"/>
              <a:buChar char="§"/>
            </a:pPr>
            <a:endParaRPr lang="en-US" sz="2200" dirty="0"/>
          </a:p>
          <a:p>
            <a:pPr marL="0" indent="0">
              <a:buNone/>
            </a:pPr>
            <a:endParaRPr lang="en-US" sz="26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202997" y="3828663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327394" y="3817857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94194" y="3822545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99923" y="3832513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570348" y="3835721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8687028" y="3832521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B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25228" y="3837209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A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i="1" dirty="0"/>
                        <a:t>C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46618" y="3369892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A: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32021" y="3365240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B: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056418" y="3352800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C: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23218" y="3361346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A: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2941" y="3369892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B: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315378" y="3385504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C: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8453095" y="3390497"/>
            <a:ext cx="10887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u="sng" dirty="0"/>
              <a:t>Access A:</a:t>
            </a: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endParaRPr lang="en-US" sz="1400" b="1" i="1" dirty="0">
              <a:solidFill>
                <a:srgbClr val="0070C0"/>
              </a:solidFill>
            </a:endParaRPr>
          </a:p>
          <a:p>
            <a:pPr algn="ctr"/>
            <a:r>
              <a:rPr lang="en-US" sz="1400" b="1" i="1" dirty="0">
                <a:solidFill>
                  <a:srgbClr val="0070C0"/>
                </a:solidFill>
              </a:rPr>
              <a:t>Page Fault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134600" y="3835339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. . .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2071207" y="3809999"/>
          <a:ext cx="5334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6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200" b="1" i="1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1066800" y="4724400"/>
            <a:ext cx="10058400" cy="1362142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Although the access pattern exhibits temporal locality, no locality was exploited!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This phenomenon is known as “sequential flooding”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chemeClr val="tx1"/>
                </a:solidFill>
              </a:rPr>
              <a:t>For this access pattern, MRU works better!</a:t>
            </a:r>
          </a:p>
        </p:txBody>
      </p:sp>
    </p:spTree>
    <p:extLst>
      <p:ext uri="{BB962C8B-B14F-4D97-AF65-F5344CB8AC3E}">
        <p14:creationId xmlns:p14="http://schemas.microsoft.com/office/powerpoint/2010/main" val="1004729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Types of Accesses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89355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sz="2100" kern="0" dirty="0">
                <a:solidFill>
                  <a:schemeClr val="tx1"/>
                </a:solidFill>
              </a:rPr>
              <a:t>Why LRU did not perform well with this access pattern, although it is “repeatable”?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kern="0" dirty="0">
                <a:solidFill>
                  <a:schemeClr val="tx1"/>
                </a:solidFill>
              </a:rPr>
              <a:t>The cache size was dwarfed by the working set size</a:t>
            </a:r>
          </a:p>
          <a:p>
            <a:pPr lvl="1">
              <a:buFont typeface="Wingdings" pitchFamily="2" charset="2"/>
              <a:buChar char="§"/>
            </a:pPr>
            <a:endParaRPr lang="en-US" sz="1400" kern="0" dirty="0">
              <a:solidFill>
                <a:schemeClr val="tx1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US" sz="2100" kern="0" dirty="0">
                <a:solidFill>
                  <a:schemeClr val="tx1"/>
                </a:solidFill>
              </a:rPr>
              <a:t>As the time interval T is increased, how would the working set size change, assuming: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u="sng" kern="0" dirty="0">
                <a:solidFill>
                  <a:srgbClr val="0070C0"/>
                </a:solidFill>
              </a:rPr>
              <a:t>Sequential accesses </a:t>
            </a:r>
            <a:r>
              <a:rPr lang="en-US" sz="2000" kern="0" dirty="0">
                <a:solidFill>
                  <a:schemeClr val="tx1"/>
                </a:solidFill>
              </a:rPr>
              <a:t>(e.g., unrepeatable full scans)  </a:t>
            </a:r>
          </a:p>
          <a:p>
            <a:pPr lvl="2">
              <a:buFont typeface="Wingdings" pitchFamily="2" charset="2"/>
              <a:buChar char="§"/>
            </a:pPr>
            <a:r>
              <a:rPr lang="en-US" sz="1900" kern="0" dirty="0">
                <a:solidFill>
                  <a:schemeClr val="tx1"/>
                </a:solidFill>
              </a:rPr>
              <a:t>It will </a:t>
            </a:r>
            <a:r>
              <a:rPr lang="en-US" sz="1900" i="1" kern="0" dirty="0">
                <a:solidFill>
                  <a:schemeClr val="tx1"/>
                </a:solidFill>
              </a:rPr>
              <a:t>monotonically</a:t>
            </a:r>
            <a:r>
              <a:rPr lang="en-US" sz="1900" kern="0" dirty="0">
                <a:solidFill>
                  <a:schemeClr val="tx1"/>
                </a:solidFill>
              </a:rPr>
              <a:t> increase</a:t>
            </a:r>
          </a:p>
          <a:p>
            <a:pPr lvl="2">
              <a:buFont typeface="Wingdings" pitchFamily="2" charset="2"/>
              <a:buChar char="§"/>
            </a:pPr>
            <a:r>
              <a:rPr lang="en-US" sz="1900" kern="0" dirty="0">
                <a:solidFill>
                  <a:schemeClr val="tx1"/>
                </a:solidFill>
              </a:rPr>
              <a:t>The working set will render very cache unfriendly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u="sng" kern="0" dirty="0">
                <a:solidFill>
                  <a:srgbClr val="0070C0"/>
                </a:solidFill>
              </a:rPr>
              <a:t>Regular accesses</a:t>
            </a:r>
            <a:r>
              <a:rPr lang="en-US" sz="2000" kern="0" dirty="0">
                <a:solidFill>
                  <a:schemeClr val="tx1"/>
                </a:solidFill>
              </a:rPr>
              <a:t>, which demonstrate typical good locality</a:t>
            </a:r>
          </a:p>
          <a:p>
            <a:pPr lvl="2">
              <a:buFont typeface="Wingdings" pitchFamily="2" charset="2"/>
              <a:buChar char="§"/>
            </a:pPr>
            <a:r>
              <a:rPr lang="en-US" sz="1900" kern="0" dirty="0">
                <a:solidFill>
                  <a:schemeClr val="tx1"/>
                </a:solidFill>
              </a:rPr>
              <a:t>It will </a:t>
            </a:r>
            <a:r>
              <a:rPr lang="en-US" sz="1900" i="1" kern="0" dirty="0">
                <a:solidFill>
                  <a:schemeClr val="tx1"/>
                </a:solidFill>
              </a:rPr>
              <a:t>non-monotonically</a:t>
            </a:r>
            <a:r>
              <a:rPr lang="en-US" sz="1900" kern="0" dirty="0">
                <a:solidFill>
                  <a:schemeClr val="tx1"/>
                </a:solidFill>
              </a:rPr>
              <a:t> increase (e.g., increase and decrease then increase and decrease, but not necessarily at equal widths across program phases) </a:t>
            </a:r>
          </a:p>
          <a:p>
            <a:pPr lvl="2">
              <a:buFont typeface="Wingdings" pitchFamily="2" charset="2"/>
              <a:buChar char="§"/>
            </a:pPr>
            <a:r>
              <a:rPr lang="en-US" sz="1900" kern="0" dirty="0">
                <a:solidFill>
                  <a:schemeClr val="tx1"/>
                </a:solidFill>
              </a:rPr>
              <a:t>The working set will be cache friendly </a:t>
            </a:r>
            <a:r>
              <a:rPr lang="en-US" sz="1900" i="1" kern="0" dirty="0">
                <a:solidFill>
                  <a:schemeClr val="tx1"/>
                </a:solidFill>
              </a:rPr>
              <a:t>only if </a:t>
            </a:r>
            <a:r>
              <a:rPr lang="en-US" sz="1900" kern="0" dirty="0">
                <a:solidFill>
                  <a:schemeClr val="tx1"/>
                </a:solidFill>
              </a:rPr>
              <a:t>the cache size does not get dwarfed by its size</a:t>
            </a:r>
          </a:p>
          <a:p>
            <a:pPr lvl="1">
              <a:spcAft>
                <a:spcPts val="600"/>
              </a:spcAft>
              <a:buFont typeface="Wingdings" pitchFamily="2" charset="2"/>
              <a:buChar char="§"/>
            </a:pPr>
            <a:r>
              <a:rPr lang="en-US" sz="2000" u="sng" kern="0" dirty="0">
                <a:solidFill>
                  <a:srgbClr val="0070C0"/>
                </a:solidFill>
              </a:rPr>
              <a:t>Random accesses</a:t>
            </a:r>
            <a:r>
              <a:rPr lang="en-US" sz="2000" kern="0" dirty="0">
                <a:solidFill>
                  <a:schemeClr val="tx1"/>
                </a:solidFill>
              </a:rPr>
              <a:t>, which demonstrate no or very little locality (e.g., accesses to a hash table)</a:t>
            </a:r>
          </a:p>
          <a:p>
            <a:pPr lvl="2">
              <a:buFont typeface="Wingdings" pitchFamily="2" charset="2"/>
              <a:buChar char="§"/>
            </a:pPr>
            <a:r>
              <a:rPr lang="en-US" sz="1900" kern="0" dirty="0">
                <a:solidFill>
                  <a:schemeClr val="tx1"/>
                </a:solidFill>
              </a:rPr>
              <a:t>The working set will exhibit cache unfriendliness </a:t>
            </a:r>
            <a:r>
              <a:rPr lang="en-US" sz="1900" i="1" kern="0" dirty="0">
                <a:solidFill>
                  <a:schemeClr val="tx1"/>
                </a:solidFill>
              </a:rPr>
              <a:t>if </a:t>
            </a:r>
            <a:r>
              <a:rPr lang="en-US" sz="1900" kern="0" dirty="0">
                <a:solidFill>
                  <a:schemeClr val="tx1"/>
                </a:solidFill>
              </a:rPr>
              <a:t>its size is much larger than the cache size</a:t>
            </a:r>
          </a:p>
        </p:txBody>
      </p:sp>
    </p:spTree>
    <p:extLst>
      <p:ext uri="{BB962C8B-B14F-4D97-AF65-F5344CB8AC3E}">
        <p14:creationId xmlns:p14="http://schemas.microsoft.com/office/powerpoint/2010/main" val="1704517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Key Questions</a:t>
            </a:r>
          </a:p>
        </p:txBody>
      </p:sp>
      <p:sp>
        <p:nvSpPr>
          <p:cNvPr id="48131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What data should be cached and when?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Fetching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How can updates be made visible everywhere?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Consistency or Update Propagation Policy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What data should be evicted to free up space?</a:t>
            </a:r>
          </a:p>
          <a:p>
            <a:pPr lvl="1">
              <a:spcBef>
                <a:spcPts val="450"/>
              </a:spcBef>
              <a:spcAft>
                <a:spcPts val="450"/>
              </a:spcAft>
              <a:buFont typeface="Wingdings" panose="05000000000000000000" pitchFamily="2" charset="2"/>
              <a:buChar char="§"/>
            </a:pPr>
            <a:r>
              <a:rPr lang="en-US" altLang="en-US" sz="3200" dirty="0">
                <a:solidFill>
                  <a:srgbClr val="0070C0"/>
                </a:solidFill>
              </a:rPr>
              <a:t>Cache Replacement Policy</a:t>
            </a:r>
            <a:endParaRPr lang="en-US" altLang="en-US" sz="3200" dirty="0"/>
          </a:p>
          <a:p>
            <a:pPr lvl="1"/>
            <a:endParaRPr lang="en-US" altLang="en-US" sz="3200" dirty="0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3B66F4B-978D-4A90-97B8-CE690B9BB221}" type="slidenum">
              <a:rPr lang="en-US" altLang="en-US" smtClean="0">
                <a:solidFill>
                  <a:schemeClr val="bg2"/>
                </a:solidFill>
              </a:rPr>
              <a:pPr/>
              <a:t>3</a:t>
            </a:fld>
            <a:endParaRPr lang="en-US" altLang="en-US">
              <a:solidFill>
                <a:schemeClr val="bg2"/>
              </a:solidFill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E254F777-CB9C-B349-A4EE-1C198CED9CEE}"/>
              </a:ext>
            </a:extLst>
          </p:cNvPr>
          <p:cNvSpPr/>
          <p:nvPr/>
        </p:nvSpPr>
        <p:spPr>
          <a:xfrm>
            <a:off x="9296400" y="3200400"/>
            <a:ext cx="1219200" cy="838200"/>
          </a:xfrm>
          <a:prstGeom prst="leftArrow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4" y="5963867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4" y="596386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8" y="5984116"/>
            <a:ext cx="1415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1962665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7087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1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1" y="12192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24384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209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2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1" y="1219200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0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28194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293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3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3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1" y="121920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1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32766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3743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4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2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36576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9272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7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1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1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1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4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41148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4516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1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1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1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5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3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44958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2282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2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5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2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2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5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0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49530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54327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2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6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2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2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6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4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3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53340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8342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2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7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3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3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6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2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4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57912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338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Cache Consistency Approaches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We will study </a:t>
            </a:r>
            <a:r>
              <a:rPr lang="en-US" altLang="en-US" sz="3600" i="1" dirty="0"/>
              <a:t>7</a:t>
            </a:r>
            <a:r>
              <a:rPr lang="en-US" altLang="en-US" sz="3600" dirty="0"/>
              <a:t> cache consistency approaches: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Broadcast Invalidations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Check on Use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Callback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>
                <a:solidFill>
                  <a:srgbClr val="0070C0"/>
                </a:solidFill>
              </a:rPr>
              <a:t>Leases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Skip Scary Parts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Faith-Based Caching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en-US" sz="3600" dirty="0"/>
              <a:t>Pass the Buck</a:t>
            </a:r>
          </a:p>
          <a:p>
            <a:endParaRPr lang="en-US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866671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2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4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4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6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3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0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61722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77121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62666" y="1966684"/>
            <a:ext cx="8610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7    0    1    2    0    3    0    4    2    3    0    3    2    1    2    0    1    7    0    1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4499" y="2328574"/>
            <a:ext cx="21662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Reference Trace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0574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7543800" y="2544017"/>
            <a:ext cx="25908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822249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Cache X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(size = 3)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767464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Cache Y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(size = 4)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08547" y="2881084"/>
            <a:ext cx="1271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C000"/>
                </a:solidFill>
              </a:rPr>
              <a:t>Cache Z</a:t>
            </a:r>
          </a:p>
          <a:p>
            <a:r>
              <a:rPr lang="en-US" sz="2000" b="1" dirty="0">
                <a:solidFill>
                  <a:srgbClr val="FFC000"/>
                </a:solidFill>
              </a:rPr>
              <a:t>(size = 5)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00325" y="35889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600325" y="40461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600325" y="4579570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00325" y="510679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600325" y="5634014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Frame 4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68953" y="35889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953" y="40461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868953" y="4503370"/>
            <a:ext cx="1172497" cy="457200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814168" y="35678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814168" y="40250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814168" y="44822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814167" y="4939408"/>
            <a:ext cx="1172497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</a:t>
            </a:r>
          </a:p>
        </p:txBody>
      </p:sp>
      <p:sp>
        <p:nvSpPr>
          <p:cNvPr id="35" name="Rectangle 34"/>
          <p:cNvSpPr/>
          <p:nvPr/>
        </p:nvSpPr>
        <p:spPr>
          <a:xfrm>
            <a:off x="7837793" y="35628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837793" y="40200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837793" y="44772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837792" y="4934486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9" name="Rectangle 38"/>
          <p:cNvSpPr/>
          <p:nvPr/>
        </p:nvSpPr>
        <p:spPr>
          <a:xfrm>
            <a:off x="7837791" y="5398554"/>
            <a:ext cx="1172497" cy="457200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0176" name="TextBox 50175"/>
          <p:cNvSpPr txBox="1"/>
          <p:nvPr/>
        </p:nvSpPr>
        <p:spPr>
          <a:xfrm>
            <a:off x="3747315" y="5963867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# of Hits: 2</a:t>
            </a:r>
          </a:p>
          <a:p>
            <a:r>
              <a:rPr lang="en-US" dirty="0">
                <a:solidFill>
                  <a:srgbClr val="0000FF"/>
                </a:solidFill>
              </a:rPr>
              <a:t># of Misses: 9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767465" y="596386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# of Hits: 5</a:t>
            </a:r>
          </a:p>
          <a:p>
            <a:r>
              <a:rPr lang="en-US" dirty="0">
                <a:solidFill>
                  <a:srgbClr val="00B050"/>
                </a:solidFill>
              </a:rPr>
              <a:t># of Misses: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804429" y="5984116"/>
            <a:ext cx="1608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# of Hits: 5</a:t>
            </a:r>
          </a:p>
          <a:p>
            <a:r>
              <a:rPr lang="en-US" dirty="0">
                <a:solidFill>
                  <a:srgbClr val="FFC000"/>
                </a:solidFill>
              </a:rPr>
              <a:t># of Misses: 6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1981200" y="12192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LRU Chain: 0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3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4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7</a:t>
            </a:r>
          </a:p>
        </p:txBody>
      </p:sp>
      <p:cxnSp>
        <p:nvCxnSpPr>
          <p:cNvPr id="50180" name="Straight Arrow Connector 50179"/>
          <p:cNvCxnSpPr/>
          <p:nvPr/>
        </p:nvCxnSpPr>
        <p:spPr>
          <a:xfrm>
            <a:off x="6629400" y="1661884"/>
            <a:ext cx="0" cy="3772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4170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Observation: The Stack Property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664952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kern="0" dirty="0">
                <a:solidFill>
                  <a:schemeClr val="tx1"/>
                </a:solidFill>
              </a:rPr>
              <a:t>Adding cache space never hurts, but it may or may not help</a:t>
            </a:r>
          </a:p>
          <a:p>
            <a:pPr lvl="1">
              <a:buFont typeface="Wingdings" pitchFamily="2" charset="2"/>
              <a:buChar char="§"/>
            </a:pPr>
            <a:r>
              <a:rPr lang="en-US" kern="0" dirty="0">
                <a:solidFill>
                  <a:schemeClr val="tx1"/>
                </a:solidFill>
              </a:rPr>
              <a:t>This is referred to as the </a:t>
            </a:r>
            <a:r>
              <a:rPr lang="en-US" i="1" kern="0" dirty="0">
                <a:solidFill>
                  <a:srgbClr val="0070C0"/>
                </a:solidFill>
              </a:rPr>
              <a:t>“Stack Property”</a:t>
            </a:r>
          </a:p>
          <a:p>
            <a:pPr>
              <a:buFont typeface="Wingdings" pitchFamily="2" charset="2"/>
              <a:buChar char="§"/>
            </a:pPr>
            <a:endParaRPr lang="en-US" kern="0" dirty="0"/>
          </a:p>
          <a:p>
            <a:pPr>
              <a:buFont typeface="Wingdings" pitchFamily="2" charset="2"/>
              <a:buChar char="§"/>
            </a:pPr>
            <a:r>
              <a:rPr lang="en-US" kern="0" dirty="0">
                <a:solidFill>
                  <a:schemeClr val="tx1"/>
                </a:solidFill>
              </a:rPr>
              <a:t>LRU has the stack property, but not all replacement policies have it </a:t>
            </a:r>
          </a:p>
          <a:p>
            <a:pPr lvl="1">
              <a:buFont typeface="Wingdings" pitchFamily="2" charset="2"/>
              <a:buChar char="§"/>
            </a:pPr>
            <a:r>
              <a:rPr lang="en-US" kern="0" dirty="0">
                <a:solidFill>
                  <a:schemeClr val="tx1"/>
                </a:solidFill>
              </a:rPr>
              <a:t>E.g., FIFO does not have it</a:t>
            </a:r>
          </a:p>
          <a:p>
            <a:pPr>
              <a:buFont typeface="Wingdings" pitchFamily="2" charset="2"/>
              <a:buChar char="§"/>
            </a:pP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183304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Next Class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841248" y="1463040"/>
            <a:ext cx="1033272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3200">
                <a:solidFill>
                  <a:srgbClr val="80808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800">
                <a:solidFill>
                  <a:srgbClr val="808080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400">
                <a:solidFill>
                  <a:srgbClr val="808080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Blip>
                <a:blip r:embed="rId2"/>
              </a:buBlip>
              <a:defRPr sz="2000">
                <a:solidFill>
                  <a:srgbClr val="808080"/>
                </a:solidFill>
                <a:latin typeface="+mn-lt"/>
                <a:cs typeface="+mn-cs"/>
              </a:defRPr>
            </a:lvl9pPr>
          </a:lstStyle>
          <a:p>
            <a:pPr>
              <a:buFont typeface="Wingdings" pitchFamily="2" charset="2"/>
              <a:buChar char="§"/>
            </a:pPr>
            <a:r>
              <a:rPr lang="en-US" kern="0">
                <a:solidFill>
                  <a:schemeClr val="tx1"/>
                </a:solidFill>
              </a:rPr>
              <a:t>Server-Side Replication – Part I</a:t>
            </a:r>
            <a:endParaRPr lang="en-US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9578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055352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 client places a request to obtain a finite-duration control from the server</a:t>
            </a:r>
          </a:p>
          <a:p>
            <a:pPr lvl="1"/>
            <a:r>
              <a:rPr lang="en-US" altLang="en-US" dirty="0"/>
              <a:t>This duration is called a </a:t>
            </a:r>
            <a:r>
              <a:rPr lang="en-US" altLang="en-US" i="1" dirty="0">
                <a:solidFill>
                  <a:srgbClr val="0070C0"/>
                </a:solidFill>
              </a:rPr>
              <a:t>lease period </a:t>
            </a:r>
            <a:r>
              <a:rPr lang="en-US" altLang="en-US" dirty="0"/>
              <a:t>(typically, for a few seconds)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There are three types of leases</a:t>
            </a:r>
          </a:p>
          <a:p>
            <a:pPr lvl="1"/>
            <a:r>
              <a:rPr lang="en-US" altLang="en-US" sz="2400" i="1" dirty="0"/>
              <a:t>Read </a:t>
            </a:r>
            <a:r>
              <a:rPr lang="en-US" altLang="en-US" sz="2400" dirty="0"/>
              <a:t>and </a:t>
            </a:r>
            <a:r>
              <a:rPr lang="en-US" altLang="en-US" sz="2400" i="1" dirty="0"/>
              <a:t>write</a:t>
            </a:r>
            <a:r>
              <a:rPr lang="en-US" altLang="en-US" sz="2400" dirty="0"/>
              <a:t> leases, assuming an </a:t>
            </a:r>
            <a:r>
              <a:rPr lang="en-US" altLang="en-US" sz="2400" i="1" dirty="0"/>
              <a:t>invalidation-based protocol</a:t>
            </a:r>
          </a:p>
          <a:p>
            <a:pPr lvl="2"/>
            <a:r>
              <a:rPr lang="en-US" altLang="en-US" sz="2400" dirty="0"/>
              <a:t>Multiple requestors can obtain read leases on the same object, but only one can get a write lease on any object</a:t>
            </a:r>
          </a:p>
          <a:p>
            <a:pPr lvl="1"/>
            <a:r>
              <a:rPr lang="en-US" altLang="en-US" sz="2400" i="1" dirty="0"/>
              <a:t>Open</a:t>
            </a:r>
            <a:r>
              <a:rPr lang="en-US" altLang="en-US" sz="2400" dirty="0"/>
              <a:t> leases, assuming </a:t>
            </a:r>
            <a:r>
              <a:rPr lang="en-US" altLang="en-US" sz="2400" i="1" dirty="0"/>
              <a:t>a check-on-use protocol</a:t>
            </a:r>
          </a:p>
          <a:p>
            <a:pPr lvl="1"/>
            <a:endParaRPr lang="en-US" altLang="en-US" sz="2400" dirty="0"/>
          </a:p>
          <a:p>
            <a:r>
              <a:rPr lang="en-US" altLang="en-US" sz="2800" dirty="0"/>
              <a:t>A requestor loses control when its lease expires</a:t>
            </a:r>
          </a:p>
          <a:p>
            <a:pPr lvl="1"/>
            <a:r>
              <a:rPr lang="en-US" altLang="en-US" dirty="0"/>
              <a:t>However, it can </a:t>
            </a:r>
            <a:r>
              <a:rPr lang="en-US" altLang="en-US" i="1" dirty="0"/>
              <a:t>renew</a:t>
            </a:r>
            <a:r>
              <a:rPr lang="en-US" altLang="en-US" dirty="0"/>
              <a:t> the lease if needed</a:t>
            </a:r>
          </a:p>
          <a:p>
            <a:pPr lvl="1"/>
            <a:endParaRPr lang="en-US" altLang="en-US" dirty="0"/>
          </a:p>
          <a:p>
            <a:pPr marL="457200" lvl="1" indent="0"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370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 Renewal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/>
          <a:lstStyle/>
          <a:p>
            <a:r>
              <a:rPr lang="en-US" altLang="en-US" sz="2400" dirty="0"/>
              <a:t>Example:</a:t>
            </a:r>
          </a:p>
          <a:p>
            <a:pPr lvl="1"/>
            <a:endParaRPr lang="en-US" altLang="en-US" sz="2400" dirty="0"/>
          </a:p>
          <a:p>
            <a:pPr marL="457200" lvl="1" indent="0">
              <a:buNone/>
            </a:pPr>
            <a:endParaRPr lang="en-US" altLang="en-US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0" y="2270187"/>
            <a:ext cx="68580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33601" y="2050254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200400" y="4434488"/>
            <a:ext cx="68580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107759" y="4214555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3614342" y="2274332"/>
            <a:ext cx="1044259" cy="2160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981200" y="3024229"/>
            <a:ext cx="2391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Give me a read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lease for time X on F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00566" y="19050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181601" y="2270188"/>
            <a:ext cx="283723" cy="21444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120160" y="4066721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94011" y="2933929"/>
            <a:ext cx="2391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Sorry, I can give </a:t>
            </a:r>
          </a:p>
          <a:p>
            <a:r>
              <a:rPr lang="en-US" sz="1600" dirty="0"/>
              <a:t>you a read lease </a:t>
            </a:r>
          </a:p>
          <a:p>
            <a:r>
              <a:rPr lang="en-US" sz="1600" dirty="0"/>
              <a:t>for time Y on F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V="1">
            <a:off x="6477001" y="2254452"/>
            <a:ext cx="1044259" cy="216015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7084820" y="2938265"/>
            <a:ext cx="2391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Renew my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read lease for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another time Y </a:t>
            </a:r>
          </a:p>
          <a:p>
            <a:r>
              <a:rPr lang="en-US" sz="1600" dirty="0">
                <a:solidFill>
                  <a:srgbClr val="FF0000"/>
                </a:solidFill>
              </a:rPr>
              <a:t>on F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8153401" y="2270188"/>
            <a:ext cx="906377" cy="21528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8888465" y="2942390"/>
            <a:ext cx="2391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Okay, you got</a:t>
            </a:r>
          </a:p>
          <a:p>
            <a:r>
              <a:rPr lang="en-US" sz="1600" dirty="0"/>
              <a:t>an extension for </a:t>
            </a:r>
          </a:p>
          <a:p>
            <a:r>
              <a:rPr lang="en-US" sz="1600" dirty="0"/>
              <a:t>Y time on your </a:t>
            </a:r>
          </a:p>
          <a:p>
            <a:r>
              <a:rPr lang="en-US" sz="1600" dirty="0"/>
              <a:t>read lease over F 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5465324" y="4614665"/>
            <a:ext cx="101167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4902885" y="4730383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 for duration Y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9072614" y="4596112"/>
            <a:ext cx="1011677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8283355" y="4711458"/>
            <a:ext cx="2386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Read F for duration Y</a:t>
            </a:r>
          </a:p>
        </p:txBody>
      </p:sp>
      <p:sp>
        <p:nvSpPr>
          <p:cNvPr id="50178" name="Rounded Rectangle 50177"/>
          <p:cNvSpPr/>
          <p:nvPr/>
        </p:nvSpPr>
        <p:spPr>
          <a:xfrm>
            <a:off x="2286841" y="5363654"/>
            <a:ext cx="7976532" cy="561428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Clocks at Involved Machines are Assumed to be Synchronized</a:t>
            </a:r>
          </a:p>
        </p:txBody>
      </p:sp>
    </p:spTree>
    <p:extLst>
      <p:ext uri="{BB962C8B-B14F-4D97-AF65-F5344CB8AC3E}">
        <p14:creationId xmlns:p14="http://schemas.microsoft.com/office/powerpoint/2010/main" val="321945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0" grpId="0"/>
      <p:bldP spid="32" grpId="0"/>
      <p:bldP spid="36" grpId="0"/>
      <p:bldP spid="50176" grpId="0"/>
      <p:bldP spid="41" grpId="0"/>
      <p:bldP spid="5017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write goes as follows, assuming an invalidation-based protocol:</a:t>
            </a:r>
          </a:p>
          <a:p>
            <a:endParaRPr lang="en-US" altLang="en-US" sz="24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3067216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1" y="2847283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3766172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7759" y="3546239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4416705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759" y="419677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Client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2720" y="5079117"/>
            <a:ext cx="67056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0079" y="4859184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Client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792920" y="3067216"/>
            <a:ext cx="533400" cy="69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862906" y="3181004"/>
            <a:ext cx="31160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Need to Write on F1 for time t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7625" y="2119213"/>
            <a:ext cx="25314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&lt;1, </a:t>
            </a:r>
            <a:r>
              <a:rPr lang="en-US" b="1" dirty="0" err="1"/>
              <a:t>nl</a:t>
            </a:r>
            <a:r>
              <a:rPr lang="en-US" b="1" dirty="0"/>
              <a:t>&gt;, &lt;2, </a:t>
            </a:r>
            <a:r>
              <a:rPr lang="en-US" b="1" dirty="0" err="1"/>
              <a:t>nl</a:t>
            </a:r>
            <a:r>
              <a:rPr lang="en-US" b="1" dirty="0"/>
              <a:t>&gt;], </a:t>
            </a:r>
          </a:p>
          <a:p>
            <a:r>
              <a:rPr lang="en-US" b="1" dirty="0"/>
              <a:t> [F2, &lt;2, </a:t>
            </a:r>
            <a:r>
              <a:rPr lang="en-US" b="1" dirty="0" err="1"/>
              <a:t>nl</a:t>
            </a:r>
            <a:r>
              <a:rPr lang="en-US" b="1" dirty="0"/>
              <a:t>&gt;], </a:t>
            </a:r>
          </a:p>
          <a:p>
            <a:r>
              <a:rPr lang="en-US" b="1" dirty="0"/>
              <a:t> [F3, &lt;3, </a:t>
            </a:r>
            <a:r>
              <a:rPr lang="en-US" b="1" dirty="0" err="1"/>
              <a:t>nl</a:t>
            </a:r>
            <a:r>
              <a:rPr lang="en-US" b="1" dirty="0"/>
              <a:t>&gt;])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298" y="340629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04297" y="4034499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297" y="4719541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(F3)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631120" y="3067023"/>
            <a:ext cx="381000" cy="132980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770123" y="3242127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Invalidate F1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6437932" y="3047340"/>
            <a:ext cx="1402989" cy="1347095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667402" y="39745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rgbClr val="0000FF"/>
                </a:solidFill>
              </a:rPr>
              <a:t>Ack</a:t>
            </a:r>
            <a:endParaRPr lang="en-US" b="1" dirty="0">
              <a:solidFill>
                <a:srgbClr val="0000FF"/>
              </a:solidFill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305800" y="3067024"/>
            <a:ext cx="341890" cy="7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8558814" y="3049495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 </a:t>
            </a:r>
          </a:p>
          <a:p>
            <a:pPr algn="ctr"/>
            <a:r>
              <a:rPr lang="en-US" b="1" dirty="0"/>
              <a:t>Ahead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8647690" y="3887694"/>
            <a:ext cx="80111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363328" y="3879210"/>
            <a:ext cx="1437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F1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9448800" y="3047338"/>
            <a:ext cx="152400" cy="69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9525000" y="3094631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Write-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F1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919864" y="5583619"/>
            <a:ext cx="8443337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[Fi, &lt;x, y&gt;] </a:t>
            </a:r>
            <a:r>
              <a:rPr lang="en-US" dirty="0"/>
              <a:t>= File </a:t>
            </a:r>
            <a:r>
              <a:rPr lang="en-US" b="1" dirty="0"/>
              <a:t>Fi</a:t>
            </a:r>
            <a:r>
              <a:rPr lang="en-US" dirty="0"/>
              <a:t> is cached at Client </a:t>
            </a:r>
            <a:r>
              <a:rPr lang="en-US" b="1" dirty="0"/>
              <a:t>x</a:t>
            </a:r>
            <a:r>
              <a:rPr lang="en-US" dirty="0"/>
              <a:t> and is either not leased (i.e., </a:t>
            </a:r>
            <a:r>
              <a:rPr lang="en-US" b="1" dirty="0"/>
              <a:t>y </a:t>
            </a:r>
            <a:r>
              <a:rPr lang="en-US" dirty="0"/>
              <a:t>= </a:t>
            </a:r>
            <a:r>
              <a:rPr lang="en-US" b="1" dirty="0" err="1"/>
              <a:t>nl</a:t>
            </a:r>
            <a:r>
              <a:rPr lang="en-US" dirty="0"/>
              <a:t>), or </a:t>
            </a:r>
          </a:p>
          <a:p>
            <a:r>
              <a:rPr lang="en-US" dirty="0"/>
              <a:t>read-leased (</a:t>
            </a:r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 err="1"/>
              <a:t>rl</a:t>
            </a:r>
            <a:r>
              <a:rPr lang="en-US" dirty="0"/>
              <a:t>), or write-lease (</a:t>
            </a:r>
            <a:r>
              <a:rPr lang="en-US" b="1" dirty="0"/>
              <a:t>y</a:t>
            </a:r>
            <a:r>
              <a:rPr lang="en-US" dirty="0"/>
              <a:t> = </a:t>
            </a:r>
            <a:r>
              <a:rPr lang="en-US" b="1" dirty="0" err="1"/>
              <a:t>wl</a:t>
            </a:r>
            <a:r>
              <a:rPr lang="en-US" dirty="0"/>
              <a:t>).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465048" y="2154267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5945205" y="2088836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&lt;1, </a:t>
            </a:r>
            <a:r>
              <a:rPr lang="en-US" b="1" dirty="0" err="1"/>
              <a:t>wl</a:t>
            </a:r>
            <a:r>
              <a:rPr lang="en-US" b="1" dirty="0"/>
              <a:t>&gt;], </a:t>
            </a:r>
          </a:p>
          <a:p>
            <a:r>
              <a:rPr lang="en-US" b="1" dirty="0"/>
              <a:t> [F2, &lt;2, </a:t>
            </a:r>
            <a:r>
              <a:rPr lang="en-US" b="1" dirty="0" err="1"/>
              <a:t>nl</a:t>
            </a:r>
            <a:r>
              <a:rPr lang="en-US" b="1" dirty="0"/>
              <a:t>&gt;], </a:t>
            </a:r>
          </a:p>
          <a:p>
            <a:r>
              <a:rPr lang="en-US" b="1" dirty="0"/>
              <a:t> [F3, &lt;3, </a:t>
            </a:r>
            <a:r>
              <a:rPr lang="en-US" b="1" dirty="0" err="1"/>
              <a:t>nl</a:t>
            </a:r>
            <a:r>
              <a:rPr lang="en-US" b="1" dirty="0"/>
              <a:t>&gt;])</a:t>
            </a:r>
          </a:p>
        </p:txBody>
      </p:sp>
      <p:sp>
        <p:nvSpPr>
          <p:cNvPr id="35" name="Right Brace 34"/>
          <p:cNvSpPr/>
          <p:nvPr/>
        </p:nvSpPr>
        <p:spPr>
          <a:xfrm>
            <a:off x="7550758" y="2160924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7996511" y="208891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&lt;1, </a:t>
            </a:r>
            <a:r>
              <a:rPr lang="en-US" b="1" dirty="0" err="1"/>
              <a:t>nl</a:t>
            </a:r>
            <a:r>
              <a:rPr lang="en-US" b="1" dirty="0"/>
              <a:t>&gt;], </a:t>
            </a:r>
          </a:p>
          <a:p>
            <a:r>
              <a:rPr lang="en-US" b="1" dirty="0"/>
              <a:t> [F2, &lt;2, </a:t>
            </a:r>
            <a:r>
              <a:rPr lang="en-US" b="1" dirty="0" err="1"/>
              <a:t>nl</a:t>
            </a:r>
            <a:r>
              <a:rPr lang="en-US" b="1" dirty="0"/>
              <a:t>&gt;], </a:t>
            </a:r>
          </a:p>
          <a:p>
            <a:r>
              <a:rPr lang="en-US" b="1" dirty="0"/>
              <a:t> [F3, &lt;3, </a:t>
            </a:r>
            <a:r>
              <a:rPr lang="en-US" b="1" dirty="0" err="1"/>
              <a:t>nl</a:t>
            </a:r>
            <a:r>
              <a:rPr lang="en-US" b="1" dirty="0"/>
              <a:t>&gt;])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90695" y="2396815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State:</a:t>
            </a:r>
          </a:p>
        </p:txBody>
      </p:sp>
      <p:sp>
        <p:nvSpPr>
          <p:cNvPr id="20" name="Oval 19"/>
          <p:cNvSpPr/>
          <p:nvPr/>
        </p:nvSpPr>
        <p:spPr>
          <a:xfrm>
            <a:off x="6934201" y="2095038"/>
            <a:ext cx="331511" cy="350623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961204" y="2119214"/>
            <a:ext cx="331511" cy="350623"/>
          </a:xfrm>
          <a:prstGeom prst="ellipse">
            <a:avLst/>
          </a:prstGeom>
          <a:noFill/>
          <a:ln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3007" y="3933335"/>
            <a:ext cx="1352550" cy="466725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3111480" y="4049462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(F2)</a:t>
            </a:r>
          </a:p>
        </p:txBody>
      </p:sp>
    </p:spTree>
    <p:extLst>
      <p:ext uri="{BB962C8B-B14F-4D97-AF65-F5344CB8AC3E}">
        <p14:creationId xmlns:p14="http://schemas.microsoft.com/office/powerpoint/2010/main" val="84071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22" grpId="0"/>
      <p:bldP spid="25" grpId="0"/>
      <p:bldP spid="50176" grpId="0"/>
      <p:bldP spid="29" grpId="0"/>
      <p:bldP spid="31" grpId="0"/>
      <p:bldP spid="5" grpId="0" animBg="1"/>
      <p:bldP spid="33" grpId="0"/>
      <p:bldP spid="35" grpId="0" animBg="1"/>
      <p:bldP spid="36" grpId="0"/>
      <p:bldP spid="20" grpId="0" animBg="1"/>
      <p:bldP spid="38" grpId="0" animBg="1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</a:p>
        </p:txBody>
      </p:sp>
      <p:sp>
        <p:nvSpPr>
          <p:cNvPr id="50180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What if a </a:t>
            </a:r>
            <a:r>
              <a:rPr lang="en-US" altLang="en-US" sz="2800" i="1" dirty="0"/>
              <a:t>write request </a:t>
            </a:r>
            <a:r>
              <a:rPr lang="en-US" altLang="en-US" sz="2800" dirty="0"/>
              <a:t>arrives to the server in between?</a:t>
            </a:r>
          </a:p>
          <a:p>
            <a:pPr lvl="1"/>
            <a:r>
              <a:rPr lang="en-US" altLang="en-US" sz="2400" dirty="0"/>
              <a:t>It can be </a:t>
            </a:r>
            <a:r>
              <a:rPr lang="en-US" altLang="en-US" sz="2400" i="1" dirty="0"/>
              <a:t>queued</a:t>
            </a:r>
            <a:r>
              <a:rPr lang="en-US" altLang="en-US" sz="2400" dirty="0"/>
              <a:t>, until the previous request is fulfilled </a:t>
            </a:r>
          </a:p>
          <a:p>
            <a:pPr lvl="2"/>
            <a:r>
              <a:rPr lang="en-US" altLang="en-US" sz="2400" dirty="0"/>
              <a:t>Only one write can go at a time and multiple requests can be queued and serviced in a specific order (e.g., FIFO order)</a:t>
            </a:r>
          </a:p>
          <a:p>
            <a:pPr lvl="1"/>
            <a:r>
              <a:rPr lang="en-US" altLang="en-US" sz="2400" dirty="0"/>
              <a:t>When serviced, the up-to-date copy has to be shipped to its site (as its copy has been invalidated before allowing the previous write to proceed)</a:t>
            </a:r>
          </a:p>
          <a:p>
            <a:pPr lvl="2"/>
            <a:endParaRPr lang="en-US" altLang="en-US" sz="1800" dirty="0"/>
          </a:p>
          <a:p>
            <a:r>
              <a:rPr lang="en-US" altLang="en-US" sz="2800" dirty="0"/>
              <a:t>What if a </a:t>
            </a:r>
            <a:r>
              <a:rPr lang="en-US" altLang="en-US" sz="2800" i="1" dirty="0"/>
              <a:t>read request </a:t>
            </a:r>
            <a:r>
              <a:rPr lang="en-US" altLang="en-US" sz="2800" dirty="0"/>
              <a:t>arrives to the server in between?</a:t>
            </a:r>
          </a:p>
          <a:p>
            <a:pPr lvl="1"/>
            <a:r>
              <a:rPr lang="en-US" altLang="en-US" sz="2400" dirty="0"/>
              <a:t>It can be queued as well</a:t>
            </a:r>
          </a:p>
          <a:p>
            <a:pPr lvl="1"/>
            <a:r>
              <a:rPr lang="en-US" altLang="en-US" sz="2400" dirty="0"/>
              <a:t>After write is done, either another write is pursued singlehandedly, or one or more reads go in parallel</a:t>
            </a:r>
          </a:p>
          <a:p>
            <a:pPr lvl="2"/>
            <a:r>
              <a:rPr lang="en-US" altLang="en-US" sz="2400" dirty="0"/>
              <a:t>In any case, the up-to-date copy has to be shipped as well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1081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Title 1"/>
          <p:cNvSpPr>
            <a:spLocks noGrp="1"/>
          </p:cNvSpPr>
          <p:nvPr>
            <p:ph type="title"/>
          </p:nvPr>
        </p:nvSpPr>
        <p:spPr>
          <a:xfrm>
            <a:off x="841248" y="274320"/>
            <a:ext cx="10332720" cy="1325880"/>
          </a:xfrm>
        </p:spPr>
        <p:txBody>
          <a:bodyPr>
            <a:normAutofit/>
          </a:bodyPr>
          <a:lstStyle/>
          <a:p>
            <a:r>
              <a:rPr lang="en-US" altLang="en-US" dirty="0"/>
              <a:t>Leases</a:t>
            </a:r>
          </a:p>
        </p:txBody>
      </p:sp>
      <p:sp>
        <p:nvSpPr>
          <p:cNvPr id="37" name="Content Placeholder 2"/>
          <p:cNvSpPr>
            <a:spLocks noGrp="1"/>
          </p:cNvSpPr>
          <p:nvPr>
            <p:ph idx="1"/>
          </p:nvPr>
        </p:nvSpPr>
        <p:spPr>
          <a:xfrm>
            <a:off x="841248" y="1463040"/>
            <a:ext cx="10332720" cy="5029200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An open goes as follows, assuming session-semantic: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00400" y="3638134"/>
            <a:ext cx="67056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133601" y="3418201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Server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0" y="4337090"/>
            <a:ext cx="6705600" cy="0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107759" y="4117157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Client 1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200400" y="4987623"/>
            <a:ext cx="6705600" cy="0"/>
          </a:xfrm>
          <a:prstGeom prst="line">
            <a:avLst/>
          </a:prstGeom>
          <a:ln w="317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107759" y="4767690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Client 2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192720" y="5650035"/>
            <a:ext cx="6705600" cy="0"/>
          </a:xfrm>
          <a:prstGeom prst="line">
            <a:avLst/>
          </a:prstGeom>
          <a:ln w="317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100079" y="5430102"/>
            <a:ext cx="1109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Client 3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572000" y="3638134"/>
            <a:ext cx="533400" cy="69895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852360" y="3736234"/>
            <a:ext cx="21006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Open F1 for time t’’’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087626" y="2690131"/>
            <a:ext cx="16498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t’&gt;],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04298" y="397720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104297" y="4605417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(F1, F2)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04297" y="529045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(F3)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5486400" y="3637942"/>
            <a:ext cx="341890" cy="708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76" name="TextBox 50175"/>
          <p:cNvSpPr txBox="1"/>
          <p:nvPr/>
        </p:nvSpPr>
        <p:spPr>
          <a:xfrm>
            <a:off x="5739414" y="3620413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Go </a:t>
            </a:r>
          </a:p>
          <a:p>
            <a:pPr algn="ctr"/>
            <a:r>
              <a:rPr lang="en-US" b="1" dirty="0"/>
              <a:t>Ahead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5846963" y="4458612"/>
            <a:ext cx="80111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5109428" y="4450128"/>
            <a:ext cx="26629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 on F1 for time t’’’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6728524" y="3618256"/>
            <a:ext cx="152400" cy="6989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804724" y="3665549"/>
            <a:ext cx="10438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Write-</a:t>
            </a:r>
          </a:p>
          <a:p>
            <a:r>
              <a:rPr lang="en-US" b="1" dirty="0">
                <a:solidFill>
                  <a:srgbClr val="FF0000"/>
                </a:solidFill>
              </a:rPr>
              <a:t>back F1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41248" y="5894457"/>
            <a:ext cx="10332720" cy="353943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en-US" sz="1700" b="1" dirty="0"/>
              <a:t>[Fi, &lt;x, y&gt;] </a:t>
            </a:r>
            <a:r>
              <a:rPr lang="en-US" sz="1700" dirty="0"/>
              <a:t>= File </a:t>
            </a:r>
            <a:r>
              <a:rPr lang="en-US" sz="1700" b="1" dirty="0"/>
              <a:t>Fi</a:t>
            </a:r>
            <a:r>
              <a:rPr lang="en-US" sz="1700" dirty="0"/>
              <a:t> is cached at Client </a:t>
            </a:r>
            <a:r>
              <a:rPr lang="en-US" sz="1700" b="1" dirty="0"/>
              <a:t>x</a:t>
            </a:r>
            <a:r>
              <a:rPr lang="en-US" sz="1700" dirty="0"/>
              <a:t> and either has its lease expired (i.e., </a:t>
            </a:r>
            <a:r>
              <a:rPr lang="en-US" sz="1700" b="1" dirty="0"/>
              <a:t>y</a:t>
            </a:r>
            <a:r>
              <a:rPr lang="en-US" sz="1700" dirty="0"/>
              <a:t> = </a:t>
            </a:r>
            <a:r>
              <a:rPr lang="en-US" sz="1700" b="1" dirty="0"/>
              <a:t>E</a:t>
            </a:r>
            <a:r>
              <a:rPr lang="en-US" sz="1700" dirty="0"/>
              <a:t>), or valid till end of </a:t>
            </a:r>
            <a:r>
              <a:rPr lang="en-US" sz="1700" b="1" dirty="0"/>
              <a:t>y</a:t>
            </a:r>
            <a:r>
              <a:rPr lang="en-US" sz="1700" dirty="0"/>
              <a:t>.</a:t>
            </a:r>
          </a:p>
        </p:txBody>
      </p:sp>
      <p:sp>
        <p:nvSpPr>
          <p:cNvPr id="5" name="Right Brace 4"/>
          <p:cNvSpPr/>
          <p:nvPr/>
        </p:nvSpPr>
        <p:spPr>
          <a:xfrm>
            <a:off x="4572000" y="2725185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90695" y="296773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State: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3087626" y="2140448"/>
            <a:ext cx="1865375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953000" y="1951856"/>
            <a:ext cx="35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t’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552439" y="2361204"/>
            <a:ext cx="73152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351014" y="2172612"/>
            <a:ext cx="601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t’’’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980757" y="2691366"/>
            <a:ext cx="2514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t’&gt;, &lt;1, t’’’&gt;],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905973" y="1905000"/>
            <a:ext cx="12105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Time </a:t>
            </a:r>
          </a:p>
          <a:p>
            <a:pPr algn="ctr"/>
            <a:r>
              <a:rPr lang="en-US" b="1" dirty="0"/>
              <a:t>Intervals:</a:t>
            </a:r>
          </a:p>
        </p:txBody>
      </p:sp>
      <p:sp>
        <p:nvSpPr>
          <p:cNvPr id="46" name="Right Brace 45"/>
          <p:cNvSpPr/>
          <p:nvPr/>
        </p:nvSpPr>
        <p:spPr>
          <a:xfrm>
            <a:off x="7261261" y="2717705"/>
            <a:ext cx="390218" cy="855967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7670018" y="2683886"/>
            <a:ext cx="24160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([F1, &lt;2, t’&gt;, &lt;1, E&gt;], </a:t>
            </a:r>
          </a:p>
          <a:p>
            <a:r>
              <a:rPr lang="en-US" b="1" dirty="0"/>
              <a:t> [F2, &lt;2, t’’&gt;], </a:t>
            </a:r>
          </a:p>
          <a:p>
            <a:r>
              <a:rPr lang="en-US" b="1" dirty="0"/>
              <a:t> [F3, &lt;3, t&gt;])</a:t>
            </a:r>
          </a:p>
        </p:txBody>
      </p:sp>
      <p:sp>
        <p:nvSpPr>
          <p:cNvPr id="50177" name="TextBox 50176"/>
          <p:cNvSpPr txBox="1"/>
          <p:nvPr/>
        </p:nvSpPr>
        <p:spPr>
          <a:xfrm>
            <a:off x="7261925" y="2253262"/>
            <a:ext cx="2972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t’ &gt; t’’’ 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 </a:t>
            </a:r>
            <a:r>
              <a:rPr lang="en-US" b="1" i="1" u="sng" dirty="0">
                <a:solidFill>
                  <a:srgbClr val="00B0F0"/>
                </a:solidFill>
                <a:sym typeface="Wingdings" panose="05000000000000000000" pitchFamily="2" charset="2"/>
              </a:rPr>
              <a:t>Push</a:t>
            </a:r>
            <a:r>
              <a:rPr lang="en-US" b="1" i="1" dirty="0">
                <a:solidFill>
                  <a:srgbClr val="00B0F0"/>
                </a:solidFill>
                <a:sym typeface="Wingdings" panose="05000000000000000000" pitchFamily="2" charset="2"/>
              </a:rPr>
              <a:t> New Value</a:t>
            </a:r>
            <a:endParaRPr lang="en-US" b="1" i="1" dirty="0">
              <a:solidFill>
                <a:srgbClr val="00B0F0"/>
              </a:solidFill>
            </a:endParaRPr>
          </a:p>
        </p:txBody>
      </p:sp>
      <p:cxnSp>
        <p:nvCxnSpPr>
          <p:cNvPr id="49" name="Straight Arrow Connector 48"/>
          <p:cNvCxnSpPr/>
          <p:nvPr/>
        </p:nvCxnSpPr>
        <p:spPr>
          <a:xfrm>
            <a:off x="8234170" y="3638971"/>
            <a:ext cx="637843" cy="133577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8448027" y="381216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Push F1</a:t>
            </a:r>
          </a:p>
        </p:txBody>
      </p:sp>
      <p:sp>
        <p:nvSpPr>
          <p:cNvPr id="50180" name="TextBox 50179"/>
          <p:cNvSpPr txBox="1"/>
          <p:nvPr/>
        </p:nvSpPr>
        <p:spPr>
          <a:xfrm>
            <a:off x="6996688" y="5003681"/>
            <a:ext cx="3518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00FF"/>
                </a:solidFill>
              </a:rPr>
              <a:t>Client 2 can see up-to-date F1 </a:t>
            </a:r>
          </a:p>
          <a:p>
            <a:pPr algn="ctr"/>
            <a:r>
              <a:rPr lang="en-US" b="1" dirty="0">
                <a:solidFill>
                  <a:srgbClr val="0000FF"/>
                </a:solidFill>
              </a:rPr>
              <a:t>without polling the server  </a:t>
            </a:r>
          </a:p>
        </p:txBody>
      </p:sp>
    </p:spTree>
    <p:extLst>
      <p:ext uri="{BB962C8B-B14F-4D97-AF65-F5344CB8AC3E}">
        <p14:creationId xmlns:p14="http://schemas.microsoft.com/office/powerpoint/2010/main" val="3317001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0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50176" grpId="0"/>
      <p:bldP spid="29" grpId="0"/>
      <p:bldP spid="31" grpId="0"/>
      <p:bldP spid="5" grpId="0" animBg="1"/>
      <p:bldP spid="40" grpId="0"/>
      <p:bldP spid="42" grpId="0"/>
      <p:bldP spid="46" grpId="0" animBg="1"/>
      <p:bldP spid="47" grpId="0"/>
      <p:bldP spid="50177" grpId="0"/>
      <p:bldP spid="50" grpId="0"/>
      <p:bldP spid="50180" grpId="0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71504</TotalTime>
  <Words>3559</Words>
  <Application>Microsoft Macintosh PowerPoint</Application>
  <PresentationFormat>Widescreen</PresentationFormat>
  <Paragraphs>790</Paragraphs>
  <Slides>43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1_Office Theme</vt:lpstr>
      <vt:lpstr>PowerPoint Presentation</vt:lpstr>
      <vt:lpstr>Today…</vt:lpstr>
      <vt:lpstr>Key Questions</vt:lpstr>
      <vt:lpstr>Cache Consistency Approaches</vt:lpstr>
      <vt:lpstr>Leases</vt:lpstr>
      <vt:lpstr>Lease Renewal</vt:lpstr>
      <vt:lpstr>Leases</vt:lpstr>
      <vt:lpstr>Leases</vt:lpstr>
      <vt:lpstr>Leases</vt:lpstr>
      <vt:lpstr>Leases</vt:lpstr>
      <vt:lpstr>Leases</vt:lpstr>
      <vt:lpstr>Leases</vt:lpstr>
      <vt:lpstr>Leases</vt:lpstr>
      <vt:lpstr>Cache Consistency Approaches</vt:lpstr>
      <vt:lpstr>Skip Scary Parts</vt:lpstr>
      <vt:lpstr>Skip Scary Parts</vt:lpstr>
      <vt:lpstr>Cache Consistency Approaches</vt:lpstr>
      <vt:lpstr>A Primer: Eventual Consistency</vt:lpstr>
      <vt:lpstr>A Primer: Eventual Consistency</vt:lpstr>
      <vt:lpstr>Faith-Based Caching</vt:lpstr>
      <vt:lpstr>Faith-Based Caching</vt:lpstr>
      <vt:lpstr>Cache Consistency Approaches</vt:lpstr>
      <vt:lpstr>Pass the Buck</vt:lpstr>
      <vt:lpstr>Pass the Buck</vt:lpstr>
      <vt:lpstr>Cache Consistency Approaches</vt:lpstr>
      <vt:lpstr>Three Key Questions</vt:lpstr>
      <vt:lpstr>Working Sets</vt:lpstr>
      <vt:lpstr>The LRU Policy: Sequential Flooding</vt:lpstr>
      <vt:lpstr>Types of Accesses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Observation: The Stack Property</vt:lpstr>
      <vt:lpstr>Next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Stephen Macneil</dc:creator>
  <cp:lastModifiedBy>Mohammad Hammoud</cp:lastModifiedBy>
  <cp:revision>1162</cp:revision>
  <dcterms:created xsi:type="dcterms:W3CDTF">2008-11-03T12:44:07Z</dcterms:created>
  <dcterms:modified xsi:type="dcterms:W3CDTF">2022-10-24T18:24:36Z</dcterms:modified>
</cp:coreProperties>
</file>