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421" r:id="rId2"/>
    <p:sldId id="567" r:id="rId3"/>
    <p:sldId id="635" r:id="rId4"/>
    <p:sldId id="654" r:id="rId5"/>
    <p:sldId id="620" r:id="rId6"/>
    <p:sldId id="621" r:id="rId7"/>
    <p:sldId id="622" r:id="rId8"/>
    <p:sldId id="623" r:id="rId9"/>
    <p:sldId id="624" r:id="rId10"/>
    <p:sldId id="625" r:id="rId11"/>
    <p:sldId id="636" r:id="rId12"/>
    <p:sldId id="629" r:id="rId13"/>
    <p:sldId id="630" r:id="rId14"/>
    <p:sldId id="631" r:id="rId15"/>
    <p:sldId id="632" r:id="rId16"/>
    <p:sldId id="633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5918" autoAdjust="0"/>
  </p:normalViewPr>
  <p:slideViewPr>
    <p:cSldViewPr>
      <p:cViewPr varScale="1">
        <p:scale>
          <a:sx n="123" d="100"/>
          <a:sy n="123" d="100"/>
        </p:scale>
        <p:origin x="7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5</a:t>
          </a:r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6</a:t>
          </a:r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0</a:t>
          </a:r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</dgm:pt>
    <dgm:pt modelId="{765E6C7F-0315-40C4-AFE9-B303A628789A}" type="pres">
      <dgm:prSet presAssocID="{F8209BF3-F497-48F1-B731-E2BD9922A4CC}" presName="connectorText" presStyleLbl="sibTrans2D1" presStyleIdx="0" presStyleCnt="8"/>
      <dgm:spPr/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</dgm:pt>
    <dgm:pt modelId="{E20E9F32-EDAC-475B-BF96-06A5A54158BC}" type="pres">
      <dgm:prSet presAssocID="{12D59CCD-D9B5-46E0-B327-E2EA613572DD}" presName="connectorText" presStyleLbl="sibTrans2D1" presStyleIdx="1" presStyleCnt="8"/>
      <dgm:spPr/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</dgm:pt>
    <dgm:pt modelId="{15FDB152-B052-4B03-9297-313F9D514D60}" type="pres">
      <dgm:prSet presAssocID="{97203F47-3B5D-46FB-8603-8BCA5039636B}" presName="connectorText" presStyleLbl="sibTrans2D1" presStyleIdx="2" presStyleCnt="8"/>
      <dgm:spPr/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</dgm:pt>
    <dgm:pt modelId="{7B71613C-BE5F-4D69-B624-4DB4F9489E74}" type="pres">
      <dgm:prSet presAssocID="{F6A59164-D9E2-42AF-9456-5EDE76C6F2C6}" presName="connectorText" presStyleLbl="sibTrans2D1" presStyleIdx="3" presStyleCnt="8"/>
      <dgm:spPr/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</dgm:pt>
    <dgm:pt modelId="{386DF915-FFD8-480F-AB82-209517EEDEB0}" type="pres">
      <dgm:prSet presAssocID="{769F1A32-2CFC-456C-8AAF-FA7D01DCBEFD}" presName="connectorText" presStyleLbl="sibTrans2D1" presStyleIdx="4" presStyleCnt="8"/>
      <dgm:spPr/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</dgm:pt>
    <dgm:pt modelId="{023966D0-5731-44B6-9731-C879FFBB8053}" type="pres">
      <dgm:prSet presAssocID="{DBE4EA6C-8B63-429C-B269-FA2D4F29124F}" presName="connectorText" presStyleLbl="sibTrans2D1" presStyleIdx="5" presStyleCnt="8"/>
      <dgm:spPr/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</dgm:pt>
    <dgm:pt modelId="{CB43E37C-5E7E-4C18-B3B0-A4E93D67E22F}" type="pres">
      <dgm:prSet presAssocID="{990F1C14-FC55-43D1-97AD-AF7C2DBC27D8}" presName="connectorText" presStyleLbl="sibTrans2D1" presStyleIdx="6" presStyleCnt="8"/>
      <dgm:spPr/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</dgm:pt>
    <dgm:pt modelId="{6CA9012B-2F3F-4A3D-96BD-7928CE2235A4}" type="pres">
      <dgm:prSet presAssocID="{8EE3A628-B380-4794-9F59-CF86D59813E1}" presName="connectorText" presStyleLbl="sibTrans2D1" presStyleIdx="7" presStyleCnt="8"/>
      <dgm:spPr/>
    </dgm:pt>
  </dgm:ptLst>
  <dgm:cxnLst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36138A01-8506-4C06-8883-BC907EF029AC}" type="presOf" srcId="{990F1C14-FC55-43D1-97AD-AF7C2DBC27D8}" destId="{CB43E37C-5E7E-4C18-B3B0-A4E93D67E22F}" srcOrd="1" destOrd="0" presId="urn:microsoft.com/office/officeart/2005/8/layout/cycle2"/>
    <dgm:cxn modelId="{9383EA20-FBC1-4737-AE48-0CD40C840747}" type="presOf" srcId="{8EE3A628-B380-4794-9F59-CF86D59813E1}" destId="{8E60590D-9230-4410-8898-9E8E33BAF0FA}" srcOrd="0" destOrd="0" presId="urn:microsoft.com/office/officeart/2005/8/layout/cycle2"/>
    <dgm:cxn modelId="{F91FC524-E1A9-48BE-A6EF-03B13D52E1E1}" type="presOf" srcId="{12D59CCD-D9B5-46E0-B327-E2EA613572DD}" destId="{E20E9F32-EDAC-475B-BF96-06A5A54158BC}" srcOrd="1" destOrd="0" presId="urn:microsoft.com/office/officeart/2005/8/layout/cycle2"/>
    <dgm:cxn modelId="{B616D429-60A4-4C42-A71B-03347FC17F42}" type="presOf" srcId="{8F3F163F-4E47-448C-9AE4-867B2E5CD816}" destId="{733FD20A-E8F5-498D-B8C1-40BF2BBB946E}" srcOrd="0" destOrd="0" presId="urn:microsoft.com/office/officeart/2005/8/layout/cycle2"/>
    <dgm:cxn modelId="{67D9BE2B-FA85-474C-9282-6D1E4447C3F2}" type="presOf" srcId="{97203F47-3B5D-46FB-8603-8BCA5039636B}" destId="{9D6A8F8D-1137-4344-AA99-D71C7CF1C809}" srcOrd="0" destOrd="0" presId="urn:microsoft.com/office/officeart/2005/8/layout/cycle2"/>
    <dgm:cxn modelId="{F2FB443E-27AD-4BE7-B134-BF074E66613D}" type="presOf" srcId="{DBE4EA6C-8B63-429C-B269-FA2D4F29124F}" destId="{D260A765-0EF9-4E33-96D8-48EDFA32FF5A}" srcOrd="0" destOrd="0" presId="urn:microsoft.com/office/officeart/2005/8/layout/cycle2"/>
    <dgm:cxn modelId="{9ECF2A3F-2C6E-4201-A4AD-C36FEF6025A3}" type="presOf" srcId="{12D59CCD-D9B5-46E0-B327-E2EA613572DD}" destId="{F8A8879A-1585-4743-9D2E-ED8D426EF465}" srcOrd="0" destOrd="0" presId="urn:microsoft.com/office/officeart/2005/8/layout/cycle2"/>
    <dgm:cxn modelId="{016E696B-0C3D-41CC-8FB9-E0AC7A3E687A}" type="presOf" srcId="{F8209BF3-F497-48F1-B731-E2BD9922A4CC}" destId="{765E6C7F-0315-40C4-AFE9-B303A628789A}" srcOrd="1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84905B78-22FC-4184-AB82-B2A08C9FE893}" type="presOf" srcId="{DBE4EA6C-8B63-429C-B269-FA2D4F29124F}" destId="{023966D0-5731-44B6-9731-C879FFBB8053}" srcOrd="1" destOrd="0" presId="urn:microsoft.com/office/officeart/2005/8/layout/cycle2"/>
    <dgm:cxn modelId="{62311C7A-6103-4D2B-A21C-2D44B385988C}" type="presOf" srcId="{F8209BF3-F497-48F1-B731-E2BD9922A4CC}" destId="{169C2DD3-43B8-44BE-95CF-476513A73FDD}" srcOrd="0" destOrd="0" presId="urn:microsoft.com/office/officeart/2005/8/layout/cycle2"/>
    <dgm:cxn modelId="{0DE3327A-9F54-4FED-BBE2-559306E7A5FA}" type="presOf" srcId="{D9F467C4-A10D-4141-85BE-76C5BCB7C4BC}" destId="{FFED39B8-17BB-43B8-960B-0717F9CEE423}" srcOrd="0" destOrd="0" presId="urn:microsoft.com/office/officeart/2005/8/layout/cycle2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32F3F680-42C6-4318-971A-1DD2B51C7CAD}" type="presOf" srcId="{31D4B0DA-F573-46A1-8F96-1653226731A5}" destId="{4DE8EA62-96B7-4104-A7B6-A79B44633A78}" srcOrd="0" destOrd="0" presId="urn:microsoft.com/office/officeart/2005/8/layout/cycle2"/>
    <dgm:cxn modelId="{3D14B787-7248-47E0-AB18-EABE679B0D51}" type="presOf" srcId="{F0F5CFF3-2133-47EA-A10D-999CEBA5A9B4}" destId="{0167810C-B39E-49B6-AFE5-ABFB8D750795}" srcOrd="0" destOrd="0" presId="urn:microsoft.com/office/officeart/2005/8/layout/cycle2"/>
    <dgm:cxn modelId="{6ED4D587-16C0-425F-AA93-2BBCC4D1D684}" type="presOf" srcId="{990F1C14-FC55-43D1-97AD-AF7C2DBC27D8}" destId="{404A4605-2222-43A9-B06D-A3CD42BABB0B}" srcOrd="0" destOrd="0" presId="urn:microsoft.com/office/officeart/2005/8/layout/cycle2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409F828D-9A26-48CC-8958-E9C8ED6F499B}" type="presOf" srcId="{769F1A32-2CFC-456C-8AAF-FA7D01DCBEFD}" destId="{386DF915-FFD8-480F-AB82-209517EEDEB0}" srcOrd="1" destOrd="0" presId="urn:microsoft.com/office/officeart/2005/8/layout/cycle2"/>
    <dgm:cxn modelId="{DB81DF90-9BD0-4BEF-BDFA-8778D0DA8068}" type="presOf" srcId="{60D44EFA-BDA0-4FA5-BABC-AA7FC7758FC5}" destId="{89663832-459D-4E7F-8E32-D4D0D2F89F17}" srcOrd="0" destOrd="0" presId="urn:microsoft.com/office/officeart/2005/8/layout/cycle2"/>
    <dgm:cxn modelId="{AE7DC091-08C6-4EE8-816F-617123CB914C}" type="presOf" srcId="{769F1A32-2CFC-456C-8AAF-FA7D01DCBEFD}" destId="{4F6397FE-9711-46DA-A151-9214037637C3}" srcOrd="0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28A0A3A9-F1D3-4AE1-8A7E-2AB8B37080E5}" type="presOf" srcId="{8EE3A628-B380-4794-9F59-CF86D59813E1}" destId="{6CA9012B-2F3F-4A3D-96BD-7928CE2235A4}" srcOrd="1" destOrd="0" presId="urn:microsoft.com/office/officeart/2005/8/layout/cycle2"/>
    <dgm:cxn modelId="{9F1DDFB4-D14E-4941-857C-A0D3C675A85B}" type="presOf" srcId="{E67ADE04-E6B4-40C3-81F6-EC61FD805A5B}" destId="{B2110A75-86CB-48C0-9931-6E263D0B869E}" srcOrd="0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C925DCC7-1D4C-4273-842B-CCB270B97167}" type="presOf" srcId="{F6A59164-D9E2-42AF-9456-5EDE76C6F2C6}" destId="{7B71613C-BE5F-4D69-B624-4DB4F9489E74}" srcOrd="1" destOrd="0" presId="urn:microsoft.com/office/officeart/2005/8/layout/cycle2"/>
    <dgm:cxn modelId="{490C4AD1-82D7-4782-9E4E-21CA35D565D7}" type="presOf" srcId="{F6A59164-D9E2-42AF-9456-5EDE76C6F2C6}" destId="{39415C20-E6E3-4051-A3EF-2621EBF6F860}" srcOrd="0" destOrd="0" presId="urn:microsoft.com/office/officeart/2005/8/layout/cycle2"/>
    <dgm:cxn modelId="{A1CEC6DB-FA77-4FC9-B886-1F5912D27126}" type="presOf" srcId="{97203F47-3B5D-46FB-8603-8BCA5039636B}" destId="{15FDB152-B052-4B03-9297-313F9D514D60}" srcOrd="1" destOrd="0" presId="urn:microsoft.com/office/officeart/2005/8/layout/cycle2"/>
    <dgm:cxn modelId="{559C81DD-C1A4-4E9D-8068-46101B97EABE}" type="presOf" srcId="{F60C55F5-D6CE-4976-826C-58469DD6F0B9}" destId="{23DAF576-3583-42B2-9AF1-E0481465D64D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FE2630F1-A9B4-4DA8-9B30-463DA28795C5}" type="presOf" srcId="{889DF809-24C7-49D1-896F-DC32446B1B68}" destId="{B64EAF11-39AD-478A-9445-97FF85BE27EF}" srcOrd="0" destOrd="0" presId="urn:microsoft.com/office/officeart/2005/8/layout/cycle2"/>
    <dgm:cxn modelId="{5F305CFF-83BF-47C2-A139-F1DC043E0841}" type="presOf" srcId="{AD20B547-BE77-4193-8CF4-8200E591C63D}" destId="{666D4A3B-5F69-434D-AB49-BFABEDDC6BE7}" srcOrd="0" destOrd="0" presId="urn:microsoft.com/office/officeart/2005/8/layout/cycle2"/>
    <dgm:cxn modelId="{0C4A6CBF-280F-413C-B8ED-14F44B197590}" type="presParOf" srcId="{B2110A75-86CB-48C0-9931-6E263D0B869E}" destId="{0167810C-B39E-49B6-AFE5-ABFB8D750795}" srcOrd="0" destOrd="0" presId="urn:microsoft.com/office/officeart/2005/8/layout/cycle2"/>
    <dgm:cxn modelId="{BCF46F7B-C7F5-4F38-93F5-AC3D60BB1108}" type="presParOf" srcId="{B2110A75-86CB-48C0-9931-6E263D0B869E}" destId="{169C2DD3-43B8-44BE-95CF-476513A73FDD}" srcOrd="1" destOrd="0" presId="urn:microsoft.com/office/officeart/2005/8/layout/cycle2"/>
    <dgm:cxn modelId="{D7525741-FF9D-4EF3-A7AF-3C662AA1FE03}" type="presParOf" srcId="{169C2DD3-43B8-44BE-95CF-476513A73FDD}" destId="{765E6C7F-0315-40C4-AFE9-B303A628789A}" srcOrd="0" destOrd="0" presId="urn:microsoft.com/office/officeart/2005/8/layout/cycle2"/>
    <dgm:cxn modelId="{E83EDA65-12CC-46E0-B28E-0485B780C2DD}" type="presParOf" srcId="{B2110A75-86CB-48C0-9931-6E263D0B869E}" destId="{23DAF576-3583-42B2-9AF1-E0481465D64D}" srcOrd="2" destOrd="0" presId="urn:microsoft.com/office/officeart/2005/8/layout/cycle2"/>
    <dgm:cxn modelId="{35BB233F-43AD-4EA8-B0BF-CB49A42F9FB9}" type="presParOf" srcId="{B2110A75-86CB-48C0-9931-6E263D0B869E}" destId="{F8A8879A-1585-4743-9D2E-ED8D426EF465}" srcOrd="3" destOrd="0" presId="urn:microsoft.com/office/officeart/2005/8/layout/cycle2"/>
    <dgm:cxn modelId="{52D39635-EE99-4D5B-B20C-ABC77730442B}" type="presParOf" srcId="{F8A8879A-1585-4743-9D2E-ED8D426EF465}" destId="{E20E9F32-EDAC-475B-BF96-06A5A54158BC}" srcOrd="0" destOrd="0" presId="urn:microsoft.com/office/officeart/2005/8/layout/cycle2"/>
    <dgm:cxn modelId="{49A3BADD-1FB7-4760-AA18-E55144BFEE96}" type="presParOf" srcId="{B2110A75-86CB-48C0-9931-6E263D0B869E}" destId="{89663832-459D-4E7F-8E32-D4D0D2F89F17}" srcOrd="4" destOrd="0" presId="urn:microsoft.com/office/officeart/2005/8/layout/cycle2"/>
    <dgm:cxn modelId="{6509191E-A508-48CA-8123-F078D2255E81}" type="presParOf" srcId="{B2110A75-86CB-48C0-9931-6E263D0B869E}" destId="{9D6A8F8D-1137-4344-AA99-D71C7CF1C809}" srcOrd="5" destOrd="0" presId="urn:microsoft.com/office/officeart/2005/8/layout/cycle2"/>
    <dgm:cxn modelId="{E827A99C-B608-4284-B4C4-7B9CBFC3B4BA}" type="presParOf" srcId="{9D6A8F8D-1137-4344-AA99-D71C7CF1C809}" destId="{15FDB152-B052-4B03-9297-313F9D514D60}" srcOrd="0" destOrd="0" presId="urn:microsoft.com/office/officeart/2005/8/layout/cycle2"/>
    <dgm:cxn modelId="{4F1AC58E-A203-41D4-A66F-7045676FDB76}" type="presParOf" srcId="{B2110A75-86CB-48C0-9931-6E263D0B869E}" destId="{B64EAF11-39AD-478A-9445-97FF85BE27EF}" srcOrd="6" destOrd="0" presId="urn:microsoft.com/office/officeart/2005/8/layout/cycle2"/>
    <dgm:cxn modelId="{3F602052-744C-4EBF-85AB-B26764DD1712}" type="presParOf" srcId="{B2110A75-86CB-48C0-9931-6E263D0B869E}" destId="{39415C20-E6E3-4051-A3EF-2621EBF6F860}" srcOrd="7" destOrd="0" presId="urn:microsoft.com/office/officeart/2005/8/layout/cycle2"/>
    <dgm:cxn modelId="{29CCC798-120F-4573-A1F8-1DA820306F41}" type="presParOf" srcId="{39415C20-E6E3-4051-A3EF-2621EBF6F860}" destId="{7B71613C-BE5F-4D69-B624-4DB4F9489E74}" srcOrd="0" destOrd="0" presId="urn:microsoft.com/office/officeart/2005/8/layout/cycle2"/>
    <dgm:cxn modelId="{77FE20EB-C596-41CB-AC0A-9ED857FCEB34}" type="presParOf" srcId="{B2110A75-86CB-48C0-9931-6E263D0B869E}" destId="{FFED39B8-17BB-43B8-960B-0717F9CEE423}" srcOrd="8" destOrd="0" presId="urn:microsoft.com/office/officeart/2005/8/layout/cycle2"/>
    <dgm:cxn modelId="{30EF86C2-12E8-43D5-8410-FC4350D2F960}" type="presParOf" srcId="{B2110A75-86CB-48C0-9931-6E263D0B869E}" destId="{4F6397FE-9711-46DA-A151-9214037637C3}" srcOrd="9" destOrd="0" presId="urn:microsoft.com/office/officeart/2005/8/layout/cycle2"/>
    <dgm:cxn modelId="{CBC4341E-C354-41D1-8856-054AC125674B}" type="presParOf" srcId="{4F6397FE-9711-46DA-A151-9214037637C3}" destId="{386DF915-FFD8-480F-AB82-209517EEDEB0}" srcOrd="0" destOrd="0" presId="urn:microsoft.com/office/officeart/2005/8/layout/cycle2"/>
    <dgm:cxn modelId="{790422D0-C573-44AF-A428-A4093960445F}" type="presParOf" srcId="{B2110A75-86CB-48C0-9931-6E263D0B869E}" destId="{666D4A3B-5F69-434D-AB49-BFABEDDC6BE7}" srcOrd="10" destOrd="0" presId="urn:microsoft.com/office/officeart/2005/8/layout/cycle2"/>
    <dgm:cxn modelId="{2288F740-EEC7-4689-9836-DD5E76EFBAD5}" type="presParOf" srcId="{B2110A75-86CB-48C0-9931-6E263D0B869E}" destId="{D260A765-0EF9-4E33-96D8-48EDFA32FF5A}" srcOrd="11" destOrd="0" presId="urn:microsoft.com/office/officeart/2005/8/layout/cycle2"/>
    <dgm:cxn modelId="{20FAAF35-1B23-466F-99AA-FFB3F5E13797}" type="presParOf" srcId="{D260A765-0EF9-4E33-96D8-48EDFA32FF5A}" destId="{023966D0-5731-44B6-9731-C879FFBB8053}" srcOrd="0" destOrd="0" presId="urn:microsoft.com/office/officeart/2005/8/layout/cycle2"/>
    <dgm:cxn modelId="{9ECB3E1C-108B-4023-ADD3-90F7943990E8}" type="presParOf" srcId="{B2110A75-86CB-48C0-9931-6E263D0B869E}" destId="{4DE8EA62-96B7-4104-A7B6-A79B44633A78}" srcOrd="12" destOrd="0" presId="urn:microsoft.com/office/officeart/2005/8/layout/cycle2"/>
    <dgm:cxn modelId="{CE5F6FC8-A39B-4153-A47B-3A2A714A9A76}" type="presParOf" srcId="{B2110A75-86CB-48C0-9931-6E263D0B869E}" destId="{404A4605-2222-43A9-B06D-A3CD42BABB0B}" srcOrd="13" destOrd="0" presId="urn:microsoft.com/office/officeart/2005/8/layout/cycle2"/>
    <dgm:cxn modelId="{ED468B5C-4B0D-461F-AA9C-5DCAFA33DD0C}" type="presParOf" srcId="{404A4605-2222-43A9-B06D-A3CD42BABB0B}" destId="{CB43E37C-5E7E-4C18-B3B0-A4E93D67E22F}" srcOrd="0" destOrd="0" presId="urn:microsoft.com/office/officeart/2005/8/layout/cycle2"/>
    <dgm:cxn modelId="{61A82CF9-8663-41FB-BA70-866755552F07}" type="presParOf" srcId="{B2110A75-86CB-48C0-9931-6E263D0B869E}" destId="{733FD20A-E8F5-498D-B8C1-40BF2BBB946E}" srcOrd="14" destOrd="0" presId="urn:microsoft.com/office/officeart/2005/8/layout/cycle2"/>
    <dgm:cxn modelId="{DF5188F6-738B-4458-96F0-DDDAEAD20CC5}" type="presParOf" srcId="{B2110A75-86CB-48C0-9931-6E263D0B869E}" destId="{8E60590D-9230-4410-8898-9E8E33BAF0FA}" srcOrd="15" destOrd="0" presId="urn:microsoft.com/office/officeart/2005/8/layout/cycle2"/>
    <dgm:cxn modelId="{91CA52B0-8514-4AB5-B7BD-F527BBDD854A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056242" y="1082"/>
          <a:ext cx="402114" cy="402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</a:p>
      </dsp:txBody>
      <dsp:txXfrm>
        <a:off x="1115130" y="59970"/>
        <a:ext cx="284338" cy="284338"/>
      </dsp:txXfrm>
    </dsp:sp>
    <dsp:sp modelId="{169C2DD3-43B8-44BE-95CF-476513A73FDD}">
      <dsp:nvSpPr>
        <dsp:cNvPr id="0" name=""/>
        <dsp:cNvSpPr/>
      </dsp:nvSpPr>
      <dsp:spPr>
        <a:xfrm rot="1350000">
          <a:off x="1532606" y="315605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32621" y="315867"/>
        <a:ext cx="931" cy="1016"/>
      </dsp:txXfrm>
    </dsp:sp>
    <dsp:sp modelId="{23DAF576-3583-42B2-9AF1-E0481465D64D}">
      <dsp:nvSpPr>
        <dsp:cNvPr id="0" name=""/>
        <dsp:cNvSpPr/>
      </dsp:nvSpPr>
      <dsp:spPr>
        <a:xfrm>
          <a:off x="1613767" y="232017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</a:t>
          </a:r>
        </a:p>
      </dsp:txBody>
      <dsp:txXfrm>
        <a:off x="1672655" y="290905"/>
        <a:ext cx="284338" cy="284338"/>
      </dsp:txXfrm>
    </dsp:sp>
    <dsp:sp modelId="{F8A8879A-1585-4743-9D2E-ED8D426EF465}">
      <dsp:nvSpPr>
        <dsp:cNvPr id="0" name=""/>
        <dsp:cNvSpPr/>
      </dsp:nvSpPr>
      <dsp:spPr>
        <a:xfrm rot="4050000">
          <a:off x="1928470" y="708200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28593" y="708354"/>
        <a:ext cx="931" cy="1016"/>
      </dsp:txXfrm>
    </dsp:sp>
    <dsp:sp modelId="{89663832-459D-4E7F-8E32-D4D0D2F89F17}">
      <dsp:nvSpPr>
        <dsp:cNvPr id="0" name=""/>
        <dsp:cNvSpPr/>
      </dsp:nvSpPr>
      <dsp:spPr>
        <a:xfrm>
          <a:off x="1844701" y="789542"/>
          <a:ext cx="402114" cy="40211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</a:t>
          </a:r>
        </a:p>
      </dsp:txBody>
      <dsp:txXfrm>
        <a:off x="1903589" y="848430"/>
        <a:ext cx="284338" cy="284338"/>
      </dsp:txXfrm>
    </dsp:sp>
    <dsp:sp modelId="{9D6A8F8D-1137-4344-AA99-D71C7CF1C809}">
      <dsp:nvSpPr>
        <dsp:cNvPr id="0" name=""/>
        <dsp:cNvSpPr/>
      </dsp:nvSpPr>
      <dsp:spPr>
        <a:xfrm rot="6750000">
          <a:off x="1930782" y="1265726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931058" y="1265880"/>
        <a:ext cx="931" cy="1016"/>
      </dsp:txXfrm>
    </dsp:sp>
    <dsp:sp modelId="{B64EAF11-39AD-478A-9445-97FF85BE27EF}">
      <dsp:nvSpPr>
        <dsp:cNvPr id="0" name=""/>
        <dsp:cNvSpPr/>
      </dsp:nvSpPr>
      <dsp:spPr>
        <a:xfrm>
          <a:off x="1613767" y="1347067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1672655" y="1405955"/>
        <a:ext cx="284338" cy="284338"/>
      </dsp:txXfrm>
    </dsp:sp>
    <dsp:sp modelId="{39415C20-E6E3-4051-A3EF-2621EBF6F860}">
      <dsp:nvSpPr>
        <dsp:cNvPr id="0" name=""/>
        <dsp:cNvSpPr/>
      </dsp:nvSpPr>
      <dsp:spPr>
        <a:xfrm rot="9450000">
          <a:off x="1538187" y="1661590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538571" y="1661852"/>
        <a:ext cx="931" cy="1016"/>
      </dsp:txXfrm>
    </dsp:sp>
    <dsp:sp modelId="{FFED39B8-17BB-43B8-960B-0717F9CEE423}">
      <dsp:nvSpPr>
        <dsp:cNvPr id="0" name=""/>
        <dsp:cNvSpPr/>
      </dsp:nvSpPr>
      <dsp:spPr>
        <a:xfrm>
          <a:off x="1056242" y="1578002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</a:t>
          </a:r>
        </a:p>
      </dsp:txBody>
      <dsp:txXfrm>
        <a:off x="1115130" y="1636890"/>
        <a:ext cx="284338" cy="284338"/>
      </dsp:txXfrm>
    </dsp:sp>
    <dsp:sp modelId="{4F6397FE-9711-46DA-A151-9214037637C3}">
      <dsp:nvSpPr>
        <dsp:cNvPr id="0" name=""/>
        <dsp:cNvSpPr/>
      </dsp:nvSpPr>
      <dsp:spPr>
        <a:xfrm rot="12150000">
          <a:off x="980913" y="1664222"/>
          <a:ext cx="827" cy="1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981152" y="1664479"/>
        <a:ext cx="579" cy="631"/>
      </dsp:txXfrm>
    </dsp:sp>
    <dsp:sp modelId="{666D4A3B-5F69-434D-AB49-BFABEDDC6BE7}">
      <dsp:nvSpPr>
        <dsp:cNvPr id="0" name=""/>
        <dsp:cNvSpPr/>
      </dsp:nvSpPr>
      <dsp:spPr>
        <a:xfrm>
          <a:off x="498716" y="1347067"/>
          <a:ext cx="402114" cy="40211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</a:t>
          </a:r>
        </a:p>
      </dsp:txBody>
      <dsp:txXfrm>
        <a:off x="557604" y="1405955"/>
        <a:ext cx="284338" cy="284338"/>
      </dsp:txXfrm>
    </dsp:sp>
    <dsp:sp modelId="{D260A765-0EF9-4E33-96D8-48EDFA32FF5A}">
      <dsp:nvSpPr>
        <dsp:cNvPr id="0" name=""/>
        <dsp:cNvSpPr/>
      </dsp:nvSpPr>
      <dsp:spPr>
        <a:xfrm rot="14850000">
          <a:off x="585303" y="1271949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585369" y="1272074"/>
        <a:ext cx="223" cy="243"/>
      </dsp:txXfrm>
    </dsp:sp>
    <dsp:sp modelId="{4DE8EA62-96B7-4104-A7B6-A79B44633A78}">
      <dsp:nvSpPr>
        <dsp:cNvPr id="0" name=""/>
        <dsp:cNvSpPr/>
      </dsp:nvSpPr>
      <dsp:spPr>
        <a:xfrm>
          <a:off x="267782" y="789542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326670" y="848430"/>
        <a:ext cx="284338" cy="284338"/>
      </dsp:txXfrm>
    </dsp:sp>
    <dsp:sp modelId="{404A4605-2222-43A9-B06D-A3CD42BABB0B}">
      <dsp:nvSpPr>
        <dsp:cNvPr id="0" name=""/>
        <dsp:cNvSpPr/>
      </dsp:nvSpPr>
      <dsp:spPr>
        <a:xfrm rot="17550000">
          <a:off x="582991" y="714424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583021" y="714549"/>
        <a:ext cx="223" cy="243"/>
      </dsp:txXfrm>
    </dsp:sp>
    <dsp:sp modelId="{733FD20A-E8F5-498D-B8C1-40BF2BBB946E}">
      <dsp:nvSpPr>
        <dsp:cNvPr id="0" name=""/>
        <dsp:cNvSpPr/>
      </dsp:nvSpPr>
      <dsp:spPr>
        <a:xfrm>
          <a:off x="498716" y="232017"/>
          <a:ext cx="402114" cy="402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557604" y="290905"/>
        <a:ext cx="284338" cy="284338"/>
      </dsp:txXfrm>
    </dsp:sp>
    <dsp:sp modelId="{8E60590D-9230-4410-8898-9E8E33BAF0FA}">
      <dsp:nvSpPr>
        <dsp:cNvPr id="0" name=""/>
        <dsp:cNvSpPr/>
      </dsp:nvSpPr>
      <dsp:spPr>
        <a:xfrm rot="20250000">
          <a:off x="975587" y="318560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975591" y="318659"/>
        <a:ext cx="223" cy="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10/30/22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00E519-31AA-48F5-86FB-4B7C6C35297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6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10/30/22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1D14E15-3263-4C91-BD7C-E6EBCA2AF438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>
                <a:solidFill>
                  <a:srgbClr val="0070C0"/>
                </a:solidFill>
              </a:rPr>
              <a:t>Distributed Systems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CS 15-440</a:t>
            </a:r>
            <a:br>
              <a:rPr lang="en-US" sz="4400" dirty="0">
                <a:solidFill>
                  <a:srgbClr val="0070C0"/>
                </a:solidFill>
              </a:rPr>
            </a:br>
            <a:endParaRPr lang="en-US" altLang="en-US" sz="44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51C8636-76DE-4CD4-A283-BC1545C1CD1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352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900" dirty="0"/>
              <a:t>Replication – Part I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Lecture 22, October 30, 2022</a:t>
            </a:r>
          </a:p>
          <a:p>
            <a:pPr fontAlgn="auto">
              <a:spcAft>
                <a:spcPts val="0"/>
              </a:spcAft>
            </a:pPr>
            <a:endParaRPr lang="en-US" altLang="en-US" sz="3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Why Consistency?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But (server-side) replication comes with a cost, which is the necessity for maintaining consistency (or more precisely </a:t>
            </a:r>
            <a:r>
              <a:rPr lang="en-US" altLang="en-US" sz="2400" i="1" dirty="0">
                <a:solidFill>
                  <a:srgbClr val="0070C0"/>
                </a:solidFill>
              </a:rPr>
              <a:t>consistent ordering of updates</a:t>
            </a:r>
            <a:r>
              <a:rPr lang="en-US" altLang="en-US" sz="2400" dirty="0"/>
              <a:t>) </a:t>
            </a:r>
          </a:p>
          <a:p>
            <a:endParaRPr lang="en-US" altLang="en-US" sz="1050" dirty="0"/>
          </a:p>
          <a:p>
            <a:r>
              <a:rPr lang="en-US" altLang="en-US" sz="2400" dirty="0"/>
              <a:t>Example:</a:t>
            </a:r>
          </a:p>
          <a:p>
            <a:pPr lvl="1"/>
            <a:r>
              <a:rPr lang="en-US" altLang="en-US" sz="2000" dirty="0"/>
              <a:t>A Bank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319462" y="4398962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956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7" name="Can 6"/>
          <p:cNvSpPr/>
          <p:nvPr/>
        </p:nvSpPr>
        <p:spPr>
          <a:xfrm>
            <a:off x="7396162" y="4398962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51213" name="TextBox 5"/>
          <p:cNvSpPr txBox="1">
            <a:spLocks noChangeArrowheads="1"/>
          </p:cNvSpPr>
          <p:nvPr/>
        </p:nvSpPr>
        <p:spPr bwMode="auto">
          <a:xfrm>
            <a:off x="4957763" y="5465763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Replicated Database</a:t>
            </a:r>
          </a:p>
        </p:txBody>
      </p:sp>
      <p:cxnSp>
        <p:nvCxnSpPr>
          <p:cNvPr id="10" name="Straight Connector 9"/>
          <p:cNvCxnSpPr>
            <a:stCxn id="51213" idx="1"/>
          </p:cNvCxnSpPr>
          <p:nvPr/>
        </p:nvCxnSpPr>
        <p:spPr>
          <a:xfrm flipH="1" flipV="1">
            <a:off x="4310063" y="5160962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1213" idx="3"/>
          </p:cNvCxnSpPr>
          <p:nvPr/>
        </p:nvCxnSpPr>
        <p:spPr>
          <a:xfrm flipV="1">
            <a:off x="6862763" y="5102226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33663" y="3446462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6526" y="3429000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>
            <a:off x="3814763" y="3789362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8" idx="1"/>
          </p:cNvCxnSpPr>
          <p:nvPr/>
        </p:nvCxnSpPr>
        <p:spPr>
          <a:xfrm>
            <a:off x="3814763" y="3789362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84550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33763" y="40179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8" name="Straight Arrow Connector 17"/>
          <p:cNvCxnSpPr>
            <a:stCxn id="13" idx="2"/>
            <a:endCxn id="8" idx="0"/>
          </p:cNvCxnSpPr>
          <p:nvPr/>
        </p:nvCxnSpPr>
        <p:spPr>
          <a:xfrm>
            <a:off x="7891463" y="3771900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72363" y="40052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34163" y="50085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4222751" y="3771900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33913" y="49704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94075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6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26"/>
          <p:cNvSpPr/>
          <p:nvPr/>
        </p:nvSpPr>
        <p:spPr>
          <a:xfrm>
            <a:off x="2971801" y="4724400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89776" y="4724400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51213" grpId="0"/>
      <p:bldP spid="12" grpId="0" animBg="1"/>
      <p:bldP spid="13" grpId="0" animBg="1"/>
      <p:bldP spid="16" grpId="0" animBg="1"/>
      <p:bldP spid="16" grpId="1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4" grpId="0" animBg="1"/>
      <p:bldP spid="25" grpId="0" animBg="1"/>
      <p:bldP spid="25" grpId="1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85212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038600" y="1177925"/>
            <a:ext cx="6096000" cy="1524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57589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Maintaining Consistency of Replicated Data</a:t>
            </a:r>
          </a:p>
        </p:txBody>
      </p:sp>
      <p:sp>
        <p:nvSpPr>
          <p:cNvPr id="5" name="Can 4"/>
          <p:cNvSpPr/>
          <p:nvPr/>
        </p:nvSpPr>
        <p:spPr>
          <a:xfrm>
            <a:off x="43434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99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7" name="Can 6"/>
          <p:cNvSpPr/>
          <p:nvPr/>
        </p:nvSpPr>
        <p:spPr>
          <a:xfrm>
            <a:off x="54102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7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9" name="Can 8"/>
          <p:cNvSpPr/>
          <p:nvPr/>
        </p:nvSpPr>
        <p:spPr>
          <a:xfrm>
            <a:off x="64770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3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1" name="Can 10"/>
          <p:cNvSpPr/>
          <p:nvPr/>
        </p:nvSpPr>
        <p:spPr>
          <a:xfrm>
            <a:off x="87630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99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868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2854325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3311525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3793439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124200" y="3159125"/>
            <a:ext cx="70866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3594101"/>
            <a:ext cx="7162800" cy="22225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4098925"/>
            <a:ext cx="723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62150" y="5749925"/>
            <a:ext cx="8229600" cy="490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5876926"/>
            <a:ext cx="685800" cy="2778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55327" name="TextBox 34"/>
          <p:cNvSpPr txBox="1">
            <a:spLocks noChangeArrowheads="1"/>
          </p:cNvSpPr>
          <p:nvPr/>
        </p:nvSpPr>
        <p:spPr bwMode="auto">
          <a:xfrm>
            <a:off x="6503988" y="5773739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=Read variable x; </a:t>
            </a:r>
          </a:p>
          <a:p>
            <a:r>
              <a:rPr lang="en-US" altLang="en-US" sz="1200"/>
              <a:t>  Result is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69263" y="5891214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55329" name="TextBox 36"/>
          <p:cNvSpPr txBox="1">
            <a:spLocks noChangeArrowheads="1"/>
          </p:cNvSpPr>
          <p:nvPr/>
        </p:nvSpPr>
        <p:spPr bwMode="auto">
          <a:xfrm>
            <a:off x="8782050" y="578643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 Write variable x; </a:t>
            </a:r>
          </a:p>
          <a:p>
            <a:r>
              <a:rPr lang="en-US" altLang="en-US" sz="1200"/>
              <a:t>   Result is 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1018" y="585655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55333" name="TextBox 38"/>
          <p:cNvSpPr txBox="1">
            <a:spLocks noChangeArrowheads="1"/>
          </p:cNvSpPr>
          <p:nvPr/>
        </p:nvSpPr>
        <p:spPr bwMode="auto">
          <a:xfrm>
            <a:off x="2438400" y="5862638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=Process P1</a:t>
            </a:r>
          </a:p>
        </p:txBody>
      </p:sp>
      <p:sp>
        <p:nvSpPr>
          <p:cNvPr id="55334" name="TextBox 39"/>
          <p:cNvSpPr txBox="1">
            <a:spLocks noChangeArrowheads="1"/>
          </p:cNvSpPr>
          <p:nvPr/>
        </p:nvSpPr>
        <p:spPr bwMode="auto">
          <a:xfrm>
            <a:off x="3962400" y="5862638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=Timeline at 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766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7" idx="3"/>
          </p:cNvCxnSpPr>
          <p:nvPr/>
        </p:nvCxnSpPr>
        <p:spPr>
          <a:xfrm flipH="1">
            <a:off x="3962400" y="2473325"/>
            <a:ext cx="1828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52800" y="3363913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9" idx="3"/>
            <a:endCxn id="45" idx="3"/>
          </p:cNvCxnSpPr>
          <p:nvPr/>
        </p:nvCxnSpPr>
        <p:spPr>
          <a:xfrm flipH="1">
            <a:off x="4038600" y="2473325"/>
            <a:ext cx="2819400" cy="1028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0"/>
            <a:endCxn id="5" idx="3"/>
          </p:cNvCxnSpPr>
          <p:nvPr/>
        </p:nvCxnSpPr>
        <p:spPr>
          <a:xfrm flipV="1">
            <a:off x="4610100" y="2473325"/>
            <a:ext cx="1143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672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4383088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56" name="Freeform 55"/>
          <p:cNvSpPr/>
          <p:nvPr/>
        </p:nvSpPr>
        <p:spPr>
          <a:xfrm>
            <a:off x="4711700" y="2492375"/>
            <a:ext cx="1074738" cy="134938"/>
          </a:xfrm>
          <a:custGeom>
            <a:avLst/>
            <a:gdLst>
              <a:gd name="connsiteX0" fmla="*/ 0 w 1075038"/>
              <a:gd name="connsiteY0" fmla="*/ 0 h 135924"/>
              <a:gd name="connsiteX1" fmla="*/ 556054 w 1075038"/>
              <a:gd name="connsiteY1" fmla="*/ 135924 h 135924"/>
              <a:gd name="connsiteX2" fmla="*/ 1075038 w 1075038"/>
              <a:gd name="connsiteY2" fmla="*/ 0 h 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5038" h="135924">
                <a:moveTo>
                  <a:pt x="0" y="0"/>
                </a:moveTo>
                <a:cubicBezTo>
                  <a:pt x="188440" y="67962"/>
                  <a:pt x="376881" y="135924"/>
                  <a:pt x="556054" y="135924"/>
                </a:cubicBezTo>
                <a:cubicBezTo>
                  <a:pt x="735227" y="135924"/>
                  <a:pt x="905132" y="67962"/>
                  <a:pt x="1075038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711701" y="2466976"/>
            <a:ext cx="2162175" cy="288925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724400" y="2473325"/>
            <a:ext cx="2743200" cy="457200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4800600" y="2549525"/>
            <a:ext cx="3124200" cy="457200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749801" y="2492376"/>
            <a:ext cx="4360863" cy="708025"/>
          </a:xfrm>
          <a:custGeom>
            <a:avLst/>
            <a:gdLst>
              <a:gd name="connsiteX0" fmla="*/ 0 w 4361935"/>
              <a:gd name="connsiteY0" fmla="*/ 24714 h 708454"/>
              <a:gd name="connsiteX1" fmla="*/ 2347783 w 4361935"/>
              <a:gd name="connsiteY1" fmla="*/ 704335 h 708454"/>
              <a:gd name="connsiteX2" fmla="*/ 4361935 w 4361935"/>
              <a:gd name="connsiteY2" fmla="*/ 0 h 70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1935" h="708454">
                <a:moveTo>
                  <a:pt x="0" y="24714"/>
                </a:moveTo>
                <a:cubicBezTo>
                  <a:pt x="810397" y="366584"/>
                  <a:pt x="1620794" y="708454"/>
                  <a:pt x="2347783" y="704335"/>
                </a:cubicBezTo>
                <a:cubicBezTo>
                  <a:pt x="3074772" y="700216"/>
                  <a:pt x="3718353" y="350108"/>
                  <a:pt x="4361935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24488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262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26500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95800" y="33369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57" idx="2"/>
            <a:endCxn id="64" idx="0"/>
          </p:cNvCxnSpPr>
          <p:nvPr/>
        </p:nvCxnSpPr>
        <p:spPr>
          <a:xfrm flipH="1">
            <a:off x="4838701" y="2492375"/>
            <a:ext cx="2035175" cy="844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95800" y="33369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R(x)2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57" idx="2"/>
            <a:endCxn id="68" idx="0"/>
          </p:cNvCxnSpPr>
          <p:nvPr/>
        </p:nvCxnSpPr>
        <p:spPr>
          <a:xfrm flipH="1">
            <a:off x="4838701" y="2492375"/>
            <a:ext cx="2035175" cy="844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48200" y="3821113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W(x)5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1054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72" idx="0"/>
            <a:endCxn id="5" idx="3"/>
          </p:cNvCxnSpPr>
          <p:nvPr/>
        </p:nvCxnSpPr>
        <p:spPr>
          <a:xfrm flipH="1" flipV="1">
            <a:off x="4724400" y="2473325"/>
            <a:ext cx="266700" cy="13477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054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4384675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435600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13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122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55362" name="TextBox 84"/>
          <p:cNvSpPr txBox="1">
            <a:spLocks noChangeArrowheads="1"/>
          </p:cNvSpPr>
          <p:nvPr/>
        </p:nvSpPr>
        <p:spPr bwMode="auto">
          <a:xfrm>
            <a:off x="6248400" y="796925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DATA-STORE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657600" y="6015038"/>
            <a:ext cx="381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81200" y="4225925"/>
            <a:ext cx="81534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/>
              <a:t>Strict Consistency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Data is always fresh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After a write operation, the update is propagated to all the replicas 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 read operation will result in reading the most recent write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If read-to-write ratio is low, this leads to large overheads</a:t>
            </a:r>
          </a:p>
        </p:txBody>
      </p:sp>
    </p:spTree>
    <p:extLst>
      <p:ext uri="{BB962C8B-B14F-4D97-AF65-F5344CB8AC3E}">
        <p14:creationId xmlns:p14="http://schemas.microsoft.com/office/powerpoint/2010/main" val="40695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42" grpId="0" animBg="1"/>
      <p:bldP spid="45" grpId="0" animBg="1"/>
      <p:bldP spid="52" grpId="0" animBg="1"/>
      <p:bldP spid="55" grpId="0" animBg="1"/>
      <p:bldP spid="61" grpId="0" animBg="1"/>
      <p:bldP spid="62" grpId="0" animBg="1"/>
      <p:bldP spid="63" grpId="0" animBg="1"/>
      <p:bldP spid="64" grpId="0" animBg="1"/>
      <p:bldP spid="68" grpId="0" animBg="1"/>
      <p:bldP spid="72" grpId="0" animBg="1"/>
      <p:bldP spid="73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038600" y="1143000"/>
            <a:ext cx="6096000" cy="1524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7600" cy="53848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Maintaining Consistency of Replicated Data (Cont’d)</a:t>
            </a:r>
          </a:p>
        </p:txBody>
      </p:sp>
      <p:sp>
        <p:nvSpPr>
          <p:cNvPr id="5" name="Can 4"/>
          <p:cNvSpPr/>
          <p:nvPr/>
        </p:nvSpPr>
        <p:spPr>
          <a:xfrm>
            <a:off x="43434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99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7" name="Can 6"/>
          <p:cNvSpPr/>
          <p:nvPr/>
        </p:nvSpPr>
        <p:spPr>
          <a:xfrm>
            <a:off x="54102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7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9" name="Can 8"/>
          <p:cNvSpPr/>
          <p:nvPr/>
        </p:nvSpPr>
        <p:spPr>
          <a:xfrm>
            <a:off x="64770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3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1" name="Can 10"/>
          <p:cNvSpPr/>
          <p:nvPr/>
        </p:nvSpPr>
        <p:spPr>
          <a:xfrm>
            <a:off x="87630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99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868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28194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32766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3758514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124200" y="3124200"/>
            <a:ext cx="70866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3559176"/>
            <a:ext cx="7162800" cy="22225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4064000"/>
            <a:ext cx="723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62150" y="5715000"/>
            <a:ext cx="8229600" cy="490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5842001"/>
            <a:ext cx="685800" cy="2778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56351" name="TextBox 34"/>
          <p:cNvSpPr txBox="1">
            <a:spLocks noChangeArrowheads="1"/>
          </p:cNvSpPr>
          <p:nvPr/>
        </p:nvSpPr>
        <p:spPr bwMode="auto">
          <a:xfrm>
            <a:off x="6503988" y="5738814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=Read variable x; </a:t>
            </a:r>
          </a:p>
          <a:p>
            <a:r>
              <a:rPr lang="en-US" altLang="en-US" sz="1200" dirty="0"/>
              <a:t>  Result is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69263" y="5856289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56353" name="TextBox 36"/>
          <p:cNvSpPr txBox="1">
            <a:spLocks noChangeArrowheads="1"/>
          </p:cNvSpPr>
          <p:nvPr/>
        </p:nvSpPr>
        <p:spPr bwMode="auto">
          <a:xfrm>
            <a:off x="8782050" y="575151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 Write variable x; </a:t>
            </a:r>
          </a:p>
          <a:p>
            <a:r>
              <a:rPr lang="en-US" altLang="en-US" sz="1200"/>
              <a:t>   Result is 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1018" y="5821626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56357" name="TextBox 38"/>
          <p:cNvSpPr txBox="1">
            <a:spLocks noChangeArrowheads="1"/>
          </p:cNvSpPr>
          <p:nvPr/>
        </p:nvSpPr>
        <p:spPr bwMode="auto">
          <a:xfrm>
            <a:off x="2438400" y="5827713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=Process P1</a:t>
            </a:r>
          </a:p>
        </p:txBody>
      </p:sp>
      <p:sp>
        <p:nvSpPr>
          <p:cNvPr id="56358" name="TextBox 39"/>
          <p:cNvSpPr txBox="1">
            <a:spLocks noChangeArrowheads="1"/>
          </p:cNvSpPr>
          <p:nvPr/>
        </p:nvSpPr>
        <p:spPr bwMode="auto">
          <a:xfrm>
            <a:off x="3962400" y="5827713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=Timeline at 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766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H="1">
            <a:off x="3962400" y="2438400"/>
            <a:ext cx="762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52800" y="3328988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9" idx="3"/>
            <a:endCxn id="45" idx="3"/>
          </p:cNvCxnSpPr>
          <p:nvPr/>
        </p:nvCxnSpPr>
        <p:spPr>
          <a:xfrm flipH="1">
            <a:off x="4038600" y="2438400"/>
            <a:ext cx="2819400" cy="1028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0"/>
            <a:endCxn id="7" idx="3"/>
          </p:cNvCxnSpPr>
          <p:nvPr/>
        </p:nvCxnSpPr>
        <p:spPr>
          <a:xfrm flipV="1">
            <a:off x="4610100" y="2438400"/>
            <a:ext cx="11811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672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4383088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49888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262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26500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95800" y="33020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11" idx="3"/>
            <a:endCxn id="64" idx="0"/>
          </p:cNvCxnSpPr>
          <p:nvPr/>
        </p:nvCxnSpPr>
        <p:spPr>
          <a:xfrm flipH="1">
            <a:off x="4838700" y="2438400"/>
            <a:ext cx="4305300" cy="863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95800" y="33020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R(x)3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4648200" y="3786188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W(x)5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1054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72" idx="0"/>
            <a:endCxn id="9" idx="3"/>
          </p:cNvCxnSpPr>
          <p:nvPr/>
        </p:nvCxnSpPr>
        <p:spPr>
          <a:xfrm flipV="1">
            <a:off x="4991100" y="2438400"/>
            <a:ext cx="1866900" cy="13477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054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4384675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13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122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x=3</a:t>
            </a:r>
          </a:p>
        </p:txBody>
      </p:sp>
      <p:sp>
        <p:nvSpPr>
          <p:cNvPr id="56379" name="TextBox 84"/>
          <p:cNvSpPr txBox="1">
            <a:spLocks noChangeArrowheads="1"/>
          </p:cNvSpPr>
          <p:nvPr/>
        </p:nvSpPr>
        <p:spPr bwMode="auto">
          <a:xfrm>
            <a:off x="6248400" y="7620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DATA-STORE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657600" y="5980113"/>
            <a:ext cx="381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81200" y="4191000"/>
            <a:ext cx="8305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/>
              <a:t>Loose Consistency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Data might be stale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 read operation may result in reading a value that was written long back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Replicas are generally out-of-sync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The replicas may sync at coarse grained time, thus reducing the overhead</a:t>
            </a:r>
          </a:p>
        </p:txBody>
      </p:sp>
    </p:spTree>
    <p:extLst>
      <p:ext uri="{BB962C8B-B14F-4D97-AF65-F5344CB8AC3E}">
        <p14:creationId xmlns:p14="http://schemas.microsoft.com/office/powerpoint/2010/main" val="84500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Trade-offs in Maintaining Consistency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Maintaining consistency should balance between the strictness of consistency versus efficiency (or performance)</a:t>
            </a:r>
          </a:p>
          <a:p>
            <a:pPr lvl="1">
              <a:defRPr/>
            </a:pPr>
            <a:r>
              <a:rPr lang="en-US" sz="2000" dirty="0"/>
              <a:t>Good-enough consistency depends on your application</a:t>
            </a:r>
          </a:p>
          <a:p>
            <a:pPr lvl="4">
              <a:defRPr/>
            </a:pPr>
            <a:endParaRPr lang="en-US" sz="1050" dirty="0"/>
          </a:p>
        </p:txBody>
      </p:sp>
      <p:sp>
        <p:nvSpPr>
          <p:cNvPr id="7" name="Left-Right Arrow 6"/>
          <p:cNvSpPr/>
          <p:nvPr/>
        </p:nvSpPr>
        <p:spPr>
          <a:xfrm>
            <a:off x="2438400" y="3697288"/>
            <a:ext cx="7162800" cy="95091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50" name="TextBox 7"/>
          <p:cNvSpPr txBox="1">
            <a:spLocks noChangeArrowheads="1"/>
          </p:cNvSpPr>
          <p:nvPr/>
        </p:nvSpPr>
        <p:spPr bwMode="auto">
          <a:xfrm>
            <a:off x="7924800" y="31750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Strict Consistency</a:t>
            </a: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7010400" y="4992688"/>
            <a:ext cx="327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" indent="-6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/>
            <a:r>
              <a:rPr lang="en-US" altLang="en-US"/>
              <a:t>Generally hard to implement, and is inefficient</a:t>
            </a:r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1905000" y="3163889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Loose Consistency</a:t>
            </a: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2133600" y="4916488"/>
            <a:ext cx="2406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7475" indent="-1174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Easier to implement, and is efficient </a:t>
            </a:r>
          </a:p>
        </p:txBody>
      </p:sp>
      <p:pic>
        <p:nvPicPr>
          <p:cNvPr id="1026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076576"/>
            <a:ext cx="619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3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Consistency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70C0"/>
                </a:solidFill>
              </a:rPr>
              <a:t>consistency model </a:t>
            </a:r>
            <a:r>
              <a:rPr lang="en-US" altLang="en-US" dirty="0"/>
              <a:t>is a contract between: </a:t>
            </a:r>
          </a:p>
          <a:p>
            <a:pPr lvl="1"/>
            <a:r>
              <a:rPr lang="en-US" altLang="en-US" sz="3200" dirty="0"/>
              <a:t>The process that wants to use the data</a:t>
            </a:r>
          </a:p>
          <a:p>
            <a:pPr lvl="1"/>
            <a:r>
              <a:rPr lang="en-US" altLang="en-US" sz="3200" dirty="0"/>
              <a:t>and the data-store</a:t>
            </a:r>
          </a:p>
          <a:p>
            <a:pPr lvl="4"/>
            <a:endParaRPr lang="en-US" altLang="en-US" sz="3200" dirty="0"/>
          </a:p>
          <a:p>
            <a:r>
              <a:rPr lang="en-US" altLang="en-US" dirty="0"/>
              <a:t>A consistency model states the level (or degree) of consistency provided by the data-store to the processes while reading and writing data</a:t>
            </a:r>
          </a:p>
          <a:p>
            <a:pPr lvl="4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95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Next Lecture…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Replication- Part II</a:t>
            </a:r>
          </a:p>
        </p:txBody>
      </p:sp>
    </p:spTree>
    <p:extLst>
      <p:ext uri="{BB962C8B-B14F-4D97-AF65-F5344CB8AC3E}">
        <p14:creationId xmlns:p14="http://schemas.microsoft.com/office/powerpoint/2010/main" val="14893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Caching (or client-side replication) – Part II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Replication (or more precisely, server-side replication)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Motivation and definitions 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Quiz II is on Tuesday, Nov 1st 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PS5 will be posted today. It is due on November 6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>
              <a:solidFill>
                <a:srgbClr val="0070C0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Consistency Models</a:t>
            </a:r>
          </a:p>
          <a:p>
            <a:pPr lvl="1">
              <a:defRPr/>
            </a:pPr>
            <a:r>
              <a:rPr lang="en-US" sz="3200" dirty="0"/>
              <a:t>Data-Centric Consistency Models</a:t>
            </a:r>
          </a:p>
          <a:p>
            <a:pPr lvl="1">
              <a:defRPr/>
            </a:pPr>
            <a:r>
              <a:rPr lang="en-US" sz="3200" dirty="0"/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dirty="0"/>
              <a:t>Consistency Protocols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41248" y="1463038"/>
            <a:ext cx="10332720" cy="157343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562" y="1143739"/>
            <a:ext cx="13715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Today’s lecture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5560" y="5190350"/>
            <a:ext cx="1669039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Next two lectures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41248" y="3048000"/>
            <a:ext cx="10332720" cy="213082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379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11608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/>
              <a:t>Why Replication?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Replication is necessary for: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Improving performance</a:t>
            </a:r>
          </a:p>
          <a:p>
            <a:pPr lvl="2"/>
            <a:r>
              <a:rPr lang="en-US" altLang="en-US" dirty="0"/>
              <a:t>A client can access nearby replicated copies and save latency</a:t>
            </a:r>
          </a:p>
          <a:p>
            <a:pPr lvl="2"/>
            <a:endParaRPr lang="en-US" altLang="en-US" sz="140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Increasing the availability of services</a:t>
            </a:r>
          </a:p>
          <a:p>
            <a:pPr lvl="2"/>
            <a:r>
              <a:rPr lang="en-US" altLang="en-US" dirty="0"/>
              <a:t>Replication can mask failures such as server crashes and network disconnection</a:t>
            </a:r>
          </a:p>
          <a:p>
            <a:pPr lvl="4"/>
            <a:endParaRPr lang="en-US" altLang="en-US" sz="140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Enhancing the scalability of systems</a:t>
            </a:r>
          </a:p>
          <a:p>
            <a:pPr lvl="2"/>
            <a:r>
              <a:rPr lang="en-US" altLang="en-US" dirty="0"/>
              <a:t>Requests to data can be distributed across many servers, which contain replicated copies of the data</a:t>
            </a:r>
          </a:p>
          <a:p>
            <a:pPr lvl="4"/>
            <a:endParaRPr lang="en-US" altLang="en-US" sz="105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Securing against malicious attacks</a:t>
            </a:r>
          </a:p>
          <a:p>
            <a:pPr lvl="2"/>
            <a:r>
              <a:rPr lang="en-US" altLang="en-US" dirty="0"/>
              <a:t>Even if some replicas are malicious, security of data can be guaranteed by relying on replicated copies at non-compromised servers</a:t>
            </a:r>
          </a:p>
        </p:txBody>
      </p:sp>
    </p:spTree>
    <p:extLst>
      <p:ext uri="{BB962C8B-B14F-4D97-AF65-F5344CB8AC3E}">
        <p14:creationId xmlns:p14="http://schemas.microsoft.com/office/powerpoint/2010/main" val="38847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1. Replication for Improving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88752" cy="5029200"/>
          </a:xfrm>
        </p:spPr>
        <p:txBody>
          <a:bodyPr/>
          <a:lstStyle/>
          <a:p>
            <a:r>
              <a:rPr lang="en-US" altLang="en-US" sz="2800" dirty="0"/>
              <a:t>Example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Replication at </a:t>
            </a:r>
            <a:r>
              <a:rPr lang="en-US" altLang="en-US" i="1" dirty="0"/>
              <a:t>secondary</a:t>
            </a:r>
            <a:r>
              <a:rPr lang="en-US" altLang="en-US" dirty="0"/>
              <a:t> servers in Content Delivery Network (CDNs)</a:t>
            </a:r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90192" y="2819400"/>
            <a:ext cx="5472809" cy="269002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>
          <a:xfrm>
            <a:off x="3581400" y="35814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114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410200" y="3352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6858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239000" y="36576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848600" y="48006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5700" y="37338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10000" y="34290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24500" y="35052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95700" y="37338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638800" y="34290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3" name="TextBox 32"/>
          <p:cNvSpPr txBox="1">
            <a:spLocks noChangeArrowheads="1"/>
          </p:cNvSpPr>
          <p:nvPr/>
        </p:nvSpPr>
        <p:spPr bwMode="auto">
          <a:xfrm>
            <a:off x="3352800" y="2895601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/>
              <a:t>Main Server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695700" y="30813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229100" y="44196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6" name="TextBox 40"/>
          <p:cNvSpPr txBox="1">
            <a:spLocks noChangeArrowheads="1"/>
          </p:cNvSpPr>
          <p:nvPr/>
        </p:nvSpPr>
        <p:spPr bwMode="auto">
          <a:xfrm>
            <a:off x="5405438" y="5029201"/>
            <a:ext cx="1566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/>
              <a:t>Secondary Servers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858000" y="4876801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3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1" y="4343400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/>
        </p:nvCxnSpPr>
        <p:spPr>
          <a:xfrm flipH="1">
            <a:off x="8089901" y="47625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4" y="3081338"/>
            <a:ext cx="376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/>
          <p:cNvCxnSpPr/>
          <p:nvPr/>
        </p:nvCxnSpPr>
        <p:spPr>
          <a:xfrm flipH="1">
            <a:off x="5524501" y="3290888"/>
            <a:ext cx="195263" cy="619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33738"/>
            <a:ext cx="376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>
            <a:off x="3762375" y="34432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6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2. Replication for High-Availability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altLang="en-US" sz="2800" dirty="0"/>
              <a:t>Example: </a:t>
            </a:r>
          </a:p>
          <a:p>
            <a:pPr lvl="1"/>
            <a:r>
              <a:rPr lang="en-US" altLang="en-US" dirty="0"/>
              <a:t>Google File-System replicates data blocks at computers across different racks, clusters, and data-centers</a:t>
            </a:r>
          </a:p>
          <a:p>
            <a:pPr lvl="1"/>
            <a:r>
              <a:rPr lang="en-US" altLang="en-US" dirty="0"/>
              <a:t>If one computer or a rack or a cluster crashes, blocks can still be accessed from other sources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30" y="3705934"/>
            <a:ext cx="3973371" cy="27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an 6"/>
          <p:cNvSpPr/>
          <p:nvPr/>
        </p:nvSpPr>
        <p:spPr>
          <a:xfrm>
            <a:off x="4074814" y="4163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212535" y="40869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059788" y="4163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300051" y="5306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3. Replication for Enhancing Scalability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Distributing data across replicated servers helps in saving the main server from becoming a </a:t>
            </a:r>
            <a:r>
              <a:rPr lang="en-US" altLang="en-US" sz="2800" i="1" dirty="0"/>
              <a:t>performance bottleneck</a:t>
            </a:r>
          </a:p>
          <a:p>
            <a:pPr marL="1828800" lvl="4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Example: Content Delivery Networks can decrease load at main (</a:t>
            </a:r>
            <a:r>
              <a:rPr lang="en-US" altLang="en-US" sz="2800" i="1" dirty="0"/>
              <a:t>primary</a:t>
            </a:r>
            <a:r>
              <a:rPr lang="en-US" altLang="en-US" sz="2800" dirty="0"/>
              <a:t>) servers</a:t>
            </a:r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13992" y="3710774"/>
            <a:ext cx="5472809" cy="269002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>
          <a:xfrm>
            <a:off x="3505200" y="4472774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038600" y="51585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334000" y="42441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781800" y="48537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7162800" y="45489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772400" y="56919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19500" y="4625174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33800" y="4320374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48300" y="4396574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9500" y="4625174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62600" y="4320374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1" name="TextBox 16"/>
          <p:cNvSpPr txBox="1">
            <a:spLocks noChangeArrowheads="1"/>
          </p:cNvSpPr>
          <p:nvPr/>
        </p:nvSpPr>
        <p:spPr bwMode="auto">
          <a:xfrm>
            <a:off x="3276600" y="3786975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Main Server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619500" y="3972712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2900" y="5310974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0" name="TextBox 19"/>
          <p:cNvSpPr txBox="1">
            <a:spLocks noChangeArrowheads="1"/>
          </p:cNvSpPr>
          <p:nvPr/>
        </p:nvSpPr>
        <p:spPr bwMode="auto">
          <a:xfrm>
            <a:off x="5329238" y="5920575"/>
            <a:ext cx="1566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Replicated Servers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781800" y="5768175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1" y="5234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8013701" y="5653874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4" y="3972712"/>
            <a:ext cx="376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H="1">
            <a:off x="5448300" y="4063200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5" y="4125112"/>
            <a:ext cx="376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/>
          <p:nvPr/>
        </p:nvCxnSpPr>
        <p:spPr>
          <a:xfrm flipH="1">
            <a:off x="3686175" y="4334662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701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244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4853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5844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51585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4091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625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3710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625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55395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5463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>
            <a:endCxn id="28" idx="1"/>
          </p:cNvCxnSpPr>
          <p:nvPr/>
        </p:nvCxnSpPr>
        <p:spPr>
          <a:xfrm flipH="1">
            <a:off x="3505200" y="4625174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8" idx="0"/>
          </p:cNvCxnSpPr>
          <p:nvPr/>
        </p:nvCxnSpPr>
        <p:spPr>
          <a:xfrm flipH="1">
            <a:off x="3998914" y="5310974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7" idx="0"/>
          </p:cNvCxnSpPr>
          <p:nvPr/>
        </p:nvCxnSpPr>
        <p:spPr>
          <a:xfrm>
            <a:off x="4191001" y="5310974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5" idx="2"/>
          </p:cNvCxnSpPr>
          <p:nvPr/>
        </p:nvCxnSpPr>
        <p:spPr>
          <a:xfrm flipH="1" flipV="1">
            <a:off x="5370514" y="4129874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6" idx="0"/>
          </p:cNvCxnSpPr>
          <p:nvPr/>
        </p:nvCxnSpPr>
        <p:spPr>
          <a:xfrm>
            <a:off x="5410201" y="4396574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2" idx="0"/>
          </p:cNvCxnSpPr>
          <p:nvPr/>
        </p:nvCxnSpPr>
        <p:spPr>
          <a:xfrm>
            <a:off x="6896101" y="5006174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0" idx="1"/>
          </p:cNvCxnSpPr>
          <p:nvPr/>
        </p:nvCxnSpPr>
        <p:spPr>
          <a:xfrm>
            <a:off x="6934200" y="5006174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3" idx="1"/>
          </p:cNvCxnSpPr>
          <p:nvPr/>
        </p:nvCxnSpPr>
        <p:spPr>
          <a:xfrm flipV="1">
            <a:off x="7277100" y="4301324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391400" y="4472774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34" idx="1"/>
          </p:cNvCxnSpPr>
          <p:nvPr/>
        </p:nvCxnSpPr>
        <p:spPr>
          <a:xfrm>
            <a:off x="7391400" y="4625174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02" idx="1"/>
          </p:cNvCxnSpPr>
          <p:nvPr/>
        </p:nvCxnSpPr>
        <p:spPr>
          <a:xfrm flipV="1">
            <a:off x="7886700" y="5444324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1" idx="1"/>
          </p:cNvCxnSpPr>
          <p:nvPr/>
        </p:nvCxnSpPr>
        <p:spPr>
          <a:xfrm>
            <a:off x="7886700" y="5844374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33800" y="4334662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1"/>
          </p:cNvCxnSpPr>
          <p:nvPr/>
        </p:nvCxnSpPr>
        <p:spPr>
          <a:xfrm flipH="1">
            <a:off x="3784600" y="3920324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204" idx="1"/>
          </p:cNvCxnSpPr>
          <p:nvPr/>
        </p:nvCxnSpPr>
        <p:spPr>
          <a:xfrm flipH="1">
            <a:off x="3784601" y="4182262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3733800" y="4548975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3" idx="1"/>
          </p:cNvCxnSpPr>
          <p:nvPr/>
        </p:nvCxnSpPr>
        <p:spPr>
          <a:xfrm flipH="1">
            <a:off x="3733800" y="4301324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9" idx="1"/>
          </p:cNvCxnSpPr>
          <p:nvPr/>
        </p:nvCxnSpPr>
        <p:spPr>
          <a:xfrm flipH="1">
            <a:off x="3733800" y="4453724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1"/>
          </p:cNvCxnSpPr>
          <p:nvPr/>
        </p:nvCxnSpPr>
        <p:spPr>
          <a:xfrm flipH="1" flipV="1">
            <a:off x="3784600" y="4548974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" idx="1"/>
          </p:cNvCxnSpPr>
          <p:nvPr/>
        </p:nvCxnSpPr>
        <p:spPr>
          <a:xfrm flipH="1" flipV="1">
            <a:off x="3733800" y="4548974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2" idx="1"/>
          </p:cNvCxnSpPr>
          <p:nvPr/>
        </p:nvCxnSpPr>
        <p:spPr>
          <a:xfrm flipH="1" flipV="1">
            <a:off x="3733800" y="4548974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02" idx="1"/>
          </p:cNvCxnSpPr>
          <p:nvPr/>
        </p:nvCxnSpPr>
        <p:spPr>
          <a:xfrm flipH="1" flipV="1">
            <a:off x="3733800" y="4548974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1" idx="1"/>
          </p:cNvCxnSpPr>
          <p:nvPr/>
        </p:nvCxnSpPr>
        <p:spPr>
          <a:xfrm flipH="1" flipV="1">
            <a:off x="3733800" y="4548974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694114" y="4548974"/>
            <a:ext cx="39687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8" idx="0"/>
          </p:cNvCxnSpPr>
          <p:nvPr/>
        </p:nvCxnSpPr>
        <p:spPr>
          <a:xfrm flipH="1" flipV="1">
            <a:off x="3733801" y="4548974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7" idx="0"/>
          </p:cNvCxnSpPr>
          <p:nvPr/>
        </p:nvCxnSpPr>
        <p:spPr>
          <a:xfrm flipH="1" flipV="1">
            <a:off x="3733801" y="4548974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6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29918322"/>
              </p:ext>
            </p:extLst>
          </p:nvPr>
        </p:nvGraphicFramePr>
        <p:xfrm>
          <a:off x="4876800" y="3729037"/>
          <a:ext cx="251459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4. Replication for Securing Against Malicious Attacks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a minority of servers in a system are malicious, the non-malicious servers can outvote the malicious ones</a:t>
            </a:r>
          </a:p>
          <a:p>
            <a:pPr lvl="1"/>
            <a:r>
              <a:rPr lang="en-US" altLang="en-US" sz="2400" dirty="0"/>
              <a:t>This technique can also be used to provide fault-tolerance against non-malicious but faulty servers</a:t>
            </a:r>
          </a:p>
          <a:p>
            <a:pPr lvl="4"/>
            <a:endParaRPr lang="en-US" altLang="en-US" sz="300" dirty="0"/>
          </a:p>
          <a:p>
            <a:r>
              <a:rPr lang="en-US" altLang="en-US" sz="2400" dirty="0"/>
              <a:t>Example: In a peer-to-peer system, peers can coordinate to prevent delivering faulty data to the requester</a:t>
            </a:r>
          </a:p>
        </p:txBody>
      </p:sp>
      <p:grpSp>
        <p:nvGrpSpPr>
          <p:cNvPr id="50182" name="Group 47"/>
          <p:cNvGrpSpPr>
            <a:grpSpLocks/>
          </p:cNvGrpSpPr>
          <p:nvPr/>
        </p:nvGrpSpPr>
        <p:grpSpPr bwMode="auto">
          <a:xfrm>
            <a:off x="2743200" y="5786438"/>
            <a:ext cx="7010400" cy="461962"/>
            <a:chOff x="1905000" y="5791200"/>
            <a:chExt cx="7010400" cy="461665"/>
          </a:xfrm>
        </p:grpSpPr>
        <p:sp>
          <p:nvSpPr>
            <p:cNvPr id="47" name="Rectangle 46"/>
            <p:cNvSpPr/>
            <p:nvPr/>
          </p:nvSpPr>
          <p:spPr bwMode="auto">
            <a:xfrm>
              <a:off x="1905000" y="5791200"/>
              <a:ext cx="6858000" cy="46166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0185" name="Group 24"/>
            <p:cNvGrpSpPr>
              <a:grpSpLocks/>
            </p:cNvGrpSpPr>
            <p:nvPr/>
          </p:nvGrpSpPr>
          <p:grpSpPr bwMode="auto">
            <a:xfrm>
              <a:off x="4114800" y="5846996"/>
              <a:ext cx="365139" cy="325203"/>
              <a:chOff x="2094234" y="1433834"/>
              <a:chExt cx="427787" cy="4277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94234" y="1433479"/>
                <a:ext cx="427771" cy="42782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Oval 4"/>
              <p:cNvSpPr/>
              <p:nvPr/>
            </p:nvSpPr>
            <p:spPr>
              <a:xfrm>
                <a:off x="2157470" y="1496087"/>
                <a:ext cx="301299" cy="3026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0186" name="TextBox 27"/>
            <p:cNvSpPr txBox="1">
              <a:spLocks noChangeArrowheads="1"/>
            </p:cNvSpPr>
            <p:nvPr/>
          </p:nvSpPr>
          <p:spPr bwMode="auto">
            <a:xfrm>
              <a:off x="4419600" y="5867400"/>
              <a:ext cx="2133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with correct data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77000" y="5846997"/>
              <a:ext cx="365139" cy="325203"/>
              <a:chOff x="2094234" y="1433834"/>
              <a:chExt cx="427787" cy="427787"/>
            </a:xfrm>
            <a:solidFill>
              <a:srgbClr val="FF0000"/>
            </a:solidFill>
          </p:grpSpPr>
          <p:sp>
            <p:nvSpPr>
              <p:cNvPr id="30" name="Oval 29"/>
              <p:cNvSpPr/>
              <p:nvPr/>
            </p:nvSpPr>
            <p:spPr>
              <a:xfrm>
                <a:off x="2094234" y="1433834"/>
                <a:ext cx="427787" cy="42778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Oval 4"/>
              <p:cNvSpPr/>
              <p:nvPr/>
            </p:nvSpPr>
            <p:spPr>
              <a:xfrm>
                <a:off x="2183507" y="1496483"/>
                <a:ext cx="267823" cy="30248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0188" name="TextBox 31"/>
            <p:cNvSpPr txBox="1">
              <a:spLocks noChangeArrowheads="1"/>
            </p:cNvSpPr>
            <p:nvPr/>
          </p:nvSpPr>
          <p:spPr bwMode="auto">
            <a:xfrm>
              <a:off x="6781800" y="5867401"/>
              <a:ext cx="2133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with faulty data</a:t>
              </a:r>
            </a:p>
          </p:txBody>
        </p:sp>
        <p:grpSp>
          <p:nvGrpSpPr>
            <p:cNvPr id="50189" name="Group 32"/>
            <p:cNvGrpSpPr>
              <a:grpSpLocks/>
            </p:cNvGrpSpPr>
            <p:nvPr/>
          </p:nvGrpSpPr>
          <p:grpSpPr bwMode="auto">
            <a:xfrm>
              <a:off x="1981200" y="5867400"/>
              <a:ext cx="290094" cy="290094"/>
              <a:chOff x="1500606" y="688"/>
              <a:chExt cx="427787" cy="42778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500606" y="616"/>
                <a:ext cx="428405" cy="42812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Oval 4"/>
              <p:cNvSpPr/>
              <p:nvPr/>
            </p:nvSpPr>
            <p:spPr>
              <a:xfrm>
                <a:off x="1563814" y="63782"/>
                <a:ext cx="301989" cy="3017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/>
                  <a:t>n</a:t>
                </a:r>
              </a:p>
            </p:txBody>
          </p:sp>
        </p:grpSp>
        <p:sp>
          <p:nvSpPr>
            <p:cNvPr id="50190" name="TextBox 35"/>
            <p:cNvSpPr txBox="1">
              <a:spLocks noChangeArrowheads="1"/>
            </p:cNvSpPr>
            <p:nvPr/>
          </p:nvSpPr>
          <p:spPr bwMode="auto">
            <a:xfrm>
              <a:off x="2264737" y="5791200"/>
              <a:ext cx="18500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that do not </a:t>
              </a:r>
            </a:p>
            <a:p>
              <a:r>
                <a:rPr lang="en-US" altLang="en-US" sz="1200"/>
                <a:t>have the requested data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848600" y="4338638"/>
            <a:ext cx="22098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Number of servers with correct data outvote the faulty servers</a:t>
            </a:r>
          </a:p>
        </p:txBody>
      </p:sp>
    </p:spTree>
    <p:extLst>
      <p:ext uri="{BB962C8B-B14F-4D97-AF65-F5344CB8AC3E}">
        <p14:creationId xmlns:p14="http://schemas.microsoft.com/office/powerpoint/2010/main" val="9250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4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28113</TotalTime>
  <Words>910</Words>
  <Application>Microsoft Macintosh PowerPoint</Application>
  <PresentationFormat>Widescreen</PresentationFormat>
  <Paragraphs>214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1_Office Theme</vt:lpstr>
      <vt:lpstr>PowerPoint Presentation</vt:lpstr>
      <vt:lpstr>Today…</vt:lpstr>
      <vt:lpstr>Overview</vt:lpstr>
      <vt:lpstr>Overview</vt:lpstr>
      <vt:lpstr>Why Replication?</vt:lpstr>
      <vt:lpstr>1. Replication for Improving Performance</vt:lpstr>
      <vt:lpstr>2. Replication for High-Availability</vt:lpstr>
      <vt:lpstr>3. Replication for Enhancing Scalability</vt:lpstr>
      <vt:lpstr>4. Replication for Securing Against Malicious Attacks</vt:lpstr>
      <vt:lpstr>Why Consistency?</vt:lpstr>
      <vt:lpstr>Overview</vt:lpstr>
      <vt:lpstr>Maintaining Consistency of Replicated Data</vt:lpstr>
      <vt:lpstr>Maintaining Consistency of Replicated Data (Cont’d)</vt:lpstr>
      <vt:lpstr>Trade-offs in Maintaining Consistency</vt:lpstr>
      <vt:lpstr>Consistency Model</vt:lpstr>
      <vt:lpstr>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2732</cp:revision>
  <dcterms:created xsi:type="dcterms:W3CDTF">2008-11-03T12:44:07Z</dcterms:created>
  <dcterms:modified xsi:type="dcterms:W3CDTF">2022-10-30T02:53:51Z</dcterms:modified>
</cp:coreProperties>
</file>