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541" r:id="rId2"/>
    <p:sldId id="719" r:id="rId3"/>
    <p:sldId id="871" r:id="rId4"/>
    <p:sldId id="870" r:id="rId5"/>
    <p:sldId id="879" r:id="rId6"/>
    <p:sldId id="880" r:id="rId7"/>
    <p:sldId id="886" r:id="rId8"/>
    <p:sldId id="887" r:id="rId9"/>
    <p:sldId id="888" r:id="rId10"/>
    <p:sldId id="889" r:id="rId11"/>
    <p:sldId id="892" r:id="rId12"/>
    <p:sldId id="890" r:id="rId13"/>
    <p:sldId id="893" r:id="rId14"/>
    <p:sldId id="894" r:id="rId15"/>
    <p:sldId id="896" r:id="rId16"/>
    <p:sldId id="907" r:id="rId17"/>
    <p:sldId id="911" r:id="rId18"/>
    <p:sldId id="918" r:id="rId19"/>
    <p:sldId id="919" r:id="rId20"/>
    <p:sldId id="920" r:id="rId21"/>
    <p:sldId id="921" r:id="rId22"/>
    <p:sldId id="922" r:id="rId23"/>
    <p:sldId id="912" r:id="rId24"/>
    <p:sldId id="897" r:id="rId25"/>
    <p:sldId id="898" r:id="rId26"/>
    <p:sldId id="925" r:id="rId27"/>
    <p:sldId id="899" r:id="rId28"/>
    <p:sldId id="900" r:id="rId29"/>
    <p:sldId id="901" r:id="rId30"/>
    <p:sldId id="902" r:id="rId31"/>
    <p:sldId id="903" r:id="rId32"/>
    <p:sldId id="904" r:id="rId33"/>
    <p:sldId id="914" r:id="rId3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E40EA"/>
    <a:srgbClr val="C41230"/>
    <a:srgbClr val="808080"/>
    <a:srgbClr val="A50021"/>
    <a:srgbClr val="5F5F5F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72" autoAdjust="0"/>
    <p:restoredTop sz="96122" autoAdjust="0"/>
  </p:normalViewPr>
  <p:slideViewPr>
    <p:cSldViewPr>
      <p:cViewPr varScale="1">
        <p:scale>
          <a:sx n="123" d="100"/>
          <a:sy n="123" d="100"/>
        </p:scale>
        <p:origin x="99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E5DBA042-C4DC-4511-B679-ADA7CC2EF806}" type="datetimeFigureOut">
              <a:rPr lang="en-US"/>
              <a:pPr>
                <a:defRPr/>
              </a:pPr>
              <a:t>11/8/22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5648822-7CCD-4058-A13C-2E7B87C5DD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13910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648822-7CCD-4058-A13C-2E7B87C5DD89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1117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EC7F513-ECF3-4EED-A570-D64738F3050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15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648822-7CCD-4058-A13C-2E7B87C5DD89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4774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CCB7D9C-A014-4D79-B674-242853BCF0DD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592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648822-7CCD-4058-A13C-2E7B87C5DD89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1201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The coordinator as well as the participants have states in which they block waiting for incoming messages. Consequently, the protocol can easily fail when a process crashes for other processes may be indefinitely waiting for a message from that process. For this reason, a timeout mechanism is used.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2BEDBE0-FD8A-44E2-9B51-531C6A0BE9B6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818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BCBB81-D996-45DD-B471-B5CCC20B796D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11/8/22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926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C6BA19-72E9-4837-A60C-1743973BF13D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11/8/22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87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B9EA39-B878-4919-926D-201D49DB2F06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11/8/22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451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8" y="274320"/>
            <a:ext cx="8455152" cy="1325880"/>
          </a:xfrm>
        </p:spPr>
        <p:txBody>
          <a:bodyPr>
            <a:normAutofit/>
          </a:bodyPr>
          <a:lstStyle>
            <a:lvl1pPr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3040"/>
            <a:ext cx="10351008" cy="452628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6475CC-4C3C-4985-9A0D-0AD10955CBC3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11/8/22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964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488CEE-0121-4ADB-B8FD-CCEF6914BF7E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11/8/22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42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7" y="274320"/>
            <a:ext cx="8604504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C9683C-4871-4C8F-BEEA-10AF86B392BF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11/8/22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19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40BE36-488E-4863-BE8B-D3A83D23C034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11/8/22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163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7" y="274320"/>
            <a:ext cx="8604504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8F92F1-570F-44E4-BBF4-1F8F64D4D95A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11/8/22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046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753877-7FD5-4441-908E-24202D23D682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11/8/22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36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33D58C-3E0D-4875-BD18-5F8E67BFAEE4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11/8/22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61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FD6FDA-026B-4FDA-86C9-6656EB6D6CC7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11/8/22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408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55648" y="274319"/>
            <a:ext cx="84582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1463040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733455" y="6266890"/>
            <a:ext cx="2280103" cy="4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370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DC0514E8-69C0-4C14-92D3-F0CA820D000E}"/>
              </a:ext>
            </a:extLst>
          </p:cNvPr>
          <p:cNvSpPr txBox="1">
            <a:spLocks noChangeArrowheads="1"/>
          </p:cNvSpPr>
          <p:nvPr/>
        </p:nvSpPr>
        <p:spPr>
          <a:xfrm>
            <a:off x="2209800" y="20574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4400" dirty="0">
                <a:solidFill>
                  <a:srgbClr val="0070C0"/>
                </a:solidFill>
              </a:rPr>
              <a:t>Distributed Systems</a:t>
            </a:r>
            <a:br>
              <a:rPr lang="en-US" sz="4400" dirty="0">
                <a:solidFill>
                  <a:srgbClr val="0070C0"/>
                </a:solidFill>
              </a:rPr>
            </a:br>
            <a:r>
              <a:rPr lang="en-US" sz="4400" dirty="0">
                <a:solidFill>
                  <a:srgbClr val="0070C0"/>
                </a:solidFill>
              </a:rPr>
              <a:t>CS 15-440</a:t>
            </a:r>
            <a:br>
              <a:rPr lang="en-US" sz="4400" dirty="0">
                <a:solidFill>
                  <a:srgbClr val="0070C0"/>
                </a:solidFill>
              </a:rPr>
            </a:br>
            <a:endParaRPr lang="en-US" altLang="en-US" sz="4400" dirty="0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B87C9F80-C063-488D-8B39-C8C22349D2A4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0" y="3352800"/>
            <a:ext cx="91440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 sz="3900" dirty="0"/>
              <a:t>Fault Tolerance </a:t>
            </a:r>
          </a:p>
          <a:p>
            <a:pPr fontAlgn="auto">
              <a:spcAft>
                <a:spcPts val="0"/>
              </a:spcAft>
            </a:pPr>
            <a:r>
              <a:rPr lang="en-US" altLang="en-US" sz="3000" dirty="0"/>
              <a:t>Lecture 25, November 08, 2022</a:t>
            </a:r>
          </a:p>
          <a:p>
            <a:pPr fontAlgn="auto">
              <a:spcAft>
                <a:spcPts val="0"/>
              </a:spcAft>
            </a:pPr>
            <a:endParaRPr lang="en-US" altLang="en-US" sz="3000" dirty="0"/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altLang="en-US" sz="3000" dirty="0"/>
              <a:t>Mohammad Hammoud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Failure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05000" y="1981200"/>
          <a:ext cx="8382000" cy="3789368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Type of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Description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36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Crash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halts,</a:t>
                      </a:r>
                      <a:r>
                        <a:rPr lang="en-US" sz="1600" baseline="0" dirty="0"/>
                        <a:t> but was working correctly until it stopped</a:t>
                      </a:r>
                      <a:endParaRPr lang="en-US" sz="1600" dirty="0"/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33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Omission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Receive Omission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Send Omission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A server fails to respond to incoming requests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A server fails to receive incoming messages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A server fails to send messages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094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Timing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 server’s response lies outside the specified time interval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772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Response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Value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State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Transition Failure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A server’s response is incorrect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The value of the response is wrong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The server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deviates from the correct flow of control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094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Arbitrary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 server</a:t>
                      </a:r>
                      <a:r>
                        <a:rPr lang="en-US" sz="1600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 may produce arbitrary responses at arbitrary times</a:t>
                      </a:r>
                      <a:endParaRPr lang="en-US" sz="16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05000" y="1981200"/>
          <a:ext cx="8382000" cy="3789368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Type of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Description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36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Crash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halts,</a:t>
                      </a:r>
                      <a:r>
                        <a:rPr lang="en-US" sz="1600" baseline="0" dirty="0"/>
                        <a:t> but was working correctly until it stopped</a:t>
                      </a:r>
                      <a:endParaRPr lang="en-US" sz="1600" dirty="0"/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33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Omission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Receive Omission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Send Omission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fails to respond to incoming requests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A server fails to receive incoming messages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A server fails to send messages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094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Timing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 server’s response lies outside the specified time interval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772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Response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Value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State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Transition Failure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A server’s response is incorrect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The value of the response is wrong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The server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deviates from the correct flow of control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094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Byzantine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 server</a:t>
                      </a:r>
                      <a:r>
                        <a:rPr lang="en-US" sz="1600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 may produce arbitrary responses at arbitrary times</a:t>
                      </a:r>
                      <a:endParaRPr lang="en-US" sz="16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905000" y="1981200"/>
          <a:ext cx="8382000" cy="3789368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Type of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Description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36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Crash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halts,</a:t>
                      </a:r>
                      <a:r>
                        <a:rPr lang="en-US" sz="1600" baseline="0" dirty="0"/>
                        <a:t> but was working correctly until it stopped</a:t>
                      </a:r>
                      <a:endParaRPr lang="en-US" sz="1600" dirty="0"/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33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Omission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Receive Omission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Send Omission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fails to respond to incoming requests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fails to receive incoming messages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A server fails to send messages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094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Timing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 server’s response lies outside the specified time interval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772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Response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Value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State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Transition Failure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A server’s response is incorrect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The value of the response is wrong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The server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deviates from the correct flow of control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094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Byzantine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 server</a:t>
                      </a:r>
                      <a:r>
                        <a:rPr lang="en-US" sz="1600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 may produce arbitrary responses at arbitrary times</a:t>
                      </a:r>
                      <a:endParaRPr lang="en-US" sz="16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905000" y="1981200"/>
          <a:ext cx="8382000" cy="3789368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Type of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Description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36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Crash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halts,</a:t>
                      </a:r>
                      <a:r>
                        <a:rPr lang="en-US" sz="1600" baseline="0" dirty="0"/>
                        <a:t> but was working correctly until it stopped</a:t>
                      </a:r>
                      <a:endParaRPr lang="en-US" sz="1600" dirty="0"/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33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Omission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Receive Omission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baseline="0" dirty="0"/>
                        <a:t>Send Omission</a:t>
                      </a:r>
                      <a:endParaRPr lang="en-US" sz="16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fails to respond to incoming requests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fails to receive incoming messages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fails to send messages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094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Timing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 server’s response lies outside the specified time interval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772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Response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Value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State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Transition Failure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A server’s response is incorrect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The value of the response is wrong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The server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deviates from the correct flow of control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094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Byzantine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 server</a:t>
                      </a:r>
                      <a:r>
                        <a:rPr lang="en-US" sz="1600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 may produce arbitrary responses at arbitrary times</a:t>
                      </a:r>
                      <a:endParaRPr lang="en-US" sz="16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905000" y="1981200"/>
          <a:ext cx="8382000" cy="3789368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Type of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Description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36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Crash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halts,</a:t>
                      </a:r>
                      <a:r>
                        <a:rPr lang="en-US" sz="1600" baseline="0" dirty="0"/>
                        <a:t> but was working correctly until it stopped</a:t>
                      </a:r>
                      <a:endParaRPr lang="en-US" sz="1600" dirty="0"/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33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Omission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Receive Omission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baseline="0" dirty="0"/>
                        <a:t>Send Omission</a:t>
                      </a:r>
                      <a:endParaRPr lang="en-US" sz="16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fails to respond to incoming requests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fails to receive incoming messages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fails to send messages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094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Timing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server’s response lies outside the specified time interval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772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Response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Value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State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Transition Failure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A server’s response is incorrect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The value of the response is wrong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The server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deviates from the correct flow of control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094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Byzantine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 server</a:t>
                      </a:r>
                      <a:r>
                        <a:rPr lang="en-US" sz="1600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 may produce arbitrary responses at arbitrary times</a:t>
                      </a:r>
                      <a:endParaRPr lang="en-US" sz="16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905000" y="1981200"/>
          <a:ext cx="8382000" cy="3789368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Type of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Description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36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Crash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halts,</a:t>
                      </a:r>
                      <a:r>
                        <a:rPr lang="en-US" sz="1600" baseline="0" dirty="0"/>
                        <a:t> but was working correctly until it stopped</a:t>
                      </a:r>
                      <a:endParaRPr lang="en-US" sz="1600" dirty="0"/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33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Omission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Receive Omission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baseline="0" dirty="0"/>
                        <a:t>Send Omission</a:t>
                      </a:r>
                      <a:endParaRPr lang="en-US" sz="16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fails to respond to incoming requests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fails to receive incoming messages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fails to send messages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094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Timing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server’s response lies outside the specified time interval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772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Response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Value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State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Transition Failure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server’s response is incorrect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The value of the response is wrong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The server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deviates from the correct flow of control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094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Byzantine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 server</a:t>
                      </a:r>
                      <a:r>
                        <a:rPr lang="en-US" sz="1600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 may produce arbitrary responses at arbitrary times</a:t>
                      </a:r>
                      <a:endParaRPr lang="en-US" sz="16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905000" y="1981200"/>
          <a:ext cx="8382000" cy="3789368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Type of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Description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36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Crash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halts,</a:t>
                      </a:r>
                      <a:r>
                        <a:rPr lang="en-US" sz="1600" baseline="0" dirty="0"/>
                        <a:t> but was working correctly until it stopped</a:t>
                      </a:r>
                      <a:endParaRPr lang="en-US" sz="1600" dirty="0"/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33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Omission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Receive Omission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baseline="0" dirty="0"/>
                        <a:t>Send Omission</a:t>
                      </a:r>
                      <a:endParaRPr lang="en-US" sz="16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fails to respond to incoming requests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fails to receive incoming messages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fails to send messages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094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Timing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server’s response lies outside the specified time interval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772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Response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Value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State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Transition Failure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server’s response is incorrect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The value of the response is wrong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The server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deviates from the correct flow of control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094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Byzantine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 server</a:t>
                      </a:r>
                      <a:r>
                        <a:rPr lang="en-US" sz="1600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 may produce arbitrary responses at arbitrary times</a:t>
                      </a:r>
                      <a:endParaRPr lang="en-US" sz="16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905000" y="1981200"/>
          <a:ext cx="8382000" cy="3789368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Type of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Description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36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Crash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halts,</a:t>
                      </a:r>
                      <a:r>
                        <a:rPr lang="en-US" sz="1600" baseline="0" dirty="0"/>
                        <a:t> but was working correctly until it stopped</a:t>
                      </a:r>
                      <a:endParaRPr lang="en-US" sz="1600" dirty="0"/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33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Omission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Receive Omission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baseline="0" dirty="0"/>
                        <a:t>Send Omission</a:t>
                      </a:r>
                      <a:endParaRPr lang="en-US" sz="16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fails to respond to incoming requests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fails to receive incoming messages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fails to send messages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094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Timing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server’s response lies outside the specified time interval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772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Response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Value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State</a:t>
                      </a:r>
                      <a:r>
                        <a:rPr lang="en-US" sz="1600" baseline="0" dirty="0"/>
                        <a:t> Transition Failure</a:t>
                      </a:r>
                      <a:endParaRPr lang="en-US" sz="16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server’s response is incorrect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The value of the response is wrong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The server</a:t>
                      </a:r>
                      <a:r>
                        <a:rPr lang="en-US" sz="1600" baseline="0" dirty="0"/>
                        <a:t> deviates from the correct flow of control</a:t>
                      </a:r>
                      <a:endParaRPr lang="en-US" sz="1600" dirty="0"/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094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Byzantine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 server</a:t>
                      </a:r>
                      <a:r>
                        <a:rPr lang="en-US" sz="1600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 may produce arbitrary responses at arbitrary times</a:t>
                      </a:r>
                      <a:endParaRPr lang="en-US" sz="16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210773"/>
              </p:ext>
            </p:extLst>
          </p:nvPr>
        </p:nvGraphicFramePr>
        <p:xfrm>
          <a:off x="841248" y="1828800"/>
          <a:ext cx="10332720" cy="42672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569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3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4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Type of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85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Crash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halts,</a:t>
                      </a:r>
                      <a:r>
                        <a:rPr lang="en-US" sz="1800" baseline="0" dirty="0"/>
                        <a:t> but was working correctly until it stopped</a:t>
                      </a:r>
                      <a:endParaRPr lang="en-US" sz="1800" dirty="0"/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670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Omission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Receive Omission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baseline="0" dirty="0"/>
                        <a:t>Send Omission</a:t>
                      </a:r>
                      <a:endParaRPr lang="en-US" sz="1800" dirty="0"/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fails to respond to incoming requests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fails to receive incoming messages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fails to send messages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2116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Timing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server’s response lies outside the specified time interval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01290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Response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Value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State</a:t>
                      </a:r>
                      <a:r>
                        <a:rPr lang="en-US" sz="1800" baseline="0" dirty="0"/>
                        <a:t> Transition Failure</a:t>
                      </a:r>
                      <a:endParaRPr lang="en-US" sz="1800" dirty="0"/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server’s response is incorrect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The value of the response is wrong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The server</a:t>
                      </a:r>
                      <a:r>
                        <a:rPr lang="en-US" sz="1800" baseline="0" dirty="0"/>
                        <a:t> deviates from the correct flow of control</a:t>
                      </a:r>
                      <a:endParaRPr lang="en-US" sz="1800" dirty="0"/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211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Byzantine</a:t>
                      </a:r>
                      <a:r>
                        <a:rPr lang="en-US" sz="1800" dirty="0"/>
                        <a:t>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</a:t>
                      </a:r>
                      <a:r>
                        <a:rPr lang="en-US" sz="1800" baseline="0" dirty="0"/>
                        <a:t> may produce arbitrary responses at arbitrary times</a:t>
                      </a:r>
                      <a:endParaRPr lang="en-US" sz="1800" dirty="0"/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841248" y="5506473"/>
            <a:ext cx="10332720" cy="6040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Known generally as </a:t>
            </a:r>
            <a:r>
              <a:rPr lang="en-US" sz="2200" b="1" i="1" dirty="0">
                <a:solidFill>
                  <a:schemeClr val="tx1"/>
                </a:solidFill>
              </a:rPr>
              <a:t>Arbitrary</a:t>
            </a:r>
            <a:r>
              <a:rPr lang="en-US" sz="2200" b="1" dirty="0">
                <a:solidFill>
                  <a:schemeClr val="tx1"/>
                </a:solidFill>
              </a:rPr>
              <a:t> or </a:t>
            </a:r>
            <a:r>
              <a:rPr lang="en-US" sz="2200" b="1" i="1" dirty="0">
                <a:solidFill>
                  <a:schemeClr val="tx1"/>
                </a:solidFill>
              </a:rPr>
              <a:t>Byzantine </a:t>
            </a:r>
            <a:r>
              <a:rPr lang="en-US" sz="2200" b="1" dirty="0">
                <a:solidFill>
                  <a:schemeClr val="tx1"/>
                </a:solidFill>
              </a:rPr>
              <a:t>Failures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1248" y="2235200"/>
            <a:ext cx="10332720" cy="40617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Known generally as </a:t>
            </a:r>
            <a:r>
              <a:rPr lang="en-US" sz="2200" b="1" i="1" dirty="0">
                <a:solidFill>
                  <a:schemeClr val="tx1"/>
                </a:solidFill>
              </a:rPr>
              <a:t>Fail-Stop</a:t>
            </a:r>
            <a:r>
              <a:rPr lang="en-US" sz="2200" b="1" dirty="0">
                <a:solidFill>
                  <a:schemeClr val="tx1"/>
                </a:solidFill>
              </a:rPr>
              <a:t> or </a:t>
            </a:r>
            <a:r>
              <a:rPr lang="en-US" sz="2200" b="1" i="1" dirty="0">
                <a:solidFill>
                  <a:schemeClr val="tx1"/>
                </a:solidFill>
              </a:rPr>
              <a:t>Fail-Fast</a:t>
            </a:r>
            <a:r>
              <a:rPr lang="en-US" sz="2200" b="1" dirty="0">
                <a:solidFill>
                  <a:schemeClr val="tx1"/>
                </a:solidFill>
              </a:rPr>
              <a:t> Failures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41248" y="2645278"/>
            <a:ext cx="10332720" cy="28556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Known generally as </a:t>
            </a:r>
            <a:r>
              <a:rPr lang="en-US" sz="2200" b="1" i="1" dirty="0">
                <a:solidFill>
                  <a:schemeClr val="tx1"/>
                </a:solidFill>
              </a:rPr>
              <a:t>Fail-Silent</a:t>
            </a:r>
            <a:r>
              <a:rPr lang="en-US" sz="2200" b="1" dirty="0">
                <a:solidFill>
                  <a:schemeClr val="tx1"/>
                </a:solidFill>
              </a:rPr>
              <a:t> Failures</a:t>
            </a:r>
          </a:p>
        </p:txBody>
      </p:sp>
    </p:spTree>
    <p:extLst>
      <p:ext uri="{BB962C8B-B14F-4D97-AF65-F5344CB8AC3E}">
        <p14:creationId xmlns:p14="http://schemas.microsoft.com/office/powerpoint/2010/main" val="412606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Masking Failures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41248" y="1463040"/>
            <a:ext cx="1033272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800">
                <a:solidFill>
                  <a:srgbClr val="808080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>
                <a:solidFill>
                  <a:srgbClr val="808080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9pPr>
          </a:lstStyle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600" dirty="0">
                <a:solidFill>
                  <a:schemeClr val="tx1"/>
                </a:solidFill>
              </a:rPr>
              <a:t>The key technique for masking failures is to use </a:t>
            </a:r>
            <a:r>
              <a:rPr lang="en-US" sz="2600" i="1" dirty="0">
                <a:solidFill>
                  <a:srgbClr val="0070C0"/>
                </a:solidFill>
              </a:rPr>
              <a:t>redundancy</a:t>
            </a:r>
            <a:endParaRPr lang="en-US" sz="2600" dirty="0">
              <a:solidFill>
                <a:srgbClr val="0070C0"/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>
            <a:off x="5410200" y="3628494"/>
            <a:ext cx="1371600" cy="1033462"/>
          </a:xfrm>
          <a:custGeom>
            <a:avLst/>
            <a:gdLst>
              <a:gd name="connsiteX0" fmla="*/ 0 w 1371595"/>
              <a:gd name="connsiteY0" fmla="*/ 172475 h 1034830"/>
              <a:gd name="connsiteX1" fmla="*/ 172475 w 1371595"/>
              <a:gd name="connsiteY1" fmla="*/ 0 h 1034830"/>
              <a:gd name="connsiteX2" fmla="*/ 1199120 w 1371595"/>
              <a:gd name="connsiteY2" fmla="*/ 0 h 1034830"/>
              <a:gd name="connsiteX3" fmla="*/ 1371595 w 1371595"/>
              <a:gd name="connsiteY3" fmla="*/ 172475 h 1034830"/>
              <a:gd name="connsiteX4" fmla="*/ 1371595 w 1371595"/>
              <a:gd name="connsiteY4" fmla="*/ 862355 h 1034830"/>
              <a:gd name="connsiteX5" fmla="*/ 1199120 w 1371595"/>
              <a:gd name="connsiteY5" fmla="*/ 1034830 h 1034830"/>
              <a:gd name="connsiteX6" fmla="*/ 172475 w 1371595"/>
              <a:gd name="connsiteY6" fmla="*/ 1034830 h 1034830"/>
              <a:gd name="connsiteX7" fmla="*/ 0 w 1371595"/>
              <a:gd name="connsiteY7" fmla="*/ 862355 h 1034830"/>
              <a:gd name="connsiteX8" fmla="*/ 0 w 1371595"/>
              <a:gd name="connsiteY8" fmla="*/ 172475 h 103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1595" h="1034830">
                <a:moveTo>
                  <a:pt x="0" y="172475"/>
                </a:moveTo>
                <a:cubicBezTo>
                  <a:pt x="0" y="77220"/>
                  <a:pt x="77220" y="0"/>
                  <a:pt x="172475" y="0"/>
                </a:cubicBezTo>
                <a:lnTo>
                  <a:pt x="1199120" y="0"/>
                </a:lnTo>
                <a:cubicBezTo>
                  <a:pt x="1294375" y="0"/>
                  <a:pt x="1371595" y="77220"/>
                  <a:pt x="1371595" y="172475"/>
                </a:cubicBezTo>
                <a:lnTo>
                  <a:pt x="1371595" y="862355"/>
                </a:lnTo>
                <a:cubicBezTo>
                  <a:pt x="1371595" y="957610"/>
                  <a:pt x="1294375" y="1034830"/>
                  <a:pt x="1199120" y="1034830"/>
                </a:cubicBezTo>
                <a:lnTo>
                  <a:pt x="172475" y="1034830"/>
                </a:lnTo>
                <a:cubicBezTo>
                  <a:pt x="77220" y="1034830"/>
                  <a:pt x="0" y="957610"/>
                  <a:pt x="0" y="862355"/>
                </a:cubicBezTo>
                <a:lnTo>
                  <a:pt x="0" y="172475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50516" tIns="50516" rIns="50516" bIns="50516" spcCol="1270" anchor="ctr"/>
          <a:lstStyle/>
          <a:p>
            <a:pPr algn="ctr" defTabSz="711200" eaLnBrk="1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600" dirty="0"/>
              <a:t>Redundancy</a:t>
            </a:r>
          </a:p>
        </p:txBody>
      </p:sp>
      <p:sp>
        <p:nvSpPr>
          <p:cNvPr id="15" name="Freeform 14"/>
          <p:cNvSpPr/>
          <p:nvPr/>
        </p:nvSpPr>
        <p:spPr>
          <a:xfrm rot="16200000">
            <a:off x="5838825" y="3371319"/>
            <a:ext cx="514350" cy="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513669" y="0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Freeform 15"/>
          <p:cNvSpPr/>
          <p:nvPr/>
        </p:nvSpPr>
        <p:spPr>
          <a:xfrm>
            <a:off x="5513389" y="2525180"/>
            <a:ext cx="1165225" cy="693738"/>
          </a:xfrm>
          <a:custGeom>
            <a:avLst/>
            <a:gdLst>
              <a:gd name="connsiteX0" fmla="*/ 0 w 1164181"/>
              <a:gd name="connsiteY0" fmla="*/ 115558 h 693336"/>
              <a:gd name="connsiteX1" fmla="*/ 115558 w 1164181"/>
              <a:gd name="connsiteY1" fmla="*/ 0 h 693336"/>
              <a:gd name="connsiteX2" fmla="*/ 1048623 w 1164181"/>
              <a:gd name="connsiteY2" fmla="*/ 0 h 693336"/>
              <a:gd name="connsiteX3" fmla="*/ 1164181 w 1164181"/>
              <a:gd name="connsiteY3" fmla="*/ 115558 h 693336"/>
              <a:gd name="connsiteX4" fmla="*/ 1164181 w 1164181"/>
              <a:gd name="connsiteY4" fmla="*/ 577778 h 693336"/>
              <a:gd name="connsiteX5" fmla="*/ 1048623 w 1164181"/>
              <a:gd name="connsiteY5" fmla="*/ 693336 h 693336"/>
              <a:gd name="connsiteX6" fmla="*/ 115558 w 1164181"/>
              <a:gd name="connsiteY6" fmla="*/ 693336 h 693336"/>
              <a:gd name="connsiteX7" fmla="*/ 0 w 1164181"/>
              <a:gd name="connsiteY7" fmla="*/ 577778 h 693336"/>
              <a:gd name="connsiteX8" fmla="*/ 0 w 1164181"/>
              <a:gd name="connsiteY8" fmla="*/ 115558 h 693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64181" h="693336">
                <a:moveTo>
                  <a:pt x="0" y="115558"/>
                </a:moveTo>
                <a:cubicBezTo>
                  <a:pt x="0" y="51737"/>
                  <a:pt x="51737" y="0"/>
                  <a:pt x="115558" y="0"/>
                </a:cubicBezTo>
                <a:lnTo>
                  <a:pt x="1048623" y="0"/>
                </a:lnTo>
                <a:cubicBezTo>
                  <a:pt x="1112444" y="0"/>
                  <a:pt x="1164181" y="51737"/>
                  <a:pt x="1164181" y="115558"/>
                </a:cubicBezTo>
                <a:lnTo>
                  <a:pt x="1164181" y="577778"/>
                </a:lnTo>
                <a:cubicBezTo>
                  <a:pt x="1164181" y="641599"/>
                  <a:pt x="1112444" y="693336"/>
                  <a:pt x="1048623" y="693336"/>
                </a:cubicBezTo>
                <a:lnTo>
                  <a:pt x="115558" y="693336"/>
                </a:lnTo>
                <a:cubicBezTo>
                  <a:pt x="51737" y="693336"/>
                  <a:pt x="0" y="641599"/>
                  <a:pt x="0" y="577778"/>
                </a:cubicBezTo>
                <a:lnTo>
                  <a:pt x="0" y="115558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33846" tIns="33846" rIns="33846" bIns="33846" spcCol="1270" anchor="ctr"/>
          <a:lstStyle/>
          <a:p>
            <a:pPr algn="ctr" defTabSz="711200" eaLnBrk="1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600" dirty="0"/>
              <a:t>Information</a:t>
            </a:r>
          </a:p>
        </p:txBody>
      </p:sp>
      <p:sp>
        <p:nvSpPr>
          <p:cNvPr id="17" name="Freeform 16"/>
          <p:cNvSpPr/>
          <p:nvPr/>
        </p:nvSpPr>
        <p:spPr>
          <a:xfrm>
            <a:off x="6781800" y="4144431"/>
            <a:ext cx="109538" cy="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109864" y="0"/>
                </a:ln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Freeform 17"/>
          <p:cNvSpPr/>
          <p:nvPr/>
        </p:nvSpPr>
        <p:spPr>
          <a:xfrm>
            <a:off x="6891339" y="3798356"/>
            <a:ext cx="1165225" cy="693738"/>
          </a:xfrm>
          <a:custGeom>
            <a:avLst/>
            <a:gdLst>
              <a:gd name="connsiteX0" fmla="*/ 0 w 1164181"/>
              <a:gd name="connsiteY0" fmla="*/ 115558 h 693336"/>
              <a:gd name="connsiteX1" fmla="*/ 115558 w 1164181"/>
              <a:gd name="connsiteY1" fmla="*/ 0 h 693336"/>
              <a:gd name="connsiteX2" fmla="*/ 1048623 w 1164181"/>
              <a:gd name="connsiteY2" fmla="*/ 0 h 693336"/>
              <a:gd name="connsiteX3" fmla="*/ 1164181 w 1164181"/>
              <a:gd name="connsiteY3" fmla="*/ 115558 h 693336"/>
              <a:gd name="connsiteX4" fmla="*/ 1164181 w 1164181"/>
              <a:gd name="connsiteY4" fmla="*/ 577778 h 693336"/>
              <a:gd name="connsiteX5" fmla="*/ 1048623 w 1164181"/>
              <a:gd name="connsiteY5" fmla="*/ 693336 h 693336"/>
              <a:gd name="connsiteX6" fmla="*/ 115558 w 1164181"/>
              <a:gd name="connsiteY6" fmla="*/ 693336 h 693336"/>
              <a:gd name="connsiteX7" fmla="*/ 0 w 1164181"/>
              <a:gd name="connsiteY7" fmla="*/ 577778 h 693336"/>
              <a:gd name="connsiteX8" fmla="*/ 0 w 1164181"/>
              <a:gd name="connsiteY8" fmla="*/ 115558 h 693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64181" h="693336">
                <a:moveTo>
                  <a:pt x="0" y="115558"/>
                </a:moveTo>
                <a:cubicBezTo>
                  <a:pt x="0" y="51737"/>
                  <a:pt x="51737" y="0"/>
                  <a:pt x="115558" y="0"/>
                </a:cubicBezTo>
                <a:lnTo>
                  <a:pt x="1048623" y="0"/>
                </a:lnTo>
                <a:cubicBezTo>
                  <a:pt x="1112444" y="0"/>
                  <a:pt x="1164181" y="51737"/>
                  <a:pt x="1164181" y="115558"/>
                </a:cubicBezTo>
                <a:lnTo>
                  <a:pt x="1164181" y="577778"/>
                </a:lnTo>
                <a:cubicBezTo>
                  <a:pt x="1164181" y="641599"/>
                  <a:pt x="1112444" y="693336"/>
                  <a:pt x="1048623" y="693336"/>
                </a:cubicBezTo>
                <a:lnTo>
                  <a:pt x="115558" y="693336"/>
                </a:lnTo>
                <a:cubicBezTo>
                  <a:pt x="51737" y="693336"/>
                  <a:pt x="0" y="641599"/>
                  <a:pt x="0" y="577778"/>
                </a:cubicBezTo>
                <a:lnTo>
                  <a:pt x="0" y="115558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74486" tIns="74486" rIns="74486" bIns="74486" spcCol="1270" anchor="ctr"/>
          <a:lstStyle/>
          <a:p>
            <a:pPr algn="ctr" defTabSz="711200" eaLnBrk="1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600" dirty="0"/>
              <a:t>Hardware</a:t>
            </a:r>
          </a:p>
        </p:txBody>
      </p:sp>
      <p:sp>
        <p:nvSpPr>
          <p:cNvPr id="19" name="Freeform 18"/>
          <p:cNvSpPr/>
          <p:nvPr/>
        </p:nvSpPr>
        <p:spPr>
          <a:xfrm rot="5400000">
            <a:off x="5838825" y="4919131"/>
            <a:ext cx="514350" cy="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513669" y="0"/>
                </a:ln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Freeform 19"/>
          <p:cNvSpPr/>
          <p:nvPr/>
        </p:nvSpPr>
        <p:spPr>
          <a:xfrm>
            <a:off x="5513389" y="5047718"/>
            <a:ext cx="1165225" cy="693738"/>
          </a:xfrm>
          <a:custGeom>
            <a:avLst/>
            <a:gdLst>
              <a:gd name="connsiteX0" fmla="*/ 0 w 1164181"/>
              <a:gd name="connsiteY0" fmla="*/ 115558 h 693336"/>
              <a:gd name="connsiteX1" fmla="*/ 115558 w 1164181"/>
              <a:gd name="connsiteY1" fmla="*/ 0 h 693336"/>
              <a:gd name="connsiteX2" fmla="*/ 1048623 w 1164181"/>
              <a:gd name="connsiteY2" fmla="*/ 0 h 693336"/>
              <a:gd name="connsiteX3" fmla="*/ 1164181 w 1164181"/>
              <a:gd name="connsiteY3" fmla="*/ 115558 h 693336"/>
              <a:gd name="connsiteX4" fmla="*/ 1164181 w 1164181"/>
              <a:gd name="connsiteY4" fmla="*/ 577778 h 693336"/>
              <a:gd name="connsiteX5" fmla="*/ 1048623 w 1164181"/>
              <a:gd name="connsiteY5" fmla="*/ 693336 h 693336"/>
              <a:gd name="connsiteX6" fmla="*/ 115558 w 1164181"/>
              <a:gd name="connsiteY6" fmla="*/ 693336 h 693336"/>
              <a:gd name="connsiteX7" fmla="*/ 0 w 1164181"/>
              <a:gd name="connsiteY7" fmla="*/ 577778 h 693336"/>
              <a:gd name="connsiteX8" fmla="*/ 0 w 1164181"/>
              <a:gd name="connsiteY8" fmla="*/ 115558 h 693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64181" h="693336">
                <a:moveTo>
                  <a:pt x="0" y="115558"/>
                </a:moveTo>
                <a:cubicBezTo>
                  <a:pt x="0" y="51737"/>
                  <a:pt x="51737" y="0"/>
                  <a:pt x="115558" y="0"/>
                </a:cubicBezTo>
                <a:lnTo>
                  <a:pt x="1048623" y="0"/>
                </a:lnTo>
                <a:cubicBezTo>
                  <a:pt x="1112444" y="0"/>
                  <a:pt x="1164181" y="51737"/>
                  <a:pt x="1164181" y="115558"/>
                </a:cubicBezTo>
                <a:lnTo>
                  <a:pt x="1164181" y="577778"/>
                </a:lnTo>
                <a:cubicBezTo>
                  <a:pt x="1164181" y="641599"/>
                  <a:pt x="1112444" y="693336"/>
                  <a:pt x="1048623" y="693336"/>
                </a:cubicBezTo>
                <a:lnTo>
                  <a:pt x="115558" y="693336"/>
                </a:lnTo>
                <a:cubicBezTo>
                  <a:pt x="51737" y="693336"/>
                  <a:pt x="0" y="641599"/>
                  <a:pt x="0" y="577778"/>
                </a:cubicBezTo>
                <a:lnTo>
                  <a:pt x="0" y="11555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74486" tIns="74486" rIns="74486" bIns="74486" spcCol="1270" anchor="ctr"/>
          <a:lstStyle/>
          <a:p>
            <a:pPr algn="ctr" defTabSz="711200" eaLnBrk="1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600" dirty="0"/>
              <a:t>Time</a:t>
            </a:r>
          </a:p>
        </p:txBody>
      </p:sp>
      <p:sp>
        <p:nvSpPr>
          <p:cNvPr id="21" name="Freeform 20"/>
          <p:cNvSpPr/>
          <p:nvPr/>
        </p:nvSpPr>
        <p:spPr>
          <a:xfrm rot="10800000">
            <a:off x="5300664" y="4144431"/>
            <a:ext cx="109537" cy="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109864" y="0"/>
                </a:ln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Freeform 21"/>
          <p:cNvSpPr/>
          <p:nvPr/>
        </p:nvSpPr>
        <p:spPr>
          <a:xfrm>
            <a:off x="4168775" y="3798356"/>
            <a:ext cx="1165225" cy="693738"/>
          </a:xfrm>
          <a:custGeom>
            <a:avLst/>
            <a:gdLst>
              <a:gd name="connsiteX0" fmla="*/ 0 w 1164181"/>
              <a:gd name="connsiteY0" fmla="*/ 115558 h 693336"/>
              <a:gd name="connsiteX1" fmla="*/ 115558 w 1164181"/>
              <a:gd name="connsiteY1" fmla="*/ 0 h 693336"/>
              <a:gd name="connsiteX2" fmla="*/ 1048623 w 1164181"/>
              <a:gd name="connsiteY2" fmla="*/ 0 h 693336"/>
              <a:gd name="connsiteX3" fmla="*/ 1164181 w 1164181"/>
              <a:gd name="connsiteY3" fmla="*/ 115558 h 693336"/>
              <a:gd name="connsiteX4" fmla="*/ 1164181 w 1164181"/>
              <a:gd name="connsiteY4" fmla="*/ 577778 h 693336"/>
              <a:gd name="connsiteX5" fmla="*/ 1048623 w 1164181"/>
              <a:gd name="connsiteY5" fmla="*/ 693336 h 693336"/>
              <a:gd name="connsiteX6" fmla="*/ 115558 w 1164181"/>
              <a:gd name="connsiteY6" fmla="*/ 693336 h 693336"/>
              <a:gd name="connsiteX7" fmla="*/ 0 w 1164181"/>
              <a:gd name="connsiteY7" fmla="*/ 577778 h 693336"/>
              <a:gd name="connsiteX8" fmla="*/ 0 w 1164181"/>
              <a:gd name="connsiteY8" fmla="*/ 115558 h 693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64181" h="693336">
                <a:moveTo>
                  <a:pt x="0" y="115558"/>
                </a:moveTo>
                <a:cubicBezTo>
                  <a:pt x="0" y="51737"/>
                  <a:pt x="51737" y="0"/>
                  <a:pt x="115558" y="0"/>
                </a:cubicBezTo>
                <a:lnTo>
                  <a:pt x="1048623" y="0"/>
                </a:lnTo>
                <a:cubicBezTo>
                  <a:pt x="1112444" y="0"/>
                  <a:pt x="1164181" y="51737"/>
                  <a:pt x="1164181" y="115558"/>
                </a:cubicBezTo>
                <a:lnTo>
                  <a:pt x="1164181" y="577778"/>
                </a:lnTo>
                <a:cubicBezTo>
                  <a:pt x="1164181" y="641599"/>
                  <a:pt x="1112444" y="693336"/>
                  <a:pt x="1048623" y="693336"/>
                </a:cubicBezTo>
                <a:lnTo>
                  <a:pt x="115558" y="693336"/>
                </a:lnTo>
                <a:cubicBezTo>
                  <a:pt x="51737" y="693336"/>
                  <a:pt x="0" y="641599"/>
                  <a:pt x="0" y="577778"/>
                </a:cubicBezTo>
                <a:lnTo>
                  <a:pt x="0" y="11555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74486" tIns="74486" rIns="74486" bIns="74486" spcCol="1270" anchor="ctr"/>
          <a:lstStyle/>
          <a:p>
            <a:pPr algn="ctr" defTabSz="711200" eaLnBrk="1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600" dirty="0"/>
              <a:t>Software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655888" y="2050520"/>
            <a:ext cx="68691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Usually, extra bits are added to allow recovery from garbled bits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386013" y="5836178"/>
            <a:ext cx="7810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Usually, an action is performed, and then, if required, it is performed again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8250238" y="3406245"/>
            <a:ext cx="2336423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 Usually, extra  equipment are added  to allow tolerating  failed hardware  components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692283" y="3544356"/>
            <a:ext cx="2322506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 Usually, extra  processes are added  to allow tolerating  failed processes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655888" y="2050520"/>
            <a:ext cx="6869112" cy="369887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676408" y="3544356"/>
            <a:ext cx="2322506" cy="120173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208962" y="3406245"/>
            <a:ext cx="2379783" cy="1476375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386014" y="5826652"/>
            <a:ext cx="7824787" cy="37941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4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8" grpId="0" animBg="1"/>
      <p:bldP spid="20" grpId="0" animBg="1"/>
      <p:bldP spid="22" grpId="0" animBg="1"/>
      <p:bldP spid="6" grpId="0"/>
      <p:bldP spid="8" grpId="0"/>
      <p:bldP spid="9" grpId="0"/>
      <p:bldP spid="13" grpId="0"/>
      <p:bldP spid="3" grpId="0" animBg="1"/>
      <p:bldP spid="5" grpId="0" animBg="1"/>
      <p:bldP spid="7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Detecting Failures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 fontScale="92500"/>
          </a:bodyPr>
          <a:lstStyle/>
          <a:p>
            <a:pPr algn="just" eaLnBrk="1" hangingPunct="1">
              <a:buFont typeface="Wingdings" panose="05000000000000000000" pitchFamily="2" charset="2"/>
              <a:buChar char="§"/>
            </a:pPr>
            <a:r>
              <a:rPr lang="en-US" altLang="en-US" sz="3000" dirty="0"/>
              <a:t>But, failures need to be detected before they can be masked</a:t>
            </a:r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altLang="en-US" sz="30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3000" dirty="0"/>
              <a:t>A detection subsystem (especially, for a fail-stop or fail-silent failure):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en-US" altLang="en-US" sz="2600" dirty="0"/>
              <a:t>Can usually be done as a side-effect of regularly exchanging information with servers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endParaRPr lang="en-US" altLang="en-US" sz="2600" dirty="0"/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en-US" altLang="en-US" sz="2600" dirty="0"/>
              <a:t>Should ideally be able to distinguish between network and server failures</a:t>
            </a:r>
          </a:p>
          <a:p>
            <a:pPr marL="1314450" lvl="2" indent="-457200" algn="just">
              <a:buFont typeface="Wingdings" panose="05000000000000000000" pitchFamily="2" charset="2"/>
              <a:buChar char="§"/>
            </a:pPr>
            <a:r>
              <a:rPr lang="en-US" altLang="en-US" sz="2600" dirty="0"/>
              <a:t>A process, </a:t>
            </a:r>
            <a:r>
              <a:rPr lang="en-US" altLang="en-US" sz="2600" i="1" dirty="0"/>
              <a:t>P</a:t>
            </a:r>
            <a:r>
              <a:rPr lang="en-US" altLang="en-US" sz="2600" dirty="0"/>
              <a:t>, that cannot reach a server can check with other processes on whether they can reach the server</a:t>
            </a:r>
          </a:p>
          <a:p>
            <a:pPr marL="1771650" lvl="3" indent="-457200" algn="just">
              <a:buFont typeface="Wingdings" panose="05000000000000000000" pitchFamily="2" charset="2"/>
              <a:buChar char="§"/>
            </a:pPr>
            <a:r>
              <a:rPr lang="en-US" altLang="en-US" sz="2600" dirty="0"/>
              <a:t>If at least one other process indicates that it can reach the server, P can presume that it is a network failure (assuming all processes are non-malicious/non-faulty)</a:t>
            </a:r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 marL="800100" lvl="1" indent="-342900" algn="just" eaLnBrk="1" hangingPunct="1">
              <a:buFontTx/>
              <a:buAutoNum type="arabicPeriod" startAt="2"/>
            </a:pPr>
            <a:endParaRPr lang="en-US" altLang="en-US" sz="3200" dirty="0"/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altLang="en-US" sz="2800" dirty="0"/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altLang="en-US" sz="2400" dirty="0"/>
          </a:p>
          <a:p>
            <a:pPr marL="800100" lvl="1" indent="-342900" algn="just" eaLnBrk="1" hangingPunct="1">
              <a:buFont typeface="Wingdings" panose="05000000000000000000" pitchFamily="2" charset="2"/>
              <a:buChar char="§"/>
            </a:pPr>
            <a:endParaRPr lang="en-US" altLang="en-US" sz="3600" dirty="0"/>
          </a:p>
        </p:txBody>
      </p:sp>
      <p:sp>
        <p:nvSpPr>
          <p:cNvPr id="6451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626C56-6C3C-4BB3-9864-C4DB96100FA2}" type="slidenum">
              <a:rPr lang="en-US" altLang="en-US" sz="1400">
                <a:solidFill>
                  <a:schemeClr val="bg2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36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Example 1: Speculative Execution in Hadoop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Autofit/>
          </a:bodyPr>
          <a:lstStyle/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400" dirty="0"/>
              <a:t>A </a:t>
            </a:r>
            <a:r>
              <a:rPr lang="en-US" sz="2400" dirty="0" err="1"/>
              <a:t>MapReduce</a:t>
            </a:r>
            <a:r>
              <a:rPr lang="en-US" sz="2400" dirty="0"/>
              <a:t> job is dominated by the slowest task</a:t>
            </a: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2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400" dirty="0" err="1"/>
              <a:t>MapReduce</a:t>
            </a:r>
            <a:r>
              <a:rPr lang="en-US" sz="2400" dirty="0"/>
              <a:t> attempts to locate slow tasks (or </a:t>
            </a:r>
            <a:r>
              <a:rPr lang="en-US" sz="2400" i="1" dirty="0">
                <a:solidFill>
                  <a:srgbClr val="0070C0"/>
                </a:solidFill>
              </a:rPr>
              <a:t>stragglers</a:t>
            </a:r>
            <a:r>
              <a:rPr lang="en-US" sz="2400" dirty="0"/>
              <a:t>) and run </a:t>
            </a:r>
            <a:r>
              <a:rPr lang="en-US" sz="2400" i="1" dirty="0"/>
              <a:t>replicated</a:t>
            </a:r>
            <a:r>
              <a:rPr lang="en-US" sz="2400" dirty="0"/>
              <a:t> (or </a:t>
            </a:r>
            <a:r>
              <a:rPr lang="en-US" sz="2400" i="1" dirty="0">
                <a:solidFill>
                  <a:srgbClr val="0070C0"/>
                </a:solidFill>
              </a:rPr>
              <a:t>speculative</a:t>
            </a:r>
            <a:r>
              <a:rPr lang="en-US" sz="2400" dirty="0"/>
              <a:t>) tasks that will optimistically commit before corresponding stragglers</a:t>
            </a: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200" dirty="0"/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r>
              <a:rPr lang="en-US" sz="2400" dirty="0"/>
              <a:t>In general, this strategy is known as </a:t>
            </a:r>
            <a:r>
              <a:rPr lang="en-US" sz="2400" i="1" dirty="0"/>
              <a:t>task resiliency </a:t>
            </a:r>
            <a:r>
              <a:rPr lang="en-US" sz="2400" dirty="0"/>
              <a:t>or </a:t>
            </a:r>
            <a:r>
              <a:rPr lang="en-US" sz="2400" i="1" dirty="0"/>
              <a:t>task replication</a:t>
            </a:r>
            <a:r>
              <a:rPr lang="en-US" sz="2400" dirty="0"/>
              <a:t> (as opposed to </a:t>
            </a:r>
            <a:r>
              <a:rPr lang="en-US" sz="2400" i="1" dirty="0"/>
              <a:t>data replication</a:t>
            </a:r>
            <a:r>
              <a:rPr lang="en-US" sz="2400" dirty="0"/>
              <a:t>)</a:t>
            </a:r>
          </a:p>
          <a:p>
            <a:pPr marL="742950" lvl="2" indent="-342900" algn="just" eaLnBrk="1" hangingPunct="1">
              <a:buFont typeface="Wingdings" pitchFamily="2" charset="2"/>
              <a:buChar char="§"/>
              <a:defRPr/>
            </a:pPr>
            <a:r>
              <a:rPr lang="en-US" dirty="0"/>
              <a:t>In Hadoop it is called </a:t>
            </a:r>
            <a:r>
              <a:rPr lang="en-US" i="1" dirty="0">
                <a:solidFill>
                  <a:srgbClr val="0070C0"/>
                </a:solidFill>
              </a:rPr>
              <a:t>speculative execution</a:t>
            </a: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2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400" dirty="0"/>
              <a:t>Only </a:t>
            </a:r>
            <a:r>
              <a:rPr lang="en-US" sz="2400" u="sng" dirty="0"/>
              <a:t>one</a:t>
            </a:r>
            <a:r>
              <a:rPr lang="en-US" sz="2400" dirty="0"/>
              <a:t> copy of a straggler is allowed to be speculated</a:t>
            </a: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2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400" dirty="0"/>
              <a:t>Whichever task (among the two tasks) commits first, its results are exploited, and the other task is killed </a:t>
            </a:r>
          </a:p>
        </p:txBody>
      </p:sp>
    </p:spTree>
    <p:extLst>
      <p:ext uri="{BB962C8B-B14F-4D97-AF65-F5344CB8AC3E}">
        <p14:creationId xmlns:p14="http://schemas.microsoft.com/office/powerpoint/2010/main" val="62246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But, How to Detect Stragglers?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 marL="231775" indent="-231775" algn="just" eaLnBrk="1" hangingPunct="1">
              <a:buFont typeface="Wingdings" pitchFamily="2" charset="2"/>
              <a:buChar char="§"/>
              <a:defRPr/>
            </a:pPr>
            <a:r>
              <a:rPr lang="en-US" sz="2600" dirty="0"/>
              <a:t>Hadoop monitors the progresses of all tasks and assigns each task a </a:t>
            </a:r>
            <a:r>
              <a:rPr lang="en-US" sz="2600" i="1" dirty="0"/>
              <a:t>progress score </a:t>
            </a:r>
            <a:r>
              <a:rPr lang="en-US" sz="2600" dirty="0"/>
              <a:t>between 0 and 1</a:t>
            </a:r>
          </a:p>
          <a:p>
            <a:pPr marL="231775" indent="-231775" algn="just" eaLnBrk="1" hangingPunct="1">
              <a:buFont typeface="Wingdings" pitchFamily="2" charset="2"/>
              <a:buChar char="§"/>
              <a:defRPr/>
            </a:pPr>
            <a:endParaRPr lang="en-US" sz="2600" dirty="0"/>
          </a:p>
          <a:p>
            <a:pPr marL="231775" indent="-231775" algn="just" eaLnBrk="1" hangingPunct="1">
              <a:buFont typeface="Wingdings" pitchFamily="2" charset="2"/>
              <a:buChar char="§"/>
              <a:defRPr/>
            </a:pPr>
            <a:r>
              <a:rPr lang="en-US" sz="2600" dirty="0"/>
              <a:t>A task is marked as a straggler if its progress score (PS) </a:t>
            </a:r>
            <a:r>
              <a:rPr lang="en-US" sz="2600" i="1" dirty="0"/>
              <a:t>&lt;</a:t>
            </a:r>
            <a:r>
              <a:rPr lang="en-US" sz="2600" dirty="0"/>
              <a:t> (average – 0.2) after running at least 1 minute</a:t>
            </a:r>
          </a:p>
        </p:txBody>
      </p:sp>
      <p:sp>
        <p:nvSpPr>
          <p:cNvPr id="4" name="Rectangle 3"/>
          <p:cNvSpPr/>
          <p:nvPr/>
        </p:nvSpPr>
        <p:spPr>
          <a:xfrm>
            <a:off x="3962400" y="4292600"/>
            <a:ext cx="1905000" cy="1524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54464" y="5054600"/>
            <a:ext cx="160337" cy="152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5867400" y="42926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5448300" y="4594226"/>
            <a:ext cx="827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</a:rPr>
              <a:t>PS= 2/3</a:t>
            </a:r>
          </a:p>
        </p:txBody>
      </p:sp>
      <p:sp>
        <p:nvSpPr>
          <p:cNvPr id="8" name="Rectangle 7"/>
          <p:cNvSpPr/>
          <p:nvPr/>
        </p:nvSpPr>
        <p:spPr>
          <a:xfrm>
            <a:off x="5867400" y="4292600"/>
            <a:ext cx="973138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114800" y="5054600"/>
            <a:ext cx="27432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114800" y="505777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4"/>
          <p:cNvSpPr txBox="1">
            <a:spLocks noChangeArrowheads="1"/>
          </p:cNvSpPr>
          <p:nvPr/>
        </p:nvSpPr>
        <p:spPr bwMode="auto">
          <a:xfrm>
            <a:off x="3886200" y="5359401"/>
            <a:ext cx="9271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</a:rPr>
              <a:t>PS= 1/12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209800" y="5740400"/>
            <a:ext cx="7162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965951" y="4213226"/>
            <a:ext cx="1647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1400">
                <a:solidFill>
                  <a:schemeClr val="tx1"/>
                </a:solidFill>
              </a:rPr>
              <a:t>Not a straggler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954463" y="4064000"/>
            <a:ext cx="0" cy="18796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37"/>
          <p:cNvSpPr txBox="1">
            <a:spLocks noChangeArrowheads="1"/>
          </p:cNvSpPr>
          <p:nvPr/>
        </p:nvSpPr>
        <p:spPr bwMode="auto">
          <a:xfrm>
            <a:off x="3492500" y="4214814"/>
            <a:ext cx="393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</a:rPr>
              <a:t>T1</a:t>
            </a:r>
          </a:p>
        </p:txBody>
      </p:sp>
      <p:sp>
        <p:nvSpPr>
          <p:cNvPr id="17" name="TextBox 38"/>
          <p:cNvSpPr txBox="1">
            <a:spLocks noChangeArrowheads="1"/>
          </p:cNvSpPr>
          <p:nvPr/>
        </p:nvSpPr>
        <p:spPr bwMode="auto">
          <a:xfrm>
            <a:off x="3492500" y="4976814"/>
            <a:ext cx="393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</a:rPr>
              <a:t>T2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8643938" y="5864226"/>
            <a:ext cx="5762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</a:rPr>
              <a:t>Time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5867400" y="3733800"/>
            <a:ext cx="0" cy="2514600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7269163" y="4949826"/>
            <a:ext cx="1041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</a:rPr>
              <a:t>A straggler</a:t>
            </a:r>
          </a:p>
        </p:txBody>
      </p:sp>
      <p:sp>
        <p:nvSpPr>
          <p:cNvPr id="19" name="Multiply 18"/>
          <p:cNvSpPr/>
          <p:nvPr/>
        </p:nvSpPr>
        <p:spPr>
          <a:xfrm>
            <a:off x="6965950" y="4948238"/>
            <a:ext cx="304800" cy="30956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1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 animBg="1"/>
      <p:bldP spid="9" grpId="0" animBg="1"/>
      <p:bldP spid="11" grpId="0"/>
      <p:bldP spid="14" grpId="0"/>
      <p:bldP spid="16" grpId="0"/>
      <p:bldP spid="17" grpId="0"/>
      <p:bldP spid="18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Example 2: Atomic Multicasting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Atomic multicasting requires satisfying two conditions: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A message should be delivered to </a:t>
            </a:r>
            <a:r>
              <a:rPr lang="en-US" sz="2400" i="1" dirty="0"/>
              <a:t>either all or none</a:t>
            </a:r>
            <a:r>
              <a:rPr lang="en-US" sz="2400" dirty="0"/>
              <a:t> of the processes (or replica sites)</a:t>
            </a:r>
          </a:p>
          <a:p>
            <a:pPr marL="1314450" lvl="2" indent="-285750">
              <a:spcAft>
                <a:spcPts val="1200"/>
              </a:spcAft>
              <a:buFont typeface="Wingdings" panose="05000000000000000000" pitchFamily="2" charset="2"/>
              <a:buChar char="§"/>
              <a:tabLst>
                <a:tab pos="971550" algn="l"/>
              </a:tabLst>
            </a:pPr>
            <a:r>
              <a:rPr lang="en-US" sz="2400" dirty="0"/>
              <a:t>This property is known as </a:t>
            </a:r>
            <a:r>
              <a:rPr lang="en-US" sz="2400" dirty="0">
                <a:solidFill>
                  <a:srgbClr val="0070C0"/>
                </a:solidFill>
              </a:rPr>
              <a:t>atomicity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All messages should be delivered </a:t>
            </a:r>
            <a:r>
              <a:rPr lang="en-US" sz="2400" i="1" dirty="0"/>
              <a:t>in the same order to all </a:t>
            </a:r>
            <a:r>
              <a:rPr lang="en-US" sz="2400" dirty="0"/>
              <a:t>processes (or replica sites) </a:t>
            </a:r>
          </a:p>
          <a:p>
            <a:pPr marL="1314450" lvl="2" indent="-285750">
              <a:buFont typeface="Wingdings" panose="05000000000000000000" pitchFamily="2" charset="2"/>
              <a:buChar char="§"/>
              <a:tabLst>
                <a:tab pos="971550" algn="l"/>
              </a:tabLst>
            </a:pPr>
            <a:r>
              <a:rPr lang="en-US" sz="2400" dirty="0"/>
              <a:t>This property is known as </a:t>
            </a:r>
            <a:r>
              <a:rPr lang="en-US" sz="2400" dirty="0">
                <a:solidFill>
                  <a:srgbClr val="0070C0"/>
                </a:solidFill>
              </a:rPr>
              <a:t>consistent ordering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The atomicity property entails </a:t>
            </a:r>
            <a:r>
              <a:rPr lang="en-US" sz="2800" i="1" dirty="0"/>
              <a:t>reliable</a:t>
            </a:r>
            <a:r>
              <a:rPr lang="en-US" sz="2800" dirty="0"/>
              <a:t> multicasting since it guarantees that ALL (or none) of the processes will receive the multicast message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5217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Message Ordering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n-US" sz="2800" dirty="0"/>
              <a:t>As discussed before, there are typically three types of message orderings:</a:t>
            </a:r>
          </a:p>
          <a:p>
            <a:pPr marL="685800" lvl="1" indent="-342900" algn="just" eaLnBrk="1" hangingPunct="1"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Font typeface="+mj-lt"/>
              <a:buAutoNum type="arabicPeriod"/>
              <a:defRPr/>
            </a:pPr>
            <a:r>
              <a:rPr lang="en-US" sz="2400" dirty="0">
                <a:solidFill>
                  <a:srgbClr val="0070C0"/>
                </a:solidFill>
              </a:rPr>
              <a:t>Sequential (or FIFO) Ordering</a:t>
            </a:r>
          </a:p>
          <a:p>
            <a:pPr marL="1028700" lvl="2" algn="just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Messages sent </a:t>
            </a:r>
            <a:r>
              <a:rPr lang="en-US" sz="2400" i="1" dirty="0"/>
              <a:t>from the same process </a:t>
            </a:r>
            <a:r>
              <a:rPr lang="en-US" sz="2400" dirty="0"/>
              <a:t>are delivered in the same order as they were sent at every receiving process </a:t>
            </a:r>
          </a:p>
          <a:p>
            <a:pPr marL="685800" lvl="1" indent="-342900" algn="just" eaLnBrk="1" hangingPunct="1"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Font typeface="+mj-lt"/>
              <a:buAutoNum type="arabicPeriod"/>
              <a:defRPr/>
            </a:pPr>
            <a:r>
              <a:rPr lang="en-US" sz="2400" dirty="0">
                <a:solidFill>
                  <a:srgbClr val="0070C0"/>
                </a:solidFill>
              </a:rPr>
              <a:t>Causal Ordering</a:t>
            </a:r>
          </a:p>
          <a:p>
            <a:pPr marL="1028700" lvl="2" algn="just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If message </a:t>
            </a:r>
            <a:r>
              <a:rPr lang="en-US" sz="2400" i="1" dirty="0"/>
              <a:t>m</a:t>
            </a:r>
            <a:r>
              <a:rPr lang="en-US" sz="2400" i="1" baseline="-25000" dirty="0"/>
              <a:t>1</a:t>
            </a:r>
            <a:r>
              <a:rPr lang="en-US" sz="2400" dirty="0"/>
              <a:t> causally precedes message </a:t>
            </a:r>
            <a:r>
              <a:rPr lang="en-US" sz="2400" i="1" dirty="0"/>
              <a:t>m</a:t>
            </a:r>
            <a:r>
              <a:rPr lang="en-US" sz="2400" i="1" baseline="-25000" dirty="0"/>
              <a:t>2</a:t>
            </a:r>
            <a:r>
              <a:rPr lang="en-US" sz="2400" dirty="0"/>
              <a:t>, </a:t>
            </a:r>
            <a:r>
              <a:rPr lang="en-US" sz="2400" i="1" dirty="0"/>
              <a:t>m</a:t>
            </a:r>
            <a:r>
              <a:rPr lang="en-US" sz="2400" i="1" baseline="-25000" dirty="0"/>
              <a:t>1</a:t>
            </a:r>
            <a:r>
              <a:rPr lang="en-US" sz="2400" dirty="0"/>
              <a:t> is delivered before </a:t>
            </a:r>
            <a:r>
              <a:rPr lang="en-US" sz="2400" i="1" dirty="0"/>
              <a:t>m</a:t>
            </a:r>
            <a:r>
              <a:rPr lang="en-US" sz="2400" i="1" baseline="-25000" dirty="0"/>
              <a:t>2 </a:t>
            </a:r>
            <a:r>
              <a:rPr lang="en-US" sz="2400" dirty="0"/>
              <a:t>at every receiving process</a:t>
            </a:r>
          </a:p>
          <a:p>
            <a:pPr marL="685800" lvl="1" indent="-342900" algn="just" eaLnBrk="1" hangingPunct="1"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Font typeface="+mj-lt"/>
              <a:buAutoNum type="arabicPeriod"/>
              <a:defRPr/>
            </a:pPr>
            <a:r>
              <a:rPr lang="en-US" sz="2400" dirty="0">
                <a:solidFill>
                  <a:srgbClr val="0070C0"/>
                </a:solidFill>
              </a:rPr>
              <a:t>Total Ordering</a:t>
            </a:r>
          </a:p>
          <a:p>
            <a:pPr marL="1028700" lvl="2" algn="just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Messages are delivered </a:t>
            </a:r>
            <a:r>
              <a:rPr lang="en-US" sz="2400" i="1" dirty="0"/>
              <a:t>in the same order </a:t>
            </a:r>
            <a:r>
              <a:rPr lang="en-US" sz="2400" dirty="0"/>
              <a:t>at every receiving process 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/>
            </a:pPr>
            <a:endParaRPr lang="en-US" sz="3600" dirty="0"/>
          </a:p>
        </p:txBody>
      </p:sp>
      <p:sp>
        <p:nvSpPr>
          <p:cNvPr id="4198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9088EA-F6B5-4AC3-A2FB-A56D0716A146}" type="slidenum">
              <a:rPr lang="en-US" altLang="en-US" sz="1400">
                <a:solidFill>
                  <a:schemeClr val="bg2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11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Types of Reliable Multicasting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822960" y="1463040"/>
            <a:ext cx="10351008" cy="4526280"/>
          </a:xfrm>
        </p:spPr>
        <p:txBody>
          <a:bodyPr/>
          <a:lstStyle/>
          <a:p>
            <a:pPr marL="0" indent="0" algn="just" eaLnBrk="1" hangingPunct="1">
              <a:buNone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dirty="0"/>
          </a:p>
        </p:txBody>
      </p:sp>
      <p:sp>
        <p:nvSpPr>
          <p:cNvPr id="4628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AF01EC-056D-4625-89EA-A45D46250557}" type="slidenum">
              <a:rPr lang="en-US" altLang="en-US" sz="1400">
                <a:solidFill>
                  <a:schemeClr val="bg2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>
              <a:solidFill>
                <a:schemeClr val="bg2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603484"/>
              </p:ext>
            </p:extLst>
          </p:nvPr>
        </p:nvGraphicFramePr>
        <p:xfrm>
          <a:off x="2209800" y="2743201"/>
          <a:ext cx="8077200" cy="2595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Multicasting Type</a:t>
                      </a:r>
                    </a:p>
                  </a:txBody>
                  <a:tcPr marT="45714" marB="45714">
                    <a:solidFill>
                      <a:srgbClr val="C4123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Basic</a:t>
                      </a:r>
                      <a:r>
                        <a:rPr lang="en-US" sz="1800" baseline="0" dirty="0"/>
                        <a:t> Message Ordering</a:t>
                      </a:r>
                      <a:endParaRPr lang="en-US" sz="1800" dirty="0"/>
                    </a:p>
                  </a:txBody>
                  <a:tcPr marT="45714" marB="45714">
                    <a:solidFill>
                      <a:srgbClr val="C4123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Total-Ordered Delivery?</a:t>
                      </a:r>
                    </a:p>
                  </a:txBody>
                  <a:tcPr marT="45714" marB="45714">
                    <a:solidFill>
                      <a:srgbClr val="C412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Reliable multicasting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None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No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FIFO multicasting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FIFO-ordered delivery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Causal multicasting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Causal-ordered delivery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Atomic multicasting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None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FIFO atomic multicasting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FIFO-ordered</a:t>
                      </a:r>
                      <a:r>
                        <a:rPr lang="en-US" sz="1400" baseline="0" dirty="0"/>
                        <a:t> delivery</a:t>
                      </a:r>
                      <a:endParaRPr lang="en-US" sz="14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Causal atomic multicasting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Causal-ordered delivery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841248" y="1463040"/>
            <a:ext cx="10332720" cy="11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800">
                <a:solidFill>
                  <a:srgbClr val="808080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>
                <a:solidFill>
                  <a:srgbClr val="808080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9pPr>
          </a:lstStyle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800" kern="0" dirty="0">
                <a:solidFill>
                  <a:schemeClr val="tx1"/>
                </a:solidFill>
              </a:rPr>
              <a:t>There is usually a distinction between </a:t>
            </a:r>
            <a:r>
              <a:rPr lang="en-US" sz="2800" i="1" kern="0" dirty="0">
                <a:solidFill>
                  <a:schemeClr val="tx1"/>
                </a:solidFill>
              </a:rPr>
              <a:t>six</a:t>
            </a:r>
            <a:r>
              <a:rPr lang="en-US" sz="2800" kern="0" dirty="0">
                <a:solidFill>
                  <a:schemeClr val="tx1"/>
                </a:solidFill>
              </a:rPr>
              <a:t> types of reliable multicasting</a:t>
            </a:r>
            <a:endParaRPr lang="en-US" sz="2400" kern="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3495369"/>
            <a:ext cx="82296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09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Types of Reliable Multicasting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buNone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dirty="0"/>
          </a:p>
        </p:txBody>
      </p:sp>
      <p:sp>
        <p:nvSpPr>
          <p:cNvPr id="4628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AF01EC-056D-4625-89EA-A45D46250557}" type="slidenum">
              <a:rPr lang="en-US" altLang="en-US" sz="1400">
                <a:solidFill>
                  <a:schemeClr val="bg2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>
              <a:solidFill>
                <a:schemeClr val="bg2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410410"/>
              </p:ext>
            </p:extLst>
          </p:nvPr>
        </p:nvGraphicFramePr>
        <p:xfrm>
          <a:off x="2209800" y="2743201"/>
          <a:ext cx="8077200" cy="2595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Multicasting Type</a:t>
                      </a:r>
                    </a:p>
                  </a:txBody>
                  <a:tcPr marT="45714" marB="45714">
                    <a:solidFill>
                      <a:srgbClr val="C4123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Basic</a:t>
                      </a:r>
                      <a:r>
                        <a:rPr lang="en-US" sz="1800" baseline="0" dirty="0"/>
                        <a:t> Message Ordering</a:t>
                      </a:r>
                      <a:endParaRPr lang="en-US" sz="1800" dirty="0"/>
                    </a:p>
                  </a:txBody>
                  <a:tcPr marT="45714" marB="45714">
                    <a:solidFill>
                      <a:srgbClr val="C4123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Total-Ordered Delivery?</a:t>
                      </a:r>
                    </a:p>
                  </a:txBody>
                  <a:tcPr marT="45714" marB="45714">
                    <a:solidFill>
                      <a:srgbClr val="C412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Reliable multicasting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None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No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FIFO multicasting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FIFO-ordered delivery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No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Causal multicasting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Causal-ordered delivery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Atomic multicasting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None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FIFO atomic multicasting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FIFO-ordered</a:t>
                      </a:r>
                      <a:r>
                        <a:rPr lang="en-US" sz="1400" baseline="0" dirty="0"/>
                        <a:t> delivery</a:t>
                      </a:r>
                      <a:endParaRPr lang="en-US" sz="14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Causal atomic multicasting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Causal-ordered delivery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841248" y="1463040"/>
            <a:ext cx="10332720" cy="1280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800">
                <a:solidFill>
                  <a:srgbClr val="808080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>
                <a:solidFill>
                  <a:srgbClr val="808080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9pPr>
          </a:lstStyle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800" kern="0" dirty="0">
                <a:solidFill>
                  <a:schemeClr val="tx1"/>
                </a:solidFill>
              </a:rPr>
              <a:t>There is usually a distinction between </a:t>
            </a:r>
            <a:r>
              <a:rPr lang="en-US" sz="2800" i="1" kern="0" dirty="0">
                <a:solidFill>
                  <a:schemeClr val="tx1"/>
                </a:solidFill>
              </a:rPr>
              <a:t>six</a:t>
            </a:r>
            <a:r>
              <a:rPr lang="en-US" sz="2800" kern="0" dirty="0">
                <a:solidFill>
                  <a:schemeClr val="tx1"/>
                </a:solidFill>
              </a:rPr>
              <a:t> types of reliable multicasting</a:t>
            </a:r>
            <a:endParaRPr lang="en-US" sz="2400" kern="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3856705"/>
            <a:ext cx="8229600" cy="199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148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Types of Reliable Multicasting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buNone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dirty="0"/>
          </a:p>
        </p:txBody>
      </p:sp>
      <p:sp>
        <p:nvSpPr>
          <p:cNvPr id="4628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AF01EC-056D-4625-89EA-A45D46250557}" type="slidenum">
              <a:rPr lang="en-US" altLang="en-US" sz="1400">
                <a:solidFill>
                  <a:schemeClr val="bg2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>
              <a:solidFill>
                <a:schemeClr val="bg2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359179"/>
              </p:ext>
            </p:extLst>
          </p:nvPr>
        </p:nvGraphicFramePr>
        <p:xfrm>
          <a:off x="2209800" y="2743201"/>
          <a:ext cx="8077200" cy="2595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Multicasting Type</a:t>
                      </a:r>
                    </a:p>
                  </a:txBody>
                  <a:tcPr marT="45714" marB="45714">
                    <a:solidFill>
                      <a:srgbClr val="C4123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Basic</a:t>
                      </a:r>
                      <a:r>
                        <a:rPr lang="en-US" sz="1800" baseline="0" dirty="0"/>
                        <a:t> Message Ordering</a:t>
                      </a:r>
                      <a:endParaRPr lang="en-US" sz="1800" dirty="0"/>
                    </a:p>
                  </a:txBody>
                  <a:tcPr marT="45714" marB="45714">
                    <a:solidFill>
                      <a:srgbClr val="C4123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Total-Ordered Delivery?</a:t>
                      </a:r>
                    </a:p>
                  </a:txBody>
                  <a:tcPr marT="45714" marB="45714">
                    <a:solidFill>
                      <a:srgbClr val="C412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Reliable multicasting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None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No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FIFO multicasting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FIFO-ordered delivery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No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Causal multicasting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Causal-ordered delivery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No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Atomic multicasting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None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FIFO atomic multicasting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FIFO-ordered</a:t>
                      </a:r>
                      <a:r>
                        <a:rPr lang="en-US" sz="1400" baseline="0" dirty="0"/>
                        <a:t> delivery</a:t>
                      </a:r>
                      <a:endParaRPr lang="en-US" sz="14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Causal atomic multicasting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Causal-ordered delivery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841248" y="1463040"/>
            <a:ext cx="10332720" cy="116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800">
                <a:solidFill>
                  <a:srgbClr val="808080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>
                <a:solidFill>
                  <a:srgbClr val="808080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9pPr>
          </a:lstStyle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800" kern="0" dirty="0">
                <a:solidFill>
                  <a:schemeClr val="tx1"/>
                </a:solidFill>
              </a:rPr>
              <a:t>There is usually a distinction between </a:t>
            </a:r>
            <a:r>
              <a:rPr lang="en-US" sz="2800" i="1" kern="0" dirty="0">
                <a:solidFill>
                  <a:schemeClr val="tx1"/>
                </a:solidFill>
              </a:rPr>
              <a:t>six</a:t>
            </a:r>
            <a:r>
              <a:rPr lang="en-US" sz="2800" kern="0" dirty="0">
                <a:solidFill>
                  <a:schemeClr val="tx1"/>
                </a:solidFill>
              </a:rPr>
              <a:t> types of reliable multicasting</a:t>
            </a:r>
            <a:endParaRPr lang="en-US" sz="2400" kern="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4227873"/>
            <a:ext cx="8229600" cy="161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048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Today…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dirty="0">
                <a:solidFill>
                  <a:srgbClr val="0070C0"/>
                </a:solidFill>
              </a:rPr>
              <a:t>Last Session:</a:t>
            </a:r>
          </a:p>
          <a:p>
            <a:pPr lvl="1" algn="just" eaLnBrk="1" hangingPunct="1">
              <a:buFont typeface="Wingdings" pitchFamily="2" charset="2"/>
              <a:buChar char="§"/>
              <a:defRPr/>
            </a:pPr>
            <a:r>
              <a:rPr lang="en-US" sz="2900" dirty="0"/>
              <a:t>Replication- Part II</a:t>
            </a:r>
          </a:p>
          <a:p>
            <a:pPr lvl="2" algn="just">
              <a:buFont typeface="Wingdings" pitchFamily="2" charset="2"/>
              <a:buChar char="§"/>
              <a:defRPr/>
            </a:pPr>
            <a:r>
              <a:rPr lang="en-US" sz="2900" dirty="0"/>
              <a:t>Consistency Protocols</a:t>
            </a:r>
          </a:p>
          <a:p>
            <a:pPr lvl="2" algn="just" eaLnBrk="1" hangingPunct="1">
              <a:buFont typeface="Wingdings" pitchFamily="2" charset="2"/>
              <a:buChar char="§"/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dirty="0">
                <a:solidFill>
                  <a:srgbClr val="0070C0"/>
                </a:solidFill>
              </a:rPr>
              <a:t>Today’s Session:</a:t>
            </a:r>
          </a:p>
          <a:p>
            <a:pPr lvl="1" algn="just" eaLnBrk="1" hangingPunct="1">
              <a:buFont typeface="Wingdings" pitchFamily="2" charset="2"/>
              <a:buChar char="§"/>
              <a:defRPr/>
            </a:pPr>
            <a:r>
              <a:rPr lang="en-US" sz="2900" dirty="0"/>
              <a:t>Fault-Tolerance</a:t>
            </a:r>
          </a:p>
          <a:p>
            <a:pPr lvl="4" algn="just" eaLnBrk="1" hangingPunct="1">
              <a:buFont typeface="Wingdings" pitchFamily="2" charset="2"/>
              <a:buChar char="§"/>
              <a:defRPr/>
            </a:pPr>
            <a:endParaRPr lang="en-US" sz="15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dirty="0">
                <a:solidFill>
                  <a:srgbClr val="0070C0"/>
                </a:solidFill>
              </a:rPr>
              <a:t>Announcements: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dirty="0"/>
              <a:t>Project 4 is due on Wed Nov. 09 by midnight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dirty="0">
                <a:solidFill>
                  <a:srgbClr val="FF0000"/>
                </a:solidFill>
              </a:rPr>
              <a:t>The final exam is on Wednesday Nov. 16 from 2:30PM to 5:30PM in Room 1190</a:t>
            </a:r>
          </a:p>
          <a:p>
            <a:pPr lvl="1" algn="just">
              <a:buFont typeface="Wingdings" pitchFamily="2" charset="2"/>
              <a:buChar char="§"/>
              <a:defRPr/>
            </a:pPr>
            <a:endParaRPr lang="en-US" dirty="0"/>
          </a:p>
          <a:p>
            <a:pPr lvl="1" algn="just">
              <a:buFont typeface="Wingdings" pitchFamily="2" charset="2"/>
              <a:buChar char="§"/>
              <a:defRPr/>
            </a:pPr>
            <a:endParaRPr lang="en-US" dirty="0"/>
          </a:p>
          <a:p>
            <a:pPr lvl="1" algn="just">
              <a:buFont typeface="Wingdings" pitchFamily="2" charset="2"/>
              <a:buChar char="§"/>
              <a:defRPr/>
            </a:pPr>
            <a:endParaRPr lang="en-US" dirty="0">
              <a:solidFill>
                <a:srgbClr val="0070C0"/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708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Types of Reliable Multicasting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buNone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dirty="0"/>
          </a:p>
        </p:txBody>
      </p:sp>
      <p:sp>
        <p:nvSpPr>
          <p:cNvPr id="4628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AF01EC-056D-4625-89EA-A45D46250557}" type="slidenum">
              <a:rPr lang="en-US" altLang="en-US" sz="1400">
                <a:solidFill>
                  <a:schemeClr val="bg2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>
              <a:solidFill>
                <a:schemeClr val="bg2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345140"/>
              </p:ext>
            </p:extLst>
          </p:nvPr>
        </p:nvGraphicFramePr>
        <p:xfrm>
          <a:off x="2209800" y="2743201"/>
          <a:ext cx="8077200" cy="2595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Multicasting Type</a:t>
                      </a:r>
                    </a:p>
                  </a:txBody>
                  <a:tcPr marT="45714" marB="45714">
                    <a:solidFill>
                      <a:srgbClr val="C4123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Basic</a:t>
                      </a:r>
                      <a:r>
                        <a:rPr lang="en-US" sz="1800" baseline="0" dirty="0"/>
                        <a:t> Message Ordering</a:t>
                      </a:r>
                      <a:endParaRPr lang="en-US" sz="1800" dirty="0"/>
                    </a:p>
                  </a:txBody>
                  <a:tcPr marT="45714" marB="45714">
                    <a:solidFill>
                      <a:srgbClr val="C4123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Total-Ordered Delivery?</a:t>
                      </a:r>
                    </a:p>
                  </a:txBody>
                  <a:tcPr marT="45714" marB="45714">
                    <a:solidFill>
                      <a:srgbClr val="C412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Reliable multicasting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None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No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FIFO multicasting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FIFO-ordered delivery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No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Causal multicasting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Causal-ordered delivery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No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Atomic multicasting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None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Yes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FIFO atomic multicasting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FIFO-ordered</a:t>
                      </a:r>
                      <a:r>
                        <a:rPr lang="en-US" sz="1400" baseline="0" dirty="0"/>
                        <a:t> delivery</a:t>
                      </a:r>
                      <a:endParaRPr lang="en-US" sz="14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Causal atomic multicasting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Causal-ordered delivery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841248" y="1463040"/>
            <a:ext cx="10332720" cy="1051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800">
                <a:solidFill>
                  <a:srgbClr val="808080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>
                <a:solidFill>
                  <a:srgbClr val="808080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9pPr>
          </a:lstStyle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800" kern="0" dirty="0">
                <a:solidFill>
                  <a:schemeClr val="tx1"/>
                </a:solidFill>
              </a:rPr>
              <a:t>There is usually a distinction between </a:t>
            </a:r>
            <a:r>
              <a:rPr lang="en-US" sz="2800" i="1" kern="0" dirty="0">
                <a:solidFill>
                  <a:schemeClr val="tx1"/>
                </a:solidFill>
              </a:rPr>
              <a:t>six</a:t>
            </a:r>
            <a:r>
              <a:rPr lang="en-US" sz="2800" kern="0" dirty="0">
                <a:solidFill>
                  <a:schemeClr val="tx1"/>
                </a:solidFill>
              </a:rPr>
              <a:t> types of reliable multicasting</a:t>
            </a:r>
            <a:endParaRPr lang="en-US" sz="2400" kern="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4572001"/>
            <a:ext cx="8229600" cy="128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030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Types of Reliable Multicasting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buNone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dirty="0"/>
          </a:p>
        </p:txBody>
      </p:sp>
      <p:sp>
        <p:nvSpPr>
          <p:cNvPr id="4628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AF01EC-056D-4625-89EA-A45D46250557}" type="slidenum">
              <a:rPr lang="en-US" altLang="en-US" sz="1400">
                <a:solidFill>
                  <a:schemeClr val="bg2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>
              <a:solidFill>
                <a:schemeClr val="bg2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534148"/>
              </p:ext>
            </p:extLst>
          </p:nvPr>
        </p:nvGraphicFramePr>
        <p:xfrm>
          <a:off x="2209800" y="2743201"/>
          <a:ext cx="8077200" cy="2595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Multicasting Type</a:t>
                      </a:r>
                    </a:p>
                  </a:txBody>
                  <a:tcPr marT="45714" marB="45714">
                    <a:solidFill>
                      <a:srgbClr val="C4123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Basic</a:t>
                      </a:r>
                      <a:r>
                        <a:rPr lang="en-US" sz="1800" baseline="0" dirty="0"/>
                        <a:t> Message Ordering</a:t>
                      </a:r>
                      <a:endParaRPr lang="en-US" sz="1800" dirty="0"/>
                    </a:p>
                  </a:txBody>
                  <a:tcPr marT="45714" marB="45714">
                    <a:solidFill>
                      <a:srgbClr val="C4123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Total-Ordered Delivery?</a:t>
                      </a:r>
                    </a:p>
                  </a:txBody>
                  <a:tcPr marT="45714" marB="45714">
                    <a:solidFill>
                      <a:srgbClr val="C412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Reliable multicasting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None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No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FIFO multicasting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FIFO-ordered delivery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No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Causal multicasting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Causal-ordered delivery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No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Atomic multicasting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None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Yes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FIFO atomic multicasting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FIFO-ordered</a:t>
                      </a:r>
                      <a:r>
                        <a:rPr lang="en-US" sz="1700" baseline="0" dirty="0"/>
                        <a:t> delivery</a:t>
                      </a:r>
                      <a:endParaRPr lang="en-US" sz="17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Yes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Causal atomic multicasting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Causal-ordered delivery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841248" y="1463040"/>
            <a:ext cx="10332720" cy="1147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800">
                <a:solidFill>
                  <a:srgbClr val="808080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>
                <a:solidFill>
                  <a:srgbClr val="808080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9pPr>
          </a:lstStyle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800" kern="0" dirty="0">
                <a:solidFill>
                  <a:schemeClr val="tx1"/>
                </a:solidFill>
              </a:rPr>
              <a:t>There is usually a distinction between </a:t>
            </a:r>
            <a:r>
              <a:rPr lang="en-US" sz="2800" i="1" kern="0" dirty="0">
                <a:solidFill>
                  <a:schemeClr val="tx1"/>
                </a:solidFill>
              </a:rPr>
              <a:t>six</a:t>
            </a:r>
            <a:r>
              <a:rPr lang="en-US" sz="2800" kern="0" dirty="0">
                <a:solidFill>
                  <a:schemeClr val="tx1"/>
                </a:solidFill>
              </a:rPr>
              <a:t> types of reliable multicasting</a:t>
            </a:r>
            <a:endParaRPr lang="en-US" sz="2400" kern="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4953001"/>
            <a:ext cx="8229600" cy="90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051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Types of Reliable Multicasting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buNone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dirty="0"/>
          </a:p>
        </p:txBody>
      </p:sp>
      <p:sp>
        <p:nvSpPr>
          <p:cNvPr id="4628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AF01EC-056D-4625-89EA-A45D46250557}" type="slidenum">
              <a:rPr lang="en-US" altLang="en-US" sz="1400">
                <a:solidFill>
                  <a:schemeClr val="bg2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>
              <a:solidFill>
                <a:schemeClr val="bg2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676674"/>
              </p:ext>
            </p:extLst>
          </p:nvPr>
        </p:nvGraphicFramePr>
        <p:xfrm>
          <a:off x="2209800" y="2743198"/>
          <a:ext cx="8077200" cy="2595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Multicasting Type</a:t>
                      </a:r>
                    </a:p>
                  </a:txBody>
                  <a:tcPr marT="45714" marB="45714">
                    <a:solidFill>
                      <a:srgbClr val="C4123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Basic</a:t>
                      </a:r>
                      <a:r>
                        <a:rPr lang="en-US" sz="1800" baseline="0" dirty="0"/>
                        <a:t> Message Ordering</a:t>
                      </a:r>
                      <a:endParaRPr lang="en-US" sz="1800" dirty="0"/>
                    </a:p>
                  </a:txBody>
                  <a:tcPr marT="45714" marB="45714">
                    <a:solidFill>
                      <a:srgbClr val="C4123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Total-Ordered Delivery?</a:t>
                      </a:r>
                    </a:p>
                  </a:txBody>
                  <a:tcPr marT="45714" marB="45714">
                    <a:solidFill>
                      <a:srgbClr val="C412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Reliable multicasting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None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No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FIFO multicasting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FIFO-ordered delivery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No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Causal multicasting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Causal-ordered delivery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No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Atomic multicasting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None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Yes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FIFO atomic multicasting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FIFO-ordered</a:t>
                      </a:r>
                      <a:r>
                        <a:rPr lang="en-US" sz="1700" baseline="0" dirty="0"/>
                        <a:t> delivery</a:t>
                      </a:r>
                      <a:endParaRPr lang="en-US" sz="17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Yes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Causal atomic multicasting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Causal-ordered delivery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Yes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841248" y="1463040"/>
            <a:ext cx="10332720" cy="1127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800">
                <a:solidFill>
                  <a:srgbClr val="808080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>
                <a:solidFill>
                  <a:srgbClr val="808080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9pPr>
          </a:lstStyle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800" kern="0" dirty="0">
                <a:solidFill>
                  <a:schemeClr val="tx1"/>
                </a:solidFill>
              </a:rPr>
              <a:t>There is usually a distinction between </a:t>
            </a:r>
            <a:r>
              <a:rPr lang="en-US" sz="2800" i="1" kern="0" dirty="0">
                <a:solidFill>
                  <a:schemeClr val="tx1"/>
                </a:solidFill>
              </a:rPr>
              <a:t>six</a:t>
            </a:r>
            <a:r>
              <a:rPr lang="en-US" sz="2800" kern="0" dirty="0">
                <a:solidFill>
                  <a:schemeClr val="tx1"/>
                </a:solidFill>
              </a:rPr>
              <a:t> types of reliable multicasting</a:t>
            </a:r>
            <a:endParaRPr lang="en-US" sz="24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111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Distributed Atomic Transactions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800" dirty="0"/>
              <a:t>Atomic multicasting is an example of a general problem, known as </a:t>
            </a:r>
            <a:r>
              <a:rPr lang="en-US" sz="2800" dirty="0">
                <a:solidFill>
                  <a:srgbClr val="0070C0"/>
                </a:solidFill>
              </a:rPr>
              <a:t>distributed atomic transactions</a:t>
            </a:r>
          </a:p>
          <a:p>
            <a:pPr lvl="1" algn="just" eaLnBrk="1" hangingPunct="1">
              <a:buFont typeface="Wingdings" pitchFamily="2" charset="2"/>
              <a:buChar char="§"/>
              <a:defRPr/>
            </a:pPr>
            <a:r>
              <a:rPr lang="en-US" sz="2400" dirty="0"/>
              <a:t>Given a transaction with multiple actions</a:t>
            </a:r>
          </a:p>
          <a:p>
            <a:pPr lvl="2" algn="just" eaLnBrk="1" hangingPunct="1">
              <a:buFont typeface="Wingdings" pitchFamily="2" charset="2"/>
              <a:buChar char="§"/>
              <a:defRPr/>
            </a:pPr>
            <a:r>
              <a:rPr lang="en-US" sz="2400" dirty="0"/>
              <a:t>Either all or none of the actions are committed</a:t>
            </a:r>
          </a:p>
          <a:p>
            <a:pPr lvl="2" algn="just" eaLnBrk="1" hangingPunct="1">
              <a:buFont typeface="Wingdings" pitchFamily="2" charset="2"/>
              <a:buChar char="§"/>
              <a:defRPr/>
            </a:pPr>
            <a:r>
              <a:rPr lang="en-US" sz="2400" dirty="0"/>
              <a:t>If all actions are committed, they will be committed in the same order at all replica sites</a:t>
            </a:r>
          </a:p>
          <a:p>
            <a:pPr marL="0" indent="0" algn="just" eaLnBrk="1" hangingPunct="1">
              <a:buNone/>
              <a:defRPr/>
            </a:pP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A popular distributed atomic transaction protocol is known as the </a:t>
            </a:r>
            <a:r>
              <a:rPr lang="en-US" sz="2400" i="1" dirty="0">
                <a:solidFill>
                  <a:srgbClr val="0070C0"/>
                </a:solidFill>
              </a:rPr>
              <a:t>two-phase commit protocol </a:t>
            </a:r>
            <a:r>
              <a:rPr lang="en-US" sz="2400" dirty="0"/>
              <a:t>(2PC), which involves: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One </a:t>
            </a:r>
            <a:r>
              <a:rPr lang="en-US" sz="2400" i="1" dirty="0">
                <a:solidFill>
                  <a:srgbClr val="C00000"/>
                </a:solidFill>
              </a:rPr>
              <a:t>coordinator</a:t>
            </a:r>
            <a:r>
              <a:rPr lang="en-US" sz="2400" dirty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Multiple </a:t>
            </a:r>
            <a:r>
              <a:rPr lang="en-US" sz="2400" i="1" dirty="0">
                <a:solidFill>
                  <a:srgbClr val="C00000"/>
                </a:solidFill>
              </a:rPr>
              <a:t>participants</a:t>
            </a:r>
            <a:endParaRPr lang="en-US" sz="3600" dirty="0"/>
          </a:p>
        </p:txBody>
      </p:sp>
      <p:sp>
        <p:nvSpPr>
          <p:cNvPr id="4710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9142CA-E7A3-46ED-B637-551954927870}" type="slidenum">
              <a:rPr lang="en-US" altLang="en-US" sz="1400">
                <a:solidFill>
                  <a:schemeClr val="bg2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72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Two-Phase Commit Protocol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700" dirty="0"/>
              <a:t>2PC is comprised of the following two phases, each involving two steps:</a:t>
            </a: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400" dirty="0"/>
          </a:p>
          <a:p>
            <a:pPr lvl="2" algn="just">
              <a:buFont typeface="Wingdings" pitchFamily="2" charset="2"/>
              <a:buChar char="§"/>
              <a:defRPr/>
            </a:pPr>
            <a:endParaRPr lang="en-US" sz="12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36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266156"/>
              </p:ext>
            </p:extLst>
          </p:nvPr>
        </p:nvGraphicFramePr>
        <p:xfrm>
          <a:off x="1018032" y="2514600"/>
          <a:ext cx="10155936" cy="31242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475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04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01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Phase I: Voting Phase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9808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/>
                        <a:t>Step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The coordinator sends a VOTE_REQUEST message to all participants.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4252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/>
                        <a:t>Step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When a participant receives a VOTE_REQUEST message,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it returns either a VOTE_COMMIT message to the coordinator telling the coordinator that it is prepared to locally commit its part of the transaction, or otherwise a VOTE_ABORT message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924119"/>
              </p:ext>
            </p:extLst>
          </p:nvPr>
        </p:nvGraphicFramePr>
        <p:xfrm>
          <a:off x="1018032" y="2514600"/>
          <a:ext cx="10155936" cy="31242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475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04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0140">
                <a:tc gridSpan="2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Phase I: Voting Phase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9808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/>
                        <a:t>Step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/>
                        <a:t>The coordinator sends a VOTE_REQUEST message to all participants.</a:t>
                      </a:r>
                      <a:endParaRPr lang="en-US" sz="1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4252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/>
                        <a:t>Step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When a participant receives a VOTE_REQUEST message,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it returns either a VOTE_COMMIT message to the coordinator telling the coordinator that it is prepared to locally commit its part of the transaction, or otherwise a VOTE_ABORT message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036600"/>
              </p:ext>
            </p:extLst>
          </p:nvPr>
        </p:nvGraphicFramePr>
        <p:xfrm>
          <a:off x="1016001" y="2514600"/>
          <a:ext cx="10155936" cy="31242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475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04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01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Phase I: Voting Phase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9808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/>
                        <a:t>Step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/>
                        <a:t>The coordinator sends a VOTE_REQUEST message to all participants.</a:t>
                      </a:r>
                      <a:endParaRPr lang="en-US" sz="1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4252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/>
                        <a:t>Step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When a participant receives a VOTE_REQUEST message,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it returns either a VOTE_COMMIT message to the coordinator indicating that it is prepared to locally commit its part of the transaction, or otherwise a VOTE_ABORT message.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99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218533"/>
              </p:ext>
            </p:extLst>
          </p:nvPr>
        </p:nvGraphicFramePr>
        <p:xfrm>
          <a:off x="2133600" y="1524000"/>
          <a:ext cx="8077200" cy="47625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9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8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04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Phase II: Decision Phase</a:t>
                      </a:r>
                    </a:p>
                  </a:txBody>
                  <a:tcPr marT="45723" marB="45723"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157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/>
                        <a:t>Step 1</a:t>
                      </a:r>
                    </a:p>
                  </a:txBody>
                  <a:tcPr marT="45723" marB="45723"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230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/>
                        <a:t>Step 2</a:t>
                      </a:r>
                    </a:p>
                  </a:txBody>
                  <a:tcPr marT="45723" marB="45723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0187" name="Rectangle 2"/>
          <p:cNvSpPr>
            <a:spLocks noGrp="1" noChangeArrowheads="1"/>
          </p:cNvSpPr>
          <p:nvPr>
            <p:ph type="title"/>
          </p:nvPr>
        </p:nvSpPr>
        <p:spPr>
          <a:xfrm>
            <a:off x="929640" y="282259"/>
            <a:ext cx="10332720" cy="132588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Two-Phase Commit Protocol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143001"/>
            <a:ext cx="8229600" cy="4525963"/>
          </a:xfrm>
        </p:spPr>
        <p:txBody>
          <a:bodyPr/>
          <a:lstStyle/>
          <a:p>
            <a:pPr marL="0" indent="0" algn="just" eaLnBrk="1" hangingPunct="1">
              <a:buNone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748701"/>
              </p:ext>
            </p:extLst>
          </p:nvPr>
        </p:nvGraphicFramePr>
        <p:xfrm>
          <a:off x="2133600" y="1524000"/>
          <a:ext cx="8077200" cy="47625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9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8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04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Phase II: Decision Phase</a:t>
                      </a:r>
                    </a:p>
                  </a:txBody>
                  <a:tcPr marT="45723" marB="45723"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157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/>
                        <a:t>Step 1</a:t>
                      </a:r>
                    </a:p>
                  </a:txBody>
                  <a:tcPr marT="45723" marB="45723" anchor="ctr"/>
                </a:tc>
                <a:tc>
                  <a:txBody>
                    <a:bodyPr/>
                    <a:lstStyle/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The coordinator collects all votes from the participants.</a:t>
                      </a:r>
                      <a:r>
                        <a:rPr lang="en-US" sz="1600" baseline="0" dirty="0"/>
                        <a:t> 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1600" baseline="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230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/>
                        <a:t>Step 2</a:t>
                      </a:r>
                    </a:p>
                  </a:txBody>
                  <a:tcPr marT="45723" marB="45723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81665"/>
              </p:ext>
            </p:extLst>
          </p:nvPr>
        </p:nvGraphicFramePr>
        <p:xfrm>
          <a:off x="2133600" y="1524000"/>
          <a:ext cx="8077200" cy="47625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9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8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04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Phase II: Decision Phase</a:t>
                      </a:r>
                    </a:p>
                  </a:txBody>
                  <a:tcPr marT="45723" marB="45723"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157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/>
                        <a:t>Step 1</a:t>
                      </a:r>
                    </a:p>
                  </a:txBody>
                  <a:tcPr marT="45723" marB="45723" anchor="ctr"/>
                </a:tc>
                <a:tc>
                  <a:txBody>
                    <a:bodyPr/>
                    <a:lstStyle/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The coordinator collects all votes from the participants.</a:t>
                      </a:r>
                      <a:r>
                        <a:rPr lang="en-US" sz="1600" baseline="0" dirty="0"/>
                        <a:t> 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1600" baseline="0" dirty="0"/>
                    </a:p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If all participants have voted to commit the transaction, then so will the coordinator. In that case, it sends a GLOBAL_COMMIT message to all participants. 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1600" baseline="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230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/>
                        <a:t>Step 2</a:t>
                      </a:r>
                    </a:p>
                  </a:txBody>
                  <a:tcPr marT="45723" marB="45723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369159"/>
              </p:ext>
            </p:extLst>
          </p:nvPr>
        </p:nvGraphicFramePr>
        <p:xfrm>
          <a:off x="2133600" y="1524000"/>
          <a:ext cx="8077200" cy="47625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9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8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04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Phase II: Decision Phase</a:t>
                      </a:r>
                    </a:p>
                  </a:txBody>
                  <a:tcPr marT="45723" marB="45723"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157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/>
                        <a:t>Step 1</a:t>
                      </a:r>
                    </a:p>
                  </a:txBody>
                  <a:tcPr marT="45723" marB="45723" anchor="ctr"/>
                </a:tc>
                <a:tc>
                  <a:txBody>
                    <a:bodyPr/>
                    <a:lstStyle/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The coordinator collects all votes from the participants.</a:t>
                      </a:r>
                      <a:r>
                        <a:rPr lang="en-US" sz="1600" baseline="0" dirty="0"/>
                        <a:t> 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1600" baseline="0" dirty="0"/>
                    </a:p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If all participants have voted to commit the transaction, then so will the coordinator. In that case, it sends a GLOBAL_COMMIT message to all participants. 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1600" baseline="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However, if one participant had voted to abort the transaction, the coordinator will also decide to abort the transaction and multicast a GLOBAL_ABORT message.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230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/>
                        <a:t>Step 2</a:t>
                      </a:r>
                    </a:p>
                  </a:txBody>
                  <a:tcPr marT="45723" marB="45723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496744"/>
              </p:ext>
            </p:extLst>
          </p:nvPr>
        </p:nvGraphicFramePr>
        <p:xfrm>
          <a:off x="2133600" y="1524000"/>
          <a:ext cx="8077200" cy="47625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9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8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04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Phase II: Decision Phase</a:t>
                      </a:r>
                    </a:p>
                  </a:txBody>
                  <a:tcPr marT="45723" marB="45723"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157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/>
                        <a:t>Step 1</a:t>
                      </a:r>
                    </a:p>
                  </a:txBody>
                  <a:tcPr marT="45723" marB="45723" anchor="ctr"/>
                </a:tc>
                <a:tc>
                  <a:txBody>
                    <a:bodyPr/>
                    <a:lstStyle/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The coordinator collects all votes from the participants.</a:t>
                      </a:r>
                      <a:r>
                        <a:rPr lang="en-US" sz="1600" baseline="0" dirty="0"/>
                        <a:t> 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1600" baseline="0" dirty="0"/>
                    </a:p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If all participants have voted to commit the transaction, then so will the coordinator. In that case, it sends a GLOBAL_COMMIT message to all participants. 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1600" baseline="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However, if one participant had voted to abort the transaction, the coordinator will also decide to abort the transaction and multicast a GLOBAL_ABORT message.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230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/>
                        <a:t>Step 2</a:t>
                      </a:r>
                    </a:p>
                  </a:txBody>
                  <a:tcPr marT="45723" marB="45723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Each participant that voted for a commit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waits for the final reaction by the coordinator. 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64545"/>
              </p:ext>
            </p:extLst>
          </p:nvPr>
        </p:nvGraphicFramePr>
        <p:xfrm>
          <a:off x="2133600" y="1531938"/>
          <a:ext cx="8077200" cy="47625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9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8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04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Phase II: Decision Phase</a:t>
                      </a:r>
                    </a:p>
                  </a:txBody>
                  <a:tcPr marT="45723" marB="45723"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157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/>
                        <a:t>Step 1</a:t>
                      </a:r>
                    </a:p>
                  </a:txBody>
                  <a:tcPr marT="45723" marB="45723" anchor="ctr"/>
                </a:tc>
                <a:tc>
                  <a:txBody>
                    <a:bodyPr/>
                    <a:lstStyle/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The coordinator collects all votes from the participants.</a:t>
                      </a:r>
                      <a:r>
                        <a:rPr lang="en-US" sz="1600" baseline="0" dirty="0"/>
                        <a:t> 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1600" baseline="0" dirty="0"/>
                    </a:p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If all participants have voted to commit the transaction, then so will the coordinator. In that case, it sends a GLOBAL_COMMIT message to all participants. 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1600" baseline="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However, if one participant had voted to abort the transaction, the coordinator will also decide to abort the transaction and multicast a GLOBAL_ABORT message.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230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/>
                        <a:t>Step 2</a:t>
                      </a:r>
                    </a:p>
                  </a:txBody>
                  <a:tcPr marT="45723" marB="45723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Each participant that voted for a commit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waits for the final reaction by the coordinator. 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en-US" sz="16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If a participant receives a GLOBAL_COMMIT message, it locally commits the transaction. 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6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856103"/>
              </p:ext>
            </p:extLst>
          </p:nvPr>
        </p:nvGraphicFramePr>
        <p:xfrm>
          <a:off x="1018032" y="1463040"/>
          <a:ext cx="10155936" cy="48234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475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04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9598">
                <a:tc gridSpan="2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Phase II: Decision Phase</a:t>
                      </a:r>
                    </a:p>
                  </a:txBody>
                  <a:tcPr marT="45723" marB="45723" anchor="ctr"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542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/>
                        <a:t>Step 1</a:t>
                      </a:r>
                    </a:p>
                  </a:txBody>
                  <a:tcPr marT="45723" marB="45723" anchor="ctr"/>
                </a:tc>
                <a:tc>
                  <a:txBody>
                    <a:bodyPr/>
                    <a:lstStyle/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/>
                        <a:t>The coordinator collects all votes from the participants.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700" baseline="0" dirty="0"/>
                    </a:p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If all participants have voted to commit the transaction, then so will the coordinator. In that case, it sends a GLOBAL_COMMIT message to all participants. 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700" baseline="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However, if one participant had voted to abort the transaction, the coordinator will also decide to abort the transaction and multicast a GLOBAL_ABORT message.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8442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/>
                        <a:t>Step 2</a:t>
                      </a:r>
                    </a:p>
                  </a:txBody>
                  <a:tcPr marT="45723" marB="45723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Each participant that voted for a commit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waits for the final reaction by the coordinator. 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If a participant receives a GLOBAL_COMMIT message, it locally commits the transaction. 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700" baseline="0" dirty="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If a participant receives a GLOBAL_ABORT message, , it locally aborts the transaction.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6563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7" name="Rectangle 2"/>
          <p:cNvSpPr>
            <a:spLocks noGrp="1" noChangeArrowheads="1"/>
          </p:cNvSpPr>
          <p:nvPr>
            <p:ph type="title"/>
          </p:nvPr>
        </p:nvSpPr>
        <p:spPr>
          <a:xfrm>
            <a:off x="929640" y="282259"/>
            <a:ext cx="10332720" cy="132588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Two-Phase Commit Protocol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087342"/>
              </p:ext>
            </p:extLst>
          </p:nvPr>
        </p:nvGraphicFramePr>
        <p:xfrm>
          <a:off x="1018032" y="1463040"/>
          <a:ext cx="10155936" cy="48234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475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04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9598">
                <a:tc gridSpan="2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Phase II: Decision Phase</a:t>
                      </a:r>
                    </a:p>
                  </a:txBody>
                  <a:tcPr marT="45723" marB="45723" anchor="ctr"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542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/>
                        <a:t>Step 1</a:t>
                      </a:r>
                    </a:p>
                  </a:txBody>
                  <a:tcPr marT="45723" marB="45723" anchor="ctr"/>
                </a:tc>
                <a:tc>
                  <a:txBody>
                    <a:bodyPr/>
                    <a:lstStyle/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/>
                        <a:t>The coordinator collects all votes from the participants.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700" baseline="0" dirty="0"/>
                    </a:p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If all participants have voted to commit the transaction, then so will the coordinator. In that case, it sends a GLOBAL_COMMIT message to all participants. 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700" baseline="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However, if one participant had voted to abort the transaction, the coordinator will also decide to abort the transaction and multicast a GLOBAL_ABORT message.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8442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/>
                        <a:t>Step 2</a:t>
                      </a:r>
                    </a:p>
                  </a:txBody>
                  <a:tcPr marT="45723" marB="45723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Each participant that voted for a commit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waits for the final reaction by the coordinator. 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If a participant receives a GLOBAL_COMMIT message, it locally commits the transaction. 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700" baseline="0" dirty="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If a participant receives a GLOBAL_ABORT message, , it locally aborts the transaction.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F3B78E8E-1AE6-446E-8D05-A673DF2EC560}"/>
              </a:ext>
            </a:extLst>
          </p:cNvPr>
          <p:cNvSpPr/>
          <p:nvPr/>
        </p:nvSpPr>
        <p:spPr>
          <a:xfrm>
            <a:off x="3276600" y="3276600"/>
            <a:ext cx="7848600" cy="9017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84078A-5DDF-4D58-A709-5EE5087E8FAF}"/>
              </a:ext>
            </a:extLst>
          </p:cNvPr>
          <p:cNvSpPr/>
          <p:nvPr/>
        </p:nvSpPr>
        <p:spPr>
          <a:xfrm>
            <a:off x="3369564" y="5638800"/>
            <a:ext cx="78486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636ECC-5D4C-4E82-AA39-88C97B3FC5B1}"/>
              </a:ext>
            </a:extLst>
          </p:cNvPr>
          <p:cNvSpPr/>
          <p:nvPr/>
        </p:nvSpPr>
        <p:spPr>
          <a:xfrm>
            <a:off x="3581400" y="4876800"/>
            <a:ext cx="7315200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43D3145-72E6-4E1E-98AC-ECDE8DDAFDD9}"/>
              </a:ext>
            </a:extLst>
          </p:cNvPr>
          <p:cNvSpPr/>
          <p:nvPr/>
        </p:nvSpPr>
        <p:spPr>
          <a:xfrm>
            <a:off x="3293618" y="4343400"/>
            <a:ext cx="7848600" cy="1733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EC9E5F0-FBC7-4ABB-BF8C-25E3C59BFCCA}"/>
              </a:ext>
            </a:extLst>
          </p:cNvPr>
          <p:cNvSpPr/>
          <p:nvPr/>
        </p:nvSpPr>
        <p:spPr>
          <a:xfrm>
            <a:off x="3300984" y="2370139"/>
            <a:ext cx="7848600" cy="171291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8AE9D6-86E2-49B3-96B5-B77D9824AE85}"/>
              </a:ext>
            </a:extLst>
          </p:cNvPr>
          <p:cNvSpPr/>
          <p:nvPr/>
        </p:nvSpPr>
        <p:spPr>
          <a:xfrm>
            <a:off x="3300984" y="2057400"/>
            <a:ext cx="7848600" cy="2082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5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 animBg="1"/>
      <p:bldP spid="23" grpId="0" animBg="1"/>
      <p:bldP spid="24" grpId="0" animBg="1"/>
      <p:bldP spid="2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2PC Finite State Machines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319463" y="2514600"/>
            <a:ext cx="914400" cy="381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INIT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317875" y="3200400"/>
            <a:ext cx="914400" cy="381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WAIT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071938" y="4038600"/>
            <a:ext cx="1066800" cy="3810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dirty="0"/>
              <a:t>COMMIT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471738" y="4038600"/>
            <a:ext cx="1066800" cy="38100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dirty="0"/>
              <a:t>ABORT</a:t>
            </a:r>
          </a:p>
        </p:txBody>
      </p:sp>
      <p:cxnSp>
        <p:nvCxnSpPr>
          <p:cNvPr id="4" name="Straight Arrow Connector 3"/>
          <p:cNvCxnSpPr>
            <a:stCxn id="2" idx="2"/>
            <a:endCxn id="5" idx="0"/>
          </p:cNvCxnSpPr>
          <p:nvPr/>
        </p:nvCxnSpPr>
        <p:spPr>
          <a:xfrm flipH="1">
            <a:off x="3775075" y="2895600"/>
            <a:ext cx="1588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8" idx="0"/>
          </p:cNvCxnSpPr>
          <p:nvPr/>
        </p:nvCxnSpPr>
        <p:spPr>
          <a:xfrm flipH="1">
            <a:off x="3005139" y="3581400"/>
            <a:ext cx="769937" cy="457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6" idx="0"/>
          </p:cNvCxnSpPr>
          <p:nvPr/>
        </p:nvCxnSpPr>
        <p:spPr>
          <a:xfrm>
            <a:off x="3775076" y="3581400"/>
            <a:ext cx="830263" cy="457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10" name="TextBox 13"/>
          <p:cNvSpPr txBox="1">
            <a:spLocks noChangeArrowheads="1"/>
          </p:cNvSpPr>
          <p:nvPr/>
        </p:nvSpPr>
        <p:spPr bwMode="auto">
          <a:xfrm>
            <a:off x="2025597" y="2470205"/>
            <a:ext cx="125598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    Commit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Vote-request</a:t>
            </a:r>
          </a:p>
        </p:txBody>
      </p:sp>
      <p:cxnSp>
        <p:nvCxnSpPr>
          <p:cNvPr id="16" name="Straight Connector 15"/>
          <p:cNvCxnSpPr>
            <a:stCxn id="51210" idx="1"/>
            <a:endCxn id="51210" idx="3"/>
          </p:cNvCxnSpPr>
          <p:nvPr/>
        </p:nvCxnSpPr>
        <p:spPr>
          <a:xfrm>
            <a:off x="2125664" y="2765425"/>
            <a:ext cx="9620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12" name="TextBox 24"/>
          <p:cNvSpPr txBox="1">
            <a:spLocks noChangeArrowheads="1"/>
          </p:cNvSpPr>
          <p:nvPr/>
        </p:nvSpPr>
        <p:spPr bwMode="auto">
          <a:xfrm>
            <a:off x="2143072" y="3359205"/>
            <a:ext cx="12208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  Vote-abort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Global-abort</a:t>
            </a:r>
          </a:p>
        </p:txBody>
      </p:sp>
      <p:cxnSp>
        <p:nvCxnSpPr>
          <p:cNvPr id="26" name="Straight Connector 25"/>
          <p:cNvCxnSpPr>
            <a:stCxn id="51212" idx="1"/>
            <a:endCxn id="51212" idx="3"/>
          </p:cNvCxnSpPr>
          <p:nvPr/>
        </p:nvCxnSpPr>
        <p:spPr>
          <a:xfrm>
            <a:off x="2243139" y="3656013"/>
            <a:ext cx="9350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14" name="TextBox 26"/>
          <p:cNvSpPr txBox="1">
            <a:spLocks noChangeArrowheads="1"/>
          </p:cNvSpPr>
          <p:nvPr/>
        </p:nvSpPr>
        <p:spPr bwMode="auto">
          <a:xfrm>
            <a:off x="4343401" y="3352801"/>
            <a:ext cx="141481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Vote-commit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Global-commit</a:t>
            </a:r>
          </a:p>
        </p:txBody>
      </p:sp>
      <p:cxnSp>
        <p:nvCxnSpPr>
          <p:cNvPr id="28" name="Straight Connector 27"/>
          <p:cNvCxnSpPr>
            <a:stCxn id="51214" idx="1"/>
            <a:endCxn id="51214" idx="3"/>
          </p:cNvCxnSpPr>
          <p:nvPr/>
        </p:nvCxnSpPr>
        <p:spPr>
          <a:xfrm>
            <a:off x="4405314" y="3659188"/>
            <a:ext cx="10810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8272463" y="2514600"/>
            <a:ext cx="914400" cy="381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INIT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8270876" y="3200400"/>
            <a:ext cx="872331" cy="37941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eaLnBrk="1" hangingPunct="1">
              <a:defRPr/>
            </a:pPr>
            <a:r>
              <a:rPr lang="en-US" dirty="0"/>
              <a:t>READY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9024938" y="4038600"/>
            <a:ext cx="1066800" cy="3810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dirty="0"/>
              <a:t>COMMIT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7424738" y="4038600"/>
            <a:ext cx="1066800" cy="38100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dirty="0"/>
              <a:t>ABORT</a:t>
            </a:r>
          </a:p>
        </p:txBody>
      </p:sp>
      <p:cxnSp>
        <p:nvCxnSpPr>
          <p:cNvPr id="33" name="Straight Arrow Connector 32"/>
          <p:cNvCxnSpPr>
            <a:stCxn id="29" idx="2"/>
            <a:endCxn id="30" idx="0"/>
          </p:cNvCxnSpPr>
          <p:nvPr/>
        </p:nvCxnSpPr>
        <p:spPr>
          <a:xfrm flipH="1">
            <a:off x="8728075" y="2895600"/>
            <a:ext cx="1588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0" idx="2"/>
            <a:endCxn id="32" idx="0"/>
          </p:cNvCxnSpPr>
          <p:nvPr/>
        </p:nvCxnSpPr>
        <p:spPr>
          <a:xfrm flipH="1">
            <a:off x="7958139" y="3581400"/>
            <a:ext cx="769937" cy="457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2"/>
            <a:endCxn id="31" idx="0"/>
          </p:cNvCxnSpPr>
          <p:nvPr/>
        </p:nvCxnSpPr>
        <p:spPr>
          <a:xfrm>
            <a:off x="8728076" y="3581400"/>
            <a:ext cx="830263" cy="457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55" name="TextBox 35"/>
          <p:cNvSpPr txBox="1">
            <a:spLocks noChangeArrowheads="1"/>
          </p:cNvSpPr>
          <p:nvPr/>
        </p:nvSpPr>
        <p:spPr bwMode="auto">
          <a:xfrm>
            <a:off x="7127530" y="2740497"/>
            <a:ext cx="125598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Vote-request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Vote-commit</a:t>
            </a:r>
          </a:p>
        </p:txBody>
      </p:sp>
      <p:cxnSp>
        <p:nvCxnSpPr>
          <p:cNvPr id="37" name="Straight Connector 36"/>
          <p:cNvCxnSpPr>
            <a:stCxn id="69655" idx="1"/>
            <a:endCxn id="69655" idx="3"/>
          </p:cNvCxnSpPr>
          <p:nvPr/>
        </p:nvCxnSpPr>
        <p:spPr>
          <a:xfrm>
            <a:off x="7267576" y="3046413"/>
            <a:ext cx="9620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57" name="TextBox 37"/>
          <p:cNvSpPr txBox="1">
            <a:spLocks noChangeArrowheads="1"/>
          </p:cNvSpPr>
          <p:nvPr/>
        </p:nvSpPr>
        <p:spPr bwMode="auto">
          <a:xfrm>
            <a:off x="7130235" y="3358335"/>
            <a:ext cx="12208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Global-abort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ACK</a:t>
            </a:r>
          </a:p>
        </p:txBody>
      </p:sp>
      <p:cxnSp>
        <p:nvCxnSpPr>
          <p:cNvPr id="39" name="Straight Connector 38"/>
          <p:cNvCxnSpPr>
            <a:stCxn id="69657" idx="1"/>
            <a:endCxn id="69657" idx="3"/>
          </p:cNvCxnSpPr>
          <p:nvPr/>
        </p:nvCxnSpPr>
        <p:spPr>
          <a:xfrm>
            <a:off x="7196139" y="3656013"/>
            <a:ext cx="9350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59" name="TextBox 39"/>
          <p:cNvSpPr txBox="1">
            <a:spLocks noChangeArrowheads="1"/>
          </p:cNvSpPr>
          <p:nvPr/>
        </p:nvSpPr>
        <p:spPr bwMode="auto">
          <a:xfrm>
            <a:off x="9226506" y="3371335"/>
            <a:ext cx="141481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Global-commit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ACK</a:t>
            </a:r>
          </a:p>
        </p:txBody>
      </p:sp>
      <p:cxnSp>
        <p:nvCxnSpPr>
          <p:cNvPr id="41" name="Straight Connector 40"/>
          <p:cNvCxnSpPr>
            <a:stCxn id="69659" idx="1"/>
            <a:endCxn id="69659" idx="3"/>
          </p:cNvCxnSpPr>
          <p:nvPr/>
        </p:nvCxnSpPr>
        <p:spPr>
          <a:xfrm>
            <a:off x="9358314" y="3659188"/>
            <a:ext cx="10810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9" idx="1"/>
          </p:cNvCxnSpPr>
          <p:nvPr/>
        </p:nvCxnSpPr>
        <p:spPr>
          <a:xfrm flipH="1">
            <a:off x="6629401" y="2705100"/>
            <a:ext cx="16430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629400" y="2705100"/>
            <a:ext cx="0" cy="1524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2" idx="1"/>
          </p:cNvCxnSpPr>
          <p:nvPr/>
        </p:nvCxnSpPr>
        <p:spPr>
          <a:xfrm>
            <a:off x="6629400" y="4229100"/>
            <a:ext cx="79533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64" name="TextBox 47"/>
          <p:cNvSpPr txBox="1">
            <a:spLocks noChangeArrowheads="1"/>
          </p:cNvSpPr>
          <p:nvPr/>
        </p:nvSpPr>
        <p:spPr bwMode="auto">
          <a:xfrm>
            <a:off x="6542644" y="2143897"/>
            <a:ext cx="125598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Vote-request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Vote-abort</a:t>
            </a:r>
          </a:p>
        </p:txBody>
      </p:sp>
      <p:cxnSp>
        <p:nvCxnSpPr>
          <p:cNvPr id="49" name="Straight Connector 48"/>
          <p:cNvCxnSpPr>
            <a:stCxn id="69664" idx="1"/>
            <a:endCxn id="69664" idx="3"/>
          </p:cNvCxnSpPr>
          <p:nvPr/>
        </p:nvCxnSpPr>
        <p:spPr>
          <a:xfrm>
            <a:off x="6657976" y="2439988"/>
            <a:ext cx="9620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34" name="TextBox 46"/>
          <p:cNvSpPr txBox="1">
            <a:spLocks noChangeArrowheads="1"/>
          </p:cNvSpPr>
          <p:nvPr/>
        </p:nvSpPr>
        <p:spPr bwMode="auto">
          <a:xfrm>
            <a:off x="2008410" y="5051269"/>
            <a:ext cx="3685625" cy="707886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The finite state machine of the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</a:rPr>
              <a:t>COORDINATOR</a:t>
            </a:r>
            <a:r>
              <a:rPr lang="en-US" altLang="en-US" sz="2000" dirty="0">
                <a:solidFill>
                  <a:schemeClr val="tx1"/>
                </a:solidFill>
              </a:rPr>
              <a:t> in 2PC</a:t>
            </a:r>
          </a:p>
        </p:txBody>
      </p:sp>
      <p:sp>
        <p:nvSpPr>
          <p:cNvPr id="69667" name="TextBox 51"/>
          <p:cNvSpPr txBox="1">
            <a:spLocks noChangeArrowheads="1"/>
          </p:cNvSpPr>
          <p:nvPr/>
        </p:nvSpPr>
        <p:spPr bwMode="auto">
          <a:xfrm>
            <a:off x="6700050" y="5051268"/>
            <a:ext cx="3401893" cy="707886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The finite state machine of 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</a:rPr>
              <a:t>PARTICIPANT</a:t>
            </a:r>
            <a:r>
              <a:rPr lang="en-US" altLang="en-US" sz="2000" i="1" u="sng" dirty="0">
                <a:solidFill>
                  <a:schemeClr val="tx1"/>
                </a:solidFill>
              </a:rPr>
              <a:t> </a:t>
            </a:r>
            <a:r>
              <a:rPr lang="en-US" altLang="en-US" sz="2000" dirty="0">
                <a:solidFill>
                  <a:schemeClr val="tx1"/>
                </a:solidFill>
              </a:rPr>
              <a:t>in 2PC</a:t>
            </a:r>
          </a:p>
        </p:txBody>
      </p:sp>
      <p:cxnSp>
        <p:nvCxnSpPr>
          <p:cNvPr id="51" name="Straight Connector 50"/>
          <p:cNvCxnSpPr/>
          <p:nvPr/>
        </p:nvCxnSpPr>
        <p:spPr>
          <a:xfrm>
            <a:off x="5867400" y="1981200"/>
            <a:ext cx="0" cy="426720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rved Up Arrow 52"/>
          <p:cNvSpPr/>
          <p:nvPr/>
        </p:nvSpPr>
        <p:spPr>
          <a:xfrm>
            <a:off x="5181600" y="6096000"/>
            <a:ext cx="1447800" cy="457200"/>
          </a:xfrm>
          <a:prstGeom prst="curved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1877842" y="2434424"/>
            <a:ext cx="1412875" cy="746629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3" idx="0"/>
          </p:cNvCxnSpPr>
          <p:nvPr/>
        </p:nvCxnSpPr>
        <p:spPr>
          <a:xfrm flipV="1">
            <a:off x="2584279" y="2067917"/>
            <a:ext cx="551054" cy="3665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41248" y="1463040"/>
            <a:ext cx="10260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C00000"/>
                </a:solidFill>
              </a:rPr>
              <a:t>Note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/>
              <a:t>The terms above and below the line indicate what have been received and sent, respectively</a:t>
            </a:r>
          </a:p>
        </p:txBody>
      </p:sp>
    </p:spTree>
    <p:extLst>
      <p:ext uri="{BB962C8B-B14F-4D97-AF65-F5344CB8AC3E}">
        <p14:creationId xmlns:p14="http://schemas.microsoft.com/office/powerpoint/2010/main" val="22771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69655" grpId="0"/>
      <p:bldP spid="69657" grpId="0"/>
      <p:bldP spid="69659" grpId="0"/>
      <p:bldP spid="69664" grpId="0"/>
      <p:bldP spid="69667" grpId="0" animBg="1"/>
      <p:bldP spid="53" grpId="0" animBg="1"/>
      <p:bldP spid="3" grpId="0" animBg="1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2PC Algorithm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874838"/>
            <a:ext cx="7315200" cy="4678362"/>
          </a:xfrm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normAutofit fontScale="92500" lnSpcReduction="10000"/>
          </a:bodyPr>
          <a:lstStyle/>
          <a:p>
            <a:pPr marL="0" indent="0" algn="just" eaLnBrk="1" hangingPunct="1">
              <a:buNone/>
            </a:pPr>
            <a:r>
              <a:rPr lang="en-US" altLang="en-US" sz="1400" b="1" dirty="0">
                <a:solidFill>
                  <a:schemeClr val="tx1"/>
                </a:solidFill>
              </a:rPr>
              <a:t>write START_2PC to local log;</a:t>
            </a:r>
          </a:p>
          <a:p>
            <a:pPr marL="0" indent="0" algn="just" eaLnBrk="1" hangingPunct="1">
              <a:buNone/>
            </a:pPr>
            <a:r>
              <a:rPr lang="en-US" altLang="en-US" sz="1400" b="1" dirty="0">
                <a:solidFill>
                  <a:schemeClr val="tx1"/>
                </a:solidFill>
              </a:rPr>
              <a:t>multicast VOTE_REQUEST to all participants;</a:t>
            </a:r>
          </a:p>
          <a:p>
            <a:pPr marL="0" indent="0" algn="just" eaLnBrk="1" hangingPunct="1">
              <a:buNone/>
            </a:pPr>
            <a:r>
              <a:rPr lang="en-US" altLang="en-US" sz="1400" b="1" dirty="0">
                <a:solidFill>
                  <a:schemeClr val="tx1"/>
                </a:solidFill>
              </a:rPr>
              <a:t>while not all votes have been collected{</a:t>
            </a:r>
          </a:p>
          <a:p>
            <a:pPr marL="0" indent="0" algn="just" eaLnBrk="1" hangingPunct="1">
              <a:buNone/>
            </a:pPr>
            <a:r>
              <a:rPr lang="en-US" altLang="en-US" sz="1400" b="1" dirty="0">
                <a:solidFill>
                  <a:schemeClr val="tx1"/>
                </a:solidFill>
              </a:rPr>
              <a:t>	wait for any incoming vote;</a:t>
            </a:r>
          </a:p>
          <a:p>
            <a:pPr marL="0" indent="0" algn="just" eaLnBrk="1" hangingPunct="1">
              <a:buNone/>
            </a:pPr>
            <a:r>
              <a:rPr lang="en-US" altLang="en-US" sz="1400" b="1" dirty="0">
                <a:solidFill>
                  <a:schemeClr val="tx1"/>
                </a:solidFill>
              </a:rPr>
              <a:t>	if timeout{</a:t>
            </a:r>
          </a:p>
          <a:p>
            <a:pPr marL="0" indent="0" algn="just" eaLnBrk="1" hangingPunct="1">
              <a:buNone/>
            </a:pPr>
            <a:r>
              <a:rPr lang="en-US" altLang="en-US" sz="1400" b="1" dirty="0">
                <a:solidFill>
                  <a:schemeClr val="tx1"/>
                </a:solidFill>
              </a:rPr>
              <a:t>		write GLOBAL_ABORT to local log;</a:t>
            </a:r>
          </a:p>
          <a:p>
            <a:pPr marL="0" indent="0" algn="just" eaLnBrk="1" hangingPunct="1">
              <a:buNone/>
            </a:pPr>
            <a:r>
              <a:rPr lang="en-US" altLang="en-US" sz="1400" b="1" dirty="0">
                <a:solidFill>
                  <a:schemeClr val="tx1"/>
                </a:solidFill>
              </a:rPr>
              <a:t>		multicast GLOBAL_ABORT to all participants;</a:t>
            </a:r>
          </a:p>
          <a:p>
            <a:pPr marL="0" indent="0" algn="just" eaLnBrk="1" hangingPunct="1">
              <a:buNone/>
            </a:pPr>
            <a:r>
              <a:rPr lang="en-US" altLang="en-US" sz="1400" b="1" dirty="0">
                <a:solidFill>
                  <a:schemeClr val="tx1"/>
                </a:solidFill>
              </a:rPr>
              <a:t>		exit;</a:t>
            </a:r>
          </a:p>
          <a:p>
            <a:pPr marL="0" indent="0" algn="just" eaLnBrk="1" hangingPunct="1">
              <a:buNone/>
            </a:pPr>
            <a:r>
              <a:rPr lang="en-US" altLang="en-US" sz="1400" b="1" dirty="0">
                <a:solidFill>
                  <a:schemeClr val="tx1"/>
                </a:solidFill>
              </a:rPr>
              <a:t>	}</a:t>
            </a:r>
          </a:p>
          <a:p>
            <a:pPr marL="0" indent="0" algn="just" eaLnBrk="1" hangingPunct="1">
              <a:buNone/>
            </a:pPr>
            <a:r>
              <a:rPr lang="en-US" altLang="en-US" sz="1400" b="1" dirty="0">
                <a:solidFill>
                  <a:schemeClr val="tx1"/>
                </a:solidFill>
              </a:rPr>
              <a:t>	record vote;</a:t>
            </a:r>
          </a:p>
          <a:p>
            <a:pPr marL="0" indent="0" algn="just" eaLnBrk="1" hangingPunct="1">
              <a:buNone/>
            </a:pPr>
            <a:r>
              <a:rPr lang="en-US" altLang="en-US" sz="1400" b="1" dirty="0">
                <a:solidFill>
                  <a:schemeClr val="tx1"/>
                </a:solidFill>
              </a:rPr>
              <a:t>}</a:t>
            </a:r>
          </a:p>
          <a:p>
            <a:pPr marL="0" indent="0" algn="just" eaLnBrk="1" hangingPunct="1">
              <a:buNone/>
            </a:pPr>
            <a:r>
              <a:rPr lang="en-US" altLang="en-US" sz="1400" b="1" dirty="0">
                <a:solidFill>
                  <a:schemeClr val="tx1"/>
                </a:solidFill>
              </a:rPr>
              <a:t>If all participants sent VOTE_COMMIT and coordinator votes COMMIT{</a:t>
            </a:r>
          </a:p>
          <a:p>
            <a:pPr marL="0" indent="0" algn="just" eaLnBrk="1" hangingPunct="1">
              <a:buNone/>
            </a:pPr>
            <a:r>
              <a:rPr lang="en-US" altLang="en-US" sz="1400" b="1" dirty="0">
                <a:solidFill>
                  <a:schemeClr val="tx1"/>
                </a:solidFill>
              </a:rPr>
              <a:t>	write GLOBAL_COMMIT to local log;</a:t>
            </a:r>
          </a:p>
          <a:p>
            <a:pPr marL="0" indent="0" algn="just" eaLnBrk="1" hangingPunct="1">
              <a:buNone/>
            </a:pPr>
            <a:r>
              <a:rPr lang="en-US" altLang="en-US" sz="1400" b="1" dirty="0">
                <a:solidFill>
                  <a:schemeClr val="tx1"/>
                </a:solidFill>
              </a:rPr>
              <a:t>	multicast GLOBAL_COMMIT to all participants;</a:t>
            </a:r>
          </a:p>
          <a:p>
            <a:pPr marL="0" indent="0" algn="just" eaLnBrk="1" hangingPunct="1">
              <a:buNone/>
            </a:pPr>
            <a:r>
              <a:rPr lang="en-US" altLang="en-US" sz="1400" b="1" dirty="0">
                <a:solidFill>
                  <a:schemeClr val="tx1"/>
                </a:solidFill>
              </a:rPr>
              <a:t>}else{</a:t>
            </a:r>
          </a:p>
          <a:p>
            <a:pPr marL="0" indent="0" algn="just" eaLnBrk="1" hangingPunct="1">
              <a:buNone/>
            </a:pPr>
            <a:r>
              <a:rPr lang="en-US" altLang="en-US" sz="1400" b="1" dirty="0">
                <a:solidFill>
                  <a:schemeClr val="tx1"/>
                </a:solidFill>
              </a:rPr>
              <a:t>	write GLOBAL_ABORT to local log;</a:t>
            </a:r>
          </a:p>
          <a:p>
            <a:pPr marL="0" indent="0" algn="just" eaLnBrk="1" hangingPunct="1">
              <a:buNone/>
            </a:pPr>
            <a:r>
              <a:rPr lang="en-US" altLang="en-US" sz="1400" b="1" dirty="0">
                <a:solidFill>
                  <a:schemeClr val="tx1"/>
                </a:solidFill>
              </a:rPr>
              <a:t>	multicast GLOBAL_ABORT to all participants;</a:t>
            </a:r>
          </a:p>
          <a:p>
            <a:pPr marL="0" indent="0" algn="just" eaLnBrk="1" hangingPunct="1">
              <a:buNone/>
            </a:pPr>
            <a:r>
              <a:rPr lang="en-US" altLang="en-US" sz="1400" b="1" dirty="0">
                <a:solidFill>
                  <a:schemeClr val="tx1"/>
                </a:solidFill>
              </a:rPr>
              <a:t>}</a:t>
            </a:r>
          </a:p>
          <a:p>
            <a:pPr marL="0" indent="0" algn="just" eaLnBrk="1" hangingPunct="1">
              <a:buFont typeface="Wingdings" panose="05000000000000000000" pitchFamily="2" charset="2"/>
              <a:buChar char="§"/>
            </a:pPr>
            <a:endParaRPr lang="en-US" altLang="en-US" sz="2000" dirty="0">
              <a:solidFill>
                <a:srgbClr val="7F7F7F"/>
              </a:solidFill>
            </a:endParaRPr>
          </a:p>
          <a:p>
            <a:pPr marL="0" indent="0" algn="just" eaLnBrk="1" hangingPunct="1">
              <a:buFontTx/>
              <a:buAutoNum type="arabicPeriod"/>
            </a:pPr>
            <a:endParaRPr lang="en-US" altLang="en-US" sz="2000" dirty="0">
              <a:solidFill>
                <a:srgbClr val="7F7F7F"/>
              </a:solidFill>
            </a:endParaRPr>
          </a:p>
          <a:p>
            <a:pPr marL="0" indent="0" algn="just" eaLnBrk="1" hangingPunct="1">
              <a:buFont typeface="Wingdings" panose="05000000000000000000" pitchFamily="2" charset="2"/>
              <a:buChar char="§"/>
            </a:pPr>
            <a:endParaRPr lang="en-US" altLang="en-US" dirty="0"/>
          </a:p>
        </p:txBody>
      </p:sp>
      <p:sp>
        <p:nvSpPr>
          <p:cNvPr id="70660" name="TextBox 1"/>
          <p:cNvSpPr txBox="1">
            <a:spLocks noChangeArrowheads="1"/>
          </p:cNvSpPr>
          <p:nvPr/>
        </p:nvSpPr>
        <p:spPr bwMode="auto">
          <a:xfrm>
            <a:off x="1981201" y="1458914"/>
            <a:ext cx="2532063" cy="369887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</a:rPr>
              <a:t>Actions by coordinator:</a:t>
            </a:r>
          </a:p>
        </p:txBody>
      </p:sp>
    </p:spTree>
    <p:extLst>
      <p:ext uri="{BB962C8B-B14F-4D97-AF65-F5344CB8AC3E}">
        <p14:creationId xmlns:p14="http://schemas.microsoft.com/office/powerpoint/2010/main" val="356247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 animBg="1"/>
      <p:bldP spid="7066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Coordinator Recovery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1217925"/>
              </p:ext>
            </p:extLst>
          </p:nvPr>
        </p:nvGraphicFramePr>
        <p:xfrm>
          <a:off x="1981200" y="3540760"/>
          <a:ext cx="8229600" cy="22504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1464882439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026903871"/>
                    </a:ext>
                  </a:extLst>
                </a:gridCol>
              </a:tblGrid>
              <a:tr h="45008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State in Log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Action After</a:t>
                      </a:r>
                      <a:r>
                        <a:rPr lang="en-US" sz="1800" baseline="0" dirty="0"/>
                        <a:t> Recovery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553655"/>
                  </a:ext>
                </a:extLst>
              </a:tr>
              <a:tr h="45008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INIT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en-US" sz="1600" dirty="0"/>
                        <a:t>Abort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765024"/>
                  </a:ext>
                </a:extLst>
              </a:tr>
              <a:tr h="45008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WAIT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en-US" sz="1600" dirty="0"/>
                        <a:t>Retransmit VOTE_REQUEST to participants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0653580"/>
                  </a:ext>
                </a:extLst>
              </a:tr>
              <a:tr h="45008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COMMIT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en-US" sz="1600" dirty="0"/>
                        <a:t>Retransmit GLOBAL_COMMIT to all participants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5067782"/>
                  </a:ext>
                </a:extLst>
              </a:tr>
              <a:tr h="45008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ABORT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en-US" sz="1600" dirty="0"/>
                        <a:t>Retransmit GLOBAL_ABORT</a:t>
                      </a:r>
                      <a:r>
                        <a:rPr lang="en-US" sz="1600" baseline="0" dirty="0"/>
                        <a:t> to all participants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5857420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841248" y="1463040"/>
            <a:ext cx="10332720" cy="185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800">
                <a:solidFill>
                  <a:srgbClr val="808080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>
                <a:solidFill>
                  <a:srgbClr val="808080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800" kern="0" dirty="0">
                <a:solidFill>
                  <a:schemeClr val="tx1"/>
                </a:solidFill>
              </a:rPr>
              <a:t>The coordinator can fail at any stage in 2PC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800" kern="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kern="0" dirty="0">
                <a:solidFill>
                  <a:schemeClr val="tx1"/>
                </a:solidFill>
              </a:rPr>
              <a:t>However, due to </a:t>
            </a:r>
            <a:r>
              <a:rPr lang="en-US" sz="2800" i="1" kern="0" dirty="0">
                <a:solidFill>
                  <a:srgbClr val="0070C0"/>
                </a:solidFill>
              </a:rPr>
              <a:t>logging</a:t>
            </a:r>
            <a:r>
              <a:rPr lang="en-US" sz="2800" kern="0" dirty="0"/>
              <a:t> </a:t>
            </a:r>
            <a:r>
              <a:rPr lang="en-US" sz="2800" kern="0" dirty="0">
                <a:solidFill>
                  <a:schemeClr val="tx1"/>
                </a:solidFill>
              </a:rPr>
              <a:t>its state, it can recover as follows: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145717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Fault-Tolerance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400" dirty="0"/>
              <a:t>Systems can be designed in a way that can </a:t>
            </a:r>
            <a:r>
              <a:rPr lang="en-US" sz="2400" i="1" dirty="0"/>
              <a:t>automatically</a:t>
            </a:r>
            <a:r>
              <a:rPr lang="en-US" sz="2400" dirty="0"/>
              <a:t> recover from </a:t>
            </a:r>
            <a:r>
              <a:rPr lang="en-US" sz="2400" i="1" dirty="0"/>
              <a:t>partial</a:t>
            </a:r>
            <a:r>
              <a:rPr lang="en-US" sz="2400" dirty="0"/>
              <a:t> failures</a:t>
            </a: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/>
          </a:p>
          <a:p>
            <a:pPr marL="0" indent="0" algn="just" eaLnBrk="1" hangingPunct="1">
              <a:buNone/>
              <a:defRPr/>
            </a:pPr>
            <a:endParaRPr lang="en-US" sz="20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b="1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b="1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000" b="1" dirty="0">
                <a:solidFill>
                  <a:srgbClr val="0070C0"/>
                </a:solidFill>
              </a:rPr>
              <a:t>Fault-tolerance</a:t>
            </a:r>
            <a:r>
              <a:rPr lang="en-US" sz="2000" dirty="0">
                <a:solidFill>
                  <a:srgbClr val="0070C0"/>
                </a:solidFill>
              </a:rPr>
              <a:t> </a:t>
            </a:r>
            <a:r>
              <a:rPr lang="en-US" sz="2000" dirty="0"/>
              <a:t>is the property that enables a system to continue operating properly even if a </a:t>
            </a:r>
            <a:r>
              <a:rPr lang="en-US" sz="2000" i="1" dirty="0"/>
              <a:t>failure</a:t>
            </a:r>
            <a:r>
              <a:rPr lang="en-US" sz="2000" dirty="0"/>
              <a:t> takes place during operation</a:t>
            </a: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000" dirty="0"/>
              <a:t>For example, TCP is designed to allow reliable two-way communications in packet-switched networks, even in the presence of communication links that are imperfect or overloaded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sz="3200" dirty="0"/>
          </a:p>
        </p:txBody>
      </p:sp>
      <p:sp>
        <p:nvSpPr>
          <p:cNvPr id="4917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DCF9B5-3B45-46C6-A6C6-8ABEABF46755}" type="slidenum">
              <a:rPr lang="en-US" altLang="en-US" sz="1400">
                <a:solidFill>
                  <a:schemeClr val="bg2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>
              <a:solidFill>
                <a:schemeClr val="bg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438400" y="3108325"/>
            <a:ext cx="7391400" cy="0"/>
          </a:xfrm>
          <a:prstGeom prst="line">
            <a:avLst/>
          </a:prstGeom>
          <a:ln w="508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428875"/>
            <a:ext cx="838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Lightning Bolt 11"/>
          <p:cNvSpPr/>
          <p:nvPr/>
        </p:nvSpPr>
        <p:spPr>
          <a:xfrm rot="9921253">
            <a:off x="5791200" y="2897188"/>
            <a:ext cx="533400" cy="146050"/>
          </a:xfrm>
          <a:prstGeom prst="lightningBol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5181601" y="2879726"/>
            <a:ext cx="304800" cy="136525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5" name="Straight Arrow Connector 14"/>
          <p:cNvCxnSpPr>
            <a:stCxn id="13" idx="0"/>
          </p:cNvCxnSpPr>
          <p:nvPr/>
        </p:nvCxnSpPr>
        <p:spPr>
          <a:xfrm>
            <a:off x="5402263" y="2947988"/>
            <a:ext cx="379412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825876" y="2657476"/>
            <a:ext cx="12557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</a:rPr>
              <a:t>Tire punctured.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</a:rPr>
              <a:t>Car stopped.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438400" y="4029075"/>
            <a:ext cx="7391400" cy="0"/>
          </a:xfrm>
          <a:prstGeom prst="line">
            <a:avLst/>
          </a:prstGeom>
          <a:ln w="508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175" y="3349625"/>
            <a:ext cx="838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Lightning Bolt 20"/>
          <p:cNvSpPr/>
          <p:nvPr/>
        </p:nvSpPr>
        <p:spPr>
          <a:xfrm rot="9921253">
            <a:off x="5791200" y="3819526"/>
            <a:ext cx="533400" cy="144463"/>
          </a:xfrm>
          <a:prstGeom prst="lightningBol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7" name="Multiply 16"/>
          <p:cNvSpPr/>
          <p:nvPr/>
        </p:nvSpPr>
        <p:spPr>
          <a:xfrm>
            <a:off x="9867900" y="2741614"/>
            <a:ext cx="533400" cy="663575"/>
          </a:xfrm>
          <a:prstGeom prst="mathMultiply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9823450" y="3436684"/>
            <a:ext cx="9207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5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7" name="Isosceles Triangle 26"/>
          <p:cNvSpPr/>
          <p:nvPr/>
        </p:nvSpPr>
        <p:spPr>
          <a:xfrm rot="5400000">
            <a:off x="8784432" y="3807619"/>
            <a:ext cx="304800" cy="138113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6487241" y="3567114"/>
            <a:ext cx="24465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</a:rPr>
              <a:t>Tire punctured. </a:t>
            </a:r>
            <a:br>
              <a:rPr lang="en-US" altLang="en-US" sz="1200" dirty="0">
                <a:solidFill>
                  <a:schemeClr val="tx1"/>
                </a:solidFill>
              </a:rPr>
            </a:br>
            <a:r>
              <a:rPr lang="en-US" altLang="en-US" sz="1200" dirty="0">
                <a:solidFill>
                  <a:schemeClr val="tx1"/>
                </a:solidFill>
              </a:rPr>
              <a:t>It got </a:t>
            </a:r>
            <a:r>
              <a:rPr lang="en-US" altLang="en-US" sz="1200" b="1" i="1" dirty="0">
                <a:solidFill>
                  <a:schemeClr val="tx1"/>
                </a:solidFill>
              </a:rPr>
              <a:t>masked </a:t>
            </a:r>
            <a:r>
              <a:rPr lang="en-US" altLang="en-US" sz="1200" dirty="0">
                <a:solidFill>
                  <a:schemeClr val="tx1"/>
                </a:solidFill>
              </a:rPr>
              <a:t>and car continued</a:t>
            </a:r>
            <a:r>
              <a:rPr lang="en-US" altLang="en-US" sz="1200" b="1" i="1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005889" y="3876675"/>
            <a:ext cx="377825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06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/>
      <p:bldP spid="18" grpId="0"/>
      <p:bldP spid="27" grpId="0" animBg="1"/>
      <p:bldP spid="2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Two-Phase Commit Protocol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874838"/>
            <a:ext cx="7315200" cy="4678362"/>
          </a:xfrm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normAutofit fontScale="92500" lnSpcReduction="20000"/>
          </a:bodyPr>
          <a:lstStyle/>
          <a:p>
            <a:pPr marL="0" indent="0" algn="just" eaLnBrk="1" hangingPunct="1">
              <a:buNone/>
            </a:pPr>
            <a:r>
              <a:rPr lang="en-US" altLang="en-US" sz="1200" b="1">
                <a:solidFill>
                  <a:schemeClr val="tx1"/>
                </a:solidFill>
              </a:rPr>
              <a:t>write INIT to local log;</a:t>
            </a:r>
          </a:p>
          <a:p>
            <a:pPr marL="0" indent="0" algn="just" eaLnBrk="1" hangingPunct="1">
              <a:buNone/>
            </a:pPr>
            <a:r>
              <a:rPr lang="en-US" altLang="en-US" sz="1200" b="1">
                <a:solidFill>
                  <a:schemeClr val="tx1"/>
                </a:solidFill>
              </a:rPr>
              <a:t>Wait for VOTE_REQUEST from coordinator;</a:t>
            </a:r>
          </a:p>
          <a:p>
            <a:pPr marL="0" indent="0" algn="just" eaLnBrk="1" hangingPunct="1">
              <a:buNone/>
            </a:pPr>
            <a:r>
              <a:rPr lang="en-US" altLang="en-US" sz="1200" b="1">
                <a:solidFill>
                  <a:schemeClr val="tx1"/>
                </a:solidFill>
              </a:rPr>
              <a:t>If timeout{</a:t>
            </a:r>
          </a:p>
          <a:p>
            <a:pPr marL="0" indent="0" algn="just" eaLnBrk="1" hangingPunct="1">
              <a:buNone/>
            </a:pPr>
            <a:r>
              <a:rPr lang="en-US" altLang="en-US" sz="1200" b="1">
                <a:solidFill>
                  <a:schemeClr val="tx1"/>
                </a:solidFill>
              </a:rPr>
              <a:t>	write VOTE_ABORT to local log;</a:t>
            </a:r>
          </a:p>
          <a:p>
            <a:pPr marL="0" indent="0" algn="just" eaLnBrk="1" hangingPunct="1">
              <a:buNone/>
            </a:pPr>
            <a:r>
              <a:rPr lang="en-US" altLang="en-US" sz="1200" b="1">
                <a:solidFill>
                  <a:schemeClr val="tx1"/>
                </a:solidFill>
              </a:rPr>
              <a:t>	exit;</a:t>
            </a:r>
          </a:p>
          <a:p>
            <a:pPr marL="0" indent="0" algn="just" eaLnBrk="1" hangingPunct="1">
              <a:buNone/>
            </a:pPr>
            <a:r>
              <a:rPr lang="en-US" altLang="en-US" sz="1200" b="1">
                <a:solidFill>
                  <a:schemeClr val="tx1"/>
                </a:solidFill>
              </a:rPr>
              <a:t>}</a:t>
            </a:r>
          </a:p>
          <a:p>
            <a:pPr marL="0" indent="0" algn="just" eaLnBrk="1" hangingPunct="1">
              <a:buNone/>
            </a:pPr>
            <a:r>
              <a:rPr lang="en-US" altLang="en-US" sz="1200" b="1">
                <a:solidFill>
                  <a:schemeClr val="tx1"/>
                </a:solidFill>
              </a:rPr>
              <a:t>If participant votes COMMIT{</a:t>
            </a:r>
          </a:p>
          <a:p>
            <a:pPr marL="0" indent="0" algn="just" eaLnBrk="1" hangingPunct="1">
              <a:buNone/>
            </a:pPr>
            <a:r>
              <a:rPr lang="en-US" altLang="en-US" sz="1200" b="1">
                <a:solidFill>
                  <a:schemeClr val="tx1"/>
                </a:solidFill>
              </a:rPr>
              <a:t>	write VOTE_COMMIT to local log;</a:t>
            </a:r>
          </a:p>
          <a:p>
            <a:pPr marL="0" indent="0" algn="just" eaLnBrk="1" hangingPunct="1">
              <a:buNone/>
            </a:pPr>
            <a:r>
              <a:rPr lang="en-US" altLang="en-US" sz="1200" b="1">
                <a:solidFill>
                  <a:schemeClr val="tx1"/>
                </a:solidFill>
              </a:rPr>
              <a:t>	send VOTE_COMMIT to coordinator;</a:t>
            </a:r>
          </a:p>
          <a:p>
            <a:pPr marL="0" indent="0" algn="just" eaLnBrk="1" hangingPunct="1">
              <a:buNone/>
            </a:pPr>
            <a:r>
              <a:rPr lang="en-US" altLang="en-US" sz="1200" b="1">
                <a:solidFill>
                  <a:schemeClr val="tx1"/>
                </a:solidFill>
              </a:rPr>
              <a:t>	wait for DECISION from coordinator;</a:t>
            </a:r>
          </a:p>
          <a:p>
            <a:pPr marL="0" indent="0" algn="just" eaLnBrk="1" hangingPunct="1">
              <a:buNone/>
            </a:pPr>
            <a:r>
              <a:rPr lang="en-US" altLang="en-US" sz="1200" b="1">
                <a:solidFill>
                  <a:schemeClr val="tx1"/>
                </a:solidFill>
              </a:rPr>
              <a:t>	if timeout{</a:t>
            </a:r>
          </a:p>
          <a:p>
            <a:pPr marL="0" indent="0" algn="just" eaLnBrk="1" hangingPunct="1">
              <a:buNone/>
            </a:pPr>
            <a:r>
              <a:rPr lang="en-US" altLang="en-US" sz="1200" b="1">
                <a:solidFill>
                  <a:schemeClr val="tx1"/>
                </a:solidFill>
              </a:rPr>
              <a:t>		multicast DECISION_RQUEST to other participants;</a:t>
            </a:r>
          </a:p>
          <a:p>
            <a:pPr marL="0" indent="0" algn="just" eaLnBrk="1" hangingPunct="1">
              <a:buNone/>
            </a:pPr>
            <a:r>
              <a:rPr lang="en-US" altLang="en-US" sz="1200" b="1">
                <a:solidFill>
                  <a:schemeClr val="tx1"/>
                </a:solidFill>
              </a:rPr>
              <a:t>		wait until DECISION is received; /*remain blocked*/</a:t>
            </a:r>
          </a:p>
          <a:p>
            <a:pPr marL="0" indent="0" algn="just" eaLnBrk="1" hangingPunct="1">
              <a:buNone/>
            </a:pPr>
            <a:r>
              <a:rPr lang="en-US" altLang="en-US" sz="1200" b="1">
                <a:solidFill>
                  <a:schemeClr val="tx1"/>
                </a:solidFill>
              </a:rPr>
              <a:t>		write DECISION to local log;</a:t>
            </a:r>
          </a:p>
          <a:p>
            <a:pPr marL="0" indent="0" algn="just" eaLnBrk="1" hangingPunct="1">
              <a:buNone/>
            </a:pPr>
            <a:r>
              <a:rPr lang="en-US" altLang="en-US" sz="1200" b="1">
                <a:solidFill>
                  <a:schemeClr val="tx1"/>
                </a:solidFill>
              </a:rPr>
              <a:t>	}</a:t>
            </a:r>
          </a:p>
          <a:p>
            <a:pPr marL="0" indent="0" algn="just" eaLnBrk="1" hangingPunct="1">
              <a:buNone/>
            </a:pPr>
            <a:r>
              <a:rPr lang="en-US" altLang="en-US" sz="1200" b="1">
                <a:solidFill>
                  <a:schemeClr val="tx1"/>
                </a:solidFill>
              </a:rPr>
              <a:t>	if DECISION == GLOBAL_COMMIT { write GLOBAL_COMMIT to local log;}</a:t>
            </a:r>
          </a:p>
          <a:p>
            <a:pPr marL="0" indent="0" algn="just" eaLnBrk="1" hangingPunct="1">
              <a:buNone/>
            </a:pPr>
            <a:r>
              <a:rPr lang="en-US" altLang="en-US" sz="1200" b="1">
                <a:solidFill>
                  <a:schemeClr val="tx1"/>
                </a:solidFill>
              </a:rPr>
              <a:t>	else if DECISION == GLOBAL_ABORT {write GLOBAL_ABORT to local log};</a:t>
            </a:r>
          </a:p>
          <a:p>
            <a:pPr marL="0" indent="0" algn="just" eaLnBrk="1" hangingPunct="1">
              <a:buNone/>
            </a:pPr>
            <a:r>
              <a:rPr lang="en-US" altLang="en-US" sz="1200" b="1">
                <a:solidFill>
                  <a:schemeClr val="tx1"/>
                </a:solidFill>
              </a:rPr>
              <a:t>}else{</a:t>
            </a:r>
          </a:p>
          <a:p>
            <a:pPr marL="0" indent="0" algn="just" eaLnBrk="1" hangingPunct="1">
              <a:buNone/>
            </a:pPr>
            <a:r>
              <a:rPr lang="en-US" altLang="en-US" sz="1200" b="1">
                <a:solidFill>
                  <a:schemeClr val="tx1"/>
                </a:solidFill>
              </a:rPr>
              <a:t>	write VOTE_ABORT to local log;</a:t>
            </a:r>
          </a:p>
          <a:p>
            <a:pPr marL="0" indent="0" algn="just" eaLnBrk="1" hangingPunct="1">
              <a:buNone/>
            </a:pPr>
            <a:r>
              <a:rPr lang="en-US" altLang="en-US" sz="1200" b="1">
                <a:solidFill>
                  <a:schemeClr val="tx1"/>
                </a:solidFill>
              </a:rPr>
              <a:t>	send VOTE_ABORT to coordinator;</a:t>
            </a:r>
          </a:p>
          <a:p>
            <a:pPr marL="0" indent="0" algn="just" eaLnBrk="1" hangingPunct="1">
              <a:buNone/>
            </a:pPr>
            <a:r>
              <a:rPr lang="en-US" altLang="en-US" sz="1200" b="1">
                <a:solidFill>
                  <a:schemeClr val="tx1"/>
                </a:solidFill>
              </a:rPr>
              <a:t>}</a:t>
            </a:r>
          </a:p>
          <a:p>
            <a:pPr marL="0" indent="0" algn="just" eaLnBrk="1" hangingPunct="1">
              <a:buFont typeface="Wingdings" panose="05000000000000000000" pitchFamily="2" charset="2"/>
              <a:buChar char="§"/>
            </a:pPr>
            <a:endParaRPr lang="en-US" altLang="en-US" sz="2000">
              <a:solidFill>
                <a:srgbClr val="7F7F7F"/>
              </a:solidFill>
            </a:endParaRPr>
          </a:p>
          <a:p>
            <a:pPr marL="0" indent="0" algn="just" eaLnBrk="1" hangingPunct="1">
              <a:buFontTx/>
              <a:buAutoNum type="arabicPeriod"/>
            </a:pPr>
            <a:endParaRPr lang="en-US" altLang="en-US" sz="2000">
              <a:solidFill>
                <a:srgbClr val="7F7F7F"/>
              </a:solidFill>
            </a:endParaRPr>
          </a:p>
          <a:p>
            <a:pPr marL="0" indent="0" algn="just" eaLnBrk="1" hangingPunct="1">
              <a:buFont typeface="Wingdings" panose="05000000000000000000" pitchFamily="2" charset="2"/>
              <a:buChar char="§"/>
            </a:pPr>
            <a:endParaRPr lang="en-US" altLang="en-US"/>
          </a:p>
        </p:txBody>
      </p:sp>
      <p:sp>
        <p:nvSpPr>
          <p:cNvPr id="5427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F5816B-A478-4B73-A89D-77504DFE9868}" type="slidenum">
              <a:rPr lang="en-US" altLang="en-US" sz="1400">
                <a:solidFill>
                  <a:schemeClr val="bg2"/>
                </a:solidFill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>
              <a:solidFill>
                <a:schemeClr val="bg2"/>
              </a:solidFill>
            </a:endParaRPr>
          </a:p>
        </p:txBody>
      </p:sp>
      <p:sp>
        <p:nvSpPr>
          <p:cNvPr id="71684" name="TextBox 1"/>
          <p:cNvSpPr txBox="1">
            <a:spLocks noChangeArrowheads="1"/>
          </p:cNvSpPr>
          <p:nvPr/>
        </p:nvSpPr>
        <p:spPr bwMode="auto">
          <a:xfrm>
            <a:off x="1981201" y="1458914"/>
            <a:ext cx="2557463" cy="369887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00000"/>
                </a:solidFill>
              </a:rPr>
              <a:t>Actions by participants:</a:t>
            </a:r>
          </a:p>
        </p:txBody>
      </p:sp>
    </p:spTree>
    <p:extLst>
      <p:ext uri="{BB962C8B-B14F-4D97-AF65-F5344CB8AC3E}">
        <p14:creationId xmlns:p14="http://schemas.microsoft.com/office/powerpoint/2010/main" val="36746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 animBg="1"/>
      <p:bldP spid="7168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Two-Phase Commit Protocol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874838"/>
            <a:ext cx="7391400" cy="4678362"/>
          </a:xfrm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marL="0" indent="0" algn="just" eaLnBrk="1" hangingPunct="1">
              <a:buNone/>
            </a:pPr>
            <a:r>
              <a:rPr lang="en-US" altLang="en-US" sz="1400" b="1" dirty="0">
                <a:solidFill>
                  <a:schemeClr val="tx1"/>
                </a:solidFill>
              </a:rPr>
              <a:t>/*executed by separate thread*/</a:t>
            </a:r>
          </a:p>
          <a:p>
            <a:pPr marL="0" indent="0" algn="just" eaLnBrk="1" hangingPunct="1">
              <a:buNone/>
            </a:pPr>
            <a:endParaRPr lang="en-US" altLang="en-US" sz="1400" b="1" dirty="0">
              <a:solidFill>
                <a:schemeClr val="tx1"/>
              </a:solidFill>
            </a:endParaRPr>
          </a:p>
          <a:p>
            <a:pPr marL="0" indent="0" algn="just" eaLnBrk="1" hangingPunct="1">
              <a:buNone/>
            </a:pPr>
            <a:r>
              <a:rPr lang="en-US" altLang="en-US" sz="1400" b="1" dirty="0">
                <a:solidFill>
                  <a:schemeClr val="tx1"/>
                </a:solidFill>
              </a:rPr>
              <a:t>while true{</a:t>
            </a:r>
          </a:p>
          <a:p>
            <a:pPr marL="0" indent="0" algn="just" eaLnBrk="1" hangingPunct="1">
              <a:buNone/>
            </a:pPr>
            <a:r>
              <a:rPr lang="en-US" altLang="en-US" sz="1400" b="1" dirty="0">
                <a:solidFill>
                  <a:schemeClr val="tx1"/>
                </a:solidFill>
              </a:rPr>
              <a:t>	wait until any incoming DECISION_REQUEST is received; /*remain blocked*/</a:t>
            </a:r>
          </a:p>
          <a:p>
            <a:pPr marL="0" indent="0" algn="just" eaLnBrk="1" hangingPunct="1">
              <a:buNone/>
            </a:pPr>
            <a:r>
              <a:rPr lang="en-US" altLang="en-US" sz="1400" b="1" dirty="0">
                <a:solidFill>
                  <a:schemeClr val="tx1"/>
                </a:solidFill>
              </a:rPr>
              <a:t>	read most recently recorded STATE from the local log;</a:t>
            </a:r>
          </a:p>
          <a:p>
            <a:pPr marL="0" indent="0" algn="just" eaLnBrk="1" hangingPunct="1">
              <a:buNone/>
            </a:pPr>
            <a:r>
              <a:rPr lang="en-US" altLang="en-US" sz="1400" b="1" dirty="0">
                <a:solidFill>
                  <a:schemeClr val="tx1"/>
                </a:solidFill>
              </a:rPr>
              <a:t>	if STATE == GLOBAL_COMMIT</a:t>
            </a:r>
          </a:p>
          <a:p>
            <a:pPr marL="0" indent="0" algn="just" eaLnBrk="1" hangingPunct="1">
              <a:buNone/>
            </a:pPr>
            <a:r>
              <a:rPr lang="en-US" altLang="en-US" sz="1400" b="1" dirty="0">
                <a:solidFill>
                  <a:schemeClr val="tx1"/>
                </a:solidFill>
              </a:rPr>
              <a:t>		send GLOBAL_COMMIT to requesting participant;</a:t>
            </a:r>
          </a:p>
          <a:p>
            <a:pPr marL="0" indent="0" algn="just" eaLnBrk="1" hangingPunct="1">
              <a:buNone/>
            </a:pPr>
            <a:r>
              <a:rPr lang="en-US" altLang="en-US" sz="1400" b="1" dirty="0">
                <a:solidFill>
                  <a:schemeClr val="tx1"/>
                </a:solidFill>
              </a:rPr>
              <a:t>	else if STATE == INIT or STATE == GLOBAL_ABORT</a:t>
            </a:r>
          </a:p>
          <a:p>
            <a:pPr marL="0" indent="0" algn="just" eaLnBrk="1" hangingPunct="1">
              <a:buNone/>
            </a:pPr>
            <a:r>
              <a:rPr lang="en-US" altLang="en-US" sz="1400" b="1" dirty="0">
                <a:solidFill>
                  <a:schemeClr val="tx1"/>
                </a:solidFill>
              </a:rPr>
              <a:t>		send GLOBAL_ABORT to requesting participant;</a:t>
            </a:r>
          </a:p>
          <a:p>
            <a:pPr marL="0" indent="0" algn="just" eaLnBrk="1" hangingPunct="1">
              <a:buNone/>
            </a:pPr>
            <a:r>
              <a:rPr lang="en-US" altLang="en-US" sz="1400" b="1" dirty="0">
                <a:solidFill>
                  <a:schemeClr val="tx1"/>
                </a:solidFill>
              </a:rPr>
              <a:t>	else</a:t>
            </a:r>
          </a:p>
          <a:p>
            <a:pPr marL="0" indent="0" algn="just" eaLnBrk="1" hangingPunct="1">
              <a:buNone/>
            </a:pPr>
            <a:r>
              <a:rPr lang="en-US" altLang="en-US" sz="1400" b="1" dirty="0">
                <a:solidFill>
                  <a:schemeClr val="tx1"/>
                </a:solidFill>
              </a:rPr>
              <a:t>		skip; /*participant remains blocked*/</a:t>
            </a:r>
          </a:p>
          <a:p>
            <a:pPr marL="0" indent="0" algn="just" eaLnBrk="1" hangingPunct="1">
              <a:buNone/>
            </a:pPr>
            <a:r>
              <a:rPr lang="en-US" altLang="en-US" sz="1400" b="1" dirty="0">
                <a:solidFill>
                  <a:schemeClr val="tx1"/>
                </a:solidFill>
              </a:rPr>
              <a:t>}</a:t>
            </a:r>
          </a:p>
          <a:p>
            <a:pPr marL="0" indent="0" algn="just" eaLnBrk="1" hangingPunct="1">
              <a:buFont typeface="Wingdings" panose="05000000000000000000" pitchFamily="2" charset="2"/>
              <a:buChar char="§"/>
            </a:pPr>
            <a:endParaRPr lang="en-US" altLang="en-US" sz="2000" dirty="0">
              <a:solidFill>
                <a:srgbClr val="7F7F7F"/>
              </a:solidFill>
            </a:endParaRPr>
          </a:p>
          <a:p>
            <a:pPr marL="0" indent="0" algn="just" eaLnBrk="1" hangingPunct="1">
              <a:buFontTx/>
              <a:buAutoNum type="arabicPeriod"/>
            </a:pPr>
            <a:endParaRPr lang="en-US" altLang="en-US" sz="2000" dirty="0">
              <a:solidFill>
                <a:srgbClr val="7F7F7F"/>
              </a:solidFill>
            </a:endParaRPr>
          </a:p>
          <a:p>
            <a:pPr marL="0" indent="0" algn="just" eaLnBrk="1" hangingPunct="1">
              <a:buFont typeface="Wingdings" panose="05000000000000000000" pitchFamily="2" charset="2"/>
              <a:buChar char="§"/>
            </a:pPr>
            <a:endParaRPr lang="en-US" altLang="en-US" dirty="0"/>
          </a:p>
        </p:txBody>
      </p:sp>
      <p:sp>
        <p:nvSpPr>
          <p:cNvPr id="72708" name="TextBox 1"/>
          <p:cNvSpPr txBox="1">
            <a:spLocks noChangeArrowheads="1"/>
          </p:cNvSpPr>
          <p:nvPr/>
        </p:nvSpPr>
        <p:spPr bwMode="auto">
          <a:xfrm>
            <a:off x="1981200" y="1458914"/>
            <a:ext cx="4114800" cy="369887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00000"/>
                </a:solidFill>
              </a:rPr>
              <a:t>Actions for handling decision requests:</a:t>
            </a:r>
          </a:p>
        </p:txBody>
      </p:sp>
      <p:sp>
        <p:nvSpPr>
          <p:cNvPr id="2" name="Oval 1"/>
          <p:cNvSpPr/>
          <p:nvPr/>
        </p:nvSpPr>
        <p:spPr>
          <a:xfrm>
            <a:off x="3124200" y="4663281"/>
            <a:ext cx="3733800" cy="533400"/>
          </a:xfrm>
          <a:prstGeom prst="ellipse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cxnSpLocks/>
            <a:stCxn id="2" idx="4"/>
            <a:endCxn id="9" idx="0"/>
          </p:cNvCxnSpPr>
          <p:nvPr/>
        </p:nvCxnSpPr>
        <p:spPr>
          <a:xfrm>
            <a:off x="4991100" y="5196681"/>
            <a:ext cx="685800" cy="137319"/>
          </a:xfrm>
          <a:prstGeom prst="straightConnector1">
            <a:avLst/>
          </a:prstGeom>
          <a:ln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057400" y="5334000"/>
            <a:ext cx="7239000" cy="11430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schemeClr val="tx1"/>
                </a:solidFill>
              </a:rPr>
              <a:t>An </a:t>
            </a:r>
            <a:r>
              <a:rPr lang="en-US" sz="1500" i="1" u="sng" dirty="0">
                <a:solidFill>
                  <a:schemeClr val="tx1"/>
                </a:solidFill>
              </a:rPr>
              <a:t>indefinite blocking window </a:t>
            </a:r>
            <a:r>
              <a:rPr lang="en-US" sz="1500" dirty="0">
                <a:solidFill>
                  <a:schemeClr val="tx1"/>
                </a:solidFill>
              </a:rPr>
              <a:t>can arise, whereby all sites who voted positively are blocked until outcome is known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schemeClr val="tx1"/>
                </a:solidFill>
              </a:rPr>
              <a:t>Can any clever protocol avoid this window?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schemeClr val="tx1"/>
                </a:solidFill>
              </a:rPr>
              <a:t>No!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schemeClr val="tx1"/>
                </a:solidFill>
              </a:rPr>
              <a:t>All distributed commit protocols have an indefinite blocking window!</a:t>
            </a:r>
          </a:p>
        </p:txBody>
      </p:sp>
    </p:spTree>
    <p:extLst>
      <p:ext uri="{BB962C8B-B14F-4D97-AF65-F5344CB8AC3E}">
        <p14:creationId xmlns:p14="http://schemas.microsoft.com/office/powerpoint/2010/main" val="17767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 animBg="1"/>
      <p:bldP spid="72708" grpId="0" animBg="1"/>
      <p:bldP spid="2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Participant Recovery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2013074"/>
              </p:ext>
            </p:extLst>
          </p:nvPr>
        </p:nvGraphicFramePr>
        <p:xfrm>
          <a:off x="1984248" y="3538728"/>
          <a:ext cx="8229600" cy="225247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1464882439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026903871"/>
                    </a:ext>
                  </a:extLst>
                </a:gridCol>
              </a:tblGrid>
              <a:tr h="4050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State in Log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Action After</a:t>
                      </a:r>
                      <a:r>
                        <a:rPr lang="en-US" sz="1800" baseline="0" dirty="0"/>
                        <a:t> Recovery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553655"/>
                  </a:ext>
                </a:extLst>
              </a:tr>
              <a:tr h="40500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INIT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600" dirty="0"/>
                        <a:t>Locally</a:t>
                      </a:r>
                      <a:r>
                        <a:rPr lang="en-US" sz="1600" baseline="0" dirty="0"/>
                        <a:t> abort and notify the coordinator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765024"/>
                  </a:ext>
                </a:extLst>
              </a:tr>
              <a:tr h="63246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READY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600" dirty="0"/>
                        <a:t>Cannot decide on its own what it</a:t>
                      </a:r>
                      <a:r>
                        <a:rPr lang="en-US" sz="1600" baseline="0" dirty="0"/>
                        <a:t> should do next; hence, contact others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0653580"/>
                  </a:ext>
                </a:extLst>
              </a:tr>
              <a:tr h="40500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COMMIT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600" dirty="0"/>
                        <a:t>Retransmit its decision to</a:t>
                      </a:r>
                      <a:r>
                        <a:rPr lang="en-US" sz="1600" baseline="0" dirty="0"/>
                        <a:t> coordinator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5067782"/>
                  </a:ext>
                </a:extLst>
              </a:tr>
              <a:tr h="40500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ABORT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600" dirty="0"/>
                        <a:t>Retransmit</a:t>
                      </a:r>
                      <a:r>
                        <a:rPr lang="en-US" sz="1600" baseline="0" dirty="0"/>
                        <a:t> its decision to the coordinator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5857420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841248" y="1463040"/>
            <a:ext cx="10332720" cy="1889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800">
                <a:solidFill>
                  <a:srgbClr val="808080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>
                <a:solidFill>
                  <a:srgbClr val="808080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800" kern="0" dirty="0">
                <a:solidFill>
                  <a:schemeClr val="tx1"/>
                </a:solidFill>
              </a:rPr>
              <a:t>Any participant can fail at any stage in 2PC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800" kern="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kern="0" dirty="0">
                <a:solidFill>
                  <a:schemeClr val="tx1"/>
                </a:solidFill>
              </a:rPr>
              <a:t>Due to </a:t>
            </a:r>
            <a:r>
              <a:rPr lang="en-US" sz="2800" i="1" kern="0" dirty="0">
                <a:solidFill>
                  <a:srgbClr val="0070C0"/>
                </a:solidFill>
              </a:rPr>
              <a:t>logging</a:t>
            </a:r>
            <a:r>
              <a:rPr lang="en-US" sz="2800" kern="0" dirty="0"/>
              <a:t> </a:t>
            </a:r>
            <a:r>
              <a:rPr lang="en-US" sz="2800" kern="0" dirty="0">
                <a:solidFill>
                  <a:schemeClr val="tx1"/>
                </a:solidFill>
              </a:rPr>
              <a:t>its state, it can recover as follows: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334037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The End.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rgbClr val="00B0F0"/>
                </a:solidFill>
              </a:rPr>
              <a:t>Thank you!</a:t>
            </a:r>
            <a:endParaRPr lang="en-US" sz="2400" b="1" dirty="0">
              <a:solidFill>
                <a:srgbClr val="00B0F0"/>
              </a:solidFill>
            </a:endParaRPr>
          </a:p>
          <a:p>
            <a:pPr lvl="1">
              <a:buFont typeface="Wingdings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68727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What is a Failure?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A failure is a deviation from a </a:t>
            </a:r>
            <a:r>
              <a:rPr lang="en-US" sz="2800" i="1" dirty="0"/>
              <a:t>specified behavior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E.g., Pressing brake pedal does not stop car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brake failure (</a:t>
            </a:r>
            <a:r>
              <a:rPr lang="en-US" i="1" dirty="0"/>
              <a:t>could be catastrophic!</a:t>
            </a:r>
            <a:r>
              <a:rPr lang="en-US" dirty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E.g., Read of a disk sector does not return content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disk failure (</a:t>
            </a:r>
            <a:r>
              <a:rPr lang="en-US" i="1" dirty="0"/>
              <a:t>not necessarily catastrophic</a:t>
            </a:r>
            <a:r>
              <a:rPr lang="en-US" dirty="0"/>
              <a:t>)</a:t>
            </a:r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Many failures are due to </a:t>
            </a:r>
            <a:r>
              <a:rPr lang="en-US" sz="2800" i="1" dirty="0"/>
              <a:t>incorrect </a:t>
            </a:r>
            <a:r>
              <a:rPr lang="en-US" sz="2800" dirty="0"/>
              <a:t>specified behavior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This typically happens when the designer misses addressing a scenario that makes the system perform incorrectly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It is especially true in complex systems with many subtle interactions</a:t>
            </a:r>
          </a:p>
          <a:p>
            <a:pPr lvl="1">
              <a:buFont typeface="Wingdings" pitchFamily="2" charset="2"/>
              <a:buChar char="§"/>
            </a:pPr>
            <a:endParaRPr lang="en-US" sz="3200" dirty="0"/>
          </a:p>
          <a:p>
            <a:pPr lvl="1">
              <a:buFont typeface="Wingdings" pitchFamily="2" charset="2"/>
              <a:buChar char="§"/>
            </a:pPr>
            <a:endParaRPr lang="en-US" sz="3200" dirty="0"/>
          </a:p>
          <a:p>
            <a:pPr lvl="2">
              <a:buFont typeface="Wingdings" pitchFamily="2" charset="2"/>
              <a:buChar char="§"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115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Failure Characteristics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Failures can be characterized as either </a:t>
            </a:r>
            <a:r>
              <a:rPr lang="en-US" sz="2800" i="1" dirty="0">
                <a:solidFill>
                  <a:srgbClr val="0070C0"/>
                </a:solidFill>
              </a:rPr>
              <a:t>transient </a:t>
            </a:r>
            <a:r>
              <a:rPr lang="en-US" sz="2800" dirty="0"/>
              <a:t>or </a:t>
            </a:r>
            <a:r>
              <a:rPr lang="en-US" sz="2800" i="1" dirty="0">
                <a:solidFill>
                  <a:srgbClr val="0070C0"/>
                </a:solidFill>
              </a:rPr>
              <a:t>persistent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Transient Failures: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Also referred to as “soft failures” or “Heisenbugs”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Occur temporarily then disappear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Manifested only in a very unlikely combination of circumstances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Typically go away upon rolling back and/or retrying/rebooting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E.g., Frozen keyboard or window, race conditions and deadlocks, etc.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38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Failure Characteristics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1248" y="1463040"/>
            <a:ext cx="10664952" cy="5029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Failures can be characterized as either </a:t>
            </a:r>
            <a:r>
              <a:rPr lang="en-US" sz="2800" i="1" dirty="0">
                <a:solidFill>
                  <a:srgbClr val="0070C0"/>
                </a:solidFill>
              </a:rPr>
              <a:t>transient </a:t>
            </a:r>
            <a:r>
              <a:rPr lang="en-US" sz="2800" dirty="0"/>
              <a:t>or </a:t>
            </a:r>
            <a:r>
              <a:rPr lang="en-US" sz="2800" i="1" dirty="0">
                <a:solidFill>
                  <a:srgbClr val="0070C0"/>
                </a:solidFill>
              </a:rPr>
              <a:t>persistent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Persistent Failures: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Persist until explicitly repaired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Retrying does not help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E.g., Burnt-out chips, software bugs, crashed disks, broken Ethernet cable, etc.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Durations of failures and repairs are random variables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Means of distributions are </a:t>
            </a:r>
            <a:r>
              <a:rPr lang="en-US" sz="2400" i="1" dirty="0">
                <a:solidFill>
                  <a:schemeClr val="tx1"/>
                </a:solidFill>
              </a:rPr>
              <a:t>Mean Time To Fail 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tx1"/>
                </a:solidFill>
              </a:rPr>
              <a:t>MTTF</a:t>
            </a:r>
            <a:r>
              <a:rPr lang="en-US" sz="2400" dirty="0"/>
              <a:t>) and </a:t>
            </a:r>
            <a:r>
              <a:rPr lang="en-US" sz="2400" i="1" dirty="0">
                <a:solidFill>
                  <a:srgbClr val="FF0000"/>
                </a:solidFill>
              </a:rPr>
              <a:t>Mean Time To Repair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MTTR</a:t>
            </a:r>
            <a:r>
              <a:rPr lang="en-US" sz="2400" dirty="0"/>
              <a:t>)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099560" y="5574268"/>
            <a:ext cx="128016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379720" y="5574268"/>
            <a:ext cx="640080" cy="0"/>
          </a:xfrm>
          <a:prstGeom prst="line">
            <a:avLst/>
          </a:prstGeom>
          <a:ln w="317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019800" y="5574268"/>
            <a:ext cx="111252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132320" y="5574268"/>
            <a:ext cx="914400" cy="0"/>
          </a:xfrm>
          <a:prstGeom prst="line">
            <a:avLst/>
          </a:prstGeom>
          <a:ln w="317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046720" y="5574268"/>
            <a:ext cx="18288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875520" y="5574268"/>
            <a:ext cx="411480" cy="0"/>
          </a:xfrm>
          <a:prstGeom prst="line">
            <a:avLst/>
          </a:prstGeom>
          <a:ln w="317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465320" y="5574268"/>
            <a:ext cx="91440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379720" y="5574268"/>
            <a:ext cx="114300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455920" y="5574268"/>
            <a:ext cx="388620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55811" y="587906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MTTF</a:t>
            </a:r>
          </a:p>
        </p:txBody>
      </p:sp>
      <p:cxnSp>
        <p:nvCxnSpPr>
          <p:cNvPr id="25" name="Straight Arrow Connector 24"/>
          <p:cNvCxnSpPr>
            <a:endCxn id="32" idx="0"/>
          </p:cNvCxnSpPr>
          <p:nvPr/>
        </p:nvCxnSpPr>
        <p:spPr>
          <a:xfrm>
            <a:off x="5688270" y="5574268"/>
            <a:ext cx="3868664" cy="3048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32" idx="0"/>
          </p:cNvCxnSpPr>
          <p:nvPr/>
        </p:nvCxnSpPr>
        <p:spPr>
          <a:xfrm>
            <a:off x="7635240" y="5574268"/>
            <a:ext cx="1921694" cy="3048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32" idx="0"/>
          </p:cNvCxnSpPr>
          <p:nvPr/>
        </p:nvCxnSpPr>
        <p:spPr>
          <a:xfrm flipH="1">
            <a:off x="9556934" y="5574268"/>
            <a:ext cx="524326" cy="3048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144001" y="58790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MTTR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47669" y="530305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In-Service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1772756" y="5487724"/>
            <a:ext cx="27432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772756" y="5760720"/>
            <a:ext cx="274320" cy="0"/>
          </a:xfrm>
          <a:prstGeom prst="line">
            <a:avLst/>
          </a:prstGeom>
          <a:ln w="317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37748" y="5574268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Out-of-Service</a:t>
            </a:r>
          </a:p>
        </p:txBody>
      </p:sp>
    </p:spTree>
    <p:extLst>
      <p:ext uri="{BB962C8B-B14F-4D97-AF65-F5344CB8AC3E}">
        <p14:creationId xmlns:p14="http://schemas.microsoft.com/office/powerpoint/2010/main" val="114768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2" grpId="0"/>
      <p:bldP spid="31" grpId="0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Availability vs. Reliability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There is a distinction between </a:t>
            </a:r>
            <a:r>
              <a:rPr lang="en-US" sz="2800" i="1" dirty="0">
                <a:solidFill>
                  <a:srgbClr val="0070C0"/>
                </a:solidFill>
              </a:rPr>
              <a:t>availability</a:t>
            </a:r>
            <a:r>
              <a:rPr lang="en-US" sz="2800" dirty="0"/>
              <a:t> and </a:t>
            </a:r>
            <a:r>
              <a:rPr lang="en-US" sz="2800" i="1" dirty="0">
                <a:solidFill>
                  <a:srgbClr val="0070C0"/>
                </a:solidFill>
              </a:rPr>
              <a:t>reliability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Availability refers to the probability that a system is operating correctly at any given moment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Availability = MTTF/(MTTF+MTTR)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Reliability measures how long a system can operate without a breakdown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 </a:t>
            </a:r>
            <a:r>
              <a:rPr lang="en-US" sz="2400" dirty="0">
                <a:solidFill>
                  <a:srgbClr val="00B050"/>
                </a:solidFill>
              </a:rPr>
              <a:t>highly-available</a:t>
            </a:r>
            <a:r>
              <a:rPr lang="en-US" sz="2400" dirty="0"/>
              <a:t> (HA) system is one that will most likely be working </a:t>
            </a:r>
            <a:r>
              <a:rPr lang="en-US" sz="2400" i="1" dirty="0"/>
              <a:t>at a given instant in time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 </a:t>
            </a:r>
            <a:r>
              <a:rPr lang="en-US" sz="2400" dirty="0">
                <a:solidFill>
                  <a:srgbClr val="00B050"/>
                </a:solidFill>
              </a:rPr>
              <a:t>highly-reliable</a:t>
            </a:r>
            <a:r>
              <a:rPr lang="en-US" sz="2400" dirty="0"/>
              <a:t> system is one that will most likely continue to work without interruption </a:t>
            </a:r>
            <a:r>
              <a:rPr lang="en-US" sz="2400" i="1" dirty="0"/>
              <a:t>during a relatively long period of time</a:t>
            </a:r>
          </a:p>
          <a:p>
            <a:pPr marL="0" indent="0">
              <a:buNone/>
            </a:pP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62168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Availability vs. Reliability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Examples: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 system that goes down for 1ms every hour has an availability of over 99.9999%, but is highly unreliable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 system that never crashes but is shut down for two weeks every August has high reliability, but only 96% availability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052935"/>
              </p:ext>
            </p:extLst>
          </p:nvPr>
        </p:nvGraphicFramePr>
        <p:xfrm>
          <a:off x="2057400" y="3733800"/>
          <a:ext cx="8382000" cy="2209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1303144179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132936116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222653122"/>
                    </a:ext>
                  </a:extLst>
                </a:gridCol>
              </a:tblGrid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System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Availability</a:t>
                      </a:r>
                      <a:r>
                        <a:rPr lang="en-US" sz="1800" baseline="0" dirty="0"/>
                        <a:t> (%)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Downtime in a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030377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r>
                        <a:rPr lang="en-US" sz="1800" dirty="0"/>
                        <a:t>Conventional Workstation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3.6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127162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r>
                        <a:rPr lang="en-US" sz="1800" dirty="0"/>
                        <a:t>High-Available (HA)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99.9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8.4 Hours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35809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r>
                        <a:rPr lang="en-US" sz="1800" dirty="0"/>
                        <a:t>Fault-Resilient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Hour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47417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r>
                        <a:rPr lang="en-US" sz="1800" dirty="0"/>
                        <a:t>Fault-Tolerant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99.999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159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091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Failure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440737"/>
              </p:ext>
            </p:extLst>
          </p:nvPr>
        </p:nvGraphicFramePr>
        <p:xfrm>
          <a:off x="841248" y="1828799"/>
          <a:ext cx="10332720" cy="4267201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569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3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4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Type of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85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Crash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halts,</a:t>
                      </a:r>
                      <a:r>
                        <a:rPr lang="en-US" sz="1800" baseline="0" dirty="0"/>
                        <a:t> but was working correctly until it stopped</a:t>
                      </a:r>
                      <a:endParaRPr lang="en-US" sz="1800" dirty="0"/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670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Omission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Receive Omission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Send Omission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A server fails to respond to incoming requests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A server fails to receive incoming messages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A server fails to send messages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211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Timing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 server’s response lies outside the specified time interval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01290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Response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Value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State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Transition Failure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A server’s response is incorrect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The value of the response is wrong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The server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deviates from the correct flow of control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2117">
                <a:tc>
                  <a:txBody>
                    <a:bodyPr/>
                    <a:lstStyle/>
                    <a:p>
                      <a:pPr marL="285750" indent="-285750" algn="l" defTabSz="6858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Byzantine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 server</a:t>
                      </a:r>
                      <a:r>
                        <a:rPr lang="en-US" sz="1800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 may produce arbitrary responses at arbitrary times</a:t>
                      </a:r>
                      <a:endParaRPr lang="en-US" sz="18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988745"/>
              </p:ext>
            </p:extLst>
          </p:nvPr>
        </p:nvGraphicFramePr>
        <p:xfrm>
          <a:off x="841248" y="1828800"/>
          <a:ext cx="10332720" cy="4267201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569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3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4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Type of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85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Crash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halts,</a:t>
                      </a:r>
                      <a:r>
                        <a:rPr lang="en-US" sz="1800" baseline="0" dirty="0"/>
                        <a:t> but was working correctly until it stopped</a:t>
                      </a:r>
                      <a:endParaRPr lang="en-US" sz="1800" dirty="0"/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670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Omission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Receive Omission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Send Omission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fails to respond to incoming requests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A server fails to receive incoming messages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A server fails to send messages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211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Timing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 server’s response lies outside the specified time interval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01290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Response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Value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State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Transition Failure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A server’s response is incorrect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The value of the response is wrong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The server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deviates from the correct flow of control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211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Byzantine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 server</a:t>
                      </a:r>
                      <a:r>
                        <a:rPr lang="en-US" sz="1800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 may produce arbitrary responses at arbitrary times</a:t>
                      </a:r>
                      <a:endParaRPr lang="en-US" sz="18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004136"/>
              </p:ext>
            </p:extLst>
          </p:nvPr>
        </p:nvGraphicFramePr>
        <p:xfrm>
          <a:off x="841248" y="1828800"/>
          <a:ext cx="10332720" cy="4267201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569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3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4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Type of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85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Crash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halts,</a:t>
                      </a:r>
                      <a:r>
                        <a:rPr lang="en-US" sz="1800" baseline="0" dirty="0"/>
                        <a:t> but was working correctly until it stopped</a:t>
                      </a:r>
                      <a:endParaRPr lang="en-US" sz="1800" dirty="0"/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670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Omission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Receive Omission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Send Omission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fails to respond to incoming requests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fails to receive incoming messages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A server fails to send messages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211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Timing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 server’s response lies outside the specified time interval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01290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Response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Value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State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Transition Failure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A server’s response is incorrect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The value of the response is wrong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The server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deviates from the correct flow of control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211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Byzantine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 server</a:t>
                      </a:r>
                      <a:r>
                        <a:rPr lang="en-US" sz="1800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 may produce arbitrary responses at arbitrary times</a:t>
                      </a:r>
                      <a:endParaRPr lang="en-US" sz="18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406257"/>
              </p:ext>
            </p:extLst>
          </p:nvPr>
        </p:nvGraphicFramePr>
        <p:xfrm>
          <a:off x="841248" y="1828800"/>
          <a:ext cx="10332720" cy="4267201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569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3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4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Type of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85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Crash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halts,</a:t>
                      </a:r>
                      <a:r>
                        <a:rPr lang="en-US" sz="1800" baseline="0" dirty="0"/>
                        <a:t> but was working correctly until it stopped</a:t>
                      </a:r>
                      <a:endParaRPr lang="en-US" sz="1800" dirty="0"/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670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Omission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Receive Omission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baseline="0" dirty="0"/>
                        <a:t>Send Omission</a:t>
                      </a:r>
                      <a:endParaRPr lang="en-US" sz="1800" dirty="0"/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fails to respond to incoming requests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fails to receive incoming messages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fails to send messages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211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Timing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 server’s response lies outside the specified time interval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01290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Response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Value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State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Transition Failure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A server’s response is incorrect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The value of the response is wrong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The server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deviates from the correct flow of control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211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Byzantine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 server</a:t>
                      </a:r>
                      <a:r>
                        <a:rPr lang="en-US" sz="1800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 may produce arbitrary responses at arbitrary times</a:t>
                      </a:r>
                      <a:endParaRPr lang="en-US" sz="18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633460"/>
              </p:ext>
            </p:extLst>
          </p:nvPr>
        </p:nvGraphicFramePr>
        <p:xfrm>
          <a:off x="841248" y="1828800"/>
          <a:ext cx="10332720" cy="4267201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569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3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4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Type of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85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Crash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halts,</a:t>
                      </a:r>
                      <a:r>
                        <a:rPr lang="en-US" sz="1800" baseline="0" dirty="0"/>
                        <a:t> but was working correctly until it stopped</a:t>
                      </a:r>
                      <a:endParaRPr lang="en-US" sz="1800" dirty="0"/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670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Omission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Receive Omission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baseline="0" dirty="0"/>
                        <a:t>Send Omission</a:t>
                      </a:r>
                      <a:endParaRPr lang="en-US" sz="1800" dirty="0"/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fails to respond to incoming requests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fails to receive incoming messages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fails to send messages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211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Timing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server’s response lies outside the specified time interval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01290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Response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Value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State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Transition Failure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A server’s response is incorrect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The value of the response is wrong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The server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deviates from the correct flow of control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211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Byzantine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 server</a:t>
                      </a:r>
                      <a:r>
                        <a:rPr lang="en-US" sz="1800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 may produce arbitrary responses at arbitrary times</a:t>
                      </a:r>
                      <a:endParaRPr lang="en-US" sz="18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065226"/>
              </p:ext>
            </p:extLst>
          </p:nvPr>
        </p:nvGraphicFramePr>
        <p:xfrm>
          <a:off x="841248" y="1828800"/>
          <a:ext cx="10332720" cy="4267201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569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3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4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Type of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85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Crash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halts,</a:t>
                      </a:r>
                      <a:r>
                        <a:rPr lang="en-US" sz="1800" baseline="0" dirty="0"/>
                        <a:t> but was working correctly until it stopped</a:t>
                      </a:r>
                      <a:endParaRPr lang="en-US" sz="1800" dirty="0"/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670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Omission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Receive Omission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baseline="0" dirty="0"/>
                        <a:t>Send Omission</a:t>
                      </a:r>
                      <a:endParaRPr lang="en-US" sz="1800" dirty="0"/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fails to respond to incoming requests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fails to receive incoming messages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fails to send messages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211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Timing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server’s response lies outside the specified time interval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01290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Response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Value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State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Transition Failure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server’s response is incorrect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The value of the response is wrong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The server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deviates from the correct flow of control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211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Byzantine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 server</a:t>
                      </a:r>
                      <a:r>
                        <a:rPr lang="en-US" sz="1800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 may produce arbitrary responses at arbitrary times</a:t>
                      </a:r>
                      <a:endParaRPr lang="en-US" sz="18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121583"/>
              </p:ext>
            </p:extLst>
          </p:nvPr>
        </p:nvGraphicFramePr>
        <p:xfrm>
          <a:off x="841248" y="1828800"/>
          <a:ext cx="10332720" cy="4267201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569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3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4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Type of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85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Crash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halts,</a:t>
                      </a:r>
                      <a:r>
                        <a:rPr lang="en-US" sz="1800" baseline="0" dirty="0"/>
                        <a:t> but was working correctly until it stopped</a:t>
                      </a:r>
                      <a:endParaRPr lang="en-US" sz="1800" dirty="0"/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670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Omission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Receive Omission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baseline="0" dirty="0"/>
                        <a:t>Send Omission</a:t>
                      </a:r>
                      <a:endParaRPr lang="en-US" sz="1800" dirty="0"/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fails to respond to incoming requests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fails to receive incoming messages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fails to send messages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211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Timing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server’s response lies outside the specified time interval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01290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Response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Value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State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Transition Failure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server’s response is incorrect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The value of the response is wrong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The server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deviates from the correct flow of control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211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Byzantine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 server</a:t>
                      </a:r>
                      <a:r>
                        <a:rPr lang="en-US" sz="1800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 may produce arbitrary responses at arbitrary times</a:t>
                      </a:r>
                      <a:endParaRPr lang="en-US" sz="18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189930"/>
              </p:ext>
            </p:extLst>
          </p:nvPr>
        </p:nvGraphicFramePr>
        <p:xfrm>
          <a:off x="841248" y="1828800"/>
          <a:ext cx="10332720" cy="4267201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569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3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4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Type of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85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Crash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halts,</a:t>
                      </a:r>
                      <a:r>
                        <a:rPr lang="en-US" sz="1800" baseline="0" dirty="0"/>
                        <a:t> but was working correctly until it stopped</a:t>
                      </a:r>
                      <a:endParaRPr lang="en-US" sz="1800" dirty="0"/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670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Omission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Receive Omission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baseline="0" dirty="0"/>
                        <a:t>Send Omission</a:t>
                      </a:r>
                      <a:endParaRPr lang="en-US" sz="1800" dirty="0"/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fails to respond to incoming requests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fails to receive incoming messages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fails to send messages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211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Timing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server’s response lies outside the specified time interval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01290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Response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Value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State</a:t>
                      </a:r>
                      <a:r>
                        <a:rPr lang="en-US" sz="1800" baseline="0" dirty="0"/>
                        <a:t> Transition Failure</a:t>
                      </a:r>
                      <a:endParaRPr lang="en-US" sz="1800" dirty="0"/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server’s response is incorrect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The value of the response is wrong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The server</a:t>
                      </a:r>
                      <a:r>
                        <a:rPr lang="en-US" sz="1800" baseline="0" dirty="0"/>
                        <a:t> deviates from the correct flow of control</a:t>
                      </a:r>
                      <a:endParaRPr lang="en-US" sz="1800" dirty="0"/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211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Byzantine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 server</a:t>
                      </a:r>
                      <a:r>
                        <a:rPr lang="en-US" sz="1800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 may produce arbitrary responses at arbitrary times</a:t>
                      </a:r>
                      <a:endParaRPr lang="en-US" sz="18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180490"/>
              </p:ext>
            </p:extLst>
          </p:nvPr>
        </p:nvGraphicFramePr>
        <p:xfrm>
          <a:off x="841248" y="1828800"/>
          <a:ext cx="10332720" cy="42672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569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3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4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Type of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85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Crash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halts,</a:t>
                      </a:r>
                      <a:r>
                        <a:rPr lang="en-US" sz="1800" baseline="0" dirty="0"/>
                        <a:t> but was working correctly until it stopped</a:t>
                      </a:r>
                      <a:endParaRPr lang="en-US" sz="1800" dirty="0"/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6708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Omission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Receive Omission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baseline="0" dirty="0"/>
                        <a:t>Send Omission</a:t>
                      </a:r>
                      <a:endParaRPr lang="en-US" sz="1800" dirty="0"/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fails to respond to incoming requests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fails to receive incoming messages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fails to send messages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2116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Timing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server’s response lies outside the specified time interval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01290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Response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Value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State</a:t>
                      </a:r>
                      <a:r>
                        <a:rPr lang="en-US" sz="1800" baseline="0" dirty="0"/>
                        <a:t> Transition Failure</a:t>
                      </a:r>
                      <a:endParaRPr lang="en-US" sz="1800" dirty="0"/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server’s response is incorrect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The value of the response is wrong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The server</a:t>
                      </a:r>
                      <a:r>
                        <a:rPr lang="en-US" sz="1800" baseline="0" dirty="0"/>
                        <a:t> deviates from the correct flow of control</a:t>
                      </a:r>
                      <a:endParaRPr lang="en-US" sz="1800" dirty="0"/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2116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Byzantine</a:t>
                      </a:r>
                      <a:r>
                        <a:rPr lang="en-US" sz="1800" dirty="0"/>
                        <a:t>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</a:t>
                      </a:r>
                      <a:r>
                        <a:rPr lang="en-US" sz="1800" baseline="0" dirty="0"/>
                        <a:t> may produce arbitrary responses at arbitrary times</a:t>
                      </a:r>
                      <a:endParaRPr lang="en-US" sz="1800" dirty="0"/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010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77961</TotalTime>
  <Words>4644</Words>
  <Application>Microsoft Macintosh PowerPoint</Application>
  <PresentationFormat>Widescreen</PresentationFormat>
  <Paragraphs>904</Paragraphs>
  <Slides>33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Wingdings</vt:lpstr>
      <vt:lpstr>1_Office Theme</vt:lpstr>
      <vt:lpstr>PowerPoint Presentation</vt:lpstr>
      <vt:lpstr>Today…</vt:lpstr>
      <vt:lpstr>Fault-Tolerance</vt:lpstr>
      <vt:lpstr>What is a Failure?</vt:lpstr>
      <vt:lpstr>Failure Characteristics</vt:lpstr>
      <vt:lpstr>Failure Characteristics</vt:lpstr>
      <vt:lpstr>Availability vs. Reliability</vt:lpstr>
      <vt:lpstr>Availability vs. Reliability</vt:lpstr>
      <vt:lpstr>Failure Types</vt:lpstr>
      <vt:lpstr>Failure Types</vt:lpstr>
      <vt:lpstr>Masking Failures</vt:lpstr>
      <vt:lpstr>Detecting Failures</vt:lpstr>
      <vt:lpstr>Example 1: Speculative Execution in Hadoop</vt:lpstr>
      <vt:lpstr>But, How to Detect Stragglers?</vt:lpstr>
      <vt:lpstr>Example 2: Atomic Multicasting</vt:lpstr>
      <vt:lpstr>Message Ordering</vt:lpstr>
      <vt:lpstr>Types of Reliable Multicasting</vt:lpstr>
      <vt:lpstr>Types of Reliable Multicasting</vt:lpstr>
      <vt:lpstr>Types of Reliable Multicasting</vt:lpstr>
      <vt:lpstr>Types of Reliable Multicasting</vt:lpstr>
      <vt:lpstr>Types of Reliable Multicasting</vt:lpstr>
      <vt:lpstr>Types of Reliable Multicasting</vt:lpstr>
      <vt:lpstr>Distributed Atomic Transactions</vt:lpstr>
      <vt:lpstr>Two-Phase Commit Protocol</vt:lpstr>
      <vt:lpstr>Two-Phase Commit Protocol</vt:lpstr>
      <vt:lpstr>Two-Phase Commit Protocol</vt:lpstr>
      <vt:lpstr>2PC Finite State Machines</vt:lpstr>
      <vt:lpstr>2PC Algorithm</vt:lpstr>
      <vt:lpstr>Coordinator Recovery</vt:lpstr>
      <vt:lpstr>Two-Phase Commit Protocol</vt:lpstr>
      <vt:lpstr>Two-Phase Commit Protocol</vt:lpstr>
      <vt:lpstr>Participant Recovery</vt:lpstr>
      <vt:lpstr>The End.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 Macneil</dc:creator>
  <cp:lastModifiedBy>Mohammad Hammoud</cp:lastModifiedBy>
  <cp:revision>1612</cp:revision>
  <dcterms:created xsi:type="dcterms:W3CDTF">2008-11-03T12:44:07Z</dcterms:created>
  <dcterms:modified xsi:type="dcterms:W3CDTF">2022-11-08T04:41:14Z</dcterms:modified>
</cp:coreProperties>
</file>