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50" r:id="rId10"/>
    <p:sldId id="268" r:id="rId11"/>
    <p:sldId id="352" r:id="rId12"/>
    <p:sldId id="353" r:id="rId13"/>
    <p:sldId id="265" r:id="rId14"/>
    <p:sldId id="351" r:id="rId15"/>
    <p:sldId id="270" r:id="rId16"/>
    <p:sldId id="272" r:id="rId17"/>
    <p:sldId id="273" r:id="rId18"/>
    <p:sldId id="276" r:id="rId19"/>
    <p:sldId id="277" r:id="rId20"/>
    <p:sldId id="278" r:id="rId21"/>
    <p:sldId id="279" r:id="rId22"/>
    <p:sldId id="266" r:id="rId23"/>
    <p:sldId id="280" r:id="rId24"/>
    <p:sldId id="281" r:id="rId25"/>
    <p:sldId id="283" r:id="rId26"/>
    <p:sldId id="285" r:id="rId27"/>
    <p:sldId id="347" r:id="rId28"/>
    <p:sldId id="282" r:id="rId29"/>
    <p:sldId id="284" r:id="rId30"/>
    <p:sldId id="35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354" r:id="rId42"/>
    <p:sldId id="338" r:id="rId43"/>
    <p:sldId id="348" r:id="rId44"/>
    <p:sldId id="349" r:id="rId45"/>
    <p:sldId id="298" r:id="rId46"/>
    <p:sldId id="299" r:id="rId47"/>
    <p:sldId id="301" r:id="rId48"/>
    <p:sldId id="339" r:id="rId49"/>
    <p:sldId id="300" r:id="rId50"/>
    <p:sldId id="340" r:id="rId51"/>
    <p:sldId id="341" r:id="rId52"/>
    <p:sldId id="302" r:id="rId53"/>
    <p:sldId id="303" r:id="rId54"/>
    <p:sldId id="304" r:id="rId55"/>
    <p:sldId id="305" r:id="rId56"/>
    <p:sldId id="306" r:id="rId57"/>
    <p:sldId id="307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42" r:id="rId66"/>
    <p:sldId id="343" r:id="rId67"/>
    <p:sldId id="345" r:id="rId68"/>
    <p:sldId id="344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46" r:id="rId8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6" autoAdjust="0"/>
  </p:normalViewPr>
  <p:slideViewPr>
    <p:cSldViewPr>
      <p:cViewPr>
        <p:scale>
          <a:sx n="89" d="100"/>
          <a:sy n="89" d="100"/>
        </p:scale>
        <p:origin x="-1181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0311" y="18288"/>
            <a:ext cx="3974591" cy="120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71671" y="18288"/>
            <a:ext cx="882396" cy="1203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0311" y="673607"/>
            <a:ext cx="5609844" cy="1203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12079" y="673607"/>
            <a:ext cx="3564635" cy="1203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64414"/>
            <a:ext cx="8072119" cy="133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324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153400" cy="1415772"/>
          </a:xfrm>
        </p:spPr>
        <p:txBody>
          <a:bodyPr/>
          <a:lstStyle/>
          <a:p>
            <a:pPr algn="ctr"/>
            <a:r>
              <a:rPr lang="en-US" dirty="0" smtClean="0"/>
              <a:t>Unit-II Client-side Technologies: </a:t>
            </a:r>
            <a:r>
              <a:rPr lang="en-US" dirty="0" smtClean="0">
                <a:solidFill>
                  <a:srgbClr val="C00000"/>
                </a:solidFill>
              </a:rPr>
              <a:t>JavaScript &amp; DOM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7846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5550" algn="l"/>
              </a:tabLst>
            </a:pPr>
            <a:r>
              <a:rPr sz="4400" spc="-110" dirty="0" smtClean="0"/>
              <a:t>JavaScript</a:t>
            </a:r>
            <a:r>
              <a:rPr lang="en-US" sz="4400" spc="-110" dirty="0" smtClean="0"/>
              <a:t> </a:t>
            </a:r>
            <a:r>
              <a:rPr sz="4400" spc="-95" dirty="0" smtClean="0"/>
              <a:t>Editor </a:t>
            </a:r>
            <a:r>
              <a:rPr sz="4400" spc="-65" dirty="0"/>
              <a:t>and</a:t>
            </a:r>
            <a:r>
              <a:rPr sz="4400" spc="-385" dirty="0"/>
              <a:t> </a:t>
            </a:r>
            <a:r>
              <a:rPr sz="4400" spc="-95" dirty="0"/>
              <a:t>Extension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4500" y="1642236"/>
            <a:ext cx="7645400" cy="1137920"/>
            <a:chOff x="444500" y="1642236"/>
            <a:chExt cx="7645400" cy="1137920"/>
          </a:xfrm>
        </p:grpSpPr>
        <p:sp>
          <p:nvSpPr>
            <p:cNvPr id="4" name="object 4"/>
            <p:cNvSpPr/>
            <p:nvPr/>
          </p:nvSpPr>
          <p:spPr>
            <a:xfrm>
              <a:off x="457200" y="165493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20"/>
                  </a:lnTo>
                  <a:lnTo>
                    <a:pt x="0" y="926973"/>
                  </a:lnTo>
                  <a:lnTo>
                    <a:pt x="6622" y="976240"/>
                  </a:lnTo>
                  <a:lnTo>
                    <a:pt x="25312" y="1020506"/>
                  </a:lnTo>
                  <a:lnTo>
                    <a:pt x="54300" y="1058005"/>
                  </a:lnTo>
                  <a:lnTo>
                    <a:pt x="91820" y="1086974"/>
                  </a:lnTo>
                  <a:lnTo>
                    <a:pt x="136103" y="1105649"/>
                  </a:lnTo>
                  <a:lnTo>
                    <a:pt x="185381" y="1112265"/>
                  </a:lnTo>
                  <a:lnTo>
                    <a:pt x="7434580" y="1112265"/>
                  </a:lnTo>
                  <a:lnTo>
                    <a:pt x="7483857" y="1105649"/>
                  </a:lnTo>
                  <a:lnTo>
                    <a:pt x="7528146" y="1086974"/>
                  </a:lnTo>
                  <a:lnTo>
                    <a:pt x="7565675" y="1058005"/>
                  </a:lnTo>
                  <a:lnTo>
                    <a:pt x="7594675" y="1020506"/>
                  </a:lnTo>
                  <a:lnTo>
                    <a:pt x="7613373" y="976240"/>
                  </a:lnTo>
                  <a:lnTo>
                    <a:pt x="7620000" y="926973"/>
                  </a:lnTo>
                  <a:lnTo>
                    <a:pt x="7620000" y="185420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5493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20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20"/>
                  </a:lnTo>
                  <a:lnTo>
                    <a:pt x="7620000" y="926973"/>
                  </a:lnTo>
                  <a:lnTo>
                    <a:pt x="7613373" y="976240"/>
                  </a:lnTo>
                  <a:lnTo>
                    <a:pt x="7594675" y="1020506"/>
                  </a:lnTo>
                  <a:lnTo>
                    <a:pt x="7565675" y="1058005"/>
                  </a:lnTo>
                  <a:lnTo>
                    <a:pt x="7528146" y="1086974"/>
                  </a:lnTo>
                  <a:lnTo>
                    <a:pt x="7483857" y="1105649"/>
                  </a:lnTo>
                  <a:lnTo>
                    <a:pt x="7434580" y="1112265"/>
                  </a:lnTo>
                  <a:lnTo>
                    <a:pt x="185381" y="1112265"/>
                  </a:lnTo>
                  <a:lnTo>
                    <a:pt x="136103" y="1105649"/>
                  </a:lnTo>
                  <a:lnTo>
                    <a:pt x="91820" y="1086974"/>
                  </a:lnTo>
                  <a:lnTo>
                    <a:pt x="54300" y="1058005"/>
                  </a:lnTo>
                  <a:lnTo>
                    <a:pt x="25312" y="1020506"/>
                  </a:lnTo>
                  <a:lnTo>
                    <a:pt x="6622" y="976240"/>
                  </a:lnTo>
                  <a:lnTo>
                    <a:pt x="0" y="926973"/>
                  </a:lnTo>
                  <a:lnTo>
                    <a:pt x="0" y="18542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35148"/>
            <a:ext cx="7645400" cy="1137920"/>
            <a:chOff x="444500" y="2835148"/>
            <a:chExt cx="7645400" cy="1137920"/>
          </a:xfrm>
        </p:grpSpPr>
        <p:sp>
          <p:nvSpPr>
            <p:cNvPr id="7" name="object 7"/>
            <p:cNvSpPr/>
            <p:nvPr/>
          </p:nvSpPr>
          <p:spPr>
            <a:xfrm>
              <a:off x="457200" y="2847848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19"/>
                  </a:lnTo>
                  <a:lnTo>
                    <a:pt x="0" y="926972"/>
                  </a:lnTo>
                  <a:lnTo>
                    <a:pt x="6622" y="976250"/>
                  </a:lnTo>
                  <a:lnTo>
                    <a:pt x="25312" y="1020539"/>
                  </a:lnTo>
                  <a:lnTo>
                    <a:pt x="54300" y="1058068"/>
                  </a:lnTo>
                  <a:lnTo>
                    <a:pt x="91820" y="1087068"/>
                  </a:lnTo>
                  <a:lnTo>
                    <a:pt x="136103" y="1105766"/>
                  </a:lnTo>
                  <a:lnTo>
                    <a:pt x="185381" y="1112393"/>
                  </a:lnTo>
                  <a:lnTo>
                    <a:pt x="7434580" y="1112393"/>
                  </a:lnTo>
                  <a:lnTo>
                    <a:pt x="7483857" y="1105766"/>
                  </a:lnTo>
                  <a:lnTo>
                    <a:pt x="7528146" y="1087068"/>
                  </a:lnTo>
                  <a:lnTo>
                    <a:pt x="7565675" y="1058068"/>
                  </a:lnTo>
                  <a:lnTo>
                    <a:pt x="7594675" y="1020539"/>
                  </a:lnTo>
                  <a:lnTo>
                    <a:pt x="7613373" y="976250"/>
                  </a:lnTo>
                  <a:lnTo>
                    <a:pt x="7620000" y="926972"/>
                  </a:lnTo>
                  <a:lnTo>
                    <a:pt x="7620000" y="185419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47848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19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19"/>
                  </a:lnTo>
                  <a:lnTo>
                    <a:pt x="7620000" y="926972"/>
                  </a:lnTo>
                  <a:lnTo>
                    <a:pt x="7613373" y="976250"/>
                  </a:lnTo>
                  <a:lnTo>
                    <a:pt x="7594675" y="1020539"/>
                  </a:lnTo>
                  <a:lnTo>
                    <a:pt x="7565675" y="1058068"/>
                  </a:lnTo>
                  <a:lnTo>
                    <a:pt x="7528146" y="1087068"/>
                  </a:lnTo>
                  <a:lnTo>
                    <a:pt x="7483857" y="1105766"/>
                  </a:lnTo>
                  <a:lnTo>
                    <a:pt x="7434580" y="1112393"/>
                  </a:lnTo>
                  <a:lnTo>
                    <a:pt x="185381" y="1112393"/>
                  </a:lnTo>
                  <a:lnTo>
                    <a:pt x="136103" y="1105766"/>
                  </a:lnTo>
                  <a:lnTo>
                    <a:pt x="91820" y="1087068"/>
                  </a:lnTo>
                  <a:lnTo>
                    <a:pt x="54300" y="1058068"/>
                  </a:lnTo>
                  <a:lnTo>
                    <a:pt x="25312" y="1020539"/>
                  </a:lnTo>
                  <a:lnTo>
                    <a:pt x="6622" y="976250"/>
                  </a:lnTo>
                  <a:lnTo>
                    <a:pt x="0" y="926972"/>
                  </a:lnTo>
                  <a:lnTo>
                    <a:pt x="0" y="18541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28059"/>
            <a:ext cx="7645400" cy="1137920"/>
            <a:chOff x="444500" y="4028059"/>
            <a:chExt cx="7645400" cy="1137920"/>
          </a:xfrm>
        </p:grpSpPr>
        <p:sp>
          <p:nvSpPr>
            <p:cNvPr id="10" name="object 10"/>
            <p:cNvSpPr/>
            <p:nvPr/>
          </p:nvSpPr>
          <p:spPr>
            <a:xfrm>
              <a:off x="457200" y="4040759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20"/>
                  </a:lnTo>
                  <a:lnTo>
                    <a:pt x="0" y="926973"/>
                  </a:lnTo>
                  <a:lnTo>
                    <a:pt x="6622" y="976250"/>
                  </a:lnTo>
                  <a:lnTo>
                    <a:pt x="25312" y="1020539"/>
                  </a:lnTo>
                  <a:lnTo>
                    <a:pt x="54300" y="1058068"/>
                  </a:lnTo>
                  <a:lnTo>
                    <a:pt x="91820" y="1087068"/>
                  </a:lnTo>
                  <a:lnTo>
                    <a:pt x="136103" y="1105766"/>
                  </a:lnTo>
                  <a:lnTo>
                    <a:pt x="185381" y="1112393"/>
                  </a:lnTo>
                  <a:lnTo>
                    <a:pt x="7434580" y="1112393"/>
                  </a:lnTo>
                  <a:lnTo>
                    <a:pt x="7483857" y="1105766"/>
                  </a:lnTo>
                  <a:lnTo>
                    <a:pt x="7528146" y="1087068"/>
                  </a:lnTo>
                  <a:lnTo>
                    <a:pt x="7565675" y="1058068"/>
                  </a:lnTo>
                  <a:lnTo>
                    <a:pt x="7594675" y="1020539"/>
                  </a:lnTo>
                  <a:lnTo>
                    <a:pt x="7613373" y="976250"/>
                  </a:lnTo>
                  <a:lnTo>
                    <a:pt x="7620000" y="926973"/>
                  </a:lnTo>
                  <a:lnTo>
                    <a:pt x="7620000" y="185420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40759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20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20"/>
                  </a:lnTo>
                  <a:lnTo>
                    <a:pt x="7620000" y="926973"/>
                  </a:lnTo>
                  <a:lnTo>
                    <a:pt x="7613373" y="976250"/>
                  </a:lnTo>
                  <a:lnTo>
                    <a:pt x="7594675" y="1020539"/>
                  </a:lnTo>
                  <a:lnTo>
                    <a:pt x="7565675" y="1058068"/>
                  </a:lnTo>
                  <a:lnTo>
                    <a:pt x="7528146" y="1087068"/>
                  </a:lnTo>
                  <a:lnTo>
                    <a:pt x="7483857" y="1105766"/>
                  </a:lnTo>
                  <a:lnTo>
                    <a:pt x="7434580" y="1112393"/>
                  </a:lnTo>
                  <a:lnTo>
                    <a:pt x="185381" y="1112393"/>
                  </a:lnTo>
                  <a:lnTo>
                    <a:pt x="136103" y="1105766"/>
                  </a:lnTo>
                  <a:lnTo>
                    <a:pt x="91820" y="1087068"/>
                  </a:lnTo>
                  <a:lnTo>
                    <a:pt x="54300" y="1058068"/>
                  </a:lnTo>
                  <a:lnTo>
                    <a:pt x="25312" y="1020539"/>
                  </a:lnTo>
                  <a:lnTo>
                    <a:pt x="6622" y="976250"/>
                  </a:lnTo>
                  <a:lnTo>
                    <a:pt x="0" y="926973"/>
                  </a:lnTo>
                  <a:lnTo>
                    <a:pt x="0" y="18542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21096"/>
            <a:ext cx="7645400" cy="1137920"/>
            <a:chOff x="444500" y="5221096"/>
            <a:chExt cx="7645400" cy="1137920"/>
          </a:xfrm>
        </p:grpSpPr>
        <p:sp>
          <p:nvSpPr>
            <p:cNvPr id="13" name="object 13"/>
            <p:cNvSpPr/>
            <p:nvPr/>
          </p:nvSpPr>
          <p:spPr>
            <a:xfrm>
              <a:off x="457200" y="523379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16"/>
                  </a:lnTo>
                  <a:lnTo>
                    <a:pt x="91820" y="25291"/>
                  </a:lnTo>
                  <a:lnTo>
                    <a:pt x="54300" y="54260"/>
                  </a:lnTo>
                  <a:lnTo>
                    <a:pt x="25312" y="91759"/>
                  </a:lnTo>
                  <a:lnTo>
                    <a:pt x="6622" y="136025"/>
                  </a:lnTo>
                  <a:lnTo>
                    <a:pt x="0" y="185292"/>
                  </a:lnTo>
                  <a:lnTo>
                    <a:pt x="0" y="926884"/>
                  </a:lnTo>
                  <a:lnTo>
                    <a:pt x="6622" y="976167"/>
                  </a:lnTo>
                  <a:lnTo>
                    <a:pt x="25312" y="1020451"/>
                  </a:lnTo>
                  <a:lnTo>
                    <a:pt x="54300" y="1057970"/>
                  </a:lnTo>
                  <a:lnTo>
                    <a:pt x="91820" y="1086956"/>
                  </a:lnTo>
                  <a:lnTo>
                    <a:pt x="136103" y="1105644"/>
                  </a:lnTo>
                  <a:lnTo>
                    <a:pt x="185381" y="1112265"/>
                  </a:lnTo>
                  <a:lnTo>
                    <a:pt x="7434580" y="1112265"/>
                  </a:lnTo>
                  <a:lnTo>
                    <a:pt x="7483857" y="1105644"/>
                  </a:lnTo>
                  <a:lnTo>
                    <a:pt x="7528146" y="1086956"/>
                  </a:lnTo>
                  <a:lnTo>
                    <a:pt x="7565675" y="1057970"/>
                  </a:lnTo>
                  <a:lnTo>
                    <a:pt x="7594675" y="1020451"/>
                  </a:lnTo>
                  <a:lnTo>
                    <a:pt x="7613373" y="976167"/>
                  </a:lnTo>
                  <a:lnTo>
                    <a:pt x="7620000" y="926884"/>
                  </a:lnTo>
                  <a:lnTo>
                    <a:pt x="7620000" y="185292"/>
                  </a:lnTo>
                  <a:lnTo>
                    <a:pt x="7613373" y="136025"/>
                  </a:lnTo>
                  <a:lnTo>
                    <a:pt x="7594675" y="91759"/>
                  </a:lnTo>
                  <a:lnTo>
                    <a:pt x="7565675" y="54260"/>
                  </a:lnTo>
                  <a:lnTo>
                    <a:pt x="7528146" y="25291"/>
                  </a:lnTo>
                  <a:lnTo>
                    <a:pt x="7483857" y="661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3379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292"/>
                  </a:moveTo>
                  <a:lnTo>
                    <a:pt x="6622" y="136025"/>
                  </a:lnTo>
                  <a:lnTo>
                    <a:pt x="25312" y="91759"/>
                  </a:lnTo>
                  <a:lnTo>
                    <a:pt x="54300" y="54260"/>
                  </a:lnTo>
                  <a:lnTo>
                    <a:pt x="91820" y="25291"/>
                  </a:lnTo>
                  <a:lnTo>
                    <a:pt x="136103" y="661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16"/>
                  </a:lnTo>
                  <a:lnTo>
                    <a:pt x="7528146" y="25291"/>
                  </a:lnTo>
                  <a:lnTo>
                    <a:pt x="7565675" y="54260"/>
                  </a:lnTo>
                  <a:lnTo>
                    <a:pt x="7594675" y="91759"/>
                  </a:lnTo>
                  <a:lnTo>
                    <a:pt x="7613373" y="136025"/>
                  </a:lnTo>
                  <a:lnTo>
                    <a:pt x="7620000" y="185292"/>
                  </a:lnTo>
                  <a:lnTo>
                    <a:pt x="7620000" y="926884"/>
                  </a:lnTo>
                  <a:lnTo>
                    <a:pt x="7613373" y="976167"/>
                  </a:lnTo>
                  <a:lnTo>
                    <a:pt x="7594675" y="1020451"/>
                  </a:lnTo>
                  <a:lnTo>
                    <a:pt x="7565675" y="1057970"/>
                  </a:lnTo>
                  <a:lnTo>
                    <a:pt x="7528146" y="1086956"/>
                  </a:lnTo>
                  <a:lnTo>
                    <a:pt x="7483857" y="1105644"/>
                  </a:lnTo>
                  <a:lnTo>
                    <a:pt x="7434580" y="1112265"/>
                  </a:lnTo>
                  <a:lnTo>
                    <a:pt x="185381" y="1112265"/>
                  </a:lnTo>
                  <a:lnTo>
                    <a:pt x="136103" y="1105644"/>
                  </a:lnTo>
                  <a:lnTo>
                    <a:pt x="91820" y="1086956"/>
                  </a:lnTo>
                  <a:lnTo>
                    <a:pt x="54300" y="1057970"/>
                  </a:lnTo>
                  <a:lnTo>
                    <a:pt x="25312" y="1020451"/>
                  </a:lnTo>
                  <a:lnTo>
                    <a:pt x="6622" y="976167"/>
                  </a:lnTo>
                  <a:lnTo>
                    <a:pt x="0" y="926884"/>
                  </a:lnTo>
                  <a:lnTo>
                    <a:pt x="0" y="18529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5739" y="1944116"/>
            <a:ext cx="6609080" cy="403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Notepad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Calibri"/>
              <a:cs typeface="Calibri"/>
            </a:endParaRPr>
          </a:p>
          <a:p>
            <a:pPr marL="12700" marR="111125">
              <a:lnSpc>
                <a:spcPts val="3070"/>
              </a:lnSpc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document using .html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(if embedded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JavaScript)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document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.js (if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JavaScript)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sz="2800" spc="-5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IN" sz="2800" spc="-5" dirty="0" smtClean="0">
                <a:solidFill>
                  <a:srgbClr val="FFFFFF"/>
                </a:solidFill>
                <a:latin typeface="Calibri"/>
                <a:cs typeface="Calibri"/>
              </a:rPr>
              <a:t> target</a:t>
            </a:r>
            <a:r>
              <a:rPr sz="28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.html file using </a:t>
            </a:r>
            <a:r>
              <a:rPr sz="2800" spc="-20" dirty="0" smtClean="0">
                <a:solidFill>
                  <a:srgbClr val="FFFFFF"/>
                </a:solidFill>
                <a:latin typeface="Calibri"/>
                <a:cs typeface="Calibri"/>
              </a:rPr>
              <a:t>brow</a:t>
            </a:r>
            <a:r>
              <a:rPr lang="en-US" sz="2800" spc="-2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345389"/>
            <a:ext cx="645312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85" dirty="0"/>
              <a:t>First</a:t>
            </a:r>
            <a:r>
              <a:rPr spc="-400" dirty="0"/>
              <a:t> </a:t>
            </a:r>
            <a:r>
              <a:rPr spc="-90" dirty="0"/>
              <a:t>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1077213"/>
            <a:ext cx="5183505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first-script.html</a:t>
            </a:r>
            <a:endParaRPr sz="2800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170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850900" marR="5080" indent="-46228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&lt;script type="text/javascript"&gt;  alert('Hello</a:t>
            </a:r>
            <a:r>
              <a:rPr sz="22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JavaScript!');</a:t>
            </a:r>
            <a:endParaRPr sz="220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20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4" name="object 15"/>
          <p:cNvGrpSpPr/>
          <p:nvPr/>
        </p:nvGrpSpPr>
        <p:grpSpPr>
          <a:xfrm>
            <a:off x="4363211" y="3681984"/>
            <a:ext cx="3007360" cy="2517775"/>
            <a:chOff x="4363211" y="3681984"/>
            <a:chExt cx="3007360" cy="2517775"/>
          </a:xfrm>
        </p:grpSpPr>
        <p:sp>
          <p:nvSpPr>
            <p:cNvPr id="16" name="object 16"/>
            <p:cNvSpPr/>
            <p:nvPr/>
          </p:nvSpPr>
          <p:spPr>
            <a:xfrm>
              <a:off x="4389119" y="3706368"/>
              <a:ext cx="2980944" cy="2493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211" y="3681984"/>
              <a:ext cx="2980943" cy="2491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0944"/>
            <a:ext cx="81534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 smtClean="0"/>
              <a:t>Example</a:t>
            </a:r>
            <a:r>
              <a:rPr lang="en-US" spc="-95" dirty="0" smtClean="0"/>
              <a:t>: </a:t>
            </a:r>
            <a:r>
              <a:rPr lang="en-US" spc="-95" dirty="0" err="1" smtClean="0"/>
              <a:t>document.write</a:t>
            </a:r>
            <a:r>
              <a:rPr lang="en-US" spc="-95" dirty="0" smtClean="0"/>
              <a:t>( 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476" y="1573640"/>
            <a:ext cx="6416040" cy="307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0"/>
              </a:spcBef>
            </a:pPr>
            <a:r>
              <a:rPr sz="22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html&gt;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859790" marR="5080" indent="-46228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&lt;script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document.write('JavaScript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 rulez!');</a:t>
            </a:r>
            <a:endParaRPr sz="2200" dirty="0">
              <a:latin typeface="Consolas"/>
              <a:cs typeface="Consolas"/>
            </a:endParaRPr>
          </a:p>
          <a:p>
            <a:pPr marL="398145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2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4" name="object 15"/>
          <p:cNvGrpSpPr/>
          <p:nvPr/>
        </p:nvGrpSpPr>
        <p:grpSpPr>
          <a:xfrm>
            <a:off x="3581400" y="3505200"/>
            <a:ext cx="3581400" cy="3048000"/>
            <a:chOff x="3427476" y="3732276"/>
            <a:chExt cx="3581400" cy="3048000"/>
          </a:xfrm>
        </p:grpSpPr>
        <p:sp>
          <p:nvSpPr>
            <p:cNvPr id="16" name="object 16"/>
            <p:cNvSpPr/>
            <p:nvPr/>
          </p:nvSpPr>
          <p:spPr>
            <a:xfrm>
              <a:off x="3453384" y="3758182"/>
              <a:ext cx="3555491" cy="3022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7476" y="3732276"/>
              <a:ext cx="3555491" cy="3022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5043"/>
            <a:ext cx="6855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29" dirty="0"/>
              <a:t> </a:t>
            </a:r>
            <a:r>
              <a:rPr lang="en-US" spc="-229" dirty="0" smtClean="0"/>
              <a:t>Comments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7903209" cy="49404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Example:</a:t>
            </a:r>
            <a:endParaRPr sz="22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&lt;html&gt;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&lt;script </a:t>
            </a:r>
            <a:r>
              <a:rPr sz="20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2000" b="1" spc="-10" dirty="0">
                <a:solidFill>
                  <a:srgbClr val="001F5F"/>
                </a:solidFill>
                <a:latin typeface="Cambria"/>
                <a:cs typeface="Cambria"/>
              </a:rPr>
              <a:t>="text/javascript"&gt;</a:t>
            </a:r>
            <a:endParaRPr sz="20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lang="en-US" sz="2000" b="1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// </a:t>
            </a:r>
            <a:r>
              <a:rPr lang="en-US" sz="2000" b="1" spc="-10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document.write</a:t>
            </a:r>
            <a:r>
              <a:rPr lang="en-US" sz="2000" b="1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("Hello World!")</a:t>
            </a:r>
          </a:p>
          <a:p>
            <a:pPr marL="675640">
              <a:spcBef>
                <a:spcPts val="480"/>
              </a:spcBef>
            </a:pPr>
            <a:r>
              <a:rPr lang="en-US" sz="2000" b="1" spc="-10" dirty="0" err="1" smtClean="0">
                <a:solidFill>
                  <a:srgbClr val="6F2F9F"/>
                </a:solidFill>
                <a:cs typeface="Calibri"/>
              </a:rPr>
              <a:t>document.write</a:t>
            </a:r>
            <a:r>
              <a:rPr lang="en-US" sz="2000" b="1" spc="-10" dirty="0" smtClean="0">
                <a:solidFill>
                  <a:srgbClr val="6F2F9F"/>
                </a:solidFill>
                <a:cs typeface="Calibri"/>
              </a:rPr>
              <a:t>(“Introducing JavaScript…..</a:t>
            </a:r>
            <a:r>
              <a:rPr lang="en-US" sz="2000" b="1" spc="-15" dirty="0" smtClean="0">
                <a:solidFill>
                  <a:srgbClr val="6F2F9F"/>
                </a:solidFill>
                <a:cs typeface="Calibri"/>
              </a:rPr>
              <a:t>")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b="1" spc="-5" dirty="0" smtClean="0">
                <a:solidFill>
                  <a:srgbClr val="001F5F"/>
                </a:solidFill>
                <a:latin typeface="Cambria"/>
                <a:cs typeface="Cambria"/>
              </a:rPr>
              <a:t>&lt;/</a:t>
            </a: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script&gt;</a:t>
            </a: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&lt;/html</a:t>
            </a:r>
            <a:r>
              <a:rPr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endParaRPr lang="en-US" sz="2000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241300" marR="5080" indent="-228600"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Output: </a:t>
            </a:r>
            <a:r>
              <a:rPr lang="en-US" sz="2000" spc="-10" dirty="0" smtClean="0">
                <a:solidFill>
                  <a:srgbClr val="001F5F"/>
                </a:solidFill>
                <a:latin typeface="Cambria"/>
                <a:cs typeface="Cambria"/>
              </a:rPr>
              <a:t>Introducing </a:t>
            </a:r>
            <a:r>
              <a:rPr lang="en-US" sz="2000" spc="-10" dirty="0">
                <a:solidFill>
                  <a:srgbClr val="001F5F"/>
                </a:solidFill>
                <a:latin typeface="Cambria"/>
                <a:cs typeface="Cambria"/>
              </a:rPr>
              <a:t>JavaScript</a:t>
            </a:r>
            <a:r>
              <a:rPr lang="en-US" sz="2000" spc="-10" dirty="0" smtClean="0">
                <a:solidFill>
                  <a:srgbClr val="001F5F"/>
                </a:solidFill>
                <a:latin typeface="Cambria"/>
                <a:cs typeface="Cambria"/>
              </a:rPr>
              <a:t>…..</a:t>
            </a:r>
          </a:p>
          <a:p>
            <a:pPr marL="241300" marR="5080" indent="-228600"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dirty="0" smtClean="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i="1" dirty="0" smtClean="0"/>
              <a:t>Comments are made in JavaScript by adding </a:t>
            </a:r>
            <a:r>
              <a:rPr lang="en-US" sz="2400" i="1" dirty="0" smtClean="0">
                <a:solidFill>
                  <a:srgbClr val="FF0000"/>
                </a:solidFill>
              </a:rPr>
              <a:t>// </a:t>
            </a:r>
            <a:r>
              <a:rPr lang="en-US" sz="2400" i="1" dirty="0" smtClean="0"/>
              <a:t>before a single line, or </a:t>
            </a:r>
            <a:r>
              <a:rPr lang="en-US" sz="2400" i="1" dirty="0" smtClean="0">
                <a:solidFill>
                  <a:srgbClr val="FF0000"/>
                </a:solidFill>
              </a:rPr>
              <a:t>/*</a:t>
            </a:r>
            <a:r>
              <a:rPr lang="en-US" sz="2400" i="1" dirty="0" smtClean="0"/>
              <a:t> before and </a:t>
            </a:r>
            <a:r>
              <a:rPr lang="en-US" sz="2400" i="1" dirty="0" smtClean="0">
                <a:solidFill>
                  <a:srgbClr val="FF0000"/>
                </a:solidFill>
              </a:rPr>
              <a:t>*/ </a:t>
            </a:r>
            <a:r>
              <a:rPr lang="en-US" sz="2400" i="1" dirty="0" smtClean="0"/>
              <a:t>after multiple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877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JavaScript </a:t>
            </a:r>
            <a:r>
              <a:rPr sz="4000" spc="-50" dirty="0"/>
              <a:t>in </a:t>
            </a:r>
            <a:r>
              <a:rPr sz="4000" spc="-110" dirty="0"/>
              <a:t>&lt;</a:t>
            </a:r>
            <a:r>
              <a:rPr sz="4000" spc="-110" dirty="0" smtClean="0"/>
              <a:t>body&gt;</a:t>
            </a:r>
            <a:r>
              <a:rPr lang="en-US" sz="4000" spc="-110" dirty="0" smtClean="0"/>
              <a:t> </a:t>
            </a:r>
            <a:r>
              <a:rPr sz="4000" spc="-90" dirty="0" smtClean="0"/>
              <a:t>section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1447800"/>
            <a:ext cx="6248400" cy="44165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&lt;head&gt;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type="text/javascript"&gt;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lang="en-US" sz="20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     </a:t>
            </a:r>
            <a:r>
              <a:rPr sz="2000" b="1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document.write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("Hello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World")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web page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produce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web page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body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09" y="203200"/>
            <a:ext cx="7845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JavaScript </a:t>
            </a:r>
            <a:r>
              <a:rPr sz="4000" spc="-50" dirty="0"/>
              <a:t>in </a:t>
            </a:r>
            <a:r>
              <a:rPr sz="4000" spc="-100" dirty="0"/>
              <a:t>&lt;head</a:t>
            </a:r>
            <a:r>
              <a:rPr sz="4000" spc="-100" dirty="0" smtClean="0"/>
              <a:t>&gt; </a:t>
            </a:r>
            <a:r>
              <a:rPr sz="4000" spc="-90" dirty="0" smtClean="0"/>
              <a:t>section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74040" y="962914"/>
            <a:ext cx="6988809" cy="432297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&lt;head&gt;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&lt;script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type="text/javascript"&gt;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lang="en-US" sz="1800" b="1" dirty="0" smtClean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 err="1">
                <a:solidFill>
                  <a:srgbClr val="001F5F"/>
                </a:solidFill>
                <a:latin typeface="Cambria"/>
                <a:cs typeface="Cambria"/>
              </a:rPr>
              <a:t>sayHello</a:t>
            </a:r>
            <a:r>
              <a:rPr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(</a:t>
            </a:r>
            <a:r>
              <a:rPr lang="en-US"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endParaRPr sz="1800" dirty="0"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{</a:t>
            </a:r>
            <a:endParaRPr lang="en-US" sz="1800" b="1" dirty="0" smtClean="0">
              <a:solidFill>
                <a:srgbClr val="001F5F"/>
              </a:solidFill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lang="en-US" b="1" dirty="0" smtClean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alert("Hello 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World")</a:t>
            </a:r>
            <a:r>
              <a:rPr sz="1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endParaRPr lang="en-US" sz="1800" b="1" spc="10" dirty="0" smtClean="0">
              <a:solidFill>
                <a:srgbClr val="001F5F"/>
              </a:solidFill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}</a:t>
            </a:r>
            <a:endParaRPr sz="1800" dirty="0"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spc="-5" dirty="0" smtClean="0">
                <a:solidFill>
                  <a:srgbClr val="001F5F"/>
                </a:solidFill>
                <a:latin typeface="Cambria"/>
                <a:cs typeface="Cambria"/>
              </a:rPr>
              <a:t>&lt;/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script&gt;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&lt;input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type="button" </a:t>
            </a:r>
            <a:r>
              <a:rPr sz="1800" b="1" spc="-15" dirty="0" smtClean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="Say Hello</a:t>
            </a:r>
            <a:r>
              <a:rPr sz="1800" b="1" spc="-15" dirty="0" smtClean="0">
                <a:solidFill>
                  <a:srgbClr val="001F5F"/>
                </a:solidFill>
                <a:latin typeface="Cambria"/>
                <a:cs typeface="Cambria"/>
              </a:rPr>
              <a:t>"</a:t>
            </a:r>
            <a:r>
              <a:rPr lang="en-US" sz="1800" b="1" spc="-15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b="1" spc="-10" dirty="0" err="1">
                <a:solidFill>
                  <a:srgbClr val="001F5F"/>
                </a:solidFill>
                <a:latin typeface="Cambria"/>
                <a:cs typeface="Cambria"/>
              </a:rPr>
              <a:t>onclick</a:t>
            </a:r>
            <a:r>
              <a:rPr lang="en-US" b="1" spc="-10" dirty="0">
                <a:solidFill>
                  <a:srgbClr val="001F5F"/>
                </a:solidFill>
                <a:latin typeface="Cambria"/>
                <a:cs typeface="Cambria"/>
              </a:rPr>
              <a:t>="</a:t>
            </a:r>
            <a:r>
              <a:rPr lang="en-US" b="1" spc="-10" dirty="0" err="1">
                <a:solidFill>
                  <a:srgbClr val="001F5F"/>
                </a:solidFill>
                <a:latin typeface="Cambria"/>
                <a:cs typeface="Cambria"/>
              </a:rPr>
              <a:t>sayHello</a:t>
            </a:r>
            <a:r>
              <a:rPr lang="en-US" b="1" spc="-10" dirty="0" smtClean="0">
                <a:solidFill>
                  <a:srgbClr val="001F5F"/>
                </a:solidFill>
                <a:latin typeface="Cambria"/>
                <a:cs typeface="Cambria"/>
              </a:rPr>
              <a:t>( )"</a:t>
            </a:r>
            <a:r>
              <a:rPr sz="1800" b="1" spc="105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/&gt;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&lt;/html</a:t>
            </a:r>
            <a:r>
              <a:rPr sz="1800" dirty="0" smtClean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443" y="5672629"/>
            <a:ext cx="1551939" cy="42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81600" y="4616450"/>
            <a:ext cx="2971800" cy="1631950"/>
            <a:chOff x="2789301" y="5638440"/>
            <a:chExt cx="1841500" cy="1174750"/>
          </a:xfrm>
        </p:grpSpPr>
        <p:sp>
          <p:nvSpPr>
            <p:cNvPr id="6" name="object 6"/>
            <p:cNvSpPr/>
            <p:nvPr/>
          </p:nvSpPr>
          <p:spPr>
            <a:xfrm>
              <a:off x="2814701" y="5663840"/>
              <a:ext cx="1790700" cy="1123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2001" y="5651140"/>
              <a:ext cx="1816100" cy="1149350"/>
            </a:xfrm>
            <a:custGeom>
              <a:avLst/>
              <a:gdLst/>
              <a:ahLst/>
              <a:cxnLst/>
              <a:rect l="l" t="t" r="r" b="b"/>
              <a:pathLst>
                <a:path w="1816100" h="1149350">
                  <a:moveTo>
                    <a:pt x="0" y="1149350"/>
                  </a:moveTo>
                  <a:lnTo>
                    <a:pt x="1816100" y="1149350"/>
                  </a:lnTo>
                  <a:lnTo>
                    <a:pt x="1816100" y="0"/>
                  </a:lnTo>
                  <a:lnTo>
                    <a:pt x="0" y="0"/>
                  </a:lnTo>
                  <a:lnTo>
                    <a:pt x="0" y="114935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52350" y="5285892"/>
            <a:ext cx="4520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rgbClr val="2E2B1F"/>
                </a:solidFill>
                <a:cs typeface="Calibri"/>
              </a:rPr>
              <a:t>This code will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produce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the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following result</a:t>
            </a:r>
            <a:r>
              <a:rPr lang="en-US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−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1262"/>
            <a:ext cx="7922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/>
              <a:t>JavaScript </a:t>
            </a:r>
            <a:r>
              <a:rPr sz="4400" spc="-50" dirty="0"/>
              <a:t>in </a:t>
            </a:r>
            <a:r>
              <a:rPr sz="4400" spc="-95" dirty="0"/>
              <a:t>&lt;body&gt; </a:t>
            </a:r>
            <a:r>
              <a:rPr sz="4400" spc="-65" dirty="0"/>
              <a:t>and</a:t>
            </a:r>
            <a:r>
              <a:rPr sz="4400" spc="-660" dirty="0"/>
              <a:t> </a:t>
            </a:r>
            <a:r>
              <a:rPr sz="4400" spc="-80" dirty="0"/>
              <a:t>&lt;head&gt;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029970"/>
            <a:ext cx="6186170" cy="428450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type="text/javascript"&gt;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b="1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IN" sz="1800" b="1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r>
              <a:rPr sz="1800" b="1" spc="-3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sayHello()</a:t>
            </a:r>
            <a:endParaRPr sz="1800" dirty="0"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0"/>
              </a:spcBef>
            </a:pPr>
            <a:r>
              <a:rPr lang="en-IN" sz="1800" b="1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 smtClean="0">
                <a:solidFill>
                  <a:srgbClr val="001F5F"/>
                </a:solidFill>
                <a:latin typeface="Calibri"/>
                <a:cs typeface="Calibri"/>
              </a:rPr>
              <a:t>{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alert("Hello 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World") </a:t>
            </a:r>
            <a:r>
              <a:rPr sz="1800" b="1" dirty="0" smtClean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18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US" sz="1800" b="1" spc="-1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4"/>
              </a:spcBef>
            </a:pPr>
            <a:r>
              <a:rPr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script&gt;</a:t>
            </a:r>
            <a:endParaRPr sz="1800" dirty="0">
              <a:latin typeface="Calibri"/>
              <a:cs typeface="Calibri"/>
            </a:endParaRPr>
          </a:p>
          <a:p>
            <a:pPr marL="309880"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&lt;/head&gt;</a:t>
            </a:r>
          </a:p>
          <a:p>
            <a:pPr marL="309880"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&lt;script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type="text/javascript"&gt;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4"/>
              </a:spcBef>
            </a:pPr>
            <a:r>
              <a:rPr sz="1800" b="1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document.write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("Hello 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World</a:t>
            </a:r>
            <a:r>
              <a:rPr sz="18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")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&lt;/script&gt;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&lt;input type="button" </a:t>
            </a:r>
            <a:r>
              <a:rPr lang="en-US" spc="-5" dirty="0">
                <a:solidFill>
                  <a:srgbClr val="001F5F"/>
                </a:solidFill>
                <a:cs typeface="Calibri"/>
              </a:rPr>
              <a:t>value="Say Hello" 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onclick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="sayHello()"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spc="-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&lt;/body&gt; &lt;/html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pc="-5" dirty="0">
              <a:solidFill>
                <a:srgbClr val="001F5F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6600" y="5059525"/>
            <a:ext cx="1727200" cy="1203325"/>
            <a:chOff x="5765800" y="5842000"/>
            <a:chExt cx="1193800" cy="898525"/>
          </a:xfrm>
        </p:grpSpPr>
        <p:sp>
          <p:nvSpPr>
            <p:cNvPr id="5" name="object 5"/>
            <p:cNvSpPr/>
            <p:nvPr/>
          </p:nvSpPr>
          <p:spPr>
            <a:xfrm>
              <a:off x="5791200" y="5867400"/>
              <a:ext cx="1143000" cy="847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8500" y="5854700"/>
              <a:ext cx="1168400" cy="873125"/>
            </a:xfrm>
            <a:custGeom>
              <a:avLst/>
              <a:gdLst/>
              <a:ahLst/>
              <a:cxnLst/>
              <a:rect l="l" t="t" r="r" b="b"/>
              <a:pathLst>
                <a:path w="1168400" h="873125">
                  <a:moveTo>
                    <a:pt x="0" y="873125"/>
                  </a:moveTo>
                  <a:lnTo>
                    <a:pt x="1168400" y="873125"/>
                  </a:lnTo>
                  <a:lnTo>
                    <a:pt x="1168400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5"/>
          <p:cNvGrpSpPr/>
          <p:nvPr/>
        </p:nvGrpSpPr>
        <p:grpSpPr>
          <a:xfrm>
            <a:off x="5350510" y="5005407"/>
            <a:ext cx="2574290" cy="1547793"/>
            <a:chOff x="2789301" y="5638440"/>
            <a:chExt cx="1841500" cy="1174750"/>
          </a:xfrm>
        </p:grpSpPr>
        <p:sp>
          <p:nvSpPr>
            <p:cNvPr id="8" name="object 6"/>
            <p:cNvSpPr/>
            <p:nvPr/>
          </p:nvSpPr>
          <p:spPr>
            <a:xfrm>
              <a:off x="2814701" y="5663840"/>
              <a:ext cx="1790700" cy="1123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802001" y="5651140"/>
              <a:ext cx="1816100" cy="1149350"/>
            </a:xfrm>
            <a:custGeom>
              <a:avLst/>
              <a:gdLst/>
              <a:ahLst/>
              <a:cxnLst/>
              <a:rect l="l" t="t" r="r" b="b"/>
              <a:pathLst>
                <a:path w="1816100" h="1149350">
                  <a:moveTo>
                    <a:pt x="0" y="1149350"/>
                  </a:moveTo>
                  <a:lnTo>
                    <a:pt x="1816100" y="1149350"/>
                  </a:lnTo>
                  <a:lnTo>
                    <a:pt x="1816100" y="0"/>
                  </a:lnTo>
                  <a:lnTo>
                    <a:pt x="0" y="0"/>
                  </a:lnTo>
                  <a:lnTo>
                    <a:pt x="0" y="114935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16" y="477667"/>
            <a:ext cx="74583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JavaScript </a:t>
            </a:r>
            <a:r>
              <a:rPr sz="4400" spc="-50" dirty="0"/>
              <a:t>in </a:t>
            </a:r>
            <a:r>
              <a:rPr sz="4400" spc="-90" dirty="0"/>
              <a:t>External</a:t>
            </a:r>
            <a:r>
              <a:rPr sz="4400" spc="-560" dirty="0"/>
              <a:t> </a:t>
            </a:r>
            <a:r>
              <a:rPr lang="en-US" sz="4400" spc="-560" dirty="0" smtClean="0"/>
              <a:t> </a:t>
            </a:r>
            <a:r>
              <a:rPr sz="4400" spc="-75" dirty="0" smtClean="0"/>
              <a:t>File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5556250" cy="52713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&lt;script type="text/javascript"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src="filename.js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2000" b="1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 .......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 –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filename.js</a:t>
            </a:r>
            <a:endParaRPr sz="22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sayHello()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{ </a:t>
            </a:r>
            <a:endParaRPr lang="en-US" sz="200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75"/>
              </a:spcBef>
            </a:pPr>
            <a:r>
              <a:rPr lang="en-US"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   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("Hello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World")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US" sz="200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75"/>
              </a:spcBef>
            </a:pPr>
            <a:r>
              <a:rPr sz="2000" dirty="0" smtClean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67818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Using </a:t>
            </a:r>
            <a:r>
              <a:rPr spc="-114" dirty="0"/>
              <a:t>JavaScript</a:t>
            </a:r>
            <a:r>
              <a:rPr spc="-370" dirty="0"/>
              <a:t> </a:t>
            </a:r>
            <a:r>
              <a:rPr lang="en-US" spc="-80" dirty="0" smtClean="0"/>
              <a:t>files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48" y="1307000"/>
            <a:ext cx="8686800" cy="459164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External files</a:t>
            </a: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linked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2600" dirty="0">
                <a:solidFill>
                  <a:srgbClr val="2E2B1F"/>
                </a:solidFill>
                <a:latin typeface="Consolas"/>
                <a:cs typeface="Consolas"/>
              </a:rPr>
              <a:t>&lt;script&gt;</a:t>
            </a:r>
            <a:r>
              <a:rPr sz="2600" spc="-62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lang="en-US"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600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head</a:t>
            </a: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&gt; </a:t>
            </a:r>
            <a:endParaRPr lang="en-US" sz="26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09245" lvl="1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Tag:</a:t>
            </a:r>
            <a:endParaRPr sz="26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Files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400" spc="-10" dirty="0">
                <a:solidFill>
                  <a:srgbClr val="2E2B1F"/>
                </a:solidFill>
                <a:latin typeface="Consolas"/>
                <a:cs typeface="Consolas"/>
              </a:rPr>
              <a:t>.js</a:t>
            </a:r>
            <a:r>
              <a:rPr sz="2400" spc="-545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extension</a:t>
            </a:r>
            <a:endParaRPr sz="24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onsolas"/>
                <a:cs typeface="Consolas"/>
              </a:rPr>
              <a:t>.js</a:t>
            </a:r>
            <a:r>
              <a:rPr sz="2400" spc="-49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get cached by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tabLst>
                <a:tab pos="904240" algn="l"/>
                <a:tab pos="904875" algn="l"/>
              </a:tabLst>
            </a:pPr>
            <a:endParaRPr sz="20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400" b="1" dirty="0" smtClean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00AFEF"/>
                </a:solidFill>
                <a:latin typeface="Consolas"/>
                <a:cs typeface="Consolas"/>
              </a:rPr>
              <a:t>script src="</a:t>
            </a:r>
            <a:r>
              <a:rPr sz="2400" b="1" dirty="0" smtClean="0">
                <a:solidFill>
                  <a:srgbClr val="00AFEF"/>
                </a:solidFill>
                <a:latin typeface="Consolas"/>
                <a:cs typeface="Consolas"/>
              </a:rPr>
              <a:t>scripts.js"</a:t>
            </a:r>
            <a:r>
              <a:rPr lang="en-IN" sz="24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400" b="1" dirty="0" smtClean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400" b="1" dirty="0">
                <a:solidFill>
                  <a:srgbClr val="00AFEF"/>
                </a:solidFill>
                <a:latin typeface="Consolas"/>
                <a:cs typeface="Consolas"/>
              </a:rPr>
              <a:t>="text/javscript"&gt;</a:t>
            </a:r>
            <a:endParaRPr sz="2400" dirty="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</a:pPr>
            <a:r>
              <a:rPr lang="en-US" sz="2400" b="1" dirty="0" smtClean="0">
                <a:solidFill>
                  <a:srgbClr val="00AFEF"/>
                </a:solidFill>
                <a:latin typeface="Consolas"/>
                <a:cs typeface="Consolas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sz="2400" b="1" dirty="0" smtClean="0">
                <a:solidFill>
                  <a:srgbClr val="FF0000"/>
                </a:solidFill>
                <a:latin typeface="Consolas"/>
                <a:cs typeface="Consolas"/>
              </a:rPr>
              <a:t>code </a:t>
            </a:r>
            <a:r>
              <a:rPr sz="2400" b="1" spc="-5" dirty="0">
                <a:solidFill>
                  <a:srgbClr val="FF0000"/>
                </a:solidFill>
                <a:latin typeface="Consolas"/>
                <a:cs typeface="Consolas"/>
              </a:rPr>
              <a:t>placed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here will not be executed</a:t>
            </a:r>
            <a:r>
              <a:rPr sz="2400" b="1" dirty="0" smtClean="0">
                <a:solidFill>
                  <a:srgbClr val="FF0000"/>
                </a:solidFill>
                <a:latin typeface="Consolas"/>
                <a:cs typeface="Consolas"/>
              </a:rPr>
              <a:t>!</a:t>
            </a:r>
            <a:endParaRPr sz="24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Consolas"/>
                <a:cs typeface="Consolas"/>
              </a:rPr>
              <a:t>&lt;/script</a:t>
            </a:r>
            <a:r>
              <a:rPr sz="2400" b="1" dirty="0" smtClean="0">
                <a:solidFill>
                  <a:srgbClr val="00AFEF"/>
                </a:solidFill>
                <a:latin typeface="Consolas"/>
                <a:cs typeface="Consolas"/>
              </a:rPr>
              <a:t>&gt;</a:t>
            </a:r>
            <a:endParaRPr lang="en-IN" sz="2400" b="1" dirty="0" smtClean="0">
              <a:solidFill>
                <a:srgbClr val="00AFEF"/>
              </a:solidFill>
              <a:latin typeface="Consolas"/>
              <a:cs typeface="Consolas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endParaRPr lang="en-US" sz="2400" b="1" spc="-10" dirty="0" smtClean="0">
              <a:solidFill>
                <a:srgbClr val="2E2B1F"/>
              </a:solidFill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lang="en-US" sz="2400" b="1" spc="-10" dirty="0" smtClean="0">
                <a:solidFill>
                  <a:srgbClr val="2E2B1F"/>
                </a:solidFill>
                <a:cs typeface="Calibri"/>
              </a:rPr>
              <a:t>Do </a:t>
            </a:r>
            <a:r>
              <a:rPr lang="en-US" sz="2400" b="1" spc="-10" dirty="0">
                <a:solidFill>
                  <a:srgbClr val="2E2B1F"/>
                </a:solidFill>
                <a:cs typeface="Calibri"/>
              </a:rPr>
              <a:t>not use internal scripting along with external files </a:t>
            </a:r>
          </a:p>
          <a:p>
            <a:pPr marL="675005" lvl="2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tabLst>
                <a:tab pos="904240" algn="l"/>
                <a:tab pos="904875" algn="l"/>
              </a:tabLst>
            </a:pPr>
            <a:r>
              <a:rPr lang="en-US" sz="2400" b="1" spc="-10" dirty="0">
                <a:solidFill>
                  <a:srgbClr val="2E2B1F"/>
                </a:solidFill>
                <a:cs typeface="Calibri"/>
              </a:rPr>
              <a:t>    in same </a:t>
            </a:r>
            <a:r>
              <a:rPr lang="en-US" sz="2400" b="1" dirty="0">
                <a:solidFill>
                  <a:srgbClr val="2E2B1F"/>
                </a:solidFill>
                <a:latin typeface="Consolas"/>
                <a:cs typeface="Consolas"/>
              </a:rPr>
              <a:t>&lt;script&gt;</a:t>
            </a:r>
            <a:r>
              <a:rPr lang="en-US" sz="2400" b="1" spc="-62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lang="en-US" sz="2400" b="1" spc="-10" dirty="0">
                <a:solidFill>
                  <a:srgbClr val="2E2B1F"/>
                </a:solidFill>
                <a:cs typeface="Calibri"/>
              </a:rPr>
              <a:t>tag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7690"/>
            <a:ext cx="81534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 smtClean="0"/>
              <a:t>–</a:t>
            </a:r>
            <a:r>
              <a:rPr spc="-80" dirty="0" smtClean="0"/>
              <a:t>When </a:t>
            </a:r>
            <a:r>
              <a:rPr lang="en-IN" spc="-80" dirty="0" smtClean="0"/>
              <a:t>it </a:t>
            </a:r>
            <a:r>
              <a:rPr spc="-55" dirty="0" smtClean="0"/>
              <a:t>is</a:t>
            </a:r>
            <a:r>
              <a:rPr spc="-625" dirty="0" smtClean="0"/>
              <a:t> </a:t>
            </a:r>
            <a:r>
              <a:rPr spc="-105" dirty="0" smtClean="0"/>
              <a:t>Executed</a:t>
            </a:r>
            <a:r>
              <a:rPr lang="en-IN" spc="-105" dirty="0" smtClean="0"/>
              <a:t> </a:t>
            </a:r>
            <a:r>
              <a:rPr spc="-105" dirty="0" smtClean="0"/>
              <a:t>?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616710"/>
            <a:ext cx="7807960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5557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JavaScript code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executed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during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B0F0"/>
                </a:solidFill>
                <a:latin typeface="Calibri"/>
                <a:cs typeface="Calibri"/>
              </a:rPr>
              <a:t>page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loading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when the  </a:t>
            </a:r>
            <a:r>
              <a:rPr sz="2400" b="1" spc="-15" dirty="0">
                <a:solidFill>
                  <a:srgbClr val="00B0F0"/>
                </a:solidFill>
                <a:latin typeface="Calibri"/>
                <a:cs typeface="Calibri"/>
              </a:rPr>
              <a:t>browser </a:t>
            </a:r>
            <a:r>
              <a:rPr sz="2400" b="1" spc="-10" dirty="0">
                <a:solidFill>
                  <a:srgbClr val="00B0F0"/>
                </a:solidFill>
                <a:latin typeface="Calibri"/>
                <a:cs typeface="Calibri"/>
              </a:rPr>
              <a:t>fires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an</a:t>
            </a:r>
            <a:r>
              <a:rPr sz="2400" b="1" spc="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00B0F0"/>
                </a:solidFill>
                <a:latin typeface="Calibri"/>
                <a:cs typeface="Calibri"/>
              </a:rPr>
              <a:t>event</a:t>
            </a:r>
            <a:r>
              <a:rPr lang="en-IN" sz="2400" b="1" spc="-15" dirty="0" smtClean="0">
                <a:solidFill>
                  <a:srgbClr val="00B0F0"/>
                </a:solidFill>
                <a:latin typeface="Calibri"/>
                <a:cs typeface="Calibri"/>
              </a:rPr>
              <a:t>.</a:t>
            </a:r>
            <a:endParaRPr sz="2400" b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executed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the time of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loading</a:t>
            </a:r>
            <a:r>
              <a:rPr lang="en-IN" sz="24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just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 called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later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309245" lvl="1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endParaRPr sz="1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calls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code can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attached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"event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handlers"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different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tag attributes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Executed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when the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fired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20" y="5334000"/>
            <a:ext cx="7924800" cy="397510"/>
          </a:xfrm>
          <a:prstGeom prst="rect">
            <a:avLst/>
          </a:prstGeom>
          <a:ln w="12700">
            <a:solidFill>
              <a:srgbClr val="DEC59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2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&lt;img src="logo.gif" onclick="alert('clicked!')"</a:t>
            </a:r>
            <a:r>
              <a:rPr sz="2200" b="1" spc="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/&gt;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939035"/>
            <a:ext cx="7645400" cy="1345565"/>
            <a:chOff x="444500" y="1939035"/>
            <a:chExt cx="7645400" cy="1345565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0557" y="1905000"/>
            <a:ext cx="6760209" cy="140333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Scopes, </a:t>
            </a:r>
            <a:r>
              <a:rPr lang="en-US"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Objects in JS, JavaScript debugger</a:t>
            </a:r>
            <a:endParaRPr sz="2400" spc="-5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500" y="3327908"/>
            <a:ext cx="7645400" cy="2734310"/>
            <a:chOff x="444500" y="3327908"/>
            <a:chExt cx="7645400" cy="2734310"/>
          </a:xfrm>
        </p:grpSpPr>
        <p:sp>
          <p:nvSpPr>
            <p:cNvPr id="8" name="object 8"/>
            <p:cNvSpPr/>
            <p:nvPr/>
          </p:nvSpPr>
          <p:spPr>
            <a:xfrm>
              <a:off x="457200" y="3340608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3340608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472948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72948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557" y="3601973"/>
            <a:ext cx="7120255" cy="22821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ts val="264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methods, Manipulating DOM,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JQuery: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450" y="1441411"/>
            <a:ext cx="7785100" cy="5183505"/>
            <a:chOff x="679450" y="1441411"/>
            <a:chExt cx="7785100" cy="5183505"/>
          </a:xfrm>
        </p:grpSpPr>
        <p:sp>
          <p:nvSpPr>
            <p:cNvPr id="3" name="object 3"/>
            <p:cNvSpPr/>
            <p:nvPr/>
          </p:nvSpPr>
          <p:spPr>
            <a:xfrm>
              <a:off x="685800" y="1447761"/>
              <a:ext cx="7772400" cy="5170805"/>
            </a:xfrm>
            <a:custGeom>
              <a:avLst/>
              <a:gdLst/>
              <a:ahLst/>
              <a:cxnLst/>
              <a:rect l="l" t="t" r="r" b="b"/>
              <a:pathLst>
                <a:path w="7772400" h="5170805">
                  <a:moveTo>
                    <a:pt x="7772400" y="0"/>
                  </a:moveTo>
                  <a:lnTo>
                    <a:pt x="0" y="0"/>
                  </a:lnTo>
                  <a:lnTo>
                    <a:pt x="0" y="5170678"/>
                  </a:lnTo>
                  <a:lnTo>
                    <a:pt x="7772400" y="5170678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447761"/>
              <a:ext cx="7772400" cy="5170805"/>
            </a:xfrm>
            <a:custGeom>
              <a:avLst/>
              <a:gdLst/>
              <a:ahLst/>
              <a:cxnLst/>
              <a:rect l="l" t="t" r="r" b="b"/>
              <a:pathLst>
                <a:path w="7772400" h="5170805">
                  <a:moveTo>
                    <a:pt x="0" y="5170678"/>
                  </a:moveTo>
                  <a:lnTo>
                    <a:pt x="7772400" y="5170678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170678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3504" y="1403603"/>
            <a:ext cx="5143500" cy="3305810"/>
            <a:chOff x="603504" y="1403603"/>
            <a:chExt cx="5143500" cy="3305810"/>
          </a:xfrm>
        </p:grpSpPr>
        <p:sp>
          <p:nvSpPr>
            <p:cNvPr id="6" name="object 6"/>
            <p:cNvSpPr/>
            <p:nvPr/>
          </p:nvSpPr>
          <p:spPr>
            <a:xfrm>
              <a:off x="603504" y="1403603"/>
              <a:ext cx="1295400" cy="623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738883"/>
              <a:ext cx="1295400" cy="623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504" y="2074163"/>
              <a:ext cx="5143500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352" y="2409443"/>
              <a:ext cx="406603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8" y="2744723"/>
              <a:ext cx="525779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5276" y="3080003"/>
              <a:ext cx="2680716" cy="623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352" y="3415283"/>
              <a:ext cx="525779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3750563"/>
              <a:ext cx="1757172" cy="623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4085843"/>
              <a:ext cx="1449324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3504" y="4756403"/>
            <a:ext cx="5451475" cy="1964689"/>
            <a:chOff x="603504" y="4756403"/>
            <a:chExt cx="5451475" cy="1964689"/>
          </a:xfrm>
        </p:grpSpPr>
        <p:sp>
          <p:nvSpPr>
            <p:cNvPr id="16" name="object 16"/>
            <p:cNvSpPr/>
            <p:nvPr/>
          </p:nvSpPr>
          <p:spPr>
            <a:xfrm>
              <a:off x="603504" y="4756403"/>
              <a:ext cx="1295400" cy="623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352" y="5091683"/>
              <a:ext cx="3296412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200" y="5426963"/>
              <a:ext cx="4835652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504" y="5762243"/>
              <a:ext cx="1449324" cy="6233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504" y="6097523"/>
              <a:ext cx="1449324" cy="6233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916" y="128311"/>
            <a:ext cx="802068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Calling </a:t>
            </a:r>
            <a:r>
              <a:rPr sz="4000" spc="-5" dirty="0"/>
              <a:t>a </a:t>
            </a:r>
            <a:r>
              <a:rPr sz="4000" spc="-114" dirty="0"/>
              <a:t>JavaScript </a:t>
            </a:r>
            <a:r>
              <a:rPr sz="4000" spc="-100" dirty="0"/>
              <a:t>Function</a:t>
            </a:r>
            <a:r>
              <a:rPr sz="4000" spc="-615" dirty="0"/>
              <a:t> </a:t>
            </a:r>
            <a:r>
              <a:rPr lang="en-US" sz="4000" spc="-615" dirty="0" smtClean="0"/>
              <a:t> </a:t>
            </a:r>
            <a:r>
              <a:rPr sz="4000" spc="-100" dirty="0" smtClean="0"/>
              <a:t>from </a:t>
            </a:r>
            <a:r>
              <a:rPr lang="en-US" sz="4000" spc="-100" dirty="0" smtClean="0"/>
              <a:t>an </a:t>
            </a:r>
            <a:r>
              <a:rPr sz="4000" spc="-114" dirty="0" smtClean="0"/>
              <a:t>Event </a:t>
            </a:r>
            <a:r>
              <a:rPr sz="4000" spc="-90" dirty="0"/>
              <a:t>Handler </a:t>
            </a:r>
            <a:r>
              <a:rPr lang="en-US" sz="4000" spc="-90" dirty="0" smtClean="0"/>
              <a:t>attribute</a:t>
            </a:r>
            <a:endParaRPr sz="4000" spc="-95" dirty="0"/>
          </a:p>
        </p:txBody>
      </p:sp>
      <p:sp>
        <p:nvSpPr>
          <p:cNvPr id="25" name="object 25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72000" y="2941278"/>
            <a:ext cx="3838067" cy="2152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92989"/>
            <a:ext cx="6243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Using </a:t>
            </a:r>
            <a:r>
              <a:rPr spc="-95" dirty="0"/>
              <a:t>External </a:t>
            </a:r>
            <a:r>
              <a:rPr spc="-90" dirty="0"/>
              <a:t>Script</a:t>
            </a:r>
            <a:r>
              <a:rPr spc="-480" dirty="0"/>
              <a:t> </a:t>
            </a:r>
            <a:r>
              <a:rPr spc="-8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924813"/>
            <a:ext cx="395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external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340" y="1542033"/>
            <a:ext cx="8655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800" y="2133600"/>
            <a:ext cx="6590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&lt;script src="sample.js"</a:t>
            </a:r>
            <a:r>
              <a:rPr sz="2000" b="1" spc="8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40" y="2761614"/>
            <a:ext cx="1005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640" y="3371215"/>
            <a:ext cx="7960360" cy="22858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835" marR="5080" indent="-279400">
              <a:lnSpc>
                <a:spcPct val="100000"/>
              </a:lnSpc>
              <a:spcBef>
                <a:spcPts val="105"/>
              </a:spcBef>
            </a:pP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lang="en-US"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input type=“b</a:t>
            </a: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utton</a:t>
            </a:r>
            <a:r>
              <a:rPr lang="en-US"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"</a:t>
            </a: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onclick="sample()"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value="Call JavaScript 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function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from sample.js"</a:t>
            </a:r>
            <a:r>
              <a:rPr sz="20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/&gt;</a:t>
            </a:r>
            <a:endParaRPr sz="2000" dirty="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000" dirty="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000" dirty="0">
              <a:latin typeface="Consolas"/>
              <a:cs typeface="Consolas"/>
            </a:endParaRPr>
          </a:p>
          <a:p>
            <a:pPr marL="241300" indent="-228600"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External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file: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</a:t>
            </a:r>
            <a:r>
              <a:rPr lang="en-US" sz="2000" b="1" spc="1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pl</a:t>
            </a:r>
            <a:r>
              <a:rPr lang="en-US" sz="2000" b="1" spc="1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sz="2000" b="1" spc="1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j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1019" y="5155691"/>
            <a:ext cx="4811395" cy="1179830"/>
            <a:chOff x="541019" y="5155691"/>
            <a:chExt cx="4811395" cy="1179830"/>
          </a:xfrm>
        </p:grpSpPr>
        <p:sp>
          <p:nvSpPr>
            <p:cNvPr id="27" name="object 27"/>
            <p:cNvSpPr/>
            <p:nvPr/>
          </p:nvSpPr>
          <p:spPr>
            <a:xfrm>
              <a:off x="541019" y="5155691"/>
              <a:ext cx="2994660" cy="569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1435" y="5460491"/>
              <a:ext cx="4530852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019" y="5765291"/>
              <a:ext cx="481584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572000" y="1600200"/>
            <a:ext cx="4044950" cy="4441190"/>
            <a:chOff x="4706111" y="1446275"/>
            <a:chExt cx="4044950" cy="4441190"/>
          </a:xfrm>
        </p:grpSpPr>
        <p:sp>
          <p:nvSpPr>
            <p:cNvPr id="32" name="object 32"/>
            <p:cNvSpPr/>
            <p:nvPr/>
          </p:nvSpPr>
          <p:spPr>
            <a:xfrm>
              <a:off x="5590031" y="3889247"/>
              <a:ext cx="2667000" cy="1997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64123" y="3864863"/>
              <a:ext cx="2667000" cy="1997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06111" y="1446275"/>
              <a:ext cx="1680972" cy="789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7691" y="1446275"/>
              <a:ext cx="577596" cy="789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5895" y="1446275"/>
              <a:ext cx="2724911" cy="7894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209800" y="2438400"/>
            <a:ext cx="5676900" cy="733425"/>
            <a:chOff x="2315717" y="2616707"/>
            <a:chExt cx="5676900" cy="733425"/>
          </a:xfrm>
        </p:grpSpPr>
        <p:sp>
          <p:nvSpPr>
            <p:cNvPr id="41" name="object 41"/>
            <p:cNvSpPr/>
            <p:nvPr/>
          </p:nvSpPr>
          <p:spPr>
            <a:xfrm>
              <a:off x="2318892" y="2666999"/>
              <a:ext cx="5670550" cy="528320"/>
            </a:xfrm>
            <a:custGeom>
              <a:avLst/>
              <a:gdLst/>
              <a:ahLst/>
              <a:cxnLst/>
              <a:rect l="l" t="t" r="r" b="b"/>
              <a:pathLst>
                <a:path w="5670550" h="528319">
                  <a:moveTo>
                    <a:pt x="0" y="8382"/>
                  </a:moveTo>
                  <a:lnTo>
                    <a:pt x="511175" y="219963"/>
                  </a:lnTo>
                  <a:lnTo>
                    <a:pt x="511175" y="439800"/>
                  </a:lnTo>
                  <a:lnTo>
                    <a:pt x="518084" y="474073"/>
                  </a:lnTo>
                  <a:lnTo>
                    <a:pt x="536924" y="502046"/>
                  </a:lnTo>
                  <a:lnTo>
                    <a:pt x="564860" y="520900"/>
                  </a:lnTo>
                  <a:lnTo>
                    <a:pt x="599058" y="527812"/>
                  </a:lnTo>
                  <a:lnTo>
                    <a:pt x="5582538" y="527812"/>
                  </a:lnTo>
                  <a:lnTo>
                    <a:pt x="5616811" y="520900"/>
                  </a:lnTo>
                  <a:lnTo>
                    <a:pt x="5644784" y="502046"/>
                  </a:lnTo>
                  <a:lnTo>
                    <a:pt x="5663638" y="474073"/>
                  </a:lnTo>
                  <a:lnTo>
                    <a:pt x="5670550" y="439800"/>
                  </a:lnTo>
                  <a:lnTo>
                    <a:pt x="5670550" y="88011"/>
                  </a:lnTo>
                  <a:lnTo>
                    <a:pt x="511175" y="88011"/>
                  </a:lnTo>
                  <a:lnTo>
                    <a:pt x="0" y="8382"/>
                  </a:lnTo>
                  <a:close/>
                </a:path>
                <a:path w="5670550" h="528319">
                  <a:moveTo>
                    <a:pt x="5582538" y="0"/>
                  </a:moveTo>
                  <a:lnTo>
                    <a:pt x="599058" y="0"/>
                  </a:lnTo>
                  <a:lnTo>
                    <a:pt x="564860" y="6911"/>
                  </a:lnTo>
                  <a:lnTo>
                    <a:pt x="536924" y="25765"/>
                  </a:lnTo>
                  <a:lnTo>
                    <a:pt x="518084" y="53738"/>
                  </a:lnTo>
                  <a:lnTo>
                    <a:pt x="511175" y="88011"/>
                  </a:lnTo>
                  <a:lnTo>
                    <a:pt x="5670550" y="88011"/>
                  </a:lnTo>
                  <a:lnTo>
                    <a:pt x="5663638" y="53738"/>
                  </a:lnTo>
                  <a:lnTo>
                    <a:pt x="5644784" y="25765"/>
                  </a:lnTo>
                  <a:lnTo>
                    <a:pt x="5616811" y="6911"/>
                  </a:lnTo>
                  <a:lnTo>
                    <a:pt x="5582538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18892" y="2666999"/>
              <a:ext cx="5670550" cy="528320"/>
            </a:xfrm>
            <a:custGeom>
              <a:avLst/>
              <a:gdLst/>
              <a:ahLst/>
              <a:cxnLst/>
              <a:rect l="l" t="t" r="r" b="b"/>
              <a:pathLst>
                <a:path w="5670550" h="528319">
                  <a:moveTo>
                    <a:pt x="511175" y="88011"/>
                  </a:moveTo>
                  <a:lnTo>
                    <a:pt x="518084" y="53738"/>
                  </a:lnTo>
                  <a:lnTo>
                    <a:pt x="536924" y="25765"/>
                  </a:lnTo>
                  <a:lnTo>
                    <a:pt x="564860" y="6911"/>
                  </a:lnTo>
                  <a:lnTo>
                    <a:pt x="599058" y="0"/>
                  </a:lnTo>
                  <a:lnTo>
                    <a:pt x="1371092" y="0"/>
                  </a:lnTo>
                  <a:lnTo>
                    <a:pt x="2660904" y="0"/>
                  </a:lnTo>
                  <a:lnTo>
                    <a:pt x="5582538" y="0"/>
                  </a:lnTo>
                  <a:lnTo>
                    <a:pt x="5616811" y="6911"/>
                  </a:lnTo>
                  <a:lnTo>
                    <a:pt x="5644784" y="25765"/>
                  </a:lnTo>
                  <a:lnTo>
                    <a:pt x="5663638" y="53738"/>
                  </a:lnTo>
                  <a:lnTo>
                    <a:pt x="5670550" y="88011"/>
                  </a:lnTo>
                  <a:lnTo>
                    <a:pt x="5670550" y="219963"/>
                  </a:lnTo>
                  <a:lnTo>
                    <a:pt x="5670550" y="439800"/>
                  </a:lnTo>
                  <a:lnTo>
                    <a:pt x="5663638" y="474073"/>
                  </a:lnTo>
                  <a:lnTo>
                    <a:pt x="5644784" y="502046"/>
                  </a:lnTo>
                  <a:lnTo>
                    <a:pt x="5616811" y="520900"/>
                  </a:lnTo>
                  <a:lnTo>
                    <a:pt x="5582538" y="527812"/>
                  </a:lnTo>
                  <a:lnTo>
                    <a:pt x="2660904" y="527812"/>
                  </a:lnTo>
                  <a:lnTo>
                    <a:pt x="1371092" y="527812"/>
                  </a:lnTo>
                  <a:lnTo>
                    <a:pt x="599058" y="527812"/>
                  </a:lnTo>
                  <a:lnTo>
                    <a:pt x="564860" y="520900"/>
                  </a:lnTo>
                  <a:lnTo>
                    <a:pt x="536924" y="502046"/>
                  </a:lnTo>
                  <a:lnTo>
                    <a:pt x="518084" y="474073"/>
                  </a:lnTo>
                  <a:lnTo>
                    <a:pt x="511175" y="439800"/>
                  </a:lnTo>
                  <a:lnTo>
                    <a:pt x="511175" y="219963"/>
                  </a:lnTo>
                  <a:lnTo>
                    <a:pt x="0" y="8382"/>
                  </a:lnTo>
                  <a:lnTo>
                    <a:pt x="511175" y="88011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5035" y="2616707"/>
              <a:ext cx="4933188" cy="7330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135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3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48824"/>
            <a:ext cx="8077200" cy="39767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syntax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8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25" dirty="0">
                <a:solidFill>
                  <a:srgbClr val="2E2B1F"/>
                </a:solidFill>
                <a:cs typeface="Calibri"/>
              </a:rPr>
              <a:t>Java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spc="9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95" dirty="0" smtClean="0">
                <a:solidFill>
                  <a:srgbClr val="2E2B1F"/>
                </a:solidFill>
                <a:latin typeface="Calibri"/>
                <a:cs typeface="Calibri"/>
              </a:rPr>
              <a:t>C#</a:t>
            </a:r>
            <a:r>
              <a:rPr lang="en-US" sz="2800" spc="-2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Operators 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*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!=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&amp;&amp;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++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28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…)</a:t>
            </a: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typeless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Conditional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800" spc="-35" dirty="0">
                <a:solidFill>
                  <a:srgbClr val="00AFEF"/>
                </a:solidFill>
                <a:latin typeface="Calibri"/>
                <a:cs typeface="Calibri"/>
              </a:rPr>
              <a:t>(if,</a:t>
            </a:r>
            <a:r>
              <a:rPr sz="2800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else)</a:t>
            </a: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Loops </a:t>
            </a:r>
            <a:r>
              <a:rPr sz="2800" spc="-45" dirty="0">
                <a:solidFill>
                  <a:srgbClr val="00AFEF"/>
                </a:solidFill>
                <a:latin typeface="Calibri"/>
                <a:cs typeface="Calibri"/>
              </a:rPr>
              <a:t>(for,</a:t>
            </a:r>
            <a:r>
              <a:rPr sz="28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while)</a:t>
            </a: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Arrays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 err="1">
                <a:solidFill>
                  <a:srgbClr val="00AFEF"/>
                </a:solidFill>
                <a:latin typeface="Calibri"/>
                <a:cs typeface="Calibri"/>
              </a:rPr>
              <a:t>my_array</a:t>
            </a:r>
            <a:r>
              <a:rPr sz="2800" spc="-10" dirty="0" smtClean="0">
                <a:solidFill>
                  <a:srgbClr val="00AFEF"/>
                </a:solidFill>
                <a:latin typeface="Calibri"/>
                <a:cs typeface="Calibri"/>
              </a:rPr>
              <a:t>[]</a:t>
            </a:r>
            <a:r>
              <a:rPr sz="2800" spc="-10" dirty="0" smtClean="0">
                <a:latin typeface="Calibri"/>
                <a:cs typeface="Calibri"/>
              </a:rPr>
              <a:t>)</a:t>
            </a:r>
            <a:endParaRPr lang="en-US" sz="28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ssociative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my_array['abc']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return</a:t>
            </a:r>
            <a:r>
              <a:rPr sz="24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46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</a:t>
            </a:r>
            <a:r>
              <a:rPr spc="-285" dirty="0"/>
              <a:t> </a:t>
            </a:r>
            <a:r>
              <a:rPr spc="-105" dirty="0" smtClean="0"/>
              <a:t>Types</a:t>
            </a:r>
            <a:r>
              <a:rPr lang="en-US" spc="-105" dirty="0" smtClean="0"/>
              <a:t> &amp; Variables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1320641"/>
            <a:ext cx="7592059" cy="37042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types:</a:t>
            </a:r>
            <a:endParaRPr sz="2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Numbers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(integer,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floating-point)</a:t>
            </a:r>
            <a:endParaRPr sz="2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Boolean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(true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/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false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8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309245" lvl="1">
              <a:lnSpc>
                <a:spcPct val="100000"/>
              </a:lnSpc>
              <a:buClr>
                <a:srgbClr val="9CBDBC"/>
              </a:buClr>
              <a:tabLst>
                <a:tab pos="538480" algn="l"/>
                <a:tab pos="539115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type – string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characters</a:t>
            </a:r>
            <a:endParaRPr sz="2800" dirty="0">
              <a:latin typeface="Calibri"/>
              <a:cs typeface="Calibri"/>
            </a:endParaRPr>
          </a:p>
          <a:p>
            <a:pPr marL="342265" marR="5080">
              <a:lnSpc>
                <a:spcPts val="2380"/>
              </a:lnSpc>
              <a:spcBef>
                <a:spcPts val="960"/>
              </a:spcBef>
            </a:pPr>
            <a:r>
              <a:rPr sz="2400" b="1" dirty="0">
                <a:solidFill>
                  <a:srgbClr val="00AFEF"/>
                </a:solidFill>
                <a:latin typeface="Consolas"/>
                <a:cs typeface="Consolas"/>
              </a:rPr>
              <a:t>var myName </a:t>
            </a:r>
            <a:r>
              <a:rPr sz="24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400" b="1" dirty="0">
                <a:solidFill>
                  <a:srgbClr val="00AFEF"/>
                </a:solidFill>
                <a:latin typeface="Consolas"/>
                <a:cs typeface="Consolas"/>
              </a:rPr>
              <a:t>"You can use both single or double  quotes for</a:t>
            </a:r>
            <a:r>
              <a:rPr sz="24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onsolas"/>
                <a:cs typeface="Consolas"/>
              </a:rPr>
              <a:t>strings";</a:t>
            </a:r>
            <a:endParaRPr sz="2400" dirty="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1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Everything </a:t>
            </a:r>
            <a:r>
              <a:rPr spc="-55" dirty="0"/>
              <a:t>is</a:t>
            </a:r>
            <a:r>
              <a:rPr spc="-385" dirty="0"/>
              <a:t> </a:t>
            </a:r>
            <a:r>
              <a:rPr spc="-8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987" y="2819400"/>
            <a:ext cx="6840855" cy="1785620"/>
          </a:xfrm>
          <a:custGeom>
            <a:avLst/>
            <a:gdLst/>
            <a:ahLst/>
            <a:cxnLst/>
            <a:rect l="l" t="t" r="r" b="b"/>
            <a:pathLst>
              <a:path w="6840855" h="1785620">
                <a:moveTo>
                  <a:pt x="6840474" y="0"/>
                </a:moveTo>
                <a:lnTo>
                  <a:pt x="0" y="0"/>
                </a:lnTo>
                <a:lnTo>
                  <a:pt x="0" y="1785112"/>
                </a:lnTo>
                <a:lnTo>
                  <a:pt x="6840474" y="1785112"/>
                </a:lnTo>
                <a:lnTo>
                  <a:pt x="6840474" y="0"/>
                </a:lnTo>
                <a:close/>
              </a:path>
            </a:pathLst>
          </a:custGeom>
          <a:solidFill>
            <a:srgbClr val="E9D9BD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2987" y="2819400"/>
            <a:ext cx="6840855" cy="1785620"/>
          </a:xfrm>
          <a:prstGeom prst="rect">
            <a:avLst/>
          </a:prstGeom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135255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 test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"some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string";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alert(test[7]);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letter</a:t>
            </a:r>
            <a:r>
              <a:rPr sz="2200" b="1" spc="-20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'r'</a:t>
            </a:r>
            <a:endParaRPr sz="2200" dirty="0">
              <a:latin typeface="Consolas"/>
              <a:cs typeface="Consolas"/>
            </a:endParaRPr>
          </a:p>
          <a:p>
            <a:pPr marL="91440" marR="12065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alert(test.charAt(5));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// shows letter 's'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alert("test".charAt(1));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//shows letter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'e'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alert("test".substring(1,3));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'es'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800600"/>
            <a:ext cx="6840855" cy="1446530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var arr =</a:t>
            </a:r>
            <a:r>
              <a:rPr sz="2200" b="1" spc="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[1,3,4];</a:t>
            </a:r>
            <a:endParaRPr sz="2200" dirty="0">
              <a:latin typeface="Consolas"/>
              <a:cs typeface="Consolas"/>
            </a:endParaRPr>
          </a:p>
          <a:p>
            <a:pPr marL="91440" marR="42862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 (arr.length);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3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arr.push(7);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appends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7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to end of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array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 (arr[3]);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7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1295400"/>
            <a:ext cx="8112760" cy="145039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In JavaScript, e</a:t>
            </a:r>
            <a:r>
              <a:rPr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very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variable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considered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8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endParaRPr lang="en-US" sz="2800" b="1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strings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b="1" spc="-20" dirty="0">
                <a:solidFill>
                  <a:srgbClr val="2E2B1F"/>
                </a:solidFill>
                <a:latin typeface="Calibri"/>
                <a:cs typeface="Calibri"/>
              </a:rPr>
              <a:t>arrays have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member</a:t>
            </a:r>
            <a:r>
              <a:rPr sz="28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80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7724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20" dirty="0"/>
              <a:t>Arrays </a:t>
            </a:r>
            <a:r>
              <a:rPr sz="3700" spc="-100" dirty="0"/>
              <a:t>Operations </a:t>
            </a:r>
            <a:r>
              <a:rPr sz="3700" spc="-75" dirty="0"/>
              <a:t>and</a:t>
            </a:r>
            <a:r>
              <a:rPr sz="3700" spc="-455" dirty="0"/>
              <a:t> </a:t>
            </a:r>
            <a:r>
              <a:rPr sz="3700" spc="-100" dirty="0"/>
              <a:t>Properties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21640" y="1151890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3000" spc="-15" dirty="0">
                <a:solidFill>
                  <a:srgbClr val="2E2B1F"/>
                </a:solidFill>
                <a:latin typeface="Calibri"/>
                <a:cs typeface="Calibri"/>
              </a:rPr>
              <a:t>new 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empty</a:t>
            </a:r>
            <a:r>
              <a:rPr sz="3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066366"/>
            <a:ext cx="6565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holding </a:t>
            </a:r>
            <a:r>
              <a:rPr sz="3000" spc="-35" dirty="0">
                <a:solidFill>
                  <a:srgbClr val="2E2B1F"/>
                </a:solidFill>
                <a:latin typeface="Calibri"/>
                <a:cs typeface="Calibri"/>
              </a:rPr>
              <a:t>few</a:t>
            </a:r>
            <a:r>
              <a:rPr sz="3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elements: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981071"/>
            <a:ext cx="8036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Appending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lang="en-IN" sz="3000" dirty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sz="3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E2B1F"/>
                </a:solidFill>
                <a:latin typeface="Calibri"/>
                <a:cs typeface="Calibri"/>
              </a:rPr>
              <a:t>getting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3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4124325"/>
            <a:ext cx="7599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Reading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(array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length):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5038801"/>
            <a:ext cx="71983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Finding </a:t>
            </a:r>
            <a:r>
              <a:rPr lang="en-US" sz="3000" spc="-10" dirty="0" smtClean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30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element's </a:t>
            </a:r>
            <a:r>
              <a:rPr sz="3000" spc="-2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016" y="1724088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arr =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new</a:t>
            </a:r>
            <a:r>
              <a:rPr sz="2000" b="1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Array();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016" y="2526474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arr =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[1,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2, 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3,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4,</a:t>
            </a:r>
            <a:r>
              <a:rPr sz="20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5];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085" y="3495306"/>
            <a:ext cx="7357109" cy="70802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arr.push(3);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element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arr.pop();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85" y="4680140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arr.length;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016" y="5676772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arr.indexOf(1);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4717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50" dirty="0"/>
              <a:t> </a:t>
            </a:r>
            <a:r>
              <a:rPr spc="-1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7731760" cy="490775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type="text/javascript"&gt;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sz="2200" b="1" spc="-15" dirty="0" err="1" smtClean="0">
                <a:solidFill>
                  <a:srgbClr val="00AFEF"/>
                </a:solidFill>
                <a:latin typeface="Calibri"/>
                <a:cs typeface="Calibri"/>
              </a:rPr>
              <a:t>var</a:t>
            </a:r>
            <a:r>
              <a:rPr sz="2200" b="1" spc="-15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name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"</a:t>
            </a:r>
            <a:r>
              <a:rPr sz="2200" b="1" spc="-10" dirty="0" err="1" smtClean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lang="en-US" sz="2200" b="1" spc="-10" dirty="0" err="1" smtClean="0">
                <a:solidFill>
                  <a:srgbClr val="00AFEF"/>
                </a:solidFill>
                <a:latin typeface="Calibri"/>
                <a:cs typeface="Calibri"/>
              </a:rPr>
              <a:t>nand</a:t>
            </a:r>
            <a:r>
              <a:rPr sz="2200" b="1" spc="-10" dirty="0" smtClean="0">
                <a:solidFill>
                  <a:srgbClr val="00AFEF"/>
                </a:solidFill>
                <a:latin typeface="Calibri"/>
                <a:cs typeface="Calibri"/>
              </a:rPr>
              <a:t>"; </a:t>
            </a:r>
            <a:endParaRPr lang="en-US" sz="2200" b="1" spc="-10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sz="2200" b="1" spc="-15" dirty="0" err="1" smtClean="0">
                <a:solidFill>
                  <a:srgbClr val="00AFEF"/>
                </a:solidFill>
                <a:latin typeface="Calibri"/>
                <a:cs typeface="Calibri"/>
              </a:rPr>
              <a:t>var</a:t>
            </a:r>
            <a:r>
              <a:rPr sz="2200" b="1" spc="-15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money;  </a:t>
            </a:r>
            <a:endParaRPr lang="en-US" sz="2200" b="1" spc="-1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sz="2200" b="1" spc="-15" dirty="0" smtClean="0">
                <a:solidFill>
                  <a:srgbClr val="00AFEF"/>
                </a:solidFill>
                <a:latin typeface="Calibri"/>
                <a:cs typeface="Calibri"/>
              </a:rPr>
              <a:t>money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2000.50</a:t>
            </a:r>
            <a:r>
              <a:rPr sz="2200" b="1" spc="-5" dirty="0" smtClean="0">
                <a:solidFill>
                  <a:srgbClr val="00AFEF"/>
                </a:solidFill>
                <a:latin typeface="Calibri"/>
                <a:cs typeface="Calibri"/>
              </a:rPr>
              <a:t>;</a:t>
            </a:r>
            <a:endParaRPr lang="en-US" sz="2200" b="1" spc="-5" dirty="0" smtClean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lang="en-US" sz="2400" b="1" dirty="0"/>
              <a:t>Variables are Objects </a:t>
            </a:r>
            <a:endParaRPr lang="en-US" sz="2400" b="1" dirty="0" smtClean="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dirty="0" smtClean="0"/>
              <a:t>JavaScript variables usually contain single values: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b="1" i="1" dirty="0" smtClean="0"/>
              <a:t>let</a:t>
            </a:r>
            <a:r>
              <a:rPr lang="en-US" sz="2400" dirty="0" smtClean="0"/>
              <a:t> person = "John Doe";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endParaRPr lang="en-US" dirty="0" smtClean="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dirty="0" smtClean="0"/>
              <a:t>JavaScript variables can also contain many values: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b="1" i="1" dirty="0" smtClean="0"/>
              <a:t>let</a:t>
            </a:r>
            <a:r>
              <a:rPr lang="en-US" sz="2400" dirty="0" smtClean="0"/>
              <a:t> person = {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: "John",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: "Doe", age: 50,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: "blue"};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48600" cy="1524000"/>
          </a:xfrm>
        </p:spPr>
        <p:txBody>
          <a:bodyPr/>
          <a:lstStyle/>
          <a:p>
            <a:r>
              <a:rPr lang="en-US" b="1" dirty="0" smtClean="0"/>
              <a:t>4 Ways to Declare a JavaScript Variable: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990904"/>
            <a:ext cx="8153400" cy="335476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b="1" i="1" dirty="0" err="1" smtClean="0"/>
              <a:t>var</a:t>
            </a:r>
            <a:endParaRPr lang="en-US" sz="2400" b="1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b="1" i="1" dirty="0" smtClean="0"/>
              <a:t>let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b="1" i="1" dirty="0" smtClean="0"/>
              <a:t>const</a:t>
            </a:r>
          </a:p>
          <a:p>
            <a:pPr algn="just"/>
            <a:endParaRPr lang="en-US" dirty="0" smtClean="0"/>
          </a:p>
          <a:p>
            <a:pPr algn="just"/>
            <a:r>
              <a:rPr lang="en-US" sz="2400" b="1" dirty="0" smtClean="0"/>
              <a:t>When to Use JavaScript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?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Always declare JavaScript variables with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, let </a:t>
            </a:r>
            <a:r>
              <a:rPr lang="en-US" sz="2000" dirty="0" smtClean="0"/>
              <a:t>or </a:t>
            </a:r>
            <a:r>
              <a:rPr lang="en-US" sz="2000" b="1" dirty="0" smtClean="0"/>
              <a:t>const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keyword is used in all JavaScript code from 1995 to 2015.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i="1" dirty="0" smtClean="0"/>
              <a:t>let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const</a:t>
            </a:r>
            <a:r>
              <a:rPr lang="en-US" sz="2000" dirty="0" smtClean="0"/>
              <a:t> keywords were added to JavaScript in 2015.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If you want your code to run in older browser, you must use </a:t>
            </a:r>
            <a:r>
              <a:rPr lang="en-US" sz="2400" b="1" i="1" dirty="0" smtClean="0"/>
              <a:t>var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160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String</a:t>
            </a:r>
            <a:r>
              <a:rPr spc="-285" dirty="0"/>
              <a:t> </a:t>
            </a:r>
            <a:r>
              <a:rPr spc="-10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11910"/>
            <a:ext cx="67411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+</a:t>
            </a:r>
            <a:r>
              <a:rPr sz="3200" spc="-680" dirty="0">
                <a:solidFill>
                  <a:srgbClr val="F4EBDF"/>
                </a:solidFill>
                <a:latin typeface="Consolas"/>
                <a:cs typeface="Consolas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operator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is used to </a:t>
            </a:r>
            <a:r>
              <a:rPr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join strings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592448"/>
            <a:ext cx="30835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"9"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9?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5019294"/>
            <a:ext cx="45313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Converting string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number: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2071" y="2037918"/>
            <a:ext cx="7785100" cy="1120775"/>
            <a:chOff x="672071" y="2037918"/>
            <a:chExt cx="7785100" cy="1120775"/>
          </a:xfrm>
        </p:grpSpPr>
        <p:sp>
          <p:nvSpPr>
            <p:cNvPr id="8" name="object 8"/>
            <p:cNvSpPr/>
            <p:nvPr/>
          </p:nvSpPr>
          <p:spPr>
            <a:xfrm>
              <a:off x="678421" y="2044268"/>
              <a:ext cx="7772400" cy="1108075"/>
            </a:xfrm>
            <a:custGeom>
              <a:avLst/>
              <a:gdLst/>
              <a:ahLst/>
              <a:cxnLst/>
              <a:rect l="l" t="t" r="r" b="b"/>
              <a:pathLst>
                <a:path w="7772400" h="1108075">
                  <a:moveTo>
                    <a:pt x="7772400" y="0"/>
                  </a:moveTo>
                  <a:lnTo>
                    <a:pt x="0" y="0"/>
                  </a:lnTo>
                  <a:lnTo>
                    <a:pt x="0" y="1107998"/>
                  </a:lnTo>
                  <a:lnTo>
                    <a:pt x="7772400" y="1107998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421" y="2044268"/>
              <a:ext cx="7772400" cy="1108075"/>
            </a:xfrm>
            <a:custGeom>
              <a:avLst/>
              <a:gdLst/>
              <a:ahLst/>
              <a:cxnLst/>
              <a:rect l="l" t="t" r="r" b="b"/>
              <a:pathLst>
                <a:path w="7772400" h="1108075">
                  <a:moveTo>
                    <a:pt x="0" y="1107998"/>
                  </a:moveTo>
                  <a:lnTo>
                    <a:pt x="7772400" y="1107998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107998"/>
                  </a:lnTo>
                  <a:close/>
                </a:path>
              </a:pathLst>
            </a:custGeom>
            <a:ln w="12699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7224" y="2062352"/>
            <a:ext cx="38747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string1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"fat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string2 =</a:t>
            </a:r>
            <a:r>
              <a:rPr sz="22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"cats";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alert(string1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string2);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3757" y="2733293"/>
            <a:ext cx="1718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fat</a:t>
            </a:r>
            <a:r>
              <a:rPr sz="2200" b="1" spc="-7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cats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2071" y="4095267"/>
            <a:ext cx="7785100" cy="443865"/>
            <a:chOff x="672071" y="4095267"/>
            <a:chExt cx="7785100" cy="443865"/>
          </a:xfrm>
        </p:grpSpPr>
        <p:sp>
          <p:nvSpPr>
            <p:cNvPr id="13" name="object 13"/>
            <p:cNvSpPr/>
            <p:nvPr/>
          </p:nvSpPr>
          <p:spPr>
            <a:xfrm>
              <a:off x="678421" y="4101617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7772400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7772400" y="43088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421" y="4101617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0" y="430885"/>
                  </a:moveTo>
                  <a:lnTo>
                    <a:pt x="7772400" y="430885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30885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7224" y="4120388"/>
            <a:ext cx="2335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alert("9"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6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9);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4516" y="4120388"/>
            <a:ext cx="795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</a:t>
            </a:r>
            <a:r>
              <a:rPr sz="2200" b="1" spc="-8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99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2071" y="5466892"/>
            <a:ext cx="7785100" cy="443865"/>
            <a:chOff x="672071" y="5466892"/>
            <a:chExt cx="7785100" cy="443865"/>
          </a:xfrm>
        </p:grpSpPr>
        <p:sp>
          <p:nvSpPr>
            <p:cNvPr id="18" name="object 18"/>
            <p:cNvSpPr/>
            <p:nvPr/>
          </p:nvSpPr>
          <p:spPr>
            <a:xfrm>
              <a:off x="678421" y="5473242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7772400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7772400" y="43088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421" y="5473242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0" y="430885"/>
                  </a:moveTo>
                  <a:lnTo>
                    <a:pt x="7772400" y="430885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30885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224" y="5492292"/>
            <a:ext cx="387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alert(parseInt("9")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9);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3757" y="5492292"/>
            <a:ext cx="795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</a:t>
            </a:r>
            <a:r>
              <a:rPr sz="2200" b="1" spc="-8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18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88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Standard Popup</a:t>
            </a:r>
            <a:r>
              <a:rPr spc="-375" dirty="0"/>
              <a:t> </a:t>
            </a:r>
            <a:r>
              <a:rPr spc="-114"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96841"/>
            <a:ext cx="4429125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Alert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[OK]</a:t>
            </a:r>
            <a:r>
              <a:rPr sz="2200" b="1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Just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message shown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a dialog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box: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933414"/>
            <a:ext cx="5407660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Confirmation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[OK]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[Cancel]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4652738"/>
            <a:ext cx="6893560" cy="79060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Prompt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and an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input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some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value: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236114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alert("Some text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here");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789705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confirm("Are you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sure?");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588914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prompt ("enter amount",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10);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 smtClean="0"/>
              <a:t>Introduction to </a:t>
            </a:r>
            <a:r>
              <a:rPr spc="-105" dirty="0" smtClean="0"/>
              <a:t>JavaScript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315200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one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languages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developers</a:t>
            </a:r>
            <a:r>
              <a:rPr sz="24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have to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learn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2.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CSS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specify 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layout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3. </a:t>
            </a:r>
            <a:r>
              <a:rPr sz="24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JavaScript </a:t>
            </a:r>
            <a:r>
              <a:rPr sz="24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 program </a:t>
            </a:r>
            <a:r>
              <a:rPr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 behavior </a:t>
            </a:r>
            <a:r>
              <a:rPr sz="24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web</a:t>
            </a:r>
            <a:r>
              <a:rPr sz="2400" spc="1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pages</a:t>
            </a:r>
            <a:endParaRPr lang="en-US" sz="2400" spc="-10" dirty="0" smtClean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431800" algn="l"/>
                <a:tab pos="432434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powerful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client-side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400" b="1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lang="en-US"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used in web pages to </a:t>
            </a:r>
            <a:r>
              <a:rPr lang="en-US" sz="24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dynamically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add functionality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lang="en-US" sz="2400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validate or auto-correct form data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lang="en-US"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communicating with server</a:t>
            </a:r>
            <a:r>
              <a:rPr lang="en-US" sz="20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(with AJAX)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and </a:t>
            </a:r>
            <a:r>
              <a:rPr lang="en-US" sz="24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read-write HTML elements </a:t>
            </a:r>
            <a:r>
              <a:rPr lang="en-US" sz="20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</a:t>
            </a:r>
            <a:r>
              <a:rPr lang="en-US" sz="2000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innerHTML</a:t>
            </a:r>
            <a:r>
              <a:rPr lang="en-US" sz="20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property, enable/disable a button)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062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100" dirty="0"/>
              <a:t>Prompt </a:t>
            </a:r>
            <a:r>
              <a:rPr spc="-5" dirty="0"/>
              <a:t>–</a:t>
            </a:r>
            <a:r>
              <a:rPr spc="-409" dirty="0"/>
              <a:t> </a:t>
            </a:r>
            <a:r>
              <a:rPr spc="-9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675" y="1719249"/>
            <a:ext cx="7343775" cy="707886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624205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price </a:t>
            </a:r>
            <a:r>
              <a:rPr sz="22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prompt("Enter the price",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"10.00");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alert('Price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' + </a:t>
            </a:r>
            <a:r>
              <a:rPr sz="2200" b="1" dirty="0" smtClean="0">
                <a:solidFill>
                  <a:srgbClr val="00AFEF"/>
                </a:solidFill>
                <a:latin typeface="Consolas"/>
                <a:cs typeface="Consolas"/>
              </a:rPr>
              <a:t>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*</a:t>
            </a:r>
            <a:r>
              <a:rPr sz="2200" b="1" spc="4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1.2);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2539" y="2817876"/>
            <a:ext cx="6527800" cy="1858010"/>
            <a:chOff x="1272539" y="2817876"/>
            <a:chExt cx="6527800" cy="1858010"/>
          </a:xfrm>
        </p:grpSpPr>
        <p:sp>
          <p:nvSpPr>
            <p:cNvPr id="7" name="object 7"/>
            <p:cNvSpPr/>
            <p:nvPr/>
          </p:nvSpPr>
          <p:spPr>
            <a:xfrm>
              <a:off x="1298447" y="2843784"/>
              <a:ext cx="6501383" cy="1831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2539" y="2817876"/>
              <a:ext cx="6501384" cy="1831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22320" y="4875276"/>
            <a:ext cx="2039620" cy="1676400"/>
            <a:chOff x="3322320" y="4875276"/>
            <a:chExt cx="2039620" cy="1676400"/>
          </a:xfrm>
        </p:grpSpPr>
        <p:sp>
          <p:nvSpPr>
            <p:cNvPr id="10" name="object 10"/>
            <p:cNvSpPr/>
            <p:nvPr/>
          </p:nvSpPr>
          <p:spPr>
            <a:xfrm>
              <a:off x="3348228" y="4901184"/>
              <a:ext cx="2013203" cy="1650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2320" y="4875276"/>
              <a:ext cx="2013203" cy="1650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6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5798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 </a:t>
            </a:r>
            <a:r>
              <a:rPr spc="-55" dirty="0"/>
              <a:t>of </a:t>
            </a:r>
            <a:r>
              <a:rPr spc="-85" dirty="0"/>
              <a:t>Numbers </a:t>
            </a:r>
            <a:r>
              <a:rPr spc="-5" dirty="0"/>
              <a:t>–</a:t>
            </a:r>
            <a:r>
              <a:rPr spc="-710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794" y="1194130"/>
            <a:ext cx="7617460" cy="4875053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dirty="0" smtClean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html&gt;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&lt;head&gt;</a:t>
            </a:r>
            <a:endParaRPr sz="2000" dirty="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&lt;title&gt;JavaScript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Demo&lt;/title&gt;</a:t>
            </a:r>
            <a:endParaRPr sz="2000" dirty="0">
              <a:latin typeface="Consolas"/>
              <a:cs typeface="Consolas"/>
            </a:endParaRPr>
          </a:p>
          <a:p>
            <a:pPr marL="750570" lvl="1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&lt;script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L="1084263" marR="3778250" lvl="1" indent="-55563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function calcSum() </a:t>
            </a:r>
            <a:r>
              <a:rPr sz="2000" b="1" dirty="0" smtClean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r>
              <a:rPr lang="en-US" sz="2000" b="1" dirty="0" smtClean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value1</a:t>
            </a:r>
            <a:r>
              <a:rPr sz="2000" b="1" spc="-1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endParaRPr sz="2000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1084263" marR="5080" lvl="1" indent="501650"/>
            <a:r>
              <a:rPr sz="2000" b="1" spc="-5" dirty="0" err="1" smtClean="0">
                <a:solidFill>
                  <a:srgbClr val="00AFEF"/>
                </a:solidFill>
                <a:latin typeface="Consolas"/>
                <a:cs typeface="Consolas"/>
              </a:rPr>
              <a:t>parseInt</a:t>
            </a: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(</a:t>
            </a:r>
            <a:r>
              <a:rPr sz="2000" b="1" spc="-5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document.mainForm.textBox1.value</a:t>
            </a: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);  </a:t>
            </a:r>
            <a:r>
              <a:rPr sz="2000" b="1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value2 </a:t>
            </a:r>
            <a:r>
              <a:rPr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endParaRPr sz="2000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1084263" marR="5715" lvl="1" indent="501650">
              <a:spcBef>
                <a:spcPts val="5"/>
              </a:spcBef>
            </a:pPr>
            <a:r>
              <a:rPr sz="2000" b="1" spc="-5" dirty="0" err="1" smtClean="0">
                <a:solidFill>
                  <a:srgbClr val="00AFEF"/>
                </a:solidFill>
                <a:latin typeface="Consolas"/>
                <a:cs typeface="Consolas"/>
              </a:rPr>
              <a:t>parseInt</a:t>
            </a:r>
            <a:r>
              <a:rPr sz="20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(</a:t>
            </a:r>
            <a:r>
              <a:rPr sz="2000" b="1" spc="-5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document.mainForm.textBox2.value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); 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sum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= value1 + value2; </a:t>
            </a:r>
            <a:endParaRPr lang="en-US" sz="2000" b="1" dirty="0" smtClean="0">
              <a:solidFill>
                <a:srgbClr val="00AFEF"/>
              </a:solidFill>
              <a:latin typeface="Consolas"/>
              <a:cs typeface="Consolas"/>
            </a:endParaRPr>
          </a:p>
          <a:p>
            <a:pPr marL="687388" marR="5715" lvl="1" indent="396875">
              <a:spcBef>
                <a:spcPts val="5"/>
              </a:spcBef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alert</a:t>
            </a:r>
            <a:r>
              <a:rPr lang="en-US" sz="2000" b="1" dirty="0" smtClean="0">
                <a:solidFill>
                  <a:srgbClr val="00AFEF"/>
                </a:solidFill>
                <a:latin typeface="Consolas"/>
                <a:cs typeface="Consolas"/>
              </a:rPr>
              <a:t>('Sum='+ sum);</a:t>
            </a:r>
          </a:p>
          <a:p>
            <a:pPr marL="1309369" marR="5715" lvl="1" indent="278765">
              <a:spcBef>
                <a:spcPts val="5"/>
              </a:spcBef>
            </a:pPr>
            <a:r>
              <a:rPr sz="2000" b="1" dirty="0" smtClean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750570" lvl="1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&lt;/head&gt;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340" y="1001013"/>
            <a:ext cx="4293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84230"/>
                </a:solidFill>
                <a:latin typeface="Corbel"/>
                <a:cs typeface="Corbel"/>
              </a:rPr>
              <a:t>sum-of-numbers.html</a:t>
            </a:r>
            <a:r>
              <a:rPr sz="2800" spc="30" dirty="0">
                <a:solidFill>
                  <a:srgbClr val="484230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484230"/>
                </a:solidFill>
                <a:latin typeface="Corbel"/>
                <a:cs typeface="Corbel"/>
              </a:rPr>
              <a:t>(cont.)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1548002"/>
            <a:ext cx="7939405" cy="4168140"/>
            <a:chOff x="603250" y="1548002"/>
            <a:chExt cx="7939405" cy="4168140"/>
          </a:xfrm>
        </p:grpSpPr>
        <p:sp>
          <p:nvSpPr>
            <p:cNvPr id="6" name="object 6"/>
            <p:cNvSpPr/>
            <p:nvPr/>
          </p:nvSpPr>
          <p:spPr>
            <a:xfrm>
              <a:off x="609600" y="1554352"/>
              <a:ext cx="7926705" cy="4155440"/>
            </a:xfrm>
            <a:custGeom>
              <a:avLst/>
              <a:gdLst/>
              <a:ahLst/>
              <a:cxnLst/>
              <a:rect l="l" t="t" r="r" b="b"/>
              <a:pathLst>
                <a:path w="7926705" h="4155440">
                  <a:moveTo>
                    <a:pt x="7926451" y="0"/>
                  </a:moveTo>
                  <a:lnTo>
                    <a:pt x="0" y="0"/>
                  </a:lnTo>
                  <a:lnTo>
                    <a:pt x="0" y="4154932"/>
                  </a:lnTo>
                  <a:lnTo>
                    <a:pt x="7926451" y="4154932"/>
                  </a:lnTo>
                  <a:lnTo>
                    <a:pt x="7926451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554352"/>
              <a:ext cx="7926705" cy="4155440"/>
            </a:xfrm>
            <a:custGeom>
              <a:avLst/>
              <a:gdLst/>
              <a:ahLst/>
              <a:cxnLst/>
              <a:rect l="l" t="t" r="r" b="b"/>
              <a:pathLst>
                <a:path w="7926705" h="4155440">
                  <a:moveTo>
                    <a:pt x="0" y="4154932"/>
                  </a:moveTo>
                  <a:lnTo>
                    <a:pt x="7926451" y="4154932"/>
                  </a:lnTo>
                  <a:lnTo>
                    <a:pt x="7926451" y="0"/>
                  </a:lnTo>
                  <a:lnTo>
                    <a:pt x="0" y="0"/>
                  </a:lnTo>
                  <a:lnTo>
                    <a:pt x="0" y="4154932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1572513"/>
            <a:ext cx="7262495" cy="3405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&lt;form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name="mainForm"&gt;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&lt;input type="text" name="textBox1" /&gt;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&lt;br/&gt;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&lt;input type="text" name="textBox2" /&gt;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&lt;br/&gt;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&lt;input type="button"</a:t>
            </a:r>
            <a:r>
              <a:rPr sz="2200" b="1" spc="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value</a:t>
            </a:r>
            <a:r>
              <a:rPr sz="2200" b="1" spc="-5" dirty="0" smtClean="0">
                <a:solidFill>
                  <a:srgbClr val="001F5F"/>
                </a:solidFill>
                <a:latin typeface="Consolas"/>
                <a:cs typeface="Consolas"/>
              </a:rPr>
              <a:t>="</a:t>
            </a:r>
            <a:r>
              <a:rPr lang="en-US" sz="2200" b="1" spc="-5" dirty="0" smtClean="0">
                <a:solidFill>
                  <a:srgbClr val="001F5F"/>
                </a:solidFill>
                <a:latin typeface="Consolas"/>
                <a:cs typeface="Consolas"/>
              </a:rPr>
              <a:t>Calculate Sum</a:t>
            </a:r>
            <a:r>
              <a:rPr sz="2200" b="1" spc="-5" dirty="0" smtClean="0">
                <a:solidFill>
                  <a:srgbClr val="001F5F"/>
                </a:solidFill>
                <a:latin typeface="Consolas"/>
                <a:cs typeface="Consolas"/>
              </a:rPr>
              <a:t>"</a:t>
            </a:r>
            <a:endParaRPr sz="2200" dirty="0">
              <a:latin typeface="Consolas"/>
              <a:cs typeface="Consolas"/>
            </a:endParaRPr>
          </a:p>
          <a:p>
            <a:pPr marL="935990">
              <a:lnSpc>
                <a:spcPct val="100000"/>
              </a:lnSpc>
            </a:pPr>
            <a:r>
              <a:rPr sz="2200" b="1" dirty="0">
                <a:solidFill>
                  <a:srgbClr val="001F5F"/>
                </a:solidFill>
                <a:latin typeface="Consolas"/>
                <a:cs typeface="Consolas"/>
              </a:rPr>
              <a:t>onclick="</a:t>
            </a:r>
            <a:r>
              <a:rPr sz="2200" b="1" dirty="0" err="1" smtClean="0">
                <a:solidFill>
                  <a:srgbClr val="001F5F"/>
                </a:solidFill>
                <a:latin typeface="Consolas"/>
                <a:cs typeface="Consolas"/>
              </a:rPr>
              <a:t>javascript:calcSum</a:t>
            </a:r>
            <a:r>
              <a:rPr sz="2200" b="1" dirty="0">
                <a:solidFill>
                  <a:srgbClr val="001F5F"/>
                </a:solidFill>
                <a:latin typeface="Consolas"/>
                <a:cs typeface="Consolas"/>
              </a:rPr>
              <a:t>()"</a:t>
            </a:r>
            <a:r>
              <a:rPr sz="2200" b="1" spc="-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/&gt;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&lt;/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form&gt;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6600" y="3886200"/>
            <a:ext cx="3892550" cy="2581910"/>
            <a:chOff x="4212335" y="4247386"/>
            <a:chExt cx="3892550" cy="2581910"/>
          </a:xfrm>
        </p:grpSpPr>
        <p:sp>
          <p:nvSpPr>
            <p:cNvPr id="10" name="object 10"/>
            <p:cNvSpPr/>
            <p:nvPr/>
          </p:nvSpPr>
          <p:spPr>
            <a:xfrm>
              <a:off x="4236719" y="4273296"/>
              <a:ext cx="3867912" cy="2555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2335" y="4247386"/>
              <a:ext cx="3866388" cy="2555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108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/>
              <a:t>-</a:t>
            </a:r>
            <a:r>
              <a:rPr spc="-325" dirty="0"/>
              <a:t> </a:t>
            </a:r>
            <a:r>
              <a:rPr spc="-10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4119879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Arithmetic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Logical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Relational)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Assignment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Conditional (or ternary)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81200" y="3429000"/>
            <a:ext cx="5105400" cy="3050032"/>
            <a:chOff x="1981200" y="2961132"/>
            <a:chExt cx="5105400" cy="3517900"/>
          </a:xfrm>
        </p:grpSpPr>
        <p:sp>
          <p:nvSpPr>
            <p:cNvPr id="5" name="object 3"/>
            <p:cNvSpPr/>
            <p:nvPr/>
          </p:nvSpPr>
          <p:spPr>
            <a:xfrm>
              <a:off x="3768851" y="3442716"/>
              <a:ext cx="1321308" cy="62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4718304" y="3442716"/>
              <a:ext cx="903731" cy="62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981200" y="2971787"/>
              <a:ext cx="5105400" cy="482600"/>
            </a:xfrm>
            <a:custGeom>
              <a:avLst/>
              <a:gdLst/>
              <a:ahLst/>
              <a:cxnLst/>
              <a:rect l="l" t="t" r="r" b="b"/>
              <a:pathLst>
                <a:path w="5105400" h="482600">
                  <a:moveTo>
                    <a:pt x="5105400" y="0"/>
                  </a:moveTo>
                  <a:lnTo>
                    <a:pt x="1698752" y="0"/>
                  </a:lnTo>
                  <a:lnTo>
                    <a:pt x="0" y="0"/>
                  </a:lnTo>
                  <a:lnTo>
                    <a:pt x="0" y="482485"/>
                  </a:lnTo>
                  <a:lnTo>
                    <a:pt x="1698752" y="482485"/>
                  </a:lnTo>
                  <a:lnTo>
                    <a:pt x="5105400" y="48248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DEC59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07107" y="2961132"/>
              <a:ext cx="1295399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666744" y="2964180"/>
              <a:ext cx="1449324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2107692" y="3442716"/>
              <a:ext cx="525780" cy="623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2107692" y="3925824"/>
              <a:ext cx="525780" cy="623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768851" y="3928872"/>
              <a:ext cx="17571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2097023" y="4890516"/>
              <a:ext cx="679704" cy="623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2107692" y="4407408"/>
              <a:ext cx="679704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726179" y="4407408"/>
              <a:ext cx="1321308" cy="6233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675632" y="4407408"/>
              <a:ext cx="2235708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768851" y="4890516"/>
              <a:ext cx="915924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4312920" y="4890516"/>
              <a:ext cx="2235707" cy="6233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2107692" y="5372100"/>
              <a:ext cx="679704" cy="6233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768851" y="5372100"/>
              <a:ext cx="1007363" cy="6233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2107692" y="5855208"/>
              <a:ext cx="679704" cy="6233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68851" y="5855208"/>
              <a:ext cx="867155" cy="6233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4264151" y="5855208"/>
              <a:ext cx="1016508" cy="62331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453974"/>
            <a:ext cx="6495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Conditional Statement</a:t>
            </a:r>
            <a:r>
              <a:rPr spc="-365" dirty="0"/>
              <a:t> </a:t>
            </a:r>
            <a:r>
              <a:rPr spc="-75" dirty="0"/>
              <a:t>(</a:t>
            </a:r>
            <a:r>
              <a:rPr spc="-75" dirty="0">
                <a:latin typeface="Consolas"/>
                <a:cs typeface="Consolas"/>
              </a:rPr>
              <a:t>if</a:t>
            </a:r>
            <a:r>
              <a:rPr spc="-75" dirty="0"/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200" y="1371600"/>
            <a:ext cx="7467600" cy="1446530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unitPrice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1.30;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if (quantity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&gt; 100)</a:t>
            </a:r>
            <a:r>
              <a:rPr sz="2200" b="1" spc="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unitPrice =</a:t>
            </a:r>
            <a:r>
              <a:rPr sz="2200" b="1" spc="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1.20;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859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Switch</a:t>
            </a:r>
            <a:r>
              <a:rPr spc="-265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4310"/>
            <a:ext cx="477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484230"/>
                </a:solidFill>
                <a:latin typeface="Consolas"/>
                <a:cs typeface="Consolas"/>
              </a:rPr>
              <a:t>switch</a:t>
            </a:r>
            <a:r>
              <a:rPr sz="2200" b="1" spc="-560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statement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450" y="1898675"/>
            <a:ext cx="7785100" cy="4506595"/>
            <a:chOff x="679450" y="1898675"/>
            <a:chExt cx="7785100" cy="4506595"/>
          </a:xfrm>
        </p:grpSpPr>
        <p:sp>
          <p:nvSpPr>
            <p:cNvPr id="6" name="object 6"/>
            <p:cNvSpPr/>
            <p:nvPr/>
          </p:nvSpPr>
          <p:spPr>
            <a:xfrm>
              <a:off x="685800" y="1905025"/>
              <a:ext cx="7772400" cy="4493895"/>
            </a:xfrm>
            <a:custGeom>
              <a:avLst/>
              <a:gdLst/>
              <a:ahLst/>
              <a:cxnLst/>
              <a:rect l="l" t="t" r="r" b="b"/>
              <a:pathLst>
                <a:path w="7772400" h="4493895">
                  <a:moveTo>
                    <a:pt x="7772400" y="0"/>
                  </a:moveTo>
                  <a:lnTo>
                    <a:pt x="0" y="0"/>
                  </a:lnTo>
                  <a:lnTo>
                    <a:pt x="0" y="4493514"/>
                  </a:lnTo>
                  <a:lnTo>
                    <a:pt x="7772400" y="4493514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905025"/>
              <a:ext cx="7772400" cy="4493895"/>
            </a:xfrm>
            <a:custGeom>
              <a:avLst/>
              <a:gdLst/>
              <a:ahLst/>
              <a:cxnLst/>
              <a:rect l="l" t="t" r="r" b="b"/>
              <a:pathLst>
                <a:path w="7772400" h="4493895">
                  <a:moveTo>
                    <a:pt x="0" y="4493514"/>
                  </a:moveTo>
                  <a:lnTo>
                    <a:pt x="7772400" y="4493514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493514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0600" y="1981200"/>
            <a:ext cx="372681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775970" indent="-30861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switch (variable)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case 1:</a:t>
            </a:r>
            <a:endParaRPr sz="2200" dirty="0">
              <a:latin typeface="Consolas"/>
              <a:cs typeface="Consolas"/>
            </a:endParaRPr>
          </a:p>
          <a:p>
            <a:pPr marL="628650" marR="77660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do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something  break;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case 'a':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do something</a:t>
            </a:r>
            <a:r>
              <a:rPr sz="22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else</a:t>
            </a:r>
            <a:endParaRPr sz="2200" dirty="0">
              <a:latin typeface="Consolas"/>
              <a:cs typeface="Consolas"/>
            </a:endParaRPr>
          </a:p>
          <a:p>
            <a:pPr marL="320675" marR="1855470" indent="30734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break;  case</a:t>
            </a:r>
            <a:r>
              <a:rPr sz="2200" b="1" spc="-7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3.14:</a:t>
            </a:r>
            <a:endParaRPr sz="2200" dirty="0">
              <a:latin typeface="Consolas"/>
              <a:cs typeface="Consolas"/>
            </a:endParaRPr>
          </a:p>
          <a:p>
            <a:pPr marL="628650" marR="77597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another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code  break;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default: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" y="5612079"/>
            <a:ext cx="5732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something completely different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9561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Switch </a:t>
            </a:r>
            <a:r>
              <a:rPr spc="-80" dirty="0"/>
              <a:t>case</a:t>
            </a:r>
            <a:r>
              <a:rPr spc="-39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726440"/>
            <a:ext cx="6324600" cy="601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485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L</a:t>
            </a:r>
            <a:r>
              <a:rPr spc="-110" dirty="0"/>
              <a:t>oo</a:t>
            </a:r>
            <a:r>
              <a:rPr spc="-105" dirty="0"/>
              <a:t>p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1150137"/>
            <a:ext cx="3633470" cy="163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95680" lvl="1" indent="-343535">
              <a:lnSpc>
                <a:spcPct val="100000"/>
              </a:lnSpc>
              <a:spcBef>
                <a:spcPts val="67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10" dirty="0" smtClean="0">
                <a:solidFill>
                  <a:srgbClr val="484230"/>
                </a:solidFill>
                <a:latin typeface="Consolas"/>
                <a:cs typeface="Consolas"/>
              </a:rPr>
              <a:t>for</a:t>
            </a:r>
            <a:r>
              <a:rPr sz="3000" spc="-975" dirty="0" smtClean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  <a:p>
            <a:pPr marL="995680" lvl="1" indent="-343535">
              <a:lnSpc>
                <a:spcPct val="100000"/>
              </a:lnSpc>
              <a:spcBef>
                <a:spcPts val="72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10" dirty="0">
                <a:solidFill>
                  <a:srgbClr val="484230"/>
                </a:solidFill>
                <a:latin typeface="Consolas"/>
                <a:cs typeface="Consolas"/>
              </a:rPr>
              <a:t>while</a:t>
            </a:r>
            <a:r>
              <a:rPr sz="3000" spc="-960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  <a:p>
            <a:pPr marL="995680" lvl="1" indent="-343535">
              <a:lnSpc>
                <a:spcPct val="100000"/>
              </a:lnSpc>
              <a:spcBef>
                <a:spcPts val="72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5" dirty="0">
                <a:solidFill>
                  <a:srgbClr val="484230"/>
                </a:solidFill>
                <a:latin typeface="Consolas"/>
                <a:cs typeface="Consolas"/>
              </a:rPr>
              <a:t>do</a:t>
            </a:r>
            <a:r>
              <a:rPr sz="3000" spc="-1005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onsolas"/>
                <a:cs typeface="Consolas"/>
              </a:rPr>
              <a:t>…</a:t>
            </a:r>
            <a:r>
              <a:rPr sz="3000" spc="-1005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484230"/>
                </a:solidFill>
                <a:latin typeface="Consolas"/>
                <a:cs typeface="Consolas"/>
              </a:rPr>
              <a:t>while</a:t>
            </a:r>
            <a:r>
              <a:rPr sz="3000" spc="-969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0600" y="2944884"/>
            <a:ext cx="5722620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counter;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for (counter=0; counter&lt;4;</a:t>
            </a:r>
            <a:r>
              <a:rPr sz="2200" b="1" spc="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counter++)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alert(counter);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lang="en-US" sz="2200" b="1" spc="-5" dirty="0" smtClean="0">
              <a:solidFill>
                <a:srgbClr val="00AFE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while (counter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sz="22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5)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alert(++counter);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 smtClean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55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While-loop</a:t>
            </a:r>
            <a:r>
              <a:rPr spc="-26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6701155" cy="478464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 type="text/javascript"&gt;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var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document.write("Starting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….</a:t>
            </a:r>
            <a:r>
              <a:rPr sz="2200" spc="5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2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05435" algn="l"/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241300" marR="2692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document.write("Current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 " +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+ "&lt;br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/&gt;");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count++;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692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document.write("Loop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stopped!");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body&gt;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0" dirty="0" smtClean="0"/>
              <a:t>Functions</a:t>
            </a:r>
            <a:r>
              <a:rPr lang="en-US" spc="-100" dirty="0" smtClean="0"/>
              <a:t>: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structure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splitting 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code into</a:t>
            </a:r>
            <a:r>
              <a:rPr lang="en-US" sz="2000" spc="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endParaRPr sz="1800"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93560" cy="122469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processed, result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 smtClean="0"/>
              <a:t>A JavaScript function is defined with the </a:t>
            </a:r>
            <a:r>
              <a:rPr lang="en-US" sz="2200" b="1" dirty="0" smtClean="0"/>
              <a:t>function</a:t>
            </a:r>
            <a:r>
              <a:rPr lang="en-US" sz="2200" dirty="0" smtClean="0"/>
              <a:t> keyword</a:t>
            </a:r>
            <a:endParaRPr lang="en-US" sz="2200" spc="-10" dirty="0" smtClean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" y="3116579"/>
            <a:ext cx="4290695" cy="2299970"/>
            <a:chOff x="755904" y="3116579"/>
            <a:chExt cx="4290695" cy="2299970"/>
          </a:xfrm>
        </p:grpSpPr>
        <p:sp>
          <p:nvSpPr>
            <p:cNvPr id="6" name="object 6"/>
            <p:cNvSpPr/>
            <p:nvPr/>
          </p:nvSpPr>
          <p:spPr>
            <a:xfrm>
              <a:off x="838200" y="3160775"/>
              <a:ext cx="4202430" cy="2124075"/>
            </a:xfrm>
            <a:custGeom>
              <a:avLst/>
              <a:gdLst/>
              <a:ahLst/>
              <a:cxnLst/>
              <a:rect l="l" t="t" r="r" b="b"/>
              <a:pathLst>
                <a:path w="4202430" h="2124075">
                  <a:moveTo>
                    <a:pt x="4202049" y="0"/>
                  </a:moveTo>
                  <a:lnTo>
                    <a:pt x="0" y="0"/>
                  </a:lnTo>
                  <a:lnTo>
                    <a:pt x="0" y="2123694"/>
                  </a:lnTo>
                  <a:lnTo>
                    <a:pt x="4202049" y="2123694"/>
                  </a:lnTo>
                  <a:lnTo>
                    <a:pt x="4202049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3160775"/>
              <a:ext cx="4202430" cy="2124075"/>
            </a:xfrm>
            <a:custGeom>
              <a:avLst/>
              <a:gdLst/>
              <a:ahLst/>
              <a:cxnLst/>
              <a:rect l="l" t="t" r="r" b="b"/>
              <a:pathLst>
                <a:path w="4202430" h="2124075">
                  <a:moveTo>
                    <a:pt x="0" y="2123694"/>
                  </a:moveTo>
                  <a:lnTo>
                    <a:pt x="4202049" y="2123694"/>
                  </a:lnTo>
                  <a:lnTo>
                    <a:pt x="4202049" y="0"/>
                  </a:lnTo>
                  <a:lnTo>
                    <a:pt x="0" y="0"/>
                  </a:lnTo>
                  <a:lnTo>
                    <a:pt x="0" y="2123694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904" y="3116579"/>
              <a:ext cx="1757172" cy="62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1220" y="3116579"/>
              <a:ext cx="1757172" cy="62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6536" y="3116579"/>
              <a:ext cx="1295400" cy="623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0080" y="3116579"/>
              <a:ext cx="525779" cy="623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904" y="3451859"/>
              <a:ext cx="525780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3787139"/>
              <a:ext cx="987551" cy="623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7295" y="3787139"/>
              <a:ext cx="1295400" cy="623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4122419"/>
              <a:ext cx="1295400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5143" y="4122419"/>
              <a:ext cx="1603247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4457699"/>
              <a:ext cx="1449324" cy="623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9068" y="4457699"/>
              <a:ext cx="1603247" cy="6233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904" y="4792979"/>
              <a:ext cx="525780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6033" y="2657855"/>
            <a:ext cx="3597910" cy="1045844"/>
            <a:chOff x="4836033" y="2657855"/>
            <a:chExt cx="3597910" cy="1045844"/>
          </a:xfrm>
        </p:grpSpPr>
        <p:sp>
          <p:nvSpPr>
            <p:cNvPr id="22" name="object 22"/>
            <p:cNvSpPr/>
            <p:nvPr/>
          </p:nvSpPr>
          <p:spPr>
            <a:xfrm>
              <a:off x="4839208" y="2666999"/>
              <a:ext cx="3467100" cy="919480"/>
            </a:xfrm>
            <a:custGeom>
              <a:avLst/>
              <a:gdLst/>
              <a:ahLst/>
              <a:cxnLst/>
              <a:rect l="l" t="t" r="r" b="b"/>
              <a:pathLst>
                <a:path w="3467100" h="919479">
                  <a:moveTo>
                    <a:pt x="3313302" y="0"/>
                  </a:moveTo>
                  <a:lnTo>
                    <a:pt x="800480" y="0"/>
                  </a:lnTo>
                  <a:lnTo>
                    <a:pt x="752010" y="7809"/>
                  </a:lnTo>
                  <a:lnTo>
                    <a:pt x="709928" y="29561"/>
                  </a:lnTo>
                  <a:lnTo>
                    <a:pt x="676753" y="62736"/>
                  </a:lnTo>
                  <a:lnTo>
                    <a:pt x="655001" y="104818"/>
                  </a:lnTo>
                  <a:lnTo>
                    <a:pt x="647191" y="153288"/>
                  </a:lnTo>
                  <a:lnTo>
                    <a:pt x="647191" y="536321"/>
                  </a:lnTo>
                  <a:lnTo>
                    <a:pt x="0" y="708787"/>
                  </a:lnTo>
                  <a:lnTo>
                    <a:pt x="647191" y="766190"/>
                  </a:lnTo>
                  <a:lnTo>
                    <a:pt x="655001" y="814599"/>
                  </a:lnTo>
                  <a:lnTo>
                    <a:pt x="676753" y="856643"/>
                  </a:lnTo>
                  <a:lnTo>
                    <a:pt x="709928" y="889799"/>
                  </a:lnTo>
                  <a:lnTo>
                    <a:pt x="752010" y="911544"/>
                  </a:lnTo>
                  <a:lnTo>
                    <a:pt x="800480" y="919352"/>
                  </a:lnTo>
                  <a:lnTo>
                    <a:pt x="3313302" y="919352"/>
                  </a:lnTo>
                  <a:lnTo>
                    <a:pt x="3361773" y="911544"/>
                  </a:lnTo>
                  <a:lnTo>
                    <a:pt x="3403855" y="889799"/>
                  </a:lnTo>
                  <a:lnTo>
                    <a:pt x="3437030" y="856643"/>
                  </a:lnTo>
                  <a:lnTo>
                    <a:pt x="3458782" y="814599"/>
                  </a:lnTo>
                  <a:lnTo>
                    <a:pt x="3466591" y="766190"/>
                  </a:lnTo>
                  <a:lnTo>
                    <a:pt x="3466591" y="153288"/>
                  </a:lnTo>
                  <a:lnTo>
                    <a:pt x="3458782" y="104818"/>
                  </a:lnTo>
                  <a:lnTo>
                    <a:pt x="3437030" y="62736"/>
                  </a:lnTo>
                  <a:lnTo>
                    <a:pt x="3403855" y="29561"/>
                  </a:lnTo>
                  <a:lnTo>
                    <a:pt x="3361773" y="7809"/>
                  </a:lnTo>
                  <a:lnTo>
                    <a:pt x="3313302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9208" y="2666999"/>
              <a:ext cx="3467100" cy="919480"/>
            </a:xfrm>
            <a:custGeom>
              <a:avLst/>
              <a:gdLst/>
              <a:ahLst/>
              <a:cxnLst/>
              <a:rect l="l" t="t" r="r" b="b"/>
              <a:pathLst>
                <a:path w="3467100" h="919479">
                  <a:moveTo>
                    <a:pt x="647191" y="153288"/>
                  </a:moveTo>
                  <a:lnTo>
                    <a:pt x="655001" y="104818"/>
                  </a:lnTo>
                  <a:lnTo>
                    <a:pt x="676753" y="62736"/>
                  </a:lnTo>
                  <a:lnTo>
                    <a:pt x="709928" y="29561"/>
                  </a:lnTo>
                  <a:lnTo>
                    <a:pt x="752010" y="7809"/>
                  </a:lnTo>
                  <a:lnTo>
                    <a:pt x="800480" y="0"/>
                  </a:lnTo>
                  <a:lnTo>
                    <a:pt x="1117091" y="0"/>
                  </a:lnTo>
                  <a:lnTo>
                    <a:pt x="1821941" y="0"/>
                  </a:lnTo>
                  <a:lnTo>
                    <a:pt x="3313302" y="0"/>
                  </a:lnTo>
                  <a:lnTo>
                    <a:pt x="3361773" y="7809"/>
                  </a:lnTo>
                  <a:lnTo>
                    <a:pt x="3403855" y="29561"/>
                  </a:lnTo>
                  <a:lnTo>
                    <a:pt x="3437030" y="62736"/>
                  </a:lnTo>
                  <a:lnTo>
                    <a:pt x="3458782" y="104818"/>
                  </a:lnTo>
                  <a:lnTo>
                    <a:pt x="3466591" y="153288"/>
                  </a:lnTo>
                  <a:lnTo>
                    <a:pt x="3466591" y="536321"/>
                  </a:lnTo>
                  <a:lnTo>
                    <a:pt x="3466591" y="766190"/>
                  </a:lnTo>
                  <a:lnTo>
                    <a:pt x="3458782" y="814599"/>
                  </a:lnTo>
                  <a:lnTo>
                    <a:pt x="3437030" y="856643"/>
                  </a:lnTo>
                  <a:lnTo>
                    <a:pt x="3403855" y="889799"/>
                  </a:lnTo>
                  <a:lnTo>
                    <a:pt x="3361773" y="911544"/>
                  </a:lnTo>
                  <a:lnTo>
                    <a:pt x="3313302" y="919352"/>
                  </a:lnTo>
                  <a:lnTo>
                    <a:pt x="1821941" y="919352"/>
                  </a:lnTo>
                  <a:lnTo>
                    <a:pt x="1117091" y="919352"/>
                  </a:lnTo>
                  <a:lnTo>
                    <a:pt x="800480" y="919352"/>
                  </a:lnTo>
                  <a:lnTo>
                    <a:pt x="752010" y="911544"/>
                  </a:lnTo>
                  <a:lnTo>
                    <a:pt x="709928" y="889799"/>
                  </a:lnTo>
                  <a:lnTo>
                    <a:pt x="676753" y="856643"/>
                  </a:lnTo>
                  <a:lnTo>
                    <a:pt x="655001" y="814599"/>
                  </a:lnTo>
                  <a:lnTo>
                    <a:pt x="647191" y="766190"/>
                  </a:lnTo>
                  <a:lnTo>
                    <a:pt x="0" y="708787"/>
                  </a:lnTo>
                  <a:lnTo>
                    <a:pt x="647191" y="536321"/>
                  </a:lnTo>
                  <a:lnTo>
                    <a:pt x="647191" y="153288"/>
                  </a:lnTo>
                  <a:close/>
                </a:path>
              </a:pathLst>
            </a:custGeom>
            <a:ln w="6350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52872" y="2657855"/>
              <a:ext cx="2980944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77940" y="3023615"/>
              <a:ext cx="1062228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30926" y="2725673"/>
            <a:ext cx="253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7894" marR="5080" indent="-92583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EBFFD2"/>
                </a:solidFill>
                <a:latin typeface="Calibri"/>
                <a:cs typeface="Calibri"/>
              </a:rPr>
              <a:t>Parameters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come</a:t>
            </a:r>
            <a:r>
              <a:rPr sz="2400" b="1" spc="-6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in  </a:t>
            </a: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87700" y="3747770"/>
            <a:ext cx="5188585" cy="1426210"/>
            <a:chOff x="3187700" y="3747770"/>
            <a:chExt cx="5188585" cy="1426210"/>
          </a:xfrm>
        </p:grpSpPr>
        <p:sp>
          <p:nvSpPr>
            <p:cNvPr id="28" name="object 28"/>
            <p:cNvSpPr/>
            <p:nvPr/>
          </p:nvSpPr>
          <p:spPr>
            <a:xfrm>
              <a:off x="3190875" y="3750945"/>
              <a:ext cx="5114925" cy="1328420"/>
            </a:xfrm>
            <a:custGeom>
              <a:avLst/>
              <a:gdLst/>
              <a:ahLst/>
              <a:cxnLst/>
              <a:rect l="l" t="t" r="r" b="b"/>
              <a:pathLst>
                <a:path w="5114925" h="1328420">
                  <a:moveTo>
                    <a:pt x="4893564" y="0"/>
                  </a:moveTo>
                  <a:lnTo>
                    <a:pt x="2516886" y="0"/>
                  </a:lnTo>
                  <a:lnTo>
                    <a:pt x="2472260" y="4500"/>
                  </a:lnTo>
                  <a:lnTo>
                    <a:pt x="2430702" y="17406"/>
                  </a:lnTo>
                  <a:lnTo>
                    <a:pt x="2393100" y="37826"/>
                  </a:lnTo>
                  <a:lnTo>
                    <a:pt x="2360342" y="64865"/>
                  </a:lnTo>
                  <a:lnTo>
                    <a:pt x="2333317" y="97631"/>
                  </a:lnTo>
                  <a:lnTo>
                    <a:pt x="2312914" y="135231"/>
                  </a:lnTo>
                  <a:lnTo>
                    <a:pt x="2300020" y="176772"/>
                  </a:lnTo>
                  <a:lnTo>
                    <a:pt x="2295525" y="221360"/>
                  </a:lnTo>
                  <a:lnTo>
                    <a:pt x="0" y="331596"/>
                  </a:lnTo>
                  <a:lnTo>
                    <a:pt x="2295525" y="553338"/>
                  </a:lnTo>
                  <a:lnTo>
                    <a:pt x="2295525" y="1106677"/>
                  </a:lnTo>
                  <a:lnTo>
                    <a:pt x="2300020" y="1151303"/>
                  </a:lnTo>
                  <a:lnTo>
                    <a:pt x="2312914" y="1192861"/>
                  </a:lnTo>
                  <a:lnTo>
                    <a:pt x="2333317" y="1230463"/>
                  </a:lnTo>
                  <a:lnTo>
                    <a:pt x="2360342" y="1263221"/>
                  </a:lnTo>
                  <a:lnTo>
                    <a:pt x="2393100" y="1290246"/>
                  </a:lnTo>
                  <a:lnTo>
                    <a:pt x="2430702" y="1310649"/>
                  </a:lnTo>
                  <a:lnTo>
                    <a:pt x="2472260" y="1323543"/>
                  </a:lnTo>
                  <a:lnTo>
                    <a:pt x="2516886" y="1328038"/>
                  </a:lnTo>
                  <a:lnTo>
                    <a:pt x="4893564" y="1328038"/>
                  </a:lnTo>
                  <a:lnTo>
                    <a:pt x="4938189" y="1323543"/>
                  </a:lnTo>
                  <a:lnTo>
                    <a:pt x="4979747" y="1310649"/>
                  </a:lnTo>
                  <a:lnTo>
                    <a:pt x="5017349" y="1290246"/>
                  </a:lnTo>
                  <a:lnTo>
                    <a:pt x="5050107" y="1263221"/>
                  </a:lnTo>
                  <a:lnTo>
                    <a:pt x="5077132" y="1230463"/>
                  </a:lnTo>
                  <a:lnTo>
                    <a:pt x="5097535" y="1192861"/>
                  </a:lnTo>
                  <a:lnTo>
                    <a:pt x="5110429" y="1151303"/>
                  </a:lnTo>
                  <a:lnTo>
                    <a:pt x="5114925" y="1106677"/>
                  </a:lnTo>
                  <a:lnTo>
                    <a:pt x="5114925" y="221360"/>
                  </a:lnTo>
                  <a:lnTo>
                    <a:pt x="5110429" y="176772"/>
                  </a:lnTo>
                  <a:lnTo>
                    <a:pt x="5097535" y="135231"/>
                  </a:lnTo>
                  <a:lnTo>
                    <a:pt x="5077132" y="97631"/>
                  </a:lnTo>
                  <a:lnTo>
                    <a:pt x="5050107" y="64865"/>
                  </a:lnTo>
                  <a:lnTo>
                    <a:pt x="5017349" y="37826"/>
                  </a:lnTo>
                  <a:lnTo>
                    <a:pt x="4979747" y="17406"/>
                  </a:lnTo>
                  <a:lnTo>
                    <a:pt x="4938189" y="4500"/>
                  </a:lnTo>
                  <a:lnTo>
                    <a:pt x="4893564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0875" y="3750945"/>
              <a:ext cx="5114925" cy="1328420"/>
            </a:xfrm>
            <a:custGeom>
              <a:avLst/>
              <a:gdLst/>
              <a:ahLst/>
              <a:cxnLst/>
              <a:rect l="l" t="t" r="r" b="b"/>
              <a:pathLst>
                <a:path w="5114925" h="1328420">
                  <a:moveTo>
                    <a:pt x="2295525" y="221360"/>
                  </a:moveTo>
                  <a:lnTo>
                    <a:pt x="2300020" y="176772"/>
                  </a:lnTo>
                  <a:lnTo>
                    <a:pt x="2312914" y="135231"/>
                  </a:lnTo>
                  <a:lnTo>
                    <a:pt x="2333317" y="97631"/>
                  </a:lnTo>
                  <a:lnTo>
                    <a:pt x="2360342" y="64865"/>
                  </a:lnTo>
                  <a:lnTo>
                    <a:pt x="2393100" y="37826"/>
                  </a:lnTo>
                  <a:lnTo>
                    <a:pt x="2430702" y="17406"/>
                  </a:lnTo>
                  <a:lnTo>
                    <a:pt x="2472260" y="4500"/>
                  </a:lnTo>
                  <a:lnTo>
                    <a:pt x="2516886" y="0"/>
                  </a:lnTo>
                  <a:lnTo>
                    <a:pt x="2765425" y="0"/>
                  </a:lnTo>
                  <a:lnTo>
                    <a:pt x="3470275" y="0"/>
                  </a:lnTo>
                  <a:lnTo>
                    <a:pt x="4893564" y="0"/>
                  </a:lnTo>
                  <a:lnTo>
                    <a:pt x="4938189" y="4500"/>
                  </a:lnTo>
                  <a:lnTo>
                    <a:pt x="4979747" y="17406"/>
                  </a:lnTo>
                  <a:lnTo>
                    <a:pt x="5017349" y="37826"/>
                  </a:lnTo>
                  <a:lnTo>
                    <a:pt x="5050107" y="64865"/>
                  </a:lnTo>
                  <a:lnTo>
                    <a:pt x="5077132" y="97631"/>
                  </a:lnTo>
                  <a:lnTo>
                    <a:pt x="5097535" y="135231"/>
                  </a:lnTo>
                  <a:lnTo>
                    <a:pt x="5110429" y="176772"/>
                  </a:lnTo>
                  <a:lnTo>
                    <a:pt x="5114925" y="221360"/>
                  </a:lnTo>
                  <a:lnTo>
                    <a:pt x="5114925" y="553338"/>
                  </a:lnTo>
                  <a:lnTo>
                    <a:pt x="5114925" y="1106677"/>
                  </a:lnTo>
                  <a:lnTo>
                    <a:pt x="5110429" y="1151303"/>
                  </a:lnTo>
                  <a:lnTo>
                    <a:pt x="5097535" y="1192861"/>
                  </a:lnTo>
                  <a:lnTo>
                    <a:pt x="5077132" y="1230463"/>
                  </a:lnTo>
                  <a:lnTo>
                    <a:pt x="5050107" y="1263221"/>
                  </a:lnTo>
                  <a:lnTo>
                    <a:pt x="5017349" y="1290246"/>
                  </a:lnTo>
                  <a:lnTo>
                    <a:pt x="4979747" y="1310649"/>
                  </a:lnTo>
                  <a:lnTo>
                    <a:pt x="4938189" y="1323543"/>
                  </a:lnTo>
                  <a:lnTo>
                    <a:pt x="4893564" y="1328038"/>
                  </a:lnTo>
                  <a:lnTo>
                    <a:pt x="3470275" y="1328038"/>
                  </a:lnTo>
                  <a:lnTo>
                    <a:pt x="2765425" y="1328038"/>
                  </a:lnTo>
                  <a:lnTo>
                    <a:pt x="2516886" y="1328038"/>
                  </a:lnTo>
                  <a:lnTo>
                    <a:pt x="2472260" y="1323543"/>
                  </a:lnTo>
                  <a:lnTo>
                    <a:pt x="2430702" y="1310649"/>
                  </a:lnTo>
                  <a:lnTo>
                    <a:pt x="2393100" y="1290246"/>
                  </a:lnTo>
                  <a:lnTo>
                    <a:pt x="2360342" y="1263221"/>
                  </a:lnTo>
                  <a:lnTo>
                    <a:pt x="2333317" y="1230463"/>
                  </a:lnTo>
                  <a:lnTo>
                    <a:pt x="2312914" y="1192861"/>
                  </a:lnTo>
                  <a:lnTo>
                    <a:pt x="2300020" y="1151303"/>
                  </a:lnTo>
                  <a:lnTo>
                    <a:pt x="2295525" y="1106677"/>
                  </a:lnTo>
                  <a:lnTo>
                    <a:pt x="2295525" y="553338"/>
                  </a:lnTo>
                  <a:lnTo>
                    <a:pt x="0" y="331596"/>
                  </a:lnTo>
                  <a:lnTo>
                    <a:pt x="2295525" y="221360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6211" y="3762756"/>
              <a:ext cx="2869691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33644" y="4128516"/>
              <a:ext cx="2816352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24144" y="4494276"/>
              <a:ext cx="2366772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85790" y="3829939"/>
            <a:ext cx="2422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Declaring</a:t>
            </a:r>
            <a:r>
              <a:rPr sz="2400" b="1" spc="-7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variables 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optional. </a:t>
            </a:r>
            <a:r>
              <a:rPr sz="2400" b="1" spc="-20" dirty="0">
                <a:solidFill>
                  <a:srgbClr val="EBFFD2"/>
                </a:solidFill>
                <a:latin typeface="Calibri"/>
                <a:cs typeface="Calibri"/>
              </a:rPr>
              <a:t>Type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is  </a:t>
            </a: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never</a:t>
            </a:r>
            <a:r>
              <a:rPr sz="2400" b="1" spc="-2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declared.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18077" y="4781296"/>
            <a:ext cx="4391025" cy="1543685"/>
            <a:chOff x="3918077" y="4781296"/>
            <a:chExt cx="4391025" cy="1543685"/>
          </a:xfrm>
        </p:grpSpPr>
        <p:sp>
          <p:nvSpPr>
            <p:cNvPr id="35" name="object 35"/>
            <p:cNvSpPr/>
            <p:nvPr/>
          </p:nvSpPr>
          <p:spPr>
            <a:xfrm>
              <a:off x="3921252" y="4784471"/>
              <a:ext cx="4384675" cy="1438910"/>
            </a:xfrm>
            <a:custGeom>
              <a:avLst/>
              <a:gdLst/>
              <a:ahLst/>
              <a:cxnLst/>
              <a:rect l="l" t="t" r="r" b="b"/>
              <a:pathLst>
                <a:path w="4384675" h="1438910">
                  <a:moveTo>
                    <a:pt x="0" y="0"/>
                  </a:moveTo>
                  <a:lnTo>
                    <a:pt x="1565148" y="882192"/>
                  </a:lnTo>
                  <a:lnTo>
                    <a:pt x="1565148" y="1279461"/>
                  </a:lnTo>
                  <a:lnTo>
                    <a:pt x="1573246" y="1329686"/>
                  </a:lnTo>
                  <a:lnTo>
                    <a:pt x="1595798" y="1373306"/>
                  </a:lnTo>
                  <a:lnTo>
                    <a:pt x="1630189" y="1407704"/>
                  </a:lnTo>
                  <a:lnTo>
                    <a:pt x="1673803" y="1430262"/>
                  </a:lnTo>
                  <a:lnTo>
                    <a:pt x="1724025" y="1438363"/>
                  </a:lnTo>
                  <a:lnTo>
                    <a:pt x="4225671" y="1438363"/>
                  </a:lnTo>
                  <a:lnTo>
                    <a:pt x="4275892" y="1430262"/>
                  </a:lnTo>
                  <a:lnTo>
                    <a:pt x="4319506" y="1407704"/>
                  </a:lnTo>
                  <a:lnTo>
                    <a:pt x="4353897" y="1373306"/>
                  </a:lnTo>
                  <a:lnTo>
                    <a:pt x="4376449" y="1329686"/>
                  </a:lnTo>
                  <a:lnTo>
                    <a:pt x="4384548" y="1279461"/>
                  </a:lnTo>
                  <a:lnTo>
                    <a:pt x="4384548" y="643889"/>
                  </a:lnTo>
                  <a:lnTo>
                    <a:pt x="1565148" y="643889"/>
                  </a:lnTo>
                  <a:lnTo>
                    <a:pt x="1565148" y="643762"/>
                  </a:lnTo>
                  <a:lnTo>
                    <a:pt x="0" y="0"/>
                  </a:lnTo>
                  <a:close/>
                </a:path>
                <a:path w="4384675" h="1438910">
                  <a:moveTo>
                    <a:pt x="4225671" y="484885"/>
                  </a:moveTo>
                  <a:lnTo>
                    <a:pt x="1724025" y="484885"/>
                  </a:lnTo>
                  <a:lnTo>
                    <a:pt x="1673803" y="492985"/>
                  </a:lnTo>
                  <a:lnTo>
                    <a:pt x="1630189" y="515544"/>
                  </a:lnTo>
                  <a:lnTo>
                    <a:pt x="1595798" y="549954"/>
                  </a:lnTo>
                  <a:lnTo>
                    <a:pt x="1573246" y="593606"/>
                  </a:lnTo>
                  <a:lnTo>
                    <a:pt x="1565148" y="643889"/>
                  </a:lnTo>
                  <a:lnTo>
                    <a:pt x="4384548" y="643889"/>
                  </a:lnTo>
                  <a:lnTo>
                    <a:pt x="4376449" y="593606"/>
                  </a:lnTo>
                  <a:lnTo>
                    <a:pt x="4353897" y="549954"/>
                  </a:lnTo>
                  <a:lnTo>
                    <a:pt x="4319506" y="515544"/>
                  </a:lnTo>
                  <a:lnTo>
                    <a:pt x="4275892" y="492985"/>
                  </a:lnTo>
                  <a:lnTo>
                    <a:pt x="4225671" y="484885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21252" y="4784471"/>
              <a:ext cx="4384675" cy="1438910"/>
            </a:xfrm>
            <a:custGeom>
              <a:avLst/>
              <a:gdLst/>
              <a:ahLst/>
              <a:cxnLst/>
              <a:rect l="l" t="t" r="r" b="b"/>
              <a:pathLst>
                <a:path w="4384675" h="1438910">
                  <a:moveTo>
                    <a:pt x="1565148" y="643889"/>
                  </a:moveTo>
                  <a:lnTo>
                    <a:pt x="1573246" y="593606"/>
                  </a:lnTo>
                  <a:lnTo>
                    <a:pt x="1595798" y="549954"/>
                  </a:lnTo>
                  <a:lnTo>
                    <a:pt x="1630189" y="515544"/>
                  </a:lnTo>
                  <a:lnTo>
                    <a:pt x="1673803" y="492985"/>
                  </a:lnTo>
                  <a:lnTo>
                    <a:pt x="1724025" y="484885"/>
                  </a:lnTo>
                  <a:lnTo>
                    <a:pt x="2035048" y="484885"/>
                  </a:lnTo>
                  <a:lnTo>
                    <a:pt x="2739898" y="484885"/>
                  </a:lnTo>
                  <a:lnTo>
                    <a:pt x="4225671" y="484885"/>
                  </a:lnTo>
                  <a:lnTo>
                    <a:pt x="4275892" y="492985"/>
                  </a:lnTo>
                  <a:lnTo>
                    <a:pt x="4319506" y="515544"/>
                  </a:lnTo>
                  <a:lnTo>
                    <a:pt x="4353897" y="549954"/>
                  </a:lnTo>
                  <a:lnTo>
                    <a:pt x="4376449" y="593606"/>
                  </a:lnTo>
                  <a:lnTo>
                    <a:pt x="4384548" y="643889"/>
                  </a:lnTo>
                  <a:lnTo>
                    <a:pt x="4384548" y="643762"/>
                  </a:lnTo>
                  <a:lnTo>
                    <a:pt x="4384548" y="882192"/>
                  </a:lnTo>
                  <a:lnTo>
                    <a:pt x="4384548" y="1279461"/>
                  </a:lnTo>
                  <a:lnTo>
                    <a:pt x="4376449" y="1329686"/>
                  </a:lnTo>
                  <a:lnTo>
                    <a:pt x="4353897" y="1373306"/>
                  </a:lnTo>
                  <a:lnTo>
                    <a:pt x="4319506" y="1407704"/>
                  </a:lnTo>
                  <a:lnTo>
                    <a:pt x="4275892" y="1430262"/>
                  </a:lnTo>
                  <a:lnTo>
                    <a:pt x="4225671" y="1438363"/>
                  </a:lnTo>
                  <a:lnTo>
                    <a:pt x="2739898" y="1438363"/>
                  </a:lnTo>
                  <a:lnTo>
                    <a:pt x="2035048" y="1438363"/>
                  </a:lnTo>
                  <a:lnTo>
                    <a:pt x="1724025" y="1438363"/>
                  </a:lnTo>
                  <a:lnTo>
                    <a:pt x="1673803" y="1430262"/>
                  </a:lnTo>
                  <a:lnTo>
                    <a:pt x="1630189" y="1407704"/>
                  </a:lnTo>
                  <a:lnTo>
                    <a:pt x="1595798" y="1373306"/>
                  </a:lnTo>
                  <a:lnTo>
                    <a:pt x="1573246" y="1329686"/>
                  </a:lnTo>
                  <a:lnTo>
                    <a:pt x="1565148" y="1279461"/>
                  </a:lnTo>
                  <a:lnTo>
                    <a:pt x="1565148" y="882192"/>
                  </a:lnTo>
                  <a:lnTo>
                    <a:pt x="0" y="0"/>
                  </a:lnTo>
                  <a:lnTo>
                    <a:pt x="1565148" y="643762"/>
                  </a:lnTo>
                  <a:lnTo>
                    <a:pt x="1565148" y="643889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60720" y="5263896"/>
              <a:ext cx="2363724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7940" y="5644896"/>
              <a:ext cx="1062228" cy="6797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38773" y="5331663"/>
            <a:ext cx="191579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EBFFD2"/>
                </a:solidFill>
                <a:latin typeface="Calibri"/>
                <a:cs typeface="Calibri"/>
              </a:rPr>
              <a:t>Value</a:t>
            </a:r>
            <a:r>
              <a:rPr sz="2400" b="1" spc="-6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EBFFD2"/>
                </a:solidFill>
                <a:latin typeface="Calibri"/>
                <a:cs typeface="Calibri"/>
              </a:rPr>
              <a:t>returned</a:t>
            </a:r>
            <a:endParaRPr sz="24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here.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40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7772400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1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JavaScript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front-end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 language developed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  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Brendan </a:t>
            </a:r>
            <a:r>
              <a:rPr lang="en-US" sz="24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Eich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Netscape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dynamic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lang="en-IN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1019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Lightweight,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limited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capabilities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 be used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object-oriented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Client-side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technology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Embedded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or create an External </a:t>
            </a:r>
            <a:r>
              <a:rPr lang="en-US" sz="2400" b="1" i="1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400" b="1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js</a:t>
            </a:r>
            <a:r>
              <a:rPr lang="en-US" sz="2400" b="1" i="1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lang="en-US" sz="2400" spc="-15" dirty="0">
                <a:solidFill>
                  <a:srgbClr val="2E2B1F"/>
                </a:solidFill>
                <a:cs typeface="Calibri"/>
              </a:rPr>
              <a:t>equipped </a:t>
            </a:r>
            <a:r>
              <a:rPr lang="en-US" sz="2400" spc="-15" dirty="0" smtClean="0">
                <a:solidFill>
                  <a:srgbClr val="2E2B1F"/>
                </a:solidFill>
                <a:cs typeface="Calibri"/>
              </a:rPr>
              <a:t>with JavaScript interpreter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 un-typed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high-level language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Powerful 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manipulate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ocument</a:t>
            </a: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bject</a:t>
            </a: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odel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Every browser use some DOM to make web pages accessible via JS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322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100" dirty="0"/>
              <a:t>Function</a:t>
            </a:r>
            <a:r>
              <a:rPr spc="-33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579360" cy="4998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parameter1, parameter2, parameter3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code to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i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6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//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Function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is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called, return value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will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be stored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variable </a:t>
            </a:r>
            <a:r>
              <a:rPr lang="en-US" sz="2400" i="1" spc="-5" dirty="0" smtClean="0">
                <a:solidFill>
                  <a:srgbClr val="2E2B1F"/>
                </a:solidFill>
                <a:cs typeface="Calibri"/>
              </a:rPr>
              <a:t>x</a:t>
            </a:r>
            <a:endParaRPr sz="3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3545840" algn="l"/>
              </a:tabLst>
            </a:pP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var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 =</a:t>
            </a:r>
            <a:r>
              <a:rPr sz="2200" spc="4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myFunction(4,</a:t>
            </a:r>
            <a:r>
              <a:rPr sz="2200" spc="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3</a:t>
            </a:r>
            <a:r>
              <a:rPr sz="22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);</a:t>
            </a:r>
            <a:endParaRPr lang="en-US" sz="2200" spc="-5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  <a:tab pos="3545840" algn="l"/>
              </a:tabLst>
            </a:pPr>
            <a:r>
              <a:rPr lang="en-US" sz="2000" dirty="0" smtClean="0"/>
              <a:t>	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document.getElementById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(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demoID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").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innerHTML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= x;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myFunction(a,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 indent="254635">
              <a:lnSpc>
                <a:spcPct val="100000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 return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a *</a:t>
            </a:r>
            <a:r>
              <a:rPr lang="en-US" sz="2200" spc="-8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b; </a:t>
            </a:r>
            <a:endParaRPr lang="en-US" sz="22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    }</a:t>
            </a:r>
            <a:endParaRPr lang="en-US" sz="2200" dirty="0" smtClean="0">
              <a:cs typeface="Calibri"/>
            </a:endParaRPr>
          </a:p>
          <a:p>
            <a:pPr marL="241300"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5181600"/>
            <a:ext cx="4495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returns the product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&amp; b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46329"/>
            <a:ext cx="8212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Function Arguments </a:t>
            </a:r>
            <a:r>
              <a:rPr sz="4400" dirty="0"/>
              <a:t>&amp; </a:t>
            </a:r>
            <a:r>
              <a:rPr sz="4400" spc="-95" dirty="0"/>
              <a:t>Return</a:t>
            </a:r>
            <a:r>
              <a:rPr sz="4400" spc="-745" dirty="0"/>
              <a:t> </a:t>
            </a:r>
            <a:r>
              <a:rPr sz="4400" spc="-130" dirty="0"/>
              <a:t>Value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1" y="3810000"/>
            <a:ext cx="7844155" cy="2399030"/>
            <a:chOff x="388620" y="3314700"/>
            <a:chExt cx="7844155" cy="2399030"/>
          </a:xfrm>
        </p:grpSpPr>
        <p:sp>
          <p:nvSpPr>
            <p:cNvPr id="5" name="object 5"/>
            <p:cNvSpPr/>
            <p:nvPr/>
          </p:nvSpPr>
          <p:spPr>
            <a:xfrm>
              <a:off x="457200" y="3352812"/>
              <a:ext cx="7769225" cy="2247265"/>
            </a:xfrm>
            <a:custGeom>
              <a:avLst/>
              <a:gdLst/>
              <a:ahLst/>
              <a:cxnLst/>
              <a:rect l="l" t="t" r="r" b="b"/>
              <a:pathLst>
                <a:path w="7769225" h="2247265">
                  <a:moveTo>
                    <a:pt x="7769225" y="0"/>
                  </a:moveTo>
                  <a:lnTo>
                    <a:pt x="0" y="0"/>
                  </a:lnTo>
                  <a:lnTo>
                    <a:pt x="0" y="2246757"/>
                  </a:lnTo>
                  <a:lnTo>
                    <a:pt x="7769225" y="2246757"/>
                  </a:lnTo>
                  <a:lnTo>
                    <a:pt x="7769225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52812"/>
              <a:ext cx="7769225" cy="2247265"/>
            </a:xfrm>
            <a:custGeom>
              <a:avLst/>
              <a:gdLst/>
              <a:ahLst/>
              <a:cxnLst/>
              <a:rect l="l" t="t" r="r" b="b"/>
              <a:pathLst>
                <a:path w="7769225" h="2247265">
                  <a:moveTo>
                    <a:pt x="0" y="2246757"/>
                  </a:moveTo>
                  <a:lnTo>
                    <a:pt x="7769225" y="2246757"/>
                  </a:lnTo>
                  <a:lnTo>
                    <a:pt x="7769225" y="0"/>
                  </a:lnTo>
                  <a:lnTo>
                    <a:pt x="0" y="0"/>
                  </a:lnTo>
                  <a:lnTo>
                    <a:pt x="0" y="2246757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" y="3314700"/>
              <a:ext cx="1600200" cy="569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7444" y="3314700"/>
              <a:ext cx="1316736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036" y="3619500"/>
              <a:ext cx="2016252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036" y="3924300"/>
              <a:ext cx="6345936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7928" y="4229100"/>
              <a:ext cx="4530852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036" y="4533900"/>
              <a:ext cx="1876044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" y="4838700"/>
              <a:ext cx="481584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" y="5143500"/>
              <a:ext cx="3134868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01" y="1295400"/>
            <a:ext cx="7924800" cy="236282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Functions are not required to return a value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Wh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ile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s,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it is not obligatory to specify all of its arguments</a:t>
            </a:r>
            <a:endParaRPr lang="en-US" sz="2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function has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all 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arguments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to it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onsolas"/>
                <a:cs typeface="Consolas"/>
              </a:rPr>
              <a:t>arguments</a:t>
            </a:r>
            <a:r>
              <a:rPr sz="2800" spc="-88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800" spc="-25" dirty="0" smtClean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52400"/>
            <a:ext cx="7427595" cy="827710"/>
          </a:xfrm>
        </p:spPr>
        <p:txBody>
          <a:bodyPr/>
          <a:lstStyle/>
          <a:p>
            <a:r>
              <a:rPr lang="en-US" b="1" dirty="0" smtClean="0"/>
              <a:t>Function Invocation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838200"/>
            <a:ext cx="7639050" cy="5867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code inside the function will execute when "</a:t>
            </a:r>
            <a:r>
              <a:rPr lang="en-US" sz="2400" b="1" dirty="0" smtClean="0"/>
              <a:t>something</a:t>
            </a:r>
            <a:r>
              <a:rPr lang="en-US" sz="2400" dirty="0" smtClean="0"/>
              <a:t>" </a:t>
            </a:r>
            <a:r>
              <a:rPr lang="en-US" sz="2400" b="1" dirty="0" smtClean="0"/>
              <a:t>invokes</a:t>
            </a:r>
            <a:r>
              <a:rPr lang="en-US" sz="2400" dirty="0" smtClean="0"/>
              <a:t> (calls) the function: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When an event occurs (when a user clicks a button)</a:t>
            </a:r>
          </a:p>
          <a:p>
            <a:pPr>
              <a:buFontTx/>
              <a:buChar char="-"/>
            </a:pPr>
            <a:r>
              <a:rPr lang="en-US" sz="2400" dirty="0" smtClean="0"/>
              <a:t>When it is explicitly called from JavaScript code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Automatically (self invoked):</a:t>
            </a:r>
          </a:p>
          <a:p>
            <a:r>
              <a:rPr lang="en-US" sz="2400" dirty="0" smtClean="0"/>
              <a:t>	(function () {</a:t>
            </a:r>
            <a:br>
              <a:rPr lang="en-US" sz="2400" dirty="0" smtClean="0"/>
            </a:br>
            <a:r>
              <a:rPr lang="en-US" sz="2400" dirty="0" smtClean="0"/>
              <a:t>  		</a:t>
            </a:r>
            <a:r>
              <a:rPr lang="en-US" sz="2400" dirty="0" err="1" smtClean="0"/>
              <a:t>var</a:t>
            </a:r>
            <a:r>
              <a:rPr lang="en-US" sz="2400" dirty="0" smtClean="0"/>
              <a:t> x = "Hello!!";   </a:t>
            </a:r>
            <a:br>
              <a:rPr lang="en-US" sz="2400" dirty="0" smtClean="0"/>
            </a:br>
            <a:r>
              <a:rPr lang="en-US" sz="2400" dirty="0" smtClean="0"/>
              <a:t>	})();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After the function has been initialized, it will be immediately invoked and executed.</a:t>
            </a:r>
          </a:p>
          <a:p>
            <a:pPr algn="just"/>
            <a:r>
              <a:rPr lang="en-US" sz="2400" dirty="0" smtClean="0"/>
              <a:t>For example, if we have a web page in which we want to </a:t>
            </a:r>
            <a:r>
              <a:rPr lang="en-US" sz="2400" b="1" dirty="0" smtClean="0"/>
              <a:t>attach event listeners to DOM elements </a:t>
            </a:r>
            <a:r>
              <a:rPr lang="en-US" sz="2400" dirty="0" smtClean="0"/>
              <a:t>and other initialization work, then self-invoking functions would be the best tool to make this arrangement when the page loads at first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Debugging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001000" cy="5109091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All modern browsers have a built-in JavaScript debugger.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We can use </a:t>
            </a:r>
            <a:r>
              <a:rPr lang="en-US" sz="2400" b="1" i="1" dirty="0" smtClean="0">
                <a:solidFill>
                  <a:srgbClr val="C00000"/>
                </a:solidFill>
              </a:rPr>
              <a:t>console.log() </a:t>
            </a:r>
            <a:r>
              <a:rPr lang="en-US" sz="2400" dirty="0" smtClean="0"/>
              <a:t>to display JavaScript values for debugging :</a:t>
            </a:r>
          </a:p>
          <a:p>
            <a:r>
              <a:rPr lang="en-US" sz="2000" dirty="0" smtClean="0"/>
              <a:t>&lt;!DOCTYPE html&gt;</a:t>
            </a:r>
          </a:p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&lt;p&gt;Activate debugging in your browser (Chrome, IE, Firefox) with F12, and select "Console" in the debugger menu.&lt;/p&gt;</a:t>
            </a:r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smtClean="0"/>
              <a:t>a = 5;</a:t>
            </a:r>
          </a:p>
          <a:p>
            <a:r>
              <a:rPr lang="en-US" sz="2000" dirty="0" smtClean="0"/>
              <a:t>b = 6;</a:t>
            </a:r>
          </a:p>
          <a:p>
            <a:r>
              <a:rPr lang="en-US" sz="2000" dirty="0" smtClean="0"/>
              <a:t>c = a + b;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console.log(c);</a:t>
            </a:r>
          </a:p>
          <a:p>
            <a:r>
              <a:rPr lang="en-US" sz="2000" dirty="0" smtClean="0"/>
              <a:t>&lt;/script&gt;</a:t>
            </a:r>
          </a:p>
          <a:p>
            <a:r>
              <a:rPr lang="en-US" sz="2000" dirty="0" smtClean="0"/>
              <a:t>&lt;/body&gt;</a:t>
            </a:r>
          </a:p>
          <a:p>
            <a:r>
              <a:rPr lang="en-US" sz="2000" dirty="0" smtClean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27595" cy="707886"/>
          </a:xfrm>
        </p:spPr>
        <p:txBody>
          <a:bodyPr/>
          <a:lstStyle/>
          <a:p>
            <a:r>
              <a:rPr lang="en-US" b="1" dirty="0" smtClean="0"/>
              <a:t>The debugger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7168"/>
            <a:ext cx="7791450" cy="601703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The debugger keyword stops the execution of JavaScript and calls (if available) the debugging function.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This has the same function as setting a breakpoint in the debugger.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If no debugging is available, the debugger statement has no effect.</a:t>
            </a:r>
          </a:p>
          <a:p>
            <a:r>
              <a:rPr lang="en-US" sz="1900" dirty="0" smtClean="0"/>
              <a:t>&lt;!DOCTYPE html&gt;</a:t>
            </a:r>
          </a:p>
          <a:p>
            <a:r>
              <a:rPr lang="en-US" sz="1900" dirty="0" smtClean="0"/>
              <a:t>&lt;html&gt;</a:t>
            </a:r>
          </a:p>
          <a:p>
            <a:r>
              <a:rPr lang="en-US" sz="1900" dirty="0" smtClean="0"/>
              <a:t>&lt;body&gt;</a:t>
            </a:r>
          </a:p>
          <a:p>
            <a:r>
              <a:rPr lang="en-US" sz="1900" dirty="0" smtClean="0"/>
              <a:t>&lt;p id="demo" &gt; &lt;/p&gt;</a:t>
            </a:r>
          </a:p>
          <a:p>
            <a:r>
              <a:rPr lang="en-US" sz="1900" dirty="0" smtClean="0"/>
              <a:t>&lt;p&gt;With the debugger turned on, the code below should stop executing before it executes the third line.&lt;/p&gt;</a:t>
            </a:r>
          </a:p>
          <a:p>
            <a:r>
              <a:rPr lang="en-US" sz="1900" dirty="0" smtClean="0"/>
              <a:t>&lt;script&gt;</a:t>
            </a:r>
          </a:p>
          <a:p>
            <a:r>
              <a:rPr lang="en-US" sz="1900" dirty="0" smtClean="0"/>
              <a:t>let x = 15 * 5;</a:t>
            </a:r>
          </a:p>
          <a:p>
            <a:r>
              <a:rPr lang="en-US" sz="1900" b="1" dirty="0" smtClean="0">
                <a:solidFill>
                  <a:srgbClr val="7030A0"/>
                </a:solidFill>
              </a:rPr>
              <a:t>debugger</a:t>
            </a:r>
            <a:r>
              <a:rPr lang="en-US" sz="1900" dirty="0" smtClean="0"/>
              <a:t>;</a:t>
            </a:r>
          </a:p>
          <a:p>
            <a:r>
              <a:rPr lang="en-US" sz="1900" dirty="0" err="1" smtClean="0"/>
              <a:t>document.getElementById</a:t>
            </a:r>
            <a:r>
              <a:rPr lang="en-US" sz="1900" dirty="0" smtClean="0"/>
              <a:t>("demo").</a:t>
            </a:r>
            <a:r>
              <a:rPr lang="en-US" sz="1900" dirty="0" err="1" smtClean="0"/>
              <a:t>innerHTML</a:t>
            </a:r>
            <a:r>
              <a:rPr lang="en-US" sz="1900" dirty="0" smtClean="0"/>
              <a:t> = x;</a:t>
            </a:r>
          </a:p>
          <a:p>
            <a:r>
              <a:rPr lang="en-US" sz="1900" dirty="0" smtClean="0"/>
              <a:t>&lt;/script&gt;</a:t>
            </a:r>
          </a:p>
          <a:p>
            <a:r>
              <a:rPr lang="en-US" sz="1900" dirty="0" smtClean="0"/>
              <a:t>&lt;/body&gt;</a:t>
            </a:r>
          </a:p>
          <a:p>
            <a:r>
              <a:rPr lang="en-US" sz="19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939035"/>
            <a:ext cx="7645400" cy="4123054"/>
            <a:chOff x="444500" y="1939035"/>
            <a:chExt cx="7645400" cy="4123054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0557" y="1906199"/>
            <a:ext cx="7120255" cy="418980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6449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Scopes,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Objects in</a:t>
            </a:r>
            <a:r>
              <a:rPr sz="2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</a:t>
            </a:r>
            <a:r>
              <a:rPr sz="2400" dirty="0" smtClean="0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r>
              <a:rPr lang="en-US" sz="2400" dirty="0" smtClean="0">
                <a:solidFill>
                  <a:srgbClr val="7E7E7E"/>
                </a:solidFill>
                <a:latin typeface="Calibri"/>
                <a:cs typeface="Calibri"/>
              </a:rPr>
              <a:t> JavaScript debugger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146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methods, Manipulating DOM,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JQuery: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DOM- </a:t>
            </a:r>
            <a:r>
              <a:rPr b="1" spc="-90" dirty="0">
                <a:latin typeface="Cambria"/>
                <a:cs typeface="Cambria"/>
              </a:rPr>
              <a:t>D</a:t>
            </a:r>
            <a:r>
              <a:rPr spc="-90" dirty="0"/>
              <a:t>ocument </a:t>
            </a:r>
            <a:r>
              <a:rPr b="1" spc="-85" dirty="0">
                <a:latin typeface="Cambria"/>
                <a:cs typeface="Cambria"/>
              </a:rPr>
              <a:t>O</a:t>
            </a:r>
            <a:r>
              <a:rPr spc="-85" dirty="0"/>
              <a:t>bject</a:t>
            </a:r>
            <a:r>
              <a:rPr spc="-535" dirty="0"/>
              <a:t> </a:t>
            </a:r>
            <a:r>
              <a:rPr b="1" spc="-80" dirty="0" smtClean="0">
                <a:latin typeface="Cambria"/>
                <a:cs typeface="Cambria"/>
              </a:rPr>
              <a:t>M</a:t>
            </a:r>
            <a:r>
              <a:rPr spc="-80" dirty="0" smtClean="0"/>
              <a:t>ode</a:t>
            </a:r>
            <a:r>
              <a:rPr lang="en-US" spc="-80" dirty="0" smtClean="0"/>
              <a:t>l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94030" y="1066800"/>
            <a:ext cx="7659370" cy="1987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When 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loaded,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browser creates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ocument 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bject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odel of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model is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constructed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tree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Objects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(i.e. HTML tags)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Nested tags are called children of enclosing tags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200400"/>
            <a:ext cx="6477000" cy="3505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754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55" dirty="0"/>
              <a:t>is </a:t>
            </a:r>
            <a:r>
              <a:rPr spc="-70" dirty="0"/>
              <a:t>the</a:t>
            </a:r>
            <a:r>
              <a:rPr spc="-525" dirty="0"/>
              <a:t> </a:t>
            </a:r>
            <a:r>
              <a:rPr spc="-80" dirty="0"/>
              <a:t>DOM?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1"/>
            <a:ext cx="7318375" cy="424423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W3C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(World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Wide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Consortium)</a:t>
            </a:r>
            <a:r>
              <a:rPr sz="22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standard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accessing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documents: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"The </a:t>
            </a:r>
            <a:r>
              <a:rPr sz="2200" i="1" spc="-10" dirty="0" smtClean="0">
                <a:solidFill>
                  <a:srgbClr val="006FC0"/>
                </a:solidFill>
                <a:latin typeface="Calibri"/>
                <a:cs typeface="Calibri"/>
              </a:rPr>
              <a:t>Document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Object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Model (DOM)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platform and 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language-neutral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interface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allows programs and scripts </a:t>
            </a:r>
            <a:r>
              <a:rPr sz="2200" i="1" spc="-20" dirty="0">
                <a:solidFill>
                  <a:srgbClr val="006FC0"/>
                </a:solidFill>
                <a:latin typeface="Calibri"/>
                <a:cs typeface="Calibri"/>
              </a:rPr>
              <a:t>to 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dynamically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update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b="1" i="1" spc="-20" dirty="0">
                <a:solidFill>
                  <a:srgbClr val="006FC0"/>
                </a:solidFill>
                <a:latin typeface="Calibri"/>
                <a:cs typeface="Calibri"/>
              </a:rPr>
              <a:t>content, </a:t>
            </a:r>
            <a:r>
              <a:rPr sz="2200" b="1" i="1" spc="-10" dirty="0" smtClean="0">
                <a:solidFill>
                  <a:srgbClr val="006FC0"/>
                </a:solidFill>
                <a:latin typeface="Calibri"/>
                <a:cs typeface="Calibri"/>
              </a:rPr>
              <a:t>structure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and  style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of a</a:t>
            </a:r>
            <a:r>
              <a:rPr sz="22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i="1" spc="-55" dirty="0">
                <a:solidFill>
                  <a:srgbClr val="006FC0"/>
                </a:solidFill>
                <a:latin typeface="Calibri"/>
                <a:cs typeface="Calibri"/>
              </a:rPr>
              <a:t>document</a:t>
            </a:r>
            <a:r>
              <a:rPr sz="2200" i="1" spc="-55" dirty="0" smtClean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lang="en-US" sz="2200" i="1" spc="-55" dirty="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W3C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separated 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parts:</a:t>
            </a:r>
            <a:endParaRPr sz="22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Core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0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XML 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XML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documents</a:t>
            </a:r>
            <a:endParaRPr sz="20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HTML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HTML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0434"/>
            <a:ext cx="807466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90" dirty="0"/>
              <a:t>Objects </a:t>
            </a:r>
            <a:r>
              <a:rPr spc="-70" dirty="0"/>
              <a:t>and </a:t>
            </a:r>
            <a:r>
              <a:rPr spc="-85" dirty="0"/>
              <a:t>their </a:t>
            </a:r>
            <a:r>
              <a:rPr spc="-100" dirty="0" smtClean="0"/>
              <a:t>properties </a:t>
            </a:r>
            <a:r>
              <a:rPr spc="-70" dirty="0"/>
              <a:t>and</a:t>
            </a:r>
            <a:r>
              <a:rPr spc="-355" dirty="0"/>
              <a:t> </a:t>
            </a:r>
            <a:r>
              <a:rPr spc="-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40064"/>
            <a:ext cx="8001000" cy="415113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DOM,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HTML elements are defined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8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objects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programming interface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consists of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methods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associated with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HTML DOM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properties are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e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lements</a:t>
            </a:r>
            <a:r>
              <a:rPr sz="2800" spc="19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change.</a:t>
            </a:r>
            <a:endParaRPr sz="2800" dirty="0">
              <a:latin typeface="Calibri"/>
              <a:cs typeface="Calibri"/>
            </a:endParaRPr>
          </a:p>
          <a:p>
            <a:pPr marL="241300" marR="381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HTML DOM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actions </a:t>
            </a:r>
            <a:r>
              <a:rPr lang="en-US" sz="2800" spc="-25" dirty="0" smtClean="0">
                <a:solidFill>
                  <a:srgbClr val="2E2B1F"/>
                </a:solidFill>
                <a:cs typeface="Calibri"/>
              </a:rPr>
              <a:t>(like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add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or  deleting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an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HTML</a:t>
            </a:r>
            <a:r>
              <a:rPr lang="en-US" sz="28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element) 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HTML  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lements. </a:t>
            </a:r>
            <a:endParaRPr lang="en-US" sz="2800" spc="-10" dirty="0" smtClean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55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Benefits </a:t>
            </a:r>
            <a:r>
              <a:rPr spc="-55" dirty="0"/>
              <a:t>of </a:t>
            </a:r>
            <a:r>
              <a:rPr spc="-70" dirty="0"/>
              <a:t>DOM to</a:t>
            </a:r>
            <a:r>
              <a:rPr spc="-650" dirty="0"/>
              <a:t> </a:t>
            </a:r>
            <a:r>
              <a:rPr spc="-114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617460" cy="5045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With the object model, 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JavaScript gets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all the </a:t>
            </a:r>
            <a:r>
              <a:rPr sz="2400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power </a:t>
            </a:r>
            <a:r>
              <a:rPr sz="24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needs  </a:t>
            </a:r>
            <a:r>
              <a:rPr sz="2400" spc="-2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to create 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dynamic</a:t>
            </a:r>
            <a:r>
              <a:rPr sz="2400" spc="5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HTML: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elements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elements’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CSS styles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remove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existing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elements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endParaRPr sz="24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new HTML elements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endParaRPr sz="24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react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existing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events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4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new HTML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events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07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40" dirty="0"/>
              <a:t> </a:t>
            </a:r>
            <a:r>
              <a:rPr spc="-114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198360" cy="4700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allows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interactivity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as: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React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e.g.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ighlight paragraphs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Changing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moving mouse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Sections of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appearing and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disappearing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loading 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dynamically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Performing complex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calculations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Custom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e.g.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scrollable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Implementing AJAX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8506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95" dirty="0"/>
              <a:t>Example</a:t>
            </a:r>
            <a:r>
              <a:rPr spc="-41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739965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following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i.e. </a:t>
            </a:r>
            <a:r>
              <a:rPr sz="22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property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 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id="demo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133600"/>
            <a:ext cx="7655560" cy="325794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html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body</a:t>
            </a:r>
            <a:r>
              <a:rPr sz="2200" spc="-5" dirty="0" smtClean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lang="en-US" sz="2200" spc="-5" dirty="0" smtClean="0">
              <a:solidFill>
                <a:srgbClr val="0000CD"/>
              </a:solidFill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5" dirty="0" smtClean="0">
                <a:solidFill>
                  <a:srgbClr val="0000CD"/>
                </a:solidFill>
                <a:latin typeface="Calibri"/>
                <a:cs typeface="Calibri"/>
              </a:rPr>
              <a:t>&lt;h1&gt;My First Page&lt;/h1&gt;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p</a:t>
            </a:r>
            <a:r>
              <a:rPr sz="2200" spc="-7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="demo"&gt;&lt;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/p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script</a:t>
            </a:r>
            <a:r>
              <a:rPr sz="2200" spc="-10" dirty="0" smtClean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lang="en-US" sz="2200" spc="-10" dirty="0" smtClean="0">
              <a:solidFill>
                <a:srgbClr val="0000CD"/>
              </a:solidFill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  <a:spcBef>
                <a:spcPts val="95"/>
              </a:spcBef>
            </a:pPr>
            <a:r>
              <a:rPr lang="en-US" sz="2200" spc="-10" dirty="0" err="1" smtClean="0">
                <a:cs typeface="Calibri"/>
              </a:rPr>
              <a:t>document.getElementById</a:t>
            </a:r>
            <a:r>
              <a:rPr lang="en-US" sz="2200" spc="-10" dirty="0" smtClean="0">
                <a:cs typeface="Calibri"/>
              </a:rPr>
              <a:t>(</a:t>
            </a:r>
            <a:r>
              <a:rPr lang="en-US" sz="2200" spc="-10" dirty="0" smtClean="0">
                <a:solidFill>
                  <a:srgbClr val="A42A2A"/>
                </a:solidFill>
                <a:cs typeface="Calibri"/>
              </a:rPr>
              <a:t>"demo"</a:t>
            </a:r>
            <a:r>
              <a:rPr lang="en-US" sz="2200" spc="-10" dirty="0" smtClean="0">
                <a:cs typeface="Calibri"/>
              </a:rPr>
              <a:t>).</a:t>
            </a:r>
            <a:r>
              <a:rPr lang="en-US" sz="2200" spc="-10" dirty="0" err="1" smtClean="0">
                <a:cs typeface="Calibri"/>
              </a:rPr>
              <a:t>innerHTML</a:t>
            </a:r>
            <a:r>
              <a:rPr lang="en-US" sz="2200" spc="-10" dirty="0" smtClean="0">
                <a:cs typeface="Calibri"/>
              </a:rPr>
              <a:t> </a:t>
            </a:r>
            <a:r>
              <a:rPr lang="en-US" sz="2200" spc="-5" dirty="0" smtClean="0">
                <a:cs typeface="Calibri"/>
              </a:rPr>
              <a:t>= </a:t>
            </a:r>
            <a:r>
              <a:rPr lang="en-US" sz="2200" spc="-5" dirty="0" smtClean="0">
                <a:solidFill>
                  <a:srgbClr val="A42A2A"/>
                </a:solidFill>
                <a:cs typeface="Calibri"/>
              </a:rPr>
              <a:t>"Hello</a:t>
            </a:r>
            <a:r>
              <a:rPr lang="en-US" sz="2200" spc="200" dirty="0" smtClean="0">
                <a:solidFill>
                  <a:srgbClr val="A42A2A"/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rgbClr val="A42A2A"/>
                </a:solidFill>
                <a:cs typeface="Calibri"/>
              </a:rPr>
              <a:t>World!"</a:t>
            </a:r>
            <a:r>
              <a:rPr lang="en-US" sz="2200" spc="-15" dirty="0" smtClean="0">
                <a:cs typeface="Calibri"/>
              </a:rPr>
              <a:t>;</a:t>
            </a:r>
            <a:endParaRPr lang="en-US" sz="2200" dirty="0" smtClean="0"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10" dirty="0" smtClean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10" dirty="0" smtClean="0">
                <a:solidFill>
                  <a:srgbClr val="A42A2A"/>
                </a:solidFill>
                <a:cs typeface="Calibri"/>
              </a:rPr>
              <a:t>/script</a:t>
            </a:r>
            <a:r>
              <a:rPr lang="en-US" sz="2200" spc="-10" dirty="0" smtClean="0">
                <a:solidFill>
                  <a:srgbClr val="0000CD"/>
                </a:solidFill>
                <a:cs typeface="Calibri"/>
              </a:rPr>
              <a:t>&gt;</a:t>
            </a:r>
            <a:endParaRPr lang="en-US" sz="2200" dirty="0" smtClean="0"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5" dirty="0" smtClean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5" dirty="0" smtClean="0">
                <a:solidFill>
                  <a:srgbClr val="A42A2A"/>
                </a:solidFill>
                <a:cs typeface="Calibri"/>
              </a:rPr>
              <a:t>/body</a:t>
            </a:r>
            <a:r>
              <a:rPr lang="en-US" sz="2200" spc="-5" dirty="0" smtClean="0">
                <a:solidFill>
                  <a:srgbClr val="0000CD"/>
                </a:solidFill>
                <a:cs typeface="Calibri"/>
              </a:rPr>
              <a:t>&gt;</a:t>
            </a:r>
            <a:endParaRPr lang="en-US" sz="2200" dirty="0" smtClean="0"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lang="en-US" sz="2200" spc="-10" dirty="0" smtClean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10" dirty="0" smtClean="0">
                <a:solidFill>
                  <a:srgbClr val="A42A2A"/>
                </a:solidFill>
                <a:cs typeface="Calibri"/>
              </a:rPr>
              <a:t>/html</a:t>
            </a:r>
            <a:r>
              <a:rPr lang="en-US" sz="2200" spc="-10" dirty="0" smtClean="0">
                <a:solidFill>
                  <a:srgbClr val="0000CD"/>
                </a:solidFill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5257800"/>
            <a:ext cx="796036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241300" marR="894080" indent="-228600">
              <a:lnSpc>
                <a:spcPts val="238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above, </a:t>
            </a:r>
            <a:r>
              <a:rPr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getElementById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()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 innerHTML is 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/ attribute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9928" y="2319527"/>
            <a:ext cx="2493645" cy="1644650"/>
            <a:chOff x="5519928" y="2319527"/>
            <a:chExt cx="2493645" cy="1644650"/>
          </a:xfrm>
        </p:grpSpPr>
        <p:sp>
          <p:nvSpPr>
            <p:cNvPr id="7" name="object 7"/>
            <p:cNvSpPr/>
            <p:nvPr/>
          </p:nvSpPr>
          <p:spPr>
            <a:xfrm>
              <a:off x="5519928" y="2319527"/>
              <a:ext cx="2493264" cy="1644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5000" y="2514638"/>
              <a:ext cx="1905000" cy="1057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19265" y="2163571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555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getElementById </a:t>
            </a:r>
            <a:r>
              <a:rPr spc="-5" dirty="0"/>
              <a:t>&amp;</a:t>
            </a:r>
            <a:r>
              <a:rPr spc="-350" dirty="0"/>
              <a:t> </a:t>
            </a:r>
            <a:r>
              <a:rPr spc="-90" dirty="0"/>
              <a:t>innerHTML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48663"/>
            <a:ext cx="7772400" cy="41588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2E2B1F"/>
                </a:solidFill>
                <a:latin typeface="Calibri"/>
                <a:cs typeface="Calibri"/>
              </a:rPr>
              <a:t>getElementById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marR="7112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Tx/>
              <a:buChar char="-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most common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access 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element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7112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Tx/>
              <a:buChar char="-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getElementById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used  id="demo"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target</a:t>
            </a:r>
            <a:r>
              <a:rPr sz="2400" b="1" spc="8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8356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4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marR="10858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Tx/>
              <a:buChar char="-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easiest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lang="en-US" sz="2400" spc="-20" dirty="0" smtClean="0">
                <a:solidFill>
                  <a:srgbClr val="2E2B1F"/>
                </a:solidFill>
                <a:cs typeface="Calibri"/>
              </a:rPr>
              <a:t>for </a:t>
            </a:r>
            <a:r>
              <a:rPr lang="en-US" sz="2400" b="1" spc="-15" dirty="0" smtClean="0">
                <a:solidFill>
                  <a:srgbClr val="2E2B1F"/>
                </a:solidFill>
                <a:cs typeface="Calibri"/>
              </a:rPr>
              <a:t>getting </a:t>
            </a:r>
            <a:r>
              <a:rPr lang="en-US" sz="2400" b="1" spc="-5" dirty="0" smtClean="0">
                <a:solidFill>
                  <a:srgbClr val="2E2B1F"/>
                </a:solidFill>
                <a:cs typeface="Calibri"/>
              </a:rPr>
              <a:t>or replacing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 using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4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3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858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Tx/>
              <a:buChar char="-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587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</a:t>
            </a:r>
            <a:r>
              <a:rPr spc="-280" dirty="0"/>
              <a:t> </a:t>
            </a:r>
            <a:r>
              <a:rPr spc="-105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12280" cy="122469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48824"/>
            <a:ext cx="7655560" cy="26558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separated into two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Core &amp; HTML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low-level (Core) and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higher-level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(HTML)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interfaces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that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convenient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 document. 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Interfaces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introduced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DOM1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include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Node, 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Attr,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Text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interfaces.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875780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80137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six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specifications: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DOM2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Core,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Views,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Events,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Style,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Traversal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Range,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DOM2 HTML. 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593850"/>
          <a:ext cx="7848600" cy="448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5257800"/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helps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document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to dynamically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1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or XML</a:t>
                      </a:r>
                      <a:r>
                        <a:rPr sz="1800" spc="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12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generic event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sz="1800" spc="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sheets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43243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Traversal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0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traverse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range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HTML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4.01 and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XHTML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19823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 five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DOM3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Core,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Load and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Save,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Validation,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Events,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XPath.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20000" cy="256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5410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8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content, </a:t>
                      </a:r>
                      <a:r>
                        <a:rPr sz="1800" spc="-1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Load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to dynamically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load</a:t>
                      </a:r>
                      <a:r>
                        <a:rPr sz="1800" spc="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XML document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925194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 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documents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ensures that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 remains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796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Finding </a:t>
            </a:r>
            <a:r>
              <a:rPr spc="-75" dirty="0"/>
              <a:t>HTML</a:t>
            </a:r>
            <a:r>
              <a:rPr spc="-390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05000"/>
          <a:ext cx="7620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3352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document.getElementById(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 by element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document.getElementsByTagName(</a:t>
                      </a: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elements by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document.getElementsByClassName(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elements by class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210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Changing </a:t>
            </a:r>
            <a:r>
              <a:rPr spc="-75" dirty="0"/>
              <a:t>HTML</a:t>
            </a:r>
            <a:r>
              <a:rPr spc="-385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44214"/>
              </p:ext>
            </p:extLst>
          </p:nvPr>
        </p:nvGraphicFramePr>
        <p:xfrm>
          <a:off x="381000" y="1752600"/>
          <a:ext cx="7620000" cy="3070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3352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.innerHTML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lang="en-US" sz="2000" i="1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new_</a:t>
                      </a:r>
                      <a:r>
                        <a:rPr sz="2000" i="1" spc="-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lang="en-US" sz="2000" i="1" spc="30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000" i="1" spc="-1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inner </a:t>
                      </a:r>
                      <a:r>
                        <a:rPr sz="20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(content)</a:t>
                      </a:r>
                      <a:r>
                        <a:rPr sz="20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2000" i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i="1" spc="-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lang="en-US" sz="2000" i="1" spc="1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000" i="1" spc="-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 of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0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.setAttribute</a:t>
                      </a:r>
                      <a:r>
                        <a:rPr sz="20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(attribute,</a:t>
                      </a:r>
                      <a:r>
                        <a:rPr sz="2000" i="1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 of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0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.style.</a:t>
                      </a:r>
                      <a:r>
                        <a:rPr sz="20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property </a:t>
                      </a:r>
                      <a:r>
                        <a:rPr sz="2000" i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i="1" spc="-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lang="en-US" sz="2000" i="1" spc="-20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000" i="1" spc="-10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90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547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70" dirty="0"/>
              <a:t>Can </a:t>
            </a:r>
            <a:r>
              <a:rPr spc="-114" dirty="0"/>
              <a:t>JavaScript</a:t>
            </a:r>
            <a:r>
              <a:rPr spc="-484" dirty="0"/>
              <a:t> </a:t>
            </a:r>
            <a:r>
              <a:rPr spc="-70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472844"/>
            <a:ext cx="7807960" cy="397608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events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read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write HTML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validate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Can access / modify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8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detect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user’s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browser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OS</a:t>
            </a:r>
            <a:endParaRPr sz="28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be used as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object-oriented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asynchronous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(AJAX)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072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70" dirty="0"/>
              <a:t>and </a:t>
            </a:r>
            <a:r>
              <a:rPr spc="-90" dirty="0"/>
              <a:t>Deleting</a:t>
            </a:r>
            <a:r>
              <a:rPr spc="-515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1050"/>
          <a:ext cx="7620000" cy="2558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0"/>
                <a:gridCol w="34988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document.createElement(</a:t>
                      </a:r>
                      <a:r>
                        <a:rPr sz="22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 </a:t>
                      </a:r>
                      <a:r>
                        <a:rPr sz="22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2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document.removeChild(</a:t>
                      </a:r>
                      <a:r>
                        <a:rPr sz="22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Remove </a:t>
                      </a:r>
                      <a:r>
                        <a:rPr sz="22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2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document.appendChild(</a:t>
                      </a:r>
                      <a:r>
                        <a:rPr sz="22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Add an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2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document.replaceChild(</a:t>
                      </a:r>
                      <a:r>
                        <a:rPr sz="22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Replace </a:t>
                      </a:r>
                      <a:r>
                        <a:rPr sz="22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2200" spc="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document.write(</a:t>
                      </a:r>
                      <a:r>
                        <a:rPr sz="2200" i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22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Write </a:t>
                      </a:r>
                      <a:r>
                        <a:rPr sz="22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22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2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output</a:t>
                      </a:r>
                      <a:r>
                        <a:rPr sz="2200" spc="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741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110" dirty="0" smtClean="0"/>
              <a:t>Event</a:t>
            </a:r>
            <a:r>
              <a:rPr spc="-430" dirty="0" smtClean="0"/>
              <a:t> </a:t>
            </a:r>
            <a:r>
              <a:rPr spc="-90" dirty="0"/>
              <a:t>Handlers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27250"/>
          <a:ext cx="7620000" cy="2468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/>
                <a:gridCol w="2667000"/>
              </a:tblGrid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173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document.getElementById(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).onclick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function(){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2570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Adding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 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handler </a:t>
                      </a:r>
                      <a:r>
                        <a:rPr lang="en-US" sz="24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&amp; its </a:t>
                      </a:r>
                      <a:r>
                        <a:rPr sz="2400" spc="-1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400" b="1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onclick</a:t>
                      </a:r>
                      <a:r>
                        <a:rPr sz="24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31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Finding </a:t>
            </a:r>
            <a:r>
              <a:rPr spc="-75" dirty="0"/>
              <a:t>HTML</a:t>
            </a:r>
            <a:r>
              <a:rPr spc="-415" dirty="0"/>
              <a:t> </a:t>
            </a:r>
            <a:r>
              <a:rPr spc="-85" dirty="0"/>
              <a:t>Objects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1"/>
          <a:ext cx="7854950" cy="3557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251"/>
                <a:gridCol w="5030699"/>
              </a:tblGrid>
              <a:tr h="367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6343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document.baseURI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absolute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base URI of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7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document.body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&lt;body&gt;</a:t>
                      </a:r>
                      <a:r>
                        <a:rPr sz="2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7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document.cookie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document's</a:t>
                      </a:r>
                      <a:r>
                        <a:rPr sz="24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7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document.doctype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document's</a:t>
                      </a:r>
                      <a:r>
                        <a:rPr sz="24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74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document.forms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&lt;form&gt;</a:t>
                      </a:r>
                      <a:r>
                        <a:rPr sz="2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67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document.head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&lt;head&gt;</a:t>
                      </a:r>
                      <a:r>
                        <a:rPr sz="24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674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document.images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 &lt;img&gt;</a:t>
                      </a:r>
                      <a:r>
                        <a:rPr sz="2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642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Changing </a:t>
            </a:r>
            <a:r>
              <a:rPr spc="-75" dirty="0"/>
              <a:t>HTML</a:t>
            </a:r>
            <a:r>
              <a:rPr spc="-385" dirty="0"/>
              <a:t> </a:t>
            </a:r>
            <a:r>
              <a:rPr spc="-9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96841"/>
            <a:ext cx="6429375" cy="52216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&lt;h2&gt;JavaScript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HTML&lt;/h2&gt;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&lt;p id="p1"&gt;Hello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World!&lt;/p&gt;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document.getElementById("p1").innerHTML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"New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text!";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paragraph above was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script.&lt;/p&gt;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text!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paragraph above was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72034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85" dirty="0"/>
              <a:t>Changing</a:t>
            </a:r>
            <a:r>
              <a:rPr sz="4100" spc="-254" dirty="0"/>
              <a:t> </a:t>
            </a:r>
            <a:r>
              <a:rPr sz="4100" spc="-65" dirty="0"/>
              <a:t>the</a:t>
            </a:r>
            <a:r>
              <a:rPr sz="4100" spc="-225" dirty="0"/>
              <a:t> </a:t>
            </a:r>
            <a:r>
              <a:rPr sz="4100" spc="-130" dirty="0"/>
              <a:t>Value</a:t>
            </a:r>
            <a:r>
              <a:rPr sz="4100" spc="-235" dirty="0"/>
              <a:t> </a:t>
            </a:r>
            <a:r>
              <a:rPr sz="4100" spc="-45" dirty="0"/>
              <a:t>of</a:t>
            </a:r>
            <a:r>
              <a:rPr sz="4100" spc="-229" dirty="0"/>
              <a:t> </a:t>
            </a:r>
            <a:r>
              <a:rPr sz="4100" spc="-50" dirty="0"/>
              <a:t>an</a:t>
            </a:r>
            <a:r>
              <a:rPr sz="4100" spc="-225" dirty="0"/>
              <a:t> </a:t>
            </a:r>
            <a:r>
              <a:rPr sz="4100" spc="-100" dirty="0"/>
              <a:t>Attribute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240" y="1396841"/>
            <a:ext cx="6987540" cy="439928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&lt;img id="image"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src="smiley.gif"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width="160"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height="120"&gt;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document.getElementById("image").src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"landscape.jpg";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&lt;p&gt;The original image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smiley.gif,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script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it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landscape.jpg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&lt;/body&gt;&lt;/html&gt;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5029203"/>
            <a:ext cx="6096000" cy="1828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6060" cy="609600"/>
          </a:xfrm>
        </p:spPr>
        <p:txBody>
          <a:bodyPr/>
          <a:lstStyle/>
          <a:p>
            <a:r>
              <a:rPr lang="en-US" sz="3000" b="1" dirty="0" smtClean="0"/>
              <a:t>Sample DOM manipulations using JavaScript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066800"/>
            <a:ext cx="7639050" cy="48013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Access and change text content of an HTML element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Access and change the text color &amp; background color of text content of an HTML element:</a:t>
            </a:r>
          </a:p>
          <a:p>
            <a:r>
              <a:rPr lang="it-IT" sz="2000" dirty="0" smtClean="0"/>
              <a:t>document.getElementsByTagName("LI")[1].style.color="red";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Access element by class:</a:t>
            </a:r>
          </a:p>
          <a:p>
            <a:r>
              <a:rPr lang="en-US" sz="2000" dirty="0" smtClean="0"/>
              <a:t>&lt;div class="example"&gt; First div element with class as "example".&lt;/div&gt;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var</a:t>
            </a:r>
            <a:r>
              <a:rPr lang="en-US" sz="2000" dirty="0" smtClean="0">
                <a:solidFill>
                  <a:srgbClr val="C00000"/>
                </a:solidFill>
              </a:rPr>
              <a:t> x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document.getElementsByClassName</a:t>
            </a:r>
            <a:r>
              <a:rPr lang="en-US" sz="2000" dirty="0" smtClean="0"/>
              <a:t>("example");</a:t>
            </a:r>
          </a:p>
          <a:p>
            <a:r>
              <a:rPr lang="en-US" sz="2000" dirty="0" smtClean="0"/>
              <a:t>  x[0].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= "Hello World!";+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Access the URI of HTML document:</a:t>
            </a:r>
          </a:p>
          <a:p>
            <a:r>
              <a:rPr lang="it-IT" sz="2000" dirty="0" smtClean="0"/>
              <a:t>	var x = document.documentURI;</a:t>
            </a:r>
          </a:p>
          <a:p>
            <a:r>
              <a:rPr lang="it-IT" sz="2000" dirty="0" smtClean="0"/>
              <a:t>	document.getElementById("demo").innerHTML = x;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27595" cy="615553"/>
          </a:xfrm>
        </p:spPr>
        <p:txBody>
          <a:bodyPr/>
          <a:lstStyle/>
          <a:p>
            <a:r>
              <a:rPr lang="en-US" sz="4000" dirty="0" smtClean="0"/>
              <a:t>continued..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639050" cy="51706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Create an element through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("BUTTON");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btn.innerHTML</a:t>
            </a:r>
            <a:r>
              <a:rPr lang="en-US" dirty="0" smtClean="0"/>
              <a:t> = "CLICK ME";         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an attribute for any element:</a:t>
            </a:r>
          </a:p>
          <a:p>
            <a:endParaRPr lang="es-ES" dirty="0" smtClean="0"/>
          </a:p>
          <a:p>
            <a:r>
              <a:rPr lang="es-ES" dirty="0" smtClean="0"/>
              <a:t>  </a:t>
            </a: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li</a:t>
            </a:r>
            <a:r>
              <a:rPr lang="es-ES" dirty="0" smtClean="0"/>
              <a:t>= </a:t>
            </a:r>
            <a:r>
              <a:rPr lang="es-ES" dirty="0" err="1" smtClean="0"/>
              <a:t>document.getElementsByTagName</a:t>
            </a:r>
            <a:r>
              <a:rPr lang="es-ES" dirty="0" smtClean="0"/>
              <a:t>("LI")[0];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attri</a:t>
            </a:r>
            <a:r>
              <a:rPr lang="es-ES" dirty="0" smtClean="0"/>
              <a:t> = </a:t>
            </a:r>
            <a:r>
              <a:rPr lang="es-ES" dirty="0" err="1" smtClean="0"/>
              <a:t>document.createAttribute</a:t>
            </a:r>
            <a:r>
              <a:rPr lang="es-ES" dirty="0" smtClean="0"/>
              <a:t>("</a:t>
            </a:r>
            <a:r>
              <a:rPr lang="es-ES" dirty="0" err="1" smtClean="0"/>
              <a:t>class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attri.value</a:t>
            </a:r>
            <a:r>
              <a:rPr lang="es-ES" dirty="0" smtClean="0"/>
              <a:t> = "</a:t>
            </a:r>
            <a:r>
              <a:rPr lang="es-ES" dirty="0" err="1" smtClean="0"/>
              <a:t>democlass</a:t>
            </a:r>
            <a:r>
              <a:rPr lang="es-ES" dirty="0" smtClean="0"/>
              <a:t>";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li.setAttributeNode</a:t>
            </a:r>
            <a:r>
              <a:rPr lang="es-ES" dirty="0" smtClean="0"/>
              <a:t>(</a:t>
            </a:r>
            <a:r>
              <a:rPr lang="es-ES" dirty="0" err="1" smtClean="0"/>
              <a:t>attri</a:t>
            </a:r>
            <a:r>
              <a:rPr lang="es-ES" dirty="0" smtClean="0"/>
              <a:t>);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style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.</a:t>
            </a:r>
            <a:r>
              <a:rPr lang="es-ES" dirty="0" err="1" smtClean="0"/>
              <a:t>democlass</a:t>
            </a:r>
            <a:r>
              <a:rPr lang="es-ES" dirty="0" smtClean="0"/>
              <a:t> {</a:t>
            </a:r>
          </a:p>
          <a:p>
            <a:r>
              <a:rPr lang="es-ES" dirty="0" smtClean="0"/>
              <a:t>  color: red;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style</a:t>
            </a:r>
            <a:r>
              <a:rPr lang="es-E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492443"/>
          </a:xfrm>
        </p:spPr>
        <p:txBody>
          <a:bodyPr/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143000"/>
            <a:ext cx="7639050" cy="507831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Create the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onmouseover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attribute to simulate hover effect:</a:t>
            </a:r>
          </a:p>
          <a:p>
            <a:r>
              <a:rPr lang="en-US" dirty="0" smtClean="0"/>
              <a:t>&lt;p id="demo"&gt;Hover over this paragraph to see the change...&lt;/p&gt;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(function()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p=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attri</a:t>
            </a:r>
            <a:r>
              <a:rPr lang="en-US" dirty="0" smtClean="0"/>
              <a:t>= </a:t>
            </a:r>
            <a:r>
              <a:rPr lang="en-US" dirty="0" err="1" smtClean="0"/>
              <a:t>document.createAttribute</a:t>
            </a:r>
            <a:r>
              <a:rPr lang="en-US" dirty="0" smtClean="0"/>
              <a:t>("</a:t>
            </a:r>
            <a:r>
              <a:rPr lang="en-US" dirty="0" err="1" smtClean="0"/>
              <a:t>onmouseover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attri.value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p.setAttributeNode</a:t>
            </a:r>
            <a:r>
              <a:rPr lang="en-US" dirty="0" smtClean="0"/>
              <a:t>(</a:t>
            </a:r>
            <a:r>
              <a:rPr lang="en-US" dirty="0" err="1" smtClean="0"/>
              <a:t>attri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})();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="See..!! I changed....";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553998"/>
          </a:xfrm>
        </p:spPr>
        <p:txBody>
          <a:bodyPr/>
          <a:lstStyle/>
          <a:p>
            <a:r>
              <a:rPr lang="en-US" sz="3600" dirty="0" smtClean="0"/>
              <a:t>continued…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295401"/>
            <a:ext cx="7639050" cy="4247317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Give focus to an element:</a:t>
            </a:r>
          </a:p>
          <a:p>
            <a:r>
              <a:rPr lang="en-US" dirty="0" smtClean="0"/>
              <a:t>&lt;input type="text" id= "textfield1" &gt;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/>
              <a:t>document.getElementById</a:t>
            </a:r>
            <a:r>
              <a:rPr lang="en-US" dirty="0" smtClean="0"/>
              <a:t>(“textfield1").focus();</a:t>
            </a:r>
          </a:p>
          <a:p>
            <a:endParaRPr lang="en-US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u="sng" dirty="0" smtClean="0"/>
              <a:t>Assignment 2: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400" dirty="0" smtClean="0"/>
              <a:t>Use </a:t>
            </a:r>
            <a:r>
              <a:rPr lang="en-US" sz="2400" i="1" dirty="0" err="1" smtClean="0"/>
              <a:t>document.images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document.scripts</a:t>
            </a:r>
            <a:r>
              <a:rPr lang="en-US" sz="2400" dirty="0" smtClean="0"/>
              <a:t> and print the sources of the images and external scripts used in an HTML document. (dynamically create an unordered list of these sources)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951735"/>
            <a:ext cx="7696200" cy="4321430"/>
            <a:chOff x="457200" y="1951735"/>
            <a:chExt cx="7696200" cy="4321430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495300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0557" y="2045334"/>
            <a:ext cx="7120255" cy="43243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6449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Scopes,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Objects in</a:t>
            </a:r>
            <a:r>
              <a:rPr sz="2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1465"/>
              </a:spcBef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methods, </a:t>
            </a:r>
            <a:r>
              <a:rPr lang="en-US" sz="2400" spc="-5" dirty="0" smtClean="0">
                <a:solidFill>
                  <a:srgbClr val="7E7E7E"/>
                </a:solidFill>
                <a:latin typeface="Calibri"/>
                <a:cs typeface="Calibri"/>
              </a:rPr>
              <a:t>modifying element style, the document tree, DOM event handling </a:t>
            </a:r>
            <a:r>
              <a:rPr lang="en-US" sz="2400" dirty="0" smtClean="0"/>
              <a:t>	</a:t>
            </a:r>
          </a:p>
          <a:p>
            <a:pPr marL="12700" marR="34290" algn="just">
              <a:lnSpc>
                <a:spcPct val="915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 err="1" smtClean="0">
                <a:solidFill>
                  <a:srgbClr val="FF0000"/>
                </a:solidFill>
                <a:latin typeface="Calibri"/>
                <a:cs typeface="Calibri"/>
              </a:rPr>
              <a:t>JQuery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r>
              <a:rPr lang="en-US"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2400" spc="-10" dirty="0" err="1" smtClean="0">
                <a:solidFill>
                  <a:srgbClr val="FF0000"/>
                </a:solidFill>
                <a:latin typeface="Calibri"/>
                <a:cs typeface="Calibri"/>
              </a:rPr>
              <a:t>AngularJS</a:t>
            </a:r>
            <a:r>
              <a:rPr lang="en-US"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 overview</a:t>
            </a:r>
            <a:r>
              <a:rPr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761746"/>
            <a:ext cx="49993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675E46"/>
                </a:solidFill>
                <a:latin typeface="Cambria"/>
                <a:cs typeface="Cambria"/>
              </a:rPr>
              <a:t>The</a:t>
            </a:r>
            <a:r>
              <a:rPr sz="6600" spc="-27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600" spc="-114" dirty="0">
                <a:solidFill>
                  <a:srgbClr val="675E46"/>
                </a:solidFill>
                <a:latin typeface="Cambria"/>
                <a:cs typeface="Cambria"/>
              </a:rPr>
              <a:t>JavaScript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47622"/>
            <a:ext cx="23526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29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6600" spc="-100" dirty="0">
                <a:solidFill>
                  <a:srgbClr val="675E46"/>
                </a:solidFill>
                <a:latin typeface="Cambria"/>
                <a:cs typeface="Cambria"/>
              </a:rPr>
              <a:t>yn</a:t>
            </a:r>
            <a:r>
              <a:rPr sz="6600" spc="-95" dirty="0">
                <a:solidFill>
                  <a:srgbClr val="675E46"/>
                </a:solidFill>
                <a:latin typeface="Cambria"/>
                <a:cs typeface="Cambria"/>
              </a:rPr>
              <a:t>ta</a:t>
            </a:r>
            <a:r>
              <a:rPr sz="6600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548" y="2938272"/>
            <a:ext cx="4055364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45580" y="1522475"/>
            <a:ext cx="2106295" cy="2342515"/>
            <a:chOff x="6545580" y="1522475"/>
            <a:chExt cx="2106295" cy="2342515"/>
          </a:xfrm>
        </p:grpSpPr>
        <p:sp>
          <p:nvSpPr>
            <p:cNvPr id="6" name="object 6"/>
            <p:cNvSpPr/>
            <p:nvPr/>
          </p:nvSpPr>
          <p:spPr>
            <a:xfrm>
              <a:off x="6571488" y="1548383"/>
              <a:ext cx="2080259" cy="2316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5580" y="1522475"/>
              <a:ext cx="2080260" cy="2318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30952" y="4206240"/>
            <a:ext cx="3295015" cy="2209800"/>
            <a:chOff x="5330952" y="4206240"/>
            <a:chExt cx="3295015" cy="2209800"/>
          </a:xfrm>
        </p:grpSpPr>
        <p:sp>
          <p:nvSpPr>
            <p:cNvPr id="9" name="object 9"/>
            <p:cNvSpPr/>
            <p:nvPr/>
          </p:nvSpPr>
          <p:spPr>
            <a:xfrm>
              <a:off x="5356860" y="4232148"/>
              <a:ext cx="3268980" cy="21838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0952" y="4206240"/>
              <a:ext cx="3268979" cy="2183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60" y="4270248"/>
              <a:ext cx="3140964" cy="20558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60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 </a:t>
            </a:r>
            <a:r>
              <a:rPr spc="-5" dirty="0"/>
              <a:t>-</a:t>
            </a:r>
            <a:r>
              <a:rPr spc="-405" dirty="0"/>
              <a:t> </a:t>
            </a:r>
            <a:r>
              <a:rPr spc="-1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581" y="1515797"/>
            <a:ext cx="7620000" cy="428707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is 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Library.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greatly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simplifies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programming.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simplifies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lot of 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complicated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things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JavaScript,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AJAX calls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DOM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manipulation.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jQuery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library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features: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HTML/DOM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manipulation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CSS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manipulation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methods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Effects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animations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70531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85" dirty="0"/>
              <a:t>jQuery </a:t>
            </a:r>
            <a:r>
              <a:rPr spc="-70" dirty="0"/>
              <a:t>to </a:t>
            </a:r>
            <a:r>
              <a:rPr spc="-180" dirty="0"/>
              <a:t>Your</a:t>
            </a:r>
            <a:r>
              <a:rPr spc="-695" dirty="0"/>
              <a:t> </a:t>
            </a:r>
            <a:r>
              <a:rPr spc="-160" dirty="0"/>
              <a:t>Web </a:t>
            </a:r>
            <a:r>
              <a:rPr spc="-100" dirty="0" smtClean="0"/>
              <a:t>Pages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259955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25" dirty="0" smtClean="0">
                <a:solidFill>
                  <a:srgbClr val="2E2B1F"/>
                </a:solidFill>
                <a:latin typeface="Calibri"/>
                <a:cs typeface="Calibri"/>
              </a:rPr>
              <a:t>ways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 start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 jQuery 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eb</a:t>
            </a:r>
            <a:r>
              <a:rPr lang="en-US" sz="240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ite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Download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jQuery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library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jQuery.com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Include 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CDN,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CDN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94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Downloading</a:t>
            </a:r>
            <a:r>
              <a:rPr spc="-295" dirty="0"/>
              <a:t> </a:t>
            </a:r>
            <a:r>
              <a:rPr spc="-85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219950" cy="50847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available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downloading:</a:t>
            </a:r>
            <a:endParaRPr sz="2200" dirty="0">
              <a:latin typeface="Calibri"/>
              <a:cs typeface="Calibri"/>
            </a:endParaRPr>
          </a:p>
          <a:p>
            <a:pPr marL="538480" marR="273685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Production 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this is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live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website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because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 been minified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compressed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Development </a:t>
            </a:r>
            <a:r>
              <a:rPr sz="20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this is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testing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endParaRPr sz="20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35" dirty="0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jQuery.com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jQuery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library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is a </a:t>
            </a:r>
            <a:r>
              <a:rPr sz="22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single </a:t>
            </a:r>
            <a:r>
              <a:rPr sz="2200" b="1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JavaScript </a:t>
            </a:r>
            <a:r>
              <a:rPr sz="22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file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lang="en-US" sz="2200" spc="-1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 provide </a:t>
            </a:r>
            <a:r>
              <a:rPr sz="2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reference </a:t>
            </a:r>
            <a:r>
              <a:rPr lang="en-US" sz="2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it </a:t>
            </a:r>
            <a:r>
              <a:rPr sz="22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with</a:t>
            </a:r>
            <a:r>
              <a:rPr lang="en-US" sz="22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HTML &lt;script&gt;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tag </a:t>
            </a:r>
            <a:endParaRPr lang="en-US" sz="2200" spc="-15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(note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&lt;script&gt;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tag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 be inside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section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):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9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src="jquery-3.2.1.min.js"&gt;&lt;/script&gt;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241300" marR="321945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Tip: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Place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directory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 pages where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wish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308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</a:t>
            </a:r>
            <a:r>
              <a:rPr spc="-310" dirty="0"/>
              <a:t> </a:t>
            </a:r>
            <a:r>
              <a:rPr spc="-70" dirty="0"/>
              <a:t>CDN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7701915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9875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don't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want 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download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host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yourself,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ca</a:t>
            </a:r>
            <a:r>
              <a:rPr lang="en-IN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include it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CDN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(Content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Delivery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Network).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 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Microsoft 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host</a:t>
            </a:r>
            <a:r>
              <a:rPr lang="en-IN" sz="24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ing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jQuery.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 or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Microsoft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can be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use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CDN: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09880" marR="508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src="https://ajax.googleapis.com/ajax/libs/jquery/3.2.1/jquery.min.js"&gt;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34835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</a:t>
            </a:r>
            <a:r>
              <a:rPr spc="-28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50760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With jQuery </a:t>
            </a:r>
            <a:r>
              <a:rPr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you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</a:t>
            </a:r>
            <a:r>
              <a:rPr lang="en-US"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find and </a:t>
            </a:r>
            <a:r>
              <a:rPr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query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 </a:t>
            </a:r>
            <a:r>
              <a:rPr lang="en-US"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HTML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elements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perform  </a:t>
            </a:r>
            <a:r>
              <a:rPr lang="en-US" sz="2200" b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certain </a:t>
            </a:r>
            <a:r>
              <a:rPr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"actions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" on</a:t>
            </a:r>
            <a:r>
              <a:rPr sz="22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them.</a:t>
            </a:r>
            <a:endParaRPr sz="2200" b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200" b="1" spc="-2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200" b="1" spc="-25" dirty="0" err="1" smtClean="0">
                <a:solidFill>
                  <a:srgbClr val="2E2B1F"/>
                </a:solidFill>
                <a:latin typeface="Calibri"/>
                <a:cs typeface="Calibri"/>
              </a:rPr>
              <a:t>yntax</a:t>
            </a:r>
            <a:r>
              <a:rPr sz="22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94995" lvl="1" indent="-28575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94995" algn="l"/>
                <a:tab pos="595630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$(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selector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).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$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define/access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library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C00000"/>
                </a:solidFill>
                <a:latin typeface="Calibri"/>
                <a:cs typeface="Calibri"/>
              </a:rPr>
              <a:t>selector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query or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the target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i="1" spc="-10" dirty="0" smtClean="0">
                <a:solidFill>
                  <a:srgbClr val="C00000"/>
                </a:solidFill>
                <a:cs typeface="Calibri"/>
              </a:rPr>
              <a:t>action</a:t>
            </a:r>
            <a:r>
              <a:rPr lang="en-US" sz="2200" spc="-10" dirty="0" smtClean="0">
                <a:solidFill>
                  <a:srgbClr val="C00000"/>
                </a:solidFill>
                <a:cs typeface="Calibri"/>
              </a:rPr>
              <a:t>()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specifies any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performed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the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60" dirty="0" smtClean="0">
                <a:solidFill>
                  <a:srgbClr val="2E2B1F"/>
                </a:solidFill>
                <a:latin typeface="Calibri"/>
                <a:cs typeface="Calibri"/>
              </a:rPr>
              <a:t>selected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(s)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Examples: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$(this).hide() 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$("p").hide() 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$(".test").hide()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 with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class="test".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$("#test").hide()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id="test".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85" dirty="0" err="1"/>
              <a:t>jQuery</a:t>
            </a:r>
            <a:r>
              <a:rPr sz="4000" spc="-245" dirty="0"/>
              <a:t> </a:t>
            </a:r>
            <a:r>
              <a:rPr sz="4000" spc="-100" dirty="0" smtClean="0"/>
              <a:t>Selectors-</a:t>
            </a:r>
            <a:r>
              <a:rPr lang="en-US" sz="4000" spc="-100" dirty="0" smtClean="0"/>
              <a:t> </a:t>
            </a:r>
            <a:r>
              <a:rPr lang="en-US" sz="2800" spc="-100" dirty="0" smtClean="0">
                <a:solidFill>
                  <a:srgbClr val="FF0000"/>
                </a:solidFill>
              </a:rPr>
              <a:t>for s</a:t>
            </a:r>
            <a:r>
              <a:rPr sz="2800" spc="-100" dirty="0" smtClean="0">
                <a:solidFill>
                  <a:srgbClr val="FF0000"/>
                </a:solidFill>
              </a:rPr>
              <a:t>electing </a:t>
            </a:r>
            <a:r>
              <a:rPr lang="en-US" sz="2800" spc="-100" dirty="0" smtClean="0">
                <a:solidFill>
                  <a:srgbClr val="FF0000"/>
                </a:solidFill>
              </a:rPr>
              <a:t>the target </a:t>
            </a:r>
            <a:r>
              <a:rPr sz="2800" spc="-90" dirty="0" smtClean="0">
                <a:solidFill>
                  <a:srgbClr val="FF0000"/>
                </a:solidFill>
              </a:rPr>
              <a:t>elements</a:t>
            </a:r>
            <a:endParaRPr sz="2800" spc="-9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95400"/>
            <a:ext cx="7503160" cy="4344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7211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allow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further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manipulate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 element(s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).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37211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 used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"find" (or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the target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elements 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based on their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name,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id,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type,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attributes,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of 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much more. 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It's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based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CSS selectors</a:t>
            </a:r>
            <a:r>
              <a:rPr sz="2400" b="1" spc="-15" dirty="0" smtClean="0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addition, it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own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selectors.</a:t>
            </a:r>
            <a:endParaRPr sz="2400" dirty="0">
              <a:latin typeface="Calibri"/>
              <a:cs typeface="Calibri"/>
            </a:endParaRPr>
          </a:p>
          <a:p>
            <a:pPr marL="241300" marR="117665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 the dollar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sign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are included in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parentheses: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$().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07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85" dirty="0"/>
              <a:t>element</a:t>
            </a:r>
            <a:r>
              <a:rPr spc="-405" dirty="0"/>
              <a:t> </a:t>
            </a:r>
            <a:r>
              <a:rPr spc="-95" dirty="0" smtClean="0"/>
              <a:t>Selector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50760" cy="48101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selector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selects elements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based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element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's</a:t>
            </a:r>
            <a:r>
              <a:rPr sz="2200" b="1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name.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With element selector y</a:t>
            </a:r>
            <a:r>
              <a:rPr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 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			</a:t>
            </a:r>
            <a:r>
              <a:rPr sz="2200" b="1" spc="-1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$("</a:t>
            </a:r>
            <a:r>
              <a:rPr sz="2200" b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p")</a:t>
            </a:r>
            <a:endParaRPr sz="22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user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button,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 &lt;p&gt;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hidden:</a:t>
            </a:r>
            <a:endParaRPr sz="2200" dirty="0">
              <a:latin typeface="Calibri"/>
              <a:cs typeface="Calibri"/>
            </a:endParaRPr>
          </a:p>
          <a:p>
            <a:pPr marL="227965" marR="3256915" indent="-227965" algn="r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27965" algn="l"/>
                <a:tab pos="228600" algn="l"/>
              </a:tabLst>
            </a:pPr>
            <a:r>
              <a:rPr sz="2200" spc="-5" dirty="0">
                <a:latin typeface="Calibri"/>
                <a:cs typeface="Calibri"/>
              </a:rPr>
              <a:t>$(docum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eady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func</a:t>
            </a:r>
            <a:r>
              <a:rPr sz="2200" spc="-15" dirty="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(){</a:t>
            </a:r>
            <a:endParaRPr sz="2200" dirty="0">
              <a:latin typeface="Calibri"/>
              <a:cs typeface="Calibri"/>
            </a:endParaRPr>
          </a:p>
          <a:p>
            <a:pPr marR="3321050" algn="r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$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"bu</a:t>
            </a:r>
            <a:r>
              <a:rPr sz="2200" spc="-55" dirty="0">
                <a:solidFill>
                  <a:srgbClr val="A42A2A"/>
                </a:solidFill>
                <a:latin typeface="Calibri"/>
                <a:cs typeface="Calibri"/>
              </a:rPr>
              <a:t>t</a:t>
            </a:r>
            <a:r>
              <a:rPr sz="2200" spc="-35" dirty="0">
                <a:solidFill>
                  <a:srgbClr val="A42A2A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n"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cl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func</a:t>
            </a:r>
            <a:r>
              <a:rPr sz="2200" spc="-15" dirty="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(){</a:t>
            </a:r>
            <a:endParaRPr sz="2200" dirty="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$(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"p"</a:t>
            </a:r>
            <a:r>
              <a:rPr sz="2200" spc="-10" dirty="0">
                <a:latin typeface="Calibri"/>
                <a:cs typeface="Calibri"/>
              </a:rPr>
              <a:t>).hide();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17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#id</a:t>
            </a:r>
            <a:r>
              <a:rPr spc="-405" dirty="0"/>
              <a:t> </a:t>
            </a:r>
            <a:r>
              <a:rPr spc="-95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696200" cy="51054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jQuery #id selector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the id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find 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b="1" dirty="0" smtClean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34671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unique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at least 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within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page, so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 use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#id  selector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want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single,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unique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74295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specific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id,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hash 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i="1" spc="-25" dirty="0" smtClean="0">
                <a:solidFill>
                  <a:srgbClr val="FF0000"/>
                </a:solidFill>
                <a:latin typeface="Calibri"/>
                <a:cs typeface="Calibri"/>
              </a:rPr>
              <a:t>(#)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,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followed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					</a:t>
            </a:r>
            <a:r>
              <a:rPr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$("#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test")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marR="128270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clicks 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 with id="test" will be  hidden: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0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	</a:t>
            </a:r>
            <a:r>
              <a:rPr sz="2000" spc="-5" dirty="0" smtClean="0">
                <a:latin typeface="Calibri"/>
                <a:cs typeface="Calibri"/>
              </a:rPr>
              <a:t>$(</a:t>
            </a:r>
            <a:r>
              <a:rPr sz="2000" spc="-5" dirty="0">
                <a:latin typeface="Calibri"/>
                <a:cs typeface="Calibri"/>
              </a:rPr>
              <a:t>document).ready(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(){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$(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"button"</a:t>
            </a:r>
            <a:r>
              <a:rPr sz="2000" spc="-5" dirty="0">
                <a:latin typeface="Calibri"/>
                <a:cs typeface="Calibri"/>
              </a:rPr>
              <a:t>).click(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(){</a:t>
            </a:r>
            <a:endParaRPr sz="2000" dirty="0">
              <a:latin typeface="Calibri"/>
              <a:cs typeface="Calibri"/>
            </a:endParaRPr>
          </a:p>
          <a:p>
            <a:pPr marL="6985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$(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"#test"</a:t>
            </a:r>
            <a:r>
              <a:rPr sz="2000" spc="-5" dirty="0">
                <a:latin typeface="Calibri"/>
                <a:cs typeface="Calibri"/>
              </a:rPr>
              <a:t>).hide();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00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jQuery css() </a:t>
            </a:r>
            <a:r>
              <a:rPr sz="4400" spc="-85" dirty="0" smtClean="0"/>
              <a:t>Method-</a:t>
            </a:r>
            <a:r>
              <a:rPr lang="en-US" sz="3400" spc="-95" dirty="0" smtClean="0">
                <a:solidFill>
                  <a:srgbClr val="FF0000"/>
                </a:solidFill>
              </a:rPr>
              <a:t>for c</a:t>
            </a:r>
            <a:r>
              <a:rPr sz="3400" spc="-95" dirty="0" smtClean="0">
                <a:solidFill>
                  <a:srgbClr val="FF0000"/>
                </a:solidFill>
              </a:rPr>
              <a:t>hanging </a:t>
            </a:r>
            <a:r>
              <a:rPr sz="3400" spc="-95" dirty="0">
                <a:solidFill>
                  <a:srgbClr val="FF0000"/>
                </a:solidFill>
              </a:rPr>
              <a:t>Style</a:t>
            </a:r>
            <a:endParaRPr sz="34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540506"/>
            <a:ext cx="7197725" cy="450315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css() </a:t>
            </a:r>
            <a:r>
              <a:rPr sz="2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css() method sets 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one or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style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HTML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lang="en-US"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CSS</a:t>
            </a:r>
            <a:r>
              <a:rPr sz="2800" b="1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endParaRPr sz="2800" dirty="0">
              <a:latin typeface="Calibri"/>
              <a:cs typeface="Calibri"/>
            </a:endParaRPr>
          </a:p>
          <a:p>
            <a:pPr marL="241300" marR="200025" indent="-228600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specified CSS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property,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css("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propertyname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r>
              <a:rPr lang="en-US"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CSS</a:t>
            </a:r>
            <a:r>
              <a:rPr sz="2800" b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specified CSS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property,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css("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propertyname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","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543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0000"/>
                </a:solidFill>
              </a:rPr>
              <a:t>Changing</a:t>
            </a:r>
            <a:r>
              <a:rPr sz="4000" spc="-235" dirty="0">
                <a:solidFill>
                  <a:srgbClr val="FF0000"/>
                </a:solidFill>
              </a:rPr>
              <a:t> </a:t>
            </a:r>
            <a:r>
              <a:rPr sz="4000" spc="-95" dirty="0">
                <a:solidFill>
                  <a:srgbClr val="FF0000"/>
                </a:solidFill>
              </a:rPr>
              <a:t>Style-</a:t>
            </a:r>
            <a:endParaRPr sz="4000" dirty="0"/>
          </a:p>
          <a:p>
            <a:pPr marL="12700">
              <a:lnSpc>
                <a:spcPct val="100000"/>
              </a:lnSpc>
            </a:pPr>
            <a:r>
              <a:rPr lang="en-US" sz="4000" spc="-95" dirty="0" smtClean="0">
                <a:solidFill>
                  <a:srgbClr val="001F5F"/>
                </a:solidFill>
              </a:rPr>
              <a:t>Example to </a:t>
            </a:r>
            <a:r>
              <a:rPr sz="4000" spc="-95" dirty="0" smtClean="0">
                <a:solidFill>
                  <a:srgbClr val="001F5F"/>
                </a:solidFill>
              </a:rPr>
              <a:t>Return </a:t>
            </a:r>
            <a:r>
              <a:rPr sz="4000" spc="-5" dirty="0">
                <a:solidFill>
                  <a:srgbClr val="001F5F"/>
                </a:solidFill>
              </a:rPr>
              <a:t>a</a:t>
            </a:r>
            <a:r>
              <a:rPr sz="4000" spc="-670" dirty="0">
                <a:solidFill>
                  <a:srgbClr val="001F5F"/>
                </a:solidFill>
              </a:rPr>
              <a:t> </a:t>
            </a:r>
            <a:r>
              <a:rPr sz="4000" spc="-80" dirty="0">
                <a:solidFill>
                  <a:srgbClr val="001F5F"/>
                </a:solidFill>
              </a:rPr>
              <a:t>CSS </a:t>
            </a:r>
            <a:r>
              <a:rPr sz="4000" spc="-95" dirty="0" smtClean="0">
                <a:solidFill>
                  <a:srgbClr val="001F5F"/>
                </a:solidFill>
              </a:rPr>
              <a:t>Property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650240" y="1572514"/>
            <a:ext cx="7586345" cy="4854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src="https://ajax.googleapis.com/ajax/libs/jquery/3.2.1/jquery.min.js"&gt;&lt;/sc  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$("button").click(function(){</a:t>
            </a:r>
            <a:endParaRPr sz="1800" dirty="0">
              <a:latin typeface="Cambria"/>
              <a:cs typeface="Cambria"/>
            </a:endParaRPr>
          </a:p>
          <a:p>
            <a:pPr marL="419734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alert("Background color </a:t>
            </a:r>
            <a:r>
              <a:rPr lang="en-US" b="1" dirty="0" smtClean="0">
                <a:solidFill>
                  <a:srgbClr val="001F5F"/>
                </a:solidFill>
                <a:latin typeface="Cambria"/>
                <a:cs typeface="Cambria"/>
              </a:rPr>
              <a:t>is-</a:t>
            </a: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" +</a:t>
            </a:r>
            <a:r>
              <a:rPr sz="1800" b="1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$("p").css("</a:t>
            </a:r>
            <a:r>
              <a:rPr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background</a:t>
            </a:r>
            <a:r>
              <a:rPr lang="en-US" b="1" spc="-10" dirty="0" smtClean="0">
                <a:solidFill>
                  <a:srgbClr val="001F5F"/>
                </a:solidFill>
                <a:latin typeface="Cambria"/>
                <a:cs typeface="Cambria"/>
              </a:rPr>
              <a:t>-color</a:t>
            </a:r>
            <a:r>
              <a:rPr sz="18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"));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&lt;/head&gt;&lt;body&gt;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&lt;p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style="</a:t>
            </a:r>
            <a:r>
              <a:rPr sz="1800" b="1" spc="-5" dirty="0" smtClean="0">
                <a:solidFill>
                  <a:srgbClr val="6F2F9F"/>
                </a:solidFill>
                <a:latin typeface="Cambria"/>
                <a:cs typeface="Cambria"/>
              </a:rPr>
              <a:t>background</a:t>
            </a:r>
            <a:r>
              <a:rPr lang="en-US" b="1" spc="-5" dirty="0" smtClean="0">
                <a:solidFill>
                  <a:srgbClr val="6F2F9F"/>
                </a:solidFill>
                <a:latin typeface="Cambria"/>
                <a:cs typeface="Cambria"/>
              </a:rPr>
              <a:t>-color</a:t>
            </a:r>
            <a:r>
              <a:rPr sz="1800" b="1" spc="-5" dirty="0" smtClean="0">
                <a:solidFill>
                  <a:srgbClr val="6F2F9F"/>
                </a:solidFill>
                <a:latin typeface="Cambria"/>
                <a:cs typeface="Cambria"/>
              </a:rPr>
              <a:t>:#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ff0000"&gt;This is 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a</a:t>
            </a:r>
            <a:r>
              <a:rPr sz="1800" b="1" spc="-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paragraph.&lt;/p&gt;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&lt;button&gt;Return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background-color of</a:t>
            </a:r>
            <a:r>
              <a:rPr sz="1800" b="1" spc="-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p&lt;/button&gt;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6398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29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798955"/>
            <a:ext cx="7987030" cy="300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 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implemented using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&lt;script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&gt;...</a:t>
            </a: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..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script&gt;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tags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lang="en-IN" sz="2200" spc="-10" dirty="0">
                <a:solidFill>
                  <a:srgbClr val="2E2B1F"/>
                </a:solidFill>
                <a:cs typeface="Calibri"/>
              </a:rPr>
              <a:t>HTML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299212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Place 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tags,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within the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200" dirty="0">
              <a:latin typeface="Calibri"/>
              <a:cs typeface="Calibri"/>
            </a:endParaRPr>
          </a:p>
          <a:p>
            <a:pPr marL="309880" lvl="1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tabLst>
                <a:tab pos="537845" algn="l"/>
                <a:tab pos="53848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="text/javascript"&gt;</a:t>
            </a:r>
            <a:endParaRPr sz="2000" dirty="0">
              <a:latin typeface="Calibri"/>
              <a:cs typeface="Calibri"/>
            </a:endParaRPr>
          </a:p>
          <a:p>
            <a:pPr marL="309880" lvl="1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tabLst>
                <a:tab pos="537845" algn="l"/>
                <a:tab pos="538480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			</a:t>
            </a:r>
            <a:r>
              <a:rPr lang="en-US" sz="2000" spc="-10" dirty="0" smtClean="0">
                <a:solidFill>
                  <a:srgbClr val="00B0F0"/>
                </a:solidFill>
                <a:latin typeface="Calibri"/>
                <a:cs typeface="Calibri"/>
              </a:rPr>
              <a:t>// J</a:t>
            </a:r>
            <a:r>
              <a:rPr sz="2000" spc="-10" dirty="0" smtClean="0">
                <a:solidFill>
                  <a:srgbClr val="00B0F0"/>
                </a:solidFill>
                <a:latin typeface="Calibri"/>
                <a:cs typeface="Calibri"/>
              </a:rPr>
              <a:t>avaScript</a:t>
            </a:r>
            <a:r>
              <a:rPr sz="2000" spc="10" dirty="0" smtClean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Calibri"/>
                <a:cs typeface="Calibri"/>
              </a:rPr>
              <a:t>code</a:t>
            </a:r>
            <a:endParaRPr sz="20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09880" lvl="1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85" y="187960"/>
            <a:ext cx="789241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0" dirty="0">
                <a:solidFill>
                  <a:srgbClr val="FF0000"/>
                </a:solidFill>
                <a:latin typeface="Cambria"/>
                <a:cs typeface="Cambria"/>
              </a:rPr>
              <a:t>Changing</a:t>
            </a:r>
            <a:r>
              <a:rPr sz="43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300" spc="-95" dirty="0">
                <a:solidFill>
                  <a:srgbClr val="FF0000"/>
                </a:solidFill>
                <a:latin typeface="Cambria"/>
                <a:cs typeface="Cambria"/>
              </a:rPr>
              <a:t>Style-</a:t>
            </a:r>
            <a:endParaRPr sz="4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4300" spc="-100" dirty="0">
                <a:solidFill>
                  <a:srgbClr val="001F5F"/>
                </a:solidFill>
                <a:latin typeface="Cambria"/>
                <a:cs typeface="Cambria"/>
              </a:rPr>
              <a:t>Return </a:t>
            </a:r>
            <a:r>
              <a:rPr sz="43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4300" spc="-6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300" spc="-80" dirty="0">
                <a:solidFill>
                  <a:srgbClr val="001F5F"/>
                </a:solidFill>
                <a:latin typeface="Cambria"/>
                <a:cs typeface="Cambria"/>
              </a:rPr>
              <a:t>CSS </a:t>
            </a:r>
            <a:r>
              <a:rPr sz="4300" spc="-100" dirty="0">
                <a:solidFill>
                  <a:srgbClr val="001F5F"/>
                </a:solidFill>
                <a:latin typeface="Cambria"/>
                <a:cs typeface="Cambria"/>
              </a:rPr>
              <a:t>Property </a:t>
            </a:r>
            <a:r>
              <a:rPr sz="4300" spc="-100" dirty="0">
                <a:solidFill>
                  <a:srgbClr val="FF0000"/>
                </a:solidFill>
                <a:latin typeface="Cambria"/>
                <a:cs typeface="Cambria"/>
              </a:rPr>
              <a:t>Example </a:t>
            </a:r>
            <a:r>
              <a:rPr sz="4300" spc="-70" dirty="0">
                <a:solidFill>
                  <a:srgbClr val="FF0000"/>
                </a:solidFill>
                <a:latin typeface="Cambria"/>
                <a:cs typeface="Cambria"/>
              </a:rPr>
              <a:t>o/p</a:t>
            </a:r>
            <a:endParaRPr sz="43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27378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mbria"/>
                <a:cs typeface="Cambria"/>
              </a:rPr>
              <a:t>Output of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Previous</a:t>
            </a:r>
            <a:r>
              <a:rPr sz="1800" b="1" spc="-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6544" y="1903476"/>
            <a:ext cx="4495800" cy="4814570"/>
            <a:chOff x="2066544" y="1903476"/>
            <a:chExt cx="4495800" cy="4814570"/>
          </a:xfrm>
        </p:grpSpPr>
        <p:sp>
          <p:nvSpPr>
            <p:cNvPr id="5" name="object 5"/>
            <p:cNvSpPr/>
            <p:nvPr/>
          </p:nvSpPr>
          <p:spPr>
            <a:xfrm>
              <a:off x="2066544" y="1903476"/>
              <a:ext cx="4495800" cy="1577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620" y="4300727"/>
              <a:ext cx="3686555" cy="2417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0200" y="4495800"/>
              <a:ext cx="3098800" cy="182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0" y="3352800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457200" y="0"/>
                  </a:moveTo>
                  <a:lnTo>
                    <a:pt x="152400" y="0"/>
                  </a:lnTo>
                  <a:lnTo>
                    <a:pt x="152400" y="990600"/>
                  </a:lnTo>
                  <a:lnTo>
                    <a:pt x="0" y="990600"/>
                  </a:lnTo>
                  <a:lnTo>
                    <a:pt x="304800" y="1295400"/>
                  </a:lnTo>
                  <a:lnTo>
                    <a:pt x="60960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2D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0" y="3352800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990600"/>
                  </a:moveTo>
                  <a:lnTo>
                    <a:pt x="152400" y="9906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990600"/>
                  </a:lnTo>
                  <a:lnTo>
                    <a:pt x="609600" y="990600"/>
                  </a:lnTo>
                  <a:lnTo>
                    <a:pt x="304800" y="129540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C59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0"/>
            <a:ext cx="6283960" cy="1684020"/>
            <a:chOff x="82296" y="0"/>
            <a:chExt cx="6283960" cy="1684020"/>
          </a:xfrm>
        </p:grpSpPr>
        <p:sp>
          <p:nvSpPr>
            <p:cNvPr id="3" name="object 3"/>
            <p:cNvSpPr/>
            <p:nvPr/>
          </p:nvSpPr>
          <p:spPr>
            <a:xfrm>
              <a:off x="82296" y="0"/>
              <a:ext cx="3683508" cy="1074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1340" y="0"/>
              <a:ext cx="821436" cy="1074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" y="562355"/>
              <a:ext cx="2577084" cy="1121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4916" y="562355"/>
              <a:ext cx="2589276" cy="1121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9728" y="562355"/>
              <a:ext cx="2446020" cy="11216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150" y="127000"/>
            <a:ext cx="74866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0000"/>
                </a:solidFill>
              </a:rPr>
              <a:t>Changing</a:t>
            </a:r>
            <a:r>
              <a:rPr sz="4000" spc="-240" dirty="0">
                <a:solidFill>
                  <a:srgbClr val="FF0000"/>
                </a:solidFill>
              </a:rPr>
              <a:t> </a:t>
            </a:r>
            <a:r>
              <a:rPr sz="4000" spc="-95" dirty="0">
                <a:solidFill>
                  <a:srgbClr val="FF0000"/>
                </a:solidFill>
              </a:rPr>
              <a:t>Style-</a:t>
            </a:r>
            <a:endParaRPr sz="4000" dirty="0"/>
          </a:p>
          <a:p>
            <a:pPr marL="12700">
              <a:lnSpc>
                <a:spcPct val="100000"/>
              </a:lnSpc>
            </a:pPr>
            <a:r>
              <a:rPr sz="4000" spc="-75" dirty="0">
                <a:solidFill>
                  <a:srgbClr val="001F5F"/>
                </a:solidFill>
              </a:rPr>
              <a:t>Set </a:t>
            </a:r>
            <a:r>
              <a:rPr sz="4000" spc="-5" dirty="0">
                <a:solidFill>
                  <a:srgbClr val="001F5F"/>
                </a:solidFill>
              </a:rPr>
              <a:t>a</a:t>
            </a:r>
            <a:r>
              <a:rPr sz="4000" spc="-670" dirty="0">
                <a:solidFill>
                  <a:srgbClr val="001F5F"/>
                </a:solidFill>
              </a:rPr>
              <a:t> </a:t>
            </a:r>
            <a:r>
              <a:rPr sz="4000" spc="-80" dirty="0">
                <a:solidFill>
                  <a:srgbClr val="001F5F"/>
                </a:solidFill>
              </a:rPr>
              <a:t>CSS </a:t>
            </a:r>
            <a:r>
              <a:rPr sz="4000" spc="-95" dirty="0">
                <a:solidFill>
                  <a:srgbClr val="001F5F"/>
                </a:solidFill>
              </a:rPr>
              <a:t>Property </a:t>
            </a:r>
            <a:r>
              <a:rPr sz="4000" spc="-95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45440" y="1572514"/>
            <a:ext cx="8075295" cy="49098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$("button").click(function(){</a:t>
            </a:r>
            <a:endParaRPr sz="1800" dirty="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$("p").css("background-color",</a:t>
            </a:r>
            <a:r>
              <a:rPr sz="1800" b="1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"yellow");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&lt;p style="background-color:#ff0000"&gt;This is 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a</a:t>
            </a:r>
            <a:r>
              <a:rPr sz="1800" b="1" spc="-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paragraph.&lt;/p&gt;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&lt;button&gt;Set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background-color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of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p&lt;/button&gt;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1" y="18288"/>
            <a:ext cx="7714615" cy="1859280"/>
            <a:chOff x="210311" y="18288"/>
            <a:chExt cx="7714615" cy="1859280"/>
          </a:xfrm>
        </p:grpSpPr>
        <p:sp>
          <p:nvSpPr>
            <p:cNvPr id="3" name="object 3"/>
            <p:cNvSpPr/>
            <p:nvPr/>
          </p:nvSpPr>
          <p:spPr>
            <a:xfrm>
              <a:off x="210311" y="18288"/>
              <a:ext cx="3974591" cy="1203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71671" y="18288"/>
              <a:ext cx="882396" cy="1203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311" y="673607"/>
              <a:ext cx="1505712" cy="1203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792" y="673607"/>
              <a:ext cx="3965448" cy="1203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0164" y="673607"/>
              <a:ext cx="3564636" cy="1203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9755" y="187960"/>
            <a:ext cx="704024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0" dirty="0">
                <a:solidFill>
                  <a:srgbClr val="FF0000"/>
                </a:solidFill>
              </a:rPr>
              <a:t>Changing</a:t>
            </a:r>
            <a:r>
              <a:rPr sz="4300" spc="-210" dirty="0">
                <a:solidFill>
                  <a:srgbClr val="FF0000"/>
                </a:solidFill>
              </a:rPr>
              <a:t> </a:t>
            </a:r>
            <a:r>
              <a:rPr sz="4300" spc="-95" dirty="0">
                <a:solidFill>
                  <a:srgbClr val="FF0000"/>
                </a:solidFill>
              </a:rPr>
              <a:t>Style-</a:t>
            </a:r>
            <a:endParaRPr sz="4300" dirty="0"/>
          </a:p>
          <a:p>
            <a:pPr marL="12700">
              <a:lnSpc>
                <a:spcPct val="100000"/>
              </a:lnSpc>
            </a:pPr>
            <a:r>
              <a:rPr sz="4300" spc="-70" dirty="0">
                <a:solidFill>
                  <a:srgbClr val="001F5F"/>
                </a:solidFill>
              </a:rPr>
              <a:t>Set </a:t>
            </a:r>
            <a:r>
              <a:rPr sz="4300" spc="-5" dirty="0">
                <a:solidFill>
                  <a:srgbClr val="001F5F"/>
                </a:solidFill>
              </a:rPr>
              <a:t>a</a:t>
            </a:r>
            <a:r>
              <a:rPr sz="4300" spc="-695" dirty="0">
                <a:solidFill>
                  <a:srgbClr val="001F5F"/>
                </a:solidFill>
              </a:rPr>
              <a:t> </a:t>
            </a:r>
            <a:r>
              <a:rPr sz="4300" spc="-80" dirty="0">
                <a:solidFill>
                  <a:srgbClr val="001F5F"/>
                </a:solidFill>
              </a:rPr>
              <a:t>CSS </a:t>
            </a:r>
            <a:r>
              <a:rPr sz="4300" spc="-100" dirty="0">
                <a:solidFill>
                  <a:srgbClr val="001F5F"/>
                </a:solidFill>
              </a:rPr>
              <a:t>Property </a:t>
            </a:r>
            <a:r>
              <a:rPr sz="4300" spc="-100" dirty="0">
                <a:solidFill>
                  <a:srgbClr val="FF0000"/>
                </a:solidFill>
              </a:rPr>
              <a:t>Example </a:t>
            </a:r>
            <a:r>
              <a:rPr sz="4300" spc="-70" dirty="0">
                <a:solidFill>
                  <a:srgbClr val="FF0000"/>
                </a:solidFill>
              </a:rPr>
              <a:t>o/p</a:t>
            </a:r>
            <a:endParaRPr sz="4300"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627378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mbria"/>
                <a:cs typeface="Cambria"/>
              </a:rPr>
              <a:t>Output of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Previous</a:t>
            </a:r>
            <a:r>
              <a:rPr sz="1800" b="1" spc="-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90216" y="2065020"/>
            <a:ext cx="3923029" cy="4642485"/>
            <a:chOff x="2490216" y="2065020"/>
            <a:chExt cx="3923029" cy="4642485"/>
          </a:xfrm>
        </p:grpSpPr>
        <p:sp>
          <p:nvSpPr>
            <p:cNvPr id="11" name="object 11"/>
            <p:cNvSpPr/>
            <p:nvPr/>
          </p:nvSpPr>
          <p:spPr>
            <a:xfrm>
              <a:off x="4019550" y="3714496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457200" y="0"/>
                  </a:moveTo>
                  <a:lnTo>
                    <a:pt x="152400" y="0"/>
                  </a:lnTo>
                  <a:lnTo>
                    <a:pt x="152400" y="990599"/>
                  </a:lnTo>
                  <a:lnTo>
                    <a:pt x="0" y="990599"/>
                  </a:lnTo>
                  <a:lnTo>
                    <a:pt x="304800" y="1295399"/>
                  </a:lnTo>
                  <a:lnTo>
                    <a:pt x="609600" y="990599"/>
                  </a:lnTo>
                  <a:lnTo>
                    <a:pt x="457200" y="9905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2D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9550" y="3714496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990599"/>
                  </a:moveTo>
                  <a:lnTo>
                    <a:pt x="152400" y="990599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990599"/>
                  </a:lnTo>
                  <a:lnTo>
                    <a:pt x="609600" y="990599"/>
                  </a:lnTo>
                  <a:lnTo>
                    <a:pt x="304800" y="1295399"/>
                  </a:lnTo>
                  <a:lnTo>
                    <a:pt x="0" y="990599"/>
                  </a:lnTo>
                  <a:close/>
                </a:path>
              </a:pathLst>
            </a:custGeom>
            <a:ln w="12700">
              <a:solidFill>
                <a:srgbClr val="C59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0216" y="2065020"/>
              <a:ext cx="3864863" cy="20756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050" y="2260600"/>
              <a:ext cx="3276600" cy="14866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1572" y="4843272"/>
              <a:ext cx="3741420" cy="18638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7279" y="5039017"/>
              <a:ext cx="3152521" cy="1274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2628" y="4380992"/>
            <a:ext cx="2252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After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clicking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174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 err="1"/>
              <a:t>jQuery</a:t>
            </a:r>
            <a:r>
              <a:rPr sz="4400" spc="-85" dirty="0"/>
              <a:t> </a:t>
            </a:r>
            <a:r>
              <a:rPr lang="en-US" sz="4400" spc="-5" dirty="0" smtClean="0"/>
              <a:t>–</a:t>
            </a:r>
            <a:r>
              <a:rPr sz="4400" spc="-80" dirty="0" smtClean="0"/>
              <a:t>Add</a:t>
            </a:r>
            <a:r>
              <a:rPr sz="4400" spc="-595" dirty="0" smtClean="0"/>
              <a:t> </a:t>
            </a:r>
            <a:r>
              <a:rPr sz="4400"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16711"/>
            <a:ext cx="7611110" cy="31643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939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300" spc="-5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that are used 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new  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lang="en-US" sz="2300" spc="-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939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300" dirty="0">
              <a:latin typeface="Calibri"/>
              <a:cs typeface="Calibri"/>
            </a:endParaRPr>
          </a:p>
          <a:p>
            <a:pPr marL="538480" marR="311785" lvl="1" indent="-228600" algn="just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300" b="1" spc="-5" dirty="0">
                <a:solidFill>
                  <a:srgbClr val="2E2B1F"/>
                </a:solidFill>
                <a:latin typeface="Calibri"/>
                <a:cs typeface="Calibri"/>
              </a:rPr>
              <a:t>append() </a:t>
            </a:r>
            <a:r>
              <a:rPr sz="23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content at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end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selected  elements</a:t>
            </a:r>
            <a:endParaRPr sz="2300" dirty="0">
              <a:latin typeface="Calibri"/>
              <a:cs typeface="Calibri"/>
            </a:endParaRPr>
          </a:p>
          <a:p>
            <a:pPr marL="538480" marR="564515" lvl="1" indent="-228600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prepend() </a:t>
            </a:r>
            <a:r>
              <a:rPr sz="23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content at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beginning of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3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after() </a:t>
            </a:r>
            <a:r>
              <a:rPr sz="23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after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endParaRPr sz="23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300" b="1" spc="-15" dirty="0">
                <a:solidFill>
                  <a:srgbClr val="2E2B1F"/>
                </a:solidFill>
                <a:latin typeface="Calibri"/>
                <a:cs typeface="Calibri"/>
              </a:rPr>
              <a:t>before() </a:t>
            </a:r>
            <a:r>
              <a:rPr sz="23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300" spc="-25" dirty="0">
                <a:solidFill>
                  <a:srgbClr val="2E2B1F"/>
                </a:solidFill>
                <a:latin typeface="Calibri"/>
                <a:cs typeface="Calibri"/>
              </a:rPr>
              <a:t>before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3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267" y="257556"/>
            <a:ext cx="2446019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31800"/>
            <a:ext cx="7388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jQuery </a:t>
            </a:r>
            <a:r>
              <a:rPr sz="4000" spc="-90" dirty="0"/>
              <a:t>append</a:t>
            </a:r>
            <a:r>
              <a:rPr sz="4000" spc="-90" dirty="0" smtClean="0"/>
              <a:t>(</a:t>
            </a:r>
            <a:r>
              <a:rPr lang="en-US" sz="4000" spc="-90" dirty="0" smtClean="0"/>
              <a:t> </a:t>
            </a:r>
            <a:r>
              <a:rPr sz="4000" spc="-90" dirty="0" smtClean="0"/>
              <a:t>) </a:t>
            </a:r>
            <a:r>
              <a:rPr sz="4000" spc="-85" dirty="0"/>
              <a:t>Method-</a:t>
            </a:r>
            <a:r>
              <a:rPr sz="4000" spc="-520" dirty="0"/>
              <a:t> </a:t>
            </a:r>
            <a:r>
              <a:rPr sz="4000" spc="-100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143001"/>
            <a:ext cx="8153400" cy="590033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</a:t>
            </a:r>
            <a:r>
              <a:rPr sz="1800" spc="-5" dirty="0" smtClean="0">
                <a:solidFill>
                  <a:srgbClr val="2E2B1F"/>
                </a:solidFill>
                <a:latin typeface="Cambria"/>
                <a:cs typeface="Cambria"/>
              </a:rPr>
              <a:t>scrip</a:t>
            </a:r>
            <a:r>
              <a:rPr sz="1800" dirty="0" smtClean="0">
                <a:solidFill>
                  <a:srgbClr val="2E2B1F"/>
                </a:solidFill>
                <a:latin typeface="Cambria"/>
                <a:cs typeface="Cambria"/>
              </a:rPr>
              <a:t>t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$("#btn1").click(function(){</a:t>
            </a:r>
            <a:endParaRPr sz="1800" dirty="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$("ol").append("&lt;li&gt; </a:t>
            </a:r>
            <a:r>
              <a:rPr lang="en-US" sz="1800" b="1" spc="-5" dirty="0" smtClean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1800" b="1" dirty="0" smtClean="0">
                <a:solidFill>
                  <a:srgbClr val="001F5F"/>
                </a:solidFill>
                <a:latin typeface="Cambria"/>
                <a:cs typeface="Cambria"/>
              </a:rPr>
              <a:t>List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item </a:t>
            </a:r>
            <a:r>
              <a:rPr sz="1800" b="1" spc="-5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&lt;/li&gt;");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 });</a:t>
            </a:r>
            <a:r>
              <a:rPr sz="1800" b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endParaRPr lang="en-US" b="1" spc="15" dirty="0" smtClean="0">
              <a:solidFill>
                <a:srgbClr val="001F5F"/>
              </a:solidFill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 smtClean="0">
                <a:solidFill>
                  <a:srgbClr val="001F5F"/>
                </a:solidFill>
                <a:latin typeface="Cambria"/>
                <a:cs typeface="Cambria"/>
              </a:rPr>
              <a:t>&lt;/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&lt;/head</a:t>
            </a:r>
            <a:r>
              <a:rPr sz="1800" dirty="0" smtClean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endParaRPr lang="en-US" sz="180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it-IT" spc="-10" dirty="0" smtClean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lang="it-IT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it-IT" spc="-5" dirty="0" smtClean="0">
                <a:solidFill>
                  <a:srgbClr val="2E2B1F"/>
                </a:solidFill>
                <a:latin typeface="Cambria"/>
                <a:cs typeface="Cambria"/>
              </a:rPr>
              <a:t>&lt;ol&gt;</a:t>
            </a:r>
            <a:endParaRPr lang="it-IT" dirty="0" smtClean="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439"/>
              </a:spcBef>
            </a:pPr>
            <a:r>
              <a:rPr lang="it-IT" dirty="0" smtClean="0">
                <a:solidFill>
                  <a:srgbClr val="2E2B1F"/>
                </a:solidFill>
                <a:latin typeface="Cambria"/>
                <a:cs typeface="Cambria"/>
              </a:rPr>
              <a:t>&lt;li&gt;List </a:t>
            </a:r>
            <a:r>
              <a:rPr lang="it-IT" spc="-5" dirty="0" smtClean="0">
                <a:solidFill>
                  <a:srgbClr val="2E2B1F"/>
                </a:solidFill>
                <a:latin typeface="Cambria"/>
                <a:cs typeface="Cambria"/>
              </a:rPr>
              <a:t>item</a:t>
            </a:r>
            <a:r>
              <a:rPr lang="it-IT" spc="-9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it-IT" dirty="0" smtClean="0">
                <a:solidFill>
                  <a:srgbClr val="2E2B1F"/>
                </a:solidFill>
                <a:latin typeface="Cambria"/>
                <a:cs typeface="Cambria"/>
              </a:rPr>
              <a:t>1&lt;/li&gt;</a:t>
            </a:r>
            <a:endParaRPr lang="it-IT" dirty="0" smtClean="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430"/>
              </a:spcBef>
            </a:pPr>
            <a:r>
              <a:rPr lang="it-IT" dirty="0" smtClean="0">
                <a:solidFill>
                  <a:srgbClr val="2E2B1F"/>
                </a:solidFill>
                <a:latin typeface="Cambria"/>
                <a:cs typeface="Cambria"/>
              </a:rPr>
              <a:t>&lt;li&gt;List </a:t>
            </a:r>
            <a:r>
              <a:rPr lang="it-IT" spc="-5" dirty="0" smtClean="0">
                <a:solidFill>
                  <a:srgbClr val="2E2B1F"/>
                </a:solidFill>
                <a:latin typeface="Cambria"/>
                <a:cs typeface="Cambria"/>
              </a:rPr>
              <a:t>item</a:t>
            </a:r>
            <a:r>
              <a:rPr lang="it-IT" spc="-8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it-IT" spc="-5" dirty="0" smtClean="0">
                <a:solidFill>
                  <a:srgbClr val="2E2B1F"/>
                </a:solidFill>
                <a:latin typeface="Cambria"/>
                <a:cs typeface="Cambria"/>
              </a:rPr>
              <a:t>2&lt;/li&gt;</a:t>
            </a:r>
            <a:endParaRPr lang="it-IT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it-IT" dirty="0" smtClean="0">
                <a:solidFill>
                  <a:srgbClr val="2E2B1F"/>
                </a:solidFill>
                <a:latin typeface="Cambria"/>
                <a:cs typeface="Cambria"/>
              </a:rPr>
              <a:t>&lt;/ol&gt;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b="1" spc="-5" dirty="0" smtClean="0">
                <a:solidFill>
                  <a:srgbClr val="001F5F"/>
                </a:solidFill>
                <a:latin typeface="Cambria"/>
                <a:cs typeface="Cambria"/>
              </a:rPr>
              <a:t>&lt;button id="btn1"&gt;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Append list items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&lt;/button&gt;</a:t>
            </a:r>
            <a:endParaRPr lang="en-US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lang="it-IT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800" dirty="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9528" y="2362200"/>
            <a:ext cx="2525395" cy="4157979"/>
            <a:chOff x="6129528" y="2700527"/>
            <a:chExt cx="2525395" cy="4157979"/>
          </a:xfrm>
        </p:grpSpPr>
        <p:sp>
          <p:nvSpPr>
            <p:cNvPr id="8" name="object 8"/>
            <p:cNvSpPr/>
            <p:nvPr/>
          </p:nvSpPr>
          <p:spPr>
            <a:xfrm>
              <a:off x="6129528" y="2700527"/>
              <a:ext cx="2493264" cy="2010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2895599"/>
              <a:ext cx="1905000" cy="1422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0488" y="4834126"/>
              <a:ext cx="2464308" cy="2023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814" y="5029250"/>
              <a:ext cx="1876424" cy="15114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0400" y="4317619"/>
              <a:ext cx="313690" cy="711835"/>
            </a:xfrm>
            <a:custGeom>
              <a:avLst/>
              <a:gdLst/>
              <a:ahLst/>
              <a:cxnLst/>
              <a:rect l="l" t="t" r="r" b="b"/>
              <a:pathLst>
                <a:path w="313690" h="711835">
                  <a:moveTo>
                    <a:pt x="235203" y="0"/>
                  </a:moveTo>
                  <a:lnTo>
                    <a:pt x="78358" y="0"/>
                  </a:lnTo>
                  <a:lnTo>
                    <a:pt x="78358" y="554735"/>
                  </a:lnTo>
                  <a:lnTo>
                    <a:pt x="0" y="554735"/>
                  </a:lnTo>
                  <a:lnTo>
                    <a:pt x="156845" y="711580"/>
                  </a:lnTo>
                  <a:lnTo>
                    <a:pt x="313690" y="554735"/>
                  </a:lnTo>
                  <a:lnTo>
                    <a:pt x="235203" y="554735"/>
                  </a:lnTo>
                  <a:lnTo>
                    <a:pt x="23520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0400" y="4317619"/>
              <a:ext cx="313690" cy="711835"/>
            </a:xfrm>
            <a:custGeom>
              <a:avLst/>
              <a:gdLst/>
              <a:ahLst/>
              <a:cxnLst/>
              <a:rect l="l" t="t" r="r" b="b"/>
              <a:pathLst>
                <a:path w="313690" h="711835">
                  <a:moveTo>
                    <a:pt x="0" y="554735"/>
                  </a:moveTo>
                  <a:lnTo>
                    <a:pt x="78358" y="554735"/>
                  </a:lnTo>
                  <a:lnTo>
                    <a:pt x="78358" y="0"/>
                  </a:lnTo>
                  <a:lnTo>
                    <a:pt x="235203" y="0"/>
                  </a:lnTo>
                  <a:lnTo>
                    <a:pt x="235203" y="554735"/>
                  </a:lnTo>
                  <a:lnTo>
                    <a:pt x="313690" y="554735"/>
                  </a:lnTo>
                  <a:lnTo>
                    <a:pt x="156845" y="711580"/>
                  </a:lnTo>
                  <a:lnTo>
                    <a:pt x="0" y="554735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48200" y="4114800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After Clicking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157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 </a:t>
            </a:r>
            <a:r>
              <a:rPr spc="-5" dirty="0"/>
              <a:t>- </a:t>
            </a:r>
            <a:r>
              <a:rPr spc="-125" dirty="0"/>
              <a:t>Remove</a:t>
            </a:r>
            <a:r>
              <a:rPr spc="-585" dirty="0"/>
              <a:t> </a:t>
            </a:r>
            <a:r>
              <a:rPr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48663"/>
            <a:ext cx="7848600" cy="36997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2400" b="1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Elements/Content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content,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there are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mainly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 methods:</a:t>
            </a:r>
            <a:endParaRPr sz="2400" dirty="0">
              <a:latin typeface="Calibri"/>
              <a:cs typeface="Calibri"/>
            </a:endParaRPr>
          </a:p>
          <a:p>
            <a:pPr marL="538480" marR="589280" lvl="1" indent="-228600" algn="just">
              <a:lnSpc>
                <a:spcPct val="100000"/>
              </a:lnSpc>
              <a:spcBef>
                <a:spcPts val="55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remove()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 its contents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also all 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child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89280" lvl="1" indent="-228600" algn="just">
              <a:lnSpc>
                <a:spcPct val="100000"/>
              </a:lnSpc>
              <a:spcBef>
                <a:spcPts val="555"/>
              </a:spcBef>
              <a:buClr>
                <a:srgbClr val="9CBDBC"/>
              </a:buClr>
              <a:tabLst>
                <a:tab pos="539115" algn="l"/>
              </a:tabLst>
            </a:pP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empty() </a:t>
            </a:r>
            <a:r>
              <a:rPr lang="en-US" sz="2400" b="1" dirty="0" smtClean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400" b="1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srgbClr val="2E2B1F"/>
                </a:solidFill>
                <a:cs typeface="Calibri"/>
              </a:rPr>
              <a:t>the contents from</a:t>
            </a:r>
            <a:r>
              <a:rPr lang="en-US" sz="2400" spc="-4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selected</a:t>
            </a:r>
            <a:r>
              <a:rPr lang="en-US" sz="24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element &amp; also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child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(but the selected element remains)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4791" y="379475"/>
            <a:ext cx="2446019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38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jQuery </a:t>
            </a:r>
            <a:r>
              <a:rPr sz="4000" spc="-114" dirty="0"/>
              <a:t>remove</a:t>
            </a:r>
            <a:r>
              <a:rPr sz="4000" spc="-114" dirty="0" smtClean="0"/>
              <a:t>(</a:t>
            </a:r>
            <a:r>
              <a:rPr lang="en-US" sz="4000" spc="-114" dirty="0" smtClean="0"/>
              <a:t> </a:t>
            </a:r>
            <a:r>
              <a:rPr sz="4000" spc="-114" dirty="0" smtClean="0"/>
              <a:t>) </a:t>
            </a:r>
            <a:r>
              <a:rPr sz="4000" spc="-85" dirty="0"/>
              <a:t>Method-</a:t>
            </a:r>
            <a:r>
              <a:rPr sz="4000" spc="-495" dirty="0"/>
              <a:t> </a:t>
            </a:r>
            <a:r>
              <a:rPr sz="4000" spc="-100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371600"/>
            <a:ext cx="6323965" cy="464742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&lt;html &gt;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&lt;head&gt;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&lt;script</a:t>
            </a:r>
            <a:r>
              <a:rPr sz="20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src="https://code.jquery.com/jquery-1.10.2.js"&gt;</a:t>
            </a:r>
            <a:endParaRPr sz="2000" dirty="0">
              <a:latin typeface="Cambria"/>
              <a:cs typeface="Cambr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&lt;/script&gt;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&lt;p</a:t>
            </a:r>
            <a:r>
              <a:rPr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&gt;</a:t>
            </a:r>
            <a:r>
              <a:rPr lang="en-US"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 Hello </a:t>
            </a:r>
            <a:r>
              <a:rPr lang="en-US" b="1" spc="-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&lt;button&gt;</a:t>
            </a:r>
            <a:r>
              <a:rPr lang="en-US" b="1" spc="-5" dirty="0" smtClean="0">
                <a:latin typeface="Cambria"/>
                <a:cs typeface="Cambria"/>
              </a:rPr>
              <a:t>I will disappear..&lt;/</a:t>
            </a:r>
            <a:r>
              <a:rPr lang="en-US" b="1" spc="-5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button&gt;</a:t>
            </a:r>
            <a:r>
              <a:rPr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&lt;/</a:t>
            </a: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p&gt;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&lt;</a:t>
            </a:r>
            <a:r>
              <a:rPr lang="en-US" sz="2000" b="1" spc="-5" dirty="0" err="1" smtClean="0">
                <a:solidFill>
                  <a:srgbClr val="6F2F9F"/>
                </a:solidFill>
                <a:latin typeface="Cambria"/>
                <a:cs typeface="Cambria"/>
              </a:rPr>
              <a:t>br</a:t>
            </a:r>
            <a:r>
              <a:rPr lang="en-US"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b="1" spc="-15" dirty="0">
                <a:solidFill>
                  <a:srgbClr val="6F2F9F"/>
                </a:solidFill>
                <a:latin typeface="Cambria"/>
                <a:cs typeface="Cambria"/>
              </a:rPr>
              <a:t>&lt;</a:t>
            </a:r>
            <a:r>
              <a:rPr sz="2000" b="1" spc="-15" dirty="0" smtClean="0">
                <a:solidFill>
                  <a:srgbClr val="6F2F9F"/>
                </a:solidFill>
                <a:latin typeface="Cambria"/>
                <a:cs typeface="Cambria"/>
              </a:rPr>
              <a:t>button</a:t>
            </a:r>
            <a:r>
              <a:rPr lang="en-US" sz="2000" b="1" spc="-15" dirty="0" smtClean="0">
                <a:solidFill>
                  <a:srgbClr val="6F2F9F"/>
                </a:solidFill>
                <a:latin typeface="Cambria"/>
                <a:cs typeface="Cambria"/>
              </a:rPr>
              <a:t> id="b1"</a:t>
            </a:r>
            <a:r>
              <a:rPr sz="2000" b="1" spc="-15" dirty="0" smtClean="0">
                <a:solidFill>
                  <a:srgbClr val="6F2F9F"/>
                </a:solidFill>
                <a:latin typeface="Cambria"/>
                <a:cs typeface="Cambria"/>
              </a:rPr>
              <a:t>&gt;</a:t>
            </a:r>
            <a:r>
              <a:rPr sz="2000" b="1" spc="-15" dirty="0">
                <a:solidFill>
                  <a:srgbClr val="6F2F9F"/>
                </a:solidFill>
                <a:latin typeface="Cambria"/>
                <a:cs typeface="Cambria"/>
              </a:rPr>
              <a:t>Remove</a:t>
            </a:r>
            <a:r>
              <a:rPr sz="2000" b="1" spc="-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&lt;/button</a:t>
            </a:r>
            <a:r>
              <a:rPr sz="2000" b="1" spc="-5" dirty="0" smtClean="0">
                <a:solidFill>
                  <a:srgbClr val="6F2F9F"/>
                </a:solidFill>
                <a:latin typeface="Cambria"/>
                <a:cs typeface="Cambria"/>
              </a:rPr>
              <a:t>&gt;</a:t>
            </a:r>
            <a:endParaRPr lang="en-US" sz="2000" b="1" spc="-5" dirty="0" smtClean="0">
              <a:solidFill>
                <a:srgbClr val="6F2F9F"/>
              </a:solidFill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 smtClean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lang="en-US" sz="2000" dirty="0" smtClean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 smtClean="0">
                <a:solidFill>
                  <a:srgbClr val="001F5F"/>
                </a:solidFill>
                <a:latin typeface="Cambria"/>
                <a:cs typeface="Cambria"/>
              </a:rPr>
              <a:t>$( </a:t>
            </a:r>
            <a:r>
              <a:rPr lang="en-US" sz="2000" b="1" spc="-10" dirty="0" smtClean="0">
                <a:solidFill>
                  <a:srgbClr val="001F5F"/>
                </a:solidFill>
                <a:latin typeface="Cambria"/>
                <a:cs typeface="Cambria"/>
              </a:rPr>
              <a:t>" #b1" </a:t>
            </a:r>
            <a:r>
              <a:rPr lang="en-US" sz="2000" b="1" spc="-5" dirty="0" smtClean="0">
                <a:solidFill>
                  <a:srgbClr val="001F5F"/>
                </a:solidFill>
                <a:latin typeface="Cambria"/>
                <a:cs typeface="Cambria"/>
              </a:rPr>
              <a:t>).click(function()</a:t>
            </a:r>
            <a:r>
              <a:rPr lang="en-US" sz="2000" b="1" spc="-114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1F5F"/>
                </a:solidFill>
                <a:latin typeface="Cambria"/>
                <a:cs typeface="Cambria"/>
              </a:rPr>
              <a:t>{</a:t>
            </a:r>
            <a:endParaRPr lang="en-US" sz="2000" dirty="0" smtClean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 smtClean="0">
                <a:solidFill>
                  <a:srgbClr val="001F5F"/>
                </a:solidFill>
                <a:latin typeface="Cambria"/>
                <a:cs typeface="Cambria"/>
              </a:rPr>
              <a:t>$( </a:t>
            </a:r>
            <a:r>
              <a:rPr lang="en-US" sz="2000" b="1" spc="-20" dirty="0" smtClean="0">
                <a:solidFill>
                  <a:srgbClr val="001F5F"/>
                </a:solidFill>
                <a:latin typeface="Cambria"/>
                <a:cs typeface="Cambria"/>
              </a:rPr>
              <a:t>"p" </a:t>
            </a:r>
            <a:r>
              <a:rPr lang="en-US" sz="2000" b="1" spc="-15" dirty="0" smtClean="0">
                <a:solidFill>
                  <a:srgbClr val="001F5F"/>
                </a:solidFill>
                <a:latin typeface="Cambria"/>
                <a:cs typeface="Cambria"/>
              </a:rPr>
              <a:t>).remove();</a:t>
            </a:r>
            <a:endParaRPr lang="en-US" sz="2000" dirty="0" smtClean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 smtClean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lang="en-US" sz="2000" dirty="0" smtClean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 smtClean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lang="en-US" sz="2000" dirty="0" smtClean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lang="en-US" sz="2000" dirty="0" smtClean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1754326"/>
          </a:xfrm>
        </p:spPr>
        <p:txBody>
          <a:bodyPr/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Quiz link: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https://forms.office.com/r/JntqnShZHq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381000"/>
            <a:ext cx="78079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/>
              <a:t>- </a:t>
            </a:r>
            <a:r>
              <a:rPr sz="3600" spc="-90" dirty="0">
                <a:solidFill>
                  <a:srgbClr val="FF0000"/>
                </a:solidFill>
              </a:rPr>
              <a:t>Placement</a:t>
            </a:r>
            <a:r>
              <a:rPr sz="3600" spc="-525" dirty="0">
                <a:solidFill>
                  <a:srgbClr val="FF0000"/>
                </a:solidFill>
              </a:rPr>
              <a:t> </a:t>
            </a:r>
            <a:r>
              <a:rPr lang="en-US" sz="3600" spc="-525" dirty="0" smtClean="0">
                <a:solidFill>
                  <a:srgbClr val="FF0000"/>
                </a:solidFill>
              </a:rPr>
              <a:t> </a:t>
            </a:r>
            <a:r>
              <a:rPr sz="3600" spc="-55" dirty="0" smtClean="0">
                <a:solidFill>
                  <a:srgbClr val="FF0000"/>
                </a:solidFill>
              </a:rPr>
              <a:t>in </a:t>
            </a:r>
            <a:r>
              <a:rPr sz="3600" spc="-80" dirty="0">
                <a:solidFill>
                  <a:srgbClr val="FF0000"/>
                </a:solidFill>
              </a:rPr>
              <a:t>HTML</a:t>
            </a:r>
            <a:r>
              <a:rPr sz="3600" spc="-210" dirty="0">
                <a:solidFill>
                  <a:srgbClr val="FF0000"/>
                </a:solidFill>
              </a:rPr>
              <a:t> </a:t>
            </a:r>
            <a:r>
              <a:rPr sz="3600" spc="-80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74" y="1723729"/>
            <a:ext cx="7665084" cy="3838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cs typeface="Cambria"/>
              </a:rPr>
              <a:t>There </a:t>
            </a:r>
            <a:r>
              <a:rPr sz="2200" spc="-5" dirty="0" smtClean="0">
                <a:solidFill>
                  <a:srgbClr val="2E2B1F"/>
                </a:solidFill>
                <a:cs typeface="Cambria"/>
              </a:rPr>
              <a:t>is </a:t>
            </a:r>
            <a:r>
              <a:rPr sz="2200" spc="-10" dirty="0">
                <a:solidFill>
                  <a:srgbClr val="2E2B1F"/>
                </a:solidFill>
                <a:cs typeface="Cambria"/>
              </a:rPr>
              <a:t>flexibility </a:t>
            </a:r>
            <a:r>
              <a:rPr sz="2200" spc="-15" dirty="0" smtClean="0">
                <a:solidFill>
                  <a:srgbClr val="2E2B1F"/>
                </a:solidFill>
                <a:cs typeface="Cambria"/>
              </a:rPr>
              <a:t>to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include </a:t>
            </a:r>
            <a:r>
              <a:rPr sz="2200" spc="-20" dirty="0">
                <a:solidFill>
                  <a:srgbClr val="2E2B1F"/>
                </a:solidFill>
                <a:cs typeface="Cambria"/>
              </a:rPr>
              <a:t>JavaScript </a:t>
            </a:r>
            <a:r>
              <a:rPr sz="2200" spc="-5" dirty="0" smtClean="0">
                <a:solidFill>
                  <a:srgbClr val="2E2B1F"/>
                </a:solidFill>
                <a:cs typeface="Cambria"/>
              </a:rPr>
              <a:t>code</a:t>
            </a:r>
            <a:r>
              <a:rPr lang="en-IN" sz="2200" spc="295" dirty="0">
                <a:solidFill>
                  <a:srgbClr val="2E2B1F"/>
                </a:solidFill>
                <a:cs typeface="Cambria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cs typeface="Cambria"/>
              </a:rPr>
              <a:t>anywhere</a:t>
            </a:r>
            <a:r>
              <a:rPr lang="en-IN" sz="2200" dirty="0">
                <a:cs typeface="Cambria"/>
              </a:rPr>
              <a:t> </a:t>
            </a:r>
            <a:r>
              <a:rPr sz="2200" spc="-5" dirty="0" smtClean="0">
                <a:solidFill>
                  <a:srgbClr val="2E2B1F"/>
                </a:solidFill>
                <a:cs typeface="Cambria"/>
              </a:rPr>
              <a:t>in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an HTML</a:t>
            </a:r>
            <a:r>
              <a:rPr sz="2200" spc="10" dirty="0">
                <a:solidFill>
                  <a:srgbClr val="2E2B1F"/>
                </a:solidFill>
                <a:cs typeface="Cambria"/>
              </a:rPr>
              <a:t> </a:t>
            </a:r>
            <a:r>
              <a:rPr sz="2200" dirty="0">
                <a:solidFill>
                  <a:srgbClr val="2E2B1F"/>
                </a:solidFill>
                <a:cs typeface="Cambria"/>
              </a:rPr>
              <a:t>document</a:t>
            </a:r>
            <a:r>
              <a:rPr sz="2200" dirty="0" smtClean="0">
                <a:solidFill>
                  <a:srgbClr val="2E2B1F"/>
                </a:solidFill>
                <a:cs typeface="Cambria"/>
              </a:rPr>
              <a:t>.</a:t>
            </a:r>
            <a:endParaRPr lang="en-IN" sz="2200" dirty="0" smtClean="0">
              <a:solidFill>
                <a:srgbClr val="2E2B1F"/>
              </a:solidFill>
              <a:cs typeface="Cambria"/>
            </a:endParaRPr>
          </a:p>
          <a:p>
            <a:pPr marL="241300" algn="just">
              <a:lnSpc>
                <a:spcPct val="100000"/>
              </a:lnSpc>
            </a:pPr>
            <a:endParaRPr sz="2200" dirty="0">
              <a:cs typeface="Cambria"/>
            </a:endParaRPr>
          </a:p>
          <a:p>
            <a:pPr marL="241300" marR="16446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2200" spc="-20" dirty="0" smtClean="0">
                <a:solidFill>
                  <a:srgbClr val="2E2B1F"/>
                </a:solidFill>
                <a:cs typeface="Cambria"/>
              </a:rPr>
              <a:t>However </a:t>
            </a:r>
            <a:r>
              <a:rPr sz="2200" spc="-10" dirty="0">
                <a:solidFill>
                  <a:srgbClr val="2E2B1F"/>
                </a:solidFill>
                <a:cs typeface="Cambria"/>
              </a:rPr>
              <a:t>the most </a:t>
            </a:r>
            <a:r>
              <a:rPr sz="2200" spc="-15" dirty="0">
                <a:solidFill>
                  <a:srgbClr val="2E2B1F"/>
                </a:solidFill>
                <a:cs typeface="Cambria"/>
              </a:rPr>
              <a:t>preferred </a:t>
            </a:r>
            <a:r>
              <a:rPr sz="2200" spc="-35" dirty="0">
                <a:solidFill>
                  <a:srgbClr val="2E2B1F"/>
                </a:solidFill>
                <a:cs typeface="Cambria"/>
              </a:rPr>
              <a:t>ways </a:t>
            </a:r>
            <a:r>
              <a:rPr sz="2200" spc="-15" dirty="0">
                <a:solidFill>
                  <a:srgbClr val="2E2B1F"/>
                </a:solidFill>
                <a:cs typeface="Cambria"/>
              </a:rPr>
              <a:t>to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include </a:t>
            </a:r>
            <a:r>
              <a:rPr sz="2200" spc="-20" dirty="0">
                <a:solidFill>
                  <a:srgbClr val="2E2B1F"/>
                </a:solidFill>
                <a:cs typeface="Cambria"/>
              </a:rPr>
              <a:t>JavaScript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in </a:t>
            </a:r>
            <a:r>
              <a:rPr sz="2200" spc="-10" dirty="0">
                <a:solidFill>
                  <a:srgbClr val="2E2B1F"/>
                </a:solidFill>
                <a:cs typeface="Cambria"/>
              </a:rPr>
              <a:t>an 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HTML file </a:t>
            </a:r>
            <a:r>
              <a:rPr sz="2200" spc="-20" dirty="0">
                <a:solidFill>
                  <a:srgbClr val="2E2B1F"/>
                </a:solidFill>
                <a:cs typeface="Cambria"/>
              </a:rPr>
              <a:t>are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as </a:t>
            </a:r>
            <a:r>
              <a:rPr sz="2200" spc="-15" dirty="0">
                <a:solidFill>
                  <a:srgbClr val="2E2B1F"/>
                </a:solidFill>
                <a:cs typeface="Cambria"/>
              </a:rPr>
              <a:t>follows</a:t>
            </a:r>
            <a:r>
              <a:rPr sz="2200" spc="75" dirty="0">
                <a:solidFill>
                  <a:srgbClr val="2E2B1F"/>
                </a:solidFill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mbria"/>
              </a:rPr>
              <a:t>−</a:t>
            </a:r>
            <a:endParaRPr sz="2200" dirty="0"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1200" dirty="0">
              <a:cs typeface="Cambria"/>
            </a:endParaRPr>
          </a:p>
          <a:p>
            <a:pPr marL="538480" lvl="1" indent="-229870" algn="just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cs typeface="Cambria"/>
              </a:rPr>
              <a:t>Script in &lt;head&gt;...&lt;/head&gt;</a:t>
            </a:r>
            <a:r>
              <a:rPr sz="2200" spc="-55" dirty="0">
                <a:solidFill>
                  <a:srgbClr val="001F5F"/>
                </a:solidFill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cs typeface="Cambria"/>
              </a:rPr>
              <a:t>section.</a:t>
            </a:r>
            <a:endParaRPr sz="2200" dirty="0">
              <a:cs typeface="Cambria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cs typeface="Cambria"/>
              </a:rPr>
              <a:t>Script in </a:t>
            </a:r>
            <a:r>
              <a:rPr sz="2200" spc="-15" dirty="0">
                <a:solidFill>
                  <a:srgbClr val="001F5F"/>
                </a:solidFill>
                <a:cs typeface="Cambria"/>
              </a:rPr>
              <a:t>&lt;body&gt;...&lt;/body&gt;</a:t>
            </a:r>
            <a:r>
              <a:rPr sz="2200" spc="45" dirty="0">
                <a:solidFill>
                  <a:srgbClr val="001F5F"/>
                </a:solidFill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cs typeface="Cambria"/>
              </a:rPr>
              <a:t>section.</a:t>
            </a:r>
            <a:endParaRPr sz="2200" dirty="0">
              <a:cs typeface="Cambria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cs typeface="Cambria"/>
              </a:rPr>
              <a:t>Script in </a:t>
            </a:r>
            <a:r>
              <a:rPr sz="2200" spc="-15" dirty="0">
                <a:solidFill>
                  <a:srgbClr val="001F5F"/>
                </a:solidFill>
                <a:cs typeface="Cambria"/>
              </a:rPr>
              <a:t>&lt;body&gt;...&lt;/body&gt; </a:t>
            </a:r>
            <a:r>
              <a:rPr sz="2200" spc="-10" dirty="0">
                <a:solidFill>
                  <a:srgbClr val="001F5F"/>
                </a:solidFill>
                <a:cs typeface="Cambria"/>
              </a:rPr>
              <a:t>and &lt;head&gt;...&lt;/head&gt;</a:t>
            </a:r>
            <a:r>
              <a:rPr sz="2200" spc="125" dirty="0">
                <a:solidFill>
                  <a:srgbClr val="001F5F"/>
                </a:solidFill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cs typeface="Cambria"/>
              </a:rPr>
              <a:t>sections.</a:t>
            </a:r>
            <a:endParaRPr sz="2200" dirty="0">
              <a:cs typeface="Cambria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cs typeface="Cambria"/>
              </a:rPr>
              <a:t>Script in an </a:t>
            </a:r>
            <a:r>
              <a:rPr sz="2200" spc="-10" dirty="0">
                <a:solidFill>
                  <a:srgbClr val="001F5F"/>
                </a:solidFill>
                <a:cs typeface="Cambria"/>
              </a:rPr>
              <a:t>external </a:t>
            </a:r>
            <a:r>
              <a:rPr sz="2200" spc="-5" dirty="0">
                <a:solidFill>
                  <a:srgbClr val="001F5F"/>
                </a:solidFill>
                <a:cs typeface="Cambria"/>
              </a:rPr>
              <a:t>file </a:t>
            </a:r>
            <a:r>
              <a:rPr lang="en-US" sz="2200" spc="-10" dirty="0" smtClean="0">
                <a:solidFill>
                  <a:srgbClr val="001F5F"/>
                </a:solidFill>
                <a:cs typeface="Cambria"/>
              </a:rPr>
              <a:t>is usually </a:t>
            </a:r>
            <a:r>
              <a:rPr sz="2200" spc="-5" dirty="0" smtClean="0">
                <a:solidFill>
                  <a:srgbClr val="001F5F"/>
                </a:solidFill>
                <a:cs typeface="Cambria"/>
              </a:rPr>
              <a:t>include</a:t>
            </a:r>
            <a:r>
              <a:rPr lang="en-US" sz="2200" spc="-5" dirty="0" smtClean="0">
                <a:solidFill>
                  <a:srgbClr val="001F5F"/>
                </a:solidFill>
                <a:cs typeface="Cambria"/>
              </a:rPr>
              <a:t>d</a:t>
            </a:r>
            <a:r>
              <a:rPr sz="2200" spc="125" dirty="0" smtClean="0">
                <a:solidFill>
                  <a:srgbClr val="001F5F"/>
                </a:solidFill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cs typeface="Cambria"/>
              </a:rPr>
              <a:t>in</a:t>
            </a:r>
            <a:endParaRPr sz="2200" dirty="0">
              <a:cs typeface="Cambria"/>
            </a:endParaRPr>
          </a:p>
          <a:p>
            <a:pPr marL="538480" algn="just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01F5F"/>
                </a:solidFill>
                <a:cs typeface="Cambria"/>
              </a:rPr>
              <a:t>&lt;head&gt;...&lt;/head&gt;</a:t>
            </a:r>
            <a:r>
              <a:rPr sz="2200" dirty="0">
                <a:solidFill>
                  <a:srgbClr val="001F5F"/>
                </a:solidFill>
                <a:cs typeface="Cambria"/>
              </a:rPr>
              <a:t> </a:t>
            </a:r>
            <a:r>
              <a:rPr sz="2200" spc="-5" dirty="0" smtClean="0">
                <a:solidFill>
                  <a:srgbClr val="001F5F"/>
                </a:solidFill>
                <a:cs typeface="Cambria"/>
              </a:rPr>
              <a:t>section</a:t>
            </a:r>
            <a:r>
              <a:rPr lang="en-US" sz="2200" spc="-5" dirty="0" smtClean="0">
                <a:solidFill>
                  <a:srgbClr val="001F5F"/>
                </a:solidFill>
                <a:cs typeface="Cambria"/>
              </a:rPr>
              <a:t> only</a:t>
            </a:r>
            <a:r>
              <a:rPr sz="2200" spc="-5" dirty="0" smtClean="0">
                <a:solidFill>
                  <a:srgbClr val="001F5F"/>
                </a:solidFill>
                <a:cs typeface="Cambria"/>
              </a:rPr>
              <a:t>.</a:t>
            </a:r>
            <a:endParaRPr sz="2200" dirty="0"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14131</TotalTime>
  <Words>5080</Words>
  <Application>Microsoft Office PowerPoint</Application>
  <PresentationFormat>On-screen Show (4:3)</PresentationFormat>
  <Paragraphs>873</Paragraphs>
  <Slides>87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Unit-II Client-side Technologies: JavaScript &amp; DOM</vt:lpstr>
      <vt:lpstr>Outline</vt:lpstr>
      <vt:lpstr>Introduction to JavaScript</vt:lpstr>
      <vt:lpstr>JavaScript</vt:lpstr>
      <vt:lpstr>JavaScript Advantages</vt:lpstr>
      <vt:lpstr>What Can JavaScript Do?</vt:lpstr>
      <vt:lpstr>PowerPoint Presentation</vt:lpstr>
      <vt:lpstr>JavaScript Syntax</vt:lpstr>
      <vt:lpstr>JavaScript - Placement  in HTML File</vt:lpstr>
      <vt:lpstr>JavaScript Editor and Extension</vt:lpstr>
      <vt:lpstr>The First Script</vt:lpstr>
      <vt:lpstr>Example: document.write( )</vt:lpstr>
      <vt:lpstr>JavaScript Comments</vt:lpstr>
      <vt:lpstr>JavaScript in &lt;body&gt; section</vt:lpstr>
      <vt:lpstr>JavaScript in &lt;head&gt; section</vt:lpstr>
      <vt:lpstr>JavaScript in &lt;body&gt; and &lt;head&gt;</vt:lpstr>
      <vt:lpstr>JavaScript in External  File</vt:lpstr>
      <vt:lpstr>Using JavaScript files</vt:lpstr>
      <vt:lpstr>JavaScript –When it is Executed ?</vt:lpstr>
      <vt:lpstr>Calling a JavaScript Function  from an Event Handler attribute</vt:lpstr>
      <vt:lpstr>Using External Script Files</vt:lpstr>
      <vt:lpstr>JavaScript Syntax</vt:lpstr>
      <vt:lpstr>Data Types &amp; Variables</vt:lpstr>
      <vt:lpstr>Everything is Object</vt:lpstr>
      <vt:lpstr>Arrays Operations and Properties</vt:lpstr>
      <vt:lpstr>JavaScript Variables</vt:lpstr>
      <vt:lpstr>4 Ways to Declare a JavaScript Variable:</vt:lpstr>
      <vt:lpstr>String Operations</vt:lpstr>
      <vt:lpstr>Standard Popup Boxes</vt:lpstr>
      <vt:lpstr>JavaScript Prompt – Example</vt:lpstr>
      <vt:lpstr>Sum of Numbers – Example</vt:lpstr>
      <vt:lpstr>PowerPoint Presentation</vt:lpstr>
      <vt:lpstr>JavaScript - Operators</vt:lpstr>
      <vt:lpstr>Conditional Statement (if)</vt:lpstr>
      <vt:lpstr>Switch Statement</vt:lpstr>
      <vt:lpstr>Switch case Example</vt:lpstr>
      <vt:lpstr>Loops</vt:lpstr>
      <vt:lpstr>While-loop Example</vt:lpstr>
      <vt:lpstr>Functions: Code structure – splitting code into parts</vt:lpstr>
      <vt:lpstr>JavaScript Function Syntax</vt:lpstr>
      <vt:lpstr>Function Arguments &amp; Return Value</vt:lpstr>
      <vt:lpstr>Function Invocation </vt:lpstr>
      <vt:lpstr>JavaScript Debugging </vt:lpstr>
      <vt:lpstr>The debugger keyword</vt:lpstr>
      <vt:lpstr>Outline</vt:lpstr>
      <vt:lpstr>DOM- Document Object Model</vt:lpstr>
      <vt:lpstr>What is the DOM?</vt:lpstr>
      <vt:lpstr>DOM Objects and their properties and methods</vt:lpstr>
      <vt:lpstr>Benefits of DOM to JavaScript</vt:lpstr>
      <vt:lpstr>DOM Example 1</vt:lpstr>
      <vt:lpstr>getElementById &amp; innerHTML</vt:lpstr>
      <vt:lpstr>DOM Levels</vt:lpstr>
      <vt:lpstr>DOM Level 1</vt:lpstr>
      <vt:lpstr>DOM Level 2</vt:lpstr>
      <vt:lpstr>DOM Level 2</vt:lpstr>
      <vt:lpstr>DOM Level 3</vt:lpstr>
      <vt:lpstr>DOM Level 3</vt:lpstr>
      <vt:lpstr>Finding HTML Elements</vt:lpstr>
      <vt:lpstr>Changing HTML Elements</vt:lpstr>
      <vt:lpstr>Adding and Deleting Elements</vt:lpstr>
      <vt:lpstr>Adding Event Handlers</vt:lpstr>
      <vt:lpstr>Finding HTML Objects</vt:lpstr>
      <vt:lpstr>Changing HTML Content</vt:lpstr>
      <vt:lpstr>Changing the Value of an Attribute</vt:lpstr>
      <vt:lpstr>Sample DOM manipulations using JavaScript</vt:lpstr>
      <vt:lpstr>continued..</vt:lpstr>
      <vt:lpstr>continued…</vt:lpstr>
      <vt:lpstr>continued…</vt:lpstr>
      <vt:lpstr>Outline</vt:lpstr>
      <vt:lpstr>jQuery - Introduction</vt:lpstr>
      <vt:lpstr>Adding jQuery to Your Web Pages</vt:lpstr>
      <vt:lpstr>Downloading jQuery</vt:lpstr>
      <vt:lpstr>jQuery CDN</vt:lpstr>
      <vt:lpstr>jQuery Syntax</vt:lpstr>
      <vt:lpstr>jQuery Selectors- for selecting the target elements</vt:lpstr>
      <vt:lpstr>The element Selector</vt:lpstr>
      <vt:lpstr>The #id Selector</vt:lpstr>
      <vt:lpstr>jQuery css() Method-for changing Style</vt:lpstr>
      <vt:lpstr>Changing Style- Example to Return a CSS Property</vt:lpstr>
      <vt:lpstr>PowerPoint Presentation</vt:lpstr>
      <vt:lpstr>Changing Style- Set a CSS Property Example</vt:lpstr>
      <vt:lpstr>Changing Style- Set a CSS Property Example o/p</vt:lpstr>
      <vt:lpstr>jQuery –Add Elements</vt:lpstr>
      <vt:lpstr>jQuery append( ) Method- Example</vt:lpstr>
      <vt:lpstr>jQuery - Remove Elements</vt:lpstr>
      <vt:lpstr>jQuery remove( ) Method-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Vijayendra</dc:creator>
  <cp:lastModifiedBy>Vijayendra</cp:lastModifiedBy>
  <cp:revision>659</cp:revision>
  <dcterms:created xsi:type="dcterms:W3CDTF">2021-02-02T15:13:13Z</dcterms:created>
  <dcterms:modified xsi:type="dcterms:W3CDTF">2025-01-13T19:18:19Z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2021-02-02T00:00:00Z</vt:filetime>
  </property>
</Properties>
</file>