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4" r:id="rId2"/>
    <p:sldId id="365" r:id="rId3"/>
    <p:sldId id="366" r:id="rId4"/>
    <p:sldId id="369" r:id="rId5"/>
    <p:sldId id="370" r:id="rId6"/>
    <p:sldId id="371" r:id="rId7"/>
    <p:sldId id="395" r:id="rId8"/>
    <p:sldId id="396" r:id="rId9"/>
    <p:sldId id="372" r:id="rId10"/>
    <p:sldId id="374" r:id="rId11"/>
    <p:sldId id="376" r:id="rId12"/>
    <p:sldId id="377" r:id="rId13"/>
    <p:sldId id="378" r:id="rId14"/>
    <p:sldId id="379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411" r:id="rId25"/>
    <p:sldId id="412" r:id="rId26"/>
    <p:sldId id="413" r:id="rId27"/>
    <p:sldId id="414" r:id="rId28"/>
    <p:sldId id="415" r:id="rId29"/>
    <p:sldId id="402" r:id="rId30"/>
    <p:sldId id="403" r:id="rId31"/>
    <p:sldId id="404" r:id="rId32"/>
    <p:sldId id="405" r:id="rId33"/>
    <p:sldId id="406" r:id="rId34"/>
    <p:sldId id="407" r:id="rId35"/>
    <p:sldId id="408" r:id="rId36"/>
    <p:sldId id="416" r:id="rId37"/>
    <p:sldId id="409" r:id="rId38"/>
    <p:sldId id="410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440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3" autoAdjust="0"/>
    <p:restoredTop sz="94660"/>
  </p:normalViewPr>
  <p:slideViewPr>
    <p:cSldViewPr>
      <p:cViewPr>
        <p:scale>
          <a:sx n="80" d="100"/>
          <a:sy n="80" d="100"/>
        </p:scale>
        <p:origin x="-144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129841"/>
            <a:ext cx="8072119" cy="147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AFEF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36191"/>
            <a:ext cx="3657600" cy="4590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67690"/>
            <a:ext cx="3989070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3735" y="3048127"/>
            <a:ext cx="7545070" cy="3348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AFEF"/>
                </a:solidFill>
                <a:latin typeface="Consolas"/>
                <a:cs typeface="Consolas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SL/Transfor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2435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X</a:t>
            </a:r>
            <a:r>
              <a:rPr spc="-105" dirty="0"/>
              <a:t>M</a:t>
            </a:r>
            <a:r>
              <a:rPr spc="-5"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371600"/>
            <a:ext cx="7848600" cy="34483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Introduction </a:t>
            </a:r>
            <a:r>
              <a:rPr sz="22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lang="en-IN" sz="2200" b="1" spc="-2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7030A0"/>
                </a:solidFill>
              </a:rPr>
              <a:t>Extensible Markup Language</a:t>
            </a:r>
            <a:r>
              <a:rPr sz="2200" b="1" spc="50" dirty="0" smtClean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lang="en-IN" sz="2200" b="1" spc="50" dirty="0" smtClean="0">
                <a:solidFill>
                  <a:srgbClr val="7030A0"/>
                </a:solidFill>
                <a:latin typeface="Calibri"/>
                <a:cs typeface="Calibri"/>
              </a:rPr>
              <a:t>(</a:t>
            </a:r>
            <a:r>
              <a:rPr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lang="en-IN"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XML is a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software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hardware-independent</a:t>
            </a:r>
            <a:r>
              <a:rPr lang="en-IN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tool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lang="en-IN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defining,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storing 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transporting </a:t>
            </a:r>
            <a:r>
              <a:rPr lang="en-IN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searchable-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IN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supports information exchange 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between websites</a:t>
            </a:r>
            <a:r>
              <a:rPr lang="en-US" sz="2200" spc="-5" dirty="0">
                <a:solidFill>
                  <a:srgbClr val="2E2B1F"/>
                </a:solidFill>
                <a:latin typeface="Calibri"/>
                <a:cs typeface="Calibri"/>
              </a:rPr>
              <a:t>, databases, and third-party applications. </a:t>
            </a:r>
            <a:endParaRPr lang="en-IN" sz="2200" spc="-5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markup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language much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lang="en-IN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but with </a:t>
            </a:r>
            <a:r>
              <a:rPr lang="en-IN" sz="2200" spc="-5" smtClean="0">
                <a:solidFill>
                  <a:srgbClr val="2E2B1F"/>
                </a:solidFill>
                <a:latin typeface="Calibri"/>
                <a:cs typeface="Calibri"/>
              </a:rPr>
              <a:t>user-defined tags</a:t>
            </a:r>
            <a:endParaRPr sz="2200" dirty="0"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was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designed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self-descriptive</a:t>
            </a:r>
            <a:endParaRPr lang="en-IN" sz="22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7020559" cy="1397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275"/>
              </a:lnSpc>
              <a:spcBef>
                <a:spcPts val="105"/>
              </a:spcBef>
            </a:pPr>
            <a:r>
              <a:rPr sz="3600" spc="-85" dirty="0"/>
              <a:t>Step</a:t>
            </a:r>
            <a:r>
              <a:rPr sz="3600" spc="-210" dirty="0"/>
              <a:t> </a:t>
            </a:r>
            <a:r>
              <a:rPr sz="3600" dirty="0"/>
              <a:t>1</a:t>
            </a:r>
            <a:r>
              <a:rPr sz="3600" spc="-200" dirty="0"/>
              <a:t> </a:t>
            </a:r>
            <a:r>
              <a:rPr sz="3600" dirty="0"/>
              <a:t>:</a:t>
            </a:r>
            <a:r>
              <a:rPr sz="3600" spc="-210" dirty="0"/>
              <a:t> </a:t>
            </a:r>
            <a:r>
              <a:rPr sz="3600" spc="-100" dirty="0"/>
              <a:t>Create</a:t>
            </a:r>
            <a:r>
              <a:rPr sz="3600" spc="-220" dirty="0"/>
              <a:t> </a:t>
            </a:r>
            <a:r>
              <a:rPr sz="3600" spc="-65" dirty="0"/>
              <a:t>XML</a:t>
            </a:r>
            <a:r>
              <a:rPr sz="3600" spc="-220" dirty="0"/>
              <a:t> </a:t>
            </a:r>
            <a:r>
              <a:rPr sz="3600" spc="-90" dirty="0"/>
              <a:t>Document:</a:t>
            </a:r>
            <a:endParaRPr sz="3600" dirty="0"/>
          </a:p>
          <a:p>
            <a:pPr marL="12700">
              <a:lnSpc>
                <a:spcPts val="5520"/>
              </a:lnSpc>
            </a:pPr>
            <a:r>
              <a:rPr sz="3200" spc="-95" dirty="0">
                <a:solidFill>
                  <a:schemeClr val="accent6">
                    <a:lumMod val="75000"/>
                  </a:schemeClr>
                </a:solidFill>
              </a:rPr>
              <a:t>students.xml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828800"/>
            <a:ext cx="4030345" cy="44526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version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"1.0"?&gt;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&lt;class&gt;</a:t>
            </a:r>
            <a:endParaRPr sz="22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530"/>
              </a:spcBef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&lt;student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rollno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b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"393"&gt;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2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&lt;firstname&gt;Dinkar&lt;/firstname&gt;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&lt;lastname&gt;Kad&lt;/lastname&gt;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lang="en-IN" sz="2200" b="1" spc="-15" dirty="0" smtClean="0">
                <a:solidFill>
                  <a:srgbClr val="006FC0"/>
                </a:solidFill>
                <a:latin typeface="Calibri"/>
                <a:cs typeface="Calibri"/>
              </a:rPr>
              <a:t>   </a:t>
            </a:r>
            <a:r>
              <a:rPr sz="2200" b="1" spc="-15" dirty="0" smtClean="0">
                <a:solidFill>
                  <a:srgbClr val="006FC0"/>
                </a:solidFill>
                <a:latin typeface="Calibri"/>
                <a:cs typeface="Calibri"/>
              </a:rPr>
              <a:t>&lt;/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student&gt;</a:t>
            </a:r>
          </a:p>
          <a:p>
            <a:pPr marL="203200">
              <a:lnSpc>
                <a:spcPct val="100000"/>
              </a:lnSpc>
              <a:spcBef>
                <a:spcPts val="530"/>
              </a:spcBef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&lt;student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rollno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b="1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"493"&gt;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2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&lt;firstname&gt;Vaneet&lt;/firstname&gt;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&lt;lastname&gt;Gupta&lt;/lastname&gt;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&lt;/student&gt;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&lt;/class&gt;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840" y="199018"/>
            <a:ext cx="8265160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90" dirty="0"/>
              <a:t>Step </a:t>
            </a:r>
            <a:r>
              <a:rPr sz="3200" spc="-55" dirty="0"/>
              <a:t>2: </a:t>
            </a:r>
            <a:r>
              <a:rPr sz="3200" spc="-100" dirty="0"/>
              <a:t>Create </a:t>
            </a:r>
            <a:r>
              <a:rPr sz="3200" spc="-195" dirty="0"/>
              <a:t>XSLT </a:t>
            </a:r>
            <a:r>
              <a:rPr sz="3200" spc="-90" dirty="0"/>
              <a:t>document  </a:t>
            </a:r>
            <a:r>
              <a:rPr sz="3200" spc="-95" dirty="0"/>
              <a:t>according </a:t>
            </a:r>
            <a:r>
              <a:rPr sz="3200" spc="-70" dirty="0"/>
              <a:t>to </a:t>
            </a:r>
            <a:r>
              <a:rPr lang="en-IN" sz="3200" spc="-70" dirty="0" smtClean="0"/>
              <a:t/>
            </a:r>
            <a:br>
              <a:rPr lang="en-IN" sz="3200" spc="-70" dirty="0" smtClean="0"/>
            </a:br>
            <a:r>
              <a:rPr sz="3200" spc="-85" dirty="0" smtClean="0"/>
              <a:t>design </a:t>
            </a:r>
            <a:r>
              <a:rPr sz="3200" spc="-95" dirty="0"/>
              <a:t>criteria:</a:t>
            </a:r>
            <a:r>
              <a:rPr sz="3200" spc="-665" dirty="0"/>
              <a:t> </a:t>
            </a:r>
            <a:r>
              <a:rPr lang="en-IN" sz="3200" spc="-665" dirty="0" smtClean="0"/>
              <a:t>      </a:t>
            </a:r>
            <a:r>
              <a:rPr sz="2800" b="1" spc="-95" dirty="0" smtClean="0">
                <a:solidFill>
                  <a:srgbClr val="C00000"/>
                </a:solidFill>
                <a:latin typeface="Cambria"/>
                <a:cs typeface="Cambria"/>
              </a:rPr>
              <a:t>students.xsl</a:t>
            </a:r>
            <a:endParaRPr sz="2800" dirty="0">
              <a:solidFill>
                <a:srgbClr val="C00000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840" y="1196086"/>
            <a:ext cx="7099300" cy="5634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version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"1.0" encoding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"UTF-8"?&gt;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&lt;xsl:stylesheet 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version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"1.0" </a:t>
            </a:r>
            <a:r>
              <a:rPr sz="1600" spc="-5" dirty="0" err="1">
                <a:solidFill>
                  <a:srgbClr val="2E2B1F"/>
                </a:solidFill>
                <a:latin typeface="Calibri"/>
                <a:cs typeface="Calibri"/>
              </a:rPr>
              <a:t>xmlns</a:t>
            </a:r>
            <a:r>
              <a:rPr sz="1600" spc="-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lang="en-IN" sz="16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xsl</a:t>
            </a:r>
            <a:r>
              <a:rPr sz="16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"h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  <a:hlinkClick r:id="rId2"/>
              </a:rPr>
              <a:t>tp://www.w3.org/1999/XSL/Transform"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1600" dirty="0">
              <a:latin typeface="Calibri"/>
              <a:cs typeface="Calibri"/>
            </a:endParaRPr>
          </a:p>
          <a:p>
            <a:pPr marL="15113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&lt;xsl:template match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"/"&gt;</a:t>
            </a:r>
            <a:endParaRPr sz="1600" dirty="0">
              <a:latin typeface="Calibri"/>
              <a:cs typeface="Calibri"/>
            </a:endParaRPr>
          </a:p>
          <a:p>
            <a:pPr marL="28829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&lt;html&gt;</a:t>
            </a:r>
            <a:r>
              <a:rPr sz="16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&lt;body&gt;</a:t>
            </a:r>
            <a:endParaRPr sz="1600" dirty="0">
              <a:latin typeface="Calibri"/>
              <a:cs typeface="Calibri"/>
            </a:endParaRPr>
          </a:p>
          <a:p>
            <a:pPr marL="56451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&lt;h2&gt;Students&lt;/h2&gt;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56451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&lt;table 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border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"1"&gt;</a:t>
            </a:r>
            <a:endParaRPr sz="1600" dirty="0">
              <a:latin typeface="Calibri"/>
              <a:cs typeface="Calibri"/>
            </a:endParaRPr>
          </a:p>
          <a:p>
            <a:pPr marL="702945">
              <a:lnSpc>
                <a:spcPct val="100000"/>
              </a:lnSpc>
            </a:pP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&lt;tr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bgcolor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"#9acd32"&gt;</a:t>
            </a:r>
            <a:endParaRPr sz="1600" dirty="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&lt;th&gt;Roll</a:t>
            </a:r>
            <a:r>
              <a:rPr sz="1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No&lt;/th&gt;</a:t>
            </a:r>
            <a:endParaRPr sz="1600" dirty="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&lt;th&gt;First</a:t>
            </a:r>
            <a:r>
              <a:rPr sz="1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Name&lt;/th&gt;</a:t>
            </a:r>
            <a:endParaRPr sz="1600" dirty="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&lt;th&gt;Last 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Name&lt;/th&gt;</a:t>
            </a:r>
            <a:endParaRPr sz="1600" dirty="0">
              <a:latin typeface="Calibri"/>
              <a:cs typeface="Calibri"/>
            </a:endParaRPr>
          </a:p>
          <a:p>
            <a:pPr marL="702945">
              <a:lnSpc>
                <a:spcPct val="100000"/>
              </a:lnSpc>
            </a:pP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&lt;/tr&gt;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Calibri"/>
              <a:cs typeface="Calibri"/>
            </a:endParaRPr>
          </a:p>
          <a:p>
            <a:pPr marL="70294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16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xsl:for-each</a:t>
            </a:r>
            <a:r>
              <a:rPr sz="16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select="class/student"&gt;</a:t>
            </a:r>
            <a:endParaRPr sz="1600" dirty="0">
              <a:latin typeface="Calibri"/>
              <a:cs typeface="Calibri"/>
            </a:endParaRPr>
          </a:p>
          <a:p>
            <a:pPr marL="842010">
              <a:lnSpc>
                <a:spcPct val="100000"/>
              </a:lnSpc>
            </a:pP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&lt;tr&gt;</a:t>
            </a:r>
            <a:endParaRPr sz="16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887094">
              <a:lnSpc>
                <a:spcPct val="100000"/>
              </a:lnSpc>
            </a:pP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&lt;td&gt;&lt;xsl:value-of select </a:t>
            </a: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"@rollno"/&gt;&lt;/td&gt;</a:t>
            </a:r>
            <a:endParaRPr sz="16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&lt;td&gt;&lt;xsl:value-of </a:t>
            </a: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select =</a:t>
            </a:r>
            <a:r>
              <a:rPr sz="16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"firstname"/&gt;&lt;/td&gt;</a:t>
            </a:r>
            <a:endParaRPr sz="16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933450">
              <a:lnSpc>
                <a:spcPct val="100000"/>
              </a:lnSpc>
            </a:pP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&lt;td&gt;&lt;xsl:value-of select </a:t>
            </a: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"lastname"/&gt;&lt;/td&gt;</a:t>
            </a:r>
            <a:endParaRPr sz="16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887094">
              <a:lnSpc>
                <a:spcPct val="100000"/>
              </a:lnSpc>
            </a:pPr>
            <a:r>
              <a:rPr sz="1600" spc="-5" dirty="0">
                <a:solidFill>
                  <a:srgbClr val="7030A0"/>
                </a:solidFill>
                <a:latin typeface="Calibri"/>
                <a:cs typeface="Calibri"/>
              </a:rPr>
              <a:t>&lt;/tr&gt;</a:t>
            </a:r>
            <a:endParaRPr sz="1600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702945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&lt;/xsl:for-each&gt;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&lt;/table&gt;</a:t>
            </a:r>
            <a:endParaRPr sz="1600" dirty="0">
              <a:latin typeface="Calibri"/>
              <a:cs typeface="Calibri"/>
            </a:endParaRPr>
          </a:p>
          <a:p>
            <a:pPr marL="426720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r>
              <a:rPr sz="16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&lt;/html&gt;</a:t>
            </a:r>
            <a:endParaRPr sz="1600" dirty="0">
              <a:latin typeface="Calibri"/>
              <a:cs typeface="Calibri"/>
            </a:endParaRPr>
          </a:p>
          <a:p>
            <a:pPr marR="5646420" algn="r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l:t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mpla</a:t>
            </a:r>
            <a:r>
              <a:rPr sz="1600" spc="-3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e&gt;</a:t>
            </a:r>
            <a:endParaRPr sz="1600" dirty="0">
              <a:latin typeface="Calibri"/>
              <a:cs typeface="Calibri"/>
            </a:endParaRPr>
          </a:p>
          <a:p>
            <a:pPr marR="5690235" algn="r">
              <a:lnSpc>
                <a:spcPct val="100000"/>
              </a:lnSpc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/x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sl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1600" spc="-20" dirty="0">
                <a:solidFill>
                  <a:srgbClr val="2E2B1F"/>
                </a:solidFill>
                <a:latin typeface="Calibri"/>
                <a:cs typeface="Calibri"/>
              </a:rPr>
              <a:t>s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tyle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she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1600" spc="5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11353"/>
            <a:ext cx="8227060" cy="1337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85"/>
              </a:spcBef>
            </a:pPr>
            <a:r>
              <a:rPr spc="-85" dirty="0"/>
              <a:t>Step</a:t>
            </a:r>
            <a:r>
              <a:rPr spc="-210" dirty="0"/>
              <a:t> </a:t>
            </a:r>
            <a:r>
              <a:rPr spc="-55" dirty="0"/>
              <a:t>3:</a:t>
            </a:r>
            <a:r>
              <a:rPr spc="-210" dirty="0"/>
              <a:t> </a:t>
            </a:r>
            <a:r>
              <a:rPr sz="4000" spc="-75" dirty="0"/>
              <a:t>Link</a:t>
            </a:r>
            <a:r>
              <a:rPr sz="4000" spc="-215" dirty="0"/>
              <a:t> </a:t>
            </a:r>
            <a:r>
              <a:rPr sz="4000" spc="-65" dirty="0"/>
              <a:t>the</a:t>
            </a:r>
            <a:r>
              <a:rPr sz="4000" spc="-225" dirty="0"/>
              <a:t> </a:t>
            </a:r>
            <a:r>
              <a:rPr sz="4000" spc="-195" dirty="0"/>
              <a:t>XSLT</a:t>
            </a:r>
            <a:r>
              <a:rPr sz="4000" spc="-210" dirty="0"/>
              <a:t> </a:t>
            </a:r>
            <a:r>
              <a:rPr sz="4000" spc="-90" dirty="0"/>
              <a:t>Document</a:t>
            </a:r>
            <a:r>
              <a:rPr sz="4000" spc="-229" dirty="0"/>
              <a:t> </a:t>
            </a:r>
            <a:r>
              <a:rPr sz="4000" spc="-70" dirty="0"/>
              <a:t>to  </a:t>
            </a:r>
            <a:r>
              <a:rPr lang="en-IN" sz="4000" spc="-70" dirty="0" smtClean="0"/>
              <a:t/>
            </a:r>
            <a:br>
              <a:rPr lang="en-IN" sz="4000" spc="-70" dirty="0" smtClean="0"/>
            </a:br>
            <a:r>
              <a:rPr lang="en-IN" sz="4000" spc="-70" dirty="0"/>
              <a:t> </a:t>
            </a:r>
            <a:r>
              <a:rPr sz="4000" spc="-70" dirty="0" smtClean="0"/>
              <a:t>the </a:t>
            </a:r>
            <a:r>
              <a:rPr sz="4000" spc="-70" dirty="0"/>
              <a:t>XML</a:t>
            </a:r>
            <a:r>
              <a:rPr sz="4000" spc="-360" dirty="0"/>
              <a:t> </a:t>
            </a:r>
            <a:r>
              <a:rPr sz="4000" spc="-90" dirty="0"/>
              <a:t>Document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78815" y="2057400"/>
            <a:ext cx="6889750" cy="203835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version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"1.0"?&gt;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&lt;?xml-</a:t>
            </a:r>
            <a:r>
              <a:rPr sz="2200" b="1" spc="-10" dirty="0" err="1">
                <a:solidFill>
                  <a:srgbClr val="006FC0"/>
                </a:solidFill>
                <a:latin typeface="Calibri"/>
                <a:cs typeface="Calibri"/>
              </a:rPr>
              <a:t>stylesheet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 smtClean="0">
                <a:solidFill>
                  <a:srgbClr val="006FC0"/>
                </a:solidFill>
                <a:latin typeface="Calibri"/>
                <a:cs typeface="Calibri"/>
              </a:rPr>
              <a:t>type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"text/xsl" </a:t>
            </a:r>
            <a:r>
              <a:rPr lang="en-IN" sz="2200" b="1" spc="-1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5" dirty="0" err="1" smtClean="0">
                <a:solidFill>
                  <a:srgbClr val="006FC0"/>
                </a:solidFill>
                <a:latin typeface="Calibri"/>
                <a:cs typeface="Calibri"/>
              </a:rPr>
              <a:t>href</a:t>
            </a:r>
            <a:r>
              <a:rPr sz="2200" b="1" spc="-1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b="1" spc="1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"students.xsl"?&gt;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&lt;class&gt;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	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...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&lt;/class&gt;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0134"/>
            <a:ext cx="822706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90" dirty="0"/>
              <a:t>Step</a:t>
            </a:r>
            <a:r>
              <a:rPr sz="4000" spc="-220" dirty="0"/>
              <a:t> </a:t>
            </a:r>
            <a:r>
              <a:rPr sz="4000" spc="-55" dirty="0"/>
              <a:t>4:</a:t>
            </a:r>
            <a:r>
              <a:rPr sz="4000" spc="-215" dirty="0"/>
              <a:t> </a:t>
            </a:r>
            <a:r>
              <a:rPr sz="4000" spc="-80" dirty="0"/>
              <a:t>View</a:t>
            </a:r>
            <a:r>
              <a:rPr sz="4000" spc="-215" dirty="0"/>
              <a:t> </a:t>
            </a:r>
            <a:r>
              <a:rPr sz="4000" spc="-65" dirty="0"/>
              <a:t>the</a:t>
            </a:r>
            <a:r>
              <a:rPr sz="4000" spc="-225" dirty="0"/>
              <a:t> </a:t>
            </a:r>
            <a:r>
              <a:rPr sz="4000" spc="-70" dirty="0"/>
              <a:t>XML</a:t>
            </a:r>
            <a:r>
              <a:rPr sz="4000" spc="-215" dirty="0"/>
              <a:t> </a:t>
            </a:r>
            <a:r>
              <a:rPr sz="4000" spc="-90" dirty="0"/>
              <a:t>Document</a:t>
            </a:r>
            <a:r>
              <a:rPr sz="4000" spc="-220" dirty="0"/>
              <a:t> </a:t>
            </a:r>
            <a:r>
              <a:rPr sz="4000" spc="-50" dirty="0"/>
              <a:t>in  </a:t>
            </a:r>
            <a:r>
              <a:rPr sz="4000" spc="-95" dirty="0"/>
              <a:t>Internet</a:t>
            </a:r>
            <a:r>
              <a:rPr sz="4000" spc="-225" dirty="0"/>
              <a:t> </a:t>
            </a:r>
            <a:r>
              <a:rPr sz="4000" spc="-100" dirty="0"/>
              <a:t>Explorer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50240" y="1548663"/>
            <a:ext cx="7274560" cy="453265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version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"1.0"?&gt;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&lt;?xml-</a:t>
            </a:r>
            <a:r>
              <a:rPr sz="2200" b="1" spc="-10" dirty="0" err="1">
                <a:solidFill>
                  <a:srgbClr val="006FC0"/>
                </a:solidFill>
                <a:latin typeface="Calibri"/>
                <a:cs typeface="Calibri"/>
              </a:rPr>
              <a:t>stylesheet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en-IN" sz="22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 smtClean="0">
                <a:solidFill>
                  <a:srgbClr val="006FC0"/>
                </a:solidFill>
                <a:latin typeface="Calibri"/>
                <a:cs typeface="Calibri"/>
              </a:rPr>
              <a:t>type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= </a:t>
            </a:r>
            <a:r>
              <a:rPr sz="2200" b="1" spc="-15" dirty="0">
                <a:solidFill>
                  <a:srgbClr val="006FC0"/>
                </a:solidFill>
                <a:latin typeface="Calibri"/>
                <a:cs typeface="Calibri"/>
              </a:rPr>
              <a:t>"text/xsl" </a:t>
            </a:r>
            <a:r>
              <a:rPr lang="en-IN" sz="2200" b="1" spc="-1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5" dirty="0" err="1" smtClean="0">
                <a:solidFill>
                  <a:srgbClr val="006FC0"/>
                </a:solidFill>
                <a:latin typeface="Calibri"/>
                <a:cs typeface="Calibri"/>
              </a:rPr>
              <a:t>href</a:t>
            </a:r>
            <a:r>
              <a:rPr sz="2200" b="1" spc="-1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200" b="1" spc="1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"students.xsl"?&gt;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&lt;class&gt;</a:t>
            </a:r>
            <a:endParaRPr sz="22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&lt;student rollno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"393"&gt;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&lt;firstname&gt;Dinkar&lt;/firstname&gt;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&lt;lastname&gt;Kad&lt;/lastname&gt;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&lt;/student&gt;</a:t>
            </a:r>
            <a:endParaRPr sz="2200" dirty="0">
              <a:latin typeface="Calibri"/>
              <a:cs typeface="Calibri"/>
            </a:endParaRPr>
          </a:p>
          <a:p>
            <a:pPr marL="2032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&lt;student rollno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"493"&gt;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6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&lt;firstname&gt;Vaneet&lt;/firstname&gt;</a:t>
            </a:r>
            <a:endParaRPr sz="2200" dirty="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&lt;lastname&gt;Gupta&lt;/lastname&gt;</a:t>
            </a:r>
            <a:endParaRPr sz="2200" dirty="0">
              <a:latin typeface="Calibri"/>
              <a:cs typeface="Calibri"/>
            </a:endParaRPr>
          </a:p>
          <a:p>
            <a:pPr marL="267335">
              <a:lnSpc>
                <a:spcPct val="100000"/>
              </a:lnSpc>
              <a:spcBef>
                <a:spcPts val="265"/>
              </a:spcBef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&lt;/student&gt;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&lt;/class&gt;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7119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O</a:t>
            </a:r>
            <a:r>
              <a:rPr spc="-100" dirty="0"/>
              <a:t>ut</a:t>
            </a:r>
            <a:r>
              <a:rPr spc="-105" dirty="0"/>
              <a:t>p</a:t>
            </a:r>
            <a:r>
              <a:rPr spc="-100" dirty="0"/>
              <a:t>u</a:t>
            </a:r>
            <a:r>
              <a:rPr spc="-5"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1676400" y="1676400"/>
            <a:ext cx="4495800" cy="2314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084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Introduction </a:t>
            </a:r>
            <a:r>
              <a:rPr spc="-70" dirty="0"/>
              <a:t>to</a:t>
            </a:r>
            <a:r>
              <a:rPr spc="-415" dirty="0"/>
              <a:t> </a:t>
            </a:r>
            <a:r>
              <a:rPr spc="-90" dirty="0"/>
              <a:t>DTD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" y="1447800"/>
            <a:ext cx="8112760" cy="328936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DTD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a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Document </a:t>
            </a:r>
            <a:r>
              <a:rPr sz="2800" spc="-30" dirty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8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Definition.</a:t>
            </a:r>
            <a:endParaRPr sz="2800" dirty="0">
              <a:latin typeface="Calibri"/>
              <a:cs typeface="Calibri"/>
            </a:endParaRPr>
          </a:p>
          <a:p>
            <a:pPr marL="241300" marR="5765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DTD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defines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0" dirty="0" smtClean="0">
                <a:solidFill>
                  <a:srgbClr val="FF0000"/>
                </a:solidFill>
                <a:latin typeface="Calibri"/>
                <a:cs typeface="Calibri"/>
              </a:rPr>
              <a:t>structure</a:t>
            </a:r>
            <a:r>
              <a:rPr lang="en-US" sz="2800" spc="-10" dirty="0" smtClean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800" spc="-5" dirty="0" smtClean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legal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elements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  </a:t>
            </a:r>
            <a:r>
              <a:rPr lang="en-US" sz="2800" spc="-5" dirty="0" smtClean="0">
                <a:solidFill>
                  <a:srgbClr val="FF0000"/>
                </a:solidFill>
                <a:latin typeface="Calibri"/>
                <a:cs typeface="Calibri"/>
              </a:rPr>
              <a:t>their </a:t>
            </a:r>
            <a:r>
              <a:rPr sz="2800" spc="-15" dirty="0" smtClean="0">
                <a:solidFill>
                  <a:srgbClr val="FF0000"/>
                </a:solidFill>
                <a:latin typeface="Calibri"/>
                <a:cs typeface="Calibri"/>
              </a:rPr>
              <a:t>attributes</a:t>
            </a:r>
            <a:r>
              <a:rPr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document.</a:t>
            </a:r>
            <a:endParaRPr sz="2800" dirty="0">
              <a:latin typeface="Calibri"/>
              <a:cs typeface="Calibri"/>
            </a:endParaRPr>
          </a:p>
          <a:p>
            <a:pPr marL="241300" marR="278765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With a </a:t>
            </a:r>
            <a:r>
              <a:rPr sz="2800" spc="-25" dirty="0">
                <a:solidFill>
                  <a:srgbClr val="2E2B1F"/>
                </a:solidFill>
                <a:latin typeface="Calibri"/>
                <a:cs typeface="Calibri"/>
              </a:rPr>
              <a:t>DTD,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independent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groups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people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agree </a:t>
            </a:r>
            <a:r>
              <a:rPr sz="2800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 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standard DTD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interchanging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endParaRPr sz="28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application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DTD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verify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that XML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1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valid.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541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An </a:t>
            </a:r>
            <a:r>
              <a:rPr spc="-95" dirty="0"/>
              <a:t>Internal </a:t>
            </a:r>
            <a:r>
              <a:rPr spc="-90" dirty="0"/>
              <a:t>DTD</a:t>
            </a:r>
            <a:r>
              <a:rPr spc="-575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71600"/>
            <a:ext cx="6934200" cy="5090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&lt;?xml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version="1.0"?&gt;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&lt;!DOCTYPE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note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[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note</a:t>
            </a:r>
            <a:r>
              <a:rPr sz="22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(to,from,heading,body)&gt;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&lt;!ELEMENT heading</a:t>
            </a:r>
            <a:r>
              <a:rPr sz="22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body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]&gt;</a:t>
            </a:r>
            <a:endParaRPr lang="en-IN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&lt;note&gt;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&lt;to&gt;Tove&lt;/to&gt;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&lt;from&gt;Jani&lt;/from&gt;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&lt;heading&gt;Reminder&lt;/heading&gt;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&lt;body&gt;Don't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forget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 this</a:t>
            </a:r>
            <a:r>
              <a:rPr sz="22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weekend&lt;/body&gt;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&lt;/note&gt;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846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An </a:t>
            </a:r>
            <a:r>
              <a:rPr spc="-95" dirty="0"/>
              <a:t>Internal </a:t>
            </a:r>
            <a:r>
              <a:rPr spc="-90" dirty="0"/>
              <a:t>DTD</a:t>
            </a:r>
            <a:r>
              <a:rPr spc="-545" dirty="0"/>
              <a:t> </a:t>
            </a:r>
            <a:r>
              <a:rPr spc="-95" dirty="0"/>
              <a:t>Expalnation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7696200" cy="4992392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DTD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previous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example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interpreted </a:t>
            </a:r>
            <a:r>
              <a:rPr lang="en-US"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as follows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241300" marR="104775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!DOCTYPE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note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de</a:t>
            </a:r>
            <a:r>
              <a:rPr lang="en-IN" sz="2200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clares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this document follows 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a DTD </a:t>
            </a: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named</a:t>
            </a:r>
            <a:r>
              <a:rPr lang="en-US" sz="2400" dirty="0"/>
              <a:t> </a:t>
            </a:r>
            <a:r>
              <a:rPr sz="2200" b="1" spc="-15" dirty="0" smtClean="0">
                <a:solidFill>
                  <a:srgbClr val="C00000"/>
                </a:solidFill>
                <a:latin typeface="Calibri"/>
                <a:cs typeface="Calibri"/>
              </a:rPr>
              <a:t>note</a:t>
            </a:r>
            <a:endParaRPr sz="2200" b="1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241300" marR="230504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!ELEMENT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note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that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note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lang="en-IN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is the root and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must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 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four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elements:</a:t>
            </a:r>
            <a:r>
              <a:rPr sz="22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"to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from,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heading,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body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!ELEMENT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r>
              <a:rPr sz="2200" spc="2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"#PCDATA</a:t>
            </a:r>
            <a:r>
              <a:rPr sz="2200" spc="-4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endParaRPr lang="en-IN" sz="2200" spc="-4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IN" sz="2200" spc="-45" dirty="0">
                <a:solidFill>
                  <a:srgbClr val="7030A0"/>
                </a:solidFill>
                <a:latin typeface="Calibri"/>
                <a:cs typeface="Calibri"/>
              </a:rPr>
              <a:t>i.e. it can </a:t>
            </a:r>
            <a:r>
              <a:rPr lang="en-US" sz="2200" spc="-45" dirty="0" smtClean="0">
                <a:solidFill>
                  <a:srgbClr val="7030A0"/>
                </a:solidFill>
                <a:latin typeface="Calibri"/>
                <a:cs typeface="Calibri"/>
              </a:rPr>
              <a:t>only </a:t>
            </a:r>
            <a:r>
              <a:rPr lang="en-US" sz="2200" spc="-45" dirty="0">
                <a:solidFill>
                  <a:srgbClr val="7030A0"/>
                </a:solidFill>
                <a:latin typeface="Calibri"/>
                <a:cs typeface="Calibri"/>
              </a:rPr>
              <a:t>contain </a:t>
            </a:r>
            <a:r>
              <a:rPr lang="en-US" sz="2200" b="1" spc="-45" dirty="0">
                <a:solidFill>
                  <a:srgbClr val="7030A0"/>
                </a:solidFill>
                <a:latin typeface="Calibri"/>
                <a:cs typeface="Calibri"/>
              </a:rPr>
              <a:t>parsed character data (text)</a:t>
            </a:r>
            <a:r>
              <a:rPr lang="en-US" sz="2200" spc="-45" dirty="0">
                <a:solidFill>
                  <a:srgbClr val="7030A0"/>
                </a:solidFill>
                <a:latin typeface="Calibri"/>
                <a:cs typeface="Calibri"/>
              </a:rPr>
              <a:t>.</a:t>
            </a:r>
            <a:endParaRPr sz="2200" spc="-45"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241300" marR="724535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!ELEMENT from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 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"#PCDATA"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!ELEMENT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heading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heading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element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</a:t>
            </a:r>
            <a:endParaRPr sz="2200" dirty="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  <a:spcBef>
                <a:spcPts val="5"/>
              </a:spcBef>
            </a:pP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"#PCDATA"</a:t>
            </a:r>
            <a:endParaRPr sz="2200" dirty="0">
              <a:latin typeface="Calibri"/>
              <a:cs typeface="Calibri"/>
            </a:endParaRPr>
          </a:p>
          <a:p>
            <a:pPr marL="241300" marR="68961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!ELEMENT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body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body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type  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"#PCDATA"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57200"/>
            <a:ext cx="7922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An </a:t>
            </a:r>
            <a:r>
              <a:rPr spc="-95" dirty="0"/>
              <a:t>External </a:t>
            </a:r>
            <a:r>
              <a:rPr spc="-90" dirty="0"/>
              <a:t>DTD</a:t>
            </a:r>
            <a:r>
              <a:rPr spc="-560" dirty="0"/>
              <a:t> </a:t>
            </a:r>
            <a:r>
              <a:rPr spc="-9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2209800"/>
            <a:ext cx="678180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&lt;?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version="1.0"?&gt;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&lt;!DOCTYPE </a:t>
            </a:r>
            <a:r>
              <a:rPr sz="2000" spc="-10" dirty="0">
                <a:solidFill>
                  <a:srgbClr val="006FC0"/>
                </a:solidFill>
                <a:latin typeface="Calibri"/>
                <a:cs typeface="Calibri"/>
              </a:rPr>
              <a:t>note SYSTEM</a:t>
            </a:r>
            <a:r>
              <a:rPr sz="20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alibri"/>
                <a:cs typeface="Calibri"/>
              </a:rPr>
              <a:t>"note.dtd"&gt;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&lt;note&gt;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&lt;to&gt;Tove&lt;/to&gt;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&lt;from&gt;Jani&lt;/from&gt;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&lt;heading&gt;Reminder&lt;/heading&gt;</a:t>
            </a:r>
            <a:endParaRPr sz="2000" dirty="0">
              <a:latin typeface="Calibri"/>
              <a:cs typeface="Calibri"/>
            </a:endParaRPr>
          </a:p>
          <a:p>
            <a:pPr marL="241300" marR="919480" indent="1143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&lt;body&gt;Don't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forget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</a:t>
            </a:r>
            <a:r>
              <a:rPr sz="20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weekend!&lt;/body&gt;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&lt;/note&gt;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728" y="1549653"/>
            <a:ext cx="5718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4408170" algn="l"/>
              </a:tabLst>
            </a:pPr>
            <a:r>
              <a:rPr sz="3600" spc="-7" baseline="2314" dirty="0">
                <a:solidFill>
                  <a:srgbClr val="FF0000"/>
                </a:solidFill>
                <a:latin typeface="Calibri"/>
                <a:cs typeface="Calibri"/>
              </a:rPr>
              <a:t>XML File	</a:t>
            </a:r>
            <a:r>
              <a:rPr sz="240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r>
              <a:rPr sz="2400" spc="229" dirty="0">
                <a:solidFill>
                  <a:srgbClr val="A9A47B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note.dtd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5800" y="2057400"/>
            <a:ext cx="3810000" cy="186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4190" indent="-229235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tabLst>
                <a:tab pos="241300" algn="l"/>
                <a:tab pos="241935" algn="l"/>
              </a:tabLst>
            </a:pP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&lt;!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note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(to,from,heading,body)&gt;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&lt;!ELEMENT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&lt;!ELEMENT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heading</a:t>
            </a:r>
            <a:r>
              <a:rPr sz="2000" spc="-35" dirty="0" smtClean="0">
                <a:solidFill>
                  <a:srgbClr val="2E2B1F"/>
                </a:solidFill>
                <a:latin typeface="Calibri"/>
                <a:cs typeface="Calibri"/>
              </a:rPr>
              <a:t>(#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PCDATA)&gt;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&lt;!ELEMENT body</a:t>
            </a:r>
            <a:r>
              <a:rPr sz="2000" spc="-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(#PCDATA)&gt;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9654"/>
            <a:ext cx="79222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800"/>
              </a:lnSpc>
              <a:spcBef>
                <a:spcPts val="95"/>
              </a:spcBef>
            </a:pPr>
            <a:r>
              <a:rPr sz="4000" spc="-90" dirty="0"/>
              <a:t>Building Blocks </a:t>
            </a:r>
            <a:r>
              <a:rPr sz="4000" spc="-50" dirty="0"/>
              <a:t>of </a:t>
            </a:r>
            <a:r>
              <a:rPr sz="4000" spc="-70" dirty="0"/>
              <a:t>XML</a:t>
            </a:r>
            <a:r>
              <a:rPr sz="4000" spc="-660" dirty="0"/>
              <a:t> </a:t>
            </a:r>
            <a:r>
              <a:rPr sz="4000" spc="-90" dirty="0"/>
              <a:t>Documents</a:t>
            </a:r>
            <a:endParaRPr sz="4000" dirty="0"/>
          </a:p>
          <a:p>
            <a:pPr marL="12700">
              <a:lnSpc>
                <a:spcPts val="5280"/>
              </a:lnSpc>
            </a:pPr>
            <a:r>
              <a:rPr sz="4000" spc="-50" dirty="0"/>
              <a:t>as </a:t>
            </a:r>
            <a:r>
              <a:rPr sz="4000" spc="-65" dirty="0"/>
              <a:t>per</a:t>
            </a:r>
            <a:r>
              <a:rPr sz="4000" spc="-360" dirty="0"/>
              <a:t> </a:t>
            </a:r>
            <a:r>
              <a:rPr sz="4000" spc="-85" dirty="0"/>
              <a:t>DTD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2343657" y="1706625"/>
            <a:ext cx="29457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body&gt;</a:t>
            </a:r>
            <a:r>
              <a:rPr sz="2200" i="1" spc="-5" dirty="0" err="1" smtClean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200" i="1" spc="-10" dirty="0" err="1" smtClean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&lt;/body&gt;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5660" y="2243150"/>
            <a:ext cx="5777739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meeting </a:t>
            </a:r>
            <a:r>
              <a:rPr lang="en-US"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id</a:t>
            </a:r>
            <a:r>
              <a:rPr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="</a:t>
            </a:r>
            <a:r>
              <a:rPr lang="en-US"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102023</a:t>
            </a:r>
            <a:r>
              <a:rPr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200" spc="4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….&lt;/meeting&gt;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3950" y="2779902"/>
            <a:ext cx="217805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&amp;</a:t>
            </a:r>
            <a:r>
              <a:rPr sz="2200" spc="-5" dirty="0" err="1">
                <a:solidFill>
                  <a:srgbClr val="2E2B1F"/>
                </a:solidFill>
                <a:latin typeface="Calibri"/>
                <a:cs typeface="Calibri"/>
              </a:rPr>
              <a:t>lt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&amp;</a:t>
            </a:r>
            <a:r>
              <a:rPr lang="en-US" sz="2200" spc="-5" dirty="0" err="1" smtClean="0">
                <a:solidFill>
                  <a:srgbClr val="2E2B1F"/>
                </a:solidFill>
                <a:latin typeface="Calibri"/>
                <a:cs typeface="Calibri"/>
              </a:rPr>
              <a:t>gt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;</a:t>
            </a:r>
            <a:r>
              <a:rPr sz="2200" spc="-6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&amp;amp;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940" y="1706625"/>
            <a:ext cx="1534795" cy="1970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:</a:t>
            </a:r>
            <a:endParaRPr sz="2200">
              <a:latin typeface="Calibri"/>
              <a:cs typeface="Calibri"/>
            </a:endParaRPr>
          </a:p>
          <a:p>
            <a:pPr marL="227965" indent="-227965">
              <a:lnSpc>
                <a:spcPct val="100000"/>
              </a:lnSpc>
              <a:spcBef>
                <a:spcPts val="1585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Attributes</a:t>
            </a:r>
            <a:r>
              <a:rPr sz="22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27965" indent="-227965">
              <a:lnSpc>
                <a:spcPct val="100000"/>
              </a:lnSpc>
              <a:spcBef>
                <a:spcPts val="1585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Entities</a:t>
            </a:r>
            <a:r>
              <a:rPr sz="22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227965" indent="-227965">
              <a:lnSpc>
                <a:spcPct val="100000"/>
              </a:lnSpc>
              <a:spcBef>
                <a:spcPts val="1585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b="1" spc="-70" dirty="0">
                <a:solidFill>
                  <a:srgbClr val="2E2B1F"/>
                </a:solidFill>
                <a:latin typeface="Calibri"/>
                <a:cs typeface="Calibri"/>
              </a:rPr>
              <a:t>PCDATA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424" y="3839336"/>
            <a:ext cx="89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0" y="3316351"/>
            <a:ext cx="5651119" cy="1707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PCDATA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means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parsed character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40000"/>
              </a:lnSpc>
              <a:spcBef>
                <a:spcPts val="525"/>
              </a:spcBef>
            </a:pPr>
            <a:r>
              <a:rPr sz="2000" b="1" spc="-65" dirty="0">
                <a:solidFill>
                  <a:srgbClr val="2E2B1F"/>
                </a:solidFill>
                <a:latin typeface="Calibri"/>
                <a:cs typeface="Calibri"/>
              </a:rPr>
              <a:t>PCDATA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lang="en-IN"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w</a:t>
            </a:r>
            <a:r>
              <a:rPr lang="en-IN" sz="2000" b="1" spc="-5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ill</a:t>
            </a:r>
            <a:r>
              <a:rPr sz="2000" b="1" spc="-5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be 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parsed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parser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. 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Character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 the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found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start tag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the end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tag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940" y="5194249"/>
            <a:ext cx="1057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200" b="1" spc="-6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200" b="1" spc="-175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0424" y="5717235"/>
            <a:ext cx="89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CBDBC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3657" y="5194249"/>
            <a:ext cx="5240655" cy="854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2E2B1F"/>
                </a:solidFill>
                <a:latin typeface="Calibri"/>
                <a:cs typeface="Calibri"/>
              </a:rPr>
              <a:t>CDATA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means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r>
              <a:rPr sz="22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32384">
              <a:lnSpc>
                <a:spcPct val="100000"/>
              </a:lnSpc>
              <a:spcBef>
                <a:spcPts val="1485"/>
              </a:spcBef>
            </a:pPr>
            <a:r>
              <a:rPr sz="2000" b="1" spc="-75" dirty="0">
                <a:solidFill>
                  <a:srgbClr val="2E2B1F"/>
                </a:solidFill>
                <a:latin typeface="Calibri"/>
                <a:cs typeface="Calibri"/>
              </a:rPr>
              <a:t>CDATA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text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that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will </a:t>
            </a:r>
            <a:r>
              <a:rPr sz="2000" b="1" spc="-15" dirty="0">
                <a:solidFill>
                  <a:srgbClr val="C00000"/>
                </a:solidFill>
                <a:latin typeface="Calibri"/>
                <a:cs typeface="Calibri"/>
              </a:rPr>
              <a:t>NOT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be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parsed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E2B1F"/>
                </a:solidFill>
                <a:latin typeface="Calibri"/>
                <a:cs typeface="Calibri"/>
              </a:rPr>
              <a:t>parser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7617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XML </a:t>
            </a:r>
            <a:r>
              <a:rPr spc="-80" dirty="0"/>
              <a:t>Does </a:t>
            </a:r>
            <a:r>
              <a:rPr spc="-70" dirty="0"/>
              <a:t>Not </a:t>
            </a:r>
            <a:r>
              <a:rPr spc="-55" dirty="0" smtClean="0"/>
              <a:t>D</a:t>
            </a:r>
            <a:r>
              <a:rPr lang="en-US" spc="-55" dirty="0" smtClean="0"/>
              <a:t>o</a:t>
            </a:r>
            <a:r>
              <a:rPr spc="-675" dirty="0" smtClean="0"/>
              <a:t> </a:t>
            </a:r>
            <a:r>
              <a:rPr spc="-100" dirty="0"/>
              <a:t>Anything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7350760" cy="423769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Following is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lang="en-US" sz="2400" spc="-10" dirty="0">
                <a:solidFill>
                  <a:srgbClr val="2E2B1F"/>
                </a:solidFill>
                <a:latin typeface="Calibri"/>
                <a:cs typeface="Calibri"/>
              </a:rPr>
              <a:t>XML document </a:t>
            </a:r>
            <a:r>
              <a:rPr lang="en-US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that stores book information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lang="en-IN" sz="24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4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algn="just"/>
            <a:r>
              <a:rPr lang="en-US" sz="2400" dirty="0"/>
              <a:t>&lt;book&gt;</a:t>
            </a:r>
          </a:p>
          <a:p>
            <a:pPr algn="just"/>
            <a:r>
              <a:rPr lang="en-US" sz="2400" dirty="0"/>
              <a:t>&lt;title&gt; Learning Amazon Web Services &lt;/title&gt;</a:t>
            </a:r>
          </a:p>
          <a:p>
            <a:pPr algn="just"/>
            <a:r>
              <a:rPr lang="en-US" sz="2400" dirty="0"/>
              <a:t>&lt;author&gt; Mark Wilkins &lt;/author&gt;</a:t>
            </a:r>
          </a:p>
          <a:p>
            <a:pPr algn="just"/>
            <a:r>
              <a:rPr lang="en-US" sz="2400" dirty="0"/>
              <a:t>&lt;/book&gt;</a:t>
            </a:r>
          </a:p>
          <a:p>
            <a:pPr marL="12700" algn="just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lang="en-IN" sz="22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26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XML above is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quite</a:t>
            </a:r>
            <a:r>
              <a:rPr sz="24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self-descriptive</a:t>
            </a:r>
            <a:r>
              <a:rPr lang="en-IN" sz="24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2380"/>
              </a:lnSpc>
              <a:spcBef>
                <a:spcPts val="55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5" dirty="0" smtClean="0">
                <a:solidFill>
                  <a:srgbClr val="FF0000"/>
                </a:solidFill>
                <a:latin typeface="Calibri"/>
                <a:cs typeface="Calibri"/>
              </a:rPr>
              <a:t>But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still,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XML above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does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not DO </a:t>
            </a:r>
            <a:r>
              <a:rPr sz="2400" spc="-10" dirty="0" smtClean="0">
                <a:solidFill>
                  <a:srgbClr val="FF0000"/>
                </a:solidFill>
                <a:latin typeface="Calibri"/>
                <a:cs typeface="Calibri"/>
              </a:rPr>
              <a:t>anything</a:t>
            </a:r>
            <a:r>
              <a:rPr lang="en-US" sz="2400" spc="-10" dirty="0" smtClean="0">
                <a:solidFill>
                  <a:srgbClr val="FF0000"/>
                </a:solidFill>
                <a:latin typeface="Calibri"/>
                <a:cs typeface="Calibri"/>
              </a:rPr>
              <a:t> special</a:t>
            </a:r>
            <a:r>
              <a:rPr sz="2400" spc="-10" dirty="0" smtClean="0">
                <a:solidFill>
                  <a:srgbClr val="FF0000"/>
                </a:solidFill>
                <a:latin typeface="Calibri"/>
                <a:cs typeface="Calibri"/>
              </a:rPr>
              <a:t>. </a:t>
            </a:r>
            <a:endParaRPr lang="en-IN" sz="2400" spc="-1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241300" marR="5080" indent="-228600" algn="just">
              <a:lnSpc>
                <a:spcPts val="2380"/>
              </a:lnSpc>
              <a:spcBef>
                <a:spcPts val="55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XML </a:t>
            </a:r>
            <a:r>
              <a:rPr lang="en-IN" sz="2400" b="1" spc="-5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contain some </a:t>
            </a:r>
            <a:r>
              <a:rPr sz="2400" b="1" spc="-10" dirty="0" smtClean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information </a:t>
            </a:r>
            <a:r>
              <a:rPr sz="24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wrapped </a:t>
            </a:r>
            <a:r>
              <a:rPr sz="24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</a:t>
            </a:r>
            <a:r>
              <a:rPr sz="24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tags.</a:t>
            </a:r>
            <a:endParaRPr sz="2400" b="1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197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447800"/>
            <a:ext cx="7579360" cy="33746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behave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container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hold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text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 other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elements, 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attributes,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media objects or mix of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all.</a:t>
            </a:r>
            <a:endParaRPr sz="2200" dirty="0">
              <a:latin typeface="Calibri"/>
              <a:cs typeface="Calibri"/>
            </a:endParaRPr>
          </a:p>
          <a:p>
            <a:pPr marL="241300" marR="8255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Each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document contains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one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 elements,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 boundaries of which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either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delimited by start-tags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200" spc="-10" dirty="0" smtClean="0">
                <a:solidFill>
                  <a:srgbClr val="FF0000"/>
                </a:solidFill>
                <a:latin typeface="Calibri"/>
                <a:cs typeface="Calibri"/>
              </a:rPr>
              <a:t>end-tags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empty</a:t>
            </a:r>
            <a:r>
              <a:rPr sz="22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elements.</a:t>
            </a:r>
            <a:endParaRPr sz="2200" dirty="0">
              <a:solidFill>
                <a:srgbClr val="FF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b="1" spc="-15" dirty="0" smtClean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200" b="1" spc="-15" dirty="0" smtClean="0">
                <a:solidFill>
                  <a:srgbClr val="006FC0"/>
                </a:solidFill>
                <a:latin typeface="Calibri"/>
                <a:cs typeface="Calibri"/>
              </a:rPr>
              <a:t>&lt;name&gt;</a:t>
            </a:r>
            <a:r>
              <a:rPr lang="en-US" sz="2200" b="1" spc="-15" dirty="0" smtClean="0">
                <a:solidFill>
                  <a:srgbClr val="006FC0"/>
                </a:solidFill>
                <a:latin typeface="Calibri"/>
                <a:cs typeface="Calibri"/>
              </a:rPr>
              <a:t>ABC Enterprises</a:t>
            </a:r>
            <a:r>
              <a:rPr sz="22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&lt;/</a:t>
            </a:r>
            <a:r>
              <a:rPr sz="2200" b="1" spc="-10" dirty="0">
                <a:solidFill>
                  <a:srgbClr val="006FC0"/>
                </a:solidFill>
                <a:latin typeface="Calibri"/>
                <a:cs typeface="Calibri"/>
              </a:rPr>
              <a:t>name</a:t>
            </a:r>
            <a:r>
              <a:rPr sz="2200" b="1" spc="-10" dirty="0" smtClean="0">
                <a:solidFill>
                  <a:srgbClr val="006FC0"/>
                </a:solidFill>
                <a:latin typeface="Calibri"/>
                <a:cs typeface="Calibri"/>
              </a:rPr>
              <a:t>&gt;</a:t>
            </a:r>
            <a:endParaRPr lang="en-US" sz="2200" b="1" spc="-10" dirty="0" smtClean="0">
              <a:solidFill>
                <a:srgbClr val="006FC0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b="1" spc="-15" dirty="0" smtClean="0">
                <a:solidFill>
                  <a:srgbClr val="006FC0"/>
                </a:solidFill>
                <a:cs typeface="Calibri"/>
              </a:rPr>
              <a:t>&lt;</a:t>
            </a:r>
            <a:r>
              <a:rPr lang="en-US" sz="2200" b="1" spc="-15" dirty="0" err="1" smtClean="0">
                <a:solidFill>
                  <a:srgbClr val="006FC0"/>
                </a:solidFill>
                <a:cs typeface="Calibri"/>
              </a:rPr>
              <a:t>mytag</a:t>
            </a:r>
            <a:r>
              <a:rPr lang="en-US" sz="2200" b="1" spc="-15" dirty="0" smtClean="0">
                <a:solidFill>
                  <a:srgbClr val="006FC0"/>
                </a:solidFill>
                <a:cs typeface="Calibri"/>
              </a:rPr>
              <a:t> </a:t>
            </a:r>
            <a:r>
              <a:rPr lang="en-US" sz="2200" b="1" spc="-10" dirty="0" smtClean="0">
                <a:solidFill>
                  <a:srgbClr val="006FC0"/>
                </a:solidFill>
                <a:cs typeface="Calibri"/>
              </a:rPr>
              <a:t>/&gt;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2740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A</a:t>
            </a:r>
            <a:r>
              <a:rPr spc="-100" dirty="0"/>
              <a:t>tt</a:t>
            </a:r>
            <a:r>
              <a:rPr spc="-110" dirty="0"/>
              <a:t>ri</a:t>
            </a:r>
            <a:r>
              <a:rPr spc="-100" dirty="0"/>
              <a:t>bu</a:t>
            </a:r>
            <a:r>
              <a:rPr spc="-135" dirty="0"/>
              <a:t>t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1601"/>
            <a:ext cx="7579360" cy="39100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part of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2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have any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number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unique</a:t>
            </a:r>
            <a:r>
              <a:rPr sz="220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attributes.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give more information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about 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or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more precisely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property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of the</a:t>
            </a:r>
            <a:r>
              <a:rPr sz="2200" b="1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always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i="1" spc="-5" dirty="0">
                <a:solidFill>
                  <a:srgbClr val="7030A0"/>
                </a:solidFill>
                <a:latin typeface="Calibri"/>
                <a:cs typeface="Calibri"/>
              </a:rPr>
              <a:t>name-value</a:t>
            </a:r>
            <a:r>
              <a:rPr sz="2200" i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pair.</a:t>
            </a:r>
            <a:endParaRPr sz="2200" dirty="0">
              <a:latin typeface="Calibri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  <a:buClr>
                <a:srgbClr val="A9A47B"/>
              </a:buClr>
              <a:buFont typeface="Arial"/>
              <a:buChar char="•"/>
            </a:pPr>
            <a:endParaRPr sz="30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 smtClean="0">
                <a:solidFill>
                  <a:srgbClr val="006FC0"/>
                </a:solidFill>
                <a:latin typeface="Calibri"/>
                <a:cs typeface="Calibri"/>
              </a:rPr>
              <a:t>&lt;</a:t>
            </a:r>
            <a:r>
              <a:rPr lang="en-US" sz="2200" b="1" spc="-5" dirty="0" smtClean="0">
                <a:solidFill>
                  <a:srgbClr val="006FC0"/>
                </a:solidFill>
                <a:latin typeface="Calibri"/>
                <a:cs typeface="Calibri"/>
              </a:rPr>
              <a:t>person </a:t>
            </a:r>
            <a:r>
              <a:rPr lang="en-US" sz="2200" b="1" spc="-20" dirty="0" smtClean="0">
                <a:solidFill>
                  <a:srgbClr val="006FC0"/>
                </a:solidFill>
                <a:latin typeface="Calibri"/>
                <a:cs typeface="Calibri"/>
              </a:rPr>
              <a:t>gender</a:t>
            </a:r>
            <a:r>
              <a:rPr sz="2200" b="1" spc="-20" dirty="0" smtClean="0">
                <a:solidFill>
                  <a:srgbClr val="006FC0"/>
                </a:solidFill>
                <a:latin typeface="Calibri"/>
                <a:cs typeface="Calibri"/>
              </a:rPr>
              <a:t>="</a:t>
            </a:r>
            <a:r>
              <a:rPr lang="en-US" sz="2200" b="1" spc="-20" dirty="0" smtClean="0">
                <a:solidFill>
                  <a:srgbClr val="006FC0"/>
                </a:solidFill>
                <a:latin typeface="Calibri"/>
                <a:cs typeface="Calibri"/>
              </a:rPr>
              <a:t>male</a:t>
            </a:r>
            <a:r>
              <a:rPr sz="2200" b="1" spc="-20" dirty="0" smtClean="0">
                <a:solidFill>
                  <a:srgbClr val="006FC0"/>
                </a:solidFill>
                <a:latin typeface="Calibri"/>
                <a:cs typeface="Calibri"/>
              </a:rPr>
              <a:t>"&gt;</a:t>
            </a:r>
            <a:r>
              <a:rPr lang="en-US" sz="2200" b="1" spc="-20" dirty="0" smtClean="0">
                <a:solidFill>
                  <a:srgbClr val="006FC0"/>
                </a:solidFill>
                <a:latin typeface="Calibri"/>
                <a:cs typeface="Calibri"/>
              </a:rPr>
              <a:t>&lt;/person&gt;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Here </a:t>
            </a:r>
            <a:r>
              <a:rPr lang="en-US" sz="2200" i="1" spc="-5" dirty="0" smtClean="0">
                <a:solidFill>
                  <a:srgbClr val="2E2B1F"/>
                </a:solidFill>
                <a:latin typeface="Calibri"/>
                <a:cs typeface="Calibri"/>
              </a:rPr>
              <a:t>person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 name whereas </a:t>
            </a:r>
            <a:r>
              <a:rPr lang="en-US" sz="2200" i="1" spc="-5" dirty="0" smtClean="0">
                <a:solidFill>
                  <a:srgbClr val="2E2B1F"/>
                </a:solidFill>
                <a:latin typeface="Calibri"/>
                <a:cs typeface="Calibri"/>
              </a:rPr>
              <a:t>gender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1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attribute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name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lang="en-US" sz="2200" i="1" spc="-25" dirty="0" smtClean="0">
                <a:solidFill>
                  <a:srgbClr val="2E2B1F"/>
                </a:solidFill>
                <a:latin typeface="Calibri"/>
                <a:cs typeface="Calibri"/>
              </a:rPr>
              <a:t>male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 given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attribute</a:t>
            </a:r>
            <a:r>
              <a:rPr sz="22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200" i="1" spc="-5" dirty="0" smtClean="0">
                <a:solidFill>
                  <a:srgbClr val="2E2B1F"/>
                </a:solidFill>
                <a:latin typeface="Calibri"/>
                <a:cs typeface="Calibri"/>
              </a:rPr>
              <a:t>gender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23622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E</a:t>
            </a:r>
            <a:r>
              <a:rPr spc="-100" dirty="0"/>
              <a:t>nt</a:t>
            </a:r>
            <a:r>
              <a:rPr spc="-110" dirty="0"/>
              <a:t>i</a:t>
            </a:r>
            <a:r>
              <a:rPr spc="-100" dirty="0"/>
              <a:t>t</a:t>
            </a:r>
            <a:r>
              <a:rPr spc="-110" dirty="0"/>
              <a:t>i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990600"/>
            <a:ext cx="7421880" cy="5743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7030A0"/>
                </a:solidFill>
                <a:latin typeface="Calibri"/>
                <a:cs typeface="Calibri"/>
              </a:rPr>
              <a:t>Entities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are </a:t>
            </a:r>
            <a:r>
              <a:rPr sz="2200" b="1" spc="-10" dirty="0">
                <a:solidFill>
                  <a:srgbClr val="7030A0"/>
                </a:solidFill>
                <a:latin typeface="Calibri"/>
                <a:cs typeface="Calibri"/>
              </a:rPr>
              <a:t>placeholders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XML. These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declared </a:t>
            </a:r>
            <a:r>
              <a:rPr sz="2200" dirty="0" smtClean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DTD.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Entities can be primarily categorized as:</a:t>
            </a: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Built-in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entities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 &amp;</a:t>
            </a:r>
            <a:r>
              <a:rPr lang="en-US" sz="2000" spc="-10" dirty="0" err="1" smtClean="0">
                <a:solidFill>
                  <a:srgbClr val="2E2B1F"/>
                </a:solidFill>
                <a:cs typeface="Calibri"/>
              </a:rPr>
              <a:t>gt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;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entities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  	&lt;!ENTITY copyright “&amp;#169;”&gt;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General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entities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	 &lt;!ENTITY level “HIGH”&gt;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Parameter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entities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</a:p>
          <a:p>
            <a:pPr marL="538480" lvl="1" indent="-229235">
              <a:spcBef>
                <a:spcPts val="48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&lt;!ELEMENT address(area, street, district)&gt;</a:t>
            </a:r>
          </a:p>
          <a:p>
            <a:pPr marL="538480" lvl="1" indent="-229235">
              <a:spcBef>
                <a:spcPts val="48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&lt;!ELEMENT residence(area, street, district)&gt;</a:t>
            </a:r>
            <a:endParaRPr lang="en-US" sz="20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538480" lvl="1" indent="-229235">
              <a:spcBef>
                <a:spcPts val="48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&lt;!ENTITY  </a:t>
            </a:r>
            <a:r>
              <a:rPr lang="en-US" sz="2000" dirty="0" err="1" smtClean="0">
                <a:solidFill>
                  <a:schemeClr val="accent3">
                    <a:lumMod val="75000"/>
                  </a:schemeClr>
                </a:solidFill>
              </a:rPr>
              <a:t>myaddress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 "</a:t>
            </a:r>
            <a:r>
              <a:rPr lang="en-US" sz="2000" spc="-5" dirty="0" smtClean="0">
                <a:solidFill>
                  <a:schemeClr val="accent3">
                    <a:lumMod val="75000"/>
                  </a:schemeClr>
                </a:solidFill>
                <a:cs typeface="Calibri"/>
              </a:rPr>
              <a:t>area, street, district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"&gt;</a:t>
            </a:r>
          </a:p>
          <a:p>
            <a:pPr marL="538480" lvl="1" indent="-229235">
              <a:spcBef>
                <a:spcPts val="480"/>
              </a:spcBef>
              <a:buClr>
                <a:srgbClr val="9CBDBC"/>
              </a:buClr>
              <a:tabLst>
                <a:tab pos="538480" algn="l"/>
                <a:tab pos="539115" algn="l"/>
              </a:tabLst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&lt;!ELEMENT xyz (%</a:t>
            </a:r>
            <a:r>
              <a:rPr lang="en-US" sz="2000" spc="-5" dirty="0" err="1" smtClean="0">
                <a:solidFill>
                  <a:srgbClr val="2E2B1F"/>
                </a:solidFill>
                <a:cs typeface="Calibri"/>
              </a:rPr>
              <a:t>myaddress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;)&gt;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There are five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built-in entities that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play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well-formed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XML,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they</a:t>
            </a:r>
            <a:r>
              <a:rPr sz="2000" spc="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are:</a:t>
            </a:r>
            <a:endParaRPr sz="2000" dirty="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ampersand: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7030A0"/>
                </a:solidFill>
                <a:latin typeface="Calibri"/>
                <a:cs typeface="Calibri"/>
              </a:rPr>
              <a:t>&amp;amp;</a:t>
            </a:r>
            <a:endParaRPr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Single quote:</a:t>
            </a:r>
            <a:r>
              <a:rPr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&amp;apos;</a:t>
            </a:r>
          </a:p>
          <a:p>
            <a:pPr marL="538480" lvl="1" indent="-22923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pc="-15" dirty="0">
                <a:solidFill>
                  <a:srgbClr val="2E2B1F"/>
                </a:solidFill>
                <a:latin typeface="Calibri"/>
                <a:cs typeface="Calibri"/>
              </a:rPr>
              <a:t>Greater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than:</a:t>
            </a:r>
            <a:r>
              <a:rPr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7030A0"/>
                </a:solidFill>
                <a:latin typeface="Calibri"/>
                <a:cs typeface="Calibri"/>
              </a:rPr>
              <a:t>&amp;gt;</a:t>
            </a:r>
            <a:endParaRPr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Less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than:</a:t>
            </a:r>
            <a:r>
              <a:rPr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rgbClr val="7030A0"/>
                </a:solidFill>
                <a:latin typeface="Calibri"/>
                <a:cs typeface="Calibri"/>
              </a:rPr>
              <a:t>&amp;lt;</a:t>
            </a:r>
            <a:endParaRPr dirty="0">
              <a:solidFill>
                <a:srgbClr val="7030A0"/>
              </a:solidFill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pc="-5" dirty="0">
                <a:solidFill>
                  <a:srgbClr val="2E2B1F"/>
                </a:solidFill>
                <a:latin typeface="Calibri"/>
                <a:cs typeface="Calibri"/>
              </a:rPr>
              <a:t>Double quote:</a:t>
            </a:r>
            <a:r>
              <a:rPr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&amp;quot;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8800" y="3276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REPETITIVE TASK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82930"/>
            <a:ext cx="81508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14" dirty="0"/>
              <a:t>Advantages </a:t>
            </a:r>
            <a:r>
              <a:rPr sz="4400" dirty="0"/>
              <a:t>&amp;</a:t>
            </a:r>
            <a:r>
              <a:rPr sz="4400" spc="-320" dirty="0"/>
              <a:t> </a:t>
            </a:r>
            <a:r>
              <a:rPr sz="4400" spc="-110" dirty="0"/>
              <a:t>Disadvantages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371600"/>
            <a:ext cx="7696200" cy="340734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Advantages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 using</a:t>
            </a:r>
            <a:r>
              <a:rPr sz="2400" b="1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DTD</a:t>
            </a:r>
            <a:endParaRPr sz="2400" dirty="0">
              <a:latin typeface="Calibri"/>
              <a:cs typeface="Calibri"/>
            </a:endParaRPr>
          </a:p>
          <a:p>
            <a:pPr marL="538480" marR="5080" lvl="1" indent="-228600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Documentation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can define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your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own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format for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XML 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files.</a:t>
            </a:r>
            <a:endParaRPr sz="2000" dirty="0">
              <a:latin typeface="Calibri"/>
              <a:cs typeface="Calibri"/>
            </a:endParaRPr>
          </a:p>
          <a:p>
            <a:pPr marL="538480" marR="76835" lvl="1" indent="-22860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Validation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-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gives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way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check 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validity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files by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checking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whether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appear in 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right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order, </a:t>
            </a:r>
            <a:r>
              <a:rPr lang="en-US" sz="2000" spc="-35" dirty="0" smtClean="0">
                <a:solidFill>
                  <a:srgbClr val="2E2B1F"/>
                </a:solidFill>
                <a:latin typeface="Calibri"/>
                <a:cs typeface="Calibri"/>
              </a:rPr>
              <a:t>and also, </a:t>
            </a:r>
            <a:r>
              <a:rPr lang="en-US" sz="2000" spc="-10" dirty="0" smtClean="0">
                <a:solidFill>
                  <a:srgbClr val="2E2B1F"/>
                </a:solidFill>
                <a:cs typeface="Calibri"/>
              </a:rPr>
              <a:t>are the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mandatory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5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place</a:t>
            </a: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lvl="1" algn="just">
              <a:lnSpc>
                <a:spcPct val="100000"/>
              </a:lnSpc>
              <a:spcBef>
                <a:spcPts val="45"/>
              </a:spcBef>
              <a:buClr>
                <a:srgbClr val="9CBDBC"/>
              </a:buClr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Disadvantages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 using</a:t>
            </a:r>
            <a:r>
              <a:rPr sz="2400" b="1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E2B1F"/>
                </a:solidFill>
                <a:latin typeface="Calibri"/>
                <a:cs typeface="Calibri"/>
              </a:rPr>
              <a:t>DTD</a:t>
            </a:r>
            <a:endParaRPr sz="24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 does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support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namespaces.</a:t>
            </a:r>
            <a:endParaRPr sz="22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It supports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only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i="1" spc="-25" dirty="0">
                <a:solidFill>
                  <a:srgbClr val="7030A0"/>
                </a:solidFill>
                <a:latin typeface="Calibri"/>
                <a:cs typeface="Calibri"/>
              </a:rPr>
              <a:t>text </a:t>
            </a:r>
            <a:r>
              <a:rPr sz="2200" i="1" spc="-10" dirty="0">
                <a:solidFill>
                  <a:srgbClr val="7030A0"/>
                </a:solidFill>
                <a:latin typeface="Calibri"/>
                <a:cs typeface="Calibri"/>
              </a:rPr>
              <a:t>string </a:t>
            </a:r>
            <a:r>
              <a:rPr sz="2200" i="1" spc="-15" dirty="0">
                <a:solidFill>
                  <a:srgbClr val="7030A0"/>
                </a:solidFill>
                <a:latin typeface="Calibri"/>
                <a:cs typeface="Calibri"/>
              </a:rPr>
              <a:t>data</a:t>
            </a:r>
            <a:r>
              <a:rPr sz="2200" i="1" spc="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7030A0"/>
                </a:solidFill>
                <a:latin typeface="Calibri"/>
                <a:cs typeface="Calibri"/>
              </a:rPr>
              <a:t>type</a:t>
            </a:r>
            <a:r>
              <a:rPr sz="2200" i="1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76200"/>
            <a:ext cx="5560060" cy="677108"/>
          </a:xfrm>
        </p:spPr>
        <p:txBody>
          <a:bodyPr/>
          <a:lstStyle/>
          <a:p>
            <a:r>
              <a:rPr lang="en-US" sz="4400" dirty="0" smtClean="0"/>
              <a:t>XML Namespaces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33400"/>
            <a:ext cx="7696200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100" dirty="0" smtClean="0"/>
              <a:t> XML Namespaces provide a method to avoid element name conflicts.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100" dirty="0" smtClean="0">
                <a:solidFill>
                  <a:srgbClr val="FF0000"/>
                </a:solidFill>
              </a:rPr>
              <a:t> In XML, element names are always defined by the developer.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100" b="1" dirty="0" smtClean="0">
                <a:solidFill>
                  <a:srgbClr val="7030A0"/>
                </a:solidFill>
              </a:rPr>
              <a:t> This often results in a conflict when trying to mix XML documents from different XML applications.</a:t>
            </a:r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4847871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le 5"/>
          <p:cNvSpPr/>
          <p:nvPr/>
        </p:nvSpPr>
        <p:spPr>
          <a:xfrm>
            <a:off x="5562600" y="2895600"/>
            <a:ext cx="2743200" cy="2438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 smtClean="0">
                <a:solidFill>
                  <a:srgbClr val="C00000"/>
                </a:solidFill>
              </a:rPr>
              <a:t>If these XML fragments were added together, there would be a name conflict. 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Both contain a </a:t>
            </a:r>
            <a:r>
              <a:rPr lang="en-US" b="1" dirty="0" smtClean="0">
                <a:solidFill>
                  <a:srgbClr val="C00000"/>
                </a:solidFill>
              </a:rPr>
              <a:t>&lt;table&gt; </a:t>
            </a:r>
            <a:r>
              <a:rPr lang="en-US" dirty="0" smtClean="0">
                <a:solidFill>
                  <a:srgbClr val="C00000"/>
                </a:solidFill>
              </a:rPr>
              <a:t>element, but the elements have different content and meaning.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23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001000" cy="1846659"/>
          </a:xfrm>
        </p:spPr>
        <p:txBody>
          <a:bodyPr/>
          <a:lstStyle/>
          <a:p>
            <a:r>
              <a:rPr lang="en-US" sz="4000" b="1" dirty="0" smtClean="0"/>
              <a:t>Solving the Name Conflict using a</a:t>
            </a:r>
            <a:br>
              <a:rPr lang="en-US" sz="4000" b="1" dirty="0" smtClean="0"/>
            </a:br>
            <a:r>
              <a:rPr lang="en-US" sz="4000" b="1" dirty="0" smtClean="0"/>
              <a:t> </a:t>
            </a:r>
            <a:r>
              <a:rPr lang="en-US" sz="4000" b="1" dirty="0" smtClean="0">
                <a:solidFill>
                  <a:srgbClr val="D60093"/>
                </a:solidFill>
              </a:rPr>
              <a:t>Prefix</a:t>
            </a:r>
            <a:r>
              <a:rPr lang="en-US" sz="4000" b="1" dirty="0" smtClean="0"/>
              <a:t/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304800" y="1447800"/>
            <a:ext cx="815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100" dirty="0" smtClean="0"/>
              <a:t>Name conflicts in XML can easily be avoided using a name prefix.</a:t>
            </a:r>
          </a:p>
          <a:p>
            <a:pPr algn="just">
              <a:buFont typeface="Arial" pitchFamily="34" charset="0"/>
              <a:buChar char="•"/>
            </a:pPr>
            <a:endParaRPr lang="en-US" sz="21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100" dirty="0" smtClean="0"/>
              <a:t>With the prefix </a:t>
            </a:r>
            <a:r>
              <a:rPr lang="en-US" sz="2100" b="1" dirty="0" smtClean="0">
                <a:solidFill>
                  <a:srgbClr val="C00000"/>
                </a:solidFill>
              </a:rPr>
              <a:t>h</a:t>
            </a:r>
            <a:r>
              <a:rPr lang="en-US" sz="2100" dirty="0" smtClean="0"/>
              <a:t>, this XML carries information about an HTML table and with </a:t>
            </a:r>
            <a:r>
              <a:rPr lang="en-US" sz="2100" dirty="0"/>
              <a:t>the prefix </a:t>
            </a:r>
            <a:r>
              <a:rPr lang="en-US" sz="2100" b="1" dirty="0" smtClean="0">
                <a:solidFill>
                  <a:srgbClr val="C00000"/>
                </a:solidFill>
              </a:rPr>
              <a:t>f</a:t>
            </a:r>
            <a:r>
              <a:rPr lang="en-US" sz="2100" dirty="0" smtClean="0"/>
              <a:t>, </a:t>
            </a:r>
            <a:r>
              <a:rPr lang="en-US" sz="2100" dirty="0"/>
              <a:t>a </a:t>
            </a:r>
            <a:r>
              <a:rPr lang="en-US" sz="2100" dirty="0" smtClean="0"/>
              <a:t>piece of furniture:</a:t>
            </a:r>
            <a:endParaRPr lang="en-US" sz="2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905125"/>
            <a:ext cx="48672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484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402"/>
            <a:ext cx="8077200" cy="553998"/>
          </a:xfrm>
        </p:spPr>
        <p:txBody>
          <a:bodyPr/>
          <a:lstStyle/>
          <a:p>
            <a:r>
              <a:rPr lang="en-US" sz="3600" b="1" dirty="0" smtClean="0"/>
              <a:t>XML Namespaces - </a:t>
            </a:r>
            <a:r>
              <a:rPr lang="en-US" sz="3600" b="1" i="1" dirty="0" err="1" smtClean="0"/>
              <a:t>xmlns</a:t>
            </a:r>
            <a:r>
              <a:rPr lang="en-US" sz="3600" b="1" dirty="0" smtClean="0"/>
              <a:t> Attribute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381000" y="1234857"/>
            <a:ext cx="7772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When using prefixes in XML, a </a:t>
            </a:r>
            <a:r>
              <a:rPr lang="en-US" sz="2400" b="1" dirty="0" smtClean="0">
                <a:solidFill>
                  <a:srgbClr val="C00000"/>
                </a:solidFill>
              </a:rPr>
              <a:t>namespace</a:t>
            </a:r>
            <a:r>
              <a:rPr lang="en-US" sz="2400" dirty="0" smtClean="0">
                <a:solidFill>
                  <a:srgbClr val="C00000"/>
                </a:solidFill>
              </a:rPr>
              <a:t> for the prefix must be defined.</a:t>
            </a:r>
          </a:p>
          <a:p>
            <a:pPr algn="just"/>
            <a:endParaRPr lang="en-US" sz="2400" dirty="0" smtClean="0">
              <a:solidFill>
                <a:srgbClr val="C00000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namespace can be defined by an </a:t>
            </a:r>
            <a:r>
              <a:rPr lang="en-US" sz="2400" b="1" i="1" dirty="0" err="1" smtClean="0"/>
              <a:t>xmlns</a:t>
            </a:r>
            <a:r>
              <a:rPr lang="en-US" sz="2400" dirty="0" smtClean="0"/>
              <a:t> attribute in the start tag of an element which uses namespace.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The namespace declaration has the following syntax:</a:t>
            </a:r>
          </a:p>
          <a:p>
            <a:pPr algn="just"/>
            <a:r>
              <a:rPr lang="en-US" sz="2800" dirty="0" smtClean="0">
                <a:solidFill>
                  <a:srgbClr val="7030A0"/>
                </a:solidFill>
              </a:rPr>
              <a:t>  </a:t>
            </a:r>
            <a:r>
              <a:rPr lang="en-US" sz="2800" dirty="0" err="1" smtClean="0">
                <a:solidFill>
                  <a:srgbClr val="7030A0"/>
                </a:solidFill>
              </a:rPr>
              <a:t>xmlns</a:t>
            </a:r>
            <a:r>
              <a:rPr lang="en-US" sz="2800" dirty="0" smtClean="0">
                <a:solidFill>
                  <a:srgbClr val="7030A0"/>
                </a:solidFill>
              </a:rPr>
              <a:t>: </a:t>
            </a:r>
            <a:r>
              <a:rPr lang="en-US" sz="2800" i="1" dirty="0" smtClean="0">
                <a:solidFill>
                  <a:srgbClr val="D60093"/>
                </a:solidFill>
              </a:rPr>
              <a:t>prefix</a:t>
            </a:r>
            <a:r>
              <a:rPr lang="en-US" sz="2800" dirty="0" smtClean="0">
                <a:solidFill>
                  <a:srgbClr val="7030A0"/>
                </a:solidFill>
              </a:rPr>
              <a:t>="</a:t>
            </a:r>
            <a:r>
              <a:rPr lang="en-US" sz="2800" i="1" dirty="0" smtClean="0">
                <a:solidFill>
                  <a:srgbClr val="7030A0"/>
                </a:solidFill>
              </a:rPr>
              <a:t>URI</a:t>
            </a:r>
            <a:r>
              <a:rPr lang="en-US" sz="2800" dirty="0" smtClean="0">
                <a:solidFill>
                  <a:srgbClr val="7030A0"/>
                </a:solidFill>
              </a:rPr>
              <a:t>"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0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67437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796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Namespaces can also be declared in the XML root element: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577463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56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2895600"/>
            <a:ext cx="342646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55" dirty="0"/>
              <a:t>A</a:t>
            </a:r>
            <a:r>
              <a:rPr sz="6600" spc="-240" dirty="0"/>
              <a:t>J</a:t>
            </a:r>
            <a:r>
              <a:rPr sz="6600" spc="-95" dirty="0"/>
              <a:t>A</a:t>
            </a:r>
            <a:r>
              <a:rPr sz="6600" dirty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533400"/>
            <a:ext cx="8458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The </a:t>
            </a:r>
            <a:r>
              <a:rPr sz="4000" spc="-105" dirty="0"/>
              <a:t>Difference </a:t>
            </a:r>
            <a:r>
              <a:rPr sz="4000" spc="-95" dirty="0"/>
              <a:t>Between</a:t>
            </a:r>
            <a:r>
              <a:rPr sz="4000" spc="-509" dirty="0"/>
              <a:t> </a:t>
            </a:r>
            <a:r>
              <a:rPr sz="4000" spc="-70" dirty="0"/>
              <a:t>XML  </a:t>
            </a:r>
            <a:r>
              <a:rPr lang="en-IN" sz="4000" spc="-70" dirty="0" smtClean="0"/>
              <a:t>&amp; </a:t>
            </a:r>
            <a:r>
              <a:rPr sz="4000" spc="-80" dirty="0" smtClean="0"/>
              <a:t>HTML</a:t>
            </a:r>
            <a:endParaRPr sz="4000" spc="-80" dirty="0"/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8077200" cy="224228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HTML </a:t>
            </a:r>
            <a:r>
              <a:rPr sz="2800" b="1" spc="-15" dirty="0">
                <a:solidFill>
                  <a:srgbClr val="2E2B1F"/>
                </a:solidFill>
                <a:latin typeface="Calibri"/>
                <a:cs typeface="Calibri"/>
              </a:rPr>
              <a:t>were </a:t>
            </a:r>
            <a:r>
              <a:rPr sz="2800" b="1" spc="-10" dirty="0">
                <a:solidFill>
                  <a:srgbClr val="2E2B1F"/>
                </a:solidFill>
                <a:latin typeface="Calibri"/>
                <a:cs typeface="Calibri"/>
              </a:rPr>
              <a:t>designed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800" b="1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800" b="1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Calibri"/>
                <a:cs typeface="Calibri"/>
              </a:rPr>
              <a:t>goals:</a:t>
            </a:r>
            <a:endParaRPr sz="2800" b="1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D60093"/>
                </a:solidFill>
                <a:latin typeface="Calibri"/>
                <a:cs typeface="Calibri"/>
              </a:rPr>
              <a:t>XML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was designed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carry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- with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focus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what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b="1" spc="1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endParaRPr sz="2400" b="1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0" dirty="0">
                <a:solidFill>
                  <a:srgbClr val="D60093"/>
                </a:solidFill>
                <a:latin typeface="Calibri"/>
                <a:cs typeface="Calibri"/>
              </a:rPr>
              <a:t>HTML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was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designed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display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- with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focus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how</a:t>
            </a:r>
            <a:r>
              <a:rPr sz="2400" b="1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400" b="1" dirty="0">
              <a:latin typeface="Calibri"/>
              <a:cs typeface="Calibri"/>
            </a:endParaRPr>
          </a:p>
          <a:p>
            <a:pPr marL="241300" algn="just">
              <a:lnSpc>
                <a:spcPct val="100000"/>
              </a:lnSpc>
            </a:pP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looks</a:t>
            </a:r>
            <a:endParaRPr sz="2400" b="1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XML </a:t>
            </a:r>
            <a:r>
              <a:rPr sz="28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Does Not Use </a:t>
            </a:r>
            <a:r>
              <a:rPr sz="28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Predefined </a:t>
            </a:r>
            <a:r>
              <a:rPr sz="2800" b="1" spc="-4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Tags </a:t>
            </a:r>
            <a:r>
              <a:rPr sz="2800" b="1" spc="-2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like </a:t>
            </a:r>
            <a:r>
              <a:rPr sz="28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HTML</a:t>
            </a:r>
            <a:r>
              <a:rPr sz="2800" b="1" spc="14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tags</a:t>
            </a:r>
            <a:endParaRPr sz="2800" b="1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2054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64310"/>
            <a:ext cx="7731760" cy="31745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  <a:tab pos="1247775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What</a:t>
            </a:r>
            <a:r>
              <a:rPr sz="2400" b="1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is	AJAX?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A9A47B"/>
              </a:buClr>
              <a:buFont typeface="Arial"/>
              <a:buChar char="•"/>
            </a:pPr>
            <a:endParaRPr sz="16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synchronous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2B1F"/>
                </a:solidFill>
                <a:latin typeface="Calibri"/>
                <a:cs typeface="Calibri"/>
              </a:rPr>
              <a:t>J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avaScript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nd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ML.</a:t>
            </a:r>
            <a:endParaRPr sz="24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programming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language.</a:t>
            </a:r>
            <a:endParaRPr sz="24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just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combination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of:</a:t>
            </a:r>
            <a:endParaRPr lang="en-US" sz="2400" dirty="0" smtClean="0">
              <a:latin typeface="Calibri"/>
              <a:cs typeface="Calibri"/>
            </a:endParaRPr>
          </a:p>
          <a:p>
            <a:pPr marL="765810" lvl="1" indent="-4572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+mj-lt"/>
              <a:buAutoNum type="alphaLcPeriod"/>
              <a:tabLst>
                <a:tab pos="538480" algn="l"/>
                <a:tab pos="539115" algn="l"/>
              </a:tabLst>
            </a:pPr>
            <a:r>
              <a:rPr sz="240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browser</a:t>
            </a:r>
            <a:r>
              <a:rPr sz="2400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built-in</a:t>
            </a:r>
            <a:r>
              <a:rPr sz="2400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XMLHttpRequest</a:t>
            </a:r>
            <a:r>
              <a:rPr sz="2400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object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(to request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400" spc="-4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rgbClr val="2E2B1F"/>
                </a:solidFill>
                <a:latin typeface="Calibri"/>
                <a:cs typeface="Calibri"/>
              </a:rPr>
              <a:t>server)</a:t>
            </a:r>
            <a:endParaRPr lang="en-US" sz="2400" spc="-5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765810" lvl="1" indent="-4572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+mj-lt"/>
              <a:buAutoNum type="alphaLcPeriod"/>
              <a:tabLst>
                <a:tab pos="538480" algn="l"/>
                <a:tab pos="539115" algn="l"/>
              </a:tabLst>
            </a:pPr>
            <a:r>
              <a:rPr sz="2400" b="1" spc="-1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JavaScript</a:t>
            </a:r>
            <a:r>
              <a:rPr sz="240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HTML</a:t>
            </a:r>
            <a:r>
              <a:rPr lang="en-IN" sz="2400" spc="-10" dirty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sz="2400" b="1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DOM</a:t>
            </a:r>
            <a:r>
              <a:rPr sz="2400" spc="-20" dirty="0" smtClean="0">
                <a:solidFill>
                  <a:schemeClr val="accent2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(to display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use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data)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855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5" dirty="0"/>
              <a:t>-</a:t>
            </a:r>
            <a:r>
              <a:rPr spc="-200" dirty="0"/>
              <a:t> </a:t>
            </a:r>
            <a:r>
              <a:rPr spc="-475" dirty="0"/>
              <a:t>T</a:t>
            </a:r>
            <a:r>
              <a:rPr spc="-105" dirty="0"/>
              <a:t>ech</a:t>
            </a:r>
            <a:r>
              <a:rPr spc="-100" dirty="0"/>
              <a:t>n</a:t>
            </a:r>
            <a:r>
              <a:rPr spc="-105" dirty="0"/>
              <a:t>o</a:t>
            </a:r>
            <a:r>
              <a:rPr spc="-100" dirty="0"/>
              <a:t>l</a:t>
            </a:r>
            <a:r>
              <a:rPr spc="-105" dirty="0"/>
              <a:t>og</a:t>
            </a:r>
            <a:r>
              <a:rPr spc="-110" dirty="0"/>
              <a:t>i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442185"/>
            <a:ext cx="7503160" cy="5111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ts val="251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cannot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work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independently.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combination</a:t>
            </a:r>
            <a:endParaRPr sz="2400" dirty="0">
              <a:latin typeface="Calibri"/>
              <a:cs typeface="Calibri"/>
            </a:endParaRPr>
          </a:p>
          <a:p>
            <a:pPr marL="241300" algn="just">
              <a:lnSpc>
                <a:spcPts val="2510"/>
              </a:lnSpc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other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technologies</a:t>
            </a:r>
            <a:r>
              <a:rPr sz="24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create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interactive</a:t>
            </a:r>
            <a:r>
              <a:rPr sz="24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webpages</a:t>
            </a:r>
            <a:r>
              <a:rPr lang="en-IN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endParaRPr sz="2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Loosely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typed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scripting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language.</a:t>
            </a:r>
            <a:endParaRPr sz="20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occurs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in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page.</a:t>
            </a:r>
            <a:endParaRPr sz="20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Glue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whole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AJAX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operation.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DOM</a:t>
            </a:r>
            <a:endParaRPr sz="2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API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accessing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manipulating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structured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documents.</a:t>
            </a:r>
            <a:endParaRPr sz="20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24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Represents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structure of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HTML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documents.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CSS</a:t>
            </a:r>
            <a:endParaRPr sz="2200" dirty="0">
              <a:latin typeface="Calibri"/>
              <a:cs typeface="Calibri"/>
            </a:endParaRPr>
          </a:p>
          <a:p>
            <a:pPr marL="538480" lvl="1" indent="-242570">
              <a:lnSpc>
                <a:spcPts val="228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25780" algn="l"/>
                <a:tab pos="539115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Allows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clear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separation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presentation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style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content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programmatically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JavaScript</a:t>
            </a:r>
            <a:r>
              <a:rPr lang="en-IN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XMLHttpRequest</a:t>
            </a:r>
            <a:endParaRPr sz="22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538480" marR="81280" lvl="1" indent="-229235">
              <a:lnSpc>
                <a:spcPts val="216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lang="en-US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It is </a:t>
            </a:r>
            <a:r>
              <a:rPr sz="2000" spc="-10" dirty="0" smtClean="0">
                <a:solidFill>
                  <a:srgbClr val="7030A0"/>
                </a:solidFill>
                <a:latin typeface="Calibri"/>
                <a:cs typeface="Calibri"/>
              </a:rPr>
              <a:t>JavaScript</a:t>
            </a:r>
            <a:r>
              <a:rPr sz="2000" spc="20" dirty="0" smtClean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030A0"/>
                </a:solidFill>
                <a:latin typeface="Calibri"/>
                <a:cs typeface="Calibri"/>
              </a:rPr>
              <a:t>object</a:t>
            </a:r>
            <a:r>
              <a:rPr sz="20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030A0"/>
                </a:solidFill>
                <a:latin typeface="Calibri"/>
                <a:cs typeface="Calibri"/>
              </a:rPr>
              <a:t>that</a:t>
            </a:r>
            <a:r>
              <a:rPr sz="2000" spc="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030A0"/>
                </a:solidFill>
                <a:latin typeface="Calibri"/>
                <a:cs typeface="Calibri"/>
              </a:rPr>
              <a:t>performs</a:t>
            </a:r>
            <a:r>
              <a:rPr sz="20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030A0"/>
                </a:solidFill>
                <a:latin typeface="Calibri"/>
                <a:cs typeface="Calibri"/>
              </a:rPr>
              <a:t>asynchronous</a:t>
            </a:r>
            <a:r>
              <a:rPr sz="20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7030A0"/>
                </a:solidFill>
                <a:latin typeface="Calibri"/>
                <a:cs typeface="Calibri"/>
              </a:rPr>
              <a:t>interaction</a:t>
            </a:r>
            <a:r>
              <a:rPr sz="2000" spc="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0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server.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76936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5" dirty="0"/>
              <a:t>–</a:t>
            </a:r>
            <a:r>
              <a:rPr spc="-204" dirty="0"/>
              <a:t> </a:t>
            </a:r>
            <a:r>
              <a:rPr spc="-185" dirty="0"/>
              <a:t>R</a:t>
            </a:r>
            <a:r>
              <a:rPr spc="-105" dirty="0"/>
              <a:t>ea</a:t>
            </a:r>
            <a:r>
              <a:rPr spc="-5" dirty="0"/>
              <a:t>l</a:t>
            </a:r>
            <a:r>
              <a:rPr spc="-185" dirty="0"/>
              <a:t> </a:t>
            </a:r>
            <a:r>
              <a:rPr spc="-105" dirty="0"/>
              <a:t>T</a:t>
            </a:r>
            <a:r>
              <a:rPr spc="-110" dirty="0"/>
              <a:t>i</a:t>
            </a:r>
            <a:r>
              <a:rPr spc="-100" dirty="0"/>
              <a:t>m</a:t>
            </a:r>
            <a:r>
              <a:rPr spc="-5" dirty="0"/>
              <a:t>e</a:t>
            </a:r>
            <a:r>
              <a:rPr spc="-204" dirty="0"/>
              <a:t> </a:t>
            </a:r>
            <a:r>
              <a:rPr spc="-105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105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295400"/>
            <a:ext cx="7579360" cy="5300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Here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famous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applications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make</a:t>
            </a:r>
            <a:r>
              <a:rPr sz="22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AJAX</a:t>
            </a: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Maps</a:t>
            </a:r>
            <a:endParaRPr sz="2200" dirty="0">
              <a:latin typeface="Calibri"/>
              <a:cs typeface="Calibri"/>
            </a:endParaRPr>
          </a:p>
          <a:p>
            <a:pPr marL="538480" marR="165100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user can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drag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entire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map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by using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 mouse,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rather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 </a:t>
            </a:r>
            <a:r>
              <a:rPr sz="2000" spc="-4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clicking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button.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Suggest</a:t>
            </a:r>
            <a:endParaRPr sz="2200" dirty="0">
              <a:latin typeface="Calibri"/>
              <a:cs typeface="Calibri"/>
            </a:endParaRPr>
          </a:p>
          <a:p>
            <a:pPr marL="538480" marR="283845" lvl="1" indent="-229235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you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type,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Google</a:t>
            </a:r>
            <a:r>
              <a:rPr lang="en-US" sz="2000" dirty="0" smtClean="0">
                <a:solidFill>
                  <a:srgbClr val="2E2B1F"/>
                </a:solidFill>
                <a:latin typeface="Calibri"/>
                <a:cs typeface="Calibri"/>
              </a:rPr>
              <a:t> search engine</a:t>
            </a:r>
            <a:r>
              <a:rPr sz="20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offers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suggestions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AutoNum type="arabicPeriod"/>
              <a:tabLst>
                <a:tab pos="469900" algn="l"/>
                <a:tab pos="470534" algn="l"/>
              </a:tabLst>
            </a:pPr>
            <a:r>
              <a:rPr lang="en-US" sz="2200" b="1" spc="-5" dirty="0" smtClean="0">
                <a:solidFill>
                  <a:srgbClr val="2E2B1F"/>
                </a:solidFill>
                <a:latin typeface="Calibri"/>
                <a:cs typeface="Calibri"/>
              </a:rPr>
              <a:t>Auto-correct</a:t>
            </a:r>
            <a:endParaRPr sz="2200" dirty="0">
              <a:latin typeface="Calibri"/>
              <a:cs typeface="Calibri"/>
            </a:endParaRPr>
          </a:p>
          <a:p>
            <a:pPr marL="538480" lvl="1" indent="-22987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lang="en-US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Spellings are corrected automatically on the fly as you type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469900" indent="-457834">
              <a:spcBef>
                <a:spcPts val="520"/>
              </a:spcBef>
              <a:buClr>
                <a:srgbClr val="A9A47B"/>
              </a:buClr>
              <a:buFontTx/>
              <a:buAutoNum type="arabicPeriod" startAt="4"/>
              <a:tabLst>
                <a:tab pos="469900" algn="l"/>
                <a:tab pos="470534" algn="l"/>
              </a:tabLst>
            </a:pPr>
            <a:r>
              <a:rPr lang="en-US" sz="2200" b="1" spc="-40" dirty="0" smtClean="0">
                <a:solidFill>
                  <a:srgbClr val="2E2B1F"/>
                </a:solidFill>
                <a:latin typeface="Calibri"/>
                <a:cs typeface="Calibri"/>
              </a:rPr>
              <a:t>Voting and Rating</a:t>
            </a:r>
          </a:p>
          <a:p>
            <a:pPr marL="469900" lvl="1" indent="-457834">
              <a:spcBef>
                <a:spcPts val="520"/>
              </a:spcBef>
              <a:buClr>
                <a:srgbClr val="A9A47B"/>
              </a:buClr>
              <a:tabLst>
                <a:tab pos="469900" algn="l"/>
                <a:tab pos="470534" algn="l"/>
              </a:tabLst>
            </a:pP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	“Likes” or “Dislikes” are updated asynchronously.</a:t>
            </a:r>
            <a:endParaRPr lang="en-US" sz="2200" b="1" spc="-4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469900" indent="-457834">
              <a:spcBef>
                <a:spcPts val="520"/>
              </a:spcBef>
              <a:buClr>
                <a:srgbClr val="A9A47B"/>
              </a:buClr>
              <a:buFontTx/>
              <a:buAutoNum type="arabicPeriod" startAt="4"/>
              <a:tabLst>
                <a:tab pos="469900" algn="l"/>
                <a:tab pos="470534" algn="l"/>
              </a:tabLst>
            </a:pPr>
            <a:r>
              <a:rPr lang="en-US" sz="2200" b="1" spc="-40" dirty="0" smtClean="0">
                <a:solidFill>
                  <a:srgbClr val="2E2B1F"/>
                </a:solidFill>
                <a:latin typeface="Calibri"/>
                <a:cs typeface="Calibri"/>
              </a:rPr>
              <a:t>Form Submission &amp; Validation</a:t>
            </a:r>
          </a:p>
          <a:p>
            <a:pPr marL="469900" indent="-457834">
              <a:spcBef>
                <a:spcPts val="520"/>
              </a:spcBef>
              <a:buClr>
                <a:srgbClr val="A9A47B"/>
              </a:buClr>
              <a:tabLst>
                <a:tab pos="469900" algn="l"/>
                <a:tab pos="470534" algn="l"/>
              </a:tabLst>
            </a:pPr>
            <a:r>
              <a:rPr lang="en-US" sz="2200" dirty="0" smtClean="0">
                <a:latin typeface="Calibri"/>
                <a:cs typeface="Calibri"/>
              </a:rPr>
              <a:t>	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Many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lang="en-US" sz="2000" spc="-5" dirty="0" smtClean="0">
                <a:solidFill>
                  <a:srgbClr val="2E2B1F"/>
                </a:solidFill>
                <a:cs typeface="Calibri"/>
              </a:rPr>
              <a:t>sites use AJAX to check if a form meets certain requirements, such as password strength.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57150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</a:t>
            </a:r>
            <a:r>
              <a:rPr spc="-130" dirty="0"/>
              <a:t>o</a:t>
            </a:r>
            <a:r>
              <a:rPr spc="-5" dirty="0"/>
              <a:t>w</a:t>
            </a:r>
            <a:r>
              <a:rPr spc="-195" dirty="0"/>
              <a:t> </a:t>
            </a: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365" dirty="0"/>
              <a:t>W</a:t>
            </a:r>
            <a:r>
              <a:rPr spc="-105" dirty="0"/>
              <a:t>o</a:t>
            </a:r>
            <a:r>
              <a:rPr spc="-135" dirty="0"/>
              <a:t>r</a:t>
            </a:r>
            <a:r>
              <a:rPr spc="-140" dirty="0"/>
              <a:t>k</a:t>
            </a:r>
            <a:r>
              <a:rPr spc="-5" dirty="0"/>
              <a:t>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143000"/>
            <a:ext cx="76581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66268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100" dirty="0"/>
              <a:t>P</a:t>
            </a:r>
            <a:r>
              <a:rPr spc="-180" dirty="0"/>
              <a:t>r</a:t>
            </a:r>
            <a:r>
              <a:rPr spc="-105" dirty="0"/>
              <a:t>oce</a:t>
            </a:r>
            <a:r>
              <a:rPr spc="-100" dirty="0"/>
              <a:t>ss</a:t>
            </a:r>
            <a:r>
              <a:rPr spc="-110" dirty="0"/>
              <a:t>i</a:t>
            </a:r>
            <a:r>
              <a:rPr spc="-100" dirty="0"/>
              <a:t>n</a:t>
            </a:r>
            <a:r>
              <a:rPr spc="-5" dirty="0"/>
              <a:t>g</a:t>
            </a:r>
            <a:r>
              <a:rPr spc="-235" dirty="0"/>
              <a:t> </a:t>
            </a:r>
            <a:r>
              <a:rPr spc="-105" dirty="0"/>
              <a:t>S</a:t>
            </a:r>
            <a:r>
              <a:rPr spc="-135" dirty="0"/>
              <a:t>t</a:t>
            </a:r>
            <a:r>
              <a:rPr spc="-105" dirty="0"/>
              <a:t>ep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371600"/>
            <a:ext cx="7350760" cy="45910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6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Steps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E2B1F"/>
                </a:solidFill>
                <a:latin typeface="Calibri"/>
                <a:cs typeface="Calibri"/>
              </a:rPr>
              <a:t>AJAX </a:t>
            </a:r>
            <a:r>
              <a:rPr sz="2400" b="1" spc="-15" dirty="0">
                <a:solidFill>
                  <a:srgbClr val="2E2B1F"/>
                </a:solidFill>
                <a:latin typeface="Calibri"/>
                <a:cs typeface="Calibri"/>
              </a:rPr>
              <a:t>Operation</a:t>
            </a:r>
            <a:endParaRPr sz="24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client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event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occurs</a:t>
            </a:r>
            <a:r>
              <a:rPr lang="en-IN"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 and some JavaScript is invoked</a:t>
            </a:r>
            <a:r>
              <a:rPr sz="24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XMLHttpRequest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created.</a:t>
            </a:r>
            <a:endParaRPr sz="24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XMLHttpRequest</a:t>
            </a:r>
            <a:r>
              <a:rPr sz="24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configured.</a:t>
            </a:r>
            <a:endParaRPr sz="24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XMLHttpRequest</a:t>
            </a:r>
            <a:r>
              <a:rPr sz="2400" spc="-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makes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asynchronous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request</a:t>
            </a:r>
            <a:r>
              <a:rPr sz="24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lang="en-US" sz="2400" dirty="0" smtClean="0"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IN" sz="2400" spc="-30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400" spc="-30" dirty="0" err="1" smtClean="0">
                <a:solidFill>
                  <a:srgbClr val="2E2B1F"/>
                </a:solidFill>
                <a:latin typeface="Calibri"/>
                <a:cs typeface="Calibri"/>
              </a:rPr>
              <a:t>eb</a:t>
            </a:r>
            <a:r>
              <a:rPr lang="en-IN" sz="2400" spc="-30" dirty="0" smtClean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spc="-30" dirty="0" smtClean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lang="en-IN" sz="2400" spc="-15" dirty="0">
                <a:solidFill>
                  <a:srgbClr val="2E2B1F"/>
                </a:solidFill>
                <a:latin typeface="Calibri"/>
                <a:cs typeface="Calibri"/>
              </a:rPr>
              <a:t>w</a:t>
            </a:r>
            <a:r>
              <a:rPr sz="2400" spc="-15" dirty="0" err="1" smtClean="0">
                <a:solidFill>
                  <a:srgbClr val="2E2B1F"/>
                </a:solidFill>
                <a:latin typeface="Calibri"/>
                <a:cs typeface="Calibri"/>
              </a:rPr>
              <a:t>eb</a:t>
            </a:r>
            <a:r>
              <a:rPr lang="en-IN"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spc="-15" dirty="0" smtClean="0">
                <a:solidFill>
                  <a:srgbClr val="2E2B1F"/>
                </a:solidFill>
                <a:latin typeface="Calibri"/>
                <a:cs typeface="Calibri"/>
              </a:rPr>
              <a:t>server</a:t>
            </a:r>
            <a:r>
              <a:rPr sz="240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result</a:t>
            </a:r>
            <a:r>
              <a:rPr sz="24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containing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XML</a:t>
            </a:r>
            <a:r>
              <a:rPr sz="2400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document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38480" marR="329565" lvl="1" indent="-229235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XMLHttpRequest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object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calls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callback()</a:t>
            </a:r>
            <a:r>
              <a:rPr sz="2400"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400" spc="-43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processes</a:t>
            </a:r>
            <a:r>
              <a:rPr sz="24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result.</a:t>
            </a:r>
            <a:endParaRPr sz="2400" dirty="0">
              <a:latin typeface="Calibri"/>
              <a:cs typeface="Calibri"/>
            </a:endParaRPr>
          </a:p>
          <a:p>
            <a:pPr marL="538480" lvl="1" indent="-229870" algn="just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  <a:tab pos="539115" algn="l"/>
              </a:tabLst>
            </a:pP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 smtClean="0">
                <a:solidFill>
                  <a:schemeClr val="accent2"/>
                </a:solidFill>
                <a:latin typeface="Calibri"/>
                <a:cs typeface="Calibri"/>
              </a:rPr>
              <a:t>HTML</a:t>
            </a:r>
            <a:r>
              <a:rPr lang="en-IN" sz="2400" spc="-25" dirty="0">
                <a:solidFill>
                  <a:srgbClr val="2E2B1F"/>
                </a:solidFill>
                <a:latin typeface="Calibri"/>
                <a:cs typeface="Calibri"/>
              </a:rPr>
              <a:t>-</a:t>
            </a:r>
            <a:r>
              <a:rPr sz="2400" dirty="0" smtClean="0">
                <a:solidFill>
                  <a:schemeClr val="accent2"/>
                </a:solidFill>
                <a:latin typeface="Calibri"/>
                <a:cs typeface="Calibri"/>
              </a:rPr>
              <a:t>DOM</a:t>
            </a:r>
            <a:r>
              <a:rPr sz="2400" spc="-30" dirty="0" smtClean="0">
                <a:solidFill>
                  <a:schemeClr val="accent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updated.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746760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105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195" dirty="0"/>
              <a:t> </a:t>
            </a:r>
            <a:r>
              <a:rPr spc="-5" dirty="0"/>
              <a:t>–</a:t>
            </a:r>
            <a:r>
              <a:rPr spc="-195" dirty="0"/>
              <a:t> 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05" dirty="0">
                <a:solidFill>
                  <a:srgbClr val="FF0000"/>
                </a:solidFill>
              </a:rPr>
              <a:t>a</a:t>
            </a:r>
            <a:r>
              <a:rPr spc="-100" dirty="0">
                <a:solidFill>
                  <a:srgbClr val="FF0000"/>
                </a:solidFill>
              </a:rPr>
              <a:t>bl</a:t>
            </a:r>
            <a:r>
              <a:rPr spc="-105" dirty="0">
                <a:solidFill>
                  <a:srgbClr val="FF0000"/>
                </a:solidFill>
              </a:rPr>
              <a:t>e</a:t>
            </a:r>
            <a:r>
              <a:rPr spc="-100" dirty="0">
                <a:solidFill>
                  <a:srgbClr val="FF0000"/>
                </a:solidFill>
              </a:rPr>
              <a:t>.</a:t>
            </a:r>
            <a:r>
              <a:rPr spc="-105" dirty="0">
                <a:solidFill>
                  <a:srgbClr val="FF0000"/>
                </a:solidFill>
              </a:rPr>
              <a:t>h</a:t>
            </a:r>
            <a:r>
              <a:rPr spc="-95" dirty="0">
                <a:solidFill>
                  <a:srgbClr val="FF0000"/>
                </a:solidFill>
              </a:rPr>
              <a:t>t</a:t>
            </a:r>
            <a:r>
              <a:rPr spc="-100" dirty="0">
                <a:solidFill>
                  <a:srgbClr val="FF0000"/>
                </a:solidFill>
              </a:rPr>
              <a:t>m</a:t>
            </a:r>
            <a:r>
              <a:rPr spc="-5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7325" y="1210047"/>
            <a:ext cx="4537075" cy="48628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480"/>
              </a:spcBef>
            </a:pPr>
            <a:r>
              <a:rPr sz="1500" dirty="0">
                <a:solidFill>
                  <a:srgbClr val="7E0054"/>
                </a:solidFill>
                <a:latin typeface="Consolas"/>
                <a:cs typeface="Consolas"/>
              </a:rPr>
              <a:t>function</a:t>
            </a:r>
            <a:r>
              <a:rPr sz="1500" spc="-10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2E2B1F"/>
                </a:solidFill>
                <a:latin typeface="Consolas"/>
                <a:cs typeface="Consolas"/>
              </a:rPr>
              <a:t>getInfo(){</a:t>
            </a:r>
            <a:endParaRPr sz="1500" dirty="0">
              <a:latin typeface="Consolas"/>
              <a:cs typeface="Consolas"/>
            </a:endParaRPr>
          </a:p>
          <a:p>
            <a:pPr marL="109855" marR="988694">
              <a:lnSpc>
                <a:spcPct val="120200"/>
              </a:lnSpc>
              <a:spcBef>
                <a:spcPts val="45"/>
              </a:spcBef>
            </a:pPr>
            <a:r>
              <a:rPr sz="1500" dirty="0">
                <a:solidFill>
                  <a:srgbClr val="7E0054"/>
                </a:solidFill>
                <a:latin typeface="Consolas"/>
                <a:cs typeface="Consolas"/>
              </a:rPr>
              <a:t>if</a:t>
            </a:r>
            <a:r>
              <a:rPr sz="1500" spc="5" dirty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500" dirty="0">
                <a:solidFill>
                  <a:srgbClr val="2E2B1F"/>
                </a:solidFill>
                <a:latin typeface="Consolas"/>
                <a:cs typeface="Consolas"/>
              </a:rPr>
              <a:t>(</a:t>
            </a:r>
            <a:r>
              <a:rPr sz="1500" dirty="0">
                <a:latin typeface="Consolas"/>
                <a:cs typeface="Consolas"/>
              </a:rPr>
              <a:t>request.readyState==4)</a:t>
            </a:r>
            <a:r>
              <a:rPr sz="1500" spc="15" dirty="0">
                <a:latin typeface="Consolas"/>
                <a:cs typeface="Consolas"/>
              </a:rPr>
              <a:t> </a:t>
            </a:r>
            <a:r>
              <a:rPr sz="1500" dirty="0">
                <a:latin typeface="Consolas"/>
                <a:cs typeface="Consolas"/>
              </a:rPr>
              <a:t>{ </a:t>
            </a:r>
            <a:r>
              <a:rPr sz="1500" spc="5" dirty="0">
                <a:latin typeface="Consolas"/>
                <a:cs typeface="Consolas"/>
              </a:rPr>
              <a:t> </a:t>
            </a:r>
            <a:endParaRPr lang="en-US" sz="1500" spc="5" dirty="0" smtClean="0">
              <a:latin typeface="Consolas"/>
              <a:cs typeface="Consolas"/>
            </a:endParaRPr>
          </a:p>
          <a:p>
            <a:pPr marL="109855" marR="988694">
              <a:lnSpc>
                <a:spcPct val="120200"/>
              </a:lnSpc>
              <a:spcBef>
                <a:spcPts val="45"/>
              </a:spcBef>
            </a:pPr>
            <a:r>
              <a:rPr sz="1500" dirty="0" err="1" smtClean="0">
                <a:solidFill>
                  <a:srgbClr val="7E0054"/>
                </a:solidFill>
                <a:latin typeface="Consolas"/>
                <a:cs typeface="Consolas"/>
              </a:rPr>
              <a:t>var</a:t>
            </a:r>
            <a:r>
              <a:rPr sz="1500" spc="-85" dirty="0" smtClean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1500" spc="5" dirty="0" err="1">
                <a:latin typeface="Consolas"/>
                <a:cs typeface="Consolas"/>
              </a:rPr>
              <a:t>val</a:t>
            </a:r>
            <a:r>
              <a:rPr sz="1500" spc="5" dirty="0" smtClean="0">
                <a:latin typeface="Consolas"/>
                <a:cs typeface="Consolas"/>
              </a:rPr>
              <a:t>=</a:t>
            </a:r>
            <a:r>
              <a:rPr lang="en-US" sz="1500" spc="5" dirty="0" smtClean="0">
                <a:latin typeface="Consolas"/>
                <a:cs typeface="Consolas"/>
              </a:rPr>
              <a:t> </a:t>
            </a:r>
            <a:r>
              <a:rPr sz="1500" spc="5" dirty="0" err="1" smtClean="0">
                <a:latin typeface="Consolas"/>
                <a:cs typeface="Consolas"/>
              </a:rPr>
              <a:t>request.responseText</a:t>
            </a:r>
            <a:r>
              <a:rPr sz="1500" spc="5" dirty="0">
                <a:latin typeface="Consolas"/>
                <a:cs typeface="Consolas"/>
              </a:rPr>
              <a:t>;</a:t>
            </a:r>
            <a:endParaRPr sz="15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latin typeface="Consolas"/>
                <a:cs typeface="Consolas"/>
              </a:rPr>
              <a:t>document.getElementById(</a:t>
            </a:r>
            <a:r>
              <a:rPr sz="1500" dirty="0" smtClean="0">
                <a:latin typeface="Consolas"/>
                <a:cs typeface="Consolas"/>
              </a:rPr>
              <a:t>'a').</a:t>
            </a:r>
            <a:r>
              <a:rPr sz="1500" dirty="0" err="1" smtClean="0">
                <a:latin typeface="Consolas"/>
                <a:cs typeface="Consolas"/>
              </a:rPr>
              <a:t>innerHTML</a:t>
            </a:r>
            <a:r>
              <a:rPr sz="1500" dirty="0" smtClean="0">
                <a:latin typeface="Consolas"/>
                <a:cs typeface="Consolas"/>
              </a:rPr>
              <a:t>=</a:t>
            </a:r>
            <a:r>
              <a:rPr sz="1500" dirty="0" err="1" smtClean="0">
                <a:latin typeface="Consolas"/>
                <a:cs typeface="Consolas"/>
              </a:rPr>
              <a:t>val</a:t>
            </a:r>
            <a:r>
              <a:rPr sz="1500" dirty="0" smtClean="0">
                <a:latin typeface="Consolas"/>
                <a:cs typeface="Consolas"/>
              </a:rPr>
              <a:t>;</a:t>
            </a:r>
            <a:r>
              <a:rPr lang="en-IN" sz="1500" dirty="0" smtClean="0">
                <a:latin typeface="Consolas"/>
                <a:cs typeface="Consolas"/>
              </a:rPr>
              <a:t>   </a:t>
            </a:r>
            <a:r>
              <a:rPr sz="1500" dirty="0" smtClean="0">
                <a:latin typeface="Consolas"/>
                <a:cs typeface="Consolas"/>
              </a:rPr>
              <a:t>}</a:t>
            </a:r>
            <a:endParaRPr lang="en-IN" sz="1500" dirty="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500" dirty="0" smtClean="0">
                <a:latin typeface="Consolas"/>
                <a:cs typeface="Consolas"/>
              </a:rPr>
              <a:t>}</a:t>
            </a:r>
            <a:endParaRPr sz="1500" dirty="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solidFill>
                  <a:srgbClr val="3E7E7E"/>
                </a:solidFill>
                <a:latin typeface="Consolas"/>
                <a:cs typeface="Consolas"/>
              </a:rPr>
              <a:t>&lt;/script&gt;</a:t>
            </a:r>
            <a:endParaRPr sz="1500" dirty="0">
              <a:latin typeface="Consolas"/>
              <a:cs typeface="Consolas"/>
            </a:endParaRPr>
          </a:p>
          <a:p>
            <a:pPr marL="109855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solidFill>
                  <a:srgbClr val="3E7E7E"/>
                </a:solidFill>
                <a:latin typeface="Consolas"/>
                <a:cs typeface="Consolas"/>
              </a:rPr>
              <a:t>&lt;/head</a:t>
            </a:r>
            <a:r>
              <a:rPr sz="1500" dirty="0" smtClean="0">
                <a:solidFill>
                  <a:srgbClr val="3E7E7E"/>
                </a:solidFill>
                <a:latin typeface="Consolas"/>
                <a:cs typeface="Consolas"/>
              </a:rPr>
              <a:t>&gt;</a:t>
            </a:r>
            <a:endParaRPr lang="en-US" sz="1500" dirty="0" smtClean="0">
              <a:solidFill>
                <a:srgbClr val="3E7E7E"/>
              </a:solidFill>
              <a:latin typeface="Consolas"/>
              <a:cs typeface="Consolas"/>
            </a:endParaRPr>
          </a:p>
          <a:p>
            <a:pPr marL="109855">
              <a:lnSpc>
                <a:spcPct val="100000"/>
              </a:lnSpc>
              <a:spcBef>
                <a:spcPts val="335"/>
              </a:spcBef>
            </a:pPr>
            <a:r>
              <a:rPr lang="en-US" sz="1500" dirty="0" smtClean="0">
                <a:solidFill>
                  <a:srgbClr val="3E7E7E"/>
                </a:solidFill>
                <a:latin typeface="Consolas"/>
                <a:cs typeface="Consolas"/>
              </a:rPr>
              <a:t>&lt;body&gt;</a:t>
            </a:r>
            <a:endParaRPr lang="en-US" sz="1500" dirty="0" smtClean="0">
              <a:latin typeface="Consolas"/>
              <a:cs typeface="Consolas"/>
            </a:endParaRPr>
          </a:p>
          <a:p>
            <a:pPr marL="52069">
              <a:spcBef>
                <a:spcPts val="325"/>
              </a:spcBef>
            </a:pPr>
            <a:r>
              <a:rPr lang="en-US" sz="1500" spc="-5" dirty="0" smtClean="0">
                <a:latin typeface="Consolas"/>
                <a:cs typeface="Consolas"/>
              </a:rPr>
              <a:t>&lt;h1&gt;This</a:t>
            </a:r>
            <a:r>
              <a:rPr lang="en-US" sz="1500" spc="35" dirty="0" smtClean="0">
                <a:latin typeface="Consolas"/>
                <a:cs typeface="Consolas"/>
              </a:rPr>
              <a:t> </a:t>
            </a:r>
            <a:r>
              <a:rPr lang="en-US" sz="1500" spc="-5" dirty="0" smtClean="0">
                <a:latin typeface="Consolas"/>
                <a:cs typeface="Consolas"/>
              </a:rPr>
              <a:t>is</a:t>
            </a:r>
            <a:r>
              <a:rPr lang="en-US" sz="1500" dirty="0" smtClean="0">
                <a:latin typeface="Consolas"/>
                <a:cs typeface="Consolas"/>
              </a:rPr>
              <a:t> an</a:t>
            </a:r>
            <a:r>
              <a:rPr lang="en-US" sz="1500" spc="-5" dirty="0" smtClean="0">
                <a:latin typeface="Consolas"/>
                <a:cs typeface="Consolas"/>
              </a:rPr>
              <a:t> example </a:t>
            </a:r>
            <a:r>
              <a:rPr lang="en-US" sz="1500" dirty="0" smtClean="0">
                <a:latin typeface="Consolas"/>
                <a:cs typeface="Consolas"/>
              </a:rPr>
              <a:t>of</a:t>
            </a:r>
            <a:r>
              <a:rPr lang="en-US" sz="1500" spc="-50" dirty="0" smtClean="0">
                <a:latin typeface="Consolas"/>
                <a:cs typeface="Consolas"/>
              </a:rPr>
              <a:t> </a:t>
            </a:r>
            <a:r>
              <a:rPr lang="en-US" sz="1500" spc="-5" dirty="0" err="1" smtClean="0">
                <a:latin typeface="Consolas"/>
                <a:cs typeface="Consolas"/>
              </a:rPr>
              <a:t>ajax</a:t>
            </a:r>
            <a:r>
              <a:rPr lang="en-US" sz="1500" spc="-5" dirty="0" smtClean="0">
                <a:latin typeface="Consolas"/>
                <a:cs typeface="Consolas"/>
              </a:rPr>
              <a:t>&lt;/h1&gt;</a:t>
            </a:r>
            <a:endParaRPr lang="en-US" sz="1500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US" sz="1500" dirty="0" smtClean="0">
                <a:latin typeface="Consolas"/>
                <a:cs typeface="Consolas"/>
              </a:rPr>
              <a:t>&lt;form</a:t>
            </a:r>
            <a:r>
              <a:rPr lang="en-US" sz="1500" spc="-25" dirty="0" smtClean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name= "f1"&gt;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en-US" sz="1500" dirty="0" smtClean="0">
                <a:latin typeface="Consolas"/>
                <a:cs typeface="Consolas"/>
              </a:rPr>
              <a:t>&lt;input</a:t>
            </a:r>
            <a:r>
              <a:rPr lang="en-US" sz="1500" spc="10" dirty="0" smtClean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type="text"</a:t>
            </a:r>
            <a:r>
              <a:rPr lang="en-US" sz="1500" spc="5" dirty="0" smtClean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name="t1"&gt;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500" dirty="0" smtClean="0">
                <a:latin typeface="Consolas"/>
                <a:cs typeface="Consolas"/>
              </a:rPr>
              <a:t>&lt;input</a:t>
            </a:r>
            <a:r>
              <a:rPr lang="en-US" sz="1500" spc="15" dirty="0" smtClean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type="button"</a:t>
            </a:r>
            <a:r>
              <a:rPr lang="en-US" sz="1500" spc="5" dirty="0" smtClean="0">
                <a:latin typeface="Consolas"/>
                <a:cs typeface="Consolas"/>
              </a:rPr>
              <a:t> </a:t>
            </a:r>
            <a:r>
              <a:rPr lang="en-US" sz="1500" dirty="0" smtClean="0">
                <a:latin typeface="Consolas"/>
                <a:cs typeface="Consolas"/>
              </a:rPr>
              <a:t>value="</a:t>
            </a:r>
            <a:r>
              <a:rPr lang="en-US" sz="1500" dirty="0" err="1" smtClean="0">
                <a:latin typeface="Consolas"/>
                <a:cs typeface="Consolas"/>
              </a:rPr>
              <a:t>ShowTable</a:t>
            </a:r>
            <a:r>
              <a:rPr lang="en-US" sz="1500" dirty="0" smtClean="0">
                <a:latin typeface="Consolas"/>
                <a:cs typeface="Consolas"/>
              </a:rPr>
              <a:t>"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500" dirty="0" err="1" smtClean="0">
                <a:latin typeface="Consolas"/>
                <a:cs typeface="Consolas"/>
              </a:rPr>
              <a:t>onClick</a:t>
            </a:r>
            <a:r>
              <a:rPr lang="en-US" sz="1500" dirty="0" smtClean="0">
                <a:latin typeface="Consolas"/>
                <a:cs typeface="Consolas"/>
              </a:rPr>
              <a:t>="</a:t>
            </a:r>
            <a:r>
              <a:rPr lang="en-US" sz="1500" dirty="0" err="1" smtClean="0">
                <a:latin typeface="Consolas"/>
                <a:cs typeface="Consolas"/>
              </a:rPr>
              <a:t>sendInfo</a:t>
            </a:r>
            <a:r>
              <a:rPr lang="en-US" sz="1500" dirty="0" smtClean="0">
                <a:latin typeface="Consolas"/>
                <a:cs typeface="Consolas"/>
              </a:rPr>
              <a:t>()"&gt;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500" dirty="0" smtClean="0">
                <a:latin typeface="Consolas"/>
                <a:cs typeface="Consolas"/>
              </a:rPr>
              <a:t>&lt;/form&gt;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&lt;span id="a"&gt;</a:t>
            </a:r>
            <a:r>
              <a:rPr lang="en-US" sz="1600" b="1" spc="-5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 </a:t>
            </a:r>
            <a:r>
              <a:rPr lang="en-US" sz="1600" b="1" dirty="0" smtClean="0">
                <a:solidFill>
                  <a:schemeClr val="accent2">
                    <a:lumMod val="75000"/>
                  </a:schemeClr>
                </a:solidFill>
                <a:latin typeface="Consolas"/>
                <a:cs typeface="Consolas"/>
              </a:rPr>
              <a:t>&lt;/span&gt;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lang="en-US" sz="1500" spc="-5" dirty="0" smtClean="0">
                <a:solidFill>
                  <a:srgbClr val="3E7E7E"/>
                </a:solidFill>
                <a:latin typeface="Consolas"/>
                <a:cs typeface="Consolas"/>
              </a:rPr>
              <a:t>&lt;/body&gt;</a:t>
            </a:r>
            <a:endParaRPr lang="en-US" sz="1500" dirty="0" smtClean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lang="en-US" sz="1500" dirty="0" smtClean="0">
                <a:solidFill>
                  <a:srgbClr val="3E7E7E"/>
                </a:solidFill>
                <a:latin typeface="Consolas"/>
                <a:cs typeface="Consolas"/>
              </a:rPr>
              <a:t>&lt;/html&gt;</a:t>
            </a:r>
            <a:endParaRPr lang="en-US" sz="1500" dirty="0" smtClean="0">
              <a:latin typeface="Consolas"/>
              <a:cs typeface="Consolas"/>
            </a:endParaRPr>
          </a:p>
        </p:txBody>
      </p:sp>
      <p:sp>
        <p:nvSpPr>
          <p:cNvPr id="7" name="object 4"/>
          <p:cNvSpPr txBox="1">
            <a:spLocks noGrp="1"/>
          </p:cNvSpPr>
          <p:nvPr>
            <p:ph sz="half" idx="2"/>
          </p:nvPr>
        </p:nvSpPr>
        <p:spPr>
          <a:xfrm>
            <a:off x="76200" y="1295400"/>
            <a:ext cx="3962400" cy="468782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500" dirty="0">
                <a:solidFill>
                  <a:srgbClr val="008080"/>
                </a:solidFill>
              </a:rPr>
              <a:t>&lt;</a:t>
            </a:r>
            <a:r>
              <a:rPr sz="1500" dirty="0"/>
              <a:t>html</a:t>
            </a:r>
            <a:r>
              <a:rPr sz="1500" dirty="0">
                <a:solidFill>
                  <a:srgbClr val="0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solidFill>
                  <a:srgbClr val="008080"/>
                </a:solidFill>
              </a:rPr>
              <a:t>&lt;</a:t>
            </a:r>
            <a:r>
              <a:rPr sz="1500" dirty="0"/>
              <a:t>head</a:t>
            </a:r>
            <a:r>
              <a:rPr sz="1500" dirty="0">
                <a:solidFill>
                  <a:srgbClr val="0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00" dirty="0">
                <a:solidFill>
                  <a:srgbClr val="008080"/>
                </a:solidFill>
              </a:rPr>
              <a:t>&lt;</a:t>
            </a:r>
            <a:r>
              <a:rPr sz="1500" dirty="0"/>
              <a:t>script</a:t>
            </a:r>
            <a:r>
              <a:rPr sz="1500" dirty="0">
                <a:solidFill>
                  <a:srgbClr val="008080"/>
                </a:solidFill>
              </a:rPr>
              <a:t>&gt;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solidFill>
                  <a:srgbClr val="7E0054"/>
                </a:solidFill>
              </a:rPr>
              <a:t>var</a:t>
            </a:r>
            <a:r>
              <a:rPr sz="1500" spc="-35" dirty="0">
                <a:solidFill>
                  <a:srgbClr val="7E0054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request;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 dirty="0"/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7E0054"/>
                </a:solidFill>
              </a:rPr>
              <a:t>function </a:t>
            </a:r>
            <a:r>
              <a:rPr sz="1500" dirty="0">
                <a:solidFill>
                  <a:srgbClr val="000000"/>
                </a:solidFill>
              </a:rPr>
              <a:t>sendInfo()</a:t>
            </a:r>
            <a:r>
              <a:rPr sz="1500" spc="-5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{</a:t>
            </a:r>
          </a:p>
          <a:p>
            <a:pPr marL="12700" marR="793115">
              <a:lnSpc>
                <a:spcPct val="120000"/>
              </a:lnSpc>
            </a:pPr>
            <a:r>
              <a:rPr sz="1500" dirty="0" err="1">
                <a:solidFill>
                  <a:srgbClr val="7E0054"/>
                </a:solidFill>
              </a:rPr>
              <a:t>var</a:t>
            </a:r>
            <a:r>
              <a:rPr sz="1500" spc="20" dirty="0">
                <a:solidFill>
                  <a:srgbClr val="7E0054"/>
                </a:solidFill>
              </a:rPr>
              <a:t> </a:t>
            </a:r>
            <a:r>
              <a:rPr sz="1500" dirty="0" smtClean="0">
                <a:solidFill>
                  <a:srgbClr val="000000"/>
                </a:solidFill>
              </a:rPr>
              <a:t>v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sz="1500" dirty="0" smtClean="0">
                <a:solidFill>
                  <a:srgbClr val="000000"/>
                </a:solidFill>
              </a:rPr>
              <a:t>=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sz="1500" dirty="0" smtClean="0">
                <a:solidFill>
                  <a:srgbClr val="000000"/>
                </a:solidFill>
              </a:rPr>
              <a:t>document.f1.t1.value</a:t>
            </a:r>
            <a:r>
              <a:rPr sz="1500" dirty="0">
                <a:solidFill>
                  <a:srgbClr val="000000"/>
                </a:solidFill>
              </a:rPr>
              <a:t>; </a:t>
            </a:r>
            <a:r>
              <a:rPr sz="1500" spc="-755" dirty="0">
                <a:solidFill>
                  <a:srgbClr val="000000"/>
                </a:solidFill>
              </a:rPr>
              <a:t> </a:t>
            </a:r>
            <a:r>
              <a:rPr sz="1500" dirty="0" err="1">
                <a:solidFill>
                  <a:srgbClr val="7E0054"/>
                </a:solidFill>
              </a:rPr>
              <a:t>var</a:t>
            </a:r>
            <a:r>
              <a:rPr sz="1500" spc="10" dirty="0">
                <a:solidFill>
                  <a:srgbClr val="7E0054"/>
                </a:solidFill>
              </a:rPr>
              <a:t> </a:t>
            </a:r>
            <a:r>
              <a:rPr sz="1500" dirty="0" err="1" smtClean="0">
                <a:solidFill>
                  <a:srgbClr val="000000"/>
                </a:solidFill>
              </a:rPr>
              <a:t>url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sz="1500" dirty="0" smtClean="0">
                <a:solidFill>
                  <a:srgbClr val="000000"/>
                </a:solidFill>
              </a:rPr>
              <a:t>=</a:t>
            </a:r>
            <a:r>
              <a:rPr lang="en-US" sz="1500" dirty="0" smtClean="0">
                <a:solidFill>
                  <a:srgbClr val="000000"/>
                </a:solidFill>
              </a:rPr>
              <a:t> </a:t>
            </a:r>
            <a:r>
              <a:rPr sz="1500" dirty="0" smtClean="0">
                <a:solidFill>
                  <a:srgbClr val="2A00FF"/>
                </a:solidFill>
              </a:rPr>
              <a:t>"</a:t>
            </a:r>
            <a:r>
              <a:rPr sz="1500" dirty="0">
                <a:solidFill>
                  <a:srgbClr val="2A00FF"/>
                </a:solidFill>
              </a:rPr>
              <a:t>index.jsp?val="</a:t>
            </a:r>
            <a:r>
              <a:rPr sz="1500" dirty="0">
                <a:solidFill>
                  <a:srgbClr val="000000"/>
                </a:solidFill>
              </a:rPr>
              <a:t>+v;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/>
          </a:p>
          <a:p>
            <a:pPr marL="306705" marR="299720" indent="-294640">
              <a:lnSpc>
                <a:spcPct val="120000"/>
              </a:lnSpc>
            </a:pPr>
            <a:r>
              <a:rPr sz="1500" dirty="0">
                <a:solidFill>
                  <a:srgbClr val="7E0054"/>
                </a:solidFill>
              </a:rPr>
              <a:t>if</a:t>
            </a:r>
            <a:r>
              <a:rPr sz="1500" dirty="0">
                <a:solidFill>
                  <a:srgbClr val="000000"/>
                </a:solidFill>
              </a:rPr>
              <a:t>(window.XMLHttpRequest){ </a:t>
            </a:r>
            <a:r>
              <a:rPr sz="1500" spc="5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request</a:t>
            </a:r>
            <a:r>
              <a:rPr sz="1500" dirty="0" smtClean="0">
                <a:solidFill>
                  <a:srgbClr val="000000"/>
                </a:solidFill>
              </a:rPr>
              <a:t>=</a:t>
            </a:r>
            <a:r>
              <a:rPr lang="en-IN" sz="1500" dirty="0" smtClean="0">
                <a:solidFill>
                  <a:srgbClr val="000000"/>
                </a:solidFill>
              </a:rPr>
              <a:t> </a:t>
            </a:r>
            <a:r>
              <a:rPr sz="1500" dirty="0" smtClean="0">
                <a:solidFill>
                  <a:srgbClr val="7E0054"/>
                </a:solidFill>
              </a:rPr>
              <a:t>new</a:t>
            </a:r>
            <a:r>
              <a:rPr sz="1500" spc="40" dirty="0" smtClean="0">
                <a:solidFill>
                  <a:srgbClr val="7E0054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XMLHttpRequest();</a:t>
            </a:r>
          </a:p>
          <a:p>
            <a:pPr marL="208915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solidFill>
                  <a:srgbClr val="000000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/>
          </a:p>
          <a:p>
            <a:pPr marL="12700" marR="5080">
              <a:lnSpc>
                <a:spcPct val="120100"/>
              </a:lnSpc>
            </a:pPr>
            <a:r>
              <a:rPr sz="1500" dirty="0" err="1" smtClean="0">
                <a:solidFill>
                  <a:srgbClr val="000000"/>
                </a:solidFill>
              </a:rPr>
              <a:t>request.onreadystatechange</a:t>
            </a:r>
            <a:r>
              <a:rPr sz="1500" dirty="0" smtClean="0">
                <a:solidFill>
                  <a:srgbClr val="000000"/>
                </a:solidFill>
              </a:rPr>
              <a:t>=</a:t>
            </a:r>
            <a:r>
              <a:rPr sz="1500" dirty="0" err="1" smtClean="0">
                <a:solidFill>
                  <a:srgbClr val="000000"/>
                </a:solidFill>
              </a:rPr>
              <a:t>getInfo</a:t>
            </a:r>
            <a:r>
              <a:rPr lang="en-US" sz="1500" dirty="0" smtClean="0">
                <a:solidFill>
                  <a:srgbClr val="000000"/>
                </a:solidFill>
              </a:rPr>
              <a:t>()</a:t>
            </a:r>
            <a:r>
              <a:rPr sz="1500" dirty="0" smtClean="0">
                <a:solidFill>
                  <a:srgbClr val="000000"/>
                </a:solidFill>
              </a:rPr>
              <a:t>; </a:t>
            </a:r>
            <a:r>
              <a:rPr sz="1500" spc="-755" dirty="0" smtClean="0">
                <a:solidFill>
                  <a:srgbClr val="000000"/>
                </a:solidFill>
              </a:rPr>
              <a:t> </a:t>
            </a:r>
            <a:endParaRPr lang="en-US" sz="1500" spc="-755" dirty="0" smtClean="0">
              <a:solidFill>
                <a:srgbClr val="000000"/>
              </a:solidFill>
            </a:endParaRPr>
          </a:p>
          <a:p>
            <a:pPr marL="12700" marR="5080">
              <a:lnSpc>
                <a:spcPct val="120100"/>
              </a:lnSpc>
            </a:pPr>
            <a:r>
              <a:rPr sz="1500" dirty="0" err="1" smtClean="0">
                <a:solidFill>
                  <a:srgbClr val="000000"/>
                </a:solidFill>
              </a:rPr>
              <a:t>request.open</a:t>
            </a:r>
            <a:r>
              <a:rPr sz="1500" dirty="0">
                <a:solidFill>
                  <a:srgbClr val="000000"/>
                </a:solidFill>
              </a:rPr>
              <a:t>(</a:t>
            </a:r>
            <a:r>
              <a:rPr sz="1500" dirty="0">
                <a:solidFill>
                  <a:srgbClr val="2A00FF"/>
                </a:solidFill>
              </a:rPr>
              <a:t>"GET"</a:t>
            </a:r>
            <a:r>
              <a:rPr sz="1500" dirty="0">
                <a:solidFill>
                  <a:srgbClr val="000000"/>
                </a:solidFill>
              </a:rPr>
              <a:t>,url,</a:t>
            </a:r>
            <a:r>
              <a:rPr sz="1500" dirty="0">
                <a:solidFill>
                  <a:srgbClr val="7E0054"/>
                </a:solidFill>
              </a:rPr>
              <a:t>true</a:t>
            </a:r>
            <a:r>
              <a:rPr sz="1500" dirty="0">
                <a:solidFill>
                  <a:srgbClr val="000000"/>
                </a:solidFill>
              </a:rPr>
              <a:t>); </a:t>
            </a:r>
            <a:r>
              <a:rPr sz="1500" spc="5" dirty="0">
                <a:solidFill>
                  <a:srgbClr val="000000"/>
                </a:solidFill>
              </a:rPr>
              <a:t> </a:t>
            </a:r>
            <a:r>
              <a:rPr sz="1500" dirty="0">
                <a:solidFill>
                  <a:srgbClr val="000000"/>
                </a:solidFill>
              </a:rPr>
              <a:t>request.send();</a:t>
            </a:r>
          </a:p>
          <a:p>
            <a:pPr>
              <a:lnSpc>
                <a:spcPct val="100000"/>
              </a:lnSpc>
            </a:pPr>
            <a:endParaRPr sz="1500" dirty="0"/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0975" y="304800"/>
            <a:ext cx="81534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  <a:cs typeface="Arial" pitchFamily="34" charset="0"/>
              </a:rPr>
              <a:t>request.onreadystatechange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is an event handler for the </a:t>
            </a:r>
            <a:r>
              <a:rPr kumimoji="0" lang="en-US" sz="2200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+mj-lt"/>
                <a:cs typeface="Arial" pitchFamily="34" charset="0"/>
              </a:rPr>
              <a:t>readystatechange</a:t>
            </a:r>
            <a:r>
              <a:rPr kumimoji="0" lang="en-US" sz="2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event.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1400" dirty="0">
              <a:latin typeface="+mj-lt"/>
              <a:cs typeface="Arial" pitchFamily="34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dirty="0">
                <a:latin typeface="+mj-lt"/>
                <a:cs typeface="Arial" pitchFamily="34" charset="0"/>
              </a:rPr>
              <a:t>It is triggered whenever the </a:t>
            </a:r>
            <a:r>
              <a:rPr lang="en-US" sz="2200" dirty="0" err="1">
                <a:solidFill>
                  <a:srgbClr val="00B050"/>
                </a:solidFill>
                <a:latin typeface="+mj-lt"/>
                <a:cs typeface="Arial" pitchFamily="34" charset="0"/>
              </a:rPr>
              <a:t>readyState</a:t>
            </a:r>
            <a:r>
              <a:rPr lang="en-US" sz="2200" dirty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200" dirty="0">
                <a:latin typeface="+mj-lt"/>
                <a:cs typeface="Arial" pitchFamily="34" charset="0"/>
              </a:rPr>
              <a:t>property of the request changes during an AJAX request</a:t>
            </a:r>
            <a:r>
              <a:rPr lang="en-US" sz="2200" dirty="0" smtClean="0">
                <a:latin typeface="+mj-lt"/>
                <a:cs typeface="Arial" pitchFamily="34" charset="0"/>
              </a:rPr>
              <a:t>.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 smtClean="0">
              <a:latin typeface="+mj-lt"/>
              <a:cs typeface="Arial" pitchFamily="34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dirty="0">
                <a:latin typeface="+mj-lt"/>
                <a:cs typeface="Arial" pitchFamily="34" charset="0"/>
              </a:rPr>
              <a:t>When you send an </a:t>
            </a:r>
            <a:r>
              <a:rPr lang="en-US" sz="2200" dirty="0" err="1">
                <a:solidFill>
                  <a:srgbClr val="7030A0"/>
                </a:solidFill>
                <a:latin typeface="+mj-lt"/>
                <a:cs typeface="Arial" pitchFamily="34" charset="0"/>
              </a:rPr>
              <a:t>XMLHttpRequest</a:t>
            </a:r>
            <a:r>
              <a:rPr lang="en-US" sz="2200" dirty="0">
                <a:latin typeface="+mj-lt"/>
                <a:cs typeface="Arial" pitchFamily="34" charset="0"/>
              </a:rPr>
              <a:t>, it goes through several stages, changing its </a:t>
            </a:r>
            <a:r>
              <a:rPr lang="en-US" sz="2200" dirty="0" err="1">
                <a:solidFill>
                  <a:srgbClr val="00B050"/>
                </a:solidFill>
                <a:latin typeface="+mj-lt"/>
                <a:cs typeface="Arial" pitchFamily="34" charset="0"/>
              </a:rPr>
              <a:t>readyState</a:t>
            </a:r>
            <a:r>
              <a:rPr lang="en-US" sz="2200" dirty="0">
                <a:solidFill>
                  <a:srgbClr val="00B050"/>
                </a:solidFill>
                <a:latin typeface="+mj-lt"/>
                <a:cs typeface="Arial" pitchFamily="34" charset="0"/>
              </a:rPr>
              <a:t> </a:t>
            </a:r>
            <a:r>
              <a:rPr lang="en-US" sz="2200" dirty="0">
                <a:latin typeface="+mj-lt"/>
                <a:cs typeface="Arial" pitchFamily="34" charset="0"/>
              </a:rPr>
              <a:t>value</a:t>
            </a:r>
            <a:r>
              <a:rPr lang="en-US" sz="2200" dirty="0" smtClean="0">
                <a:latin typeface="+mj-lt"/>
                <a:cs typeface="Arial" pitchFamily="34" charset="0"/>
              </a:rPr>
              <a:t>.</a:t>
            </a: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1400" dirty="0" smtClean="0">
              <a:latin typeface="+mj-lt"/>
              <a:cs typeface="Arial" pitchFamily="34" charset="0"/>
            </a:endParaRPr>
          </a:p>
          <a:p>
            <a:pPr marL="342900" lvl="0" indent="-342900" algn="just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200" dirty="0">
                <a:latin typeface="+mj-lt"/>
                <a:cs typeface="Arial" pitchFamily="34" charset="0"/>
              </a:rPr>
              <a:t>So, </a:t>
            </a:r>
            <a:r>
              <a:rPr lang="en-US" sz="2200" dirty="0">
                <a:latin typeface="+mj-lt"/>
                <a:cs typeface="Arial" pitchFamily="34" charset="0"/>
              </a:rPr>
              <a:t>t</a:t>
            </a:r>
            <a:r>
              <a:rPr lang="en-US" sz="2200" dirty="0" smtClean="0">
                <a:latin typeface="+mj-lt"/>
                <a:cs typeface="Arial" pitchFamily="34" charset="0"/>
              </a:rPr>
              <a:t>he </a:t>
            </a:r>
            <a:r>
              <a:rPr lang="en-US" sz="2200" dirty="0" err="1">
                <a:solidFill>
                  <a:srgbClr val="7030A0"/>
                </a:solidFill>
                <a:latin typeface="+mj-lt"/>
                <a:cs typeface="Arial" pitchFamily="34" charset="0"/>
              </a:rPr>
              <a:t>onreadystatechange</a:t>
            </a:r>
            <a:r>
              <a:rPr lang="en-US" sz="2200" dirty="0">
                <a:latin typeface="+mj-lt"/>
                <a:cs typeface="Arial" pitchFamily="34" charset="0"/>
              </a:rPr>
              <a:t> function gets called each time this happens</a:t>
            </a:r>
            <a:r>
              <a:rPr lang="en-US" sz="2200" dirty="0" smtClean="0">
                <a:latin typeface="+mj-lt"/>
                <a:cs typeface="Arial" pitchFamily="34" charset="0"/>
              </a:rPr>
              <a:t>.</a:t>
            </a:r>
            <a:endParaRPr lang="en-US" sz="2200" dirty="0">
              <a:latin typeface="+mj-lt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3859569"/>
            <a:ext cx="8621712" cy="2846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8119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994"/>
            <a:ext cx="75412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A</a:t>
            </a:r>
            <a:r>
              <a:rPr spc="-204" dirty="0"/>
              <a:t>J</a:t>
            </a:r>
            <a:r>
              <a:rPr spc="-100" dirty="0"/>
              <a:t>A</a:t>
            </a:r>
            <a:r>
              <a:rPr spc="-5" dirty="0"/>
              <a:t>X</a:t>
            </a:r>
            <a:r>
              <a:rPr spc="-220" dirty="0"/>
              <a:t> </a:t>
            </a:r>
            <a:r>
              <a:rPr spc="-105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100" dirty="0"/>
              <a:t>m</a:t>
            </a:r>
            <a:r>
              <a:rPr spc="-105" dirty="0"/>
              <a:t>p</a:t>
            </a:r>
            <a:r>
              <a:rPr spc="-100" dirty="0"/>
              <a:t>le</a:t>
            </a:r>
            <a:r>
              <a:rPr spc="-5" dirty="0"/>
              <a:t>-</a:t>
            </a:r>
            <a:r>
              <a:rPr spc="-200" dirty="0"/>
              <a:t> </a:t>
            </a:r>
            <a:r>
              <a:rPr spc="-110" dirty="0">
                <a:solidFill>
                  <a:srgbClr val="FF0000"/>
                </a:solidFill>
              </a:rPr>
              <a:t>i</a:t>
            </a:r>
            <a:r>
              <a:rPr spc="-100" dirty="0">
                <a:solidFill>
                  <a:srgbClr val="FF0000"/>
                </a:solidFill>
              </a:rPr>
              <a:t>n</a:t>
            </a:r>
            <a:r>
              <a:rPr spc="-105" dirty="0">
                <a:solidFill>
                  <a:srgbClr val="FF0000"/>
                </a:solidFill>
              </a:rPr>
              <a:t>d</a:t>
            </a:r>
            <a:r>
              <a:rPr spc="-150" dirty="0">
                <a:solidFill>
                  <a:srgbClr val="FF0000"/>
                </a:solidFill>
              </a:rPr>
              <a:t>e</a:t>
            </a:r>
            <a:r>
              <a:rPr spc="-105" dirty="0">
                <a:solidFill>
                  <a:srgbClr val="FF0000"/>
                </a:solidFill>
              </a:rPr>
              <a:t>x</a:t>
            </a:r>
            <a:r>
              <a:rPr spc="-100" dirty="0">
                <a:solidFill>
                  <a:srgbClr val="FF0000"/>
                </a:solidFill>
              </a:rPr>
              <a:t>.</a:t>
            </a:r>
            <a:r>
              <a:rPr spc="-105" dirty="0">
                <a:solidFill>
                  <a:srgbClr val="FF0000"/>
                </a:solidFill>
              </a:rPr>
              <a:t>j</a:t>
            </a:r>
            <a:r>
              <a:rPr spc="-100" dirty="0">
                <a:solidFill>
                  <a:srgbClr val="FF0000"/>
                </a:solidFill>
              </a:rPr>
              <a:t>s</a:t>
            </a:r>
            <a:r>
              <a:rPr spc="-5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592518"/>
            <a:ext cx="8077200" cy="1861407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000" dirty="0">
                <a:solidFill>
                  <a:srgbClr val="3E7E7E"/>
                </a:solidFill>
                <a:latin typeface="Consolas"/>
                <a:cs typeface="Consolas"/>
              </a:rPr>
              <a:t>&lt;%</a:t>
            </a:r>
            <a:endParaRPr sz="2000" dirty="0">
              <a:latin typeface="Consolas"/>
              <a:cs typeface="Consolas"/>
            </a:endParaRPr>
          </a:p>
          <a:p>
            <a:pPr marL="55244">
              <a:lnSpc>
                <a:spcPct val="100000"/>
              </a:lnSpc>
              <a:spcBef>
                <a:spcPts val="480"/>
              </a:spcBef>
            </a:pPr>
            <a:r>
              <a:rPr lang="en-IN" sz="2000" dirty="0" smtClean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2000" dirty="0" err="1" smtClean="0">
                <a:solidFill>
                  <a:srgbClr val="7E0054"/>
                </a:solidFill>
                <a:latin typeface="Consolas"/>
                <a:cs typeface="Consolas"/>
              </a:rPr>
              <a:t>int</a:t>
            </a:r>
            <a:r>
              <a:rPr sz="2000" spc="95" dirty="0" smtClean="0">
                <a:solidFill>
                  <a:srgbClr val="7E0054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n</a:t>
            </a:r>
            <a:r>
              <a:rPr sz="2000" spc="-5" dirty="0" smtClean="0">
                <a:latin typeface="Consolas"/>
                <a:cs typeface="Consolas"/>
              </a:rPr>
              <a:t>=</a:t>
            </a:r>
            <a:r>
              <a:rPr lang="en-IN" sz="2000" spc="-5" dirty="0" smtClean="0">
                <a:latin typeface="Consolas"/>
                <a:cs typeface="Consolas"/>
              </a:rPr>
              <a:t> </a:t>
            </a:r>
            <a:r>
              <a:rPr sz="2000" spc="-5" dirty="0" err="1" smtClean="0">
                <a:latin typeface="Consolas"/>
                <a:cs typeface="Consolas"/>
              </a:rPr>
              <a:t>Integer.parseInt</a:t>
            </a:r>
            <a:r>
              <a:rPr sz="2000" spc="-5" dirty="0" smtClean="0">
                <a:latin typeface="Consolas"/>
                <a:cs typeface="Consolas"/>
              </a:rPr>
              <a:t>(</a:t>
            </a:r>
            <a:r>
              <a:rPr sz="2000" spc="-5" dirty="0" err="1" smtClean="0">
                <a:latin typeface="Consolas"/>
                <a:cs typeface="Consolas"/>
              </a:rPr>
              <a:t>request.getParameter</a:t>
            </a:r>
            <a:r>
              <a:rPr sz="2000" spc="-5" dirty="0">
                <a:latin typeface="Consolas"/>
                <a:cs typeface="Consolas"/>
              </a:rPr>
              <a:t>("</a:t>
            </a:r>
            <a:r>
              <a:rPr sz="2000" spc="-5" dirty="0" err="1">
                <a:latin typeface="Consolas"/>
                <a:cs typeface="Consolas"/>
              </a:rPr>
              <a:t>val</a:t>
            </a:r>
            <a:r>
              <a:rPr sz="2000" spc="-5" dirty="0" smtClean="0">
                <a:latin typeface="Consolas"/>
                <a:cs typeface="Consolas"/>
              </a:rPr>
              <a:t>"));</a:t>
            </a:r>
            <a:endParaRPr sz="2000" dirty="0" smtClean="0">
              <a:latin typeface="Consolas"/>
              <a:cs typeface="Consolas"/>
            </a:endParaRPr>
          </a:p>
          <a:p>
            <a:pPr marL="194945" marR="4056379">
              <a:lnSpc>
                <a:spcPct val="120000"/>
              </a:lnSpc>
              <a:spcBef>
                <a:spcPts val="5"/>
              </a:spcBef>
            </a:pPr>
            <a:r>
              <a:rPr sz="2000" dirty="0" smtClean="0">
                <a:solidFill>
                  <a:srgbClr val="7E0054"/>
                </a:solidFill>
                <a:latin typeface="Consolas"/>
                <a:cs typeface="Consolas"/>
              </a:rPr>
              <a:t>for</a:t>
            </a:r>
            <a:r>
              <a:rPr sz="2000" dirty="0" smtClean="0">
                <a:latin typeface="Consolas"/>
                <a:cs typeface="Consolas"/>
              </a:rPr>
              <a:t>(</a:t>
            </a:r>
            <a:r>
              <a:rPr sz="2000" dirty="0" err="1" smtClean="0">
                <a:latin typeface="Consolas"/>
                <a:cs typeface="Consolas"/>
              </a:rPr>
              <a:t>int</a:t>
            </a:r>
            <a:r>
              <a:rPr sz="2000" spc="-50" dirty="0" smtClean="0">
                <a:latin typeface="Consolas"/>
                <a:cs typeface="Consolas"/>
              </a:rPr>
              <a:t> </a:t>
            </a:r>
            <a:r>
              <a:rPr sz="2000" spc="-5" dirty="0" smtClean="0">
                <a:latin typeface="Consolas"/>
                <a:cs typeface="Consolas"/>
              </a:rPr>
              <a:t>i=1</a:t>
            </a:r>
            <a:r>
              <a:rPr sz="2000" spc="-5" dirty="0" smtClean="0">
                <a:latin typeface="Consolas"/>
                <a:cs typeface="Consolas"/>
              </a:rPr>
              <a:t>;</a:t>
            </a:r>
            <a:r>
              <a:rPr lang="en-IN" sz="2000" spc="-5" dirty="0" smtClean="0">
                <a:latin typeface="Consolas"/>
                <a:cs typeface="Consolas"/>
              </a:rPr>
              <a:t> 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-5" dirty="0" smtClean="0">
                <a:latin typeface="Consolas"/>
                <a:cs typeface="Consolas"/>
              </a:rPr>
              <a:t>&lt;=10</a:t>
            </a:r>
            <a:r>
              <a:rPr sz="2000" spc="-5" dirty="0" smtClean="0">
                <a:latin typeface="Consolas"/>
                <a:cs typeface="Consolas"/>
              </a:rPr>
              <a:t>;</a:t>
            </a:r>
            <a:r>
              <a:rPr lang="en-IN" sz="2000" spc="-5" dirty="0" smtClean="0">
                <a:latin typeface="Consolas"/>
                <a:cs typeface="Consolas"/>
              </a:rPr>
              <a:t> </a:t>
            </a:r>
            <a:r>
              <a:rPr sz="2000" spc="-5" dirty="0" smtClean="0">
                <a:latin typeface="Consolas"/>
                <a:cs typeface="Consolas"/>
              </a:rPr>
              <a:t>i</a:t>
            </a:r>
            <a:r>
              <a:rPr sz="2000" spc="-5" dirty="0" smtClean="0">
                <a:latin typeface="Consolas"/>
                <a:cs typeface="Consolas"/>
              </a:rPr>
              <a:t>++)</a:t>
            </a:r>
            <a:endParaRPr lang="en-US" sz="2000" spc="-5" dirty="0" smtClean="0">
              <a:latin typeface="Consolas"/>
              <a:cs typeface="Consolas"/>
            </a:endParaRPr>
          </a:p>
          <a:p>
            <a:pPr marL="194945" marR="4056379">
              <a:lnSpc>
                <a:spcPct val="120000"/>
              </a:lnSpc>
              <a:spcBef>
                <a:spcPts val="5"/>
              </a:spcBef>
            </a:pPr>
            <a:r>
              <a:rPr lang="en-US" sz="2000" spc="-5" dirty="0" smtClean="0">
                <a:latin typeface="Consolas"/>
                <a:cs typeface="Consolas"/>
              </a:rPr>
              <a:t>	</a:t>
            </a:r>
            <a:r>
              <a:rPr sz="2000" spc="-5" dirty="0" err="1" smtClean="0">
                <a:latin typeface="Consolas"/>
                <a:cs typeface="Consolas"/>
              </a:rPr>
              <a:t>out.print</a:t>
            </a:r>
            <a:r>
              <a:rPr sz="2000" spc="-5" dirty="0" smtClean="0">
                <a:latin typeface="Consolas"/>
                <a:cs typeface="Consolas"/>
              </a:rPr>
              <a:t>(i*n+"&lt;</a:t>
            </a:r>
            <a:r>
              <a:rPr sz="2000" spc="-5" dirty="0" err="1" smtClean="0">
                <a:latin typeface="Consolas"/>
                <a:cs typeface="Consolas"/>
              </a:rPr>
              <a:t>br</a:t>
            </a:r>
            <a:r>
              <a:rPr sz="2000" spc="-5" dirty="0" smtClean="0">
                <a:latin typeface="Consolas"/>
                <a:cs typeface="Consolas"/>
              </a:rPr>
              <a:t>&gt;"</a:t>
            </a:r>
            <a:r>
              <a:rPr lang="en-IN" sz="2000" spc="-5" dirty="0" smtClean="0">
                <a:latin typeface="Consolas"/>
                <a:cs typeface="Consolas"/>
              </a:rPr>
              <a:t>);</a:t>
            </a:r>
            <a:endParaRPr lang="en-IN" sz="2000" spc="-5" dirty="0" smtClean="0">
              <a:latin typeface="Consolas"/>
              <a:cs typeface="Consolas"/>
            </a:endParaRPr>
          </a:p>
          <a:p>
            <a:pPr marL="3175" marR="4056379">
              <a:lnSpc>
                <a:spcPct val="120000"/>
              </a:lnSpc>
              <a:spcBef>
                <a:spcPts val="5"/>
              </a:spcBef>
            </a:pPr>
            <a:r>
              <a:rPr lang="en-IN" sz="2000" dirty="0" smtClean="0">
                <a:solidFill>
                  <a:srgbClr val="3E7E7E"/>
                </a:solidFill>
                <a:latin typeface="Consolas"/>
                <a:cs typeface="Consolas"/>
              </a:rPr>
              <a:t> </a:t>
            </a:r>
            <a:r>
              <a:rPr sz="2000" dirty="0" smtClean="0">
                <a:solidFill>
                  <a:srgbClr val="3E7E7E"/>
                </a:solidFill>
                <a:latin typeface="Consolas"/>
                <a:cs typeface="Consolas"/>
              </a:rPr>
              <a:t>%&gt;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93293"/>
            <a:ext cx="52793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 smtClean="0"/>
              <a:t>A</a:t>
            </a:r>
            <a:r>
              <a:rPr lang="en-US" spc="-100" dirty="0" smtClean="0"/>
              <a:t>J</a:t>
            </a:r>
            <a:r>
              <a:rPr spc="-100" dirty="0" smtClean="0"/>
              <a:t>A</a:t>
            </a:r>
            <a:r>
              <a:rPr spc="-5" dirty="0" smtClean="0"/>
              <a:t>X</a:t>
            </a:r>
            <a:r>
              <a:rPr spc="-229" dirty="0" smtClean="0"/>
              <a:t> </a:t>
            </a:r>
            <a:r>
              <a:rPr spc="-105" dirty="0"/>
              <a:t>E</a:t>
            </a:r>
            <a:r>
              <a:rPr spc="-165" dirty="0"/>
              <a:t>x</a:t>
            </a:r>
            <a:r>
              <a:rPr spc="-105" dirty="0"/>
              <a:t>a</a:t>
            </a:r>
            <a:r>
              <a:rPr spc="-95" dirty="0"/>
              <a:t>m</a:t>
            </a:r>
            <a:r>
              <a:rPr spc="-105" dirty="0"/>
              <a:t>p</a:t>
            </a:r>
            <a:r>
              <a:rPr spc="-100" dirty="0"/>
              <a:t>l</a:t>
            </a:r>
            <a:r>
              <a:rPr spc="-5" dirty="0"/>
              <a:t>e</a:t>
            </a:r>
            <a:r>
              <a:rPr spc="-200" dirty="0"/>
              <a:t> </a:t>
            </a:r>
            <a:r>
              <a:rPr spc="-105" dirty="0"/>
              <a:t>o</a:t>
            </a:r>
            <a:r>
              <a:rPr spc="-95" dirty="0"/>
              <a:t>ut</a:t>
            </a:r>
            <a:r>
              <a:rPr spc="-105" dirty="0"/>
              <a:t>p</a:t>
            </a:r>
            <a:r>
              <a:rPr spc="-95" dirty="0"/>
              <a:t>u</a:t>
            </a:r>
            <a:r>
              <a:rPr spc="-5" dirty="0"/>
              <a:t>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5000" y="762000"/>
            <a:ext cx="5095240" cy="5605780"/>
            <a:chOff x="2116835" y="1252727"/>
            <a:chExt cx="5095240" cy="5605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6835" y="3275076"/>
              <a:ext cx="5094732" cy="3582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1907" y="3470146"/>
              <a:ext cx="4524756" cy="338785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2283" y="1252727"/>
              <a:ext cx="4779264" cy="207556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7355" y="1447799"/>
              <a:ext cx="4209288" cy="150571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29861" y="2954273"/>
              <a:ext cx="381000" cy="516890"/>
            </a:xfrm>
            <a:custGeom>
              <a:avLst/>
              <a:gdLst/>
              <a:ahLst/>
              <a:cxnLst/>
              <a:rect l="l" t="t" r="r" b="b"/>
              <a:pathLst>
                <a:path w="381000" h="516889">
                  <a:moveTo>
                    <a:pt x="285750" y="0"/>
                  </a:moveTo>
                  <a:lnTo>
                    <a:pt x="95250" y="0"/>
                  </a:lnTo>
                  <a:lnTo>
                    <a:pt x="95250" y="326136"/>
                  </a:lnTo>
                  <a:lnTo>
                    <a:pt x="0" y="326136"/>
                  </a:lnTo>
                  <a:lnTo>
                    <a:pt x="190500" y="516636"/>
                  </a:lnTo>
                  <a:lnTo>
                    <a:pt x="381000" y="326136"/>
                  </a:lnTo>
                  <a:lnTo>
                    <a:pt x="285750" y="326136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A9A4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29861" y="2954273"/>
              <a:ext cx="381000" cy="516890"/>
            </a:xfrm>
            <a:custGeom>
              <a:avLst/>
              <a:gdLst/>
              <a:ahLst/>
              <a:cxnLst/>
              <a:rect l="l" t="t" r="r" b="b"/>
              <a:pathLst>
                <a:path w="381000" h="516889">
                  <a:moveTo>
                    <a:pt x="0" y="326136"/>
                  </a:moveTo>
                  <a:lnTo>
                    <a:pt x="95250" y="326136"/>
                  </a:lnTo>
                  <a:lnTo>
                    <a:pt x="95250" y="0"/>
                  </a:lnTo>
                  <a:lnTo>
                    <a:pt x="285750" y="0"/>
                  </a:lnTo>
                  <a:lnTo>
                    <a:pt x="285750" y="326136"/>
                  </a:lnTo>
                  <a:lnTo>
                    <a:pt x="381000" y="326136"/>
                  </a:lnTo>
                  <a:lnTo>
                    <a:pt x="190500" y="516636"/>
                  </a:lnTo>
                  <a:lnTo>
                    <a:pt x="0" y="326136"/>
                  </a:lnTo>
                  <a:close/>
                </a:path>
              </a:pathLst>
            </a:custGeom>
            <a:ln w="25908">
              <a:solidFill>
                <a:srgbClr val="7A7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6474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XML </a:t>
            </a:r>
            <a:r>
              <a:rPr spc="-95" dirty="0"/>
              <a:t>Example</a:t>
            </a:r>
            <a:r>
              <a:rPr spc="-415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385274"/>
            <a:ext cx="8763000" cy="3182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version="1.0"</a:t>
            </a:r>
            <a:r>
              <a:rPr sz="22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encoding="UTF-8"?&gt;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ts val="2510"/>
              </a:lnSpc>
              <a:spcBef>
                <a:spcPts val="27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&lt;note&gt;</a:t>
            </a:r>
            <a:endParaRPr lang="en-US" sz="2200" dirty="0">
              <a:cs typeface="Calibri"/>
            </a:endParaRPr>
          </a:p>
          <a:p>
            <a:pPr marL="367665">
              <a:lnSpc>
                <a:spcPts val="2375"/>
              </a:lnSpc>
            </a:pPr>
            <a:r>
              <a:rPr lang="en-US" sz="2200" spc="-30" dirty="0">
                <a:solidFill>
                  <a:srgbClr val="2E2B1F"/>
                </a:solidFill>
                <a:cs typeface="Calibri"/>
              </a:rPr>
              <a:t>&lt;to&gt; </a:t>
            </a:r>
            <a:r>
              <a:rPr lang="en-US" sz="2200" spc="-30" dirty="0" err="1">
                <a:solidFill>
                  <a:srgbClr val="2E2B1F"/>
                </a:solidFill>
                <a:cs typeface="Calibri"/>
              </a:rPr>
              <a:t>Tove</a:t>
            </a:r>
            <a:r>
              <a:rPr lang="en-US" sz="2200" spc="-30" dirty="0">
                <a:solidFill>
                  <a:srgbClr val="2E2B1F"/>
                </a:solidFill>
                <a:cs typeface="Calibri"/>
              </a:rPr>
              <a:t> &lt;/to&gt;</a:t>
            </a:r>
            <a:endParaRPr lang="en-US" sz="2200" dirty="0">
              <a:cs typeface="Calibri"/>
            </a:endParaRPr>
          </a:p>
          <a:p>
            <a:pPr marL="367665">
              <a:lnSpc>
                <a:spcPts val="2375"/>
              </a:lnSpc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&lt;from&gt; </a:t>
            </a:r>
            <a:r>
              <a:rPr lang="en-US" sz="2200" spc="-10" dirty="0" err="1">
                <a:solidFill>
                  <a:srgbClr val="2E2B1F"/>
                </a:solidFill>
                <a:cs typeface="Calibri"/>
              </a:rPr>
              <a:t>Jani</a:t>
            </a:r>
            <a:r>
              <a:rPr lang="en-US" sz="2200" spc="-10" dirty="0">
                <a:solidFill>
                  <a:srgbClr val="2E2B1F"/>
                </a:solidFill>
                <a:cs typeface="Calibri"/>
              </a:rPr>
              <a:t> &lt;/from&gt;</a:t>
            </a:r>
            <a:endParaRPr lang="en-US" sz="2200" dirty="0">
              <a:cs typeface="Calibri"/>
            </a:endParaRPr>
          </a:p>
          <a:p>
            <a:pPr marL="367665">
              <a:lnSpc>
                <a:spcPts val="2375"/>
              </a:lnSpc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&lt;heading&gt; Reminder &lt;/heading&gt;</a:t>
            </a:r>
            <a:endParaRPr lang="en-US" sz="2200" dirty="0">
              <a:cs typeface="Calibri"/>
            </a:endParaRPr>
          </a:p>
          <a:p>
            <a:pPr marL="367665">
              <a:lnSpc>
                <a:spcPts val="2375"/>
              </a:lnSpc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&lt;body&gt; Reply back it’s urgent &lt;/body&gt;</a:t>
            </a:r>
            <a:endParaRPr lang="en-US" sz="2200" dirty="0">
              <a:cs typeface="Calibri"/>
            </a:endParaRPr>
          </a:p>
          <a:p>
            <a:pPr marL="241300">
              <a:lnSpc>
                <a:spcPts val="2510"/>
              </a:lnSpc>
            </a:pPr>
            <a:r>
              <a:rPr lang="en-US" sz="2200" spc="-10" dirty="0">
                <a:solidFill>
                  <a:srgbClr val="2E2B1F"/>
                </a:solidFill>
                <a:cs typeface="Calibri"/>
              </a:rPr>
              <a:t>&lt;/note&gt;</a:t>
            </a:r>
            <a:endParaRPr lang="en-US" sz="22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000" dirty="0" smtClean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 smtClean="0">
                <a:solidFill>
                  <a:srgbClr val="2E2B1F"/>
                </a:solidFill>
                <a:latin typeface="Calibri"/>
                <a:cs typeface="Calibri"/>
              </a:rPr>
              <a:t>Save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the file with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.xml extension 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and when</a:t>
            </a:r>
            <a:r>
              <a:rPr lang="en-IN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it’s</a:t>
            </a:r>
            <a:r>
              <a:rPr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 run o/p is </a:t>
            </a:r>
            <a:r>
              <a:rPr sz="2200" spc="-25" dirty="0" smtClean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spc="1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8181" y="4295840"/>
            <a:ext cx="4391025" cy="2109470"/>
            <a:chOff x="888491" y="4748782"/>
            <a:chExt cx="4391025" cy="2109470"/>
          </a:xfrm>
        </p:grpSpPr>
        <p:sp>
          <p:nvSpPr>
            <p:cNvPr id="5" name="object 5"/>
            <p:cNvSpPr/>
            <p:nvPr/>
          </p:nvSpPr>
          <p:spPr>
            <a:xfrm>
              <a:off x="888491" y="4748782"/>
              <a:ext cx="4390644" cy="21092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2758" y="4953000"/>
              <a:ext cx="3784091" cy="1676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7996" y="4948237"/>
              <a:ext cx="3794125" cy="1685925"/>
            </a:xfrm>
            <a:custGeom>
              <a:avLst/>
              <a:gdLst/>
              <a:ahLst/>
              <a:cxnLst/>
              <a:rect l="l" t="t" r="r" b="b"/>
              <a:pathLst>
                <a:path w="3794125" h="1685925">
                  <a:moveTo>
                    <a:pt x="0" y="1685925"/>
                  </a:moveTo>
                  <a:lnTo>
                    <a:pt x="3793616" y="1685925"/>
                  </a:lnTo>
                  <a:lnTo>
                    <a:pt x="3793616" y="0"/>
                  </a:lnTo>
                  <a:lnTo>
                    <a:pt x="0" y="0"/>
                  </a:lnTo>
                  <a:lnTo>
                    <a:pt x="0" y="1685925"/>
                  </a:lnTo>
                  <a:close/>
                </a:path>
              </a:pathLst>
            </a:custGeom>
            <a:ln w="9525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685546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XML </a:t>
            </a:r>
            <a:r>
              <a:rPr spc="-95" dirty="0"/>
              <a:t>Example </a:t>
            </a:r>
            <a:r>
              <a:rPr spc="-55" dirty="0"/>
              <a:t>2-</a:t>
            </a:r>
            <a:r>
              <a:rPr spc="-500" dirty="0"/>
              <a:t> </a:t>
            </a:r>
            <a:r>
              <a:rPr spc="-95" dirty="0"/>
              <a:t>Books.xml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143000"/>
            <a:ext cx="6172200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&lt;?xml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version="1.0"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encoding="UTF-8"?&gt;</a:t>
            </a: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&lt;bookstore&gt;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  <a:p>
            <a:pPr marL="34671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&lt;book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category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lang="en-IN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children"&gt;</a:t>
            </a:r>
            <a:endParaRPr sz="2000" dirty="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&lt;title lang="en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Harry</a:t>
            </a:r>
            <a:r>
              <a:rPr sz="2000" spc="5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Potter</a:t>
            </a:r>
            <a:r>
              <a:rPr lang="en-IN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title&gt;</a:t>
            </a:r>
            <a:endParaRPr sz="2000" dirty="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&lt;author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J </a:t>
            </a:r>
            <a:r>
              <a:rPr sz="2000" dirty="0" smtClean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Rowling</a:t>
            </a:r>
            <a:r>
              <a:rPr lang="en-IN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author&gt;</a:t>
            </a:r>
            <a:endParaRPr sz="2000" dirty="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&lt;year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2005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year&gt;</a:t>
            </a:r>
            <a:endParaRPr sz="2000" dirty="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price&gt;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29.99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price&gt;</a:t>
            </a:r>
            <a:endParaRPr sz="2000" dirty="0">
              <a:latin typeface="Calibri"/>
              <a:cs typeface="Calibri"/>
            </a:endParaRPr>
          </a:p>
          <a:p>
            <a:pPr marL="34671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&lt;/book&gt;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Calibri"/>
              <a:cs typeface="Calibri"/>
            </a:endParaRPr>
          </a:p>
          <a:p>
            <a:pPr marL="34671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&lt;book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category="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web</a:t>
            </a:r>
            <a:r>
              <a:rPr lang="en-IN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tech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"</a:t>
            </a:r>
            <a:r>
              <a:rPr sz="2000" spc="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cover="paperback"&gt;</a:t>
            </a:r>
            <a:endParaRPr sz="2000" dirty="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&lt;title lang="en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"&gt;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Learning</a:t>
            </a:r>
            <a:r>
              <a:rPr sz="2000" spc="5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title&gt;</a:t>
            </a:r>
            <a:endParaRPr sz="2000" dirty="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&lt;author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&gt;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Erik </a:t>
            </a:r>
            <a:r>
              <a:rPr sz="2000" spc="-95" dirty="0" smtClean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000" spc="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Ray</a:t>
            </a:r>
            <a:r>
              <a:rPr lang="en-IN"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author&gt;</a:t>
            </a:r>
            <a:endParaRPr sz="2000" dirty="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year&gt;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2003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year&gt;</a:t>
            </a:r>
            <a:endParaRPr sz="2000" dirty="0">
              <a:latin typeface="Calibri"/>
              <a:cs typeface="Calibri"/>
            </a:endParaRPr>
          </a:p>
          <a:p>
            <a:pPr marL="450215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price&gt;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39.95</a:t>
            </a:r>
            <a:r>
              <a:rPr lang="en-IN"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" dirty="0" smtClean="0">
                <a:solidFill>
                  <a:srgbClr val="2E2B1F"/>
                </a:solidFill>
                <a:latin typeface="Calibri"/>
                <a:cs typeface="Calibri"/>
              </a:rPr>
              <a:t>&lt;/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price&gt;</a:t>
            </a:r>
            <a:endParaRPr sz="2000" dirty="0">
              <a:latin typeface="Calibri"/>
              <a:cs typeface="Calibri"/>
            </a:endParaRPr>
          </a:p>
          <a:p>
            <a:pPr marL="346710">
              <a:lnSpc>
                <a:spcPct val="100000"/>
              </a:lnSpc>
            </a:pP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&lt;/book&gt;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&lt;/bookstore&gt;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89" y="575331"/>
            <a:ext cx="7998460" cy="720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XML </a:t>
            </a:r>
            <a:r>
              <a:rPr spc="-95" dirty="0"/>
              <a:t>Example </a:t>
            </a:r>
            <a:r>
              <a:rPr spc="-55" dirty="0"/>
              <a:t>2-</a:t>
            </a:r>
            <a:r>
              <a:rPr spc="-505" dirty="0"/>
              <a:t> </a:t>
            </a:r>
            <a:r>
              <a:rPr spc="-100" dirty="0" smtClean="0"/>
              <a:t>explanation</a:t>
            </a:r>
            <a:endParaRPr spc="-100" dirty="0"/>
          </a:p>
        </p:txBody>
      </p:sp>
      <p:sp>
        <p:nvSpPr>
          <p:cNvPr id="3" name="object 3"/>
          <p:cNvSpPr txBox="1"/>
          <p:nvPr/>
        </p:nvSpPr>
        <p:spPr>
          <a:xfrm>
            <a:off x="421639" y="1421311"/>
            <a:ext cx="7884161" cy="4446089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uses a much self-describing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syntax.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lang="en-IN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declaration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defines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XML version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and 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character</a:t>
            </a:r>
            <a:r>
              <a:rPr sz="22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encoding: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10" dirty="0" smtClean="0">
                <a:solidFill>
                  <a:srgbClr val="D60093"/>
                </a:solidFill>
                <a:latin typeface="Calibri"/>
                <a:cs typeface="Calibri"/>
              </a:rPr>
              <a:t>&lt;?</a:t>
            </a:r>
            <a:r>
              <a:rPr sz="2200" spc="-10" dirty="0">
                <a:solidFill>
                  <a:srgbClr val="D60093"/>
                </a:solidFill>
                <a:latin typeface="Calibri"/>
                <a:cs typeface="Calibri"/>
              </a:rPr>
              <a:t>xml version="1.0"</a:t>
            </a:r>
            <a:r>
              <a:rPr sz="2200" spc="3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D60093"/>
                </a:solidFill>
                <a:latin typeface="Calibri"/>
                <a:cs typeface="Calibri"/>
              </a:rPr>
              <a:t>encoding="UTF-8</a:t>
            </a:r>
            <a:r>
              <a:rPr sz="2200" b="1" spc="-10" dirty="0">
                <a:solidFill>
                  <a:srgbClr val="D60093"/>
                </a:solidFill>
                <a:latin typeface="Calibri"/>
                <a:cs typeface="Calibri"/>
              </a:rPr>
              <a:t>"</a:t>
            </a:r>
            <a:r>
              <a:rPr sz="2200" spc="-10" dirty="0">
                <a:solidFill>
                  <a:srgbClr val="D60093"/>
                </a:solidFill>
                <a:latin typeface="Calibri"/>
                <a:cs typeface="Calibri"/>
              </a:rPr>
              <a:t>?&gt;</a:t>
            </a:r>
            <a:endParaRPr sz="2200" dirty="0">
              <a:solidFill>
                <a:srgbClr val="D60093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line is the </a:t>
            </a:r>
            <a:r>
              <a:rPr sz="2200" b="1" spc="-15" dirty="0">
                <a:solidFill>
                  <a:srgbClr val="2E2B1F"/>
                </a:solidFill>
                <a:latin typeface="Calibri"/>
                <a:cs typeface="Calibri"/>
              </a:rPr>
              <a:t>root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element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of the</a:t>
            </a:r>
            <a:r>
              <a:rPr sz="2200" spc="1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document: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5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15" dirty="0" smtClean="0">
                <a:solidFill>
                  <a:srgbClr val="D60093"/>
                </a:solidFill>
                <a:latin typeface="Calibri"/>
                <a:cs typeface="Calibri"/>
              </a:rPr>
              <a:t>&lt;</a:t>
            </a:r>
            <a:r>
              <a:rPr sz="2200" spc="-15" dirty="0">
                <a:solidFill>
                  <a:srgbClr val="D60093"/>
                </a:solidFill>
                <a:latin typeface="Calibri"/>
                <a:cs typeface="Calibri"/>
              </a:rPr>
              <a:t>bookstore&gt;</a:t>
            </a:r>
            <a:endParaRPr sz="2200" dirty="0">
              <a:solidFill>
                <a:srgbClr val="D60093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line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starts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a &lt;book&gt;</a:t>
            </a:r>
            <a:r>
              <a:rPr sz="22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lang="en-IN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 with attribute </a:t>
            </a:r>
            <a:r>
              <a:rPr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5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5" dirty="0" smtClean="0">
                <a:solidFill>
                  <a:srgbClr val="D60093"/>
                </a:solidFill>
                <a:latin typeface="Calibri"/>
                <a:cs typeface="Calibri"/>
              </a:rPr>
              <a:t>&lt;</a:t>
            </a:r>
            <a:r>
              <a:rPr sz="2200" spc="-5" dirty="0">
                <a:solidFill>
                  <a:srgbClr val="D60093"/>
                </a:solidFill>
                <a:latin typeface="Calibri"/>
                <a:cs typeface="Calibri"/>
              </a:rPr>
              <a:t>book </a:t>
            </a:r>
            <a:r>
              <a:rPr sz="2200" spc="-10" dirty="0">
                <a:solidFill>
                  <a:srgbClr val="D60093"/>
                </a:solidFill>
                <a:latin typeface="Calibri"/>
                <a:cs typeface="Calibri"/>
              </a:rPr>
              <a:t>category="cooking"&gt;</a:t>
            </a:r>
            <a:endParaRPr sz="2200" dirty="0">
              <a:solidFill>
                <a:srgbClr val="D60093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&lt;book&gt;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elements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have </a:t>
            </a:r>
            <a:r>
              <a:rPr sz="2200" b="1" spc="-5" dirty="0">
                <a:solidFill>
                  <a:srgbClr val="2E2B1F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child elements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200" spc="1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endParaRPr lang="en-US" sz="2200" spc="14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r>
              <a:rPr lang="en-US" sz="2200" spc="-10" dirty="0" smtClean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10" dirty="0" smtClean="0">
                <a:solidFill>
                  <a:srgbClr val="D60093"/>
                </a:solidFill>
                <a:latin typeface="Calibri"/>
                <a:cs typeface="Calibri"/>
              </a:rPr>
              <a:t>&lt;</a:t>
            </a:r>
            <a:r>
              <a:rPr sz="2200" spc="-10" dirty="0">
                <a:solidFill>
                  <a:srgbClr val="D60093"/>
                </a:solidFill>
                <a:latin typeface="Calibri"/>
                <a:cs typeface="Calibri"/>
              </a:rPr>
              <a:t>title</a:t>
            </a:r>
            <a:r>
              <a:rPr sz="2200" spc="-10" dirty="0" smtClean="0">
                <a:solidFill>
                  <a:srgbClr val="D60093"/>
                </a:solidFill>
                <a:latin typeface="Calibri"/>
                <a:cs typeface="Calibri"/>
              </a:rPr>
              <a:t>&gt;,</a:t>
            </a:r>
            <a:r>
              <a:rPr lang="en-US" sz="2200" dirty="0" smtClean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200" spc="-10" dirty="0" smtClean="0">
                <a:solidFill>
                  <a:srgbClr val="D60093"/>
                </a:solidFill>
                <a:latin typeface="Calibri"/>
                <a:cs typeface="Calibri"/>
              </a:rPr>
              <a:t>&lt;</a:t>
            </a:r>
            <a:r>
              <a:rPr sz="2200" spc="-10" dirty="0">
                <a:solidFill>
                  <a:srgbClr val="D60093"/>
                </a:solidFill>
                <a:latin typeface="Calibri"/>
                <a:cs typeface="Calibri"/>
              </a:rPr>
              <a:t>author&gt;, &lt;year&gt;,</a:t>
            </a:r>
            <a:r>
              <a:rPr sz="2200" spc="35" dirty="0">
                <a:solidFill>
                  <a:srgbClr val="D60093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D60093"/>
                </a:solidFill>
                <a:latin typeface="Calibri"/>
                <a:cs typeface="Calibri"/>
              </a:rPr>
              <a:t>&lt;price</a:t>
            </a:r>
            <a:r>
              <a:rPr sz="2200" spc="-10" dirty="0" smtClean="0">
                <a:solidFill>
                  <a:srgbClr val="D60093"/>
                </a:solidFill>
                <a:latin typeface="Calibri"/>
                <a:cs typeface="Calibri"/>
              </a:rPr>
              <a:t>&gt;</a:t>
            </a:r>
            <a:endParaRPr sz="2200" dirty="0">
              <a:solidFill>
                <a:srgbClr val="D60093"/>
              </a:solidFill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next 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line ends the book</a:t>
            </a:r>
            <a:r>
              <a:rPr sz="22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element: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D60093"/>
                </a:solidFill>
                <a:latin typeface="Calibri"/>
                <a:cs typeface="Calibri"/>
              </a:rPr>
              <a:t>&lt;/book&gt;</a:t>
            </a:r>
            <a:endParaRPr sz="2200" dirty="0">
              <a:solidFill>
                <a:srgbClr val="D60093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398260" cy="707886"/>
          </a:xfrm>
        </p:spPr>
        <p:txBody>
          <a:bodyPr/>
          <a:lstStyle/>
          <a:p>
            <a:r>
              <a:rPr lang="en-IN" dirty="0" smtClean="0"/>
              <a:t>XML declaration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143000"/>
            <a:ext cx="7772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The XML declaration is </a:t>
            </a:r>
            <a:r>
              <a:rPr lang="en-IN" sz="2400" b="1" dirty="0" smtClean="0"/>
              <a:t>a processing instruction that identifies the document as being XML</a:t>
            </a:r>
            <a:r>
              <a:rPr lang="en-IN" sz="2400" dirty="0" smtClean="0"/>
              <a:t>. </a:t>
            </a:r>
          </a:p>
          <a:p>
            <a:pPr algn="just"/>
            <a:endParaRPr lang="en-IN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US" sz="2400" b="1" dirty="0" smtClean="0"/>
              <a:t>XML declaration</a:t>
            </a:r>
            <a:r>
              <a:rPr lang="en-US" sz="2400" dirty="0" smtClean="0"/>
              <a:t> contains details that prepare an XML processor to parse the XML document.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It is optional, but when used, it must appear in the first line of the XML document.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Following syntax shows XML declaration −</a:t>
            </a:r>
          </a:p>
          <a:p>
            <a:pPr algn="just"/>
            <a:r>
              <a:rPr lang="en-US" sz="2400" dirty="0" smtClean="0"/>
              <a:t>&lt;?xml </a:t>
            </a:r>
          </a:p>
          <a:p>
            <a:pPr algn="just"/>
            <a:r>
              <a:rPr lang="en-US" sz="2400" dirty="0" smtClean="0"/>
              <a:t>	version = "</a:t>
            </a:r>
            <a:r>
              <a:rPr lang="en-US" sz="2400" dirty="0" err="1" smtClean="0"/>
              <a:t>version_number</a:t>
            </a:r>
            <a:r>
              <a:rPr lang="en-US" sz="2400" dirty="0" smtClean="0"/>
              <a:t>" </a:t>
            </a:r>
          </a:p>
          <a:p>
            <a:pPr algn="just"/>
            <a:r>
              <a:rPr lang="en-US" sz="2400" dirty="0" smtClean="0"/>
              <a:t>	encoding = "</a:t>
            </a:r>
            <a:r>
              <a:rPr lang="en-US" sz="2400" dirty="0" err="1" smtClean="0"/>
              <a:t>encoding_declaration</a:t>
            </a:r>
            <a:r>
              <a:rPr lang="en-US" sz="2400" dirty="0" smtClean="0"/>
              <a:t>" </a:t>
            </a:r>
          </a:p>
          <a:p>
            <a:pPr algn="just"/>
            <a:r>
              <a:rPr lang="en-US" sz="2400" dirty="0" smtClean="0"/>
              <a:t>	standalone = "</a:t>
            </a:r>
            <a:r>
              <a:rPr lang="en-US" sz="2400" dirty="0" err="1" smtClean="0"/>
              <a:t>standalone_status</a:t>
            </a:r>
            <a:r>
              <a:rPr lang="en-US" sz="2400" dirty="0" smtClean="0"/>
              <a:t>" </a:t>
            </a:r>
          </a:p>
          <a:p>
            <a:pPr algn="just"/>
            <a:r>
              <a:rPr lang="en-US" sz="2400" dirty="0" smtClean="0"/>
              <a:t>?&gt;</a:t>
            </a:r>
          </a:p>
          <a:p>
            <a:r>
              <a:rPr lang="en-US" sz="2400" b="1" spc="-10" dirty="0" smtClean="0">
                <a:solidFill>
                  <a:srgbClr val="7030A0"/>
                </a:solidFill>
                <a:cs typeface="Calibri"/>
              </a:rPr>
              <a:t>&lt;?xml version="1.0"</a:t>
            </a:r>
            <a:r>
              <a:rPr lang="en-US" sz="2400" b="1" spc="35" dirty="0" smtClean="0">
                <a:solidFill>
                  <a:srgbClr val="7030A0"/>
                </a:solidFill>
                <a:cs typeface="Calibri"/>
              </a:rPr>
              <a:t> </a:t>
            </a:r>
            <a:r>
              <a:rPr lang="en-US" sz="2400" b="1" spc="-10" dirty="0" smtClean="0">
                <a:solidFill>
                  <a:srgbClr val="7030A0"/>
                </a:solidFill>
                <a:cs typeface="Calibri"/>
              </a:rPr>
              <a:t>encoding="UTF-8"  standalone=“</a:t>
            </a:r>
            <a:r>
              <a:rPr lang="en-US" sz="2400" b="1" spc="-10" dirty="0">
                <a:solidFill>
                  <a:srgbClr val="7030A0"/>
                </a:solidFill>
                <a:cs typeface="Calibri"/>
              </a:rPr>
              <a:t>no” ?&gt;</a:t>
            </a:r>
            <a:endParaRPr lang="en-US" sz="2400" b="1" dirty="0" smtClean="0">
              <a:solidFill>
                <a:srgbClr val="7030A0"/>
              </a:solidFill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153400" cy="480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250" y="553245"/>
            <a:ext cx="7905750" cy="1427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160" dirty="0" smtClean="0"/>
              <a:t>Transforming XML documents using </a:t>
            </a:r>
            <a:r>
              <a:rPr spc="-160" dirty="0" smtClean="0">
                <a:solidFill>
                  <a:srgbClr val="C00000"/>
                </a:solidFill>
              </a:rPr>
              <a:t>X</a:t>
            </a:r>
            <a:r>
              <a:rPr spc="-105" dirty="0" smtClean="0">
                <a:solidFill>
                  <a:srgbClr val="C00000"/>
                </a:solidFill>
              </a:rPr>
              <a:t>S</a:t>
            </a:r>
            <a:r>
              <a:rPr spc="-565" dirty="0" smtClean="0">
                <a:solidFill>
                  <a:srgbClr val="C00000"/>
                </a:solidFill>
              </a:rPr>
              <a:t>L</a:t>
            </a:r>
            <a:r>
              <a:rPr spc="-5" dirty="0" smtClean="0">
                <a:solidFill>
                  <a:srgbClr val="C00000"/>
                </a:solidFill>
              </a:rPr>
              <a:t>T</a:t>
            </a:r>
            <a:endParaRPr spc="-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209800"/>
            <a:ext cx="7696200" cy="3367204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0" dirty="0">
                <a:solidFill>
                  <a:srgbClr val="D60093"/>
                </a:solidFill>
                <a:latin typeface="Calibri"/>
                <a:cs typeface="Calibri"/>
              </a:rPr>
              <a:t>XSLT </a:t>
            </a:r>
            <a:r>
              <a:rPr sz="2800" spc="-10" dirty="0">
                <a:solidFill>
                  <a:srgbClr val="D60093"/>
                </a:solidFill>
                <a:latin typeface="Calibri"/>
                <a:cs typeface="Calibri"/>
              </a:rPr>
              <a:t>(eXtensible Stylesheet Language </a:t>
            </a:r>
            <a:r>
              <a:rPr sz="2800" spc="-20" dirty="0">
                <a:solidFill>
                  <a:srgbClr val="D60093"/>
                </a:solidFill>
                <a:latin typeface="Calibri"/>
                <a:cs typeface="Calibri"/>
              </a:rPr>
              <a:t>Transformations)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800" spc="1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lang="en-US" sz="2800" dirty="0" smtClean="0"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recommended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style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sheet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language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8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XML</a:t>
            </a:r>
            <a:r>
              <a:rPr sz="2800" spc="-10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IN" sz="2800" spc="-10" dirty="0" smtClean="0">
              <a:solidFill>
                <a:srgbClr val="2E2B1F"/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tabLst>
                <a:tab pos="240665" algn="l"/>
                <a:tab pos="241300" algn="l"/>
              </a:tabLst>
            </a:pPr>
            <a:endParaRPr sz="2800" dirty="0">
              <a:latin typeface="Calibri"/>
              <a:cs typeface="Calibri"/>
            </a:endParaRPr>
          </a:p>
          <a:p>
            <a:pPr marL="241300" indent="-228600" algn="just">
              <a:lnSpc>
                <a:spcPct val="100000"/>
              </a:lnSpc>
              <a:spcBef>
                <a:spcPts val="7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0" dirty="0">
                <a:solidFill>
                  <a:srgbClr val="2E2B1F"/>
                </a:solidFill>
                <a:latin typeface="Calibri"/>
                <a:cs typeface="Calibri"/>
              </a:rPr>
              <a:t>XSLT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far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more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sophisticated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80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CSS.</a:t>
            </a:r>
            <a:endParaRPr sz="2800" dirty="0">
              <a:latin typeface="Calibri"/>
              <a:cs typeface="Calibri"/>
            </a:endParaRPr>
          </a:p>
          <a:p>
            <a:pPr marL="241300" marR="137160" indent="-228600" algn="just">
              <a:lnSpc>
                <a:spcPct val="11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With </a:t>
            </a:r>
            <a:r>
              <a:rPr sz="2800" spc="-50" dirty="0">
                <a:solidFill>
                  <a:srgbClr val="2E2B1F"/>
                </a:solidFill>
                <a:latin typeface="Calibri"/>
                <a:cs typeface="Calibri"/>
              </a:rPr>
              <a:t>XSLT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you </a:t>
            </a:r>
            <a:r>
              <a:rPr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lang="en-IN"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 also</a:t>
            </a:r>
            <a:r>
              <a:rPr sz="2800" spc="-15" dirty="0" smtClean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add/remove elements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attributes </a:t>
            </a:r>
            <a:r>
              <a:rPr sz="2800" spc="-20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or  </a:t>
            </a:r>
            <a:r>
              <a:rPr sz="2800" spc="-15" dirty="0">
                <a:solidFill>
                  <a:srgbClr val="2E2B1F"/>
                </a:solidFill>
                <a:latin typeface="Calibri"/>
                <a:cs typeface="Calibri"/>
              </a:rPr>
              <a:t>from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2E2B1F"/>
                </a:solidFill>
                <a:latin typeface="Calibri"/>
                <a:cs typeface="Calibri"/>
              </a:rPr>
              <a:t>output</a:t>
            </a:r>
            <a:r>
              <a:rPr sz="2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2E2B1F"/>
                </a:solidFill>
                <a:latin typeface="Calibri"/>
                <a:cs typeface="Calibri"/>
              </a:rPr>
              <a:t>file</a:t>
            </a:r>
            <a:r>
              <a:rPr sz="2800" spc="-5" dirty="0" smtClean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13447</TotalTime>
  <Words>2058</Words>
  <Application>Microsoft Office PowerPoint</Application>
  <PresentationFormat>On-screen Show (4:3)</PresentationFormat>
  <Paragraphs>352</Paragraphs>
  <Slides>38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XML</vt:lpstr>
      <vt:lpstr>XML Does Not Do Anything</vt:lpstr>
      <vt:lpstr>The Difference Between XML  &amp; HTML</vt:lpstr>
      <vt:lpstr>XML Example 1</vt:lpstr>
      <vt:lpstr>XML Example 2- Books.xml</vt:lpstr>
      <vt:lpstr>XML Example 2- explanation</vt:lpstr>
      <vt:lpstr>XML declaration</vt:lpstr>
      <vt:lpstr>PowerPoint Presentation</vt:lpstr>
      <vt:lpstr>Transforming XML documents using XSLT</vt:lpstr>
      <vt:lpstr>Step 1 : Create XML Document: students.xml</vt:lpstr>
      <vt:lpstr>Step 2: Create XSLT document  according to  design criteria:       students.xsl</vt:lpstr>
      <vt:lpstr>Step 3: Link the XSLT Document to    the XML Document</vt:lpstr>
      <vt:lpstr>Step 4: View the XML Document in  Internet Explorer</vt:lpstr>
      <vt:lpstr>Output</vt:lpstr>
      <vt:lpstr>Introduction to DTD</vt:lpstr>
      <vt:lpstr>An Internal DTD Example</vt:lpstr>
      <vt:lpstr>An Internal DTD Expalnation</vt:lpstr>
      <vt:lpstr>An External DTD Example</vt:lpstr>
      <vt:lpstr>Building Blocks of XML Documents as per DTD</vt:lpstr>
      <vt:lpstr>Elements</vt:lpstr>
      <vt:lpstr>Attributes</vt:lpstr>
      <vt:lpstr>Entities</vt:lpstr>
      <vt:lpstr>Advantages &amp; Disadvantages</vt:lpstr>
      <vt:lpstr>XML Namespaces</vt:lpstr>
      <vt:lpstr>Solving the Name Conflict using a  Prefix </vt:lpstr>
      <vt:lpstr>XML Namespaces - xmlns Attribute</vt:lpstr>
      <vt:lpstr>PowerPoint Presentation</vt:lpstr>
      <vt:lpstr>PowerPoint Presentation</vt:lpstr>
      <vt:lpstr>AJAX</vt:lpstr>
      <vt:lpstr>AJAX</vt:lpstr>
      <vt:lpstr>AJAX - Technologies</vt:lpstr>
      <vt:lpstr>AJAX – Real Time Examples</vt:lpstr>
      <vt:lpstr>How AJAX Works</vt:lpstr>
      <vt:lpstr>AJAX Processing Steps</vt:lpstr>
      <vt:lpstr>AJAX Example – table.html</vt:lpstr>
      <vt:lpstr>PowerPoint Presentation</vt:lpstr>
      <vt:lpstr>AJAX Example- index.jsp</vt:lpstr>
      <vt:lpstr>AJAX Example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Vijayendra</dc:creator>
  <cp:lastModifiedBy>Vijayendra</cp:lastModifiedBy>
  <cp:revision>578</cp:revision>
  <dcterms:created xsi:type="dcterms:W3CDTF">2021-01-04T04:12:00Z</dcterms:created>
  <dcterms:modified xsi:type="dcterms:W3CDTF">2025-02-07T04:12:41Z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2021-01-04T00:00:00Z</vt:filetime>
  </property>
</Properties>
</file>