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5" r:id="rId2"/>
    <p:sldId id="336" r:id="rId3"/>
    <p:sldId id="337" r:id="rId4"/>
    <p:sldId id="338" r:id="rId5"/>
    <p:sldId id="339" r:id="rId6"/>
    <p:sldId id="340" r:id="rId7"/>
    <p:sldId id="342" r:id="rId8"/>
    <p:sldId id="343" r:id="rId9"/>
    <p:sldId id="345" r:id="rId10"/>
    <p:sldId id="346" r:id="rId11"/>
    <p:sldId id="347" r:id="rId12"/>
    <p:sldId id="393" r:id="rId13"/>
    <p:sldId id="348" r:id="rId14"/>
    <p:sldId id="350" r:id="rId15"/>
    <p:sldId id="351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92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9" r:id="rId52"/>
    <p:sldId id="388" r:id="rId5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35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467690"/>
            <a:ext cx="8072119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2400" y="1524000"/>
            <a:ext cx="3352800" cy="4590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15290"/>
            <a:ext cx="7032625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850" y="1593850"/>
            <a:ext cx="7639050" cy="4706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048000"/>
            <a:ext cx="211899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95" dirty="0"/>
              <a:t>St</a:t>
            </a:r>
            <a:r>
              <a:rPr sz="6600" spc="-100" dirty="0"/>
              <a:t>r</a:t>
            </a:r>
            <a:r>
              <a:rPr sz="6600" spc="-90" dirty="0"/>
              <a:t>u</a:t>
            </a:r>
            <a:r>
              <a:rPr sz="6600" spc="-95" dirty="0"/>
              <a:t>t</a:t>
            </a:r>
            <a:r>
              <a:rPr sz="6600"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3228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00" dirty="0"/>
              <a:t>H</a:t>
            </a:r>
            <a:r>
              <a:rPr spc="-105" dirty="0"/>
              <a:t>e</a:t>
            </a:r>
            <a:r>
              <a:rPr spc="-100" dirty="0"/>
              <a:t>ll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370" dirty="0"/>
              <a:t>W</a:t>
            </a:r>
            <a:r>
              <a:rPr spc="-110" dirty="0"/>
              <a:t>o</a:t>
            </a:r>
            <a:r>
              <a:rPr spc="-135" dirty="0"/>
              <a:t>r</a:t>
            </a:r>
            <a:r>
              <a:rPr spc="-100" dirty="0"/>
              <a:t>l</a:t>
            </a:r>
            <a:r>
              <a:rPr spc="-5" dirty="0"/>
              <a:t>d</a:t>
            </a:r>
            <a:r>
              <a:rPr spc="-210" dirty="0"/>
              <a:t> </a:t>
            </a: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371600"/>
            <a:ext cx="6997700" cy="47364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63220" marR="71755" indent="-351155">
              <a:lnSpc>
                <a:spcPts val="2160"/>
              </a:lnSpc>
              <a:spcBef>
                <a:spcPts val="375"/>
              </a:spcBef>
              <a:buFont typeface="Calibri"/>
              <a:buAutoNum type="arabicPeriod"/>
              <a:tabLst>
                <a:tab pos="376555" algn="l"/>
                <a:tab pos="377825" algn="l"/>
              </a:tabLst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Eclipse</a:t>
            </a:r>
            <a:r>
              <a:rPr sz="20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New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 &gt;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Dynamic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Project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enter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project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HelloWorldStruts2</a:t>
            </a:r>
            <a:endParaRPr sz="2000" dirty="0">
              <a:latin typeface="Calibri"/>
              <a:cs typeface="Calibri"/>
            </a:endParaRPr>
          </a:p>
          <a:p>
            <a:pPr marL="263525" indent="-251460">
              <a:lnSpc>
                <a:spcPts val="2280"/>
              </a:lnSpc>
              <a:spcBef>
                <a:spcPts val="210"/>
              </a:spcBef>
              <a:buAutoNum type="arabicPeriod"/>
              <a:tabLst>
                <a:tab pos="26416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default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options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 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next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screens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finally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check</a:t>
            </a:r>
            <a:endParaRPr sz="2000" dirty="0">
              <a:latin typeface="Calibri"/>
              <a:cs typeface="Calibri"/>
            </a:endParaRPr>
          </a:p>
          <a:p>
            <a:pPr marL="305435">
              <a:lnSpc>
                <a:spcPts val="2280"/>
              </a:lnSpc>
            </a:pP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Generate</a:t>
            </a:r>
            <a:r>
              <a:rPr sz="20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Web.xml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 deployment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descriptor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option.</a:t>
            </a:r>
            <a:endParaRPr sz="2000" dirty="0">
              <a:latin typeface="Calibri"/>
              <a:cs typeface="Calibri"/>
            </a:endParaRPr>
          </a:p>
          <a:p>
            <a:pPr marL="263525" indent="-251460">
              <a:lnSpc>
                <a:spcPct val="100000"/>
              </a:lnSpc>
              <a:spcBef>
                <a:spcPts val="240"/>
              </a:spcBef>
              <a:buAutoNum type="arabicPeriod" startAt="3"/>
              <a:tabLst>
                <a:tab pos="26416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Copy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following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Strut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jar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files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lib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folder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your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project.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34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commons-fileupload-x.y.z.jar</a:t>
            </a:r>
            <a:endParaRPr sz="19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25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commons-io-x.y.z.jar</a:t>
            </a:r>
            <a:endParaRPr sz="19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29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commons-lang-x.y.jar</a:t>
            </a:r>
            <a:endParaRPr sz="19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29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commons-logging-x.y.z.jar</a:t>
            </a:r>
            <a:endParaRPr sz="19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25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commons-logging-api-x.y.jar</a:t>
            </a:r>
            <a:endParaRPr sz="19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29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20" dirty="0">
                <a:solidFill>
                  <a:srgbClr val="2E2B1F"/>
                </a:solidFill>
                <a:latin typeface="Calibri"/>
                <a:cs typeface="Calibri"/>
              </a:rPr>
              <a:t>freemarker-x.y.z.jar</a:t>
            </a:r>
            <a:endParaRPr sz="19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29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20" dirty="0">
                <a:solidFill>
                  <a:srgbClr val="2E2B1F"/>
                </a:solidFill>
                <a:latin typeface="Calibri"/>
                <a:cs typeface="Calibri"/>
              </a:rPr>
              <a:t>javassist-.xy.z.GA</a:t>
            </a:r>
            <a:endParaRPr sz="19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29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20" dirty="0">
                <a:solidFill>
                  <a:srgbClr val="2E2B1F"/>
                </a:solidFill>
                <a:latin typeface="Calibri"/>
                <a:cs typeface="Calibri"/>
              </a:rPr>
              <a:t>ognl-x.y.z.jar</a:t>
            </a:r>
            <a:endParaRPr sz="19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25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struts2-core-x.y.z.jar</a:t>
            </a:r>
            <a:endParaRPr sz="19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29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1900" spc="-20" dirty="0">
                <a:solidFill>
                  <a:srgbClr val="2E2B1F"/>
                </a:solidFill>
                <a:latin typeface="Calibri"/>
                <a:cs typeface="Calibri"/>
              </a:rPr>
              <a:t>xwork-core.x.y.z.jar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381000"/>
            <a:ext cx="73228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ut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spc="-22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2</a:t>
            </a:r>
            <a:r>
              <a:rPr sz="4600" spc="-18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-</a:t>
            </a:r>
            <a:r>
              <a:rPr sz="4600" spc="-21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H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ll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600" spc="-204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370" dirty="0">
                <a:solidFill>
                  <a:srgbClr val="675E46"/>
                </a:solidFill>
                <a:latin typeface="Cambria"/>
                <a:cs typeface="Cambria"/>
              </a:rPr>
              <a:t>W</a:t>
            </a: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o</a:t>
            </a:r>
            <a:r>
              <a:rPr sz="4600" spc="-135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d</a:t>
            </a:r>
            <a:r>
              <a:rPr sz="4600" spc="-21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165" dirty="0">
                <a:solidFill>
                  <a:srgbClr val="675E46"/>
                </a:solidFill>
                <a:latin typeface="Cambria"/>
                <a:cs typeface="Cambria"/>
              </a:rPr>
              <a:t>x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endParaRPr sz="46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371600"/>
            <a:ext cx="726313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5435" marR="5080" indent="-293370" algn="just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4.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b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Class-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java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HelloWorldAction.java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under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2E2B1F"/>
                </a:solidFill>
                <a:latin typeface="Calibri"/>
                <a:cs typeface="Calibri"/>
              </a:rPr>
              <a:t>Java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Resources</a:t>
            </a:r>
            <a:r>
              <a:rPr sz="2200" b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22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 err="1">
                <a:solidFill>
                  <a:srgbClr val="2E2B1F"/>
                </a:solidFill>
                <a:latin typeface="Calibri"/>
                <a:cs typeface="Calibri"/>
              </a:rPr>
              <a:t>src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package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com.struts2 </a:t>
            </a:r>
            <a:r>
              <a:rPr sz="2200" b="1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 the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contents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given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5" dirty="0" smtClean="0">
                <a:solidFill>
                  <a:srgbClr val="2E2B1F"/>
                </a:solidFill>
                <a:latin typeface="Calibri"/>
                <a:cs typeface="Calibri"/>
              </a:rPr>
              <a:t>below</a:t>
            </a:r>
            <a:r>
              <a:rPr lang="en-US" sz="2200" spc="-35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438400"/>
            <a:ext cx="601980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304800"/>
            <a:ext cx="742696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lang="en-US" sz="2200" b="1" spc="-5" dirty="0" smtClean="0">
                <a:solidFill>
                  <a:srgbClr val="2E2B1F"/>
                </a:solidFill>
                <a:latin typeface="Calibri"/>
                <a:cs typeface="Calibri"/>
              </a:rPr>
              <a:t>5</a:t>
            </a:r>
            <a:r>
              <a:rPr sz="2200" b="1" spc="-5" dirty="0" smtClean="0">
                <a:solidFill>
                  <a:srgbClr val="2E2B1F"/>
                </a:solidFill>
                <a:latin typeface="Calibri"/>
                <a:cs typeface="Calibri"/>
              </a:rPr>
              <a:t>.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b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Main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Page-</a:t>
            </a:r>
            <a:r>
              <a:rPr sz="22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also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need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index.jsp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WebContent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folder.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will serve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initial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URL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click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tell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z="22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framework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call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a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defined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HelloWorldAction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render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HelloWorld.jsp </a:t>
            </a:r>
            <a:r>
              <a:rPr sz="2200" spc="-35" dirty="0" smtClean="0">
                <a:solidFill>
                  <a:srgbClr val="2E2B1F"/>
                </a:solidFill>
                <a:latin typeface="Calibri"/>
                <a:cs typeface="Calibri"/>
              </a:rPr>
              <a:t>view</a:t>
            </a:r>
            <a:r>
              <a:rPr lang="en-US" sz="2200" spc="-35" dirty="0" smtClean="0">
                <a:solidFill>
                  <a:srgbClr val="2E2B1F"/>
                </a:solidFill>
                <a:latin typeface="Calibri"/>
                <a:cs typeface="Calibri"/>
              </a:rPr>
              <a:t> as the result</a:t>
            </a:r>
            <a:r>
              <a:rPr sz="2200" spc="-3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057400"/>
            <a:ext cx="73914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533400"/>
            <a:ext cx="72072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5435" marR="5080" indent="-293370" algn="just">
              <a:lnSpc>
                <a:spcPct val="100000"/>
              </a:lnSpc>
              <a:spcBef>
                <a:spcPts val="95"/>
              </a:spcBef>
            </a:pPr>
            <a:r>
              <a:rPr lang="en-US" sz="2200" b="1" spc="-5" dirty="0" smtClean="0">
                <a:solidFill>
                  <a:srgbClr val="2E2B1F"/>
                </a:solidFill>
                <a:latin typeface="Calibri"/>
                <a:cs typeface="Calibri"/>
              </a:rPr>
              <a:t>6.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b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View-</a:t>
            </a:r>
            <a:r>
              <a:rPr lang="en-US" sz="22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spc="3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below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jsp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HelloWorld.jsp</a:t>
            </a:r>
            <a:r>
              <a:rPr sz="2200" b="1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WebContent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folder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struts web 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project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447800"/>
            <a:ext cx="77724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0240" y="228600"/>
            <a:ext cx="7331709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7.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Configuration</a:t>
            </a:r>
            <a:r>
              <a:rPr sz="2200" b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Files-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need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mapping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tie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URL,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HelloWorldAction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(Model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HelloWorld.jsp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View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) 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together.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Hence,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struts.xml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file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under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the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WebContent/WEB-INF/classes</a:t>
            </a:r>
            <a:r>
              <a:rPr sz="22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folder.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7772400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304800"/>
            <a:ext cx="7620000" cy="1704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Next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web.xml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 which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entry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point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2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entry</a:t>
            </a:r>
            <a:r>
              <a:rPr sz="2200" spc="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point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of </a:t>
            </a:r>
            <a:r>
              <a:rPr sz="22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Struts</a:t>
            </a:r>
            <a:r>
              <a:rPr sz="2200" spc="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application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will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be a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filter</a:t>
            </a:r>
            <a:r>
              <a:rPr sz="22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defined</a:t>
            </a:r>
            <a:r>
              <a:rPr sz="2200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deployment</a:t>
            </a:r>
            <a:r>
              <a:rPr sz="2200" spc="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descriptor</a:t>
            </a:r>
            <a:r>
              <a:rPr sz="22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(web.xml).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Hence,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will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define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entry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C00000"/>
                </a:solidFill>
                <a:latin typeface="Calibri"/>
                <a:cs typeface="Calibri"/>
              </a:rPr>
              <a:t>org.apache.struts2.dispatcher.FilterDispatcher</a:t>
            </a:r>
            <a:r>
              <a:rPr sz="2200" spc="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r>
              <a:rPr sz="220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web.xml.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057400"/>
            <a:ext cx="7391399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3228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00" dirty="0"/>
              <a:t>H</a:t>
            </a:r>
            <a:r>
              <a:rPr spc="-105" dirty="0"/>
              <a:t>e</a:t>
            </a:r>
            <a:r>
              <a:rPr spc="-100" dirty="0"/>
              <a:t>ll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370" dirty="0"/>
              <a:t>W</a:t>
            </a:r>
            <a:r>
              <a:rPr spc="-110" dirty="0"/>
              <a:t>o</a:t>
            </a:r>
            <a:r>
              <a:rPr spc="-135" dirty="0"/>
              <a:t>r</a:t>
            </a:r>
            <a:r>
              <a:rPr spc="-100" dirty="0"/>
              <a:t>l</a:t>
            </a:r>
            <a:r>
              <a:rPr spc="-5" dirty="0"/>
              <a:t>d</a:t>
            </a:r>
            <a:r>
              <a:rPr spc="-210" dirty="0"/>
              <a:t> </a:t>
            </a: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295400"/>
            <a:ext cx="7237730" cy="337947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Procedure</a:t>
            </a:r>
            <a:r>
              <a:rPr sz="2200" b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Executing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lang="en-US" sz="22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Right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click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project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click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Export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40" dirty="0">
                <a:solidFill>
                  <a:srgbClr val="2E2B1F"/>
                </a:solidFill>
                <a:latin typeface="Calibri"/>
                <a:cs typeface="Calibri"/>
              </a:rPr>
              <a:t>WAR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a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War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file.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deploy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WAR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Tomcat's</a:t>
            </a:r>
            <a:r>
              <a:rPr sz="22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webapps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directory.</a:t>
            </a:r>
            <a:endParaRPr sz="2200" dirty="0">
              <a:latin typeface="Calibri"/>
              <a:cs typeface="Calibri"/>
            </a:endParaRPr>
          </a:p>
          <a:p>
            <a:pPr marL="241300" marR="26670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Finally,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Tomcat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try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access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URL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http://localhost:8080/HelloWorldStruts2/index.jsp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20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will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give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following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screen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endParaRPr sz="2200" dirty="0">
              <a:latin typeface="Calibri"/>
              <a:cs typeface="Calibri"/>
            </a:endParaRPr>
          </a:p>
          <a:p>
            <a:pPr marL="241300" marR="21653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If we e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nter</a:t>
            </a:r>
            <a:r>
              <a:rPr sz="2200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"Struts2"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submit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page.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should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see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result 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8200" y="4803140"/>
            <a:ext cx="6865620" cy="1750060"/>
            <a:chOff x="795527" y="5077966"/>
            <a:chExt cx="6865620" cy="17500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527" y="5077966"/>
              <a:ext cx="4436364" cy="17495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599" y="5272989"/>
              <a:ext cx="3848100" cy="11620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3727" y="5396484"/>
              <a:ext cx="2217420" cy="11125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8799" y="5592076"/>
              <a:ext cx="1628775" cy="5238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838699" y="5678258"/>
              <a:ext cx="800100" cy="351790"/>
            </a:xfrm>
            <a:custGeom>
              <a:avLst/>
              <a:gdLst/>
              <a:ahLst/>
              <a:cxnLst/>
              <a:rect l="l" t="t" r="r" b="b"/>
              <a:pathLst>
                <a:path w="800100" h="351789">
                  <a:moveTo>
                    <a:pt x="624332" y="0"/>
                  </a:moveTo>
                  <a:lnTo>
                    <a:pt x="624332" y="87884"/>
                  </a:lnTo>
                  <a:lnTo>
                    <a:pt x="0" y="87884"/>
                  </a:lnTo>
                  <a:lnTo>
                    <a:pt x="0" y="263639"/>
                  </a:lnTo>
                  <a:lnTo>
                    <a:pt x="624332" y="263639"/>
                  </a:lnTo>
                  <a:lnTo>
                    <a:pt x="624332" y="351523"/>
                  </a:lnTo>
                  <a:lnTo>
                    <a:pt x="800100" y="175755"/>
                  </a:lnTo>
                  <a:lnTo>
                    <a:pt x="624332" y="0"/>
                  </a:lnTo>
                  <a:close/>
                </a:path>
              </a:pathLst>
            </a:custGeom>
            <a:solidFill>
              <a:srgbClr val="D2CA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38699" y="5678258"/>
              <a:ext cx="800100" cy="351790"/>
            </a:xfrm>
            <a:custGeom>
              <a:avLst/>
              <a:gdLst/>
              <a:ahLst/>
              <a:cxnLst/>
              <a:rect l="l" t="t" r="r" b="b"/>
              <a:pathLst>
                <a:path w="800100" h="351789">
                  <a:moveTo>
                    <a:pt x="0" y="87884"/>
                  </a:moveTo>
                  <a:lnTo>
                    <a:pt x="624332" y="87884"/>
                  </a:lnTo>
                  <a:lnTo>
                    <a:pt x="624332" y="0"/>
                  </a:lnTo>
                  <a:lnTo>
                    <a:pt x="800100" y="175755"/>
                  </a:lnTo>
                  <a:lnTo>
                    <a:pt x="624332" y="351523"/>
                  </a:lnTo>
                  <a:lnTo>
                    <a:pt x="624332" y="263639"/>
                  </a:lnTo>
                  <a:lnTo>
                    <a:pt x="0" y="263639"/>
                  </a:lnTo>
                  <a:lnTo>
                    <a:pt x="0" y="87884"/>
                  </a:lnTo>
                  <a:close/>
                </a:path>
              </a:pathLst>
            </a:custGeom>
            <a:ln w="25400">
              <a:solidFill>
                <a:srgbClr val="9A94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86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15439"/>
            <a:ext cx="7645400" cy="5075555"/>
            <a:chOff x="444500" y="1615439"/>
            <a:chExt cx="7645400" cy="5075555"/>
          </a:xfrm>
        </p:grpSpPr>
        <p:sp>
          <p:nvSpPr>
            <p:cNvPr id="4" name="object 4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330"/>
                  </a:lnTo>
                  <a:lnTo>
                    <a:pt x="22248" y="433466"/>
                  </a:lnTo>
                  <a:lnTo>
                    <a:pt x="46393" y="449720"/>
                  </a:lnTo>
                  <a:lnTo>
                    <a:pt x="75958" y="455676"/>
                  </a:lnTo>
                  <a:lnTo>
                    <a:pt x="7544054" y="455676"/>
                  </a:lnTo>
                  <a:lnTo>
                    <a:pt x="7573601" y="449720"/>
                  </a:lnTo>
                  <a:lnTo>
                    <a:pt x="7597743" y="433466"/>
                  </a:lnTo>
                  <a:lnTo>
                    <a:pt x="7614027" y="409330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330"/>
                  </a:lnTo>
                  <a:lnTo>
                    <a:pt x="7597743" y="433466"/>
                  </a:lnTo>
                  <a:lnTo>
                    <a:pt x="7573601" y="449720"/>
                  </a:lnTo>
                  <a:lnTo>
                    <a:pt x="7544054" y="455676"/>
                  </a:lnTo>
                  <a:lnTo>
                    <a:pt x="75958" y="455676"/>
                  </a:lnTo>
                  <a:lnTo>
                    <a:pt x="46393" y="449720"/>
                  </a:lnTo>
                  <a:lnTo>
                    <a:pt x="22248" y="433466"/>
                  </a:lnTo>
                  <a:lnTo>
                    <a:pt x="5969" y="409330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5"/>
                  </a:lnTo>
                  <a:lnTo>
                    <a:pt x="0" y="379856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2"/>
                  </a:lnTo>
                  <a:lnTo>
                    <a:pt x="7544054" y="455802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6"/>
                  </a:lnTo>
                  <a:lnTo>
                    <a:pt x="7620000" y="75945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5"/>
                  </a:lnTo>
                  <a:lnTo>
                    <a:pt x="7620000" y="379856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2"/>
                  </a:lnTo>
                  <a:lnTo>
                    <a:pt x="75958" y="455802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6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857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3"/>
                  </a:lnTo>
                  <a:lnTo>
                    <a:pt x="7544054" y="455803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7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857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3"/>
                  </a:lnTo>
                  <a:lnTo>
                    <a:pt x="75958" y="455803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7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5"/>
                  </a:lnTo>
                  <a:lnTo>
                    <a:pt x="0" y="379729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29"/>
                  </a:lnTo>
                  <a:lnTo>
                    <a:pt x="7620000" y="75945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5"/>
                  </a:lnTo>
                  <a:lnTo>
                    <a:pt x="7620000" y="379729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29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95"/>
                  </a:lnTo>
                  <a:lnTo>
                    <a:pt x="22248" y="433439"/>
                  </a:lnTo>
                  <a:lnTo>
                    <a:pt x="46393" y="449719"/>
                  </a:lnTo>
                  <a:lnTo>
                    <a:pt x="75958" y="455688"/>
                  </a:lnTo>
                  <a:lnTo>
                    <a:pt x="7544054" y="455688"/>
                  </a:lnTo>
                  <a:lnTo>
                    <a:pt x="7573601" y="449719"/>
                  </a:lnTo>
                  <a:lnTo>
                    <a:pt x="7597743" y="433439"/>
                  </a:lnTo>
                  <a:lnTo>
                    <a:pt x="7614027" y="409295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95"/>
                  </a:lnTo>
                  <a:lnTo>
                    <a:pt x="7597743" y="433439"/>
                  </a:lnTo>
                  <a:lnTo>
                    <a:pt x="7573601" y="449719"/>
                  </a:lnTo>
                  <a:lnTo>
                    <a:pt x="7544054" y="455688"/>
                  </a:lnTo>
                  <a:lnTo>
                    <a:pt x="75958" y="455688"/>
                  </a:lnTo>
                  <a:lnTo>
                    <a:pt x="46393" y="449719"/>
                  </a:lnTo>
                  <a:lnTo>
                    <a:pt x="22248" y="433439"/>
                  </a:lnTo>
                  <a:lnTo>
                    <a:pt x="5969" y="409295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9292" y="1669795"/>
            <a:ext cx="1938655" cy="490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Struts:</a:t>
            </a:r>
            <a:r>
              <a:rPr sz="19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Overview,</a:t>
            </a:r>
            <a:endParaRPr sz="1900">
              <a:latin typeface="Calibri"/>
              <a:cs typeface="Calibri"/>
            </a:endParaRPr>
          </a:p>
          <a:p>
            <a:pPr marL="12700" marR="520700">
              <a:lnSpc>
                <a:spcPct val="176300"/>
              </a:lnSpc>
            </a:pP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architecture,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b="1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900" b="1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900" b="1" spc="-1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900" b="1" spc="-10" dirty="0">
                <a:solidFill>
                  <a:srgbClr val="FF0000"/>
                </a:solidFill>
                <a:latin typeface="Calibri"/>
                <a:cs typeface="Calibri"/>
              </a:rPr>
              <a:t>figu</a:t>
            </a:r>
            <a:r>
              <a:rPr sz="1900" b="1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900" b="1" spc="-2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900" b="1" spc="-5" dirty="0">
                <a:solidFill>
                  <a:srgbClr val="FF0000"/>
                </a:solidFill>
                <a:latin typeface="Calibri"/>
                <a:cs typeface="Calibri"/>
              </a:rPr>
              <a:t>tio</a:t>
            </a:r>
            <a:r>
              <a:rPr sz="1900" b="1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,  actions,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interceptors,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result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types,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validations,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localization,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r>
              <a:rPr sz="1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handling, </a:t>
            </a:r>
            <a:r>
              <a:rPr sz="1900" spc="-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annotations.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8418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10" dirty="0"/>
              <a:t>Co</a:t>
            </a:r>
            <a:r>
              <a:rPr spc="-100" dirty="0"/>
              <a:t>n</a:t>
            </a:r>
            <a:r>
              <a:rPr spc="-105" dirty="0"/>
              <a:t>f</a:t>
            </a:r>
            <a:r>
              <a:rPr spc="-110" dirty="0"/>
              <a:t>ig</a:t>
            </a:r>
            <a:r>
              <a:rPr spc="-100" dirty="0"/>
              <a:t>u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5" dirty="0"/>
              <a:t>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06422"/>
            <a:ext cx="7645400" cy="1060578"/>
            <a:chOff x="444500" y="1606422"/>
            <a:chExt cx="7645400" cy="1131570"/>
          </a:xfrm>
        </p:grpSpPr>
        <p:sp>
          <p:nvSpPr>
            <p:cNvPr id="4" name="object 4"/>
            <p:cNvSpPr/>
            <p:nvPr/>
          </p:nvSpPr>
          <p:spPr>
            <a:xfrm>
              <a:off x="457200" y="1619122"/>
              <a:ext cx="7620000" cy="1106170"/>
            </a:xfrm>
            <a:custGeom>
              <a:avLst/>
              <a:gdLst/>
              <a:ahLst/>
              <a:cxnLst/>
              <a:rect l="l" t="t" r="r" b="b"/>
              <a:pathLst>
                <a:path w="7620000" h="1106170">
                  <a:moveTo>
                    <a:pt x="7435723" y="0"/>
                  </a:moveTo>
                  <a:lnTo>
                    <a:pt x="184276" y="0"/>
                  </a:lnTo>
                  <a:lnTo>
                    <a:pt x="135287" y="6576"/>
                  </a:lnTo>
                  <a:lnTo>
                    <a:pt x="91266" y="25141"/>
                  </a:lnTo>
                  <a:lnTo>
                    <a:pt x="53971" y="53943"/>
                  </a:lnTo>
                  <a:lnTo>
                    <a:pt x="25158" y="91233"/>
                  </a:lnTo>
                  <a:lnTo>
                    <a:pt x="6582" y="135260"/>
                  </a:lnTo>
                  <a:lnTo>
                    <a:pt x="0" y="184276"/>
                  </a:lnTo>
                  <a:lnTo>
                    <a:pt x="0" y="921385"/>
                  </a:lnTo>
                  <a:lnTo>
                    <a:pt x="6582" y="970357"/>
                  </a:lnTo>
                  <a:lnTo>
                    <a:pt x="25158" y="1014372"/>
                  </a:lnTo>
                  <a:lnTo>
                    <a:pt x="53971" y="1051671"/>
                  </a:lnTo>
                  <a:lnTo>
                    <a:pt x="91266" y="1080492"/>
                  </a:lnTo>
                  <a:lnTo>
                    <a:pt x="135287" y="1099076"/>
                  </a:lnTo>
                  <a:lnTo>
                    <a:pt x="184276" y="1105662"/>
                  </a:lnTo>
                  <a:lnTo>
                    <a:pt x="7435723" y="1105662"/>
                  </a:lnTo>
                  <a:lnTo>
                    <a:pt x="7484695" y="1099076"/>
                  </a:lnTo>
                  <a:lnTo>
                    <a:pt x="7528710" y="1080492"/>
                  </a:lnTo>
                  <a:lnTo>
                    <a:pt x="7566009" y="1051671"/>
                  </a:lnTo>
                  <a:lnTo>
                    <a:pt x="7594830" y="1014372"/>
                  </a:lnTo>
                  <a:lnTo>
                    <a:pt x="7613414" y="970357"/>
                  </a:lnTo>
                  <a:lnTo>
                    <a:pt x="7620000" y="921385"/>
                  </a:lnTo>
                  <a:lnTo>
                    <a:pt x="7620000" y="184276"/>
                  </a:lnTo>
                  <a:lnTo>
                    <a:pt x="7613414" y="135260"/>
                  </a:lnTo>
                  <a:lnTo>
                    <a:pt x="7594830" y="91233"/>
                  </a:lnTo>
                  <a:lnTo>
                    <a:pt x="7566009" y="53943"/>
                  </a:lnTo>
                  <a:lnTo>
                    <a:pt x="7528710" y="25141"/>
                  </a:lnTo>
                  <a:lnTo>
                    <a:pt x="7484695" y="6576"/>
                  </a:lnTo>
                  <a:lnTo>
                    <a:pt x="7435723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19122"/>
              <a:ext cx="7620000" cy="1106170"/>
            </a:xfrm>
            <a:custGeom>
              <a:avLst/>
              <a:gdLst/>
              <a:ahLst/>
              <a:cxnLst/>
              <a:rect l="l" t="t" r="r" b="b"/>
              <a:pathLst>
                <a:path w="7620000" h="1106170">
                  <a:moveTo>
                    <a:pt x="0" y="184276"/>
                  </a:moveTo>
                  <a:lnTo>
                    <a:pt x="6582" y="135260"/>
                  </a:lnTo>
                  <a:lnTo>
                    <a:pt x="25158" y="91233"/>
                  </a:lnTo>
                  <a:lnTo>
                    <a:pt x="53971" y="53943"/>
                  </a:lnTo>
                  <a:lnTo>
                    <a:pt x="91266" y="25141"/>
                  </a:lnTo>
                  <a:lnTo>
                    <a:pt x="135287" y="6576"/>
                  </a:lnTo>
                  <a:lnTo>
                    <a:pt x="184276" y="0"/>
                  </a:lnTo>
                  <a:lnTo>
                    <a:pt x="7435723" y="0"/>
                  </a:lnTo>
                  <a:lnTo>
                    <a:pt x="7484695" y="6576"/>
                  </a:lnTo>
                  <a:lnTo>
                    <a:pt x="7528710" y="25141"/>
                  </a:lnTo>
                  <a:lnTo>
                    <a:pt x="7566009" y="53943"/>
                  </a:lnTo>
                  <a:lnTo>
                    <a:pt x="7594830" y="91233"/>
                  </a:lnTo>
                  <a:lnTo>
                    <a:pt x="7613414" y="135260"/>
                  </a:lnTo>
                  <a:lnTo>
                    <a:pt x="7620000" y="184276"/>
                  </a:lnTo>
                  <a:lnTo>
                    <a:pt x="7620000" y="921385"/>
                  </a:lnTo>
                  <a:lnTo>
                    <a:pt x="7613414" y="970357"/>
                  </a:lnTo>
                  <a:lnTo>
                    <a:pt x="7594830" y="1014372"/>
                  </a:lnTo>
                  <a:lnTo>
                    <a:pt x="7566009" y="1051671"/>
                  </a:lnTo>
                  <a:lnTo>
                    <a:pt x="7528710" y="1080492"/>
                  </a:lnTo>
                  <a:lnTo>
                    <a:pt x="7484695" y="1099076"/>
                  </a:lnTo>
                  <a:lnTo>
                    <a:pt x="7435723" y="1105662"/>
                  </a:lnTo>
                  <a:lnTo>
                    <a:pt x="184276" y="1105662"/>
                  </a:lnTo>
                  <a:lnTo>
                    <a:pt x="135287" y="1099076"/>
                  </a:lnTo>
                  <a:lnTo>
                    <a:pt x="91266" y="1080492"/>
                  </a:lnTo>
                  <a:lnTo>
                    <a:pt x="53971" y="1051671"/>
                  </a:lnTo>
                  <a:lnTo>
                    <a:pt x="25158" y="1014372"/>
                  </a:lnTo>
                  <a:lnTo>
                    <a:pt x="6582" y="970357"/>
                  </a:lnTo>
                  <a:lnTo>
                    <a:pt x="0" y="921385"/>
                  </a:lnTo>
                  <a:lnTo>
                    <a:pt x="0" y="18427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5129" y="1709419"/>
            <a:ext cx="7280275" cy="3546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ts val="3215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Basic </a:t>
            </a:r>
            <a:r>
              <a:rPr sz="2800" spc="-15" dirty="0" smtClean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r>
              <a:rPr lang="en-US" sz="2800" spc="-15" dirty="0" smtClean="0">
                <a:solidFill>
                  <a:srgbClr val="FFFFFF"/>
                </a:solidFill>
                <a:latin typeface="Calibri"/>
                <a:cs typeface="Calibri"/>
              </a:rPr>
              <a:t> files</a:t>
            </a:r>
            <a:r>
              <a:rPr sz="2800" spc="2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Struts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 smtClean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lang="en-US" sz="2800" b="1" spc="-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 smtClean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lang="en-US" sz="2800" spc="-10" dirty="0" smtClean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Calibri"/>
              <a:cs typeface="Calibri"/>
            </a:endParaRPr>
          </a:p>
          <a:p>
            <a:pPr marL="380365" indent="-287020" algn="just">
              <a:lnSpc>
                <a:spcPct val="100000"/>
              </a:lnSpc>
              <a:spcBef>
                <a:spcPts val="5"/>
              </a:spcBef>
              <a:buFont typeface="Calibri"/>
              <a:buChar char="•"/>
              <a:tabLst>
                <a:tab pos="381000" algn="l"/>
              </a:tabLst>
            </a:pPr>
            <a:r>
              <a:rPr sz="3500" b="1" spc="-5" dirty="0">
                <a:solidFill>
                  <a:srgbClr val="2E2B1F"/>
                </a:solidFill>
                <a:latin typeface="Calibri"/>
                <a:cs typeface="Calibri"/>
              </a:rPr>
              <a:t>web.xml,</a:t>
            </a:r>
            <a:endParaRPr sz="3500" dirty="0">
              <a:latin typeface="Calibri"/>
              <a:cs typeface="Calibri"/>
            </a:endParaRPr>
          </a:p>
          <a:p>
            <a:pPr marL="380365" indent="-287020" algn="just">
              <a:lnSpc>
                <a:spcPct val="100000"/>
              </a:lnSpc>
              <a:spcBef>
                <a:spcPts val="500"/>
              </a:spcBef>
              <a:buFont typeface="Calibri"/>
              <a:buChar char="•"/>
              <a:tabLst>
                <a:tab pos="381000" algn="l"/>
              </a:tabLst>
            </a:pPr>
            <a:r>
              <a:rPr sz="3500" b="1" spc="-5" dirty="0">
                <a:solidFill>
                  <a:srgbClr val="2E2B1F"/>
                </a:solidFill>
                <a:latin typeface="Calibri"/>
                <a:cs typeface="Calibri"/>
              </a:rPr>
              <a:t>struts.xml,</a:t>
            </a:r>
            <a:endParaRPr sz="3500" dirty="0">
              <a:latin typeface="Calibri"/>
              <a:cs typeface="Calibri"/>
            </a:endParaRPr>
          </a:p>
          <a:p>
            <a:pPr marL="380365" indent="-287020" algn="just">
              <a:lnSpc>
                <a:spcPct val="100000"/>
              </a:lnSpc>
              <a:spcBef>
                <a:spcPts val="495"/>
              </a:spcBef>
              <a:buFont typeface="Calibri"/>
              <a:buChar char="•"/>
              <a:tabLst>
                <a:tab pos="381000" algn="l"/>
              </a:tabLst>
            </a:pPr>
            <a:r>
              <a:rPr sz="3500" b="1" spc="-10" dirty="0">
                <a:solidFill>
                  <a:srgbClr val="2E2B1F"/>
                </a:solidFill>
                <a:latin typeface="Calibri"/>
                <a:cs typeface="Calibri"/>
              </a:rPr>
              <a:t>struts-config.xml,</a:t>
            </a:r>
            <a:endParaRPr sz="3500" dirty="0">
              <a:latin typeface="Calibri"/>
              <a:cs typeface="Calibri"/>
            </a:endParaRPr>
          </a:p>
          <a:p>
            <a:pPr marL="380365" indent="-287020" algn="just">
              <a:lnSpc>
                <a:spcPct val="100000"/>
              </a:lnSpc>
              <a:spcBef>
                <a:spcPts val="505"/>
              </a:spcBef>
              <a:buFont typeface="Calibri"/>
              <a:buChar char="•"/>
              <a:tabLst>
                <a:tab pos="381000" algn="l"/>
              </a:tabLst>
            </a:pPr>
            <a:r>
              <a:rPr sz="3500" b="1" spc="-5" dirty="0">
                <a:solidFill>
                  <a:srgbClr val="2E2B1F"/>
                </a:solidFill>
                <a:latin typeface="Calibri"/>
                <a:cs typeface="Calibri"/>
              </a:rPr>
              <a:t>struts.properties</a:t>
            </a:r>
            <a:endParaRPr sz="35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48418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10" dirty="0"/>
              <a:t>Co</a:t>
            </a:r>
            <a:r>
              <a:rPr spc="-100" dirty="0"/>
              <a:t>n</a:t>
            </a:r>
            <a:r>
              <a:rPr spc="-105" dirty="0"/>
              <a:t>f</a:t>
            </a:r>
            <a:r>
              <a:rPr spc="-110" dirty="0"/>
              <a:t>ig</a:t>
            </a:r>
            <a:r>
              <a:rPr spc="-100" dirty="0"/>
              <a:t>u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371600"/>
            <a:ext cx="7467600" cy="298158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web.xml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web.xml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configuration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J2EE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configuration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determines how elements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the HTTP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request are processed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servlet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container.</a:t>
            </a:r>
            <a:endParaRPr sz="2200" dirty="0">
              <a:latin typeface="Calibri"/>
              <a:cs typeface="Calibri"/>
            </a:endParaRPr>
          </a:p>
          <a:p>
            <a:pPr marL="241300" marR="24193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This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provides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entry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point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>
                <a:solidFill>
                  <a:srgbClr val="2E2B1F"/>
                </a:solidFill>
                <a:latin typeface="Calibri"/>
                <a:cs typeface="Calibri"/>
              </a:rPr>
              <a:t>any </a:t>
            </a:r>
            <a:r>
              <a:rPr sz="2200" spc="-15" smtClean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200" spc="1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 by specifying index.jsp/index.html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web.xml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needs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created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under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folder</a:t>
            </a:r>
            <a:endParaRPr sz="2200" dirty="0">
              <a:latin typeface="Calibri"/>
              <a:cs typeface="Calibri"/>
            </a:endParaRPr>
          </a:p>
          <a:p>
            <a:pPr marL="241300" algn="just">
              <a:lnSpc>
                <a:spcPct val="100000"/>
              </a:lnSpc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WebContent/WEB-INF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86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15439"/>
            <a:ext cx="7645400" cy="5075555"/>
            <a:chOff x="444500" y="1615439"/>
            <a:chExt cx="7645400" cy="5075555"/>
          </a:xfrm>
        </p:grpSpPr>
        <p:sp>
          <p:nvSpPr>
            <p:cNvPr id="4" name="object 4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330"/>
                  </a:lnTo>
                  <a:lnTo>
                    <a:pt x="22248" y="433466"/>
                  </a:lnTo>
                  <a:lnTo>
                    <a:pt x="46393" y="449720"/>
                  </a:lnTo>
                  <a:lnTo>
                    <a:pt x="75958" y="455676"/>
                  </a:lnTo>
                  <a:lnTo>
                    <a:pt x="7544054" y="455676"/>
                  </a:lnTo>
                  <a:lnTo>
                    <a:pt x="7573601" y="449720"/>
                  </a:lnTo>
                  <a:lnTo>
                    <a:pt x="7597743" y="433466"/>
                  </a:lnTo>
                  <a:lnTo>
                    <a:pt x="7614027" y="409330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330"/>
                  </a:lnTo>
                  <a:lnTo>
                    <a:pt x="7597743" y="433466"/>
                  </a:lnTo>
                  <a:lnTo>
                    <a:pt x="7573601" y="449720"/>
                  </a:lnTo>
                  <a:lnTo>
                    <a:pt x="7544054" y="455676"/>
                  </a:lnTo>
                  <a:lnTo>
                    <a:pt x="75958" y="455676"/>
                  </a:lnTo>
                  <a:lnTo>
                    <a:pt x="46393" y="449720"/>
                  </a:lnTo>
                  <a:lnTo>
                    <a:pt x="22248" y="433466"/>
                  </a:lnTo>
                  <a:lnTo>
                    <a:pt x="5969" y="409330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5"/>
                  </a:lnTo>
                  <a:lnTo>
                    <a:pt x="0" y="379856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2"/>
                  </a:lnTo>
                  <a:lnTo>
                    <a:pt x="7544054" y="455802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6"/>
                  </a:lnTo>
                  <a:lnTo>
                    <a:pt x="7620000" y="75945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5"/>
                  </a:lnTo>
                  <a:lnTo>
                    <a:pt x="7620000" y="379856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2"/>
                  </a:lnTo>
                  <a:lnTo>
                    <a:pt x="75958" y="455802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6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857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3"/>
                  </a:lnTo>
                  <a:lnTo>
                    <a:pt x="7544054" y="455803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7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857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3"/>
                  </a:lnTo>
                  <a:lnTo>
                    <a:pt x="75958" y="455803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7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5"/>
                  </a:lnTo>
                  <a:lnTo>
                    <a:pt x="0" y="379729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29"/>
                  </a:lnTo>
                  <a:lnTo>
                    <a:pt x="7620000" y="75945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5"/>
                  </a:lnTo>
                  <a:lnTo>
                    <a:pt x="7620000" y="379729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29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95"/>
                  </a:lnTo>
                  <a:lnTo>
                    <a:pt x="22248" y="433439"/>
                  </a:lnTo>
                  <a:lnTo>
                    <a:pt x="46393" y="449719"/>
                  </a:lnTo>
                  <a:lnTo>
                    <a:pt x="75958" y="455688"/>
                  </a:lnTo>
                  <a:lnTo>
                    <a:pt x="7544054" y="455688"/>
                  </a:lnTo>
                  <a:lnTo>
                    <a:pt x="7573601" y="449719"/>
                  </a:lnTo>
                  <a:lnTo>
                    <a:pt x="7597743" y="433439"/>
                  </a:lnTo>
                  <a:lnTo>
                    <a:pt x="7614027" y="409295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95"/>
                  </a:lnTo>
                  <a:lnTo>
                    <a:pt x="7597743" y="433439"/>
                  </a:lnTo>
                  <a:lnTo>
                    <a:pt x="7573601" y="449719"/>
                  </a:lnTo>
                  <a:lnTo>
                    <a:pt x="7544054" y="455688"/>
                  </a:lnTo>
                  <a:lnTo>
                    <a:pt x="75958" y="455688"/>
                  </a:lnTo>
                  <a:lnTo>
                    <a:pt x="46393" y="449719"/>
                  </a:lnTo>
                  <a:lnTo>
                    <a:pt x="22248" y="433439"/>
                  </a:lnTo>
                  <a:lnTo>
                    <a:pt x="5969" y="409295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9292" y="1669795"/>
            <a:ext cx="1938655" cy="490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FF0000"/>
                </a:solidFill>
                <a:latin typeface="Calibri"/>
                <a:cs typeface="Calibri"/>
              </a:rPr>
              <a:t>Struts:</a:t>
            </a:r>
            <a:r>
              <a:rPr sz="1900" b="1" spc="-25" dirty="0">
                <a:solidFill>
                  <a:srgbClr val="FF0000"/>
                </a:solidFill>
                <a:latin typeface="Calibri"/>
                <a:cs typeface="Calibri"/>
              </a:rPr>
              <a:t> Overview,</a:t>
            </a:r>
            <a:endParaRPr sz="1900">
              <a:latin typeface="Calibri"/>
              <a:cs typeface="Calibri"/>
            </a:endParaRPr>
          </a:p>
          <a:p>
            <a:pPr marL="12700" marR="556260">
              <a:lnSpc>
                <a:spcPct val="176300"/>
              </a:lnSpc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architecture,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gu</a:t>
            </a:r>
            <a:r>
              <a:rPr sz="19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n, 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actions,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interceptors,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result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types,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validations,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localization,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r>
              <a:rPr sz="1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handling, </a:t>
            </a:r>
            <a:r>
              <a:rPr sz="1900" spc="-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annotations.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8418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10" dirty="0"/>
              <a:t>Co</a:t>
            </a:r>
            <a:r>
              <a:rPr spc="-100" dirty="0"/>
              <a:t>n</a:t>
            </a:r>
            <a:r>
              <a:rPr spc="-105" dirty="0"/>
              <a:t>f</a:t>
            </a:r>
            <a:r>
              <a:rPr spc="-110" dirty="0"/>
              <a:t>ig</a:t>
            </a:r>
            <a:r>
              <a:rPr spc="-100" dirty="0"/>
              <a:t>u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295400"/>
            <a:ext cx="7579360" cy="344838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Struts.xml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struts.xml</a:t>
            </a:r>
            <a:r>
              <a:rPr sz="2200" b="1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contains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configuration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modifying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actions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developed.</a:t>
            </a:r>
            <a:endParaRPr sz="2200" dirty="0">
              <a:latin typeface="Calibri"/>
              <a:cs typeface="Calibri"/>
            </a:endParaRPr>
          </a:p>
          <a:p>
            <a:pPr marL="241300" marR="49212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be used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override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default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settings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Struts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created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under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folder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WEB-INF/classes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thing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note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the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DOCTYPE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305435" indent="-29337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&lt;struts&gt;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root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tag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element,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under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declare</a:t>
            </a:r>
            <a:endParaRPr sz="2200" dirty="0">
              <a:latin typeface="Calibri"/>
              <a:cs typeface="Calibri"/>
            </a:endParaRPr>
          </a:p>
          <a:p>
            <a:pPr marL="241300" algn="just">
              <a:lnSpc>
                <a:spcPct val="100000"/>
              </a:lnSpc>
              <a:spcBef>
                <a:spcPts val="5"/>
              </a:spcBef>
            </a:pP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packages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&lt;package&gt;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tags.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800"/>
            <a:ext cx="48418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10" dirty="0"/>
              <a:t>Co</a:t>
            </a:r>
            <a:r>
              <a:rPr spc="-100" dirty="0"/>
              <a:t>n</a:t>
            </a:r>
            <a:r>
              <a:rPr spc="-105" dirty="0"/>
              <a:t>f</a:t>
            </a:r>
            <a:r>
              <a:rPr spc="-110" dirty="0"/>
              <a:t>ig</a:t>
            </a:r>
            <a:r>
              <a:rPr spc="-100" dirty="0"/>
              <a:t>u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295400"/>
            <a:ext cx="7294245" cy="43440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Struts-config.xml</a:t>
            </a:r>
            <a:r>
              <a:rPr sz="2200" b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endParaRPr sz="2200" dirty="0">
              <a:latin typeface="Calibri"/>
              <a:cs typeface="Calibri"/>
            </a:endParaRPr>
          </a:p>
          <a:p>
            <a:pPr marL="241300" marR="27305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struts-config.xml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configuration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file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link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between</a:t>
            </a:r>
            <a:r>
              <a:rPr sz="2200" spc="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 </a:t>
            </a:r>
            <a:r>
              <a:rPr sz="2200" spc="-48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View</a:t>
            </a:r>
            <a:r>
              <a:rPr sz="2200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and</a:t>
            </a:r>
            <a:r>
              <a:rPr sz="22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Model </a:t>
            </a:r>
            <a:r>
              <a:rPr sz="22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components</a:t>
            </a:r>
            <a:r>
              <a:rPr lang="en-US" sz="22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endParaRPr sz="22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marR="87249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configuration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basically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contains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following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main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elements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endParaRPr sz="22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struts-config-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is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root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configuration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file.</a:t>
            </a:r>
            <a:endParaRPr sz="2000" dirty="0">
              <a:latin typeface="Calibri"/>
              <a:cs typeface="Calibri"/>
            </a:endParaRPr>
          </a:p>
          <a:p>
            <a:pPr marL="538480" marR="5080" lvl="1" indent="-228600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form-beans-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is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where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map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ActionForm subclass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name.</a:t>
            </a:r>
            <a:endParaRPr sz="20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action-mappings-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where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declare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form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handlers</a:t>
            </a:r>
            <a:endParaRPr sz="20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Controller-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This section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configures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internals</a:t>
            </a:r>
            <a:endParaRPr sz="2000" dirty="0">
              <a:latin typeface="Calibri"/>
              <a:cs typeface="Calibri"/>
            </a:endParaRPr>
          </a:p>
          <a:p>
            <a:pPr marL="538480" marR="473075" lvl="1" indent="-228600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plug-in-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section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tells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find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properties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files,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contain prompts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and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error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messages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8418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10" dirty="0"/>
              <a:t>Co</a:t>
            </a:r>
            <a:r>
              <a:rPr spc="-100" dirty="0"/>
              <a:t>n</a:t>
            </a:r>
            <a:r>
              <a:rPr spc="-105" dirty="0"/>
              <a:t>f</a:t>
            </a:r>
            <a:r>
              <a:rPr spc="-110" dirty="0"/>
              <a:t>ig</a:t>
            </a:r>
            <a:r>
              <a:rPr spc="-100" dirty="0"/>
              <a:t>u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371600"/>
            <a:ext cx="7350760" cy="2643031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Struts.properties</a:t>
            </a:r>
            <a:r>
              <a:rPr sz="2200" b="1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endParaRPr sz="2200" dirty="0">
              <a:latin typeface="Calibri"/>
              <a:cs typeface="Calibri"/>
            </a:endParaRPr>
          </a:p>
          <a:p>
            <a:pPr marL="241300" marR="220979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file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provides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a mechanism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change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 </a:t>
            </a:r>
            <a:r>
              <a:rPr sz="2200" spc="-48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default</a:t>
            </a:r>
            <a:r>
              <a:rPr sz="22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behavior</a:t>
            </a:r>
            <a:r>
              <a:rPr sz="22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of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framework.</a:t>
            </a:r>
            <a:endParaRPr sz="22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We 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under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folder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WEB-INF/classes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configured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 will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override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default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values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configured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default.properties</a:t>
            </a:r>
            <a:r>
              <a:rPr sz="2200" b="1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contained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 smtClean="0">
                <a:solidFill>
                  <a:srgbClr val="C00000"/>
                </a:solidFill>
                <a:latin typeface="Calibri"/>
                <a:cs typeface="Calibri"/>
              </a:rPr>
              <a:t>struts2-core-x.y.z.jar</a:t>
            </a:r>
            <a:endParaRPr sz="22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86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15439"/>
            <a:ext cx="7645400" cy="5075555"/>
            <a:chOff x="444500" y="1615439"/>
            <a:chExt cx="7645400" cy="5075555"/>
          </a:xfrm>
        </p:grpSpPr>
        <p:sp>
          <p:nvSpPr>
            <p:cNvPr id="4" name="object 4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330"/>
                  </a:lnTo>
                  <a:lnTo>
                    <a:pt x="22248" y="433466"/>
                  </a:lnTo>
                  <a:lnTo>
                    <a:pt x="46393" y="449720"/>
                  </a:lnTo>
                  <a:lnTo>
                    <a:pt x="75958" y="455676"/>
                  </a:lnTo>
                  <a:lnTo>
                    <a:pt x="7544054" y="455676"/>
                  </a:lnTo>
                  <a:lnTo>
                    <a:pt x="7573601" y="449720"/>
                  </a:lnTo>
                  <a:lnTo>
                    <a:pt x="7597743" y="433466"/>
                  </a:lnTo>
                  <a:lnTo>
                    <a:pt x="7614027" y="409330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330"/>
                  </a:lnTo>
                  <a:lnTo>
                    <a:pt x="7597743" y="433466"/>
                  </a:lnTo>
                  <a:lnTo>
                    <a:pt x="7573601" y="449720"/>
                  </a:lnTo>
                  <a:lnTo>
                    <a:pt x="7544054" y="455676"/>
                  </a:lnTo>
                  <a:lnTo>
                    <a:pt x="75958" y="455676"/>
                  </a:lnTo>
                  <a:lnTo>
                    <a:pt x="46393" y="449720"/>
                  </a:lnTo>
                  <a:lnTo>
                    <a:pt x="22248" y="433466"/>
                  </a:lnTo>
                  <a:lnTo>
                    <a:pt x="5969" y="409330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5"/>
                  </a:lnTo>
                  <a:lnTo>
                    <a:pt x="0" y="379856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2"/>
                  </a:lnTo>
                  <a:lnTo>
                    <a:pt x="7544054" y="455802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6"/>
                  </a:lnTo>
                  <a:lnTo>
                    <a:pt x="7620000" y="75945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5"/>
                  </a:lnTo>
                  <a:lnTo>
                    <a:pt x="7620000" y="379856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2"/>
                  </a:lnTo>
                  <a:lnTo>
                    <a:pt x="75958" y="455802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6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857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3"/>
                  </a:lnTo>
                  <a:lnTo>
                    <a:pt x="7544054" y="455803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7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857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3"/>
                  </a:lnTo>
                  <a:lnTo>
                    <a:pt x="75958" y="455803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7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5"/>
                  </a:lnTo>
                  <a:lnTo>
                    <a:pt x="0" y="379729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29"/>
                  </a:lnTo>
                  <a:lnTo>
                    <a:pt x="7620000" y="75945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5"/>
                  </a:lnTo>
                  <a:lnTo>
                    <a:pt x="7620000" y="379729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29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95"/>
                  </a:lnTo>
                  <a:lnTo>
                    <a:pt x="22248" y="433439"/>
                  </a:lnTo>
                  <a:lnTo>
                    <a:pt x="46393" y="449719"/>
                  </a:lnTo>
                  <a:lnTo>
                    <a:pt x="75958" y="455688"/>
                  </a:lnTo>
                  <a:lnTo>
                    <a:pt x="7544054" y="455688"/>
                  </a:lnTo>
                  <a:lnTo>
                    <a:pt x="7573601" y="449719"/>
                  </a:lnTo>
                  <a:lnTo>
                    <a:pt x="7597743" y="433439"/>
                  </a:lnTo>
                  <a:lnTo>
                    <a:pt x="7614027" y="409295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95"/>
                  </a:lnTo>
                  <a:lnTo>
                    <a:pt x="7597743" y="433439"/>
                  </a:lnTo>
                  <a:lnTo>
                    <a:pt x="7573601" y="449719"/>
                  </a:lnTo>
                  <a:lnTo>
                    <a:pt x="7544054" y="455688"/>
                  </a:lnTo>
                  <a:lnTo>
                    <a:pt x="75958" y="455688"/>
                  </a:lnTo>
                  <a:lnTo>
                    <a:pt x="46393" y="449719"/>
                  </a:lnTo>
                  <a:lnTo>
                    <a:pt x="22248" y="433439"/>
                  </a:lnTo>
                  <a:lnTo>
                    <a:pt x="5969" y="409295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9292" y="1669795"/>
            <a:ext cx="1938655" cy="490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Struts:</a:t>
            </a:r>
            <a:r>
              <a:rPr sz="19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Overview,</a:t>
            </a:r>
            <a:endParaRPr sz="1900">
              <a:latin typeface="Calibri"/>
              <a:cs typeface="Calibri"/>
            </a:endParaRPr>
          </a:p>
          <a:p>
            <a:pPr marL="12700" marR="556260">
              <a:lnSpc>
                <a:spcPct val="176300"/>
              </a:lnSpc>
            </a:pP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architecture,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f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gu</a:t>
            </a:r>
            <a:r>
              <a:rPr sz="1900" spc="-50" dirty="0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ti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n,  </a:t>
            </a:r>
            <a:r>
              <a:rPr sz="1900" b="1" spc="-5" dirty="0">
                <a:solidFill>
                  <a:srgbClr val="FF0000"/>
                </a:solidFill>
                <a:latin typeface="Calibri"/>
                <a:cs typeface="Calibri"/>
              </a:rPr>
              <a:t>actions, </a:t>
            </a:r>
            <a:r>
              <a:rPr sz="19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interceptors,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result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types,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validations,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localization,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r>
              <a:rPr sz="1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handling, </a:t>
            </a:r>
            <a:r>
              <a:rPr sz="1900" spc="-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annotations.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08177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10" dirty="0"/>
              <a:t> </a:t>
            </a:r>
            <a:r>
              <a:rPr spc="-190" dirty="0" smtClean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30" dirty="0"/>
              <a:t>A</a:t>
            </a:r>
            <a:r>
              <a:rPr spc="-105" dirty="0"/>
              <a:t>c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100" dirty="0"/>
              <a:t>n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447800"/>
            <a:ext cx="7848600" cy="39740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12446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b="1" spc="-5" dirty="0" smtClean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lang="en-US" sz="2400" b="1" spc="-5" dirty="0" smtClean="0">
                <a:solidFill>
                  <a:srgbClr val="2E2B1F"/>
                </a:solidFill>
                <a:latin typeface="Calibri"/>
                <a:cs typeface="Calibri"/>
              </a:rPr>
              <a:t> classe</a:t>
            </a:r>
            <a:r>
              <a:rPr sz="2400" b="1" spc="-5" dirty="0" smtClean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400" b="1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core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Struts2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framework</a:t>
            </a:r>
            <a:r>
              <a:rPr lang="en-US"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URL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mapped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specific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which 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will 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provide</a:t>
            </a:r>
            <a:r>
              <a:rPr sz="2400" spc="-2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processing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logic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necessary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service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4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user.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4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24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he</a:t>
            </a:r>
            <a:r>
              <a:rPr sz="2400" spc="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action</a:t>
            </a:r>
            <a:r>
              <a:rPr lang="en-US" sz="24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class</a:t>
            </a:r>
            <a:r>
              <a:rPr sz="24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plays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an 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important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role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transfer</a:t>
            </a:r>
            <a:r>
              <a:rPr sz="24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data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the</a:t>
            </a:r>
            <a:r>
              <a:rPr sz="2400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request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sz="2400" spc="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 </a:t>
            </a:r>
            <a:r>
              <a:rPr sz="2400" spc="-4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view,</a:t>
            </a:r>
            <a:r>
              <a:rPr sz="24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whether</a:t>
            </a:r>
            <a:r>
              <a:rPr sz="2400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its</a:t>
            </a:r>
            <a:r>
              <a:rPr sz="24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 JSP </a:t>
            </a:r>
            <a:r>
              <a:rPr sz="2400" spc="-48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or 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other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type</a:t>
            </a:r>
            <a:r>
              <a:rPr sz="2400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result.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marR="41275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400" spc="-30" dirty="0" smtClean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he</a:t>
            </a:r>
            <a:r>
              <a:rPr sz="24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must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assist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framework</a:t>
            </a:r>
            <a:r>
              <a:rPr sz="24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determining </a:t>
            </a:r>
            <a:r>
              <a:rPr sz="24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should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render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 view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will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returned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response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10" dirty="0" smtClean="0">
                <a:solidFill>
                  <a:srgbClr val="2E2B1F"/>
                </a:solidFill>
                <a:latin typeface="Calibri"/>
                <a:cs typeface="Calibri"/>
              </a:rPr>
              <a:t>user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08177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80" dirty="0" smtClean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30" dirty="0"/>
              <a:t>A</a:t>
            </a:r>
            <a:r>
              <a:rPr spc="-105" dirty="0"/>
              <a:t>c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100" dirty="0"/>
              <a:t>n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19200"/>
            <a:ext cx="4114800" cy="342465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tabLst>
                <a:tab pos="241300" algn="l"/>
              </a:tabLst>
            </a:pPr>
            <a:r>
              <a:rPr sz="2400" b="1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 smtClean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lang="en-US" sz="2400" b="1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409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The only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requirement </a:t>
            </a:r>
            <a:r>
              <a:rPr spc="-1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actions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Struts2</a:t>
            </a:r>
            <a:r>
              <a:rPr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there</a:t>
            </a:r>
            <a:r>
              <a:rPr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must</a:t>
            </a:r>
            <a:r>
              <a:rPr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be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a method with </a:t>
            </a:r>
            <a:r>
              <a:rPr spc="-10" dirty="0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no</a:t>
            </a:r>
            <a:r>
              <a:rPr lang="en-US" spc="-10" dirty="0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-</a:t>
            </a:r>
            <a:r>
              <a:rPr spc="-10" dirty="0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argument</a:t>
            </a:r>
            <a:r>
              <a:rPr spc="15" dirty="0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endParaRPr dirty="0">
              <a:solidFill>
                <a:schemeClr val="accent3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marR="8890" indent="-228600" algn="just">
              <a:lnSpc>
                <a:spcPct val="100000"/>
              </a:lnSpc>
              <a:spcBef>
                <a:spcPts val="390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no-argument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not </a:t>
            </a:r>
            <a:r>
              <a:rPr spc="-3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specified, the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default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to use the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execute()</a:t>
            </a:r>
            <a:r>
              <a:rPr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method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38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spc="-10" dirty="0" smtClean="0">
                <a:solidFill>
                  <a:srgbClr val="2E2B1F"/>
                </a:solidFill>
                <a:latin typeface="Calibri"/>
                <a:cs typeface="Calibri"/>
              </a:rPr>
              <a:t>Action class can e</a:t>
            </a:r>
            <a:r>
              <a:rPr spc="-10" dirty="0" smtClean="0">
                <a:solidFill>
                  <a:srgbClr val="2E2B1F"/>
                </a:solidFill>
                <a:latin typeface="Calibri"/>
                <a:cs typeface="Calibri"/>
              </a:rPr>
              <a:t>xten</a:t>
            </a:r>
            <a:r>
              <a:rPr lang="en-US" spc="-10" dirty="0" smtClean="0">
                <a:solidFill>
                  <a:srgbClr val="2E2B1F"/>
                </a:solidFill>
                <a:latin typeface="Calibri"/>
                <a:cs typeface="Calibri"/>
              </a:rPr>
              <a:t>d </a:t>
            </a:r>
            <a:r>
              <a:rPr spc="-5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ActionSupport</a:t>
            </a:r>
            <a:r>
              <a:rPr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class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implements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six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2E2B1F"/>
                </a:solidFill>
                <a:latin typeface="Calibri"/>
                <a:cs typeface="Calibri"/>
              </a:rPr>
              <a:t>interfaces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including</a:t>
            </a:r>
            <a:r>
              <a:rPr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interface.</a:t>
            </a:r>
            <a:endParaRPr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384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Action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interface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is</a:t>
            </a:r>
            <a:r>
              <a:rPr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2E2B1F"/>
                </a:solidFill>
                <a:latin typeface="Calibri"/>
                <a:cs typeface="Calibri"/>
              </a:rPr>
              <a:t>follows</a:t>
            </a:r>
            <a:r>
              <a:rPr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8201" y="1676400"/>
            <a:ext cx="38099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tabLst>
                <a:tab pos="241300" algn="l"/>
                <a:tab pos="241935" algn="l"/>
              </a:tabLst>
            </a:pPr>
            <a:r>
              <a:rPr sz="1800" b="1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Action</a:t>
            </a:r>
            <a:r>
              <a:rPr sz="1800" b="1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800" b="1" spc="-5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class </a:t>
            </a:r>
            <a:r>
              <a:rPr sz="1800" b="1" spc="-5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in</a:t>
            </a:r>
            <a:r>
              <a:rPr sz="1800" b="1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1800" b="1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Hello</a:t>
            </a:r>
            <a:r>
              <a:rPr sz="1800" b="1" spc="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World </a:t>
            </a:r>
            <a:r>
              <a:rPr sz="1800" b="1" spc="-39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example</a:t>
            </a:r>
            <a:r>
              <a:rPr lang="en-US" sz="1800" b="1" spc="-1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1800" b="1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4724400"/>
            <a:ext cx="4114800" cy="18240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2209800"/>
            <a:ext cx="426720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86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524000"/>
            <a:ext cx="7645400" cy="5075555"/>
            <a:chOff x="444500" y="1615439"/>
            <a:chExt cx="7645400" cy="5075555"/>
          </a:xfrm>
        </p:grpSpPr>
        <p:sp>
          <p:nvSpPr>
            <p:cNvPr id="4" name="object 4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330"/>
                  </a:lnTo>
                  <a:lnTo>
                    <a:pt x="22248" y="433466"/>
                  </a:lnTo>
                  <a:lnTo>
                    <a:pt x="46393" y="449720"/>
                  </a:lnTo>
                  <a:lnTo>
                    <a:pt x="75958" y="455676"/>
                  </a:lnTo>
                  <a:lnTo>
                    <a:pt x="7544054" y="455676"/>
                  </a:lnTo>
                  <a:lnTo>
                    <a:pt x="7573601" y="449720"/>
                  </a:lnTo>
                  <a:lnTo>
                    <a:pt x="7597743" y="433466"/>
                  </a:lnTo>
                  <a:lnTo>
                    <a:pt x="7614027" y="409330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330"/>
                  </a:lnTo>
                  <a:lnTo>
                    <a:pt x="7597743" y="433466"/>
                  </a:lnTo>
                  <a:lnTo>
                    <a:pt x="7573601" y="449720"/>
                  </a:lnTo>
                  <a:lnTo>
                    <a:pt x="7544054" y="455676"/>
                  </a:lnTo>
                  <a:lnTo>
                    <a:pt x="75958" y="455676"/>
                  </a:lnTo>
                  <a:lnTo>
                    <a:pt x="46393" y="449720"/>
                  </a:lnTo>
                  <a:lnTo>
                    <a:pt x="22248" y="433466"/>
                  </a:lnTo>
                  <a:lnTo>
                    <a:pt x="5969" y="409330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5"/>
                  </a:lnTo>
                  <a:lnTo>
                    <a:pt x="0" y="379856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2"/>
                  </a:lnTo>
                  <a:lnTo>
                    <a:pt x="7544054" y="455802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6"/>
                  </a:lnTo>
                  <a:lnTo>
                    <a:pt x="7620000" y="75945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5"/>
                  </a:lnTo>
                  <a:lnTo>
                    <a:pt x="7620000" y="379856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2"/>
                  </a:lnTo>
                  <a:lnTo>
                    <a:pt x="75958" y="455802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6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857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3"/>
                  </a:lnTo>
                  <a:lnTo>
                    <a:pt x="7544054" y="455803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7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857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3"/>
                  </a:lnTo>
                  <a:lnTo>
                    <a:pt x="75958" y="455803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7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5"/>
                  </a:lnTo>
                  <a:lnTo>
                    <a:pt x="0" y="379729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29"/>
                  </a:lnTo>
                  <a:lnTo>
                    <a:pt x="7620000" y="75945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5"/>
                  </a:lnTo>
                  <a:lnTo>
                    <a:pt x="7620000" y="379729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29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95"/>
                  </a:lnTo>
                  <a:lnTo>
                    <a:pt x="22248" y="433439"/>
                  </a:lnTo>
                  <a:lnTo>
                    <a:pt x="46393" y="449719"/>
                  </a:lnTo>
                  <a:lnTo>
                    <a:pt x="75958" y="455688"/>
                  </a:lnTo>
                  <a:lnTo>
                    <a:pt x="7544054" y="455688"/>
                  </a:lnTo>
                  <a:lnTo>
                    <a:pt x="7573601" y="449719"/>
                  </a:lnTo>
                  <a:lnTo>
                    <a:pt x="7597743" y="433439"/>
                  </a:lnTo>
                  <a:lnTo>
                    <a:pt x="7614027" y="409295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95"/>
                  </a:lnTo>
                  <a:lnTo>
                    <a:pt x="7597743" y="433439"/>
                  </a:lnTo>
                  <a:lnTo>
                    <a:pt x="7573601" y="449719"/>
                  </a:lnTo>
                  <a:lnTo>
                    <a:pt x="7544054" y="455688"/>
                  </a:lnTo>
                  <a:lnTo>
                    <a:pt x="75958" y="455688"/>
                  </a:lnTo>
                  <a:lnTo>
                    <a:pt x="46393" y="449719"/>
                  </a:lnTo>
                  <a:lnTo>
                    <a:pt x="22248" y="433439"/>
                  </a:lnTo>
                  <a:lnTo>
                    <a:pt x="5969" y="409295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9292" y="1669795"/>
            <a:ext cx="1938655" cy="490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Struts:</a:t>
            </a:r>
            <a:r>
              <a:rPr sz="19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Overview,</a:t>
            </a:r>
            <a:endParaRPr sz="1900">
              <a:latin typeface="Calibri"/>
              <a:cs typeface="Calibri"/>
            </a:endParaRPr>
          </a:p>
          <a:p>
            <a:pPr marL="12700" marR="556260">
              <a:lnSpc>
                <a:spcPct val="176300"/>
              </a:lnSpc>
            </a:pP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architecture,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f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gu</a:t>
            </a:r>
            <a:r>
              <a:rPr sz="1900" spc="-50" dirty="0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ti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n, 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actions, </a:t>
            </a:r>
            <a:r>
              <a:rPr sz="190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b="1" spc="-15" dirty="0">
                <a:solidFill>
                  <a:srgbClr val="FF0000"/>
                </a:solidFill>
                <a:latin typeface="Calibri"/>
                <a:cs typeface="Calibri"/>
              </a:rPr>
              <a:t>interceptors, </a:t>
            </a:r>
            <a:r>
              <a:rPr sz="19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result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types,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validations,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localization,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r>
              <a:rPr sz="1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handling, </a:t>
            </a:r>
            <a:r>
              <a:rPr sz="1900" spc="-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annotations.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735" y="340360"/>
            <a:ext cx="52444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80" dirty="0" smtClean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05" dirty="0"/>
              <a:t>I</a:t>
            </a:r>
            <a:r>
              <a:rPr spc="-100" dirty="0"/>
              <a:t>n</a:t>
            </a:r>
            <a:r>
              <a:rPr spc="-135" dirty="0"/>
              <a:t>t</a:t>
            </a:r>
            <a:r>
              <a:rPr spc="-105" dirty="0"/>
              <a:t>e</a:t>
            </a:r>
            <a:r>
              <a:rPr spc="-180" dirty="0"/>
              <a:t>r</a:t>
            </a:r>
            <a:r>
              <a:rPr spc="-105" dirty="0"/>
              <a:t>cep</a:t>
            </a:r>
            <a:r>
              <a:rPr spc="-135" dirty="0"/>
              <a:t>t</a:t>
            </a:r>
            <a:r>
              <a:rPr spc="-110" dirty="0"/>
              <a:t>or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219200"/>
            <a:ext cx="7696200" cy="4777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Interceptors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allow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cross</a:t>
            </a:r>
            <a:r>
              <a:rPr lang="en-US" sz="24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cutting</a:t>
            </a:r>
            <a:r>
              <a:rPr sz="24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functionality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sz="24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be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implemented</a:t>
            </a:r>
            <a:r>
              <a:rPr sz="2400" spc="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separately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from</a:t>
            </a:r>
            <a:r>
              <a:rPr sz="2400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 action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well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framework.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400" spc="2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60" dirty="0" smtClean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4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achieve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following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using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interceptors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endParaRPr sz="24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Providing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preprocessing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logic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before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called.</a:t>
            </a:r>
            <a:endParaRPr sz="24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Providing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postprocessing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logic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after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called.</a:t>
            </a:r>
            <a:endParaRPr sz="2400" dirty="0">
              <a:latin typeface="Calibri"/>
              <a:cs typeface="Calibri"/>
            </a:endParaRPr>
          </a:p>
          <a:p>
            <a:pPr marL="538480" marR="1004569" lvl="1" indent="-228600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Catching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exceptions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so that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alternate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processing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4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performed.</a:t>
            </a:r>
            <a:endParaRPr sz="2400" dirty="0">
              <a:latin typeface="Calibri"/>
              <a:cs typeface="Calibri"/>
            </a:endParaRPr>
          </a:p>
          <a:p>
            <a:pPr marL="241300" marR="231775" indent="-228600" algn="just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Many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features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provided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 smtClean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z="2400" b="1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framework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4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implemented</a:t>
            </a:r>
            <a:r>
              <a:rPr sz="24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 smtClean="0">
                <a:solidFill>
                  <a:srgbClr val="2E2B1F"/>
                </a:solidFill>
                <a:latin typeface="Calibri"/>
                <a:cs typeface="Calibri"/>
              </a:rPr>
              <a:t>interceptors</a:t>
            </a:r>
            <a:r>
              <a:rPr lang="en-US" sz="2400" spc="-2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marR="11112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Examples</a:t>
            </a:r>
            <a:r>
              <a:rPr sz="24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include 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validation, 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exception</a:t>
            </a:r>
            <a:r>
              <a:rPr sz="2400" spc="2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handling,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uploading,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lifecycle </a:t>
            </a:r>
            <a:r>
              <a:rPr sz="24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callbacks,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etc</a:t>
            </a:r>
            <a:r>
              <a:rPr lang="en-US"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8600"/>
            <a:ext cx="52444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 smtClean="0"/>
              <a:t>S</a:t>
            </a:r>
            <a:r>
              <a:rPr spc="-100" dirty="0" smtClean="0"/>
              <a:t>t</a:t>
            </a:r>
            <a:r>
              <a:rPr spc="-110" dirty="0" smtClean="0"/>
              <a:t>r</a:t>
            </a:r>
            <a:r>
              <a:rPr spc="-100" dirty="0" smtClean="0"/>
              <a:t>ut</a:t>
            </a:r>
            <a:r>
              <a:rPr spc="-5" dirty="0" smtClean="0"/>
              <a:t>s2</a:t>
            </a:r>
            <a:r>
              <a:rPr spc="-180" dirty="0" smtClean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05" dirty="0"/>
              <a:t>I</a:t>
            </a:r>
            <a:r>
              <a:rPr spc="-100" dirty="0"/>
              <a:t>n</a:t>
            </a:r>
            <a:r>
              <a:rPr spc="-135" dirty="0"/>
              <a:t>t</a:t>
            </a:r>
            <a:r>
              <a:rPr spc="-105" dirty="0"/>
              <a:t>e</a:t>
            </a:r>
            <a:r>
              <a:rPr spc="-180" dirty="0"/>
              <a:t>r</a:t>
            </a:r>
            <a:r>
              <a:rPr spc="-105" dirty="0"/>
              <a:t>cep</a:t>
            </a:r>
            <a:r>
              <a:rPr spc="-135" dirty="0"/>
              <a:t>t</a:t>
            </a:r>
            <a:r>
              <a:rPr spc="-110" dirty="0"/>
              <a:t>or</a:t>
            </a:r>
            <a:r>
              <a:rPr spc="-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736" y="1600200"/>
            <a:ext cx="8395335" cy="5123180"/>
            <a:chOff x="80736" y="1735327"/>
            <a:chExt cx="8395335" cy="5123180"/>
          </a:xfrm>
        </p:grpSpPr>
        <p:sp>
          <p:nvSpPr>
            <p:cNvPr id="4" name="object 4"/>
            <p:cNvSpPr/>
            <p:nvPr/>
          </p:nvSpPr>
          <p:spPr>
            <a:xfrm>
              <a:off x="87086" y="1741677"/>
              <a:ext cx="8382000" cy="370840"/>
            </a:xfrm>
            <a:custGeom>
              <a:avLst/>
              <a:gdLst/>
              <a:ahLst/>
              <a:cxnLst/>
              <a:rect l="l" t="t" r="r" b="b"/>
              <a:pathLst>
                <a:path w="8382000" h="370839">
                  <a:moveTo>
                    <a:pt x="838200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8382000" y="370839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086" y="2112518"/>
              <a:ext cx="8382000" cy="370840"/>
            </a:xfrm>
            <a:custGeom>
              <a:avLst/>
              <a:gdLst/>
              <a:ahLst/>
              <a:cxnLst/>
              <a:rect l="l" t="t" r="r" b="b"/>
              <a:pathLst>
                <a:path w="8382000" h="370839">
                  <a:moveTo>
                    <a:pt x="838200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8382000" y="370839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E1E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086" y="2483358"/>
              <a:ext cx="8382000" cy="640080"/>
            </a:xfrm>
            <a:custGeom>
              <a:avLst/>
              <a:gdLst/>
              <a:ahLst/>
              <a:cxnLst/>
              <a:rect l="l" t="t" r="r" b="b"/>
              <a:pathLst>
                <a:path w="8382000" h="640080">
                  <a:moveTo>
                    <a:pt x="8382000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8382000" y="640079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F0E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086" y="3123438"/>
              <a:ext cx="8382000" cy="370840"/>
            </a:xfrm>
            <a:custGeom>
              <a:avLst/>
              <a:gdLst/>
              <a:ahLst/>
              <a:cxnLst/>
              <a:rect l="l" t="t" r="r" b="b"/>
              <a:pathLst>
                <a:path w="8382000" h="370839">
                  <a:moveTo>
                    <a:pt x="838200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8382000" y="370839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E1E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086" y="3494277"/>
              <a:ext cx="8382000" cy="640080"/>
            </a:xfrm>
            <a:custGeom>
              <a:avLst/>
              <a:gdLst/>
              <a:ahLst/>
              <a:cxnLst/>
              <a:rect l="l" t="t" r="r" b="b"/>
              <a:pathLst>
                <a:path w="8382000" h="640079">
                  <a:moveTo>
                    <a:pt x="8382000" y="0"/>
                  </a:moveTo>
                  <a:lnTo>
                    <a:pt x="0" y="0"/>
                  </a:lnTo>
                  <a:lnTo>
                    <a:pt x="0" y="640080"/>
                  </a:lnTo>
                  <a:lnTo>
                    <a:pt x="8382000" y="640080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F0E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086" y="4134357"/>
              <a:ext cx="8382000" cy="370840"/>
            </a:xfrm>
            <a:custGeom>
              <a:avLst/>
              <a:gdLst/>
              <a:ahLst/>
              <a:cxnLst/>
              <a:rect l="l" t="t" r="r" b="b"/>
              <a:pathLst>
                <a:path w="8382000" h="370839">
                  <a:moveTo>
                    <a:pt x="838200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8382000" y="370839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E1E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086" y="4505198"/>
              <a:ext cx="8382000" cy="370840"/>
            </a:xfrm>
            <a:custGeom>
              <a:avLst/>
              <a:gdLst/>
              <a:ahLst/>
              <a:cxnLst/>
              <a:rect l="l" t="t" r="r" b="b"/>
              <a:pathLst>
                <a:path w="8382000" h="370839">
                  <a:moveTo>
                    <a:pt x="8382000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8382000" y="370839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F0E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086" y="4876038"/>
              <a:ext cx="8382000" cy="640080"/>
            </a:xfrm>
            <a:custGeom>
              <a:avLst/>
              <a:gdLst/>
              <a:ahLst/>
              <a:cxnLst/>
              <a:rect l="l" t="t" r="r" b="b"/>
              <a:pathLst>
                <a:path w="8382000" h="640079">
                  <a:moveTo>
                    <a:pt x="8382000" y="0"/>
                  </a:moveTo>
                  <a:lnTo>
                    <a:pt x="0" y="0"/>
                  </a:lnTo>
                  <a:lnTo>
                    <a:pt x="0" y="640080"/>
                  </a:lnTo>
                  <a:lnTo>
                    <a:pt x="8382000" y="640080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E1E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086" y="5516156"/>
              <a:ext cx="8382000" cy="640080"/>
            </a:xfrm>
            <a:custGeom>
              <a:avLst/>
              <a:gdLst/>
              <a:ahLst/>
              <a:cxnLst/>
              <a:rect l="l" t="t" r="r" b="b"/>
              <a:pathLst>
                <a:path w="8382000" h="640079">
                  <a:moveTo>
                    <a:pt x="8382000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8382000" y="640079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F0E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086" y="6156236"/>
              <a:ext cx="8382000" cy="370840"/>
            </a:xfrm>
            <a:custGeom>
              <a:avLst/>
              <a:gdLst/>
              <a:ahLst/>
              <a:cxnLst/>
              <a:rect l="l" t="t" r="r" b="b"/>
              <a:pathLst>
                <a:path w="8382000" h="370840">
                  <a:moveTo>
                    <a:pt x="8382000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8382000" y="370840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E1E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086" y="6527073"/>
              <a:ext cx="8382000" cy="331470"/>
            </a:xfrm>
            <a:custGeom>
              <a:avLst/>
              <a:gdLst/>
              <a:ahLst/>
              <a:cxnLst/>
              <a:rect l="l" t="t" r="r" b="b"/>
              <a:pathLst>
                <a:path w="8382000" h="331470">
                  <a:moveTo>
                    <a:pt x="8382000" y="0"/>
                  </a:moveTo>
                  <a:lnTo>
                    <a:pt x="0" y="0"/>
                  </a:lnTo>
                  <a:lnTo>
                    <a:pt x="0" y="330923"/>
                  </a:lnTo>
                  <a:lnTo>
                    <a:pt x="8382000" y="330923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F0E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733" y="1735327"/>
              <a:ext cx="8395335" cy="5123180"/>
            </a:xfrm>
            <a:custGeom>
              <a:avLst/>
              <a:gdLst/>
              <a:ahLst/>
              <a:cxnLst/>
              <a:rect l="l" t="t" r="r" b="b"/>
              <a:pathLst>
                <a:path w="8395335" h="5123180">
                  <a:moveTo>
                    <a:pt x="8394738" y="0"/>
                  </a:moveTo>
                  <a:lnTo>
                    <a:pt x="8382038" y="0"/>
                  </a:lnTo>
                  <a:lnTo>
                    <a:pt x="8382038" y="358140"/>
                  </a:lnTo>
                  <a:lnTo>
                    <a:pt x="8382038" y="396240"/>
                  </a:lnTo>
                  <a:lnTo>
                    <a:pt x="8382038" y="4785398"/>
                  </a:lnTo>
                  <a:lnTo>
                    <a:pt x="12700" y="4785398"/>
                  </a:lnTo>
                  <a:lnTo>
                    <a:pt x="12700" y="4427258"/>
                  </a:lnTo>
                  <a:lnTo>
                    <a:pt x="8382038" y="4427258"/>
                  </a:lnTo>
                  <a:lnTo>
                    <a:pt x="8382038" y="4414558"/>
                  </a:lnTo>
                  <a:lnTo>
                    <a:pt x="12700" y="4414558"/>
                  </a:lnTo>
                  <a:lnTo>
                    <a:pt x="12700" y="3787140"/>
                  </a:lnTo>
                  <a:lnTo>
                    <a:pt x="8382038" y="3787140"/>
                  </a:lnTo>
                  <a:lnTo>
                    <a:pt x="8382038" y="3774440"/>
                  </a:lnTo>
                  <a:lnTo>
                    <a:pt x="12700" y="3774440"/>
                  </a:lnTo>
                  <a:lnTo>
                    <a:pt x="12700" y="3147060"/>
                  </a:lnTo>
                  <a:lnTo>
                    <a:pt x="8382038" y="3147060"/>
                  </a:lnTo>
                  <a:lnTo>
                    <a:pt x="8382038" y="3134360"/>
                  </a:lnTo>
                  <a:lnTo>
                    <a:pt x="12700" y="3134360"/>
                  </a:lnTo>
                  <a:lnTo>
                    <a:pt x="12700" y="2776220"/>
                  </a:lnTo>
                  <a:lnTo>
                    <a:pt x="8382038" y="2776220"/>
                  </a:lnTo>
                  <a:lnTo>
                    <a:pt x="8382038" y="2763520"/>
                  </a:lnTo>
                  <a:lnTo>
                    <a:pt x="12700" y="2763520"/>
                  </a:lnTo>
                  <a:lnTo>
                    <a:pt x="12700" y="2405380"/>
                  </a:lnTo>
                  <a:lnTo>
                    <a:pt x="8382038" y="2405380"/>
                  </a:lnTo>
                  <a:lnTo>
                    <a:pt x="8382038" y="2392680"/>
                  </a:lnTo>
                  <a:lnTo>
                    <a:pt x="12700" y="2392680"/>
                  </a:lnTo>
                  <a:lnTo>
                    <a:pt x="12700" y="1765300"/>
                  </a:lnTo>
                  <a:lnTo>
                    <a:pt x="8382038" y="1765300"/>
                  </a:lnTo>
                  <a:lnTo>
                    <a:pt x="8382038" y="1752600"/>
                  </a:lnTo>
                  <a:lnTo>
                    <a:pt x="12700" y="1752600"/>
                  </a:lnTo>
                  <a:lnTo>
                    <a:pt x="12700" y="1394460"/>
                  </a:lnTo>
                  <a:lnTo>
                    <a:pt x="8382038" y="1394460"/>
                  </a:lnTo>
                  <a:lnTo>
                    <a:pt x="8382038" y="1381760"/>
                  </a:lnTo>
                  <a:lnTo>
                    <a:pt x="12700" y="1381760"/>
                  </a:lnTo>
                  <a:lnTo>
                    <a:pt x="12700" y="754380"/>
                  </a:lnTo>
                  <a:lnTo>
                    <a:pt x="8382038" y="754380"/>
                  </a:lnTo>
                  <a:lnTo>
                    <a:pt x="8382038" y="741680"/>
                  </a:lnTo>
                  <a:lnTo>
                    <a:pt x="12700" y="741680"/>
                  </a:lnTo>
                  <a:lnTo>
                    <a:pt x="12700" y="396240"/>
                  </a:lnTo>
                  <a:lnTo>
                    <a:pt x="8382038" y="396240"/>
                  </a:lnTo>
                  <a:lnTo>
                    <a:pt x="8382038" y="358140"/>
                  </a:lnTo>
                  <a:lnTo>
                    <a:pt x="12700" y="35814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5122672"/>
                  </a:lnTo>
                  <a:lnTo>
                    <a:pt x="12700" y="5122672"/>
                  </a:lnTo>
                  <a:lnTo>
                    <a:pt x="12700" y="4798098"/>
                  </a:lnTo>
                  <a:lnTo>
                    <a:pt x="8382038" y="4798098"/>
                  </a:lnTo>
                  <a:lnTo>
                    <a:pt x="8382038" y="5122672"/>
                  </a:lnTo>
                  <a:lnTo>
                    <a:pt x="8394738" y="5122672"/>
                  </a:lnTo>
                  <a:lnTo>
                    <a:pt x="8394738" y="358140"/>
                  </a:lnTo>
                  <a:lnTo>
                    <a:pt x="8394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736" y="1741677"/>
              <a:ext cx="8395335" cy="0"/>
            </a:xfrm>
            <a:custGeom>
              <a:avLst/>
              <a:gdLst/>
              <a:ahLst/>
              <a:cxnLst/>
              <a:rect l="l" t="t" r="r" b="b"/>
              <a:pathLst>
                <a:path w="8395335">
                  <a:moveTo>
                    <a:pt x="0" y="0"/>
                  </a:moveTo>
                  <a:lnTo>
                    <a:pt x="8394735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447800" y="1066800"/>
            <a:ext cx="5187950" cy="394970"/>
            <a:chOff x="1435100" y="1229093"/>
            <a:chExt cx="5187950" cy="394970"/>
          </a:xfrm>
        </p:grpSpPr>
        <p:sp>
          <p:nvSpPr>
            <p:cNvPr id="18" name="object 18"/>
            <p:cNvSpPr/>
            <p:nvPr/>
          </p:nvSpPr>
          <p:spPr>
            <a:xfrm>
              <a:off x="1447800" y="1241793"/>
              <a:ext cx="5162550" cy="369570"/>
            </a:xfrm>
            <a:custGeom>
              <a:avLst/>
              <a:gdLst/>
              <a:ahLst/>
              <a:cxnLst/>
              <a:rect l="l" t="t" r="r" b="b"/>
              <a:pathLst>
                <a:path w="5162550" h="369569">
                  <a:moveTo>
                    <a:pt x="5162550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5162550" y="369328"/>
                  </a:lnTo>
                  <a:lnTo>
                    <a:pt x="5162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47800" y="1241793"/>
              <a:ext cx="5162550" cy="369570"/>
            </a:xfrm>
            <a:custGeom>
              <a:avLst/>
              <a:gdLst/>
              <a:ahLst/>
              <a:cxnLst/>
              <a:rect l="l" t="t" r="r" b="b"/>
              <a:pathLst>
                <a:path w="5162550" h="369569">
                  <a:moveTo>
                    <a:pt x="0" y="369328"/>
                  </a:moveTo>
                  <a:lnTo>
                    <a:pt x="5162550" y="369328"/>
                  </a:lnTo>
                  <a:lnTo>
                    <a:pt x="5162550" y="0"/>
                  </a:lnTo>
                  <a:lnTo>
                    <a:pt x="0" y="0"/>
                  </a:lnTo>
                  <a:lnTo>
                    <a:pt x="0" y="369328"/>
                  </a:lnTo>
                  <a:close/>
                </a:path>
              </a:pathLst>
            </a:custGeom>
            <a:ln w="25400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0"/>
          <p:cNvSpPr txBox="1"/>
          <p:nvPr/>
        </p:nvSpPr>
        <p:spPr>
          <a:xfrm>
            <a:off x="228600" y="1143000"/>
            <a:ext cx="8139430" cy="558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3505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2E2B1F"/>
                </a:solidFill>
                <a:latin typeface="Calibri"/>
                <a:cs typeface="Calibri"/>
              </a:rPr>
              <a:t>Few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 important</a:t>
            </a:r>
            <a:r>
              <a:rPr sz="18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2E2B1F"/>
                </a:solidFill>
                <a:latin typeface="Calibri"/>
                <a:cs typeface="Calibri"/>
              </a:rPr>
              <a:t>interceptors</a:t>
            </a:r>
            <a:r>
              <a:rPr sz="18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listed</a:t>
            </a:r>
            <a:r>
              <a:rPr sz="18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below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 dirty="0">
              <a:latin typeface="Calibri"/>
              <a:cs typeface="Calibri"/>
            </a:endParaRPr>
          </a:p>
          <a:p>
            <a:pPr marL="2906395">
              <a:lnSpc>
                <a:spcPct val="100000"/>
              </a:lnSpc>
            </a:pPr>
            <a:r>
              <a:rPr sz="18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Interceptor</a:t>
            </a:r>
            <a:r>
              <a:rPr lang="en-US" sz="1800" b="1" spc="-1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b="1" spc="-5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Description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Alias-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Allows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parameters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aliases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across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requests.</a:t>
            </a:r>
            <a:endParaRPr sz="1800" dirty="0">
              <a:latin typeface="Calibri"/>
              <a:cs typeface="Calibri"/>
            </a:endParaRPr>
          </a:p>
          <a:p>
            <a:pPr marL="12700" marR="377825">
              <a:lnSpc>
                <a:spcPct val="100000"/>
              </a:lnSpc>
              <a:spcBef>
                <a:spcPts val="740"/>
              </a:spcBef>
            </a:pP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Checkbox-</a:t>
            </a:r>
            <a:r>
              <a:rPr sz="18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Assists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managing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check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boxes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adding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parameter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false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1800" spc="-3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check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boxes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not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checked.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lang="en-US" b="1" spc="-5" dirty="0" smtClean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b="1" spc="-5" dirty="0" smtClean="0">
                <a:solidFill>
                  <a:srgbClr val="2E2B1F"/>
                </a:solidFill>
                <a:latin typeface="Calibri"/>
                <a:cs typeface="Calibri"/>
              </a:rPr>
              <a:t>18n-</a:t>
            </a:r>
            <a:r>
              <a:rPr sz="1800" spc="-5" dirty="0" smtClean="0">
                <a:solidFill>
                  <a:srgbClr val="2E2B1F"/>
                </a:solidFill>
                <a:latin typeface="Calibri"/>
                <a:cs typeface="Calibri"/>
              </a:rPr>
              <a:t>Keeps</a:t>
            </a:r>
            <a:r>
              <a:rPr sz="18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track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selected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locale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during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user's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session.</a:t>
            </a:r>
            <a:endParaRPr sz="1800" dirty="0">
              <a:latin typeface="Calibri"/>
              <a:cs typeface="Calibri"/>
            </a:endParaRPr>
          </a:p>
          <a:p>
            <a:pPr marL="12700" marR="716280">
              <a:lnSpc>
                <a:spcPct val="100000"/>
              </a:lnSpc>
              <a:spcBef>
                <a:spcPts val="760"/>
              </a:spcBef>
            </a:pP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Exception-</a:t>
            </a:r>
            <a:r>
              <a:rPr sz="18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Maps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exceptions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thrown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an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result,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allowing </a:t>
            </a:r>
            <a:r>
              <a:rPr sz="1800" spc="-3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automatic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exception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handling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via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redirection.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fileUpload-</a:t>
            </a:r>
            <a:r>
              <a:rPr sz="18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Facilitates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easy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file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uploading.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b="1" spc="-15" dirty="0">
                <a:solidFill>
                  <a:srgbClr val="2E2B1F"/>
                </a:solidFill>
                <a:latin typeface="Calibri"/>
                <a:cs typeface="Calibri"/>
              </a:rPr>
              <a:t>Params-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Sets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parameters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action.</a:t>
            </a:r>
            <a:endParaRPr sz="1800" dirty="0">
              <a:latin typeface="Calibri"/>
              <a:cs typeface="Calibri"/>
            </a:endParaRPr>
          </a:p>
          <a:p>
            <a:pPr marL="12700" marR="640080">
              <a:lnSpc>
                <a:spcPct val="100000"/>
              </a:lnSpc>
              <a:spcBef>
                <a:spcPts val="760"/>
              </a:spcBef>
            </a:pP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Prepare-</a:t>
            </a:r>
            <a:r>
              <a:rPr sz="18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typically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do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pre-processing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work,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such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setup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database </a:t>
            </a:r>
            <a:r>
              <a:rPr sz="1800" spc="-3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connections.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Timer-</a:t>
            </a:r>
            <a:r>
              <a:rPr sz="18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Provides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simple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profiling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how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long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takes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execute.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b="1" spc="-20" dirty="0">
                <a:solidFill>
                  <a:srgbClr val="2E2B1F"/>
                </a:solidFill>
                <a:latin typeface="Calibri"/>
                <a:cs typeface="Calibri"/>
              </a:rPr>
              <a:t>Token-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Checks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valid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token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to prevent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duplicate</a:t>
            </a:r>
            <a:r>
              <a:rPr sz="18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 smtClean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lang="en-US" sz="18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 smtClean="0">
                <a:solidFill>
                  <a:srgbClr val="2E2B1F"/>
                </a:solidFill>
                <a:latin typeface="Calibri"/>
                <a:cs typeface="Calibri"/>
              </a:rPr>
              <a:t>submission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Validation-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Provides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validation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support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actions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2444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80" dirty="0" smtClean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05" dirty="0"/>
              <a:t>I</a:t>
            </a:r>
            <a:r>
              <a:rPr spc="-100" dirty="0"/>
              <a:t>n</a:t>
            </a:r>
            <a:r>
              <a:rPr spc="-135" dirty="0"/>
              <a:t>t</a:t>
            </a:r>
            <a:r>
              <a:rPr spc="-105" dirty="0"/>
              <a:t>e</a:t>
            </a:r>
            <a:r>
              <a:rPr spc="-180" dirty="0"/>
              <a:t>r</a:t>
            </a:r>
            <a:r>
              <a:rPr spc="-105" dirty="0"/>
              <a:t>cep</a:t>
            </a:r>
            <a:r>
              <a:rPr spc="-135" dirty="0"/>
              <a:t>t</a:t>
            </a:r>
            <a:r>
              <a:rPr spc="-110" dirty="0"/>
              <a:t>or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371600"/>
            <a:ext cx="7848600" cy="2489143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tabLst>
                <a:tab pos="240665" algn="l"/>
                <a:tab pos="241300" algn="l"/>
                <a:tab pos="1123315" algn="l"/>
              </a:tabLst>
            </a:pPr>
            <a:r>
              <a:rPr lang="en-US" sz="2400" b="1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Use of </a:t>
            </a:r>
            <a:r>
              <a:rPr sz="2400" b="1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Interceptors</a:t>
            </a:r>
            <a:r>
              <a:rPr lang="en-US" sz="2400" b="1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2400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marR="69596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timer</a:t>
            </a:r>
            <a:r>
              <a:rPr sz="24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interceptor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whose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purpose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measure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how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long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took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execute</a:t>
            </a:r>
            <a:r>
              <a:rPr sz="24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 action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method.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400" spc="-35" dirty="0" smtClean="0">
                <a:solidFill>
                  <a:srgbClr val="2E2B1F"/>
                </a:solidFill>
                <a:latin typeface="Calibri"/>
                <a:cs typeface="Calibri"/>
              </a:rPr>
              <a:t>Also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400" spc="2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params</a:t>
            </a:r>
            <a:r>
              <a:rPr sz="2400" b="1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interceptor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we can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send</a:t>
            </a:r>
            <a:r>
              <a:rPr sz="24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parameters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action.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modify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struts.xml</a:t>
            </a:r>
            <a:r>
              <a:rPr sz="24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file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add an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interceptor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4004183"/>
            <a:ext cx="6477000" cy="948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800"/>
            <a:ext cx="38652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10" dirty="0"/>
              <a:t> </a:t>
            </a:r>
            <a:r>
              <a:rPr spc="-105" dirty="0"/>
              <a:t>O</a:t>
            </a:r>
            <a:r>
              <a:rPr spc="-185" dirty="0"/>
              <a:t>v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05" dirty="0"/>
              <a:t>v</a:t>
            </a:r>
            <a:r>
              <a:rPr spc="-110" dirty="0"/>
              <a:t>i</a:t>
            </a:r>
            <a:r>
              <a:rPr spc="-105" dirty="0"/>
              <a:t>e</a:t>
            </a:r>
            <a:r>
              <a:rPr spc="-5" dirty="0"/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215072"/>
            <a:ext cx="7239000" cy="4695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Apache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elegant,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extensible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framework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creating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enterprise-ready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Java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applications.</a:t>
            </a:r>
            <a:endParaRPr sz="2200" dirty="0">
              <a:latin typeface="Calibri"/>
              <a:cs typeface="Calibri"/>
            </a:endParaRPr>
          </a:p>
          <a:p>
            <a:pPr marL="241300" marR="49974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framework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designed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streamline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full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development</a:t>
            </a:r>
            <a:r>
              <a:rPr sz="2200" b="1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cycle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building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deploying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maintaining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over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time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</a:p>
          <a:p>
            <a:pPr marL="241300" indent="-228600" algn="just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 smtClean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z="2200" b="1" spc="-2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 smtClean="0">
                <a:solidFill>
                  <a:srgbClr val="2E2B1F"/>
                </a:solidFill>
                <a:latin typeface="Calibri"/>
                <a:cs typeface="Calibri"/>
              </a:rPr>
              <a:t>Features</a:t>
            </a:r>
            <a:r>
              <a:rPr lang="en-US" sz="2200" b="1" spc="-20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</a:p>
          <a:p>
            <a:pPr marL="241300" indent="-228600" algn="just">
              <a:lnSpc>
                <a:spcPct val="100000"/>
              </a:lnSpc>
              <a:spcBef>
                <a:spcPts val="77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b="1" spc="-10" dirty="0" smtClean="0">
                <a:solidFill>
                  <a:srgbClr val="2E2B1F"/>
                </a:solidFill>
                <a:cs typeface="Calibri"/>
              </a:rPr>
              <a:t>1) </a:t>
            </a:r>
            <a:r>
              <a:rPr lang="en-US" b="1" spc="-5" dirty="0" smtClean="0">
                <a:solidFill>
                  <a:srgbClr val="2E2B1F"/>
                </a:solidFill>
                <a:cs typeface="Calibri"/>
              </a:rPr>
              <a:t>Configurable</a:t>
            </a:r>
            <a:r>
              <a:rPr lang="en-US" b="1" spc="-6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b="1" spc="-10" dirty="0" smtClean="0">
                <a:solidFill>
                  <a:srgbClr val="2E2B1F"/>
                </a:solidFill>
                <a:cs typeface="Calibri"/>
              </a:rPr>
              <a:t>MVC </a:t>
            </a:r>
            <a:r>
              <a:rPr lang="en-US" b="1" spc="-5" dirty="0" smtClean="0">
                <a:solidFill>
                  <a:srgbClr val="2E2B1F"/>
                </a:solidFill>
                <a:cs typeface="Calibri"/>
              </a:rPr>
              <a:t>components:</a:t>
            </a:r>
            <a:endParaRPr lang="en-US" dirty="0" smtClean="0">
              <a:cs typeface="Calibri"/>
            </a:endParaRPr>
          </a:p>
          <a:p>
            <a:pPr marL="241300" marR="397510" indent="-228600" algn="just">
              <a:lnSpc>
                <a:spcPct val="120000"/>
              </a:lnSpc>
              <a:spcBef>
                <a:spcPts val="33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pc="-5" dirty="0" smtClean="0">
                <a:solidFill>
                  <a:srgbClr val="2E2B1F"/>
                </a:solidFill>
                <a:cs typeface="Calibri"/>
              </a:rPr>
              <a:t>Struts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framework provides information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 about all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the</a:t>
            </a:r>
            <a:r>
              <a:rPr lang="en-US" spc="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components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(view</a:t>
            </a:r>
            <a:r>
              <a:rPr lang="en-US" spc="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components</a:t>
            </a:r>
            <a:r>
              <a:rPr lang="en-US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and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action classes) in </a:t>
            </a:r>
            <a:r>
              <a:rPr lang="en-US" spc="-30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C00000"/>
                </a:solidFill>
                <a:cs typeface="Calibri"/>
              </a:rPr>
              <a:t>struts.xml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file.</a:t>
            </a:r>
            <a:r>
              <a:rPr lang="en-US" spc="-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If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we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need</a:t>
            </a:r>
            <a:r>
              <a:rPr lang="en-US" spc="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to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change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any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information,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we</a:t>
            </a:r>
            <a:r>
              <a:rPr lang="en-US" spc="-2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can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simply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change</a:t>
            </a:r>
            <a:r>
              <a:rPr lang="en-US" spc="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it</a:t>
            </a:r>
            <a:r>
              <a:rPr lang="en-US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in this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xml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file.</a:t>
            </a:r>
            <a:endParaRPr lang="en-US" dirty="0" smtClean="0"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b="1" dirty="0" smtClean="0">
                <a:solidFill>
                  <a:srgbClr val="2E2B1F"/>
                </a:solidFill>
                <a:cs typeface="Calibri"/>
              </a:rPr>
              <a:t>2)</a:t>
            </a:r>
            <a:r>
              <a:rPr lang="en-US" b="1" spc="-2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b="1" spc="-10" dirty="0" smtClean="0">
                <a:solidFill>
                  <a:srgbClr val="2E2B1F"/>
                </a:solidFill>
                <a:cs typeface="Calibri"/>
              </a:rPr>
              <a:t>POJO</a:t>
            </a:r>
            <a:r>
              <a:rPr lang="en-US" b="1" spc="-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b="1" dirty="0" smtClean="0">
                <a:solidFill>
                  <a:srgbClr val="2E2B1F"/>
                </a:solidFill>
                <a:cs typeface="Calibri"/>
              </a:rPr>
              <a:t>based</a:t>
            </a:r>
            <a:r>
              <a:rPr lang="en-US" b="1" spc="-4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b="1" dirty="0" smtClean="0">
                <a:solidFill>
                  <a:srgbClr val="2E2B1F"/>
                </a:solidFill>
                <a:cs typeface="Calibri"/>
              </a:rPr>
              <a:t>actions:</a:t>
            </a:r>
            <a:endParaRPr lang="en-US" dirty="0" smtClean="0">
              <a:cs typeface="Calibri"/>
            </a:endParaRPr>
          </a:p>
          <a:p>
            <a:pPr marL="241300" marR="51435" indent="-228600" algn="just">
              <a:lnSpc>
                <a:spcPct val="120000"/>
              </a:lnSpc>
              <a:spcBef>
                <a:spcPts val="33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pc="-5" dirty="0" smtClean="0">
                <a:solidFill>
                  <a:srgbClr val="2E2B1F"/>
                </a:solidFill>
                <a:cs typeface="Calibri"/>
              </a:rPr>
              <a:t>In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struts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, action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class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is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POJO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(Plain</a:t>
            </a:r>
            <a:r>
              <a:rPr lang="en-US" spc="2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Old</a:t>
            </a:r>
            <a:r>
              <a:rPr lang="en-US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5" dirty="0" smtClean="0">
                <a:solidFill>
                  <a:srgbClr val="2E2B1F"/>
                </a:solidFill>
                <a:cs typeface="Calibri"/>
              </a:rPr>
              <a:t>Java</a:t>
            </a:r>
            <a:r>
              <a:rPr lang="en-US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Object)</a:t>
            </a:r>
            <a:r>
              <a:rPr lang="en-US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i.e.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a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simple</a:t>
            </a:r>
            <a:r>
              <a:rPr lang="en-US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5" dirty="0" smtClean="0">
                <a:solidFill>
                  <a:srgbClr val="2E2B1F"/>
                </a:solidFill>
                <a:cs typeface="Calibri"/>
              </a:rPr>
              <a:t>java</a:t>
            </a:r>
            <a:r>
              <a:rPr lang="en-US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class.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 Here,</a:t>
            </a:r>
            <a:r>
              <a:rPr lang="en-US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we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are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not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forced</a:t>
            </a:r>
            <a:r>
              <a:rPr lang="en-US" spc="-2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to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implement</a:t>
            </a:r>
            <a:r>
              <a:rPr lang="en-US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any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interface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 or</a:t>
            </a:r>
            <a:r>
              <a:rPr lang="en-US" spc="-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inherit</a:t>
            </a:r>
            <a:r>
              <a:rPr lang="en-US" spc="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any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class.</a:t>
            </a:r>
            <a:endParaRPr lang="en-US" dirty="0" smtClean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2444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05" dirty="0"/>
              <a:t>I</a:t>
            </a:r>
            <a:r>
              <a:rPr spc="-100" dirty="0"/>
              <a:t>n</a:t>
            </a:r>
            <a:r>
              <a:rPr spc="-135" dirty="0"/>
              <a:t>t</a:t>
            </a:r>
            <a:r>
              <a:rPr spc="-105" dirty="0"/>
              <a:t>e</a:t>
            </a:r>
            <a:r>
              <a:rPr spc="-180" dirty="0"/>
              <a:t>r</a:t>
            </a:r>
            <a:r>
              <a:rPr spc="-105" dirty="0"/>
              <a:t>cep</a:t>
            </a:r>
            <a:r>
              <a:rPr spc="-135" dirty="0"/>
              <a:t>t</a:t>
            </a:r>
            <a:r>
              <a:rPr spc="-110" dirty="0"/>
              <a:t>or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7101205" cy="297688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Custom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Interceptors</a:t>
            </a:r>
            <a:endParaRPr sz="2200" dirty="0">
              <a:latin typeface="Calibri"/>
              <a:cs typeface="Calibri"/>
            </a:endParaRPr>
          </a:p>
          <a:p>
            <a:pPr marL="241300" marR="24384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custom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interceptors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elegant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way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provide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cross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cutting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features.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init()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provides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way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initialize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0" dirty="0" smtClean="0">
                <a:solidFill>
                  <a:srgbClr val="2E2B1F"/>
                </a:solidFill>
                <a:latin typeface="Calibri"/>
                <a:cs typeface="Calibri"/>
              </a:rPr>
              <a:t>interceptor</a:t>
            </a:r>
            <a:r>
              <a:rPr sz="2200" spc="2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destroy()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method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provides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facility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interceptor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cleanup.</a:t>
            </a:r>
            <a:endParaRPr sz="2200" dirty="0">
              <a:latin typeface="Calibri"/>
              <a:cs typeface="Calibri"/>
            </a:endParaRPr>
          </a:p>
          <a:p>
            <a:pPr marL="241300" marR="8763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ActionInvocation</a:t>
            </a:r>
            <a:r>
              <a:rPr sz="2200" b="1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object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provides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access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runtime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environment.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4962525"/>
            <a:ext cx="4238625" cy="11525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86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15439"/>
            <a:ext cx="7645400" cy="5075555"/>
            <a:chOff x="444500" y="1615439"/>
            <a:chExt cx="7645400" cy="5075555"/>
          </a:xfrm>
        </p:grpSpPr>
        <p:sp>
          <p:nvSpPr>
            <p:cNvPr id="4" name="object 4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330"/>
                  </a:lnTo>
                  <a:lnTo>
                    <a:pt x="22248" y="433466"/>
                  </a:lnTo>
                  <a:lnTo>
                    <a:pt x="46393" y="449720"/>
                  </a:lnTo>
                  <a:lnTo>
                    <a:pt x="75958" y="455676"/>
                  </a:lnTo>
                  <a:lnTo>
                    <a:pt x="7544054" y="455676"/>
                  </a:lnTo>
                  <a:lnTo>
                    <a:pt x="7573601" y="449720"/>
                  </a:lnTo>
                  <a:lnTo>
                    <a:pt x="7597743" y="433466"/>
                  </a:lnTo>
                  <a:lnTo>
                    <a:pt x="7614027" y="409330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330"/>
                  </a:lnTo>
                  <a:lnTo>
                    <a:pt x="7597743" y="433466"/>
                  </a:lnTo>
                  <a:lnTo>
                    <a:pt x="7573601" y="449720"/>
                  </a:lnTo>
                  <a:lnTo>
                    <a:pt x="7544054" y="455676"/>
                  </a:lnTo>
                  <a:lnTo>
                    <a:pt x="75958" y="455676"/>
                  </a:lnTo>
                  <a:lnTo>
                    <a:pt x="46393" y="449720"/>
                  </a:lnTo>
                  <a:lnTo>
                    <a:pt x="22248" y="433466"/>
                  </a:lnTo>
                  <a:lnTo>
                    <a:pt x="5969" y="409330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5"/>
                  </a:lnTo>
                  <a:lnTo>
                    <a:pt x="0" y="379856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2"/>
                  </a:lnTo>
                  <a:lnTo>
                    <a:pt x="7544054" y="455802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6"/>
                  </a:lnTo>
                  <a:lnTo>
                    <a:pt x="7620000" y="75945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5"/>
                  </a:lnTo>
                  <a:lnTo>
                    <a:pt x="7620000" y="379856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2"/>
                  </a:lnTo>
                  <a:lnTo>
                    <a:pt x="75958" y="455802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6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857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3"/>
                  </a:lnTo>
                  <a:lnTo>
                    <a:pt x="7544054" y="455803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7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857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3"/>
                  </a:lnTo>
                  <a:lnTo>
                    <a:pt x="75958" y="455803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7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5"/>
                  </a:lnTo>
                  <a:lnTo>
                    <a:pt x="0" y="379729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29"/>
                  </a:lnTo>
                  <a:lnTo>
                    <a:pt x="7620000" y="75945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5"/>
                  </a:lnTo>
                  <a:lnTo>
                    <a:pt x="7620000" y="379729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29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95"/>
                  </a:lnTo>
                  <a:lnTo>
                    <a:pt x="22248" y="433439"/>
                  </a:lnTo>
                  <a:lnTo>
                    <a:pt x="46393" y="449719"/>
                  </a:lnTo>
                  <a:lnTo>
                    <a:pt x="75958" y="455688"/>
                  </a:lnTo>
                  <a:lnTo>
                    <a:pt x="7544054" y="455688"/>
                  </a:lnTo>
                  <a:lnTo>
                    <a:pt x="7573601" y="449719"/>
                  </a:lnTo>
                  <a:lnTo>
                    <a:pt x="7597743" y="433439"/>
                  </a:lnTo>
                  <a:lnTo>
                    <a:pt x="7614027" y="409295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95"/>
                  </a:lnTo>
                  <a:lnTo>
                    <a:pt x="7597743" y="433439"/>
                  </a:lnTo>
                  <a:lnTo>
                    <a:pt x="7573601" y="449719"/>
                  </a:lnTo>
                  <a:lnTo>
                    <a:pt x="7544054" y="455688"/>
                  </a:lnTo>
                  <a:lnTo>
                    <a:pt x="75958" y="455688"/>
                  </a:lnTo>
                  <a:lnTo>
                    <a:pt x="46393" y="449719"/>
                  </a:lnTo>
                  <a:lnTo>
                    <a:pt x="22248" y="433439"/>
                  </a:lnTo>
                  <a:lnTo>
                    <a:pt x="5969" y="409295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9292" y="1669795"/>
            <a:ext cx="1938655" cy="490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Struts:</a:t>
            </a:r>
            <a:r>
              <a:rPr sz="19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Overview,</a:t>
            </a:r>
            <a:endParaRPr sz="1900">
              <a:latin typeface="Calibri"/>
              <a:cs typeface="Calibri"/>
            </a:endParaRPr>
          </a:p>
          <a:p>
            <a:pPr marL="12700" marR="556260">
              <a:lnSpc>
                <a:spcPct val="176300"/>
              </a:lnSpc>
            </a:pP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architecture,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f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gu</a:t>
            </a:r>
            <a:r>
              <a:rPr sz="1900" spc="-50" dirty="0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ti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n, 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actions, </a:t>
            </a:r>
            <a:r>
              <a:rPr sz="190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interceptors, 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FF0000"/>
                </a:solidFill>
                <a:latin typeface="Calibri"/>
                <a:cs typeface="Calibri"/>
              </a:rPr>
              <a:t>result </a:t>
            </a:r>
            <a:r>
              <a:rPr sz="1900" b="1" dirty="0">
                <a:solidFill>
                  <a:srgbClr val="FF0000"/>
                </a:solidFill>
                <a:latin typeface="Calibri"/>
                <a:cs typeface="Calibri"/>
              </a:rPr>
              <a:t>types, </a:t>
            </a:r>
            <a:r>
              <a:rPr sz="19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validations,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localization,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r>
              <a:rPr sz="1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handling, </a:t>
            </a:r>
            <a:r>
              <a:rPr sz="1900" spc="-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annotations.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690484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85" dirty="0"/>
              <a:t>R</a:t>
            </a:r>
            <a:r>
              <a:rPr spc="-105" dirty="0"/>
              <a:t>e</a:t>
            </a:r>
            <a:r>
              <a:rPr spc="-100" dirty="0"/>
              <a:t>sult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&amp;</a:t>
            </a:r>
            <a:r>
              <a:rPr spc="-190" dirty="0"/>
              <a:t> </a:t>
            </a:r>
            <a:r>
              <a:rPr spc="-185" dirty="0"/>
              <a:t>R</a:t>
            </a:r>
            <a:r>
              <a:rPr spc="-105" dirty="0"/>
              <a:t>e</a:t>
            </a:r>
            <a:r>
              <a:rPr spc="-100" dirty="0"/>
              <a:t>sul</a:t>
            </a:r>
            <a:r>
              <a:rPr spc="-5" dirty="0"/>
              <a:t>t</a:t>
            </a:r>
            <a:r>
              <a:rPr spc="-220" dirty="0"/>
              <a:t> </a:t>
            </a:r>
            <a:r>
              <a:rPr spc="-215" dirty="0"/>
              <a:t>T</a:t>
            </a:r>
            <a:r>
              <a:rPr spc="-105" dirty="0"/>
              <a:t>ype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396178"/>
            <a:ext cx="7655560" cy="40902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0" dirty="0" smtClean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spc="20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action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responsible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executing</a:t>
            </a:r>
            <a:r>
              <a:rPr sz="24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business</a:t>
            </a:r>
            <a:r>
              <a:rPr sz="24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logic.</a:t>
            </a:r>
            <a:endParaRPr sz="24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next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after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executing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business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logic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display </a:t>
            </a:r>
            <a:r>
              <a:rPr sz="24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view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&lt;results&gt;</a:t>
            </a:r>
            <a:r>
              <a:rPr sz="2400" b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tag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US" sz="24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10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&lt;results&gt;</a:t>
            </a:r>
            <a:r>
              <a:rPr lang="en-US" sz="2400" b="1" spc="35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</a:t>
            </a:r>
            <a:r>
              <a:rPr lang="en-US" sz="2400" spc="-15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tag</a:t>
            </a:r>
            <a:r>
              <a:rPr lang="en-US" sz="2400" spc="10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</a:t>
            </a:r>
            <a:r>
              <a:rPr lang="en-US" sz="2400" spc="-20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plays</a:t>
            </a:r>
            <a:r>
              <a:rPr lang="en-US" sz="2400" spc="-5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the</a:t>
            </a:r>
            <a:r>
              <a:rPr lang="en-US" sz="2400" spc="15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</a:t>
            </a:r>
            <a:r>
              <a:rPr lang="en-US" sz="2400" spc="-15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role</a:t>
            </a:r>
            <a:r>
              <a:rPr lang="en-US" sz="2400" spc="-10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</a:t>
            </a:r>
            <a:r>
              <a:rPr lang="en-US" sz="2400" spc="-5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of</a:t>
            </a:r>
            <a:r>
              <a:rPr lang="en-US" sz="2400" spc="10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</a:t>
            </a:r>
            <a:r>
              <a:rPr lang="en-US" sz="2400" spc="-5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a</a:t>
            </a:r>
            <a:r>
              <a:rPr lang="en-US" sz="2400" spc="15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</a:t>
            </a:r>
            <a:r>
              <a:rPr lang="en-US" sz="2400" b="1" spc="-10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view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</a:t>
            </a:r>
            <a:r>
              <a:rPr lang="en-US" sz="2400" spc="-5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in</a:t>
            </a:r>
            <a:r>
              <a:rPr lang="en-US" sz="2400" spc="5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</a:t>
            </a:r>
            <a:r>
              <a:rPr lang="en-US" sz="2400" spc="-10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the</a:t>
            </a:r>
            <a:r>
              <a:rPr lang="en-US" sz="2400" spc="10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</a:t>
            </a:r>
            <a:r>
              <a:rPr lang="en-US" sz="2400" spc="-10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Struts</a:t>
            </a:r>
            <a:r>
              <a:rPr lang="en-US" sz="2400" spc="15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</a:t>
            </a:r>
            <a:r>
              <a:rPr lang="en-US" sz="2400" spc="-15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MVC </a:t>
            </a:r>
            <a:r>
              <a:rPr lang="en-US" sz="2400" spc="-480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 </a:t>
            </a:r>
            <a:r>
              <a:rPr lang="en-US" sz="2400" spc="-15" dirty="0" smtClean="0">
                <a:solidFill>
                  <a:schemeClr val="accent3">
                    <a:lumMod val="50000"/>
                  </a:schemeClr>
                </a:solidFill>
                <a:cs typeface="Calibri"/>
              </a:rPr>
              <a:t>framework.</a:t>
            </a:r>
            <a:endParaRPr sz="2400" dirty="0">
              <a:solidFill>
                <a:schemeClr val="accent3">
                  <a:lumMod val="50000"/>
                </a:schemeClr>
              </a:solidFill>
              <a:latin typeface="Calibri"/>
              <a:cs typeface="Calibri"/>
            </a:endParaRPr>
          </a:p>
          <a:p>
            <a:pPr marL="241300" marR="66675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example,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authenticate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user, </a:t>
            </a:r>
            <a:r>
              <a:rPr sz="24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there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three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possible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outcomes.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Successful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Login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Unsuccessful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Login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Incorrect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username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password</a:t>
            </a:r>
            <a:endParaRPr sz="24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Account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Locked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609600"/>
            <a:ext cx="80772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7690484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80" dirty="0" smtClean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85" dirty="0" smtClean="0"/>
              <a:t>R</a:t>
            </a:r>
            <a:r>
              <a:rPr spc="-105" dirty="0" smtClean="0"/>
              <a:t>e</a:t>
            </a:r>
            <a:r>
              <a:rPr spc="-100" dirty="0" smtClean="0"/>
              <a:t>sul</a:t>
            </a:r>
            <a:r>
              <a:rPr spc="-5" dirty="0" smtClean="0"/>
              <a:t>t</a:t>
            </a:r>
            <a:r>
              <a:rPr spc="-220" dirty="0" smtClean="0"/>
              <a:t> </a:t>
            </a:r>
            <a:r>
              <a:rPr spc="-215" dirty="0"/>
              <a:t>T</a:t>
            </a:r>
            <a:r>
              <a:rPr spc="-105" dirty="0"/>
              <a:t>ype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990600"/>
            <a:ext cx="7653020" cy="53791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59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1. </a:t>
            </a:r>
            <a:r>
              <a:rPr sz="2400" b="1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400" b="1" spc="-2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Dispatcher</a:t>
            </a:r>
            <a:r>
              <a:rPr sz="2400" b="1" spc="-3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Result</a:t>
            </a:r>
            <a:r>
              <a:rPr sz="2400"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Type</a:t>
            </a:r>
            <a:r>
              <a:rPr lang="en-US" sz="2400" b="1" spc="-1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marR="6985" indent="-228600" algn="just">
              <a:lnSpc>
                <a:spcPct val="100000"/>
              </a:lnSpc>
              <a:spcBef>
                <a:spcPts val="44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dispatcher</a:t>
            </a:r>
            <a:r>
              <a:rPr sz="2000" b="1" spc="-2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z="2000" b="1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 smtClean="0">
                <a:solidFill>
                  <a:srgbClr val="2E2B1F"/>
                </a:solidFill>
                <a:latin typeface="Calibri"/>
                <a:cs typeface="Calibri"/>
              </a:rPr>
              <a:t>type</a:t>
            </a:r>
            <a:r>
              <a:rPr sz="2000" b="1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default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type</a:t>
            </a:r>
            <a:r>
              <a:rPr lang="en-US" sz="2000" spc="10" dirty="0" smtClean="0">
                <a:solidFill>
                  <a:srgbClr val="2E2B1F"/>
                </a:solidFill>
                <a:latin typeface="Calibri"/>
                <a:cs typeface="Calibri"/>
              </a:rPr>
              <a:t>.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It's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forward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servlet,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JSP,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, etc.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server.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RequestDispatcher.forward()</a:t>
            </a:r>
            <a:r>
              <a:rPr sz="2000" b="1" i="1" spc="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method.</a:t>
            </a:r>
            <a:endParaRPr sz="20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lang="en-US" sz="2000" spc="-10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000" spc="-10" dirty="0" smtClean="0">
                <a:solidFill>
                  <a:srgbClr val="001F5F"/>
                </a:solidFill>
                <a:latin typeface="Calibri"/>
                <a:cs typeface="Calibri"/>
              </a:rPr>
              <a:t>&lt;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result name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 =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"success"</a:t>
            </a:r>
            <a:r>
              <a:rPr sz="20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type</a:t>
            </a:r>
            <a:r>
              <a:rPr sz="20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= "dispatcher"&gt;</a:t>
            </a:r>
            <a:endParaRPr sz="2000" dirty="0">
              <a:latin typeface="Calibri"/>
              <a:cs typeface="Calibri"/>
            </a:endParaRPr>
          </a:p>
          <a:p>
            <a:pPr marL="755015" lvl="1" indent="-445770" algn="just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tabLst>
                <a:tab pos="755015" algn="l"/>
                <a:tab pos="755650" algn="l"/>
              </a:tabLst>
            </a:pPr>
            <a:r>
              <a:rPr lang="en-US" sz="2000" spc="-15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000" spc="-15" dirty="0" smtClean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sz="2000" spc="-15" dirty="0">
                <a:solidFill>
                  <a:srgbClr val="001F5F"/>
                </a:solidFill>
                <a:latin typeface="Calibri"/>
                <a:cs typeface="Calibri"/>
              </a:rPr>
              <a:t>HelloWorld.jsp</a:t>
            </a:r>
            <a:endParaRPr sz="20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59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lang="en-US" sz="2000" spc="-5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000" spc="-5" dirty="0" smtClean="0">
                <a:solidFill>
                  <a:srgbClr val="001F5F"/>
                </a:solidFill>
                <a:latin typeface="Calibri"/>
                <a:cs typeface="Calibri"/>
              </a:rPr>
              <a:t>&lt;/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result&gt;</a:t>
            </a:r>
            <a:endParaRPr sz="20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47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2. </a:t>
            </a:r>
            <a:r>
              <a:rPr sz="2400" b="1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400" b="1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FreeMaker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Result</a:t>
            </a:r>
            <a:r>
              <a:rPr sz="2400" b="1" spc="-4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Type</a:t>
            </a:r>
            <a:r>
              <a:rPr lang="en-US" sz="2400" b="1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2200"/>
              </a:lnSpc>
              <a:spcBef>
                <a:spcPts val="635"/>
              </a:spcBef>
              <a:buClr>
                <a:srgbClr val="A9A47B"/>
              </a:buClr>
              <a:buSzPct val="111111"/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/>
              <a:t>	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Freemaker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popular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templat</a:t>
            </a:r>
            <a:r>
              <a:rPr lang="en-US"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2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engine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generate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output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using </a:t>
            </a:r>
            <a:r>
              <a:rPr sz="2000" spc="-3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predefined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templates.</a:t>
            </a:r>
            <a:endParaRPr sz="2000" dirty="0">
              <a:latin typeface="Calibri"/>
              <a:cs typeface="Calibri"/>
            </a:endParaRPr>
          </a:p>
          <a:p>
            <a:pPr marL="241300" marR="159385" indent="-228600" algn="just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Following </a:t>
            </a:r>
            <a:r>
              <a:rPr sz="2000" spc="-15" dirty="0" smtClean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lang="en-US" sz="2000" spc="-15" dirty="0" smtClean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000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Freemaker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template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hello.fm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following </a:t>
            </a:r>
            <a:r>
              <a:rPr sz="2000" spc="-3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contents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endParaRPr sz="20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lang="en-US" sz="2000" spc="-10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000" spc="-10" dirty="0" smtClean="0">
                <a:solidFill>
                  <a:srgbClr val="001F5F"/>
                </a:solidFill>
                <a:latin typeface="Calibri"/>
                <a:cs typeface="Calibri"/>
              </a:rPr>
              <a:t>Hello</a:t>
            </a:r>
            <a:r>
              <a:rPr sz="2000" spc="-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Calibri"/>
                <a:cs typeface="Calibri"/>
              </a:rPr>
              <a:t>World </a:t>
            </a:r>
            <a:r>
              <a:rPr sz="2000" spc="-5" dirty="0">
                <a:solidFill>
                  <a:srgbClr val="001F5F"/>
                </a:solidFill>
                <a:latin typeface="Calibri"/>
                <a:cs typeface="Calibri"/>
              </a:rPr>
              <a:t>${name}</a:t>
            </a:r>
            <a:endParaRPr sz="2000" dirty="0">
              <a:latin typeface="Calibri"/>
              <a:cs typeface="Calibri"/>
            </a:endParaRPr>
          </a:p>
          <a:p>
            <a:pPr marL="241300" marR="274955" indent="-228600" algn="just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In the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above</a:t>
            </a:r>
            <a:r>
              <a:rPr sz="2000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000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 smtClean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2000" b="1" spc="-2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a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parameter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which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passed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outside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defined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action.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7690484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80" dirty="0" smtClean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85" dirty="0" smtClean="0"/>
              <a:t>R</a:t>
            </a:r>
            <a:r>
              <a:rPr spc="-105" dirty="0" smtClean="0"/>
              <a:t>e</a:t>
            </a:r>
            <a:r>
              <a:rPr spc="-100" dirty="0" smtClean="0"/>
              <a:t>sul</a:t>
            </a:r>
            <a:r>
              <a:rPr spc="-5" dirty="0" smtClean="0"/>
              <a:t>t</a:t>
            </a:r>
            <a:r>
              <a:rPr spc="-220" dirty="0" smtClean="0"/>
              <a:t> </a:t>
            </a:r>
            <a:r>
              <a:rPr spc="-215" dirty="0"/>
              <a:t>T</a:t>
            </a:r>
            <a:r>
              <a:rPr spc="-105" dirty="0"/>
              <a:t>ype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914400"/>
            <a:ext cx="7467600" cy="5330947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400" b="1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3. </a:t>
            </a:r>
            <a:r>
              <a:rPr sz="2400" b="1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Redirect</a:t>
            </a:r>
            <a:r>
              <a:rPr sz="24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Result </a:t>
            </a:r>
            <a:r>
              <a:rPr sz="2400" b="1" spc="-2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Type</a:t>
            </a:r>
            <a:r>
              <a:rPr lang="en-US" sz="2400" b="1" spc="-2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marR="4495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redirect</a:t>
            </a:r>
            <a:r>
              <a:rPr sz="2400" b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type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calls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standard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response.sendRedirect()</a:t>
            </a:r>
            <a:r>
              <a:rPr sz="2400" b="1" i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method,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causing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browser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new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given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location.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provide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 target</a:t>
            </a:r>
            <a:r>
              <a:rPr sz="2400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location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either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body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endParaRPr sz="2400" dirty="0">
              <a:latin typeface="Calibri"/>
              <a:cs typeface="Calibri"/>
            </a:endParaRPr>
          </a:p>
          <a:p>
            <a:pPr marL="241300" marR="5080" algn="just">
              <a:lnSpc>
                <a:spcPct val="100000"/>
              </a:lnSpc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result&gt;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r>
              <a:rPr sz="24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&lt;param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"location"&gt;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element.</a:t>
            </a:r>
            <a:r>
              <a:rPr sz="24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  <a:p>
            <a:pPr marL="594995" lvl="1" indent="-285750" algn="just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tabLst>
                <a:tab pos="594995" algn="l"/>
                <a:tab pos="595630" algn="l"/>
              </a:tabLst>
            </a:pPr>
            <a:r>
              <a:rPr lang="en-US" sz="2400" spc="-10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400" spc="-10" dirty="0" smtClean="0">
                <a:solidFill>
                  <a:srgbClr val="001F5F"/>
                </a:solidFill>
                <a:latin typeface="Calibri"/>
                <a:cs typeface="Calibri"/>
              </a:rPr>
              <a:t>&lt;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result</a:t>
            </a:r>
            <a:r>
              <a:rPr sz="24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name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"success"</a:t>
            </a:r>
            <a:r>
              <a:rPr sz="24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type</a:t>
            </a:r>
            <a:r>
              <a:rPr sz="24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"redirect"&gt;</a:t>
            </a:r>
            <a:endParaRPr sz="2400" dirty="0">
              <a:latin typeface="Calibri"/>
              <a:cs typeface="Calibri"/>
            </a:endParaRPr>
          </a:p>
          <a:p>
            <a:pPr marL="881380" lvl="1" indent="-5721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tabLst>
                <a:tab pos="881380" algn="l"/>
                <a:tab pos="882015" algn="l"/>
              </a:tabLst>
            </a:pPr>
            <a:r>
              <a:rPr lang="en-US" sz="2400" spc="-10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400" spc="-10" dirty="0" smtClean="0">
                <a:solidFill>
                  <a:srgbClr val="001F5F"/>
                </a:solidFill>
                <a:latin typeface="Calibri"/>
                <a:cs typeface="Calibri"/>
              </a:rPr>
              <a:t>&lt;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param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"location"&gt;</a:t>
            </a:r>
            <a:endParaRPr sz="2400" dirty="0">
              <a:latin typeface="Calibri"/>
              <a:cs typeface="Calibri"/>
            </a:endParaRPr>
          </a:p>
          <a:p>
            <a:pPr marL="1052195" lvl="1" indent="-742950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tabLst>
                <a:tab pos="1052195" algn="l"/>
                <a:tab pos="1052830" algn="l"/>
              </a:tabLst>
            </a:pPr>
            <a:r>
              <a:rPr lang="en-US" sz="2400" spc="-10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400" spc="-10" dirty="0" smtClean="0">
                <a:solidFill>
                  <a:srgbClr val="001F5F"/>
                </a:solidFill>
                <a:latin typeface="Calibri"/>
                <a:cs typeface="Calibri"/>
              </a:rPr>
              <a:t>/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NewWorld.jsp</a:t>
            </a:r>
            <a:endParaRPr sz="2400" dirty="0">
              <a:latin typeface="Calibri"/>
              <a:cs typeface="Calibri"/>
            </a:endParaRPr>
          </a:p>
          <a:p>
            <a:pPr marL="881380" lvl="1" indent="-5721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tabLst>
                <a:tab pos="881380" algn="l"/>
                <a:tab pos="882015" algn="l"/>
              </a:tabLst>
            </a:pPr>
            <a:r>
              <a:rPr lang="en-US" sz="2400" spc="-10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400" spc="-10" dirty="0" smtClean="0">
                <a:solidFill>
                  <a:srgbClr val="001F5F"/>
                </a:solidFill>
                <a:latin typeface="Calibri"/>
                <a:cs typeface="Calibri"/>
              </a:rPr>
              <a:t>&lt;/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param</a:t>
            </a:r>
            <a:r>
              <a:rPr sz="2400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&gt;</a:t>
            </a:r>
            <a:endParaRPr sz="2400" dirty="0">
              <a:latin typeface="Calibri"/>
              <a:cs typeface="Calibri"/>
            </a:endParaRPr>
          </a:p>
          <a:p>
            <a:pPr marL="709295" lvl="1" indent="-400050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tabLst>
                <a:tab pos="709295" algn="l"/>
                <a:tab pos="709930" algn="l"/>
              </a:tabLst>
            </a:pPr>
            <a:r>
              <a:rPr lang="en-US" sz="2400" spc="-5" dirty="0" smtClean="0">
                <a:solidFill>
                  <a:srgbClr val="001F5F"/>
                </a:solidFill>
                <a:latin typeface="Calibri"/>
                <a:cs typeface="Calibri"/>
              </a:rPr>
              <a:t>     </a:t>
            </a:r>
            <a:r>
              <a:rPr sz="2400" spc="-5" dirty="0" smtClean="0">
                <a:solidFill>
                  <a:srgbClr val="001F5F"/>
                </a:solidFill>
                <a:latin typeface="Calibri"/>
                <a:cs typeface="Calibri"/>
              </a:rPr>
              <a:t>&lt;/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result&gt;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86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15439"/>
            <a:ext cx="7645400" cy="5075555"/>
            <a:chOff x="444500" y="1615439"/>
            <a:chExt cx="7645400" cy="5075555"/>
          </a:xfrm>
        </p:grpSpPr>
        <p:sp>
          <p:nvSpPr>
            <p:cNvPr id="4" name="object 4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330"/>
                  </a:lnTo>
                  <a:lnTo>
                    <a:pt x="22248" y="433466"/>
                  </a:lnTo>
                  <a:lnTo>
                    <a:pt x="46393" y="449720"/>
                  </a:lnTo>
                  <a:lnTo>
                    <a:pt x="75958" y="455676"/>
                  </a:lnTo>
                  <a:lnTo>
                    <a:pt x="7544054" y="455676"/>
                  </a:lnTo>
                  <a:lnTo>
                    <a:pt x="7573601" y="449720"/>
                  </a:lnTo>
                  <a:lnTo>
                    <a:pt x="7597743" y="433466"/>
                  </a:lnTo>
                  <a:lnTo>
                    <a:pt x="7614027" y="409330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330"/>
                  </a:lnTo>
                  <a:lnTo>
                    <a:pt x="7597743" y="433466"/>
                  </a:lnTo>
                  <a:lnTo>
                    <a:pt x="7573601" y="449720"/>
                  </a:lnTo>
                  <a:lnTo>
                    <a:pt x="7544054" y="455676"/>
                  </a:lnTo>
                  <a:lnTo>
                    <a:pt x="75958" y="455676"/>
                  </a:lnTo>
                  <a:lnTo>
                    <a:pt x="46393" y="449720"/>
                  </a:lnTo>
                  <a:lnTo>
                    <a:pt x="22248" y="433466"/>
                  </a:lnTo>
                  <a:lnTo>
                    <a:pt x="5969" y="409330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5"/>
                  </a:lnTo>
                  <a:lnTo>
                    <a:pt x="0" y="379856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2"/>
                  </a:lnTo>
                  <a:lnTo>
                    <a:pt x="7544054" y="455802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6"/>
                  </a:lnTo>
                  <a:lnTo>
                    <a:pt x="7620000" y="75945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5"/>
                  </a:lnTo>
                  <a:lnTo>
                    <a:pt x="7620000" y="379856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2"/>
                  </a:lnTo>
                  <a:lnTo>
                    <a:pt x="75958" y="455802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6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857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3"/>
                  </a:lnTo>
                  <a:lnTo>
                    <a:pt x="7544054" y="455803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7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857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3"/>
                  </a:lnTo>
                  <a:lnTo>
                    <a:pt x="75958" y="455803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7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5"/>
                  </a:lnTo>
                  <a:lnTo>
                    <a:pt x="0" y="379729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29"/>
                  </a:lnTo>
                  <a:lnTo>
                    <a:pt x="7620000" y="75945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5"/>
                  </a:lnTo>
                  <a:lnTo>
                    <a:pt x="7620000" y="379729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29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95"/>
                  </a:lnTo>
                  <a:lnTo>
                    <a:pt x="22248" y="433439"/>
                  </a:lnTo>
                  <a:lnTo>
                    <a:pt x="46393" y="449719"/>
                  </a:lnTo>
                  <a:lnTo>
                    <a:pt x="75958" y="455688"/>
                  </a:lnTo>
                  <a:lnTo>
                    <a:pt x="7544054" y="455688"/>
                  </a:lnTo>
                  <a:lnTo>
                    <a:pt x="7573601" y="449719"/>
                  </a:lnTo>
                  <a:lnTo>
                    <a:pt x="7597743" y="433439"/>
                  </a:lnTo>
                  <a:lnTo>
                    <a:pt x="7614027" y="409295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95"/>
                  </a:lnTo>
                  <a:lnTo>
                    <a:pt x="7597743" y="433439"/>
                  </a:lnTo>
                  <a:lnTo>
                    <a:pt x="7573601" y="449719"/>
                  </a:lnTo>
                  <a:lnTo>
                    <a:pt x="7544054" y="455688"/>
                  </a:lnTo>
                  <a:lnTo>
                    <a:pt x="75958" y="455688"/>
                  </a:lnTo>
                  <a:lnTo>
                    <a:pt x="46393" y="449719"/>
                  </a:lnTo>
                  <a:lnTo>
                    <a:pt x="22248" y="433439"/>
                  </a:lnTo>
                  <a:lnTo>
                    <a:pt x="5969" y="409295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9292" y="1669795"/>
            <a:ext cx="1938655" cy="490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Struts:</a:t>
            </a:r>
            <a:r>
              <a:rPr sz="19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Overview,</a:t>
            </a:r>
            <a:endParaRPr sz="1900">
              <a:latin typeface="Calibri"/>
              <a:cs typeface="Calibri"/>
            </a:endParaRPr>
          </a:p>
          <a:p>
            <a:pPr marL="12700" marR="556260">
              <a:lnSpc>
                <a:spcPct val="176300"/>
              </a:lnSpc>
            </a:pP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architecture,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f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gu</a:t>
            </a:r>
            <a:r>
              <a:rPr sz="1900" spc="-50" dirty="0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ti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n, 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actions, </a:t>
            </a:r>
            <a:r>
              <a:rPr sz="190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interceptors, 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 result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types, </a:t>
            </a:r>
            <a:r>
              <a:rPr sz="190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Calibri"/>
                <a:cs typeface="Calibri"/>
              </a:rPr>
              <a:t>validations, </a:t>
            </a:r>
            <a:r>
              <a:rPr sz="19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localization,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r>
              <a:rPr sz="1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handling, </a:t>
            </a:r>
            <a:r>
              <a:rPr sz="1900" spc="-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annotations.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2529"/>
            <a:ext cx="7491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/>
              <a:t>Str</a:t>
            </a:r>
            <a:r>
              <a:rPr sz="4400" spc="-95" dirty="0"/>
              <a:t>u</a:t>
            </a:r>
            <a:r>
              <a:rPr sz="4400" spc="-100" dirty="0"/>
              <a:t>t</a:t>
            </a:r>
            <a:r>
              <a:rPr sz="4400" dirty="0"/>
              <a:t>s</a:t>
            </a:r>
            <a:r>
              <a:rPr sz="4400" spc="-225" dirty="0"/>
              <a:t> </a:t>
            </a:r>
            <a:r>
              <a:rPr sz="4400" spc="-204" dirty="0" smtClean="0"/>
              <a:t> </a:t>
            </a:r>
            <a:r>
              <a:rPr sz="4400" dirty="0"/>
              <a:t>-</a:t>
            </a:r>
            <a:r>
              <a:rPr sz="4400" spc="-190" dirty="0"/>
              <a:t> </a:t>
            </a:r>
            <a:r>
              <a:rPr sz="4400" spc="-355" dirty="0"/>
              <a:t>V</a:t>
            </a:r>
            <a:r>
              <a:rPr sz="4400" spc="-100" dirty="0"/>
              <a:t>a</a:t>
            </a:r>
            <a:r>
              <a:rPr sz="4400" spc="-95" dirty="0"/>
              <a:t>l</a:t>
            </a:r>
            <a:r>
              <a:rPr sz="4400" spc="-100" dirty="0"/>
              <a:t>i</a:t>
            </a:r>
            <a:r>
              <a:rPr sz="4400" spc="-95" dirty="0"/>
              <a:t>d</a:t>
            </a:r>
            <a:r>
              <a:rPr sz="4400" spc="-100" dirty="0"/>
              <a:t>a</a:t>
            </a:r>
            <a:r>
              <a:rPr sz="4400" spc="-114" dirty="0"/>
              <a:t>t</a:t>
            </a:r>
            <a:r>
              <a:rPr sz="4400" spc="-100" dirty="0"/>
              <a:t>i</a:t>
            </a:r>
            <a:r>
              <a:rPr sz="4400" spc="-105" dirty="0"/>
              <a:t>o</a:t>
            </a:r>
            <a:r>
              <a:rPr sz="4400" spc="-110" dirty="0"/>
              <a:t>n</a:t>
            </a:r>
            <a:r>
              <a:rPr sz="4400" dirty="0"/>
              <a:t>s</a:t>
            </a:r>
            <a:r>
              <a:rPr sz="4400" spc="-235" dirty="0"/>
              <a:t> </a:t>
            </a:r>
            <a:r>
              <a:rPr sz="4400" spc="-180" dirty="0"/>
              <a:t>F</a:t>
            </a:r>
            <a:r>
              <a:rPr sz="4400" spc="-170" dirty="0"/>
              <a:t>r</a:t>
            </a:r>
            <a:r>
              <a:rPr sz="4400" spc="-100" dirty="0"/>
              <a:t>ame</a:t>
            </a:r>
            <a:r>
              <a:rPr sz="4400" spc="-160" dirty="0"/>
              <a:t>w</a:t>
            </a:r>
            <a:r>
              <a:rPr sz="4400" spc="-100" dirty="0"/>
              <a:t>o</a:t>
            </a:r>
            <a:r>
              <a:rPr sz="4400" spc="-120" dirty="0"/>
              <a:t>r</a:t>
            </a:r>
            <a:r>
              <a:rPr sz="4400"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295400"/>
            <a:ext cx="7620000" cy="2514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101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sz="2400" spc="-15" dirty="0" smtClean="0">
                <a:solidFill>
                  <a:srgbClr val="2E2B1F"/>
                </a:solidFill>
                <a:latin typeface="+mj-lt"/>
                <a:cs typeface="Cambria"/>
              </a:rPr>
              <a:t>The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mbria"/>
              </a:rPr>
              <a:t>validation</a:t>
            </a:r>
            <a:r>
              <a:rPr sz="2400" spc="-35" dirty="0" smtClean="0">
                <a:solidFill>
                  <a:srgbClr val="2E2B1F"/>
                </a:solidFill>
                <a:latin typeface="+mj-lt"/>
                <a:cs typeface="Cambria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+mj-lt"/>
                <a:cs typeface="Cambria"/>
              </a:rPr>
              <a:t>framework</a:t>
            </a:r>
            <a:r>
              <a:rPr sz="2400" spc="-35" dirty="0">
                <a:solidFill>
                  <a:srgbClr val="2E2B1F"/>
                </a:solidFill>
                <a:latin typeface="+mj-lt"/>
                <a:cs typeface="Cambria"/>
              </a:rPr>
              <a:t> </a:t>
            </a:r>
            <a:r>
              <a:rPr sz="2400" dirty="0" smtClean="0">
                <a:solidFill>
                  <a:srgbClr val="2E2B1F"/>
                </a:solidFill>
                <a:latin typeface="+mj-lt"/>
                <a:cs typeface="Cambria"/>
              </a:rPr>
              <a:t>assists </a:t>
            </a:r>
            <a:r>
              <a:rPr sz="2400" spc="-430" dirty="0" smtClean="0">
                <a:solidFill>
                  <a:srgbClr val="2E2B1F"/>
                </a:solidFill>
                <a:latin typeface="+mj-lt"/>
                <a:cs typeface="Cambria"/>
              </a:rPr>
              <a:t> </a:t>
            </a:r>
            <a:r>
              <a:rPr sz="2400" dirty="0">
                <a:solidFill>
                  <a:srgbClr val="2E2B1F"/>
                </a:solidFill>
                <a:latin typeface="+mj-lt"/>
                <a:cs typeface="Cambria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+mj-lt"/>
                <a:cs typeface="Cambria"/>
              </a:rPr>
              <a:t>application to </a:t>
            </a:r>
            <a:r>
              <a:rPr sz="2400" dirty="0">
                <a:solidFill>
                  <a:srgbClr val="2E2B1F"/>
                </a:solidFill>
                <a:latin typeface="+mj-lt"/>
                <a:cs typeface="Cambria"/>
              </a:rPr>
              <a:t>run the </a:t>
            </a:r>
            <a:r>
              <a:rPr sz="2400" spc="-5" dirty="0">
                <a:solidFill>
                  <a:srgbClr val="2E2B1F"/>
                </a:solidFill>
                <a:latin typeface="+mj-lt"/>
                <a:cs typeface="Cambria"/>
              </a:rPr>
              <a:t>rules </a:t>
            </a:r>
            <a:r>
              <a:rPr lang="en-US" sz="2400" spc="-5" dirty="0" smtClean="0">
                <a:solidFill>
                  <a:srgbClr val="2E2B1F"/>
                </a:solidFill>
                <a:latin typeface="+mj-lt"/>
                <a:cs typeface="Cambria"/>
              </a:rPr>
              <a:t>in order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mbria"/>
              </a:rPr>
              <a:t>to </a:t>
            </a:r>
            <a:r>
              <a:rPr sz="2400" spc="-5" dirty="0">
                <a:solidFill>
                  <a:srgbClr val="2E2B1F"/>
                </a:solidFill>
                <a:latin typeface="+mj-lt"/>
                <a:cs typeface="Cambria"/>
              </a:rPr>
              <a:t>perform validation </a:t>
            </a:r>
            <a:r>
              <a:rPr sz="2400" b="1" spc="-10" dirty="0">
                <a:solidFill>
                  <a:srgbClr val="2E2B1F"/>
                </a:solidFill>
                <a:latin typeface="+mj-lt"/>
                <a:cs typeface="Cambria"/>
              </a:rPr>
              <a:t>before </a:t>
            </a:r>
            <a:r>
              <a:rPr sz="2400" b="1" dirty="0">
                <a:solidFill>
                  <a:srgbClr val="2E2B1F"/>
                </a:solidFill>
                <a:latin typeface="+mj-lt"/>
                <a:cs typeface="Cambria"/>
              </a:rPr>
              <a:t>the </a:t>
            </a:r>
            <a:r>
              <a:rPr sz="2400" b="1" spc="5" dirty="0">
                <a:solidFill>
                  <a:srgbClr val="2E2B1F"/>
                </a:solidFill>
                <a:latin typeface="+mj-lt"/>
                <a:cs typeface="Cambria"/>
              </a:rPr>
              <a:t> </a:t>
            </a:r>
            <a:r>
              <a:rPr sz="2400" b="1" dirty="0">
                <a:solidFill>
                  <a:srgbClr val="2E2B1F"/>
                </a:solidFill>
                <a:latin typeface="+mj-lt"/>
                <a:cs typeface="Cambria"/>
              </a:rPr>
              <a:t>action</a:t>
            </a:r>
            <a:r>
              <a:rPr sz="2400" b="1" spc="-40" dirty="0">
                <a:solidFill>
                  <a:srgbClr val="2E2B1F"/>
                </a:solidFill>
                <a:latin typeface="+mj-lt"/>
                <a:cs typeface="Cambria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+mj-lt"/>
                <a:cs typeface="Cambria"/>
              </a:rPr>
              <a:t>method</a:t>
            </a:r>
            <a:r>
              <a:rPr sz="2400" b="1" spc="-30" dirty="0">
                <a:solidFill>
                  <a:srgbClr val="2E2B1F"/>
                </a:solidFill>
                <a:latin typeface="+mj-lt"/>
                <a:cs typeface="Cambria"/>
              </a:rPr>
              <a:t> </a:t>
            </a:r>
            <a:r>
              <a:rPr sz="2400" b="1" dirty="0">
                <a:solidFill>
                  <a:srgbClr val="2E2B1F"/>
                </a:solidFill>
                <a:latin typeface="+mj-lt"/>
                <a:cs typeface="Cambria"/>
              </a:rPr>
              <a:t>is </a:t>
            </a:r>
            <a:r>
              <a:rPr sz="2400" b="1" spc="-10" dirty="0">
                <a:solidFill>
                  <a:srgbClr val="2E2B1F"/>
                </a:solidFill>
                <a:latin typeface="+mj-lt"/>
                <a:cs typeface="Cambria"/>
              </a:rPr>
              <a:t>executed.</a:t>
            </a:r>
            <a:endParaRPr sz="2400" b="1" dirty="0">
              <a:latin typeface="+mj-lt"/>
              <a:cs typeface="Cambria"/>
            </a:endParaRPr>
          </a:p>
          <a:p>
            <a:pPr marL="241300" marR="80645" indent="-228600" algn="just">
              <a:lnSpc>
                <a:spcPct val="110000"/>
              </a:lnSpc>
              <a:spcBef>
                <a:spcPts val="48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400" spc="-15" dirty="0" smtClean="0">
                <a:solidFill>
                  <a:srgbClr val="2E2B1F"/>
                </a:solidFill>
                <a:latin typeface="+mj-lt"/>
                <a:cs typeface="Cambria"/>
              </a:rPr>
              <a:t>W</a:t>
            </a:r>
            <a:r>
              <a:rPr sz="2400" spc="-15" dirty="0" smtClean="0">
                <a:solidFill>
                  <a:srgbClr val="2E2B1F"/>
                </a:solidFill>
                <a:latin typeface="+mj-lt"/>
                <a:cs typeface="Cambria"/>
              </a:rPr>
              <a:t>e </a:t>
            </a:r>
            <a:r>
              <a:rPr sz="2400" spc="-5" dirty="0">
                <a:solidFill>
                  <a:srgbClr val="2E2B1F"/>
                </a:solidFill>
                <a:latin typeface="+mj-lt"/>
                <a:cs typeface="Cambria"/>
              </a:rPr>
              <a:t>will </a:t>
            </a:r>
            <a:r>
              <a:rPr sz="2400" spc="-10" dirty="0">
                <a:solidFill>
                  <a:srgbClr val="2E2B1F"/>
                </a:solidFill>
                <a:latin typeface="+mj-lt"/>
                <a:cs typeface="Cambria"/>
              </a:rPr>
              <a:t>take </a:t>
            </a:r>
            <a:r>
              <a:rPr sz="2400" dirty="0">
                <a:solidFill>
                  <a:srgbClr val="2E2B1F"/>
                </a:solidFill>
                <a:latin typeface="+mj-lt"/>
                <a:cs typeface="Cambria"/>
              </a:rPr>
              <a:t>an 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mbria"/>
              </a:rPr>
              <a:t>example</a:t>
            </a:r>
            <a:r>
              <a:rPr lang="en-US" sz="2400" spc="-10" dirty="0" smtClean="0">
                <a:solidFill>
                  <a:srgbClr val="2E2B1F"/>
                </a:solidFill>
                <a:latin typeface="+mj-lt"/>
                <a:cs typeface="Cambria"/>
              </a:rPr>
              <a:t> of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mbria"/>
              </a:rPr>
              <a:t> </a:t>
            </a:r>
            <a:r>
              <a:rPr sz="2400" dirty="0" smtClean="0">
                <a:solidFill>
                  <a:srgbClr val="2E2B1F"/>
                </a:solidFill>
                <a:latin typeface="+mj-lt"/>
                <a:cs typeface="Cambria"/>
              </a:rPr>
              <a:t>an </a:t>
            </a:r>
            <a:r>
              <a:rPr sz="2400" b="1" spc="-15" dirty="0" err="1" smtClean="0">
                <a:solidFill>
                  <a:srgbClr val="2E2B1F"/>
                </a:solidFill>
                <a:latin typeface="+mj-lt"/>
                <a:cs typeface="Cambria"/>
              </a:rPr>
              <a:t>Employee</a:t>
            </a:r>
            <a:r>
              <a:rPr lang="en-US" sz="2400" b="1" spc="-15" dirty="0" err="1" smtClean="0">
                <a:solidFill>
                  <a:srgbClr val="2E2B1F"/>
                </a:solidFill>
                <a:latin typeface="+mj-lt"/>
                <a:cs typeface="Cambria"/>
              </a:rPr>
              <a:t>Action</a:t>
            </a:r>
            <a:r>
              <a:rPr lang="en-US" sz="2400" b="1" spc="-15" dirty="0" smtClean="0">
                <a:solidFill>
                  <a:srgbClr val="2E2B1F"/>
                </a:solidFill>
                <a:latin typeface="+mj-lt"/>
                <a:cs typeface="Cambria"/>
              </a:rPr>
              <a:t> class </a:t>
            </a:r>
            <a:r>
              <a:rPr lang="en-US" sz="2400" spc="-15" dirty="0" smtClean="0">
                <a:solidFill>
                  <a:srgbClr val="2E2B1F"/>
                </a:solidFill>
                <a:latin typeface="+mj-lt"/>
                <a:cs typeface="Cambria"/>
              </a:rPr>
              <a:t>and</a:t>
            </a:r>
            <a:r>
              <a:rPr lang="en-US" sz="2400" b="1" spc="-15" dirty="0" smtClean="0">
                <a:solidFill>
                  <a:srgbClr val="2E2B1F"/>
                </a:solidFill>
                <a:latin typeface="+mj-lt"/>
                <a:cs typeface="Cambria"/>
              </a:rPr>
              <a:t> </a:t>
            </a:r>
            <a:r>
              <a:rPr sz="2400" spc="-15" dirty="0" smtClean="0">
                <a:solidFill>
                  <a:srgbClr val="2E2B1F"/>
                </a:solidFill>
                <a:latin typeface="+mj-lt"/>
                <a:cs typeface="Cambria"/>
              </a:rPr>
              <a:t>we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mbria"/>
              </a:rPr>
              <a:t>will put </a:t>
            </a:r>
            <a:r>
              <a:rPr sz="2400" spc="-430" dirty="0" smtClean="0">
                <a:solidFill>
                  <a:srgbClr val="2E2B1F"/>
                </a:solidFill>
                <a:latin typeface="+mj-lt"/>
                <a:cs typeface="Cambria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+mj-lt"/>
                <a:cs typeface="Cambria"/>
              </a:rPr>
              <a:t>validation to </a:t>
            </a:r>
            <a:r>
              <a:rPr sz="2400" spc="-10" dirty="0">
                <a:solidFill>
                  <a:srgbClr val="2E2B1F"/>
                </a:solidFill>
                <a:latin typeface="+mj-lt"/>
                <a:cs typeface="Cambria"/>
              </a:rPr>
              <a:t>make sure </a:t>
            </a:r>
            <a:r>
              <a:rPr sz="2400" dirty="0">
                <a:solidFill>
                  <a:srgbClr val="2E2B1F"/>
                </a:solidFill>
                <a:latin typeface="+mj-lt"/>
                <a:cs typeface="Cambria"/>
              </a:rPr>
              <a:t>that the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user </a:t>
            </a:r>
            <a:r>
              <a:rPr sz="2400" spc="-25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always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enters </a:t>
            </a: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a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n</a:t>
            </a: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age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 in a </a:t>
            </a:r>
            <a:r>
              <a:rPr sz="2400" spc="5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 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range</a:t>
            </a:r>
            <a:r>
              <a:rPr sz="2400" spc="-25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 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between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28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 and</a:t>
            </a:r>
            <a:r>
              <a:rPr sz="2400" spc="-20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65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+mj-lt"/>
                <a:cs typeface="Cambri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8390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80" dirty="0" smtClean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370" dirty="0"/>
              <a:t>V</a:t>
            </a:r>
            <a:r>
              <a:rPr spc="-105" dirty="0"/>
              <a:t>a</a:t>
            </a:r>
            <a:r>
              <a:rPr spc="-100" dirty="0"/>
              <a:t>l</a:t>
            </a:r>
            <a:r>
              <a:rPr spc="-110" dirty="0"/>
              <a:t>id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100" dirty="0"/>
              <a:t>n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85" dirty="0"/>
              <a:t>F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e</a:t>
            </a:r>
            <a:r>
              <a:rPr spc="-155" dirty="0"/>
              <a:t>w</a:t>
            </a:r>
            <a:r>
              <a:rPr spc="-110" dirty="0"/>
              <a:t>o</a:t>
            </a:r>
            <a:r>
              <a:rPr spc="-135" dirty="0"/>
              <a:t>r</a:t>
            </a:r>
            <a:r>
              <a:rPr spc="-5"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7637780" cy="43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b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Main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Page-</a:t>
            </a:r>
            <a:r>
              <a:rPr sz="2200" b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JSP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index.jsp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which will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collect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Employee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related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2450" dirty="0">
              <a:latin typeface="Calibri"/>
              <a:cs typeface="Calibri"/>
            </a:endParaRPr>
          </a:p>
          <a:p>
            <a:pPr marL="698500" lvl="1" indent="-228600"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&lt;%@</a:t>
            </a:r>
            <a:r>
              <a:rPr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page language</a:t>
            </a:r>
            <a:r>
              <a:rPr dirty="0">
                <a:solidFill>
                  <a:srgbClr val="001F5F"/>
                </a:solidFill>
                <a:latin typeface="Calibri"/>
                <a:cs typeface="Calibri"/>
              </a:rPr>
              <a:t> =</a:t>
            </a:r>
            <a:r>
              <a:rPr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1F5F"/>
                </a:solidFill>
                <a:latin typeface="Calibri"/>
                <a:cs typeface="Calibri"/>
              </a:rPr>
              <a:t>"java"</a:t>
            </a: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001F5F"/>
                </a:solidFill>
                <a:latin typeface="Calibri"/>
                <a:cs typeface="Calibri"/>
              </a:rPr>
              <a:t>contentType</a:t>
            </a:r>
            <a:r>
              <a:rPr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pc="-10" dirty="0">
                <a:solidFill>
                  <a:srgbClr val="001F5F"/>
                </a:solidFill>
                <a:latin typeface="Calibri"/>
                <a:cs typeface="Calibri"/>
              </a:rPr>
              <a:t> "text/html;</a:t>
            </a:r>
            <a:r>
              <a:rPr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%&gt;</a:t>
            </a:r>
            <a:endParaRPr dirty="0">
              <a:latin typeface="Calibri"/>
              <a:cs typeface="Calibri"/>
            </a:endParaRPr>
          </a:p>
          <a:p>
            <a:pPr marL="698500" lvl="1" indent="-228600">
              <a:spcBef>
                <a:spcPts val="434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&lt;%@</a:t>
            </a:r>
            <a:r>
              <a:rPr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1F5F"/>
                </a:solidFill>
                <a:latin typeface="Calibri"/>
                <a:cs typeface="Calibri"/>
              </a:rPr>
              <a:t>taglib</a:t>
            </a:r>
            <a:r>
              <a:rPr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1F5F"/>
                </a:solidFill>
                <a:latin typeface="Calibri"/>
                <a:cs typeface="Calibri"/>
              </a:rPr>
              <a:t>prefix </a:t>
            </a:r>
            <a:r>
              <a:rPr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1F5F"/>
                </a:solidFill>
                <a:latin typeface="Calibri"/>
                <a:cs typeface="Calibri"/>
              </a:rPr>
              <a:t>"s" </a:t>
            </a: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uri</a:t>
            </a:r>
            <a:r>
              <a:rPr dirty="0">
                <a:solidFill>
                  <a:srgbClr val="001F5F"/>
                </a:solidFill>
                <a:latin typeface="Calibri"/>
                <a:cs typeface="Calibri"/>
              </a:rPr>
              <a:t> =</a:t>
            </a:r>
            <a:r>
              <a:rPr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1F5F"/>
                </a:solidFill>
                <a:latin typeface="Calibri"/>
                <a:cs typeface="Calibri"/>
              </a:rPr>
              <a:t>"/struts-tags"%&gt;</a:t>
            </a:r>
            <a:endParaRPr dirty="0">
              <a:latin typeface="Calibri"/>
              <a:cs typeface="Calibri"/>
            </a:endParaRPr>
          </a:p>
          <a:p>
            <a:pPr marL="698500" lvl="1" indent="-228600">
              <a:spcBef>
                <a:spcPts val="4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&lt;html&gt;</a:t>
            </a:r>
            <a:endParaRPr dirty="0">
              <a:latin typeface="Calibri"/>
              <a:cs typeface="Calibri"/>
            </a:endParaRPr>
          </a:p>
          <a:p>
            <a:pPr marL="1012190" lvl="1" indent="-542925">
              <a:spcBef>
                <a:spcPts val="434"/>
              </a:spcBef>
              <a:buClr>
                <a:srgbClr val="A9A47B"/>
              </a:buClr>
              <a:tabLst>
                <a:tab pos="554990" algn="l"/>
                <a:tab pos="555625" algn="l"/>
              </a:tabLst>
            </a:pP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&lt;body&gt;</a:t>
            </a:r>
            <a:endParaRPr dirty="0">
              <a:latin typeface="Calibri"/>
              <a:cs typeface="Calibri"/>
            </a:endParaRPr>
          </a:p>
          <a:p>
            <a:pPr marL="1469390" lvl="2" indent="-542925">
              <a:spcBef>
                <a:spcPts val="430"/>
              </a:spcBef>
              <a:buClr>
                <a:srgbClr val="A9A47B"/>
              </a:buClr>
              <a:tabLst>
                <a:tab pos="554990" algn="l"/>
                <a:tab pos="555625" algn="l"/>
              </a:tabLst>
            </a:pPr>
            <a:r>
              <a:rPr spc="-10" dirty="0" smtClean="0">
                <a:solidFill>
                  <a:srgbClr val="001F5F"/>
                </a:solidFill>
                <a:latin typeface="Calibri"/>
                <a:cs typeface="Calibri"/>
              </a:rPr>
              <a:t>&lt;s:form</a:t>
            </a:r>
            <a:r>
              <a:rPr spc="-1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action</a:t>
            </a:r>
            <a:r>
              <a:rPr spc="1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pc="-1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spc="-5" dirty="0" err="1" smtClean="0">
                <a:solidFill>
                  <a:srgbClr val="001F5F"/>
                </a:solidFill>
                <a:latin typeface="Calibri"/>
                <a:cs typeface="Calibri"/>
              </a:rPr>
              <a:t>empinfo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spc="1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method</a:t>
            </a:r>
            <a:r>
              <a:rPr dirty="0" smtClean="0">
                <a:solidFill>
                  <a:srgbClr val="001F5F"/>
                </a:solidFill>
                <a:latin typeface="Calibri"/>
                <a:cs typeface="Calibri"/>
              </a:rPr>
              <a:t> =</a:t>
            </a:r>
            <a:r>
              <a:rPr spc="-1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"post"&gt;</a:t>
            </a:r>
            <a:endParaRPr dirty="0" smtClean="0">
              <a:latin typeface="Calibri"/>
              <a:cs typeface="Calibri"/>
            </a:endParaRPr>
          </a:p>
          <a:p>
            <a:pPr marL="1979930" lvl="3" indent="-596265">
              <a:spcBef>
                <a:spcPts val="434"/>
              </a:spcBef>
              <a:buClr>
                <a:srgbClr val="A9A47B"/>
              </a:buClr>
              <a:tabLst>
                <a:tab pos="608330" algn="l"/>
                <a:tab pos="608965" algn="l"/>
              </a:tabLst>
            </a:pPr>
            <a:r>
              <a:rPr spc="-10" dirty="0" smtClean="0">
                <a:solidFill>
                  <a:srgbClr val="001F5F"/>
                </a:solidFill>
                <a:latin typeface="Calibri"/>
                <a:cs typeface="Calibri"/>
              </a:rPr>
              <a:t>&lt;s:textfield</a:t>
            </a:r>
            <a:r>
              <a:rPr spc="1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dirty="0" smtClean="0">
                <a:solidFill>
                  <a:srgbClr val="001F5F"/>
                </a:solidFill>
                <a:latin typeface="Calibri"/>
                <a:cs typeface="Calibri"/>
              </a:rPr>
              <a:t> =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"age"</a:t>
            </a:r>
            <a:r>
              <a:rPr spc="1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>
                <a:solidFill>
                  <a:srgbClr val="001F5F"/>
                </a:solidFill>
                <a:latin typeface="Calibri"/>
                <a:cs typeface="Calibri"/>
              </a:rPr>
              <a:t>label =</a:t>
            </a:r>
            <a:r>
              <a:rPr spc="1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"Age" </a:t>
            </a:r>
            <a:r>
              <a:rPr spc="-10" dirty="0" smtClean="0">
                <a:solidFill>
                  <a:srgbClr val="001F5F"/>
                </a:solidFill>
                <a:latin typeface="Calibri"/>
                <a:cs typeface="Calibri"/>
              </a:rPr>
              <a:t>size</a:t>
            </a:r>
            <a:r>
              <a:rPr dirty="0" smtClean="0">
                <a:solidFill>
                  <a:srgbClr val="001F5F"/>
                </a:solidFill>
                <a:latin typeface="Calibri"/>
                <a:cs typeface="Calibri"/>
              </a:rPr>
              <a:t> =</a:t>
            </a:r>
            <a:r>
              <a:rPr spc="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>
                <a:solidFill>
                  <a:srgbClr val="001F5F"/>
                </a:solidFill>
                <a:latin typeface="Calibri"/>
                <a:cs typeface="Calibri"/>
              </a:rPr>
              <a:t>"20"</a:t>
            </a:r>
            <a:r>
              <a:rPr spc="1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/&gt;</a:t>
            </a:r>
            <a:endParaRPr dirty="0" smtClean="0">
              <a:latin typeface="Calibri"/>
              <a:cs typeface="Calibri"/>
            </a:endParaRPr>
          </a:p>
          <a:p>
            <a:pPr marL="2084070" lvl="3" indent="-699770">
              <a:spcBef>
                <a:spcPts val="430"/>
              </a:spcBef>
              <a:buClr>
                <a:srgbClr val="A9A47B"/>
              </a:buClr>
              <a:tabLst>
                <a:tab pos="711835" algn="l"/>
                <a:tab pos="712470" algn="l"/>
              </a:tabLst>
            </a:pP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&lt;s:submit</a:t>
            </a:r>
            <a:r>
              <a:rPr spc="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dirty="0" smtClean="0">
                <a:solidFill>
                  <a:srgbClr val="001F5F"/>
                </a:solidFill>
                <a:latin typeface="Calibri"/>
                <a:cs typeface="Calibri"/>
              </a:rPr>
              <a:t> =</a:t>
            </a:r>
            <a:r>
              <a:rPr spc="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"submit"</a:t>
            </a:r>
            <a:r>
              <a:rPr dirty="0" smtClean="0">
                <a:solidFill>
                  <a:srgbClr val="001F5F"/>
                </a:solidFill>
                <a:latin typeface="Calibri"/>
                <a:cs typeface="Calibri"/>
              </a:rPr>
              <a:t> label</a:t>
            </a:r>
            <a:r>
              <a:rPr spc="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pc="1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"Submit"</a:t>
            </a:r>
            <a:r>
              <a:rPr spc="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align="center"</a:t>
            </a:r>
            <a:r>
              <a:rPr spc="3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/&gt;</a:t>
            </a:r>
            <a:endParaRPr dirty="0" smtClean="0">
              <a:latin typeface="Calibri"/>
              <a:cs typeface="Calibri"/>
            </a:endParaRPr>
          </a:p>
          <a:p>
            <a:pPr marL="1469390" lvl="2" indent="-542925">
              <a:spcBef>
                <a:spcPts val="434"/>
              </a:spcBef>
              <a:buClr>
                <a:srgbClr val="A9A47B"/>
              </a:buClr>
              <a:tabLst>
                <a:tab pos="554990" algn="l"/>
                <a:tab pos="555625" algn="l"/>
              </a:tabLst>
            </a:pPr>
            <a:r>
              <a:rPr spc="-15" dirty="0" smtClean="0">
                <a:solidFill>
                  <a:srgbClr val="001F5F"/>
                </a:solidFill>
                <a:latin typeface="Calibri"/>
                <a:cs typeface="Calibri"/>
              </a:rPr>
              <a:t>&lt;/s:form&gt;</a:t>
            </a:r>
            <a:endParaRPr dirty="0" smtClean="0">
              <a:latin typeface="Calibri"/>
              <a:cs typeface="Calibri"/>
            </a:endParaRPr>
          </a:p>
          <a:p>
            <a:pPr marL="855345" lvl="1" indent="-386080">
              <a:spcBef>
                <a:spcPts val="434"/>
              </a:spcBef>
              <a:buClr>
                <a:srgbClr val="A9A47B"/>
              </a:buClr>
              <a:tabLst>
                <a:tab pos="398145" algn="l"/>
                <a:tab pos="398780" algn="l"/>
              </a:tabLst>
            </a:pP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&lt;/body&gt;</a:t>
            </a:r>
            <a:endParaRPr dirty="0" smtClean="0">
              <a:latin typeface="Calibri"/>
              <a:cs typeface="Calibri"/>
            </a:endParaRPr>
          </a:p>
          <a:p>
            <a:pPr marL="698500" lvl="1" indent="-228600">
              <a:spcBef>
                <a:spcPts val="4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pc="-5" dirty="0" smtClean="0">
                <a:solidFill>
                  <a:srgbClr val="001F5F"/>
                </a:solidFill>
                <a:latin typeface="Calibri"/>
                <a:cs typeface="Calibri"/>
              </a:rPr>
              <a:t>&lt;/</a:t>
            </a: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html&gt;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8390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370" dirty="0"/>
              <a:t>V</a:t>
            </a:r>
            <a:r>
              <a:rPr spc="-105" dirty="0"/>
              <a:t>a</a:t>
            </a:r>
            <a:r>
              <a:rPr spc="-100" dirty="0"/>
              <a:t>l</a:t>
            </a:r>
            <a:r>
              <a:rPr spc="-110" dirty="0"/>
              <a:t>id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100" dirty="0"/>
              <a:t>n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85" dirty="0"/>
              <a:t>F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e</a:t>
            </a:r>
            <a:r>
              <a:rPr spc="-155" dirty="0"/>
              <a:t>w</a:t>
            </a:r>
            <a:r>
              <a:rPr spc="-110" dirty="0"/>
              <a:t>o</a:t>
            </a:r>
            <a:r>
              <a:rPr spc="-135" dirty="0"/>
              <a:t>r</a:t>
            </a:r>
            <a:r>
              <a:rPr spc="-5"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019925" cy="3404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  <a:tab pos="2027555" algn="l"/>
              </a:tabLst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b="1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Views-	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JSP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success.jsp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invoked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case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dirty="0" smtClean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defined</a:t>
            </a:r>
            <a:r>
              <a:rPr sz="22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action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returns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SUCCESS.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29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&lt;%@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page language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 =</a:t>
            </a: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"java"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contentType</a:t>
            </a:r>
            <a:r>
              <a:rPr sz="18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 "text/html;</a:t>
            </a:r>
            <a:r>
              <a:rPr sz="18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"%&gt;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&lt;%@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taglib</a:t>
            </a: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prefix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"s"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uri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 =</a:t>
            </a: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"/struts-tags"%&gt;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&lt;html&gt;</a:t>
            </a:r>
            <a:endParaRPr sz="1800" dirty="0">
              <a:latin typeface="Calibri"/>
              <a:cs typeface="Calibri"/>
            </a:endParaRPr>
          </a:p>
          <a:p>
            <a:pPr marL="554990" indent="-542925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tabLst>
                <a:tab pos="554990" algn="l"/>
                <a:tab pos="555625" algn="l"/>
              </a:tabLst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&lt;body&gt;</a:t>
            </a:r>
            <a:endParaRPr sz="1800" dirty="0">
              <a:latin typeface="Calibri"/>
              <a:cs typeface="Calibri"/>
            </a:endParaRPr>
          </a:p>
          <a:p>
            <a:pPr marL="554990" indent="-542925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tabLst>
                <a:tab pos="554990" algn="l"/>
                <a:tab pos="555625" algn="l"/>
              </a:tabLst>
            </a:pPr>
            <a:r>
              <a:rPr lang="en-US" sz="1800" spc="-10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1800" spc="-10" dirty="0" smtClean="0">
                <a:solidFill>
                  <a:srgbClr val="001F5F"/>
                </a:solidFill>
                <a:latin typeface="Calibri"/>
                <a:cs typeface="Calibri"/>
              </a:rPr>
              <a:t>Employee</a:t>
            </a:r>
            <a:r>
              <a:rPr sz="1800" spc="1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Information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captured</a:t>
            </a:r>
            <a:r>
              <a:rPr sz="18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successfully.</a:t>
            </a:r>
            <a:endParaRPr sz="1800" dirty="0">
              <a:latin typeface="Calibri"/>
              <a:cs typeface="Calibri"/>
            </a:endParaRPr>
          </a:p>
          <a:p>
            <a:pPr marL="398145" indent="-386080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tabLst>
                <a:tab pos="398145" algn="l"/>
                <a:tab pos="398780" algn="l"/>
              </a:tabLst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&lt;/body&gt;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&lt;/html&gt;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61715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05" dirty="0"/>
              <a:t>O</a:t>
            </a:r>
            <a:r>
              <a:rPr spc="-185" dirty="0"/>
              <a:t>v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05" dirty="0"/>
              <a:t>v</a:t>
            </a:r>
            <a:r>
              <a:rPr spc="-110" dirty="0"/>
              <a:t>i</a:t>
            </a:r>
            <a:r>
              <a:rPr spc="-105" dirty="0"/>
              <a:t>e</a:t>
            </a:r>
            <a:r>
              <a:rPr spc="-5" dirty="0"/>
              <a:t>w</a:t>
            </a:r>
            <a:r>
              <a:rPr spc="-215" dirty="0"/>
              <a:t> </a:t>
            </a:r>
            <a:r>
              <a:rPr spc="-105" dirty="0"/>
              <a:t>:</a:t>
            </a:r>
            <a:r>
              <a:rPr spc="-275" dirty="0"/>
              <a:t>F</a:t>
            </a:r>
            <a:r>
              <a:rPr spc="-105" dirty="0"/>
              <a:t>ea</a:t>
            </a:r>
            <a:r>
              <a:rPr spc="-100" dirty="0"/>
              <a:t>tu</a:t>
            </a:r>
            <a:r>
              <a:rPr spc="-180" dirty="0"/>
              <a:t>r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838200"/>
            <a:ext cx="7810500" cy="584544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b="1" dirty="0" smtClean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r>
              <a:rPr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2E2B1F"/>
                </a:solidFill>
                <a:latin typeface="Calibri"/>
                <a:cs typeface="Calibri"/>
              </a:rPr>
              <a:t>AJAX</a:t>
            </a:r>
            <a:r>
              <a:rPr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support</a:t>
            </a:r>
            <a:endParaRPr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20000"/>
              </a:lnSpc>
              <a:spcBef>
                <a:spcPts val="33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 smtClean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provides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support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ajax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2E2B1F"/>
                </a:solidFill>
                <a:latin typeface="Calibri"/>
                <a:cs typeface="Calibri"/>
              </a:rPr>
              <a:t>technology.</a:t>
            </a:r>
            <a:r>
              <a:rPr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2E2B1F"/>
                </a:solidFill>
                <a:latin typeface="Calibri"/>
                <a:cs typeface="Calibri"/>
              </a:rPr>
              <a:t>make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asynchronous</a:t>
            </a:r>
            <a:r>
              <a:rPr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i.e.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doesn't</a:t>
            </a:r>
            <a:r>
              <a:rPr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block </a:t>
            </a:r>
            <a:r>
              <a:rPr spc="-3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35" dirty="0">
                <a:solidFill>
                  <a:srgbClr val="2E2B1F"/>
                </a:solidFill>
                <a:latin typeface="Calibri"/>
                <a:cs typeface="Calibri"/>
              </a:rPr>
              <a:t>user.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sends</a:t>
            </a:r>
            <a:r>
              <a:rPr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only </a:t>
            </a:r>
            <a:r>
              <a:rPr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required</a:t>
            </a:r>
            <a:r>
              <a:rPr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field </a:t>
            </a:r>
            <a:r>
              <a:rPr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data</a:t>
            </a:r>
            <a:r>
              <a:rPr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server</a:t>
            </a:r>
            <a:r>
              <a:rPr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side</a:t>
            </a:r>
            <a:r>
              <a:rPr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pc="5" dirty="0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and </a:t>
            </a:r>
            <a:r>
              <a:rPr spc="-5" dirty="0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not </a:t>
            </a:r>
            <a:r>
              <a:rPr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all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.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So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pc="-15" dirty="0">
                <a:solidFill>
                  <a:srgbClr val="2E2B1F"/>
                </a:solidFill>
                <a:latin typeface="Calibri"/>
                <a:cs typeface="Calibri"/>
              </a:rPr>
              <a:t>makes</a:t>
            </a:r>
            <a:r>
              <a:rPr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performance fast.</a:t>
            </a:r>
            <a:endParaRPr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b="1" spc="-5" dirty="0">
                <a:solidFill>
                  <a:srgbClr val="2E2B1F"/>
                </a:solidFill>
                <a:latin typeface="Calibri"/>
                <a:cs typeface="Calibri"/>
              </a:rPr>
              <a:t>4)</a:t>
            </a:r>
            <a:r>
              <a:rPr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2E2B1F"/>
                </a:solidFill>
                <a:latin typeface="Calibri"/>
                <a:cs typeface="Calibri"/>
              </a:rPr>
              <a:t>Integration</a:t>
            </a:r>
            <a:r>
              <a:rPr b="1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Support</a:t>
            </a:r>
            <a:endParaRPr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25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 can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simply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integrate</a:t>
            </a:r>
            <a:r>
              <a:rPr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hibernate,</a:t>
            </a:r>
            <a:r>
              <a:rPr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spring</a:t>
            </a:r>
            <a:r>
              <a:rPr spc="-5" dirty="0" smtClean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etc.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frameworks.</a:t>
            </a:r>
            <a:endParaRPr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5)</a:t>
            </a:r>
            <a:r>
              <a:rPr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2E2B1F"/>
                </a:solidFill>
                <a:latin typeface="Calibri"/>
                <a:cs typeface="Calibri"/>
              </a:rPr>
              <a:t>Various</a:t>
            </a:r>
            <a:r>
              <a:rPr b="1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2E2B1F"/>
                </a:solidFill>
                <a:latin typeface="Calibri"/>
                <a:cs typeface="Calibri"/>
              </a:rPr>
              <a:t>Types</a:t>
            </a:r>
            <a:endParaRPr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25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45" dirty="0">
                <a:solidFill>
                  <a:srgbClr val="2E2B1F"/>
                </a:solidFill>
                <a:latin typeface="Calibri"/>
                <a:cs typeface="Calibri"/>
              </a:rPr>
              <a:t>JSP,</a:t>
            </a:r>
            <a:r>
              <a:rPr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2E2B1F"/>
                </a:solidFill>
                <a:latin typeface="Calibri"/>
                <a:cs typeface="Calibri"/>
              </a:rPr>
              <a:t>freemarker,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velocity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etc.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technologies</a:t>
            </a:r>
            <a:r>
              <a:rPr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latin typeface="Calibri"/>
                <a:cs typeface="Calibri"/>
              </a:rPr>
              <a:t>for showing </a:t>
            </a:r>
            <a:r>
              <a:rPr spc="-5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6)</a:t>
            </a:r>
            <a:r>
              <a:rPr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2E2B1F"/>
                </a:solidFill>
                <a:latin typeface="Calibri"/>
                <a:cs typeface="Calibri"/>
              </a:rPr>
              <a:t>Various</a:t>
            </a:r>
            <a:r>
              <a:rPr b="1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spc="-35" dirty="0">
                <a:solidFill>
                  <a:srgbClr val="2E2B1F"/>
                </a:solidFill>
                <a:latin typeface="Calibri"/>
                <a:cs typeface="Calibri"/>
              </a:rPr>
              <a:t>Tag </a:t>
            </a: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support</a:t>
            </a:r>
            <a:endParaRPr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 smtClean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provides</a:t>
            </a:r>
            <a:r>
              <a:rPr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various types</a:t>
            </a:r>
            <a:r>
              <a:rPr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tags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such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UI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 tags,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tags,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control </a:t>
            </a:r>
            <a:r>
              <a:rPr spc="-5" dirty="0" smtClean="0">
                <a:solidFill>
                  <a:srgbClr val="2E2B1F"/>
                </a:solidFill>
                <a:latin typeface="Calibri"/>
                <a:cs typeface="Calibri"/>
              </a:rPr>
              <a:t>tags</a:t>
            </a:r>
            <a:r>
              <a:rPr lang="en-US" spc="-5" dirty="0" smtClean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pc="4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5" dirty="0" smtClean="0">
                <a:solidFill>
                  <a:srgbClr val="2E2B1F"/>
                </a:solidFill>
                <a:latin typeface="Calibri"/>
                <a:cs typeface="Calibri"/>
              </a:rPr>
              <a:t>etc</a:t>
            </a:r>
            <a:r>
              <a:rPr lang="en-US" spc="-1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ease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2E2B1F"/>
                </a:solidFill>
                <a:latin typeface="Calibri"/>
                <a:cs typeface="Calibri"/>
              </a:rPr>
              <a:t>development</a:t>
            </a:r>
            <a:r>
              <a:rPr spc="2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2E2B1F"/>
                </a:solidFill>
                <a:latin typeface="Calibri"/>
                <a:cs typeface="Calibri"/>
              </a:rPr>
              <a:t>struts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application.</a:t>
            </a:r>
            <a:endParaRPr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7)</a:t>
            </a:r>
            <a:r>
              <a:rPr b="1" spc="-5" dirty="0">
                <a:solidFill>
                  <a:srgbClr val="2E2B1F"/>
                </a:solidFill>
                <a:latin typeface="Calibri"/>
                <a:cs typeface="Calibri"/>
              </a:rPr>
              <a:t> Th</a:t>
            </a: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spc="-12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b="1" spc="-5" dirty="0">
                <a:solidFill>
                  <a:srgbClr val="2E2B1F"/>
                </a:solidFill>
                <a:latin typeface="Calibri"/>
                <a:cs typeface="Calibri"/>
              </a:rPr>
              <a:t>emp</a:t>
            </a: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b="1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support</a:t>
            </a:r>
            <a:endParaRPr dirty="0">
              <a:latin typeface="Calibri"/>
              <a:cs typeface="Calibri"/>
            </a:endParaRPr>
          </a:p>
          <a:p>
            <a:pPr marL="241300" marR="22225" indent="-228600" algn="just">
              <a:lnSpc>
                <a:spcPct val="120000"/>
              </a:lnSpc>
              <a:spcBef>
                <a:spcPts val="33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pc="-1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Themes</a:t>
            </a:r>
            <a:r>
              <a:rPr lang="en-US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and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templates</a:t>
            </a:r>
            <a:r>
              <a:rPr lang="en-US" spc="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can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be</a:t>
            </a:r>
            <a:r>
              <a:rPr lang="en-US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used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for</a:t>
            </a:r>
            <a:r>
              <a:rPr lang="en-US" spc="-2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common</a:t>
            </a:r>
            <a:r>
              <a:rPr lang="en-US" spc="-2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look</a:t>
            </a:r>
            <a:r>
              <a:rPr lang="en-US" spc="-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cs typeface="Calibri"/>
              </a:rPr>
              <a:t>and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cs typeface="Calibri"/>
              </a:rPr>
              <a:t>feel. </a:t>
            </a:r>
            <a:r>
              <a:rPr spc="-5" dirty="0" smtClean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provides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2E2B1F"/>
                </a:solidFill>
                <a:latin typeface="Calibri"/>
                <a:cs typeface="Calibri"/>
              </a:rPr>
              <a:t>three</a:t>
            </a:r>
            <a:r>
              <a:rPr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types</a:t>
            </a:r>
            <a:r>
              <a:rPr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of theme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support:</a:t>
            </a:r>
            <a:r>
              <a:rPr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dirty="0" smtClean="0">
                <a:solidFill>
                  <a:srgbClr val="2E2B1F"/>
                </a:solidFill>
                <a:cs typeface="Calibri"/>
              </a:rPr>
              <a:t>simple,</a:t>
            </a:r>
            <a:r>
              <a:rPr lang="en-US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spc="-5" dirty="0" err="1" smtClean="0">
                <a:solidFill>
                  <a:srgbClr val="2E2B1F"/>
                </a:solidFill>
                <a:latin typeface="Calibri"/>
                <a:cs typeface="Calibri"/>
              </a:rPr>
              <a:t>xhtml</a:t>
            </a:r>
            <a:r>
              <a:rPr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 smtClean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css_xhtml.</a:t>
            </a:r>
            <a:r>
              <a:rPr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xhtml</a:t>
            </a:r>
            <a:r>
              <a:rPr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is</a:t>
            </a:r>
            <a:r>
              <a:rPr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default</a:t>
            </a:r>
            <a:r>
              <a:rPr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theme </a:t>
            </a:r>
            <a:r>
              <a:rPr spc="-30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of</a:t>
            </a:r>
            <a:r>
              <a:rPr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struts</a:t>
            </a:r>
            <a:r>
              <a:rPr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2</a:t>
            </a:r>
            <a:r>
              <a:rPr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8390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370" dirty="0"/>
              <a:t>V</a:t>
            </a:r>
            <a:r>
              <a:rPr spc="-105" dirty="0"/>
              <a:t>a</a:t>
            </a:r>
            <a:r>
              <a:rPr spc="-100" dirty="0"/>
              <a:t>l</a:t>
            </a:r>
            <a:r>
              <a:rPr spc="-110" dirty="0"/>
              <a:t>id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100" dirty="0"/>
              <a:t>n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85" dirty="0"/>
              <a:t>F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e</a:t>
            </a:r>
            <a:r>
              <a:rPr spc="-155" dirty="0"/>
              <a:t>w</a:t>
            </a:r>
            <a:r>
              <a:rPr spc="-110" dirty="0"/>
              <a:t>o</a:t>
            </a:r>
            <a:r>
              <a:rPr spc="-135" dirty="0"/>
              <a:t>r</a:t>
            </a:r>
            <a:r>
              <a:rPr spc="-5"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524000"/>
            <a:ext cx="7503160" cy="4710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b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Action-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class </a:t>
            </a:r>
            <a:r>
              <a:rPr sz="2200" b="1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Employee</a:t>
            </a:r>
            <a:r>
              <a:rPr lang="en-US" sz="2200" b="1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2200" b="1" spc="3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2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lang="en-US" sz="2200" dirty="0" smtClean="0">
                <a:latin typeface="Calibri"/>
                <a:cs typeface="Calibri"/>
              </a:rPr>
              <a:t> </a:t>
            </a:r>
            <a:r>
              <a:rPr sz="22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validate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()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Employee.java</a:t>
            </a:r>
            <a:r>
              <a:rPr sz="2200" b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file.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public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class </a:t>
            </a:r>
            <a:r>
              <a:rPr sz="1800" spc="-10" dirty="0" err="1" smtClean="0">
                <a:solidFill>
                  <a:srgbClr val="001F5F"/>
                </a:solidFill>
                <a:latin typeface="Calibri"/>
                <a:cs typeface="Calibri"/>
              </a:rPr>
              <a:t>Employee</a:t>
            </a:r>
            <a:r>
              <a:rPr lang="en-US" sz="1800" spc="-10" dirty="0" err="1" smtClean="0">
                <a:solidFill>
                  <a:srgbClr val="001F5F"/>
                </a:solidFill>
                <a:latin typeface="Calibri"/>
                <a:cs typeface="Calibri"/>
              </a:rPr>
              <a:t>Action</a:t>
            </a:r>
            <a:r>
              <a:rPr sz="1800" spc="1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extends</a:t>
            </a:r>
            <a:r>
              <a:rPr sz="18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ActionSupport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1800" spc="-15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1800" spc="-15" dirty="0" smtClean="0">
                <a:solidFill>
                  <a:srgbClr val="001F5F"/>
                </a:solidFill>
                <a:latin typeface="Calibri"/>
                <a:cs typeface="Calibri"/>
              </a:rPr>
              <a:t>private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int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age;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1800" spc="-5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1800" spc="-5" dirty="0" smtClean="0">
                <a:solidFill>
                  <a:srgbClr val="001F5F"/>
                </a:solidFill>
                <a:latin typeface="Calibri"/>
                <a:cs typeface="Calibri"/>
              </a:rPr>
              <a:t>public</a:t>
            </a:r>
            <a:r>
              <a:rPr sz="1800" spc="1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String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execute()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lang="en-US" sz="1800" spc="-1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 smtClean="0">
                <a:solidFill>
                  <a:srgbClr val="001F5F"/>
                </a:solidFill>
                <a:latin typeface="Calibri"/>
                <a:cs typeface="Calibri"/>
              </a:rPr>
              <a:t>return</a:t>
            </a:r>
            <a:r>
              <a:rPr sz="1800" spc="1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SUCCESS;</a:t>
            </a:r>
            <a:r>
              <a:rPr sz="18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tabLst>
                <a:tab pos="240665" algn="l"/>
                <a:tab pos="241300" algn="l"/>
                <a:tab pos="2225040" algn="l"/>
              </a:tabLst>
            </a:pPr>
            <a:r>
              <a:rPr lang="en-US" sz="1800" spc="-5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1800" spc="-5" dirty="0" smtClean="0">
                <a:solidFill>
                  <a:srgbClr val="001F5F"/>
                </a:solidFill>
                <a:latin typeface="Calibri"/>
                <a:cs typeface="Calibri"/>
              </a:rPr>
              <a:t>public</a:t>
            </a:r>
            <a:r>
              <a:rPr sz="1800" spc="2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int</a:t>
            </a: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getAge()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{	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return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 age;</a:t>
            </a:r>
            <a:r>
              <a:rPr sz="1800" spc="3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645"/>
              </a:spcBef>
              <a:buClr>
                <a:srgbClr val="A9A47B"/>
              </a:buClr>
              <a:tabLst>
                <a:tab pos="292735" algn="l"/>
                <a:tab pos="294005" algn="l"/>
              </a:tabLst>
            </a:pPr>
            <a:r>
              <a:rPr lang="en-US" sz="1800" spc="-5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1800" spc="-5" dirty="0" smtClean="0">
                <a:solidFill>
                  <a:srgbClr val="001F5F"/>
                </a:solidFill>
                <a:latin typeface="Calibri"/>
                <a:cs typeface="Calibri"/>
              </a:rPr>
              <a:t>public</a:t>
            </a:r>
            <a:r>
              <a:rPr sz="1800" spc="2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void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setAge(int age)</a:t>
            </a: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this.age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 age;</a:t>
            </a: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  <a:p>
            <a:pPr marL="293370" indent="-28130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tabLst>
                <a:tab pos="292735" algn="l"/>
                <a:tab pos="294005" algn="l"/>
              </a:tabLst>
            </a:pPr>
            <a:r>
              <a:rPr lang="en-US" sz="1800" spc="-5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public void validate() {</a:t>
            </a:r>
          </a:p>
          <a:p>
            <a:pPr marL="293370" indent="-281305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tabLst>
                <a:tab pos="292735" algn="l"/>
                <a:tab pos="294005" algn="l"/>
              </a:tabLst>
            </a:pPr>
            <a:r>
              <a:rPr lang="en-US" sz="1800" spc="-5" dirty="0" smtClean="0">
                <a:solidFill>
                  <a:srgbClr val="001F5F"/>
                </a:solidFill>
                <a:latin typeface="Calibri"/>
                <a:cs typeface="Calibri"/>
              </a:rPr>
              <a:t>				</a:t>
            </a:r>
            <a:r>
              <a:rPr sz="1800" spc="-5" dirty="0" smtClean="0">
                <a:solidFill>
                  <a:srgbClr val="001F5F"/>
                </a:solidFill>
                <a:latin typeface="Calibri"/>
                <a:cs typeface="Calibri"/>
              </a:rPr>
              <a:t>if</a:t>
            </a:r>
            <a:r>
              <a:rPr sz="1800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(age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&lt;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28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 ||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age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&gt;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65)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712470" indent="-699770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tabLst>
                <a:tab pos="711835" algn="l"/>
                <a:tab pos="712470" algn="l"/>
              </a:tabLst>
            </a:pPr>
            <a:r>
              <a:rPr lang="en-US" sz="1800" spc="-5" dirty="0" smtClean="0">
                <a:solidFill>
                  <a:srgbClr val="001F5F"/>
                </a:solidFill>
                <a:latin typeface="Calibri"/>
                <a:cs typeface="Calibri"/>
              </a:rPr>
              <a:t>	      </a:t>
            </a:r>
            <a:r>
              <a:rPr sz="1800" spc="-5" dirty="0" err="1" smtClean="0">
                <a:solidFill>
                  <a:srgbClr val="001F5F"/>
                </a:solidFill>
                <a:latin typeface="Calibri"/>
                <a:cs typeface="Calibri"/>
              </a:rPr>
              <a:t>addFieldError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("age","Age</a:t>
            </a:r>
            <a:r>
              <a:rPr sz="18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must be in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between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28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65");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endParaRPr sz="1800" dirty="0">
              <a:latin typeface="Calibri"/>
              <a:cs typeface="Calibri"/>
            </a:endParaRPr>
          </a:p>
          <a:p>
            <a:pPr marL="398145" indent="-386080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tabLst>
                <a:tab pos="398145" algn="l"/>
                <a:tab pos="398780" algn="l"/>
              </a:tabLst>
            </a:pPr>
            <a:r>
              <a:rPr lang="en-US" sz="1800" dirty="0" smtClean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1800" dirty="0" smtClean="0">
                <a:solidFill>
                  <a:srgbClr val="C00000"/>
                </a:solidFill>
                <a:latin typeface="Calibri"/>
                <a:cs typeface="Calibri"/>
              </a:rPr>
              <a:t>}</a:t>
            </a:r>
            <a:endParaRPr lang="en-US" sz="1800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398145" indent="-386080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tabLst>
                <a:tab pos="398145" algn="l"/>
                <a:tab pos="398780" algn="l"/>
              </a:tabLst>
            </a:pPr>
            <a:r>
              <a:rPr lang="en-US" dirty="0" smtClean="0">
                <a:solidFill>
                  <a:srgbClr val="001F5F"/>
                </a:solidFill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8390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370" dirty="0"/>
              <a:t>V</a:t>
            </a:r>
            <a:r>
              <a:rPr spc="-105" dirty="0"/>
              <a:t>a</a:t>
            </a:r>
            <a:r>
              <a:rPr spc="-100" dirty="0"/>
              <a:t>l</a:t>
            </a:r>
            <a:r>
              <a:rPr spc="-110" dirty="0"/>
              <a:t>id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100" dirty="0"/>
              <a:t>n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85" dirty="0"/>
              <a:t>F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e</a:t>
            </a:r>
            <a:r>
              <a:rPr spc="-155" dirty="0"/>
              <a:t>w</a:t>
            </a:r>
            <a:r>
              <a:rPr spc="-110" dirty="0"/>
              <a:t>o</a:t>
            </a:r>
            <a:r>
              <a:rPr spc="-135" dirty="0"/>
              <a:t>r</a:t>
            </a:r>
            <a:r>
              <a:rPr spc="-5"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295400"/>
            <a:ext cx="6802120" cy="5441233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Configuration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Files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Finally,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let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put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everything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together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struts.xml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configuration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follows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endParaRPr lang="en-US" sz="22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637540">
              <a:lnSpc>
                <a:spcPct val="100000"/>
              </a:lnSpc>
              <a:spcBef>
                <a:spcPts val="450"/>
              </a:spcBef>
            </a:pPr>
            <a:r>
              <a:rPr sz="1800" spc="-5" dirty="0" smtClean="0">
                <a:solidFill>
                  <a:srgbClr val="001F5F"/>
                </a:solidFill>
                <a:latin typeface="Calibri"/>
                <a:cs typeface="Calibri"/>
              </a:rPr>
              <a:t>&lt;?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xml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version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"1.0"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Encoding</a:t>
            </a:r>
            <a:r>
              <a:rPr sz="18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"UTF-8"?&gt;</a:t>
            </a:r>
            <a:endParaRPr sz="1800" dirty="0">
              <a:latin typeface="Calibri"/>
              <a:cs typeface="Calibri"/>
            </a:endParaRPr>
          </a:p>
          <a:p>
            <a:pPr marL="63754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&lt;!DOCTYPE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 struts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PUBLIC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……&gt;</a:t>
            </a:r>
            <a:endParaRPr sz="1800" dirty="0">
              <a:latin typeface="Calibri"/>
              <a:cs typeface="Calibri"/>
            </a:endParaRPr>
          </a:p>
          <a:p>
            <a:pPr marL="68961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&lt;struts&gt;</a:t>
            </a:r>
            <a:endParaRPr sz="1800" dirty="0">
              <a:latin typeface="Calibri"/>
              <a:cs typeface="Calibri"/>
            </a:endParaRPr>
          </a:p>
          <a:p>
            <a:pPr marL="79438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&lt;constant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 name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"struts.devMode"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value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"true"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/&gt;</a:t>
            </a:r>
            <a:endParaRPr sz="1800" dirty="0">
              <a:latin typeface="Calibri"/>
              <a:cs typeface="Calibri"/>
            </a:endParaRPr>
          </a:p>
          <a:p>
            <a:pPr marL="794385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&lt;package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"helloworld"</a:t>
            </a:r>
            <a:r>
              <a:rPr sz="1800" spc="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extends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"struts-default"&gt;</a:t>
            </a:r>
            <a:endParaRPr sz="1800" dirty="0">
              <a:latin typeface="Calibri"/>
              <a:cs typeface="Calibri"/>
            </a:endParaRPr>
          </a:p>
          <a:p>
            <a:pPr marL="95123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&lt;action</a:t>
            </a:r>
            <a:r>
              <a:rPr sz="1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name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 "empinfo"</a:t>
            </a:r>
            <a:r>
              <a:rPr sz="1800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endParaRPr lang="en-US" sz="1800" spc="20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951230">
              <a:lnSpc>
                <a:spcPct val="100000"/>
              </a:lnSpc>
              <a:spcBef>
                <a:spcPts val="430"/>
              </a:spcBef>
            </a:pPr>
            <a:r>
              <a:rPr lang="en-US" sz="1800" spc="20" dirty="0" smtClean="0">
                <a:solidFill>
                  <a:srgbClr val="C00000"/>
                </a:solidFill>
                <a:latin typeface="Calibri"/>
                <a:cs typeface="Calibri"/>
              </a:rPr>
              <a:t>    class = </a:t>
            </a:r>
            <a:r>
              <a:rPr lang="en-US" dirty="0" smtClean="0">
                <a:solidFill>
                  <a:srgbClr val="C00000"/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rgbClr val="C00000"/>
                </a:solidFill>
                <a:cs typeface="Calibri"/>
              </a:rPr>
              <a:t>"</a:t>
            </a:r>
            <a:r>
              <a:rPr lang="en-US" spc="-10" dirty="0" smtClean="0">
                <a:solidFill>
                  <a:srgbClr val="C00000"/>
                </a:solidFill>
                <a:latin typeface="Calibri"/>
                <a:cs typeface="Calibri"/>
              </a:rPr>
              <a:t>com.struts2.EmployeeAction</a:t>
            </a:r>
            <a:r>
              <a:rPr lang="en-US" spc="-10" dirty="0" smtClean="0">
                <a:solidFill>
                  <a:srgbClr val="C00000"/>
                </a:solidFill>
                <a:cs typeface="Calibri"/>
              </a:rPr>
              <a:t>"</a:t>
            </a:r>
            <a:endParaRPr lang="en-US" spc="-10" dirty="0" smtClean="0">
              <a:solidFill>
                <a:srgbClr val="C00000"/>
              </a:solidFill>
              <a:latin typeface="Calibri"/>
              <a:cs typeface="Calibri"/>
            </a:endParaRPr>
          </a:p>
          <a:p>
            <a:pPr marL="951230">
              <a:lnSpc>
                <a:spcPct val="100000"/>
              </a:lnSpc>
              <a:spcBef>
                <a:spcPts val="430"/>
              </a:spcBef>
            </a:pPr>
            <a:r>
              <a:rPr lang="en-US" sz="1800" spc="-5" dirty="0" smtClean="0">
                <a:solidFill>
                  <a:srgbClr val="C00000"/>
                </a:solidFill>
                <a:latin typeface="Calibri"/>
                <a:cs typeface="Calibri"/>
              </a:rPr>
              <a:t>     </a:t>
            </a:r>
            <a:r>
              <a:rPr sz="1800" spc="-5" dirty="0" smtClean="0">
                <a:solidFill>
                  <a:srgbClr val="C00000"/>
                </a:solidFill>
                <a:latin typeface="Calibri"/>
                <a:cs typeface="Calibri"/>
              </a:rPr>
              <a:t>method</a:t>
            </a:r>
            <a:r>
              <a:rPr sz="1800" spc="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=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"execute"&gt;</a:t>
            </a:r>
            <a:endParaRPr sz="18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10871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&lt;result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name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"input"&gt;/index.jsp&lt;/result&gt;</a:t>
            </a:r>
            <a:endParaRPr sz="18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110871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&lt;result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name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=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"success"&gt;/success.jsp&lt;/result&gt;</a:t>
            </a:r>
            <a:endParaRPr sz="18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R="4955540" algn="r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&lt;/action&gt;</a:t>
            </a:r>
            <a:endParaRPr sz="18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R="4926965" algn="r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&lt;/package&gt;</a:t>
            </a:r>
            <a:endParaRPr sz="1800" dirty="0">
              <a:latin typeface="Calibri"/>
              <a:cs typeface="Calibri"/>
            </a:endParaRPr>
          </a:p>
          <a:p>
            <a:pPr marL="63754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&lt;/struts&gt;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86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15439"/>
            <a:ext cx="7645400" cy="5075555"/>
            <a:chOff x="444500" y="1615439"/>
            <a:chExt cx="7645400" cy="5075555"/>
          </a:xfrm>
        </p:grpSpPr>
        <p:sp>
          <p:nvSpPr>
            <p:cNvPr id="4" name="object 4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330"/>
                  </a:lnTo>
                  <a:lnTo>
                    <a:pt x="22248" y="433466"/>
                  </a:lnTo>
                  <a:lnTo>
                    <a:pt x="46393" y="449720"/>
                  </a:lnTo>
                  <a:lnTo>
                    <a:pt x="75958" y="455676"/>
                  </a:lnTo>
                  <a:lnTo>
                    <a:pt x="7544054" y="455676"/>
                  </a:lnTo>
                  <a:lnTo>
                    <a:pt x="7573601" y="449720"/>
                  </a:lnTo>
                  <a:lnTo>
                    <a:pt x="7597743" y="433466"/>
                  </a:lnTo>
                  <a:lnTo>
                    <a:pt x="7614027" y="409330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330"/>
                  </a:lnTo>
                  <a:lnTo>
                    <a:pt x="7597743" y="433466"/>
                  </a:lnTo>
                  <a:lnTo>
                    <a:pt x="7573601" y="449720"/>
                  </a:lnTo>
                  <a:lnTo>
                    <a:pt x="7544054" y="455676"/>
                  </a:lnTo>
                  <a:lnTo>
                    <a:pt x="75958" y="455676"/>
                  </a:lnTo>
                  <a:lnTo>
                    <a:pt x="46393" y="449720"/>
                  </a:lnTo>
                  <a:lnTo>
                    <a:pt x="22248" y="433466"/>
                  </a:lnTo>
                  <a:lnTo>
                    <a:pt x="5969" y="409330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5"/>
                  </a:lnTo>
                  <a:lnTo>
                    <a:pt x="0" y="379856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2"/>
                  </a:lnTo>
                  <a:lnTo>
                    <a:pt x="7544054" y="455802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6"/>
                  </a:lnTo>
                  <a:lnTo>
                    <a:pt x="7620000" y="75945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5"/>
                  </a:lnTo>
                  <a:lnTo>
                    <a:pt x="7620000" y="379856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2"/>
                  </a:lnTo>
                  <a:lnTo>
                    <a:pt x="75958" y="455802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6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857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3"/>
                  </a:lnTo>
                  <a:lnTo>
                    <a:pt x="7544054" y="455803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7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857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3"/>
                  </a:lnTo>
                  <a:lnTo>
                    <a:pt x="75958" y="455803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7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5"/>
                  </a:lnTo>
                  <a:lnTo>
                    <a:pt x="0" y="379729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29"/>
                  </a:lnTo>
                  <a:lnTo>
                    <a:pt x="7620000" y="75945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5"/>
                  </a:lnTo>
                  <a:lnTo>
                    <a:pt x="7620000" y="379729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29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95"/>
                  </a:lnTo>
                  <a:lnTo>
                    <a:pt x="22248" y="433439"/>
                  </a:lnTo>
                  <a:lnTo>
                    <a:pt x="46393" y="449719"/>
                  </a:lnTo>
                  <a:lnTo>
                    <a:pt x="75958" y="455688"/>
                  </a:lnTo>
                  <a:lnTo>
                    <a:pt x="7544054" y="455688"/>
                  </a:lnTo>
                  <a:lnTo>
                    <a:pt x="7573601" y="449719"/>
                  </a:lnTo>
                  <a:lnTo>
                    <a:pt x="7597743" y="433439"/>
                  </a:lnTo>
                  <a:lnTo>
                    <a:pt x="7614027" y="409295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95"/>
                  </a:lnTo>
                  <a:lnTo>
                    <a:pt x="7597743" y="433439"/>
                  </a:lnTo>
                  <a:lnTo>
                    <a:pt x="7573601" y="449719"/>
                  </a:lnTo>
                  <a:lnTo>
                    <a:pt x="7544054" y="455688"/>
                  </a:lnTo>
                  <a:lnTo>
                    <a:pt x="75958" y="455688"/>
                  </a:lnTo>
                  <a:lnTo>
                    <a:pt x="46393" y="449719"/>
                  </a:lnTo>
                  <a:lnTo>
                    <a:pt x="22248" y="433439"/>
                  </a:lnTo>
                  <a:lnTo>
                    <a:pt x="5969" y="409295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9292" y="1669795"/>
            <a:ext cx="1938655" cy="490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Struts:</a:t>
            </a:r>
            <a:r>
              <a:rPr sz="19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Overview,</a:t>
            </a:r>
            <a:endParaRPr sz="1900">
              <a:latin typeface="Calibri"/>
              <a:cs typeface="Calibri"/>
            </a:endParaRPr>
          </a:p>
          <a:p>
            <a:pPr marL="12700" marR="556260">
              <a:lnSpc>
                <a:spcPct val="176300"/>
              </a:lnSpc>
            </a:pP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architecture,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f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gu</a:t>
            </a:r>
            <a:r>
              <a:rPr sz="1900" spc="-50" dirty="0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ti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n, 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actions, </a:t>
            </a:r>
            <a:r>
              <a:rPr sz="190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interceptors, 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 result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types, </a:t>
            </a:r>
            <a:r>
              <a:rPr sz="190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validations,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FF0000"/>
                </a:solidFill>
                <a:latin typeface="Calibri"/>
                <a:cs typeface="Calibri"/>
              </a:rPr>
              <a:t>localization,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r>
              <a:rPr sz="1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handling, </a:t>
            </a:r>
            <a:r>
              <a:rPr sz="1900" spc="-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annotations.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0723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uts</a:t>
            </a:r>
            <a:r>
              <a:rPr spc="-5" dirty="0"/>
              <a:t>2</a:t>
            </a:r>
            <a:r>
              <a:rPr spc="-204" dirty="0"/>
              <a:t> </a:t>
            </a:r>
            <a:r>
              <a:rPr spc="-5" dirty="0"/>
              <a:t>-</a:t>
            </a:r>
            <a:r>
              <a:rPr spc="-215" dirty="0"/>
              <a:t> </a:t>
            </a:r>
            <a:r>
              <a:rPr spc="-100" dirty="0"/>
              <a:t>L</a:t>
            </a:r>
            <a:r>
              <a:rPr spc="-110" dirty="0"/>
              <a:t>o</a:t>
            </a:r>
            <a:r>
              <a:rPr spc="-105" dirty="0"/>
              <a:t>ca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za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371600"/>
            <a:ext cx="7274560" cy="38174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341630" indent="-228600" algn="just">
              <a:lnSpc>
                <a:spcPct val="90000"/>
              </a:lnSpc>
              <a:spcBef>
                <a:spcPts val="34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Internationalization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(i18n)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process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planning</a:t>
            </a:r>
            <a:r>
              <a:rPr sz="2200" spc="-2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and </a:t>
            </a:r>
            <a:r>
              <a:rPr sz="2200" spc="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implementing</a:t>
            </a:r>
            <a:r>
              <a:rPr sz="2200" spc="1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products</a:t>
            </a:r>
            <a:r>
              <a:rPr sz="2200" spc="-1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and</a:t>
            </a:r>
            <a:r>
              <a:rPr sz="2200" spc="-1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services</a:t>
            </a:r>
            <a:r>
              <a:rPr sz="2200" spc="2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so</a:t>
            </a:r>
            <a:r>
              <a:rPr sz="2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that</a:t>
            </a:r>
            <a:r>
              <a:rPr sz="2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they</a:t>
            </a:r>
            <a:r>
              <a:rPr sz="2200" spc="-1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can</a:t>
            </a:r>
            <a:r>
              <a:rPr lang="en-US"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be</a:t>
            </a:r>
            <a:r>
              <a:rPr sz="2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easily</a:t>
            </a:r>
            <a:r>
              <a:rPr sz="2200" spc="1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adapted</a:t>
            </a:r>
            <a:r>
              <a:rPr sz="2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sz="2200" spc="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specific</a:t>
            </a:r>
            <a:r>
              <a:rPr sz="2200" spc="2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local</a:t>
            </a:r>
            <a:r>
              <a:rPr sz="2200" spc="1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languages</a:t>
            </a:r>
            <a:r>
              <a:rPr sz="2200" spc="-3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and</a:t>
            </a:r>
            <a:r>
              <a:rPr sz="2200" spc="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cultures</a:t>
            </a:r>
            <a:r>
              <a:rPr lang="en-US"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endParaRPr sz="22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marR="151765" indent="-228600" algn="just">
              <a:lnSpc>
                <a:spcPts val="2160"/>
              </a:lnSpc>
              <a:spcBef>
                <a:spcPts val="51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internationalization</a:t>
            </a:r>
            <a:r>
              <a:rPr sz="2200" spc="4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process</a:t>
            </a:r>
            <a:r>
              <a:rPr sz="2200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is</a:t>
            </a:r>
            <a:r>
              <a:rPr sz="2200" spc="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called</a:t>
            </a:r>
            <a:r>
              <a:rPr sz="2200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translation</a:t>
            </a:r>
            <a:r>
              <a:rPr sz="2200" b="1" spc="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or </a:t>
            </a:r>
            <a:r>
              <a:rPr sz="22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localization </a:t>
            </a:r>
            <a:r>
              <a:rPr sz="2200" b="1" spc="-43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enablement</a:t>
            </a:r>
            <a:r>
              <a:rPr sz="22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endParaRPr lang="en-US" sz="2200" spc="-5" dirty="0" smtClean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marR="151765" indent="-228600" algn="just">
              <a:lnSpc>
                <a:spcPts val="2160"/>
              </a:lnSpc>
              <a:spcBef>
                <a:spcPts val="51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sz="2200" dirty="0">
              <a:latin typeface="Calibri"/>
              <a:cs typeface="Calibri"/>
            </a:endParaRPr>
          </a:p>
          <a:p>
            <a:pPr marL="241300" marR="287655" indent="-228600" algn="just">
              <a:lnSpc>
                <a:spcPts val="2160"/>
              </a:lnSpc>
              <a:spcBef>
                <a:spcPts val="48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Internationalization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abbreviated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i18n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because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word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starts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with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letter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“i”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ends with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“n”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, and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there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18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characters </a:t>
            </a:r>
            <a:r>
              <a:rPr sz="22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between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 and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last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US" sz="22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287655" indent="-228600" algn="just">
              <a:lnSpc>
                <a:spcPts val="2160"/>
              </a:lnSpc>
              <a:spcBef>
                <a:spcPts val="48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sz="22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2160"/>
              </a:lnSpc>
              <a:spcBef>
                <a:spcPts val="48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z="2200" spc="2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provides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localization</a:t>
            </a:r>
            <a:r>
              <a:rPr sz="2200" spc="3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i.e.,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internationalization</a:t>
            </a:r>
            <a:r>
              <a:rPr sz="22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(i18n)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support </a:t>
            </a:r>
            <a:r>
              <a:rPr sz="22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through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resource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dirty="0" smtClean="0">
                <a:solidFill>
                  <a:srgbClr val="2E2B1F"/>
                </a:solidFill>
                <a:latin typeface="Calibri"/>
                <a:cs typeface="Calibri"/>
              </a:rPr>
              <a:t>bundles</a:t>
            </a:r>
            <a:r>
              <a:rPr lang="en-US" sz="220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132410"/>
            <a:ext cx="807466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600" spc="-105" dirty="0"/>
              <a:t>S</a:t>
            </a:r>
            <a:r>
              <a:rPr sz="3600" spc="-100" dirty="0"/>
              <a:t>t</a:t>
            </a:r>
            <a:r>
              <a:rPr sz="3600" spc="-110" dirty="0"/>
              <a:t>r</a:t>
            </a:r>
            <a:r>
              <a:rPr sz="3600" spc="-100" dirty="0"/>
              <a:t>uts</a:t>
            </a:r>
            <a:r>
              <a:rPr sz="3600" spc="-5" dirty="0"/>
              <a:t>2</a:t>
            </a:r>
            <a:r>
              <a:rPr sz="3600" spc="-204" dirty="0"/>
              <a:t> </a:t>
            </a:r>
            <a:r>
              <a:rPr sz="3600" spc="-5" dirty="0"/>
              <a:t>–</a:t>
            </a:r>
            <a:r>
              <a:rPr sz="3600" spc="-204" dirty="0"/>
              <a:t> </a:t>
            </a:r>
            <a:r>
              <a:rPr sz="3600" spc="-100" dirty="0" smtClean="0"/>
              <a:t>L</a:t>
            </a:r>
            <a:r>
              <a:rPr sz="3600" spc="-110" dirty="0" smtClean="0"/>
              <a:t>o</a:t>
            </a:r>
            <a:r>
              <a:rPr sz="3600" spc="-105" dirty="0" smtClean="0"/>
              <a:t>ca</a:t>
            </a:r>
            <a:r>
              <a:rPr sz="3600" spc="-100" dirty="0" smtClean="0"/>
              <a:t>l</a:t>
            </a:r>
            <a:r>
              <a:rPr sz="3600" spc="-110" dirty="0" smtClean="0"/>
              <a:t>i</a:t>
            </a:r>
            <a:r>
              <a:rPr sz="3600" spc="-105" dirty="0" smtClean="0"/>
              <a:t>za</a:t>
            </a:r>
            <a:r>
              <a:rPr sz="3600" spc="-100" dirty="0" smtClean="0"/>
              <a:t>t</a:t>
            </a:r>
            <a:r>
              <a:rPr sz="3600" spc="-110" dirty="0" smtClean="0"/>
              <a:t>io</a:t>
            </a:r>
            <a:r>
              <a:rPr sz="3600" spc="-5" dirty="0" smtClean="0"/>
              <a:t>n</a:t>
            </a:r>
            <a:r>
              <a:rPr lang="en-US" sz="3600" spc="-5" dirty="0" smtClean="0"/>
              <a:t>- </a:t>
            </a:r>
            <a:r>
              <a:rPr lang="en-US" sz="3600" spc="-170" dirty="0" smtClean="0">
                <a:solidFill>
                  <a:srgbClr val="FF0000"/>
                </a:solidFill>
              </a:rPr>
              <a:t>R</a:t>
            </a:r>
            <a:r>
              <a:rPr lang="en-US" sz="3600" spc="-110" dirty="0" smtClean="0">
                <a:solidFill>
                  <a:srgbClr val="FF0000"/>
                </a:solidFill>
              </a:rPr>
              <a:t>e</a:t>
            </a:r>
            <a:r>
              <a:rPr lang="en-US" sz="3600" spc="-105" dirty="0" smtClean="0">
                <a:solidFill>
                  <a:srgbClr val="FF0000"/>
                </a:solidFill>
              </a:rPr>
              <a:t>s</a:t>
            </a:r>
            <a:r>
              <a:rPr lang="en-US" sz="3600" spc="-100" dirty="0" smtClean="0">
                <a:solidFill>
                  <a:srgbClr val="FF0000"/>
                </a:solidFill>
              </a:rPr>
              <a:t>ou</a:t>
            </a:r>
            <a:r>
              <a:rPr lang="en-US" sz="3600" spc="-160" dirty="0" smtClean="0">
                <a:solidFill>
                  <a:srgbClr val="FF0000"/>
                </a:solidFill>
              </a:rPr>
              <a:t>r</a:t>
            </a:r>
            <a:r>
              <a:rPr lang="en-US" sz="3600" spc="-105" dirty="0" smtClean="0">
                <a:solidFill>
                  <a:srgbClr val="FF0000"/>
                </a:solidFill>
              </a:rPr>
              <a:t>c</a:t>
            </a:r>
            <a:r>
              <a:rPr lang="en-US" sz="3600" spc="-5" dirty="0" smtClean="0">
                <a:solidFill>
                  <a:srgbClr val="FF0000"/>
                </a:solidFill>
              </a:rPr>
              <a:t>e</a:t>
            </a:r>
            <a:r>
              <a:rPr lang="en-US" sz="3600" spc="-114" dirty="0" smtClean="0">
                <a:solidFill>
                  <a:srgbClr val="FF0000"/>
                </a:solidFill>
              </a:rPr>
              <a:t> </a:t>
            </a:r>
            <a:r>
              <a:rPr lang="en-US" sz="3600" spc="-95" dirty="0" smtClean="0">
                <a:solidFill>
                  <a:srgbClr val="FF0000"/>
                </a:solidFill>
              </a:rPr>
              <a:t>B</a:t>
            </a:r>
            <a:r>
              <a:rPr lang="en-US" sz="3600" spc="-100" dirty="0" smtClean="0">
                <a:solidFill>
                  <a:srgbClr val="FF0000"/>
                </a:solidFill>
              </a:rPr>
              <a:t>und</a:t>
            </a:r>
            <a:r>
              <a:rPr lang="en-US" sz="3600" spc="-110" dirty="0" smtClean="0">
                <a:solidFill>
                  <a:srgbClr val="FF0000"/>
                </a:solidFill>
              </a:rPr>
              <a:t>le</a:t>
            </a:r>
            <a:r>
              <a:rPr lang="en-US" sz="3600" spc="-5" dirty="0" smtClean="0">
                <a:solidFill>
                  <a:srgbClr val="FF0000"/>
                </a:solidFill>
              </a:rPr>
              <a:t>s</a:t>
            </a:r>
            <a:endParaRPr sz="3600"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609600" y="762000"/>
            <a:ext cx="7467600" cy="6089488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3555" indent="-228600" algn="just">
              <a:lnSpc>
                <a:spcPts val="1939"/>
              </a:lnSpc>
              <a:spcBef>
                <a:spcPts val="34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Struts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dirty="0" smtClean="0">
                <a:solidFill>
                  <a:srgbClr val="2E2B1F"/>
                </a:solidFill>
                <a:latin typeface="+mj-lt"/>
                <a:cs typeface="Calibri"/>
              </a:rPr>
              <a:t>uses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 resource</a:t>
            </a:r>
            <a:r>
              <a:rPr sz="2400" spc="1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bundles</a:t>
            </a:r>
            <a:r>
              <a:rPr sz="2400" spc="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to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provide</a:t>
            </a:r>
            <a:r>
              <a:rPr sz="2400" spc="1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multiple</a:t>
            </a:r>
            <a:r>
              <a:rPr sz="2400" spc="2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language </a:t>
            </a:r>
            <a:r>
              <a:rPr sz="2400" dirty="0" smtClean="0">
                <a:solidFill>
                  <a:srgbClr val="2E2B1F"/>
                </a:solidFill>
                <a:latin typeface="+mj-lt"/>
                <a:cs typeface="Calibri"/>
              </a:rPr>
              <a:t>and</a:t>
            </a:r>
            <a:r>
              <a:rPr sz="2400" spc="1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locale </a:t>
            </a:r>
            <a:r>
              <a:rPr sz="2400" spc="-39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options</a:t>
            </a:r>
            <a:r>
              <a:rPr sz="2400" spc="1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to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dirty="0" smtClean="0">
                <a:solidFill>
                  <a:srgbClr val="2E2B1F"/>
                </a:solidFill>
                <a:latin typeface="+mj-lt"/>
                <a:cs typeface="Calibri"/>
              </a:rPr>
              <a:t>the</a:t>
            </a:r>
            <a:r>
              <a:rPr sz="2400" spc="1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users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of</a:t>
            </a:r>
            <a:r>
              <a:rPr sz="2400" spc="1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dirty="0" smtClean="0">
                <a:solidFill>
                  <a:srgbClr val="2E2B1F"/>
                </a:solidFill>
                <a:latin typeface="+mj-lt"/>
                <a:cs typeface="Calibri"/>
              </a:rPr>
              <a:t>the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web</a:t>
            </a:r>
            <a:r>
              <a:rPr sz="2400" spc="1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application.</a:t>
            </a:r>
            <a:endParaRPr sz="2400" dirty="0" smtClean="0">
              <a:latin typeface="+mj-lt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1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400" spc="-50" dirty="0" smtClean="0">
                <a:solidFill>
                  <a:srgbClr val="2E2B1F"/>
                </a:solidFill>
                <a:latin typeface="+mj-lt"/>
                <a:cs typeface="Calibri"/>
              </a:rPr>
              <a:t>We can </a:t>
            </a:r>
            <a:r>
              <a:rPr sz="2400" spc="-15" dirty="0" smtClean="0">
                <a:solidFill>
                  <a:srgbClr val="2E2B1F"/>
                </a:solidFill>
                <a:latin typeface="+mj-lt"/>
                <a:cs typeface="Calibri"/>
              </a:rPr>
              <a:t>create</a:t>
            </a:r>
            <a:r>
              <a:rPr sz="2400" spc="2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dirty="0" smtClean="0">
                <a:solidFill>
                  <a:srgbClr val="2E2B1F"/>
                </a:solidFill>
                <a:latin typeface="+mj-lt"/>
                <a:cs typeface="Calibri"/>
              </a:rPr>
              <a:t>a</a:t>
            </a:r>
            <a:r>
              <a:rPr sz="2400" spc="1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resource</a:t>
            </a:r>
            <a:r>
              <a:rPr sz="240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bundle</a:t>
            </a:r>
            <a:r>
              <a:rPr sz="2400" spc="2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5" dirty="0" smtClean="0">
                <a:solidFill>
                  <a:srgbClr val="2E2B1F"/>
                </a:solidFill>
                <a:latin typeface="+mj-lt"/>
                <a:cs typeface="Calibri"/>
              </a:rPr>
              <a:t>for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dirty="0" smtClean="0">
                <a:solidFill>
                  <a:srgbClr val="2E2B1F"/>
                </a:solidFill>
                <a:latin typeface="+mj-lt"/>
                <a:cs typeface="Calibri"/>
              </a:rPr>
              <a:t>each</a:t>
            </a:r>
            <a:r>
              <a:rPr sz="2400" spc="1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language that</a:t>
            </a:r>
            <a:r>
              <a:rPr sz="240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lang="en-US" sz="2400" spc="-15" dirty="0" smtClean="0">
                <a:solidFill>
                  <a:srgbClr val="2E2B1F"/>
                </a:solidFill>
                <a:latin typeface="+mj-lt"/>
                <a:cs typeface="Calibri"/>
              </a:rPr>
              <a:t>we 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want.</a:t>
            </a:r>
            <a:endParaRPr sz="2400" dirty="0" smtClean="0">
              <a:latin typeface="+mj-lt"/>
              <a:cs typeface="Calibri"/>
            </a:endParaRPr>
          </a:p>
          <a:p>
            <a:pPr marL="241300" marR="349250" indent="-228600" algn="just">
              <a:lnSpc>
                <a:spcPts val="1939"/>
              </a:lnSpc>
              <a:spcBef>
                <a:spcPts val="44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The</a:t>
            </a:r>
            <a:r>
              <a:rPr sz="2400" spc="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resource</a:t>
            </a:r>
            <a:r>
              <a:rPr sz="2400" spc="1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bundles</a:t>
            </a:r>
            <a:r>
              <a:rPr sz="2400" spc="1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will</a:t>
            </a:r>
            <a:r>
              <a:rPr sz="2400" spc="2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contain</a:t>
            </a:r>
            <a:r>
              <a:rPr sz="2400" spc="1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titles,</a:t>
            </a:r>
            <a:r>
              <a:rPr sz="2400" spc="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messages,</a:t>
            </a:r>
            <a:r>
              <a:rPr sz="2400" spc="-3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dirty="0" smtClean="0">
                <a:solidFill>
                  <a:srgbClr val="2E2B1F"/>
                </a:solidFill>
                <a:latin typeface="+mj-lt"/>
                <a:cs typeface="Calibri"/>
              </a:rPr>
              <a:t>and</a:t>
            </a:r>
            <a:r>
              <a:rPr sz="2400" spc="1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other</a:t>
            </a:r>
            <a:r>
              <a:rPr sz="2400" spc="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5" dirty="0" smtClean="0">
                <a:solidFill>
                  <a:srgbClr val="2E2B1F"/>
                </a:solidFill>
                <a:latin typeface="+mj-lt"/>
                <a:cs typeface="Calibri"/>
              </a:rPr>
              <a:t>text</a:t>
            </a:r>
            <a:r>
              <a:rPr sz="2400" spc="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in</a:t>
            </a:r>
            <a:r>
              <a:rPr sz="2400" spc="1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dirty="0" smtClean="0">
                <a:solidFill>
                  <a:srgbClr val="2E2B1F"/>
                </a:solidFill>
                <a:latin typeface="+mj-lt"/>
                <a:cs typeface="Calibri"/>
              </a:rPr>
              <a:t>the </a:t>
            </a:r>
            <a:r>
              <a:rPr sz="2400" spc="-39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language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of</a:t>
            </a:r>
            <a:r>
              <a:rPr sz="2400" spc="1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your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40" dirty="0" smtClean="0">
                <a:solidFill>
                  <a:srgbClr val="2E2B1F"/>
                </a:solidFill>
                <a:latin typeface="+mj-lt"/>
                <a:cs typeface="Calibri"/>
              </a:rPr>
              <a:t>user.</a:t>
            </a:r>
            <a:endParaRPr lang="en-US" sz="2400" spc="-40" dirty="0" smtClean="0">
              <a:solidFill>
                <a:srgbClr val="2E2B1F"/>
              </a:solidFill>
              <a:latin typeface="+mj-lt"/>
              <a:cs typeface="Calibri"/>
            </a:endParaRPr>
          </a:p>
          <a:p>
            <a:pPr marL="241300" marR="349250" indent="-228600" algn="just">
              <a:lnSpc>
                <a:spcPts val="1939"/>
              </a:lnSpc>
              <a:spcBef>
                <a:spcPts val="44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endParaRPr sz="2400" dirty="0" smtClean="0">
              <a:latin typeface="+mj-lt"/>
              <a:cs typeface="Calibri"/>
            </a:endParaRPr>
          </a:p>
          <a:p>
            <a:pPr marL="241300" indent="-228600" algn="just">
              <a:lnSpc>
                <a:spcPts val="2050"/>
              </a:lnSpc>
              <a:spcBef>
                <a:spcPts val="1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5" dirty="0" smtClean="0">
                <a:solidFill>
                  <a:srgbClr val="2E2B1F"/>
                </a:solidFill>
                <a:latin typeface="+mj-lt"/>
                <a:cs typeface="Calibri"/>
              </a:rPr>
              <a:t>Resource</a:t>
            </a:r>
            <a:r>
              <a:rPr sz="2400" spc="2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bundles</a:t>
            </a:r>
            <a:r>
              <a:rPr sz="2400" spc="2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are</a:t>
            </a:r>
            <a:r>
              <a:rPr sz="2400" spc="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dirty="0" smtClean="0">
                <a:solidFill>
                  <a:srgbClr val="2E2B1F"/>
                </a:solidFill>
                <a:latin typeface="+mj-lt"/>
                <a:cs typeface="Calibri"/>
              </a:rPr>
              <a:t>the</a:t>
            </a:r>
            <a:r>
              <a:rPr sz="2400" spc="2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file</a:t>
            </a:r>
            <a:r>
              <a:rPr lang="en-US"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s</a:t>
            </a:r>
            <a:r>
              <a:rPr sz="2400" spc="1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that</a:t>
            </a:r>
            <a:r>
              <a:rPr sz="2400" spc="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5" dirty="0" smtClean="0">
                <a:solidFill>
                  <a:srgbClr val="2E2B1F"/>
                </a:solidFill>
                <a:latin typeface="+mj-lt"/>
                <a:cs typeface="Calibri"/>
              </a:rPr>
              <a:t>contains</a:t>
            </a:r>
            <a:r>
              <a:rPr sz="2400" spc="1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dirty="0" smtClean="0">
                <a:solidFill>
                  <a:srgbClr val="2E2B1F"/>
                </a:solidFill>
                <a:latin typeface="+mj-lt"/>
                <a:cs typeface="Calibri"/>
              </a:rPr>
              <a:t>the</a:t>
            </a:r>
            <a:r>
              <a:rPr sz="2400" spc="1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5" dirty="0" smtClean="0">
                <a:solidFill>
                  <a:srgbClr val="2E2B1F"/>
                </a:solidFill>
                <a:latin typeface="+mj-lt"/>
                <a:cs typeface="Calibri"/>
              </a:rPr>
              <a:t>key</a:t>
            </a:r>
            <a:r>
              <a:rPr lang="en-US" sz="2400" spc="-15" dirty="0" smtClean="0">
                <a:solidFill>
                  <a:srgbClr val="2E2B1F"/>
                </a:solidFill>
                <a:latin typeface="+mj-lt"/>
                <a:cs typeface="Calibri"/>
              </a:rPr>
              <a:t>-</a:t>
            </a:r>
            <a:r>
              <a:rPr sz="2400" spc="-15" dirty="0" smtClean="0">
                <a:solidFill>
                  <a:srgbClr val="2E2B1F"/>
                </a:solidFill>
                <a:latin typeface="+mj-lt"/>
                <a:cs typeface="Calibri"/>
              </a:rPr>
              <a:t>value</a:t>
            </a:r>
            <a:r>
              <a:rPr sz="2400" spc="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5" dirty="0" smtClean="0">
                <a:solidFill>
                  <a:srgbClr val="2E2B1F"/>
                </a:solidFill>
                <a:latin typeface="+mj-lt"/>
                <a:cs typeface="Calibri"/>
              </a:rPr>
              <a:t>pairs</a:t>
            </a:r>
            <a:r>
              <a:rPr sz="2400" spc="1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5" dirty="0" smtClean="0">
                <a:solidFill>
                  <a:srgbClr val="2E2B1F"/>
                </a:solidFill>
                <a:latin typeface="+mj-lt"/>
                <a:cs typeface="Calibri"/>
              </a:rPr>
              <a:t>for</a:t>
            </a:r>
            <a:r>
              <a:rPr sz="2400" dirty="0" smtClean="0">
                <a:solidFill>
                  <a:srgbClr val="2E2B1F"/>
                </a:solidFill>
                <a:latin typeface="+mj-lt"/>
                <a:cs typeface="Calibri"/>
              </a:rPr>
              <a:t> the</a:t>
            </a:r>
            <a:r>
              <a:rPr lang="en-US" sz="2400" dirty="0" smtClean="0">
                <a:latin typeface="+mj-lt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default</a:t>
            </a:r>
            <a:r>
              <a:rPr sz="2400" spc="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language of</a:t>
            </a:r>
            <a:r>
              <a:rPr sz="2400" spc="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your</a:t>
            </a:r>
            <a:r>
              <a:rPr sz="2400" spc="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application.</a:t>
            </a:r>
            <a:endParaRPr lang="en-US" sz="2400" spc="-10" dirty="0" smtClean="0">
              <a:solidFill>
                <a:srgbClr val="2E2B1F"/>
              </a:solidFill>
              <a:latin typeface="+mj-lt"/>
              <a:cs typeface="Calibri"/>
            </a:endParaRPr>
          </a:p>
          <a:p>
            <a:pPr marL="241300" indent="-228600" algn="just">
              <a:lnSpc>
                <a:spcPts val="2050"/>
              </a:lnSpc>
              <a:spcBef>
                <a:spcPts val="1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endParaRPr sz="2400" dirty="0" smtClean="0">
              <a:latin typeface="+mj-lt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21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The</a:t>
            </a:r>
            <a:r>
              <a:rPr sz="240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simplest</a:t>
            </a:r>
            <a:r>
              <a:rPr sz="2400" spc="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naming</a:t>
            </a:r>
            <a:r>
              <a:rPr sz="240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5" dirty="0" smtClean="0">
                <a:solidFill>
                  <a:srgbClr val="2E2B1F"/>
                </a:solidFill>
                <a:latin typeface="+mj-lt"/>
                <a:cs typeface="Calibri"/>
              </a:rPr>
              <a:t>format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5" dirty="0" smtClean="0">
                <a:solidFill>
                  <a:srgbClr val="2E2B1F"/>
                </a:solidFill>
                <a:latin typeface="+mj-lt"/>
                <a:cs typeface="Calibri"/>
              </a:rPr>
              <a:t>for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dirty="0" smtClean="0">
                <a:solidFill>
                  <a:srgbClr val="2E2B1F"/>
                </a:solidFill>
                <a:latin typeface="+mj-lt"/>
                <a:cs typeface="Calibri"/>
              </a:rPr>
              <a:t>a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resource</a:t>
            </a:r>
            <a:r>
              <a:rPr sz="2400" spc="1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file</a:t>
            </a:r>
            <a:r>
              <a:rPr sz="2400" spc="1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is</a:t>
            </a:r>
            <a:r>
              <a:rPr sz="2400" dirty="0" smtClean="0">
                <a:solidFill>
                  <a:srgbClr val="2E2B1F"/>
                </a:solidFill>
                <a:latin typeface="+mj-lt"/>
                <a:cs typeface="Calibri"/>
              </a:rPr>
              <a:t> −</a:t>
            </a:r>
            <a:endParaRPr sz="2400" dirty="0" smtClean="0">
              <a:latin typeface="+mj-lt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215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400" b="1" spc="-10" dirty="0" err="1" smtClean="0">
                <a:solidFill>
                  <a:srgbClr val="001F5F"/>
                </a:solidFill>
                <a:latin typeface="+mj-lt"/>
                <a:cs typeface="Calibri"/>
              </a:rPr>
              <a:t>bundlename_language_country.properties</a:t>
            </a:r>
            <a:endParaRPr sz="2400" dirty="0" smtClean="0">
              <a:latin typeface="+mj-lt"/>
              <a:cs typeface="Calibri"/>
            </a:endParaRPr>
          </a:p>
          <a:p>
            <a:pPr lvl="1" algn="just">
              <a:lnSpc>
                <a:spcPct val="100000"/>
              </a:lnSpc>
              <a:spcBef>
                <a:spcPts val="30"/>
              </a:spcBef>
              <a:buChar char="•"/>
            </a:pPr>
            <a:endParaRPr sz="2800" dirty="0" smtClean="0">
              <a:latin typeface="+mj-lt"/>
              <a:cs typeface="Calibri"/>
            </a:endParaRPr>
          </a:p>
          <a:p>
            <a:pPr marL="241300" indent="-228600" algn="just">
              <a:lnSpc>
                <a:spcPts val="2050"/>
              </a:lnSpc>
              <a:spcBef>
                <a:spcPts val="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Here,</a:t>
            </a:r>
            <a:r>
              <a:rPr sz="2400" spc="2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err="1" smtClean="0">
                <a:solidFill>
                  <a:srgbClr val="2E2B1F"/>
                </a:solidFill>
                <a:latin typeface="+mj-lt"/>
                <a:cs typeface="Calibri"/>
              </a:rPr>
              <a:t>bundlename</a:t>
            </a:r>
            <a:r>
              <a:rPr sz="2400" spc="3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could</a:t>
            </a:r>
            <a:r>
              <a:rPr sz="2400" spc="3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be</a:t>
            </a:r>
            <a:r>
              <a:rPr sz="2400" spc="2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err="1" smtClean="0">
                <a:solidFill>
                  <a:srgbClr val="2E2B1F"/>
                </a:solidFill>
                <a:latin typeface="+mj-lt"/>
                <a:cs typeface="Calibri"/>
              </a:rPr>
              <a:t>ActionClass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,</a:t>
            </a:r>
            <a:r>
              <a:rPr sz="2400" spc="1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Interface,</a:t>
            </a:r>
            <a:r>
              <a:rPr sz="2400" spc="2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err="1" smtClean="0">
                <a:solidFill>
                  <a:srgbClr val="2E2B1F"/>
                </a:solidFill>
                <a:latin typeface="+mj-lt"/>
                <a:cs typeface="Calibri"/>
              </a:rPr>
              <a:t>SuperClass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,</a:t>
            </a:r>
            <a:r>
              <a:rPr sz="240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Model,</a:t>
            </a:r>
            <a:r>
              <a:rPr lang="en-US" sz="2400" dirty="0" smtClean="0">
                <a:latin typeface="+mj-lt"/>
                <a:cs typeface="Calibri"/>
              </a:rPr>
              <a:t> </a:t>
            </a:r>
            <a:r>
              <a:rPr sz="2400" spc="-15" dirty="0" smtClean="0">
                <a:solidFill>
                  <a:srgbClr val="2E2B1F"/>
                </a:solidFill>
                <a:latin typeface="+mj-lt"/>
                <a:cs typeface="Calibri"/>
              </a:rPr>
              <a:t>Package,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dirty="0" smtClean="0">
                <a:solidFill>
                  <a:srgbClr val="2E2B1F"/>
                </a:solidFill>
                <a:latin typeface="+mj-lt"/>
                <a:cs typeface="Calibri"/>
              </a:rPr>
              <a:t>Global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 resource</a:t>
            </a:r>
            <a:r>
              <a:rPr sz="2400" spc="-1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properties.</a:t>
            </a:r>
            <a:endParaRPr sz="2400" dirty="0" smtClean="0">
              <a:latin typeface="+mj-lt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21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The n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ext</a:t>
            </a:r>
            <a:r>
              <a:rPr sz="240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part</a:t>
            </a:r>
            <a:r>
              <a:rPr lang="en-US" sz="2400" spc="-5" dirty="0" smtClean="0">
                <a:solidFill>
                  <a:srgbClr val="2E2B1F"/>
                </a:solidFill>
                <a:latin typeface="+mj-lt"/>
                <a:cs typeface="Calibri"/>
              </a:rPr>
              <a:t>,</a:t>
            </a:r>
            <a:r>
              <a:rPr sz="2400" spc="1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err="1" smtClean="0">
                <a:solidFill>
                  <a:srgbClr val="2E2B1F"/>
                </a:solidFill>
                <a:latin typeface="+mj-lt"/>
                <a:cs typeface="Calibri"/>
              </a:rPr>
              <a:t>language_country</a:t>
            </a:r>
            <a:r>
              <a:rPr sz="2400" spc="2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represents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dirty="0" smtClean="0">
                <a:solidFill>
                  <a:srgbClr val="2E2B1F"/>
                </a:solidFill>
                <a:latin typeface="+mj-lt"/>
                <a:cs typeface="Calibri"/>
              </a:rPr>
              <a:t>the</a:t>
            </a:r>
            <a:r>
              <a:rPr sz="2400" spc="15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country</a:t>
            </a:r>
            <a:r>
              <a:rPr sz="2400" spc="1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+mj-lt"/>
                <a:cs typeface="Calibri"/>
              </a:rPr>
              <a:t>locale</a:t>
            </a:r>
            <a:r>
              <a:rPr sz="2400" spc="1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5" dirty="0" smtClean="0">
                <a:solidFill>
                  <a:srgbClr val="2E2B1F"/>
                </a:solidFill>
                <a:latin typeface="+mj-lt"/>
                <a:cs typeface="Calibri"/>
              </a:rPr>
              <a:t>for</a:t>
            </a:r>
            <a:r>
              <a:rPr sz="2400" spc="10" dirty="0" smtClean="0">
                <a:solidFill>
                  <a:srgbClr val="2E2B1F"/>
                </a:solidFill>
                <a:latin typeface="+mj-lt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+mj-lt"/>
                <a:cs typeface="Calibri"/>
              </a:rPr>
              <a:t>example,</a:t>
            </a:r>
            <a:endParaRPr sz="2400" dirty="0" smtClean="0">
              <a:latin typeface="+mj-lt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195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b="1" spc="-5" dirty="0" smtClean="0">
                <a:solidFill>
                  <a:srgbClr val="001F5F"/>
                </a:solidFill>
                <a:latin typeface="+mj-lt"/>
                <a:cs typeface="Calibri"/>
              </a:rPr>
              <a:t>English</a:t>
            </a:r>
            <a:r>
              <a:rPr sz="2000" b="1" spc="10" dirty="0" smtClean="0">
                <a:solidFill>
                  <a:srgbClr val="001F5F"/>
                </a:solidFill>
                <a:latin typeface="+mj-lt"/>
                <a:cs typeface="Calibri"/>
              </a:rPr>
              <a:t> </a:t>
            </a:r>
            <a:r>
              <a:rPr sz="2000" b="1" spc="-10" dirty="0" smtClean="0">
                <a:solidFill>
                  <a:srgbClr val="001F5F"/>
                </a:solidFill>
                <a:latin typeface="+mj-lt"/>
                <a:cs typeface="Calibri"/>
              </a:rPr>
              <a:t>(United</a:t>
            </a:r>
            <a:r>
              <a:rPr sz="2000" b="1" spc="20" dirty="0" smtClean="0">
                <a:solidFill>
                  <a:srgbClr val="001F5F"/>
                </a:solidFill>
                <a:latin typeface="+mj-lt"/>
                <a:cs typeface="Calibri"/>
              </a:rPr>
              <a:t> </a:t>
            </a:r>
            <a:r>
              <a:rPr sz="2000" b="1" spc="-15" dirty="0" smtClean="0">
                <a:solidFill>
                  <a:srgbClr val="001F5F"/>
                </a:solidFill>
                <a:latin typeface="+mj-lt"/>
                <a:cs typeface="Calibri"/>
              </a:rPr>
              <a:t>States)</a:t>
            </a:r>
            <a:r>
              <a:rPr sz="2000" b="1" dirty="0" smtClean="0">
                <a:solidFill>
                  <a:srgbClr val="001F5F"/>
                </a:solidFill>
                <a:latin typeface="+mj-lt"/>
                <a:cs typeface="Calibri"/>
              </a:rPr>
              <a:t> </a:t>
            </a:r>
            <a:r>
              <a:rPr sz="2000" b="1" spc="-5" dirty="0" smtClean="0">
                <a:solidFill>
                  <a:srgbClr val="001F5F"/>
                </a:solidFill>
                <a:latin typeface="+mj-lt"/>
                <a:cs typeface="Calibri"/>
              </a:rPr>
              <a:t>locale</a:t>
            </a:r>
            <a:r>
              <a:rPr sz="2000" b="1" spc="-10" dirty="0" smtClean="0">
                <a:solidFill>
                  <a:srgbClr val="001F5F"/>
                </a:solidFill>
                <a:latin typeface="+mj-lt"/>
                <a:cs typeface="Calibri"/>
              </a:rPr>
              <a:t> </a:t>
            </a:r>
            <a:r>
              <a:rPr sz="2000" b="1" spc="-5" dirty="0" smtClean="0">
                <a:solidFill>
                  <a:srgbClr val="001F5F"/>
                </a:solidFill>
                <a:latin typeface="+mj-lt"/>
                <a:cs typeface="Calibri"/>
              </a:rPr>
              <a:t>is </a:t>
            </a:r>
            <a:r>
              <a:rPr sz="2000" b="1" spc="-15" dirty="0" smtClean="0">
                <a:solidFill>
                  <a:srgbClr val="001F5F"/>
                </a:solidFill>
                <a:latin typeface="+mj-lt"/>
                <a:cs typeface="Calibri"/>
              </a:rPr>
              <a:t>represented</a:t>
            </a:r>
            <a:r>
              <a:rPr sz="2000" b="1" spc="35" dirty="0" smtClean="0">
                <a:solidFill>
                  <a:srgbClr val="001F5F"/>
                </a:solidFill>
                <a:latin typeface="+mj-lt"/>
                <a:cs typeface="Calibri"/>
              </a:rPr>
              <a:t> </a:t>
            </a:r>
            <a:r>
              <a:rPr sz="2000" b="1" spc="-15" dirty="0" smtClean="0">
                <a:solidFill>
                  <a:srgbClr val="001F5F"/>
                </a:solidFill>
                <a:latin typeface="+mj-lt"/>
                <a:cs typeface="Calibri"/>
              </a:rPr>
              <a:t>by</a:t>
            </a:r>
            <a:r>
              <a:rPr sz="2000" b="1" spc="45" dirty="0" smtClean="0">
                <a:solidFill>
                  <a:srgbClr val="001F5F"/>
                </a:solidFill>
                <a:latin typeface="+mj-lt"/>
                <a:cs typeface="Calibri"/>
              </a:rPr>
              <a:t> </a:t>
            </a:r>
            <a:r>
              <a:rPr sz="2000" b="1" spc="-10" dirty="0" err="1" smtClean="0">
                <a:solidFill>
                  <a:srgbClr val="001F5F"/>
                </a:solidFill>
                <a:latin typeface="+mj-lt"/>
                <a:cs typeface="Calibri"/>
              </a:rPr>
              <a:t>en_US</a:t>
            </a:r>
            <a:r>
              <a:rPr lang="en-US" sz="2000" b="1" spc="-10" dirty="0" smtClean="0">
                <a:solidFill>
                  <a:srgbClr val="001F5F"/>
                </a:solidFill>
                <a:latin typeface="+mj-lt"/>
                <a:cs typeface="Calibri"/>
              </a:rPr>
              <a:t>,</a:t>
            </a:r>
            <a:r>
              <a:rPr sz="2000" b="1" spc="35" dirty="0" smtClean="0">
                <a:solidFill>
                  <a:srgbClr val="001F5F"/>
                </a:solidFill>
                <a:latin typeface="+mj-lt"/>
                <a:cs typeface="Calibri"/>
              </a:rPr>
              <a:t> </a:t>
            </a:r>
            <a:r>
              <a:rPr sz="2000" b="1" spc="-15" dirty="0" smtClean="0">
                <a:solidFill>
                  <a:srgbClr val="001F5F"/>
                </a:solidFill>
                <a:latin typeface="+mj-lt"/>
                <a:cs typeface="Calibri"/>
              </a:rPr>
              <a:t>etc.</a:t>
            </a:r>
            <a:endParaRPr sz="2000" dirty="0">
              <a:latin typeface="+mj-lt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1714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uts</a:t>
            </a:r>
            <a:r>
              <a:rPr spc="-5" dirty="0"/>
              <a:t>2</a:t>
            </a:r>
            <a:r>
              <a:rPr spc="-204" dirty="0"/>
              <a:t> </a:t>
            </a:r>
            <a:r>
              <a:rPr spc="-5" dirty="0"/>
              <a:t>–</a:t>
            </a:r>
            <a:r>
              <a:rPr spc="-204" dirty="0"/>
              <a:t> </a:t>
            </a:r>
            <a:r>
              <a:rPr spc="-100" dirty="0"/>
              <a:t>L</a:t>
            </a:r>
            <a:r>
              <a:rPr spc="-110" dirty="0"/>
              <a:t>o</a:t>
            </a:r>
            <a:r>
              <a:rPr spc="-105" dirty="0"/>
              <a:t>ca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za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447800"/>
            <a:ext cx="7620000" cy="38696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develop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multiple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languages,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should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maintain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multiple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property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files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corresponding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those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languages/locale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define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content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terms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 smtClean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r>
              <a:rPr lang="en-US" sz="2200" spc="-20" dirty="0" smtClean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2200" spc="-20" dirty="0" smtClean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pairs.</a:t>
            </a:r>
            <a:endParaRPr sz="2200" dirty="0">
              <a:latin typeface="Calibri"/>
              <a:cs typeface="Calibri"/>
            </a:endParaRPr>
          </a:p>
          <a:p>
            <a:pPr marL="241300" marR="15557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example,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going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develop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US</a:t>
            </a:r>
            <a:r>
              <a:rPr sz="22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English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(Default),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Spanish,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French,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then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would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three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properties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files.</a:t>
            </a:r>
            <a:endParaRPr sz="2200" dirty="0">
              <a:latin typeface="Calibri"/>
              <a:cs typeface="Calibri"/>
            </a:endParaRPr>
          </a:p>
          <a:p>
            <a:pPr marL="538480" marR="469900" lvl="1" indent="-228600" algn="just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global.properties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default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English (United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States)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applied</a:t>
            </a:r>
            <a:endParaRPr sz="20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global_fr.properties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This will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used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Fr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nch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locale.</a:t>
            </a:r>
            <a:endParaRPr sz="20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global_es.properties</a:t>
            </a:r>
            <a:r>
              <a:rPr sz="20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−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be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for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Spanish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locale.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1535" y="309372"/>
            <a:ext cx="2825495" cy="12877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3469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uts</a:t>
            </a:r>
            <a:r>
              <a:rPr spc="-5" dirty="0"/>
              <a:t>2</a:t>
            </a:r>
            <a:r>
              <a:rPr spc="-204" dirty="0"/>
              <a:t> </a:t>
            </a:r>
            <a:r>
              <a:rPr spc="-5" dirty="0"/>
              <a:t>–</a:t>
            </a:r>
            <a:r>
              <a:rPr spc="-204" dirty="0"/>
              <a:t> </a:t>
            </a:r>
            <a:r>
              <a:rPr spc="-100" dirty="0"/>
              <a:t>L</a:t>
            </a:r>
            <a:r>
              <a:rPr spc="-110" dirty="0"/>
              <a:t>o</a:t>
            </a:r>
            <a:r>
              <a:rPr spc="-105" dirty="0"/>
              <a:t>ca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za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35" dirty="0"/>
              <a:t> </a:t>
            </a:r>
            <a:r>
              <a:rPr spc="-110" dirty="0">
                <a:solidFill>
                  <a:srgbClr val="FF0000"/>
                </a:solidFill>
              </a:rPr>
              <a:t>E</a:t>
            </a:r>
            <a:r>
              <a:rPr spc="-165" dirty="0">
                <a:solidFill>
                  <a:srgbClr val="FF0000"/>
                </a:solidFill>
              </a:rPr>
              <a:t>x</a:t>
            </a:r>
            <a:r>
              <a:rPr spc="-105" dirty="0">
                <a:solidFill>
                  <a:srgbClr val="FF0000"/>
                </a:solidFill>
              </a:rPr>
              <a:t>a</a:t>
            </a:r>
            <a:r>
              <a:rPr spc="-100" dirty="0">
                <a:solidFill>
                  <a:srgbClr val="FF0000"/>
                </a:solidFill>
              </a:rPr>
              <a:t>m</a:t>
            </a:r>
            <a:r>
              <a:rPr spc="-105" dirty="0">
                <a:solidFill>
                  <a:srgbClr val="FF0000"/>
                </a:solidFill>
              </a:rPr>
              <a:t>p</a:t>
            </a:r>
            <a:r>
              <a:rPr spc="-100" dirty="0">
                <a:solidFill>
                  <a:srgbClr val="FF0000"/>
                </a:solidFill>
              </a:rPr>
              <a:t>l</a:t>
            </a:r>
            <a:r>
              <a:rPr spc="-5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240" y="4031360"/>
            <a:ext cx="72453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Now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languages,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let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us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say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Spanish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would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display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following result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43327" y="1443227"/>
            <a:ext cx="3941445" cy="2688590"/>
            <a:chOff x="2243327" y="1443227"/>
            <a:chExt cx="3941445" cy="268859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3327" y="1443227"/>
              <a:ext cx="3941064" cy="26883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8399" y="1638807"/>
              <a:ext cx="3352800" cy="20995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045207" y="4866132"/>
            <a:ext cx="4337685" cy="1807845"/>
            <a:chOff x="2045207" y="4866132"/>
            <a:chExt cx="4337685" cy="180784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5207" y="4866132"/>
              <a:ext cx="4337304" cy="18074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0025" y="5061851"/>
              <a:ext cx="3749675" cy="1219200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86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15439"/>
            <a:ext cx="7645400" cy="5075555"/>
            <a:chOff x="444500" y="1615439"/>
            <a:chExt cx="7645400" cy="5075555"/>
          </a:xfrm>
        </p:grpSpPr>
        <p:sp>
          <p:nvSpPr>
            <p:cNvPr id="4" name="object 4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330"/>
                  </a:lnTo>
                  <a:lnTo>
                    <a:pt x="22248" y="433466"/>
                  </a:lnTo>
                  <a:lnTo>
                    <a:pt x="46393" y="449720"/>
                  </a:lnTo>
                  <a:lnTo>
                    <a:pt x="75958" y="455676"/>
                  </a:lnTo>
                  <a:lnTo>
                    <a:pt x="7544054" y="455676"/>
                  </a:lnTo>
                  <a:lnTo>
                    <a:pt x="7573601" y="449720"/>
                  </a:lnTo>
                  <a:lnTo>
                    <a:pt x="7597743" y="433466"/>
                  </a:lnTo>
                  <a:lnTo>
                    <a:pt x="7614027" y="409330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330"/>
                  </a:lnTo>
                  <a:lnTo>
                    <a:pt x="7597743" y="433466"/>
                  </a:lnTo>
                  <a:lnTo>
                    <a:pt x="7573601" y="449720"/>
                  </a:lnTo>
                  <a:lnTo>
                    <a:pt x="7544054" y="455676"/>
                  </a:lnTo>
                  <a:lnTo>
                    <a:pt x="75958" y="455676"/>
                  </a:lnTo>
                  <a:lnTo>
                    <a:pt x="46393" y="449720"/>
                  </a:lnTo>
                  <a:lnTo>
                    <a:pt x="22248" y="433466"/>
                  </a:lnTo>
                  <a:lnTo>
                    <a:pt x="5969" y="409330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5"/>
                  </a:lnTo>
                  <a:lnTo>
                    <a:pt x="0" y="379856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2"/>
                  </a:lnTo>
                  <a:lnTo>
                    <a:pt x="7544054" y="455802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6"/>
                  </a:lnTo>
                  <a:lnTo>
                    <a:pt x="7620000" y="75945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5"/>
                  </a:lnTo>
                  <a:lnTo>
                    <a:pt x="7620000" y="379856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2"/>
                  </a:lnTo>
                  <a:lnTo>
                    <a:pt x="75958" y="455802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6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857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3"/>
                  </a:lnTo>
                  <a:lnTo>
                    <a:pt x="7544054" y="455803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7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857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3"/>
                  </a:lnTo>
                  <a:lnTo>
                    <a:pt x="75958" y="455803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7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5"/>
                  </a:lnTo>
                  <a:lnTo>
                    <a:pt x="0" y="379729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29"/>
                  </a:lnTo>
                  <a:lnTo>
                    <a:pt x="7620000" y="75945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5"/>
                  </a:lnTo>
                  <a:lnTo>
                    <a:pt x="7620000" y="379729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29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95"/>
                  </a:lnTo>
                  <a:lnTo>
                    <a:pt x="22248" y="433439"/>
                  </a:lnTo>
                  <a:lnTo>
                    <a:pt x="46393" y="449719"/>
                  </a:lnTo>
                  <a:lnTo>
                    <a:pt x="75958" y="455688"/>
                  </a:lnTo>
                  <a:lnTo>
                    <a:pt x="7544054" y="455688"/>
                  </a:lnTo>
                  <a:lnTo>
                    <a:pt x="7573601" y="449719"/>
                  </a:lnTo>
                  <a:lnTo>
                    <a:pt x="7597743" y="433439"/>
                  </a:lnTo>
                  <a:lnTo>
                    <a:pt x="7614027" y="409295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95"/>
                  </a:lnTo>
                  <a:lnTo>
                    <a:pt x="7597743" y="433439"/>
                  </a:lnTo>
                  <a:lnTo>
                    <a:pt x="7573601" y="449719"/>
                  </a:lnTo>
                  <a:lnTo>
                    <a:pt x="7544054" y="455688"/>
                  </a:lnTo>
                  <a:lnTo>
                    <a:pt x="75958" y="455688"/>
                  </a:lnTo>
                  <a:lnTo>
                    <a:pt x="46393" y="449719"/>
                  </a:lnTo>
                  <a:lnTo>
                    <a:pt x="22248" y="433439"/>
                  </a:lnTo>
                  <a:lnTo>
                    <a:pt x="5969" y="409295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9292" y="1669795"/>
            <a:ext cx="1990725" cy="490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Struts:</a:t>
            </a:r>
            <a:r>
              <a:rPr sz="19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Overview,</a:t>
            </a:r>
            <a:endParaRPr sz="1900">
              <a:latin typeface="Calibri"/>
              <a:cs typeface="Calibri"/>
            </a:endParaRPr>
          </a:p>
          <a:p>
            <a:pPr marL="12700" marR="608330">
              <a:lnSpc>
                <a:spcPct val="176300"/>
              </a:lnSpc>
            </a:pP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architecture,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f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gu</a:t>
            </a:r>
            <a:r>
              <a:rPr sz="1900" spc="-50" dirty="0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ti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n, 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actions, </a:t>
            </a:r>
            <a:r>
              <a:rPr sz="190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interceptors, 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 result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types, </a:t>
            </a:r>
            <a:r>
              <a:rPr sz="190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validations,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7E7E7E"/>
                </a:solidFill>
                <a:latin typeface="Calibri"/>
                <a:cs typeface="Calibri"/>
              </a:rPr>
              <a:t>localization,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b="1" spc="-15" dirty="0">
                <a:solidFill>
                  <a:srgbClr val="FF0000"/>
                </a:solidFill>
                <a:latin typeface="Calibri"/>
                <a:cs typeface="Calibri"/>
              </a:rPr>
              <a:t>exception</a:t>
            </a:r>
            <a:r>
              <a:rPr sz="19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0000"/>
                </a:solidFill>
                <a:latin typeface="Calibri"/>
                <a:cs typeface="Calibri"/>
              </a:rPr>
              <a:t>handling,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annotations.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9481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80" dirty="0" smtClean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10" dirty="0"/>
              <a:t>E</a:t>
            </a:r>
            <a:r>
              <a:rPr spc="-200" dirty="0"/>
              <a:t>x</a:t>
            </a:r>
            <a:r>
              <a:rPr spc="-105" dirty="0"/>
              <a:t>cep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00" dirty="0"/>
              <a:t>H</a:t>
            </a:r>
            <a:r>
              <a:rPr spc="-105" dirty="0"/>
              <a:t>a</a:t>
            </a:r>
            <a:r>
              <a:rPr spc="-100" dirty="0"/>
              <a:t>n</a:t>
            </a:r>
            <a:r>
              <a:rPr spc="-110" dirty="0"/>
              <a:t>d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447800"/>
            <a:ext cx="7903845" cy="451281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marR="5080" indent="-228600" algn="just">
              <a:lnSpc>
                <a:spcPct val="90100"/>
              </a:lnSpc>
              <a:spcBef>
                <a:spcPts val="35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provides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 easier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way </a:t>
            </a:r>
            <a:r>
              <a:rPr sz="2400" b="1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handle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uncaught exception </a:t>
            </a:r>
            <a:r>
              <a:rPr lang="en-US" sz="24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through </a:t>
            </a:r>
            <a:r>
              <a:rPr lang="en-US" sz="2400" b="1" spc="-15" dirty="0" smtClean="0">
                <a:solidFill>
                  <a:srgbClr val="2E2B1F"/>
                </a:solidFill>
                <a:cs typeface="Calibri"/>
              </a:rPr>
              <a:t>"exception"</a:t>
            </a:r>
            <a:r>
              <a:rPr lang="en-US" sz="2400" b="1" spc="3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b="1" spc="-35" dirty="0" smtClean="0">
                <a:solidFill>
                  <a:srgbClr val="2E2B1F"/>
                </a:solidFill>
                <a:cs typeface="Calibri"/>
              </a:rPr>
              <a:t>interceptor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redirect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users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dedicated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error page. </a:t>
            </a:r>
            <a:endParaRPr lang="en-US" sz="24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90100"/>
              </a:lnSpc>
              <a:spcBef>
                <a:spcPts val="35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lang="en-US" sz="2400" spc="-60" dirty="0" smtClean="0">
                <a:solidFill>
                  <a:srgbClr val="2E2B1F"/>
                </a:solidFill>
                <a:latin typeface="Calibri"/>
                <a:cs typeface="Calibri"/>
              </a:rPr>
              <a:t>We 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easily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configure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z="24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error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pages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exceptions.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225"/>
              </a:spcBef>
              <a:buClr>
                <a:srgbClr val="A9A47B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20" dirty="0" smtClean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 file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called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2E2B1F"/>
                </a:solidFill>
                <a:latin typeface="Calibri"/>
                <a:cs typeface="Calibri"/>
              </a:rPr>
              <a:t>Error.jsp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spcBef>
                <a:spcPts val="229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b="1" spc="-10" dirty="0">
                <a:solidFill>
                  <a:srgbClr val="001F5F"/>
                </a:solidFill>
                <a:latin typeface="Calibri"/>
                <a:cs typeface="Calibri"/>
              </a:rPr>
              <a:t>&lt;html&gt;</a:t>
            </a:r>
            <a:endParaRPr dirty="0">
              <a:latin typeface="Calibri"/>
              <a:cs typeface="Calibri"/>
            </a:endParaRPr>
          </a:p>
          <a:p>
            <a:pPr marL="974090" lvl="1" indent="-504825">
              <a:spcBef>
                <a:spcPts val="190"/>
              </a:spcBef>
              <a:buClr>
                <a:srgbClr val="A9A47B"/>
              </a:buClr>
              <a:tabLst>
                <a:tab pos="516890" algn="l"/>
                <a:tab pos="517525" algn="l"/>
              </a:tabLst>
            </a:pPr>
            <a:r>
              <a:rPr b="1" spc="-10" dirty="0">
                <a:solidFill>
                  <a:srgbClr val="001F5F"/>
                </a:solidFill>
                <a:latin typeface="Calibri"/>
                <a:cs typeface="Calibri"/>
              </a:rPr>
              <a:t>&lt;body&gt;</a:t>
            </a:r>
            <a:endParaRPr dirty="0">
              <a:latin typeface="Calibri"/>
              <a:cs typeface="Calibri"/>
            </a:endParaRPr>
          </a:p>
          <a:p>
            <a:pPr marL="974090" lvl="1" indent="-504825">
              <a:spcBef>
                <a:spcPts val="195"/>
              </a:spcBef>
              <a:buClr>
                <a:srgbClr val="A9A47B"/>
              </a:buClr>
              <a:tabLst>
                <a:tab pos="516890" algn="l"/>
                <a:tab pos="517525" algn="l"/>
              </a:tabLst>
            </a:pPr>
            <a:r>
              <a:rPr lang="en-US" b="1" spc="-10" dirty="0" smtClean="0">
                <a:solidFill>
                  <a:srgbClr val="001F5F"/>
                </a:solidFill>
                <a:latin typeface="Calibri"/>
                <a:cs typeface="Calibri"/>
              </a:rPr>
              <a:t>			</a:t>
            </a:r>
            <a:r>
              <a:rPr b="1" spc="-10" dirty="0" smtClean="0">
                <a:solidFill>
                  <a:srgbClr val="001F5F"/>
                </a:solidFill>
                <a:latin typeface="Calibri"/>
                <a:cs typeface="Calibri"/>
              </a:rPr>
              <a:t>This </a:t>
            </a: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is </a:t>
            </a:r>
            <a:r>
              <a:rPr b="1" spc="-20" dirty="0">
                <a:solidFill>
                  <a:srgbClr val="001F5F"/>
                </a:solidFill>
                <a:latin typeface="Calibri"/>
                <a:cs typeface="Calibri"/>
              </a:rPr>
              <a:t>my</a:t>
            </a:r>
            <a:r>
              <a:rPr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1F5F"/>
                </a:solidFill>
                <a:latin typeface="Calibri"/>
                <a:cs typeface="Calibri"/>
              </a:rPr>
              <a:t>custom </a:t>
            </a:r>
            <a:r>
              <a:rPr b="1" spc="-15" dirty="0">
                <a:solidFill>
                  <a:srgbClr val="001F5F"/>
                </a:solidFill>
                <a:latin typeface="Calibri"/>
                <a:cs typeface="Calibri"/>
              </a:rPr>
              <a:t>error</a:t>
            </a:r>
            <a:r>
              <a:rPr b="1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1F5F"/>
                </a:solidFill>
                <a:latin typeface="Calibri"/>
                <a:cs typeface="Calibri"/>
              </a:rPr>
              <a:t>page</a:t>
            </a:r>
            <a:endParaRPr dirty="0">
              <a:latin typeface="Calibri"/>
              <a:cs typeface="Calibri"/>
            </a:endParaRPr>
          </a:p>
          <a:p>
            <a:pPr marL="836930" lvl="1" indent="-367665">
              <a:spcBef>
                <a:spcPts val="190"/>
              </a:spcBef>
              <a:buClr>
                <a:srgbClr val="A9A47B"/>
              </a:buClr>
              <a:tabLst>
                <a:tab pos="379730" algn="l"/>
                <a:tab pos="380365" algn="l"/>
              </a:tabLst>
            </a:pPr>
            <a:r>
              <a:rPr b="1" spc="-5" dirty="0">
                <a:solidFill>
                  <a:srgbClr val="001F5F"/>
                </a:solidFill>
                <a:latin typeface="Calibri"/>
                <a:cs typeface="Calibri"/>
              </a:rPr>
              <a:t>&lt;/body&gt;</a:t>
            </a:r>
            <a:endParaRPr dirty="0">
              <a:latin typeface="Calibri"/>
              <a:cs typeface="Calibri"/>
            </a:endParaRPr>
          </a:p>
          <a:p>
            <a:pPr marL="698500" lvl="1" indent="-228600">
              <a:spcBef>
                <a:spcPts val="1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b="1" spc="-10" dirty="0">
                <a:solidFill>
                  <a:srgbClr val="001F5F"/>
                </a:solidFill>
                <a:latin typeface="Calibri"/>
                <a:cs typeface="Calibri"/>
              </a:rPr>
              <a:t>&lt;/html&gt;</a:t>
            </a:r>
            <a:endParaRPr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M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odify</a:t>
            </a:r>
            <a:r>
              <a:rPr sz="2400" spc="2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struts.xml</a:t>
            </a:r>
            <a:r>
              <a:rPr sz="24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adding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following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line−</a:t>
            </a:r>
            <a:endParaRPr sz="2400" dirty="0">
              <a:latin typeface="Calibri"/>
              <a:cs typeface="Calibri"/>
            </a:endParaRPr>
          </a:p>
          <a:p>
            <a:pPr marL="305435" indent="-293370">
              <a:lnSpc>
                <a:spcPct val="100000"/>
              </a:lnSpc>
              <a:spcBef>
                <a:spcPts val="660"/>
              </a:spcBef>
              <a:buClr>
                <a:srgbClr val="A9A47B"/>
              </a:buClr>
              <a:buSzPct val="122222"/>
              <a:tabLst>
                <a:tab pos="305435" algn="l"/>
                <a:tab pos="306070" algn="l"/>
              </a:tabLst>
            </a:pPr>
            <a:r>
              <a:rPr lang="en-US" sz="2000" b="1" spc="-5" dirty="0" smtClean="0">
                <a:solidFill>
                  <a:srgbClr val="001F5F"/>
                </a:solidFill>
                <a:latin typeface="Calibri"/>
                <a:cs typeface="Calibri"/>
              </a:rPr>
              <a:t>	</a:t>
            </a:r>
            <a:r>
              <a:rPr sz="2000" b="1" spc="-5" dirty="0" smtClean="0">
                <a:solidFill>
                  <a:srgbClr val="001F5F"/>
                </a:solidFill>
                <a:latin typeface="Calibri"/>
                <a:cs typeface="Calibri"/>
              </a:rPr>
              <a:t>&lt;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result</a:t>
            </a:r>
            <a:r>
              <a:rPr sz="200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name</a:t>
            </a:r>
            <a:r>
              <a:rPr sz="20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20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1F5F"/>
                </a:solidFill>
                <a:latin typeface="Calibri"/>
                <a:cs typeface="Calibri"/>
              </a:rPr>
              <a:t>"error</a:t>
            </a:r>
            <a:r>
              <a:rPr sz="2000" b="1" spc="-15" dirty="0" smtClean="0">
                <a:solidFill>
                  <a:srgbClr val="001F5F"/>
                </a:solidFill>
                <a:latin typeface="Calibri"/>
                <a:cs typeface="Calibri"/>
              </a:rPr>
              <a:t>"&gt;</a:t>
            </a:r>
            <a:r>
              <a:rPr lang="en-US" sz="2000" b="1" spc="-1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/Error.jsp</a:t>
            </a:r>
            <a:r>
              <a:rPr lang="en-US" sz="20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5" dirty="0" smtClean="0">
                <a:solidFill>
                  <a:srgbClr val="001F5F"/>
                </a:solidFill>
                <a:latin typeface="Calibri"/>
                <a:cs typeface="Calibri"/>
              </a:rPr>
              <a:t>&lt;/</a:t>
            </a:r>
            <a:r>
              <a:rPr sz="2000" b="1" spc="-15" dirty="0">
                <a:solidFill>
                  <a:srgbClr val="001F5F"/>
                </a:solidFill>
                <a:latin typeface="Calibri"/>
                <a:cs typeface="Calibri"/>
              </a:rPr>
              <a:t>result&gt;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86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15439"/>
            <a:ext cx="7645400" cy="5075555"/>
            <a:chOff x="444500" y="1615439"/>
            <a:chExt cx="7645400" cy="5075555"/>
          </a:xfrm>
        </p:grpSpPr>
        <p:sp>
          <p:nvSpPr>
            <p:cNvPr id="4" name="object 4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330"/>
                  </a:lnTo>
                  <a:lnTo>
                    <a:pt x="22248" y="433466"/>
                  </a:lnTo>
                  <a:lnTo>
                    <a:pt x="46393" y="449720"/>
                  </a:lnTo>
                  <a:lnTo>
                    <a:pt x="75958" y="455676"/>
                  </a:lnTo>
                  <a:lnTo>
                    <a:pt x="7544054" y="455676"/>
                  </a:lnTo>
                  <a:lnTo>
                    <a:pt x="7573601" y="449720"/>
                  </a:lnTo>
                  <a:lnTo>
                    <a:pt x="7597743" y="433466"/>
                  </a:lnTo>
                  <a:lnTo>
                    <a:pt x="7614027" y="409330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330"/>
                  </a:lnTo>
                  <a:lnTo>
                    <a:pt x="7597743" y="433466"/>
                  </a:lnTo>
                  <a:lnTo>
                    <a:pt x="7573601" y="449720"/>
                  </a:lnTo>
                  <a:lnTo>
                    <a:pt x="7544054" y="455676"/>
                  </a:lnTo>
                  <a:lnTo>
                    <a:pt x="75958" y="455676"/>
                  </a:lnTo>
                  <a:lnTo>
                    <a:pt x="46393" y="449720"/>
                  </a:lnTo>
                  <a:lnTo>
                    <a:pt x="22248" y="433466"/>
                  </a:lnTo>
                  <a:lnTo>
                    <a:pt x="5969" y="409330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5"/>
                  </a:lnTo>
                  <a:lnTo>
                    <a:pt x="0" y="379856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2"/>
                  </a:lnTo>
                  <a:lnTo>
                    <a:pt x="7544054" y="455802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6"/>
                  </a:lnTo>
                  <a:lnTo>
                    <a:pt x="7620000" y="75945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5"/>
                  </a:lnTo>
                  <a:lnTo>
                    <a:pt x="7620000" y="379856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2"/>
                  </a:lnTo>
                  <a:lnTo>
                    <a:pt x="75958" y="455802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6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857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3"/>
                  </a:lnTo>
                  <a:lnTo>
                    <a:pt x="7544054" y="455803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7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857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3"/>
                  </a:lnTo>
                  <a:lnTo>
                    <a:pt x="75958" y="455803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7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5"/>
                  </a:lnTo>
                  <a:lnTo>
                    <a:pt x="0" y="379729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29"/>
                  </a:lnTo>
                  <a:lnTo>
                    <a:pt x="7620000" y="75945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5"/>
                  </a:lnTo>
                  <a:lnTo>
                    <a:pt x="7620000" y="379729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29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95"/>
                  </a:lnTo>
                  <a:lnTo>
                    <a:pt x="22248" y="433439"/>
                  </a:lnTo>
                  <a:lnTo>
                    <a:pt x="46393" y="449719"/>
                  </a:lnTo>
                  <a:lnTo>
                    <a:pt x="75958" y="455688"/>
                  </a:lnTo>
                  <a:lnTo>
                    <a:pt x="7544054" y="455688"/>
                  </a:lnTo>
                  <a:lnTo>
                    <a:pt x="7573601" y="449719"/>
                  </a:lnTo>
                  <a:lnTo>
                    <a:pt x="7597743" y="433439"/>
                  </a:lnTo>
                  <a:lnTo>
                    <a:pt x="7614027" y="409295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95"/>
                  </a:lnTo>
                  <a:lnTo>
                    <a:pt x="7597743" y="433439"/>
                  </a:lnTo>
                  <a:lnTo>
                    <a:pt x="7573601" y="449719"/>
                  </a:lnTo>
                  <a:lnTo>
                    <a:pt x="7544054" y="455688"/>
                  </a:lnTo>
                  <a:lnTo>
                    <a:pt x="75958" y="455688"/>
                  </a:lnTo>
                  <a:lnTo>
                    <a:pt x="46393" y="449719"/>
                  </a:lnTo>
                  <a:lnTo>
                    <a:pt x="22248" y="433439"/>
                  </a:lnTo>
                  <a:lnTo>
                    <a:pt x="5969" y="409295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9292" y="1669795"/>
            <a:ext cx="1938655" cy="490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Struts:</a:t>
            </a:r>
            <a:r>
              <a:rPr sz="19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Overview,</a:t>
            </a:r>
            <a:endParaRPr sz="1900">
              <a:latin typeface="Calibri"/>
              <a:cs typeface="Calibri"/>
            </a:endParaRPr>
          </a:p>
          <a:p>
            <a:pPr marL="12700" marR="556260">
              <a:lnSpc>
                <a:spcPct val="176300"/>
              </a:lnSpc>
            </a:pP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architecture,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f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i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gu</a:t>
            </a:r>
            <a:r>
              <a:rPr sz="1900" spc="-50" dirty="0">
                <a:solidFill>
                  <a:srgbClr val="7E7E7E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ti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n, 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actions, </a:t>
            </a:r>
            <a:r>
              <a:rPr sz="190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interceptors, 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 result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types, </a:t>
            </a:r>
            <a:r>
              <a:rPr sz="190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validations,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7E7E7E"/>
                </a:solidFill>
                <a:latin typeface="Calibri"/>
                <a:cs typeface="Calibri"/>
              </a:rPr>
              <a:t>localization</a:t>
            </a:r>
            <a:r>
              <a:rPr sz="1900" b="1" spc="-10" dirty="0">
                <a:solidFill>
                  <a:srgbClr val="7E7E7E"/>
                </a:solidFill>
                <a:latin typeface="Calibri"/>
                <a:cs typeface="Calibri"/>
              </a:rPr>
              <a:t>,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5" dirty="0">
                <a:solidFill>
                  <a:srgbClr val="7E7E7E"/>
                </a:solidFill>
                <a:latin typeface="Calibri"/>
                <a:cs typeface="Calibri"/>
              </a:rPr>
              <a:t>exception</a:t>
            </a:r>
            <a:r>
              <a:rPr sz="1900" spc="-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handling,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b="1" spc="-5" dirty="0">
                <a:solidFill>
                  <a:srgbClr val="FF0000"/>
                </a:solidFill>
                <a:latin typeface="Calibri"/>
                <a:cs typeface="Calibri"/>
              </a:rPr>
              <a:t>annotations.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862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utl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15439"/>
            <a:ext cx="7645400" cy="5075555"/>
            <a:chOff x="444500" y="1615439"/>
            <a:chExt cx="7645400" cy="5075555"/>
          </a:xfrm>
        </p:grpSpPr>
        <p:sp>
          <p:nvSpPr>
            <p:cNvPr id="4" name="object 4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28139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2138552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2648965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30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330"/>
                  </a:lnTo>
                  <a:lnTo>
                    <a:pt x="22248" y="433466"/>
                  </a:lnTo>
                  <a:lnTo>
                    <a:pt x="46393" y="449720"/>
                  </a:lnTo>
                  <a:lnTo>
                    <a:pt x="75958" y="455676"/>
                  </a:lnTo>
                  <a:lnTo>
                    <a:pt x="7544054" y="455676"/>
                  </a:lnTo>
                  <a:lnTo>
                    <a:pt x="7573601" y="449720"/>
                  </a:lnTo>
                  <a:lnTo>
                    <a:pt x="7597743" y="433466"/>
                  </a:lnTo>
                  <a:lnTo>
                    <a:pt x="7614027" y="409330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315937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330"/>
                  </a:lnTo>
                  <a:lnTo>
                    <a:pt x="7597743" y="433466"/>
                  </a:lnTo>
                  <a:lnTo>
                    <a:pt x="7573601" y="449720"/>
                  </a:lnTo>
                  <a:lnTo>
                    <a:pt x="7544054" y="455676"/>
                  </a:lnTo>
                  <a:lnTo>
                    <a:pt x="75958" y="455676"/>
                  </a:lnTo>
                  <a:lnTo>
                    <a:pt x="46393" y="449720"/>
                  </a:lnTo>
                  <a:lnTo>
                    <a:pt x="22248" y="433466"/>
                  </a:lnTo>
                  <a:lnTo>
                    <a:pt x="5969" y="409330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5"/>
                  </a:lnTo>
                  <a:lnTo>
                    <a:pt x="0" y="379856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2"/>
                  </a:lnTo>
                  <a:lnTo>
                    <a:pt x="7544054" y="455802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6"/>
                  </a:lnTo>
                  <a:lnTo>
                    <a:pt x="7620000" y="75945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" y="3669791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5"/>
                  </a:lnTo>
                  <a:lnTo>
                    <a:pt x="7620000" y="379856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2"/>
                  </a:lnTo>
                  <a:lnTo>
                    <a:pt x="75958" y="455802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6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857"/>
                  </a:lnTo>
                  <a:lnTo>
                    <a:pt x="5969" y="409404"/>
                  </a:lnTo>
                  <a:lnTo>
                    <a:pt x="22248" y="433546"/>
                  </a:lnTo>
                  <a:lnTo>
                    <a:pt x="46393" y="449830"/>
                  </a:lnTo>
                  <a:lnTo>
                    <a:pt x="75958" y="455803"/>
                  </a:lnTo>
                  <a:lnTo>
                    <a:pt x="7544054" y="455803"/>
                  </a:lnTo>
                  <a:lnTo>
                    <a:pt x="7573601" y="449830"/>
                  </a:lnTo>
                  <a:lnTo>
                    <a:pt x="7597743" y="433546"/>
                  </a:lnTo>
                  <a:lnTo>
                    <a:pt x="7614027" y="409404"/>
                  </a:lnTo>
                  <a:lnTo>
                    <a:pt x="7620000" y="379857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200" y="418020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857"/>
                  </a:lnTo>
                  <a:lnTo>
                    <a:pt x="7614027" y="409404"/>
                  </a:lnTo>
                  <a:lnTo>
                    <a:pt x="7597743" y="433546"/>
                  </a:lnTo>
                  <a:lnTo>
                    <a:pt x="7573601" y="449830"/>
                  </a:lnTo>
                  <a:lnTo>
                    <a:pt x="7544054" y="455803"/>
                  </a:lnTo>
                  <a:lnTo>
                    <a:pt x="75958" y="455803"/>
                  </a:lnTo>
                  <a:lnTo>
                    <a:pt x="46393" y="449830"/>
                  </a:lnTo>
                  <a:lnTo>
                    <a:pt x="22248" y="433546"/>
                  </a:lnTo>
                  <a:lnTo>
                    <a:pt x="5969" y="409404"/>
                  </a:lnTo>
                  <a:lnTo>
                    <a:pt x="0" y="379857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55"/>
                  </a:lnTo>
                  <a:lnTo>
                    <a:pt x="22248" y="22209"/>
                  </a:lnTo>
                  <a:lnTo>
                    <a:pt x="5969" y="46345"/>
                  </a:lnTo>
                  <a:lnTo>
                    <a:pt x="0" y="75945"/>
                  </a:lnTo>
                  <a:lnTo>
                    <a:pt x="0" y="379729"/>
                  </a:lnTo>
                  <a:lnTo>
                    <a:pt x="5969" y="409277"/>
                  </a:lnTo>
                  <a:lnTo>
                    <a:pt x="22248" y="433419"/>
                  </a:lnTo>
                  <a:lnTo>
                    <a:pt x="46393" y="449703"/>
                  </a:lnTo>
                  <a:lnTo>
                    <a:pt x="75958" y="455675"/>
                  </a:lnTo>
                  <a:lnTo>
                    <a:pt x="7544054" y="455675"/>
                  </a:lnTo>
                  <a:lnTo>
                    <a:pt x="7573601" y="449703"/>
                  </a:lnTo>
                  <a:lnTo>
                    <a:pt x="7597743" y="433419"/>
                  </a:lnTo>
                  <a:lnTo>
                    <a:pt x="7614027" y="409277"/>
                  </a:lnTo>
                  <a:lnTo>
                    <a:pt x="7620000" y="379729"/>
                  </a:lnTo>
                  <a:lnTo>
                    <a:pt x="7620000" y="75945"/>
                  </a:lnTo>
                  <a:lnTo>
                    <a:pt x="7614027" y="46345"/>
                  </a:lnTo>
                  <a:lnTo>
                    <a:pt x="7597743" y="22209"/>
                  </a:lnTo>
                  <a:lnTo>
                    <a:pt x="7573601" y="5955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200" y="4690744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5"/>
                  </a:moveTo>
                  <a:lnTo>
                    <a:pt x="5969" y="46345"/>
                  </a:lnTo>
                  <a:lnTo>
                    <a:pt x="22248" y="22209"/>
                  </a:lnTo>
                  <a:lnTo>
                    <a:pt x="46393" y="5955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55"/>
                  </a:lnTo>
                  <a:lnTo>
                    <a:pt x="7597743" y="22209"/>
                  </a:lnTo>
                  <a:lnTo>
                    <a:pt x="7614027" y="46345"/>
                  </a:lnTo>
                  <a:lnTo>
                    <a:pt x="7620000" y="75945"/>
                  </a:lnTo>
                  <a:lnTo>
                    <a:pt x="7620000" y="379729"/>
                  </a:lnTo>
                  <a:lnTo>
                    <a:pt x="7614027" y="409277"/>
                  </a:lnTo>
                  <a:lnTo>
                    <a:pt x="7597743" y="433419"/>
                  </a:lnTo>
                  <a:lnTo>
                    <a:pt x="7573601" y="449703"/>
                  </a:lnTo>
                  <a:lnTo>
                    <a:pt x="7544054" y="455675"/>
                  </a:lnTo>
                  <a:lnTo>
                    <a:pt x="75958" y="455675"/>
                  </a:lnTo>
                  <a:lnTo>
                    <a:pt x="46393" y="449703"/>
                  </a:lnTo>
                  <a:lnTo>
                    <a:pt x="22248" y="433419"/>
                  </a:lnTo>
                  <a:lnTo>
                    <a:pt x="5969" y="409277"/>
                  </a:lnTo>
                  <a:lnTo>
                    <a:pt x="0" y="379729"/>
                  </a:lnTo>
                  <a:lnTo>
                    <a:pt x="0" y="759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72"/>
                  </a:lnTo>
                  <a:lnTo>
                    <a:pt x="22248" y="22256"/>
                  </a:lnTo>
                  <a:lnTo>
                    <a:pt x="5969" y="46398"/>
                  </a:lnTo>
                  <a:lnTo>
                    <a:pt x="0" y="75946"/>
                  </a:lnTo>
                  <a:lnTo>
                    <a:pt x="0" y="379730"/>
                  </a:lnTo>
                  <a:lnTo>
                    <a:pt x="5969" y="409295"/>
                  </a:lnTo>
                  <a:lnTo>
                    <a:pt x="22248" y="433439"/>
                  </a:lnTo>
                  <a:lnTo>
                    <a:pt x="46393" y="449719"/>
                  </a:lnTo>
                  <a:lnTo>
                    <a:pt x="75958" y="455688"/>
                  </a:lnTo>
                  <a:lnTo>
                    <a:pt x="7544054" y="455688"/>
                  </a:lnTo>
                  <a:lnTo>
                    <a:pt x="7573601" y="449719"/>
                  </a:lnTo>
                  <a:lnTo>
                    <a:pt x="7597743" y="433439"/>
                  </a:lnTo>
                  <a:lnTo>
                    <a:pt x="7614027" y="409295"/>
                  </a:lnTo>
                  <a:lnTo>
                    <a:pt x="7620000" y="379730"/>
                  </a:lnTo>
                  <a:lnTo>
                    <a:pt x="7620000" y="75946"/>
                  </a:lnTo>
                  <a:lnTo>
                    <a:pt x="7614027" y="46398"/>
                  </a:lnTo>
                  <a:lnTo>
                    <a:pt x="7597743" y="22256"/>
                  </a:lnTo>
                  <a:lnTo>
                    <a:pt x="7573601" y="5972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200" y="5201157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46"/>
                  </a:moveTo>
                  <a:lnTo>
                    <a:pt x="5969" y="46398"/>
                  </a:lnTo>
                  <a:lnTo>
                    <a:pt x="22248" y="22256"/>
                  </a:lnTo>
                  <a:lnTo>
                    <a:pt x="46393" y="5972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72"/>
                  </a:lnTo>
                  <a:lnTo>
                    <a:pt x="7597743" y="22256"/>
                  </a:lnTo>
                  <a:lnTo>
                    <a:pt x="7614027" y="46398"/>
                  </a:lnTo>
                  <a:lnTo>
                    <a:pt x="7620000" y="75946"/>
                  </a:lnTo>
                  <a:lnTo>
                    <a:pt x="7620000" y="379730"/>
                  </a:lnTo>
                  <a:lnTo>
                    <a:pt x="7614027" y="409295"/>
                  </a:lnTo>
                  <a:lnTo>
                    <a:pt x="7597743" y="433439"/>
                  </a:lnTo>
                  <a:lnTo>
                    <a:pt x="7573601" y="449719"/>
                  </a:lnTo>
                  <a:lnTo>
                    <a:pt x="7544054" y="455688"/>
                  </a:lnTo>
                  <a:lnTo>
                    <a:pt x="75958" y="455688"/>
                  </a:lnTo>
                  <a:lnTo>
                    <a:pt x="46393" y="449719"/>
                  </a:lnTo>
                  <a:lnTo>
                    <a:pt x="22248" y="433439"/>
                  </a:lnTo>
                  <a:lnTo>
                    <a:pt x="5969" y="409295"/>
                  </a:lnTo>
                  <a:lnTo>
                    <a:pt x="0" y="379730"/>
                  </a:lnTo>
                  <a:lnTo>
                    <a:pt x="0" y="759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200" y="5711558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7544054" y="0"/>
                  </a:moveTo>
                  <a:lnTo>
                    <a:pt x="75958" y="0"/>
                  </a:lnTo>
                  <a:lnTo>
                    <a:pt x="46393" y="5969"/>
                  </a:lnTo>
                  <a:lnTo>
                    <a:pt x="22248" y="22248"/>
                  </a:lnTo>
                  <a:lnTo>
                    <a:pt x="5969" y="46393"/>
                  </a:lnTo>
                  <a:lnTo>
                    <a:pt x="0" y="75958"/>
                  </a:lnTo>
                  <a:lnTo>
                    <a:pt x="0" y="379768"/>
                  </a:lnTo>
                  <a:lnTo>
                    <a:pt x="5969" y="409331"/>
                  </a:lnTo>
                  <a:lnTo>
                    <a:pt x="22248" y="433471"/>
                  </a:lnTo>
                  <a:lnTo>
                    <a:pt x="46393" y="449746"/>
                  </a:lnTo>
                  <a:lnTo>
                    <a:pt x="75958" y="455714"/>
                  </a:lnTo>
                  <a:lnTo>
                    <a:pt x="7544054" y="455714"/>
                  </a:lnTo>
                  <a:lnTo>
                    <a:pt x="7573601" y="449746"/>
                  </a:lnTo>
                  <a:lnTo>
                    <a:pt x="7597743" y="433471"/>
                  </a:lnTo>
                  <a:lnTo>
                    <a:pt x="7614027" y="409331"/>
                  </a:lnTo>
                  <a:lnTo>
                    <a:pt x="7620000" y="379768"/>
                  </a:lnTo>
                  <a:lnTo>
                    <a:pt x="7620000" y="75958"/>
                  </a:lnTo>
                  <a:lnTo>
                    <a:pt x="7614027" y="46393"/>
                  </a:lnTo>
                  <a:lnTo>
                    <a:pt x="7597743" y="22248"/>
                  </a:lnTo>
                  <a:lnTo>
                    <a:pt x="7573601" y="5969"/>
                  </a:lnTo>
                  <a:lnTo>
                    <a:pt x="7544054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200" y="6221996"/>
              <a:ext cx="7620000" cy="455930"/>
            </a:xfrm>
            <a:custGeom>
              <a:avLst/>
              <a:gdLst/>
              <a:ahLst/>
              <a:cxnLst/>
              <a:rect l="l" t="t" r="r" b="b"/>
              <a:pathLst>
                <a:path w="7620000" h="455929">
                  <a:moveTo>
                    <a:pt x="0" y="75958"/>
                  </a:moveTo>
                  <a:lnTo>
                    <a:pt x="5969" y="46393"/>
                  </a:lnTo>
                  <a:lnTo>
                    <a:pt x="22248" y="22248"/>
                  </a:lnTo>
                  <a:lnTo>
                    <a:pt x="46393" y="5969"/>
                  </a:lnTo>
                  <a:lnTo>
                    <a:pt x="75958" y="0"/>
                  </a:lnTo>
                  <a:lnTo>
                    <a:pt x="7544054" y="0"/>
                  </a:lnTo>
                  <a:lnTo>
                    <a:pt x="7573601" y="5969"/>
                  </a:lnTo>
                  <a:lnTo>
                    <a:pt x="7597743" y="22248"/>
                  </a:lnTo>
                  <a:lnTo>
                    <a:pt x="7614027" y="46393"/>
                  </a:lnTo>
                  <a:lnTo>
                    <a:pt x="7620000" y="75958"/>
                  </a:lnTo>
                  <a:lnTo>
                    <a:pt x="7620000" y="379768"/>
                  </a:lnTo>
                  <a:lnTo>
                    <a:pt x="7614027" y="409331"/>
                  </a:lnTo>
                  <a:lnTo>
                    <a:pt x="7597743" y="433471"/>
                  </a:lnTo>
                  <a:lnTo>
                    <a:pt x="7573601" y="449746"/>
                  </a:lnTo>
                  <a:lnTo>
                    <a:pt x="7544054" y="455714"/>
                  </a:lnTo>
                  <a:lnTo>
                    <a:pt x="75958" y="455714"/>
                  </a:lnTo>
                  <a:lnTo>
                    <a:pt x="46393" y="449746"/>
                  </a:lnTo>
                  <a:lnTo>
                    <a:pt x="22248" y="433471"/>
                  </a:lnTo>
                  <a:lnTo>
                    <a:pt x="5969" y="409331"/>
                  </a:lnTo>
                  <a:lnTo>
                    <a:pt x="0" y="379768"/>
                  </a:lnTo>
                  <a:lnTo>
                    <a:pt x="0" y="75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9292" y="1669795"/>
            <a:ext cx="1938655" cy="490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7E7E7E"/>
                </a:solidFill>
                <a:latin typeface="Calibri"/>
                <a:cs typeface="Calibri"/>
              </a:rPr>
              <a:t>Struts:</a:t>
            </a:r>
            <a:r>
              <a:rPr sz="19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7E7E7E"/>
                </a:solidFill>
                <a:latin typeface="Calibri"/>
                <a:cs typeface="Calibri"/>
              </a:rPr>
              <a:t>Overview,</a:t>
            </a:r>
            <a:endParaRPr sz="1900">
              <a:latin typeface="Calibri"/>
              <a:cs typeface="Calibri"/>
            </a:endParaRPr>
          </a:p>
          <a:p>
            <a:pPr marL="12700" marR="556260">
              <a:lnSpc>
                <a:spcPct val="176300"/>
              </a:lnSpc>
            </a:pPr>
            <a:r>
              <a:rPr sz="1900" b="1" spc="-10" dirty="0">
                <a:solidFill>
                  <a:srgbClr val="FF0000"/>
                </a:solidFill>
                <a:latin typeface="Calibri"/>
                <a:cs typeface="Calibri"/>
              </a:rPr>
              <a:t>architecture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9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gu</a:t>
            </a:r>
            <a:r>
              <a:rPr sz="19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n, 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actions,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interceptors,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 result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types, </a:t>
            </a:r>
            <a:r>
              <a:rPr sz="19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validations,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localization,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76300"/>
              </a:lnSpc>
            </a:pPr>
            <a:r>
              <a:rPr sz="1900" spc="-15" dirty="0">
                <a:solidFill>
                  <a:srgbClr val="FFFFFF"/>
                </a:solidFill>
                <a:latin typeface="Calibri"/>
                <a:cs typeface="Calibri"/>
              </a:rPr>
              <a:t>exception</a:t>
            </a:r>
            <a:r>
              <a:rPr sz="19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handling, </a:t>
            </a:r>
            <a:r>
              <a:rPr sz="1900" spc="-4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annotations.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52247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80" dirty="0" smtClean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00" dirty="0"/>
              <a:t>Ann</a:t>
            </a:r>
            <a:r>
              <a:rPr spc="-110" dirty="0"/>
              <a:t>o</a:t>
            </a:r>
            <a:r>
              <a:rPr spc="-100" dirty="0"/>
              <a:t>t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100" dirty="0"/>
              <a:t>n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919836"/>
            <a:ext cx="8036560" cy="56919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b="1" dirty="0" smtClean="0">
                <a:solidFill>
                  <a:srgbClr val="FF0000"/>
                </a:solidFill>
                <a:latin typeface="Calibri"/>
                <a:cs typeface="Calibri"/>
              </a:rPr>
              <a:t>Struts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provides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two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forms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configuration</a:t>
            </a:r>
            <a:r>
              <a:rPr lang="en-US" sz="24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AutoNum type="arabicPeriod"/>
              <a:tabLst>
                <a:tab pos="240665" algn="l"/>
                <a:tab pos="241300" algn="l"/>
              </a:tabLst>
            </a:pP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use the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struts.xml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file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 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configurations. </a:t>
            </a:r>
            <a:endParaRPr lang="en-US" sz="20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AutoNum type="arabicPeriod"/>
              <a:tabLst>
                <a:tab pos="240665" algn="l"/>
                <a:tab pos="241300" algn="l"/>
              </a:tabLst>
            </a:pP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using the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Java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5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Annotations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feature. </a:t>
            </a:r>
            <a:endParaRPr sz="2000" dirty="0">
              <a:latin typeface="Calibri"/>
              <a:cs typeface="Calibri"/>
            </a:endParaRPr>
          </a:p>
          <a:p>
            <a:pPr marL="241300" marR="281305" indent="-228600">
              <a:lnSpc>
                <a:spcPct val="100000"/>
              </a:lnSpc>
              <a:spcBef>
                <a:spcPts val="409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8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start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using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annotations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your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project,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make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sure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 have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included the </a:t>
            </a:r>
            <a:r>
              <a:rPr sz="2000" spc="-3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following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jar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files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WebContent</a:t>
            </a:r>
            <a:r>
              <a:rPr sz="20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/WEB-INF/lib</a:t>
            </a:r>
            <a:r>
              <a:rPr sz="2000" b="1" spc="-4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folder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5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struts2-convention-plugin-x.y.z.jar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asm-x.y.jar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antlr-x.y.z.jar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commons-fileupload-x.y.z.jar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commons-io-x.y.z.jar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commons-lang-x.y.jar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commons-logging-x.y.z.jar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commons-logging-api-x.y.jar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5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freemarker-x.y.z.jar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javassist-.xy.z.GA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ognl-x.y.z.jar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struts2-core-x.y.z.jar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xwork-core.x.y.z.jar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–</a:t>
            </a:r>
            <a:r>
              <a:rPr spc="-204" dirty="0"/>
              <a:t> </a:t>
            </a:r>
            <a:r>
              <a:rPr spc="-100" dirty="0"/>
              <a:t>Ann</a:t>
            </a:r>
            <a:r>
              <a:rPr spc="-110" dirty="0"/>
              <a:t>o</a:t>
            </a:r>
            <a:r>
              <a:rPr spc="-100" dirty="0"/>
              <a:t>t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114" dirty="0"/>
              <a:t>n</a:t>
            </a:r>
            <a:r>
              <a:rPr spc="-5" dirty="0"/>
              <a:t>s</a:t>
            </a:r>
            <a:r>
              <a:rPr spc="-235" dirty="0"/>
              <a:t> </a:t>
            </a:r>
            <a:r>
              <a:rPr sz="3600" spc="-95" dirty="0">
                <a:solidFill>
                  <a:srgbClr val="FF0000"/>
                </a:solidFill>
              </a:rPr>
              <a:t>E</a:t>
            </a:r>
            <a:r>
              <a:rPr sz="3600" spc="-150" dirty="0">
                <a:solidFill>
                  <a:srgbClr val="FF0000"/>
                </a:solidFill>
              </a:rPr>
              <a:t>x</a:t>
            </a:r>
            <a:r>
              <a:rPr sz="3600" spc="-105" dirty="0">
                <a:solidFill>
                  <a:srgbClr val="FF0000"/>
                </a:solidFill>
              </a:rPr>
              <a:t>a</a:t>
            </a:r>
            <a:r>
              <a:rPr sz="3600" spc="-95" dirty="0">
                <a:solidFill>
                  <a:srgbClr val="FF0000"/>
                </a:solidFill>
              </a:rPr>
              <a:t>mp</a:t>
            </a:r>
            <a:r>
              <a:rPr sz="3600" spc="-105" dirty="0">
                <a:solidFill>
                  <a:srgbClr val="FF0000"/>
                </a:solidFill>
              </a:rPr>
              <a:t>l</a:t>
            </a:r>
            <a:r>
              <a:rPr sz="3600" dirty="0">
                <a:solidFill>
                  <a:srgbClr val="FF0000"/>
                </a:solidFill>
              </a:rPr>
              <a:t>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2400" y="1143000"/>
            <a:ext cx="8458200" cy="48942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05"/>
              </a:spcBef>
            </a:pPr>
            <a:r>
              <a:rPr sz="2000" spc="-105" dirty="0" smtClean="0">
                <a:solidFill>
                  <a:srgbClr val="FF0000"/>
                </a:solidFill>
                <a:latin typeface="Cambria"/>
                <a:cs typeface="Cambria"/>
              </a:rPr>
              <a:t>Validation</a:t>
            </a:r>
            <a:r>
              <a:rPr sz="2000" spc="-254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Cambria"/>
                <a:cs typeface="Cambria"/>
              </a:rPr>
              <a:t>on</a:t>
            </a:r>
            <a:r>
              <a:rPr sz="2000" spc="-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000" spc="-21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65" dirty="0" smtClean="0">
                <a:solidFill>
                  <a:srgbClr val="FF0000"/>
                </a:solidFill>
                <a:latin typeface="Cambria"/>
                <a:cs typeface="Cambria"/>
              </a:rPr>
              <a:t>Age</a:t>
            </a:r>
            <a:r>
              <a:rPr sz="2000" spc="-21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000" spc="-21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0" dirty="0" smtClean="0">
                <a:solidFill>
                  <a:srgbClr val="FF0000"/>
                </a:solidFill>
                <a:latin typeface="Cambria"/>
                <a:cs typeface="Cambria"/>
              </a:rPr>
              <a:t>as</a:t>
            </a:r>
            <a:r>
              <a:rPr lang="en-US" sz="2000" spc="-50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210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85" dirty="0" smtClean="0">
                <a:solidFill>
                  <a:srgbClr val="FF0000"/>
                </a:solidFill>
                <a:latin typeface="Cambria"/>
                <a:cs typeface="Cambria"/>
              </a:rPr>
              <a:t>range</a:t>
            </a:r>
            <a:r>
              <a:rPr lang="en-US" sz="2000" spc="-8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90" dirty="0" smtClean="0">
                <a:solidFill>
                  <a:srgbClr val="FF0000"/>
                </a:solidFill>
                <a:latin typeface="Cambria"/>
                <a:cs typeface="Cambria"/>
              </a:rPr>
              <a:t>between</a:t>
            </a:r>
            <a:r>
              <a:rPr sz="2000" spc="-21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2000" spc="-21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5" dirty="0" smtClean="0">
                <a:solidFill>
                  <a:srgbClr val="FF0000"/>
                </a:solidFill>
                <a:latin typeface="Cambria"/>
                <a:cs typeface="Cambria"/>
              </a:rPr>
              <a:t>28</a:t>
            </a:r>
            <a:r>
              <a:rPr lang="en-US" sz="2000" spc="-55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90" dirty="0" smtClean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65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2000" spc="-2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70" dirty="0">
                <a:solidFill>
                  <a:srgbClr val="FF0000"/>
                </a:solidFill>
                <a:latin typeface="Cambria"/>
                <a:cs typeface="Cambria"/>
              </a:rPr>
              <a:t>65.</a:t>
            </a:r>
            <a:endParaRPr sz="2000" dirty="0">
              <a:latin typeface="Cambria"/>
              <a:cs typeface="Cambria"/>
            </a:endParaRPr>
          </a:p>
          <a:p>
            <a:pPr marL="12700" marR="3268979">
              <a:lnSpc>
                <a:spcPct val="100000"/>
              </a:lnSpc>
              <a:spcBef>
                <a:spcPts val="1970"/>
              </a:spcBef>
            </a:pP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import</a:t>
            </a:r>
            <a:r>
              <a:rPr sz="15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org.apache.struts2.convention.annotation.Action; </a:t>
            </a: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15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 marR="3268979">
              <a:lnSpc>
                <a:spcPct val="100000"/>
              </a:lnSpc>
              <a:spcBef>
                <a:spcPts val="1970"/>
              </a:spcBef>
            </a:pPr>
            <a:r>
              <a:rPr sz="1500" spc="-5" dirty="0" smtClean="0">
                <a:solidFill>
                  <a:srgbClr val="2E2B1F"/>
                </a:solidFill>
                <a:latin typeface="Calibri"/>
                <a:cs typeface="Calibri"/>
              </a:rPr>
              <a:t>import</a:t>
            </a:r>
            <a:r>
              <a:rPr sz="15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org.apache.struts2.convention.annotation.Result; </a:t>
            </a: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15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 marR="3268979">
              <a:lnSpc>
                <a:spcPct val="100000"/>
              </a:lnSpc>
              <a:spcBef>
                <a:spcPts val="1970"/>
              </a:spcBef>
            </a:pPr>
            <a:r>
              <a:rPr sz="1500" dirty="0" smtClean="0">
                <a:solidFill>
                  <a:srgbClr val="2E2B1F"/>
                </a:solidFill>
                <a:latin typeface="Calibri"/>
                <a:cs typeface="Calibri"/>
              </a:rPr>
              <a:t>import</a:t>
            </a:r>
            <a:r>
              <a:rPr sz="15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E2B1F"/>
                </a:solidFill>
                <a:latin typeface="Calibri"/>
                <a:cs typeface="Calibri"/>
              </a:rPr>
              <a:t>org.apache.struts2.convention.annotation.Results; </a:t>
            </a:r>
            <a:r>
              <a:rPr sz="15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15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 marR="3268979">
              <a:lnSpc>
                <a:spcPct val="100000"/>
              </a:lnSpc>
              <a:spcBef>
                <a:spcPts val="1970"/>
              </a:spcBef>
            </a:pPr>
            <a:r>
              <a:rPr sz="1500" spc="-5" dirty="0" smtClean="0">
                <a:solidFill>
                  <a:srgbClr val="2E2B1F"/>
                </a:solidFill>
                <a:latin typeface="Calibri"/>
                <a:cs typeface="Calibri"/>
              </a:rPr>
              <a:t>import</a:t>
            </a:r>
            <a:r>
              <a:rPr sz="15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2E2B1F"/>
                </a:solidFill>
                <a:latin typeface="Calibri"/>
                <a:cs typeface="Calibri"/>
              </a:rPr>
              <a:t>com.opensymphony.xwork2.validator.annotations.*;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Calibri"/>
              <a:cs typeface="Calibri"/>
            </a:endParaRPr>
          </a:p>
          <a:p>
            <a:pPr marL="140335" marR="4281805" indent="-128270">
              <a:lnSpc>
                <a:spcPct val="100000"/>
              </a:lnSpc>
            </a:pP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public class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Employee </a:t>
            </a:r>
            <a:r>
              <a:rPr sz="1600" spc="-10" dirty="0" smtClean="0">
                <a:solidFill>
                  <a:srgbClr val="2E2B1F"/>
                </a:solidFill>
                <a:latin typeface="Calibri"/>
                <a:cs typeface="Calibri"/>
              </a:rPr>
              <a:t>extend</a:t>
            </a:r>
            <a:r>
              <a:rPr lang="en-US" sz="1600" spc="-10" dirty="0" smtClean="0">
                <a:solidFill>
                  <a:srgbClr val="2E2B1F"/>
                </a:solidFill>
                <a:latin typeface="Calibri"/>
                <a:cs typeface="Calibri"/>
              </a:rPr>
              <a:t>  </a:t>
            </a:r>
            <a:r>
              <a:rPr sz="1600" spc="-5" dirty="0" err="1" smtClean="0">
                <a:solidFill>
                  <a:srgbClr val="2E2B1F"/>
                </a:solidFill>
                <a:latin typeface="Calibri"/>
                <a:cs typeface="Calibri"/>
              </a:rPr>
              <a:t>ActionSupport</a:t>
            </a:r>
            <a:r>
              <a:rPr lang="en-US" sz="16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 smtClean="0">
                <a:solidFill>
                  <a:srgbClr val="2E2B1F"/>
                </a:solidFill>
                <a:latin typeface="Calibri"/>
                <a:cs typeface="Calibri"/>
              </a:rPr>
              <a:t>{ </a:t>
            </a:r>
            <a:r>
              <a:rPr sz="1600" spc="-32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private</a:t>
            </a:r>
            <a:r>
              <a:rPr sz="16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int</a:t>
            </a:r>
            <a:r>
              <a:rPr sz="16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age;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600" dirty="0" smtClean="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5"/>
              </a:spcBef>
              <a:tabLst>
                <a:tab pos="2727325" algn="l"/>
              </a:tabLst>
            </a:pPr>
            <a:r>
              <a:rPr lang="en-US" sz="1600" dirty="0" smtClean="0">
                <a:solidFill>
                  <a:srgbClr val="2E2B1F"/>
                </a:solidFill>
                <a:cs typeface="Calibri"/>
              </a:rPr>
              <a:t>public</a:t>
            </a:r>
            <a:r>
              <a:rPr lang="en-US" sz="1600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1600" dirty="0" err="1" smtClean="0">
                <a:solidFill>
                  <a:srgbClr val="2E2B1F"/>
                </a:solidFill>
                <a:cs typeface="Calibri"/>
              </a:rPr>
              <a:t>int</a:t>
            </a:r>
            <a:r>
              <a:rPr lang="en-US" sz="1600" spc="-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1600" spc="-10" dirty="0" err="1" smtClean="0">
                <a:solidFill>
                  <a:srgbClr val="2E2B1F"/>
                </a:solidFill>
                <a:cs typeface="Calibri"/>
              </a:rPr>
              <a:t>getAge</a:t>
            </a:r>
            <a:r>
              <a:rPr lang="en-US" sz="1600" spc="-10" dirty="0" smtClean="0">
                <a:solidFill>
                  <a:srgbClr val="2E2B1F"/>
                </a:solidFill>
                <a:cs typeface="Calibri"/>
              </a:rPr>
              <a:t>()</a:t>
            </a:r>
            <a:r>
              <a:rPr lang="en-US" sz="1600" spc="-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1600" dirty="0" smtClean="0">
                <a:solidFill>
                  <a:srgbClr val="2E2B1F"/>
                </a:solidFill>
                <a:cs typeface="Calibri"/>
              </a:rPr>
              <a:t>{</a:t>
            </a:r>
            <a:r>
              <a:rPr lang="en-US" sz="1600" spc="35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1600" spc="-10" dirty="0" smtClean="0">
                <a:solidFill>
                  <a:srgbClr val="2E2B1F"/>
                </a:solidFill>
                <a:cs typeface="Calibri"/>
              </a:rPr>
              <a:t>return</a:t>
            </a:r>
            <a:r>
              <a:rPr lang="en-US" sz="1600" spc="-5" dirty="0" smtClean="0">
                <a:solidFill>
                  <a:srgbClr val="2E2B1F"/>
                </a:solidFill>
                <a:cs typeface="Calibri"/>
              </a:rPr>
              <a:t> age;	</a:t>
            </a:r>
            <a:r>
              <a:rPr lang="en-US" sz="1600" dirty="0" smtClean="0">
                <a:solidFill>
                  <a:srgbClr val="2E2B1F"/>
                </a:solidFill>
                <a:cs typeface="Calibri"/>
              </a:rPr>
              <a:t>}</a:t>
            </a:r>
            <a:endParaRPr lang="en-US" sz="1600" dirty="0" smtClean="0"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1600" dirty="0" smtClean="0"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5"/>
              </a:spcBef>
              <a:tabLst>
                <a:tab pos="2417445" algn="l"/>
                <a:tab pos="3655695" algn="l"/>
                <a:tab pos="3886835" algn="l"/>
              </a:tabLst>
            </a:pPr>
            <a:r>
              <a:rPr lang="en-US" sz="1600" dirty="0" smtClean="0">
                <a:solidFill>
                  <a:srgbClr val="2E2B1F"/>
                </a:solidFill>
                <a:cs typeface="Calibri"/>
              </a:rPr>
              <a:t>public</a:t>
            </a:r>
            <a:r>
              <a:rPr lang="en-US" sz="1600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1600" spc="-10" dirty="0" smtClean="0">
                <a:solidFill>
                  <a:srgbClr val="2E2B1F"/>
                </a:solidFill>
                <a:cs typeface="Calibri"/>
              </a:rPr>
              <a:t>void</a:t>
            </a:r>
            <a:r>
              <a:rPr lang="en-US" sz="1600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1600" spc="-5" dirty="0" err="1" smtClean="0">
                <a:solidFill>
                  <a:srgbClr val="2E2B1F"/>
                </a:solidFill>
                <a:cs typeface="Calibri"/>
              </a:rPr>
              <a:t>setAge</a:t>
            </a:r>
            <a:r>
              <a:rPr lang="en-US" sz="1600" spc="-5" dirty="0" smtClean="0">
                <a:solidFill>
                  <a:srgbClr val="2E2B1F"/>
                </a:solidFill>
                <a:cs typeface="Calibri"/>
              </a:rPr>
              <a:t>(</a:t>
            </a:r>
            <a:r>
              <a:rPr lang="en-US" sz="1600" spc="-5" dirty="0" err="1" smtClean="0">
                <a:solidFill>
                  <a:srgbClr val="2E2B1F"/>
                </a:solidFill>
                <a:cs typeface="Calibri"/>
              </a:rPr>
              <a:t>int</a:t>
            </a:r>
            <a:r>
              <a:rPr lang="en-US" sz="1600" spc="-5" dirty="0" smtClean="0">
                <a:solidFill>
                  <a:srgbClr val="2E2B1F"/>
                </a:solidFill>
                <a:cs typeface="Calibri"/>
              </a:rPr>
              <a:t> age)</a:t>
            </a:r>
            <a:r>
              <a:rPr lang="en-US" sz="1600" spc="-2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1600" dirty="0" smtClean="0">
                <a:solidFill>
                  <a:srgbClr val="2E2B1F"/>
                </a:solidFill>
                <a:cs typeface="Calibri"/>
              </a:rPr>
              <a:t>{	</a:t>
            </a:r>
            <a:r>
              <a:rPr lang="en-US" sz="1600" spc="-5" dirty="0" err="1" smtClean="0">
                <a:solidFill>
                  <a:srgbClr val="2E2B1F"/>
                </a:solidFill>
                <a:cs typeface="Calibri"/>
              </a:rPr>
              <a:t>this.age</a:t>
            </a:r>
            <a:r>
              <a:rPr lang="en-US" sz="1600" spc="-2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1600" dirty="0" smtClean="0">
                <a:solidFill>
                  <a:srgbClr val="2E2B1F"/>
                </a:solidFill>
                <a:cs typeface="Calibri"/>
              </a:rPr>
              <a:t>=</a:t>
            </a:r>
            <a:r>
              <a:rPr lang="en-US" sz="1600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1600" spc="-5" dirty="0" smtClean="0">
                <a:solidFill>
                  <a:srgbClr val="2E2B1F"/>
                </a:solidFill>
                <a:cs typeface="Calibri"/>
              </a:rPr>
              <a:t>age;	</a:t>
            </a:r>
            <a:r>
              <a:rPr lang="en-US" sz="1600" dirty="0" smtClean="0">
                <a:solidFill>
                  <a:srgbClr val="2E2B1F"/>
                </a:solidFill>
                <a:cs typeface="Calibri"/>
              </a:rPr>
              <a:t>}</a:t>
            </a:r>
          </a:p>
          <a:p>
            <a:pPr marL="140335">
              <a:lnSpc>
                <a:spcPct val="100000"/>
              </a:lnSpc>
            </a:pPr>
            <a:endParaRPr lang="en-US" sz="1450" dirty="0" smtClean="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</a:pPr>
            <a:r>
              <a:rPr sz="1600" b="1" spc="-10" dirty="0" smtClean="0">
                <a:solidFill>
                  <a:srgbClr val="001F5F"/>
                </a:solidFill>
                <a:latin typeface="Calibri"/>
                <a:cs typeface="Calibri"/>
              </a:rPr>
              <a:t>@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IntRangeFieldValidator(message</a:t>
            </a:r>
            <a:r>
              <a:rPr sz="16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6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"Age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must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be</a:t>
            </a:r>
            <a:r>
              <a:rPr sz="16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 between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28</a:t>
            </a:r>
            <a:r>
              <a:rPr sz="16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16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65",</a:t>
            </a:r>
            <a:r>
              <a:rPr sz="1600" b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min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 =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"28",</a:t>
            </a:r>
            <a:r>
              <a:rPr sz="1600" b="1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max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600" b="1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"65")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5"/>
              </a:spcBef>
              <a:tabLst>
                <a:tab pos="2727325" algn="l"/>
              </a:tabLst>
            </a:pPr>
            <a:r>
              <a:rPr sz="1500" dirty="0" smtClean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5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264160"/>
            <a:ext cx="66643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–</a:t>
            </a:r>
            <a:r>
              <a:rPr spc="-204" dirty="0"/>
              <a:t> </a:t>
            </a:r>
            <a:r>
              <a:rPr spc="-100" dirty="0"/>
              <a:t>Ann</a:t>
            </a:r>
            <a:r>
              <a:rPr spc="-110" dirty="0"/>
              <a:t>o</a:t>
            </a:r>
            <a:r>
              <a:rPr spc="-100" dirty="0"/>
              <a:t>t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114" dirty="0"/>
              <a:t>n</a:t>
            </a:r>
            <a:r>
              <a:rPr spc="-5" dirty="0"/>
              <a:t>s</a:t>
            </a:r>
            <a:r>
              <a:rPr spc="-235" dirty="0"/>
              <a:t> </a:t>
            </a:r>
            <a:r>
              <a:rPr sz="4000" spc="-204" dirty="0">
                <a:solidFill>
                  <a:srgbClr val="FF0000"/>
                </a:solidFill>
              </a:rPr>
              <a:t>T</a:t>
            </a:r>
            <a:r>
              <a:rPr sz="4000" spc="-105" dirty="0">
                <a:solidFill>
                  <a:srgbClr val="FF0000"/>
                </a:solidFill>
              </a:rPr>
              <a:t>y</a:t>
            </a:r>
            <a:r>
              <a:rPr sz="4000" spc="-110" dirty="0">
                <a:solidFill>
                  <a:srgbClr val="FF0000"/>
                </a:solidFill>
              </a:rPr>
              <a:t>p</a:t>
            </a:r>
            <a:r>
              <a:rPr sz="4000" spc="-105" dirty="0">
                <a:solidFill>
                  <a:srgbClr val="FF0000"/>
                </a:solidFill>
              </a:rPr>
              <a:t>e</a:t>
            </a:r>
            <a:r>
              <a:rPr sz="4000" spc="-5" dirty="0">
                <a:solidFill>
                  <a:srgbClr val="FF0000"/>
                </a:solidFill>
              </a:rPr>
              <a:t>s</a:t>
            </a:r>
            <a:endParaRPr sz="4000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8600" y="1219200"/>
          <a:ext cx="8001000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0"/>
              </a:tblGrid>
              <a:tr h="374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Annotations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</a:tr>
              <a:tr h="88715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Namespace</a:t>
                      </a:r>
                      <a:r>
                        <a:rPr sz="1800" b="1" spc="-5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r>
                        <a:rPr sz="1800" b="1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(Action</a:t>
                      </a:r>
                      <a:r>
                        <a:rPr sz="1800" b="1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r>
                        <a:rPr sz="1800" b="1" spc="-5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lang="en-US" sz="1800" b="1" spc="-5" dirty="0" smtClean="0">
                        <a:solidFill>
                          <a:srgbClr val="2E2B1F"/>
                        </a:solidFill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lang="en-US" b="0" i="0" dirty="0" smtClean="0">
                          <a:solidFill>
                            <a:srgbClr val="FF0000"/>
                          </a:solidFill>
                        </a:rPr>
                        <a:t>@Namespace </a:t>
                      </a:r>
                      <a:r>
                        <a:rPr lang="en-US" i="0" dirty="0" smtClean="0"/>
                        <a:t>annotation </a:t>
                      </a:r>
                      <a:r>
                        <a:rPr lang="en-US" dirty="0" smtClean="0"/>
                        <a:t>allows the definition of an Action's </a:t>
                      </a:r>
                      <a:r>
                        <a:rPr lang="en-US" i="1" dirty="0" smtClean="0"/>
                        <a:t>namespace</a:t>
                      </a:r>
                      <a:r>
                        <a:rPr lang="en-US" dirty="0" smtClean="0"/>
                        <a:t> in the Action class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6461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Results</a:t>
                      </a:r>
                      <a:r>
                        <a:rPr sz="1800" b="1" spc="-4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r>
                        <a:rPr sz="1800" b="1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(Action</a:t>
                      </a:r>
                      <a:r>
                        <a:rPr sz="1800" b="1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@Results</a:t>
                      </a:r>
                      <a:r>
                        <a:rPr sz="1800" spc="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defines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a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set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results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Action.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92305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800" b="1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r>
                        <a:rPr sz="1800" b="1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(Interceptor</a:t>
                      </a:r>
                      <a:r>
                        <a:rPr sz="1800" b="1" spc="-4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1440" marR="15176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@After</a:t>
                      </a:r>
                      <a:r>
                        <a:rPr sz="1800" spc="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marks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needs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called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39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main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was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executed.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ignored.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92305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Before</a:t>
                      </a:r>
                      <a:r>
                        <a:rPr sz="1800" b="1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r>
                        <a:rPr sz="1800" b="1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(Interceptor</a:t>
                      </a:r>
                      <a:r>
                        <a:rPr sz="1800" b="1" spc="-4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1440" marR="20701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@Before</a:t>
                      </a:r>
                      <a:r>
                        <a:rPr sz="1800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marks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needs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called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before </a:t>
                      </a:r>
                      <a:r>
                        <a:rPr sz="1800" spc="-39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main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result was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executed.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ignored.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3743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5" dirty="0" err="1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EmailValidator</a:t>
                      </a:r>
                      <a:r>
                        <a:rPr sz="1800" b="1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spc="-30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r>
                        <a:rPr sz="1800" b="1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(Validation</a:t>
                      </a:r>
                      <a:r>
                        <a:rPr sz="1800" b="1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743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5" dirty="0" err="1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IntRangeFieldValidator</a:t>
                      </a:r>
                      <a:r>
                        <a:rPr sz="1800" b="1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spc="-20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r>
                        <a:rPr sz="1800" b="1" spc="-20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(Validation</a:t>
                      </a:r>
                      <a:r>
                        <a:rPr sz="1800" b="1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3743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5" dirty="0" err="1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RequiredFieldValidator</a:t>
                      </a:r>
                      <a:r>
                        <a:rPr sz="1800" b="1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spc="-25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</a:t>
                      </a:r>
                      <a:r>
                        <a:rPr sz="1800" b="1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(Validation</a:t>
                      </a:r>
                      <a:r>
                        <a:rPr sz="1800" b="1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Annotation)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5421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00" dirty="0"/>
              <a:t>A</a:t>
            </a:r>
            <a:r>
              <a:rPr spc="-180" dirty="0"/>
              <a:t>r</a:t>
            </a:r>
            <a:r>
              <a:rPr spc="-105" dirty="0"/>
              <a:t>c</a:t>
            </a:r>
            <a:r>
              <a:rPr spc="-110" dirty="0"/>
              <a:t>hi</a:t>
            </a:r>
            <a:r>
              <a:rPr spc="-135" dirty="0"/>
              <a:t>t</a:t>
            </a:r>
            <a:r>
              <a:rPr spc="-105" dirty="0"/>
              <a:t>ec</a:t>
            </a:r>
            <a:r>
              <a:rPr spc="-100" dirty="0"/>
              <a:t>tu</a:t>
            </a:r>
            <a:r>
              <a:rPr spc="-180" dirty="0"/>
              <a:t>r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295400"/>
            <a:ext cx="7344409" cy="4543552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339725" indent="-228600">
              <a:lnSpc>
                <a:spcPts val="2380"/>
              </a:lnSpc>
              <a:spcBef>
                <a:spcPts val="39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z="2200" b="1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framework</a:t>
            </a:r>
            <a:r>
              <a:rPr sz="2200" b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develop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MVC-based</a:t>
            </a:r>
            <a:r>
              <a:rPr sz="22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web </a:t>
            </a:r>
            <a:r>
              <a:rPr sz="2200" b="1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lvl="1" algn="just">
              <a:lnSpc>
                <a:spcPct val="100000"/>
              </a:lnSpc>
              <a:spcBef>
                <a:spcPts val="50"/>
              </a:spcBef>
              <a:buClr>
                <a:srgbClr val="9CBDBC"/>
              </a:buClr>
            </a:pPr>
            <a:endParaRPr sz="2550" dirty="0">
              <a:latin typeface="Calibri"/>
              <a:cs typeface="Calibri"/>
            </a:endParaRPr>
          </a:p>
          <a:p>
            <a:pPr marL="241300" marR="66675" indent="-228600" algn="just">
              <a:lnSpc>
                <a:spcPts val="238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Struts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framework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provides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configurable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MVC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support.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2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66675" indent="-228600" algn="just">
              <a:lnSpc>
                <a:spcPts val="238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lang="en-US" sz="22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The</a:t>
            </a:r>
            <a:r>
              <a:rPr lang="en-US" sz="2200" spc="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Model-View-Controller</a:t>
            </a:r>
            <a:r>
              <a:rPr lang="en-US" sz="2200" spc="2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20" dirty="0" smtClean="0">
                <a:solidFill>
                  <a:srgbClr val="2E2B1F"/>
                </a:solidFill>
                <a:cs typeface="Calibri"/>
              </a:rPr>
              <a:t>pattern</a:t>
            </a:r>
            <a:r>
              <a:rPr lang="en-US" sz="2200" spc="2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5" dirty="0" smtClean="0">
                <a:solidFill>
                  <a:srgbClr val="2E2B1F"/>
                </a:solidFill>
                <a:cs typeface="Calibri"/>
              </a:rPr>
              <a:t>in</a:t>
            </a:r>
            <a:r>
              <a:rPr lang="en-US" sz="2200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5" dirty="0" smtClean="0">
                <a:solidFill>
                  <a:srgbClr val="2E2B1F"/>
                </a:solidFill>
                <a:cs typeface="Calibri"/>
              </a:rPr>
              <a:t>Struts</a:t>
            </a:r>
            <a:r>
              <a:rPr lang="en-US" sz="2200" spc="2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5" dirty="0" smtClean="0">
                <a:solidFill>
                  <a:srgbClr val="2E2B1F"/>
                </a:solidFill>
                <a:cs typeface="Calibri"/>
              </a:rPr>
              <a:t>is</a:t>
            </a:r>
            <a:r>
              <a:rPr lang="en-US" sz="2200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implemented </a:t>
            </a:r>
            <a:r>
              <a:rPr lang="en-US" sz="2200" spc="-48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5" dirty="0" smtClean="0">
                <a:solidFill>
                  <a:srgbClr val="2E2B1F"/>
                </a:solidFill>
                <a:cs typeface="Calibri"/>
              </a:rPr>
              <a:t>with the </a:t>
            </a: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following</a:t>
            </a:r>
            <a:r>
              <a:rPr lang="en-US" sz="220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b="1" spc="-10" dirty="0" smtClean="0">
                <a:solidFill>
                  <a:srgbClr val="2E2B1F"/>
                </a:solidFill>
                <a:cs typeface="Calibri"/>
              </a:rPr>
              <a:t>five</a:t>
            </a:r>
            <a:r>
              <a:rPr lang="en-US" sz="2200" b="1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b="1" spc="-15" dirty="0" smtClean="0">
                <a:solidFill>
                  <a:srgbClr val="2E2B1F"/>
                </a:solidFill>
                <a:cs typeface="Calibri"/>
              </a:rPr>
              <a:t>core</a:t>
            </a:r>
            <a:r>
              <a:rPr lang="en-US" sz="2200" b="1" spc="3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b="1" spc="-15" dirty="0" smtClean="0">
                <a:solidFill>
                  <a:srgbClr val="2E2B1F"/>
                </a:solidFill>
                <a:cs typeface="Calibri"/>
              </a:rPr>
              <a:t>components</a:t>
            </a:r>
            <a:r>
              <a:rPr lang="en-US" sz="2200" b="1" spc="5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5" dirty="0" smtClean="0">
                <a:solidFill>
                  <a:srgbClr val="2E2B1F"/>
                </a:solidFill>
                <a:cs typeface="Calibri"/>
              </a:rPr>
              <a:t>−</a:t>
            </a:r>
            <a:endParaRPr lang="en-US" sz="2200" dirty="0" smtClean="0">
              <a:cs typeface="Calibri"/>
            </a:endParaRPr>
          </a:p>
          <a:p>
            <a:pPr marL="767080" lvl="1" indent="-457834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lang="en-US" sz="2000" dirty="0" smtClean="0">
                <a:solidFill>
                  <a:srgbClr val="2E2B1F"/>
                </a:solidFill>
                <a:cs typeface="Calibri"/>
              </a:rPr>
              <a:t>Actions</a:t>
            </a:r>
            <a:endParaRPr lang="en-US" sz="2000" dirty="0" smtClean="0">
              <a:cs typeface="Calibri"/>
            </a:endParaRPr>
          </a:p>
          <a:p>
            <a:pPr marL="767080" lvl="1" indent="-457834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lang="en-US" sz="2000" spc="-15" dirty="0" smtClean="0">
                <a:solidFill>
                  <a:srgbClr val="2E2B1F"/>
                </a:solidFill>
                <a:cs typeface="Calibri"/>
              </a:rPr>
              <a:t>Interceptors</a:t>
            </a:r>
            <a:endParaRPr lang="en-US" sz="2000" dirty="0" smtClean="0">
              <a:cs typeface="Calibri"/>
            </a:endParaRPr>
          </a:p>
          <a:p>
            <a:pPr marL="767080" lvl="1" indent="-457834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lang="en-US" sz="2000" spc="-20" dirty="0" smtClean="0">
                <a:solidFill>
                  <a:srgbClr val="2E2B1F"/>
                </a:solidFill>
                <a:cs typeface="Calibri"/>
              </a:rPr>
              <a:t>Value 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Stack</a:t>
            </a:r>
            <a:r>
              <a:rPr lang="en-US" sz="2000" spc="-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/</a:t>
            </a:r>
            <a:r>
              <a:rPr lang="en-US" sz="2000" spc="-2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OGNL</a:t>
            </a:r>
            <a:endParaRPr lang="en-US" sz="2000" dirty="0" smtClean="0">
              <a:cs typeface="Calibri"/>
            </a:endParaRPr>
          </a:p>
          <a:p>
            <a:pPr marL="767080" lvl="1" indent="-457834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Results 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/</a:t>
            </a:r>
            <a:r>
              <a:rPr lang="en-US" sz="2000" spc="-2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10" dirty="0" smtClean="0">
                <a:solidFill>
                  <a:srgbClr val="2E2B1F"/>
                </a:solidFill>
                <a:cs typeface="Calibri"/>
              </a:rPr>
              <a:t>Result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 types</a:t>
            </a:r>
            <a:endParaRPr lang="en-US" sz="2000" dirty="0" smtClean="0">
              <a:cs typeface="Calibri"/>
            </a:endParaRPr>
          </a:p>
          <a:p>
            <a:pPr marL="767080" lvl="1" indent="-457834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lang="en-US" sz="2000" spc="-10" dirty="0" smtClean="0">
                <a:solidFill>
                  <a:srgbClr val="2E2B1F"/>
                </a:solidFill>
                <a:cs typeface="Calibri"/>
              </a:rPr>
              <a:t>View</a:t>
            </a:r>
            <a:r>
              <a:rPr lang="en-US" sz="2000" spc="-3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technologies</a:t>
            </a:r>
            <a:endParaRPr lang="en-US" sz="2000" dirty="0" smtClean="0">
              <a:cs typeface="Calibri"/>
            </a:endParaRPr>
          </a:p>
          <a:p>
            <a:pPr marL="241300" marR="66675" indent="-228600" algn="just">
              <a:lnSpc>
                <a:spcPts val="238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800"/>
            <a:ext cx="45421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00" dirty="0"/>
              <a:t>A</a:t>
            </a:r>
            <a:r>
              <a:rPr spc="-180" dirty="0"/>
              <a:t>r</a:t>
            </a:r>
            <a:r>
              <a:rPr spc="-105" dirty="0"/>
              <a:t>c</a:t>
            </a:r>
            <a:r>
              <a:rPr spc="-110" dirty="0"/>
              <a:t>hi</a:t>
            </a:r>
            <a:r>
              <a:rPr spc="-135" dirty="0"/>
              <a:t>t</a:t>
            </a:r>
            <a:r>
              <a:rPr spc="-105" dirty="0"/>
              <a:t>ec</a:t>
            </a:r>
            <a:r>
              <a:rPr spc="-100" dirty="0"/>
              <a:t>tu</a:t>
            </a:r>
            <a:r>
              <a:rPr spc="-180" dirty="0"/>
              <a:t>r</a:t>
            </a:r>
            <a:r>
              <a:rPr spc="-5" dirty="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143003"/>
            <a:ext cx="6477000" cy="5333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45421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00" dirty="0"/>
              <a:t>A</a:t>
            </a:r>
            <a:r>
              <a:rPr spc="-180" dirty="0"/>
              <a:t>r</a:t>
            </a:r>
            <a:r>
              <a:rPr spc="-105" dirty="0"/>
              <a:t>c</a:t>
            </a:r>
            <a:r>
              <a:rPr spc="-110" dirty="0"/>
              <a:t>hi</a:t>
            </a:r>
            <a:r>
              <a:rPr spc="-135" dirty="0"/>
              <a:t>t</a:t>
            </a:r>
            <a:r>
              <a:rPr spc="-105" dirty="0"/>
              <a:t>ec</a:t>
            </a:r>
            <a:r>
              <a:rPr spc="-100" dirty="0"/>
              <a:t>tu</a:t>
            </a:r>
            <a:r>
              <a:rPr spc="-180" dirty="0"/>
              <a:t>r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650" y="1066800"/>
            <a:ext cx="7169150" cy="4963538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36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20" dirty="0" smtClean="0">
                <a:solidFill>
                  <a:srgbClr val="2E2B1F"/>
                </a:solidFill>
                <a:latin typeface="Calibri"/>
                <a:cs typeface="Calibri"/>
              </a:rPr>
              <a:t>User’s </a:t>
            </a:r>
            <a:r>
              <a:rPr sz="2400" b="1" spc="-20" dirty="0" smtClean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400" b="1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Life </a:t>
            </a:r>
            <a:r>
              <a:rPr sz="24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Cycle</a:t>
            </a:r>
            <a:r>
              <a:rPr lang="en-US" sz="24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538480" marR="605155" lvl="1" indent="-228600" algn="just">
              <a:lnSpc>
                <a:spcPts val="216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24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sends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400" spc="2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requesting</a:t>
            </a:r>
            <a:r>
              <a:rPr sz="24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some </a:t>
            </a:r>
            <a:r>
              <a:rPr sz="24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resource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(i.e.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pages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).</a:t>
            </a:r>
            <a:endParaRPr lang="en-US" sz="24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538480" marR="605155" lvl="1" indent="-228600" algn="just">
              <a:lnSpc>
                <a:spcPts val="2160"/>
              </a:lnSpc>
              <a:spcBef>
                <a:spcPts val="48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endParaRPr sz="2400" dirty="0">
              <a:latin typeface="Calibri"/>
              <a:cs typeface="Calibri"/>
            </a:endParaRPr>
          </a:p>
          <a:p>
            <a:pPr marL="538480" lvl="1" indent="-229235" algn="just">
              <a:lnSpc>
                <a:spcPts val="2280"/>
              </a:lnSpc>
              <a:spcBef>
                <a:spcPts val="21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Dispatcher</a:t>
            </a:r>
            <a:r>
              <a:rPr sz="2400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10" dirty="0" smtClean="0">
                <a:solidFill>
                  <a:srgbClr val="2E2B1F"/>
                </a:solidFill>
                <a:cs typeface="Calibri"/>
              </a:rPr>
              <a:t>Filter</a:t>
            </a:r>
            <a:r>
              <a:rPr lang="en-US" sz="2400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looks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and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determines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appropriate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US" sz="240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538480" lvl="1" indent="-229235" algn="just">
              <a:lnSpc>
                <a:spcPts val="2280"/>
              </a:lnSpc>
              <a:spcBef>
                <a:spcPts val="21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endParaRPr sz="2400" dirty="0">
              <a:latin typeface="Calibri"/>
              <a:cs typeface="Calibri"/>
            </a:endParaRPr>
          </a:p>
          <a:p>
            <a:pPr marL="538480" marR="5080" lvl="1" indent="-228600" algn="just">
              <a:lnSpc>
                <a:spcPts val="2160"/>
              </a:lnSpc>
              <a:spcBef>
                <a:spcPts val="509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Configured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interceptor</a:t>
            </a:r>
            <a:r>
              <a:rPr lang="en-US" sz="2400" dirty="0" smtClean="0">
                <a:solidFill>
                  <a:srgbClr val="2E2B1F"/>
                </a:solidFill>
                <a:cs typeface="Calibri"/>
              </a:rPr>
              <a:t> applies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functionalities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such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validation, </a:t>
            </a:r>
            <a:r>
              <a:rPr sz="24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upload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etc.</a:t>
            </a:r>
            <a:endParaRPr sz="24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21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Selected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performed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based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requested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operation.</a:t>
            </a:r>
            <a:endParaRPr sz="2400" dirty="0">
              <a:latin typeface="Calibri"/>
              <a:cs typeface="Calibri"/>
            </a:endParaRPr>
          </a:p>
          <a:p>
            <a:pPr marL="538480" lvl="1" indent="-229235" algn="just">
              <a:lnSpc>
                <a:spcPts val="2280"/>
              </a:lnSpc>
              <a:spcBef>
                <a:spcPts val="24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Again,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configured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interceptors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applied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do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any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post-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processing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required.</a:t>
            </a:r>
            <a:endParaRPr sz="2400" dirty="0">
              <a:latin typeface="Calibri"/>
              <a:cs typeface="Calibri"/>
            </a:endParaRPr>
          </a:p>
          <a:p>
            <a:pPr marL="538480" marR="92710" lvl="1" indent="-228600" algn="just">
              <a:lnSpc>
                <a:spcPts val="2160"/>
              </a:lnSpc>
              <a:spcBef>
                <a:spcPts val="509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Finally,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prepared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view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returns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result </a:t>
            </a:r>
            <a:r>
              <a:rPr sz="24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user.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3228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ut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5" dirty="0"/>
              <a:t>2</a:t>
            </a:r>
            <a:r>
              <a:rPr spc="-180" dirty="0"/>
              <a:t> </a:t>
            </a:r>
            <a:r>
              <a:rPr spc="-5" dirty="0"/>
              <a:t>-</a:t>
            </a:r>
            <a:r>
              <a:rPr spc="-210" dirty="0"/>
              <a:t> </a:t>
            </a:r>
            <a:r>
              <a:rPr spc="-100" dirty="0"/>
              <a:t>H</a:t>
            </a:r>
            <a:r>
              <a:rPr spc="-105" dirty="0"/>
              <a:t>e</a:t>
            </a:r>
            <a:r>
              <a:rPr spc="-100" dirty="0"/>
              <a:t>ll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370" dirty="0"/>
              <a:t>W</a:t>
            </a:r>
            <a:r>
              <a:rPr spc="-110" dirty="0"/>
              <a:t>o</a:t>
            </a:r>
            <a:r>
              <a:rPr spc="-135" dirty="0"/>
              <a:t>r</a:t>
            </a:r>
            <a:r>
              <a:rPr spc="-100" dirty="0"/>
              <a:t>l</a:t>
            </a:r>
            <a:r>
              <a:rPr spc="-5" dirty="0"/>
              <a:t>d</a:t>
            </a:r>
            <a:r>
              <a:rPr spc="-210" dirty="0"/>
              <a:t> </a:t>
            </a: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6714" y="1974850"/>
          <a:ext cx="7620000" cy="4028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70866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SN.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Components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Create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800" spc="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which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will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contain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complete</a:t>
                      </a:r>
                      <a:r>
                        <a:rPr sz="1800" spc="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logic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lang="en-US" sz="1800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it will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interaction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user,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model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view.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Interceptors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1440" marR="205104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Create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interceptors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1800" spc="20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existing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interceptors.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This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part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spc="-39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Controller.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View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1440" marR="474980">
                        <a:lnSpc>
                          <a:spcPct val="100000"/>
                        </a:lnSpc>
                      </a:pPr>
                      <a:r>
                        <a:rPr sz="1800" spc="-15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Create</a:t>
                      </a:r>
                      <a:r>
                        <a:rPr sz="1800" spc="5" dirty="0" smtClean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JSPs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interact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user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take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input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present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the </a:t>
                      </a:r>
                      <a:r>
                        <a:rPr sz="1800" spc="-39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final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messages.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Configuration</a:t>
                      </a:r>
                      <a:r>
                        <a:rPr sz="1800" b="1" spc="-6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Files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 marR="628015">
                        <a:lnSpc>
                          <a:spcPct val="100000"/>
                        </a:lnSpc>
                      </a:pP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Create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configuration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files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couple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Action,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View</a:t>
                      </a:r>
                      <a:r>
                        <a:rPr sz="1800" spc="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Controllers. </a:t>
                      </a:r>
                      <a:r>
                        <a:rPr sz="1800" spc="-39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files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spc="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struts.xml,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web.xml,</a:t>
                      </a:r>
                      <a:r>
                        <a:rPr sz="1800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struts.properties.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69644" y="1490599"/>
            <a:ext cx="6126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Create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Following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Four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Components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spc="-10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000" spc="-10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000" spc="-1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spc="-15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10" dirty="0" smtClean="0">
                <a:solidFill>
                  <a:srgbClr val="FF0000"/>
                </a:solidFill>
                <a:latin typeface="Calibri"/>
                <a:cs typeface="Calibri"/>
              </a:rPr>
              <a:t>ny</a:t>
            </a:r>
            <a:r>
              <a:rPr sz="2000" spc="-1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FF0000"/>
                </a:solidFill>
                <a:latin typeface="Calibri"/>
                <a:cs typeface="Calibri"/>
              </a:rPr>
              <a:t>Struts</a:t>
            </a:r>
            <a:r>
              <a:rPr sz="20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Project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57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14267</TotalTime>
  <Words>3056</Words>
  <Application>Microsoft Office PowerPoint</Application>
  <PresentationFormat>On-screen Show (4:3)</PresentationFormat>
  <Paragraphs>388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Struts</vt:lpstr>
      <vt:lpstr>Outline</vt:lpstr>
      <vt:lpstr>Struts Overview</vt:lpstr>
      <vt:lpstr>Struts Overview :Features</vt:lpstr>
      <vt:lpstr>Outline</vt:lpstr>
      <vt:lpstr>Struts Architecture</vt:lpstr>
      <vt:lpstr>Struts Architecture</vt:lpstr>
      <vt:lpstr>Struts Architecture</vt:lpstr>
      <vt:lpstr>Struts 2 - Hello World Example</vt:lpstr>
      <vt:lpstr>Struts 2 - Hello World Example</vt:lpstr>
      <vt:lpstr>Slide 11</vt:lpstr>
      <vt:lpstr>Slide 12</vt:lpstr>
      <vt:lpstr>Slide 13</vt:lpstr>
      <vt:lpstr>Slide 14</vt:lpstr>
      <vt:lpstr>Slide 15</vt:lpstr>
      <vt:lpstr>Struts 2 - Hello World Example</vt:lpstr>
      <vt:lpstr>Outline</vt:lpstr>
      <vt:lpstr>Struts Configuration</vt:lpstr>
      <vt:lpstr>Struts Configuration</vt:lpstr>
      <vt:lpstr>Struts Configuration</vt:lpstr>
      <vt:lpstr>Struts Configuration</vt:lpstr>
      <vt:lpstr>Struts Configuration</vt:lpstr>
      <vt:lpstr>Outline</vt:lpstr>
      <vt:lpstr>Struts  - Actions</vt:lpstr>
      <vt:lpstr>Struts  - Actions</vt:lpstr>
      <vt:lpstr>Outline</vt:lpstr>
      <vt:lpstr>Struts  - Interceptors</vt:lpstr>
      <vt:lpstr>Struts2 - Interceptors</vt:lpstr>
      <vt:lpstr>Struts  - Interceptors</vt:lpstr>
      <vt:lpstr>Struts 2 - Interceptors</vt:lpstr>
      <vt:lpstr>Outline</vt:lpstr>
      <vt:lpstr>Struts 2 - Results &amp; Result Types</vt:lpstr>
      <vt:lpstr>Slide 33</vt:lpstr>
      <vt:lpstr>Struts  - Result Types</vt:lpstr>
      <vt:lpstr>Struts  - Result Types</vt:lpstr>
      <vt:lpstr>Outline</vt:lpstr>
      <vt:lpstr>Struts  - Validations Framework</vt:lpstr>
      <vt:lpstr>Struts  - Validations Framework</vt:lpstr>
      <vt:lpstr>Struts 2 - Validations Framework</vt:lpstr>
      <vt:lpstr>Struts 2 - Validations Framework</vt:lpstr>
      <vt:lpstr>Struts 2 - Validations Framework</vt:lpstr>
      <vt:lpstr>Outline</vt:lpstr>
      <vt:lpstr>Struts2 - Localization</vt:lpstr>
      <vt:lpstr>Struts2 – Localization- Resource Bundles</vt:lpstr>
      <vt:lpstr>Struts2 – Localization</vt:lpstr>
      <vt:lpstr>Struts2 – Localization Example</vt:lpstr>
      <vt:lpstr>Outline</vt:lpstr>
      <vt:lpstr>Struts  - Exception Handling</vt:lpstr>
      <vt:lpstr>Outline</vt:lpstr>
      <vt:lpstr>Struts  - Annotations</vt:lpstr>
      <vt:lpstr>Struts 2 – Annotations Example</vt:lpstr>
      <vt:lpstr>Struts 2 – Annotations Types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Unit-5.1</dc:title>
  <dc:creator>Administrator</dc:creator>
  <cp:lastModifiedBy>Vijayendra</cp:lastModifiedBy>
  <cp:revision>520</cp:revision>
  <dcterms:created xsi:type="dcterms:W3CDTF">2021-06-14T12:06:48Z</dcterms:created>
  <dcterms:modified xsi:type="dcterms:W3CDTF">2023-04-27T07:15:42Z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2021-06-14T00:00:00Z</vt:filetime>
  </property>
</Properties>
</file>