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  <p:sldId id="266" r:id="rId5"/>
    <p:sldId id="267" r:id="rId6"/>
    <p:sldId id="268" r:id="rId7"/>
    <p:sldId id="269" r:id="rId8"/>
    <p:sldId id="271" r:id="rId9"/>
    <p:sldId id="273" r:id="rId10"/>
    <p:sldId id="275" r:id="rId11"/>
    <p:sldId id="276" r:id="rId12"/>
    <p:sldId id="27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467690"/>
            <a:ext cx="8072119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2400" y="1524000"/>
            <a:ext cx="3352800" cy="4590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39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15290"/>
            <a:ext cx="7032625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850" y="1593850"/>
            <a:ext cx="7639050" cy="4706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971800"/>
            <a:ext cx="81534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-95" dirty="0" smtClean="0"/>
              <a:t>Overview of </a:t>
            </a:r>
            <a:r>
              <a:rPr sz="6600" spc="-95" dirty="0" smtClean="0"/>
              <a:t>Ang</a:t>
            </a:r>
            <a:r>
              <a:rPr sz="6600" spc="-90" dirty="0" smtClean="0"/>
              <a:t>u</a:t>
            </a:r>
            <a:r>
              <a:rPr sz="6600" spc="-100" dirty="0" smtClean="0"/>
              <a:t>l</a:t>
            </a:r>
            <a:r>
              <a:rPr sz="6600" spc="-90" dirty="0" smtClean="0"/>
              <a:t>a</a:t>
            </a:r>
            <a:r>
              <a:rPr sz="6600" dirty="0" smtClean="0"/>
              <a:t>r</a:t>
            </a:r>
            <a:r>
              <a:rPr sz="6600" spc="-229" dirty="0" smtClean="0"/>
              <a:t> </a:t>
            </a:r>
            <a:r>
              <a:rPr sz="6600" spc="-90" dirty="0"/>
              <a:t>J</a:t>
            </a:r>
            <a:r>
              <a:rPr sz="6600"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3888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An</a:t>
            </a:r>
            <a:r>
              <a:rPr spc="-110" dirty="0"/>
              <a:t>g</a:t>
            </a:r>
            <a:r>
              <a:rPr spc="-100" dirty="0"/>
              <a:t>ul</a:t>
            </a:r>
            <a:r>
              <a:rPr spc="-105" dirty="0"/>
              <a:t>a</a:t>
            </a:r>
            <a:r>
              <a:rPr spc="-110" dirty="0"/>
              <a:t>rJ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5" dirty="0"/>
              <a:t>-</a:t>
            </a:r>
            <a:r>
              <a:rPr spc="-215" dirty="0"/>
              <a:t> </a:t>
            </a:r>
            <a:r>
              <a:rPr spc="-110" dirty="0"/>
              <a:t>Co</a:t>
            </a:r>
            <a:r>
              <a:rPr spc="-100" dirty="0"/>
              <a:t>nt</a:t>
            </a:r>
            <a:r>
              <a:rPr spc="-180" dirty="0"/>
              <a:t>r</a:t>
            </a:r>
            <a:r>
              <a:rPr spc="-110" dirty="0"/>
              <a:t>o</a:t>
            </a:r>
            <a:r>
              <a:rPr spc="-100" dirty="0"/>
              <a:t>ll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371600"/>
            <a:ext cx="7924800" cy="3118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301625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AngularJS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mainly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relies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controllers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control </a:t>
            </a:r>
            <a:r>
              <a:rPr sz="2400" b="1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flow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in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application.</a:t>
            </a:r>
            <a:endParaRPr lang="en-US" sz="2400" dirty="0" smtClean="0">
              <a:latin typeface="Calibri"/>
              <a:cs typeface="Calibri"/>
            </a:endParaRPr>
          </a:p>
          <a:p>
            <a:pPr marL="241300" marR="301625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controller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defined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ng-controller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directive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US" sz="24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301625" indent="-228600" algn="just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endParaRPr sz="24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controller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accepts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$scope</a:t>
            </a:r>
            <a:r>
              <a:rPr sz="2400" b="1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parameter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which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will </a:t>
            </a:r>
            <a:r>
              <a:rPr sz="2400" spc="-30" dirty="0" smtClean="0">
                <a:solidFill>
                  <a:srgbClr val="2E2B1F"/>
                </a:solidFill>
                <a:latin typeface="Calibri"/>
                <a:cs typeface="Calibri"/>
              </a:rPr>
              <a:t>refer</a:t>
            </a:r>
            <a:r>
              <a:rPr sz="24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application/module </a:t>
            </a:r>
            <a:r>
              <a:rPr sz="2400" spc="-1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mtClean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5" smtClean="0">
                <a:solidFill>
                  <a:srgbClr val="2E2B1F"/>
                </a:solidFill>
                <a:latin typeface="Calibri"/>
                <a:cs typeface="Calibri"/>
              </a:rPr>
              <a:t>controller</a:t>
            </a:r>
            <a:r>
              <a:rPr sz="2400" spc="5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4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control.</a:t>
            </a:r>
            <a:endParaRPr sz="24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  <a:buClr>
                <a:srgbClr val="A9A47B"/>
              </a:buClr>
              <a:buFont typeface="Arial MT"/>
              <a:buChar char="•"/>
            </a:pPr>
            <a:endParaRPr sz="28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400" spc="-5" dirty="0">
                <a:solidFill>
                  <a:srgbClr val="A42A2A"/>
                </a:solidFill>
                <a:latin typeface="Calibri"/>
                <a:cs typeface="Calibri"/>
              </a:rPr>
              <a:t>div</a:t>
            </a:r>
            <a:r>
              <a:rPr sz="2400" spc="15" dirty="0">
                <a:solidFill>
                  <a:srgbClr val="A42A2A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ng-app</a:t>
            </a:r>
            <a:r>
              <a:rPr sz="2400" spc="-5" dirty="0">
                <a:solidFill>
                  <a:srgbClr val="0000CD"/>
                </a:solidFill>
                <a:latin typeface="Calibri"/>
                <a:cs typeface="Calibri"/>
              </a:rPr>
              <a:t>="</a:t>
            </a:r>
            <a:r>
              <a:rPr sz="2400" b="1" spc="-5" dirty="0">
                <a:solidFill>
                  <a:srgbClr val="0000CD"/>
                </a:solidFill>
                <a:latin typeface="Calibri"/>
                <a:cs typeface="Calibri"/>
              </a:rPr>
              <a:t>myApp</a:t>
            </a:r>
            <a:r>
              <a:rPr sz="2400" spc="-5" dirty="0">
                <a:solidFill>
                  <a:srgbClr val="0000CD"/>
                </a:solidFill>
                <a:latin typeface="Calibri"/>
                <a:cs typeface="Calibri"/>
              </a:rPr>
              <a:t>"</a:t>
            </a:r>
            <a:r>
              <a:rPr sz="2400" spc="-25" dirty="0">
                <a:solidFill>
                  <a:srgbClr val="0000CD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ng-controller</a:t>
            </a:r>
            <a:r>
              <a:rPr sz="2400" spc="-10" dirty="0">
                <a:solidFill>
                  <a:srgbClr val="0000CD"/>
                </a:solidFill>
                <a:latin typeface="Calibri"/>
                <a:cs typeface="Calibri"/>
              </a:rPr>
              <a:t>="</a:t>
            </a:r>
            <a:r>
              <a:rPr sz="2400" b="1" spc="-10" dirty="0">
                <a:solidFill>
                  <a:srgbClr val="0000CD"/>
                </a:solidFill>
                <a:latin typeface="Calibri"/>
                <a:cs typeface="Calibri"/>
              </a:rPr>
              <a:t>myCtrl</a:t>
            </a:r>
            <a:r>
              <a:rPr sz="2400" spc="-10" dirty="0">
                <a:solidFill>
                  <a:srgbClr val="0000CD"/>
                </a:solidFill>
                <a:latin typeface="Calibri"/>
                <a:cs typeface="Calibri"/>
              </a:rPr>
              <a:t>"&gt;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2223" y="309372"/>
            <a:ext cx="2825496" cy="12877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83032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An</a:t>
            </a:r>
            <a:r>
              <a:rPr spc="-110" dirty="0"/>
              <a:t>g</a:t>
            </a:r>
            <a:r>
              <a:rPr spc="-100" dirty="0"/>
              <a:t>ul</a:t>
            </a:r>
            <a:r>
              <a:rPr spc="-105" dirty="0"/>
              <a:t>a</a:t>
            </a:r>
            <a:r>
              <a:rPr spc="-110" dirty="0"/>
              <a:t>rJ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110" dirty="0"/>
              <a:t>Co</a:t>
            </a:r>
            <a:r>
              <a:rPr spc="-100" dirty="0"/>
              <a:t>nt</a:t>
            </a:r>
            <a:r>
              <a:rPr spc="-180" dirty="0"/>
              <a:t>r</a:t>
            </a:r>
            <a:r>
              <a:rPr spc="-110" dirty="0"/>
              <a:t>o</a:t>
            </a:r>
            <a:r>
              <a:rPr spc="-100" dirty="0"/>
              <a:t>ll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100" dirty="0"/>
              <a:t>s</a:t>
            </a:r>
            <a:r>
              <a:rPr spc="-5" dirty="0"/>
              <a:t>-</a:t>
            </a:r>
            <a:r>
              <a:rPr spc="-225" dirty="0"/>
              <a:t> </a:t>
            </a:r>
            <a:r>
              <a:rPr spc="-110" dirty="0">
                <a:solidFill>
                  <a:srgbClr val="FF0000"/>
                </a:solidFill>
              </a:rPr>
              <a:t>E</a:t>
            </a:r>
            <a:r>
              <a:rPr spc="-165" dirty="0">
                <a:solidFill>
                  <a:srgbClr val="FF0000"/>
                </a:solidFill>
              </a:rPr>
              <a:t>x</a:t>
            </a:r>
            <a:r>
              <a:rPr spc="-105" dirty="0">
                <a:solidFill>
                  <a:srgbClr val="FF0000"/>
                </a:solidFill>
              </a:rPr>
              <a:t>a</a:t>
            </a:r>
            <a:r>
              <a:rPr spc="-100" dirty="0">
                <a:solidFill>
                  <a:srgbClr val="FF0000"/>
                </a:solidFill>
              </a:rPr>
              <a:t>m</a:t>
            </a:r>
            <a:r>
              <a:rPr spc="-105" dirty="0">
                <a:solidFill>
                  <a:srgbClr val="FF0000"/>
                </a:solidFill>
              </a:rPr>
              <a:t>p</a:t>
            </a:r>
            <a:r>
              <a:rPr spc="-100" dirty="0">
                <a:solidFill>
                  <a:srgbClr val="FF0000"/>
                </a:solidFill>
              </a:rPr>
              <a:t>l</a:t>
            </a:r>
            <a:r>
              <a:rPr spc="-5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240" y="1410970"/>
            <a:ext cx="7731760" cy="445891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5" dirty="0" err="1" smtClean="0">
                <a:solidFill>
                  <a:srgbClr val="2E2B1F"/>
                </a:solidFill>
                <a:latin typeface="Calibri"/>
                <a:cs typeface="Calibri"/>
              </a:rPr>
              <a:t>AngularJS</a:t>
            </a:r>
            <a:r>
              <a:rPr sz="2000" b="1" spc="-8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000" spc="-5" dirty="0">
                <a:solidFill>
                  <a:srgbClr val="A42A2A"/>
                </a:solidFill>
                <a:latin typeface="Calibri"/>
                <a:cs typeface="Calibri"/>
              </a:rPr>
              <a:t>div</a:t>
            </a:r>
            <a:r>
              <a:rPr sz="2000" spc="15" dirty="0">
                <a:solidFill>
                  <a:srgbClr val="A42A2A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ng-app</a:t>
            </a:r>
            <a:r>
              <a:rPr sz="2000" spc="-5" dirty="0">
                <a:solidFill>
                  <a:srgbClr val="0000CD"/>
                </a:solidFill>
                <a:latin typeface="Calibri"/>
                <a:cs typeface="Calibri"/>
              </a:rPr>
              <a:t>="</a:t>
            </a:r>
            <a:r>
              <a:rPr sz="2000" b="1" spc="-5" dirty="0">
                <a:solidFill>
                  <a:srgbClr val="0000CD"/>
                </a:solidFill>
                <a:latin typeface="Calibri"/>
                <a:cs typeface="Calibri"/>
              </a:rPr>
              <a:t>myApp</a:t>
            </a:r>
            <a:r>
              <a:rPr sz="2000" spc="-5" dirty="0">
                <a:solidFill>
                  <a:srgbClr val="0000CD"/>
                </a:solidFill>
                <a:latin typeface="Calibri"/>
                <a:cs typeface="Calibri"/>
              </a:rPr>
              <a:t>"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ng-controller</a:t>
            </a:r>
            <a:r>
              <a:rPr sz="2000" spc="-10" dirty="0">
                <a:solidFill>
                  <a:srgbClr val="0000CD"/>
                </a:solidFill>
                <a:latin typeface="Calibri"/>
                <a:cs typeface="Calibri"/>
              </a:rPr>
              <a:t>="</a:t>
            </a:r>
            <a:r>
              <a:rPr sz="2000" b="1" spc="-10" dirty="0">
                <a:solidFill>
                  <a:srgbClr val="0000CD"/>
                </a:solidFill>
                <a:latin typeface="Calibri"/>
                <a:cs typeface="Calibri"/>
              </a:rPr>
              <a:t>myCtrl</a:t>
            </a:r>
            <a:r>
              <a:rPr sz="2000" spc="-10" dirty="0">
                <a:solidFill>
                  <a:srgbClr val="0000CD"/>
                </a:solidFill>
                <a:latin typeface="Calibri"/>
                <a:cs typeface="Calibri"/>
              </a:rPr>
              <a:t>"&gt;</a:t>
            </a:r>
            <a:endParaRPr sz="2000" dirty="0">
              <a:latin typeface="Calibri"/>
              <a:cs typeface="Calibri"/>
            </a:endParaRPr>
          </a:p>
          <a:p>
            <a:pPr marL="241300" marR="1102360" algn="just">
              <a:lnSpc>
                <a:spcPct val="100000"/>
              </a:lnSpc>
            </a:pP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First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Name: </a:t>
            </a:r>
            <a:r>
              <a:rPr sz="2000" spc="-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000" spc="-5" dirty="0">
                <a:solidFill>
                  <a:srgbClr val="A42A2A"/>
                </a:solidFill>
                <a:latin typeface="Calibri"/>
                <a:cs typeface="Calibri"/>
              </a:rPr>
              <a:t>input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2000" spc="-10" dirty="0">
                <a:solidFill>
                  <a:srgbClr val="0000CD"/>
                </a:solidFill>
                <a:latin typeface="Calibri"/>
                <a:cs typeface="Calibri"/>
              </a:rPr>
              <a:t>="text"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ng-model</a:t>
            </a:r>
            <a:r>
              <a:rPr sz="2000" spc="-5" dirty="0">
                <a:solidFill>
                  <a:srgbClr val="0000CD"/>
                </a:solidFill>
                <a:latin typeface="Calibri"/>
                <a:cs typeface="Calibri"/>
              </a:rPr>
              <a:t>="firstName"&gt;&lt;</a:t>
            </a:r>
            <a:r>
              <a:rPr sz="2000" spc="-5" dirty="0">
                <a:solidFill>
                  <a:srgbClr val="A42A2A"/>
                </a:solidFill>
                <a:latin typeface="Calibri"/>
                <a:cs typeface="Calibri"/>
              </a:rPr>
              <a:t>br</a:t>
            </a:r>
            <a:r>
              <a:rPr sz="2000" spc="-5" dirty="0">
                <a:solidFill>
                  <a:srgbClr val="0000CD"/>
                </a:solidFill>
                <a:latin typeface="Calibri"/>
                <a:cs typeface="Calibri"/>
              </a:rPr>
              <a:t>&gt; </a:t>
            </a:r>
            <a:r>
              <a:rPr sz="2000" spc="-395" dirty="0">
                <a:solidFill>
                  <a:srgbClr val="0000C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Last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Name: </a:t>
            </a:r>
            <a:r>
              <a:rPr sz="2000" spc="-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000" spc="-5" dirty="0">
                <a:solidFill>
                  <a:srgbClr val="A42A2A"/>
                </a:solidFill>
                <a:latin typeface="Calibri"/>
                <a:cs typeface="Calibri"/>
              </a:rPr>
              <a:t>input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2000" spc="-10" dirty="0">
                <a:solidFill>
                  <a:srgbClr val="0000CD"/>
                </a:solidFill>
                <a:latin typeface="Calibri"/>
                <a:cs typeface="Calibri"/>
              </a:rPr>
              <a:t>="text"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ng-model</a:t>
            </a:r>
            <a:r>
              <a:rPr sz="2000" spc="-5" dirty="0">
                <a:solidFill>
                  <a:srgbClr val="0000CD"/>
                </a:solidFill>
                <a:latin typeface="Calibri"/>
                <a:cs typeface="Calibri"/>
              </a:rPr>
              <a:t>="lastName"&gt;&lt;</a:t>
            </a:r>
            <a:r>
              <a:rPr sz="2000" spc="-5" dirty="0">
                <a:solidFill>
                  <a:srgbClr val="A42A2A"/>
                </a:solidFill>
                <a:latin typeface="Calibri"/>
                <a:cs typeface="Calibri"/>
              </a:rPr>
              <a:t>br</a:t>
            </a:r>
            <a:r>
              <a:rPr sz="2000" spc="-5" dirty="0">
                <a:solidFill>
                  <a:srgbClr val="0000CD"/>
                </a:solidFill>
                <a:latin typeface="Calibri"/>
                <a:cs typeface="Calibri"/>
              </a:rPr>
              <a:t>&gt; </a:t>
            </a:r>
            <a:r>
              <a:rPr sz="2000" dirty="0">
                <a:solidFill>
                  <a:srgbClr val="0000CD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Full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Name: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{{firstName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lastName}}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000" spc="-5" dirty="0">
                <a:solidFill>
                  <a:srgbClr val="A42A2A"/>
                </a:solidFill>
                <a:latin typeface="Calibri"/>
                <a:cs typeface="Calibri"/>
              </a:rPr>
              <a:t>/div</a:t>
            </a:r>
            <a:r>
              <a:rPr sz="2000" spc="-5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000" spc="-5" dirty="0">
                <a:solidFill>
                  <a:srgbClr val="A42A2A"/>
                </a:solidFill>
                <a:latin typeface="Calibri"/>
                <a:cs typeface="Calibri"/>
              </a:rPr>
              <a:t>script</a:t>
            </a:r>
            <a:r>
              <a:rPr sz="2000" spc="-5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0000CD"/>
                </a:solidFill>
                <a:latin typeface="Calibri"/>
                <a:cs typeface="Calibri"/>
              </a:rPr>
              <a:t>var</a:t>
            </a:r>
            <a:r>
              <a:rPr sz="2000" dirty="0">
                <a:solidFill>
                  <a:srgbClr val="0000CD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angular.module(</a:t>
            </a:r>
            <a:r>
              <a:rPr sz="2000" spc="-15" dirty="0">
                <a:solidFill>
                  <a:srgbClr val="A42A2A"/>
                </a:solidFill>
                <a:latin typeface="Calibri"/>
                <a:cs typeface="Calibri"/>
              </a:rPr>
              <a:t>'</a:t>
            </a:r>
            <a:r>
              <a:rPr sz="2000" b="1" spc="-15" dirty="0">
                <a:solidFill>
                  <a:srgbClr val="A42A2A"/>
                </a:solidFill>
                <a:latin typeface="Calibri"/>
                <a:cs typeface="Calibri"/>
              </a:rPr>
              <a:t>myApp</a:t>
            </a:r>
            <a:r>
              <a:rPr sz="2000" spc="-15" dirty="0">
                <a:solidFill>
                  <a:srgbClr val="A42A2A"/>
                </a:solidFill>
                <a:latin typeface="Calibri"/>
                <a:cs typeface="Calibri"/>
              </a:rPr>
              <a:t>'</a:t>
            </a:r>
            <a:r>
              <a:rPr sz="2000" spc="-15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[]);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app.controller(</a:t>
            </a:r>
            <a:r>
              <a:rPr sz="2000" spc="-10" dirty="0">
                <a:solidFill>
                  <a:srgbClr val="A42A2A"/>
                </a:solidFill>
                <a:latin typeface="Calibri"/>
                <a:cs typeface="Calibri"/>
              </a:rPr>
              <a:t>'</a:t>
            </a:r>
            <a:r>
              <a:rPr sz="2000" b="1" spc="-10" dirty="0">
                <a:solidFill>
                  <a:srgbClr val="A42A2A"/>
                </a:solidFill>
                <a:latin typeface="Calibri"/>
                <a:cs typeface="Calibri"/>
              </a:rPr>
              <a:t>myCtrl</a:t>
            </a:r>
            <a:r>
              <a:rPr sz="2000" spc="-10" dirty="0">
                <a:solidFill>
                  <a:srgbClr val="A42A2A"/>
                </a:solidFill>
                <a:latin typeface="Calibri"/>
                <a:cs typeface="Calibri"/>
              </a:rPr>
              <a:t>'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CD"/>
                </a:solidFill>
                <a:latin typeface="Calibri"/>
                <a:cs typeface="Calibri"/>
              </a:rPr>
              <a:t>function</a:t>
            </a:r>
            <a:r>
              <a:rPr sz="2000" spc="-5" dirty="0">
                <a:latin typeface="Calibri"/>
                <a:cs typeface="Calibri"/>
              </a:rPr>
              <a:t>($scope)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{</a:t>
            </a:r>
          </a:p>
          <a:p>
            <a:pPr marL="45021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$scope.firstName= </a:t>
            </a:r>
            <a:r>
              <a:rPr sz="2000" spc="-5" dirty="0">
                <a:solidFill>
                  <a:srgbClr val="A42A2A"/>
                </a:solidFill>
                <a:latin typeface="Calibri"/>
                <a:cs typeface="Calibri"/>
              </a:rPr>
              <a:t>"John"</a:t>
            </a:r>
            <a:r>
              <a:rPr sz="2000" spc="-5" dirty="0"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$scope.lastName=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A42A2A"/>
                </a:solidFill>
                <a:latin typeface="Calibri"/>
                <a:cs typeface="Calibri"/>
              </a:rPr>
              <a:t>"Doe"</a:t>
            </a:r>
            <a:r>
              <a:rPr sz="2000" spc="-5" dirty="0"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});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000" spc="-10" dirty="0">
                <a:solidFill>
                  <a:srgbClr val="A42A2A"/>
                </a:solidFill>
                <a:latin typeface="Calibri"/>
                <a:cs typeface="Calibri"/>
              </a:rPr>
              <a:t>/script</a:t>
            </a:r>
            <a:r>
              <a:rPr sz="2000" spc="-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05400" y="4343400"/>
            <a:ext cx="3515995" cy="2265045"/>
            <a:chOff x="5335523" y="4376928"/>
            <a:chExt cx="3515995" cy="22650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5523" y="4376928"/>
              <a:ext cx="3515868" cy="22646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0341" y="4572000"/>
              <a:ext cx="2927858" cy="1676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4695" y="729995"/>
            <a:ext cx="4593590" cy="1122045"/>
            <a:chOff x="234695" y="729995"/>
            <a:chExt cx="4593590" cy="1122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695" y="729995"/>
              <a:ext cx="2543556" cy="112166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3788" y="729995"/>
              <a:ext cx="2714243" cy="112166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940" y="162890"/>
            <a:ext cx="76174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An</a:t>
            </a:r>
            <a:r>
              <a:rPr spc="-110" dirty="0"/>
              <a:t>g</a:t>
            </a:r>
            <a:r>
              <a:rPr spc="-100" dirty="0"/>
              <a:t>ul</a:t>
            </a:r>
            <a:r>
              <a:rPr spc="-105" dirty="0"/>
              <a:t>a</a:t>
            </a:r>
            <a:r>
              <a:rPr spc="-110" dirty="0"/>
              <a:t>rJ</a:t>
            </a:r>
            <a:r>
              <a:rPr spc="-5" dirty="0"/>
              <a:t>S</a:t>
            </a:r>
            <a:r>
              <a:rPr spc="-210" dirty="0"/>
              <a:t> </a:t>
            </a:r>
            <a:r>
              <a:rPr spc="-110" dirty="0"/>
              <a:t>Co</a:t>
            </a:r>
            <a:r>
              <a:rPr spc="-100" dirty="0"/>
              <a:t>nt</a:t>
            </a:r>
            <a:r>
              <a:rPr spc="-180" dirty="0"/>
              <a:t>r</a:t>
            </a:r>
            <a:r>
              <a:rPr spc="-110" dirty="0"/>
              <a:t>o</a:t>
            </a:r>
            <a:r>
              <a:rPr spc="-100" dirty="0"/>
              <a:t>ll</a:t>
            </a:r>
            <a:r>
              <a:rPr spc="-105" dirty="0"/>
              <a:t>e</a:t>
            </a:r>
            <a:r>
              <a:rPr spc="-110" dirty="0"/>
              <a:t>r</a:t>
            </a:r>
            <a:r>
              <a:rPr spc="-95" dirty="0"/>
              <a:t>s</a:t>
            </a:r>
            <a:r>
              <a:rPr spc="-5" dirty="0"/>
              <a:t>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6260" y="662940"/>
            <a:ext cx="6758940" cy="4235775"/>
          </a:xfrm>
          <a:prstGeom prst="rect">
            <a:avLst/>
          </a:prstGeom>
        </p:spPr>
        <p:txBody>
          <a:bodyPr vert="horz" wrap="square" lIns="0" tIns="270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0"/>
              </a:spcBef>
            </a:pPr>
            <a:r>
              <a:rPr sz="4000" spc="-9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4000" spc="-165" dirty="0">
                <a:solidFill>
                  <a:srgbClr val="FF0000"/>
                </a:solidFill>
                <a:latin typeface="Cambria"/>
                <a:cs typeface="Cambria"/>
              </a:rPr>
              <a:t>x</a:t>
            </a:r>
            <a:r>
              <a:rPr sz="4000" spc="-1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4000" spc="-105" dirty="0">
                <a:solidFill>
                  <a:srgbClr val="FF0000"/>
                </a:solidFill>
                <a:latin typeface="Cambria"/>
                <a:cs typeface="Cambria"/>
              </a:rPr>
              <a:t>mp</a:t>
            </a:r>
            <a:r>
              <a:rPr sz="4000" spc="-11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000" spc="-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4000" spc="-2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4000" spc="-95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4000" spc="-105" dirty="0">
                <a:solidFill>
                  <a:srgbClr val="FF0000"/>
                </a:solidFill>
                <a:latin typeface="Cambria"/>
                <a:cs typeface="Cambria"/>
              </a:rPr>
              <a:t>xp</a:t>
            </a:r>
            <a:r>
              <a:rPr sz="4000" spc="-110" dirty="0">
                <a:solidFill>
                  <a:srgbClr val="FF0000"/>
                </a:solidFill>
                <a:latin typeface="Cambria"/>
                <a:cs typeface="Cambria"/>
              </a:rPr>
              <a:t>l</a:t>
            </a:r>
            <a:r>
              <a:rPr sz="4000" spc="-100" dirty="0">
                <a:solidFill>
                  <a:srgbClr val="FF0000"/>
                </a:solidFill>
                <a:latin typeface="Cambria"/>
                <a:cs typeface="Cambria"/>
              </a:rPr>
              <a:t>ain</a:t>
            </a:r>
            <a:r>
              <a:rPr sz="4000" spc="-110" dirty="0">
                <a:solidFill>
                  <a:srgbClr val="FF0000"/>
                </a:solidFill>
                <a:latin typeface="Cambria"/>
                <a:cs typeface="Cambria"/>
              </a:rPr>
              <a:t>e</a:t>
            </a:r>
            <a:r>
              <a:rPr sz="4000" spc="-5" dirty="0">
                <a:solidFill>
                  <a:srgbClr val="FF0000"/>
                </a:solidFill>
                <a:latin typeface="Cambria"/>
                <a:cs typeface="Cambria"/>
              </a:rPr>
              <a:t>d</a:t>
            </a:r>
            <a:endParaRPr sz="4000" dirty="0">
              <a:latin typeface="Cambria"/>
              <a:cs typeface="Cambria"/>
            </a:endParaRPr>
          </a:p>
          <a:p>
            <a:pPr marL="355600" indent="-228600">
              <a:lnSpc>
                <a:spcPct val="100000"/>
              </a:lnSpc>
              <a:spcBef>
                <a:spcPts val="1110"/>
              </a:spcBef>
              <a:buClr>
                <a:srgbClr val="A9A47B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AngularJS</a:t>
            </a:r>
            <a:r>
              <a:rPr sz="2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modules</a:t>
            </a:r>
            <a:r>
              <a:rPr sz="24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define</a:t>
            </a:r>
            <a:r>
              <a:rPr sz="24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applications:</a:t>
            </a:r>
            <a:endParaRPr sz="2400" dirty="0">
              <a:latin typeface="Calibri"/>
              <a:cs typeface="Calibri"/>
            </a:endParaRPr>
          </a:p>
          <a:p>
            <a:pPr marL="355600" indent="-228600">
              <a:lnSpc>
                <a:spcPct val="100000"/>
              </a:lnSpc>
              <a:spcBef>
                <a:spcPts val="535"/>
              </a:spcBef>
              <a:buClr>
                <a:srgbClr val="A9A47B"/>
              </a:buClr>
              <a:tabLst>
                <a:tab pos="354965" algn="l"/>
                <a:tab pos="355600" algn="l"/>
              </a:tabLst>
            </a:pPr>
            <a:r>
              <a:rPr lang="en-US"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400" spc="-15" dirty="0" err="1" smtClean="0">
                <a:solidFill>
                  <a:srgbClr val="2E2B1F"/>
                </a:solidFill>
                <a:latin typeface="Calibri"/>
                <a:cs typeface="Calibri"/>
              </a:rPr>
              <a:t>var</a:t>
            </a:r>
            <a:r>
              <a:rPr sz="2400" spc="-2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app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angular.module('myApp',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[]);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A9A47B"/>
              </a:buClr>
            </a:pPr>
            <a:endParaRPr sz="3200" dirty="0">
              <a:latin typeface="Calibri"/>
              <a:cs typeface="Calibri"/>
            </a:endParaRPr>
          </a:p>
          <a:p>
            <a:pPr marL="3556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AngularJS</a:t>
            </a:r>
            <a:r>
              <a:rPr sz="2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controllers</a:t>
            </a:r>
            <a:r>
              <a:rPr sz="2400" b="1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control</a:t>
            </a:r>
            <a:r>
              <a:rPr sz="24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applications:</a:t>
            </a:r>
            <a:endParaRPr sz="2400" dirty="0">
              <a:latin typeface="Calibri"/>
              <a:cs typeface="Calibri"/>
            </a:endParaRPr>
          </a:p>
          <a:p>
            <a:pPr marL="3556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354965" algn="l"/>
                <a:tab pos="355600" algn="l"/>
              </a:tabLst>
            </a:pP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400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app.controller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('myCtrl',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function($scope)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  <a:p>
            <a:pPr marL="610235">
              <a:lnSpc>
                <a:spcPct val="100000"/>
              </a:lnSpc>
            </a:pP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$scope.firstName=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"John";</a:t>
            </a:r>
            <a:endParaRPr sz="2400" dirty="0">
              <a:latin typeface="Calibri"/>
              <a:cs typeface="Calibri"/>
            </a:endParaRPr>
          </a:p>
          <a:p>
            <a:pPr marL="610235">
              <a:lnSpc>
                <a:spcPct val="100000"/>
              </a:lnSpc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$scope.lastName=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"Doe";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});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3888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 smtClean="0"/>
              <a:t>An</a:t>
            </a:r>
            <a:r>
              <a:rPr spc="-110" dirty="0" smtClean="0"/>
              <a:t>g</a:t>
            </a:r>
            <a:r>
              <a:rPr spc="-100" dirty="0" smtClean="0"/>
              <a:t>ul</a:t>
            </a:r>
            <a:r>
              <a:rPr spc="-105" dirty="0" smtClean="0"/>
              <a:t>a</a:t>
            </a:r>
            <a:r>
              <a:rPr spc="-110" dirty="0" smtClean="0"/>
              <a:t>r</a:t>
            </a:r>
            <a:r>
              <a:rPr lang="en-IN" spc="-110" dirty="0" smtClean="0"/>
              <a:t>-</a:t>
            </a:r>
            <a:r>
              <a:rPr spc="-110" dirty="0" smtClean="0"/>
              <a:t>J</a:t>
            </a:r>
            <a:r>
              <a:rPr spc="-5" dirty="0" smtClean="0"/>
              <a:t>S</a:t>
            </a:r>
            <a:r>
              <a:rPr spc="-210" dirty="0" smtClean="0"/>
              <a:t> </a:t>
            </a:r>
            <a:r>
              <a:rPr spc="-105" dirty="0"/>
              <a:t>I</a:t>
            </a:r>
            <a:r>
              <a:rPr spc="-100" dirty="0"/>
              <a:t>nt</a:t>
            </a:r>
            <a:r>
              <a:rPr spc="-180" dirty="0"/>
              <a:t>r</a:t>
            </a:r>
            <a:r>
              <a:rPr spc="-110" dirty="0"/>
              <a:t>od</a:t>
            </a:r>
            <a:r>
              <a:rPr spc="-100" dirty="0"/>
              <a:t>u</a:t>
            </a:r>
            <a:r>
              <a:rPr spc="-105" dirty="0"/>
              <a:t>c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548663"/>
            <a:ext cx="8079105" cy="4597412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50000"/>
              </a:lnSpc>
              <a:spcBef>
                <a:spcPts val="6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Angular</a:t>
            </a:r>
            <a:r>
              <a:rPr lang="en-IN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JS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JavaScript</a:t>
            </a:r>
            <a:r>
              <a:rPr sz="24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framework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5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be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added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&lt;script&gt;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tag.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5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AngularJS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extends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4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attributes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using </a:t>
            </a:r>
            <a:r>
              <a:rPr sz="24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Directives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binds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20" dirty="0" smtClean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4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using </a:t>
            </a:r>
            <a:r>
              <a:rPr sz="24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Expressions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US" sz="24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sz="30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25" dirty="0" smtClean="0">
                <a:latin typeface="Calibri"/>
                <a:cs typeface="Calibri"/>
              </a:rPr>
              <a:t>Syntax</a:t>
            </a:r>
            <a:r>
              <a:rPr lang="en-US" sz="2200" b="1" spc="-25" dirty="0" smtClean="0"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libri"/>
              <a:cs typeface="Calibri"/>
            </a:endParaRPr>
          </a:p>
          <a:p>
            <a:pPr marL="12700" marR="20955" algn="just">
              <a:lnSpc>
                <a:spcPct val="100000"/>
              </a:lnSpc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&lt;script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Calibri"/>
                <a:cs typeface="Calibri"/>
              </a:rPr>
              <a:t>src="https://ajax.googleapis.com/ajax/libs/angularjs/1.6.4/angular.min.js"&gt;</a:t>
            </a:r>
            <a:endParaRPr sz="20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484"/>
              </a:spcBef>
            </a:pPr>
            <a:r>
              <a:rPr sz="2000" b="1" spc="-5" dirty="0">
                <a:solidFill>
                  <a:srgbClr val="006FC0"/>
                </a:solidFill>
                <a:latin typeface="Calibri"/>
                <a:cs typeface="Calibri"/>
              </a:rPr>
              <a:t>&lt;/script&gt;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2364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 smtClean="0"/>
              <a:t>An</a:t>
            </a:r>
            <a:r>
              <a:rPr spc="-110" dirty="0" smtClean="0"/>
              <a:t>g</a:t>
            </a:r>
            <a:r>
              <a:rPr spc="-100" dirty="0" smtClean="0"/>
              <a:t>ul</a:t>
            </a:r>
            <a:r>
              <a:rPr spc="-105" dirty="0" smtClean="0"/>
              <a:t>a</a:t>
            </a:r>
            <a:r>
              <a:rPr spc="-110" dirty="0" smtClean="0"/>
              <a:t>r</a:t>
            </a:r>
            <a:r>
              <a:rPr lang="en-IN" spc="-110" dirty="0" smtClean="0"/>
              <a:t>-</a:t>
            </a:r>
            <a:r>
              <a:rPr spc="-110" dirty="0" smtClean="0"/>
              <a:t>J</a:t>
            </a:r>
            <a:r>
              <a:rPr spc="-5" dirty="0" smtClean="0"/>
              <a:t>S</a:t>
            </a:r>
            <a:r>
              <a:rPr spc="-210" dirty="0" smtClean="0"/>
              <a:t> </a:t>
            </a:r>
            <a:r>
              <a:rPr spc="-105" dirty="0"/>
              <a:t>I</a:t>
            </a:r>
            <a:r>
              <a:rPr spc="-100" dirty="0"/>
              <a:t>nt</a:t>
            </a:r>
            <a:r>
              <a:rPr spc="-180" dirty="0"/>
              <a:t>r</a:t>
            </a:r>
            <a:r>
              <a:rPr spc="-110" dirty="0"/>
              <a:t>od</a:t>
            </a:r>
            <a:r>
              <a:rPr spc="-100" dirty="0"/>
              <a:t>u</a:t>
            </a:r>
            <a:r>
              <a:rPr spc="-105" dirty="0"/>
              <a:t>c</a:t>
            </a:r>
            <a:r>
              <a:rPr spc="-100" dirty="0"/>
              <a:t>t</a:t>
            </a:r>
            <a:r>
              <a:rPr spc="-110" dirty="0"/>
              <a:t>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600200"/>
            <a:ext cx="8001000" cy="4075218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5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5" dirty="0">
                <a:solidFill>
                  <a:srgbClr val="2E2B1F"/>
                </a:solidFill>
                <a:cs typeface="Calibri"/>
              </a:rPr>
              <a:t>An</a:t>
            </a:r>
            <a:r>
              <a:rPr lang="en-US" sz="2200" spc="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5" dirty="0" err="1">
                <a:solidFill>
                  <a:srgbClr val="2E2B1F"/>
                </a:solidFill>
                <a:cs typeface="Calibri"/>
              </a:rPr>
              <a:t>AngularJS</a:t>
            </a:r>
            <a:r>
              <a:rPr lang="en-US" sz="220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0" dirty="0">
                <a:solidFill>
                  <a:srgbClr val="2E2B1F"/>
                </a:solidFill>
                <a:cs typeface="Calibri"/>
              </a:rPr>
              <a:t>application</a:t>
            </a:r>
            <a:r>
              <a:rPr lang="en-US" sz="2200" spc="5" dirty="0">
                <a:solidFill>
                  <a:srgbClr val="2E2B1F"/>
                </a:solidFill>
                <a:cs typeface="Calibri"/>
              </a:rPr>
              <a:t>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extends</a:t>
            </a:r>
            <a:r>
              <a:rPr sz="2200" spc="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following </a:t>
            </a:r>
            <a:r>
              <a:rPr sz="2200" b="1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ng</a:t>
            </a:r>
            <a:r>
              <a:rPr sz="22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-directives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</a:p>
          <a:p>
            <a:pPr marL="241300" indent="-228600" algn="just">
              <a:lnSpc>
                <a:spcPct val="15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lang="en-US" sz="22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767080" marR="1021715" lvl="1" indent="-457200" algn="just">
              <a:lnSpc>
                <a:spcPct val="150000"/>
              </a:lnSpc>
              <a:spcBef>
                <a:spcPts val="49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lang="en-US" sz="2000" b="1" dirty="0" err="1">
                <a:solidFill>
                  <a:srgbClr val="2E2B1F"/>
                </a:solidFill>
                <a:cs typeface="Calibri"/>
              </a:rPr>
              <a:t>ng</a:t>
            </a:r>
            <a:r>
              <a:rPr lang="en-US" sz="2000" b="1" dirty="0">
                <a:solidFill>
                  <a:srgbClr val="2E2B1F"/>
                </a:solidFill>
                <a:cs typeface="Calibri"/>
              </a:rPr>
              <a:t>-app</a:t>
            </a:r>
            <a:r>
              <a:rPr lang="en-US" sz="2000" b="1" spc="-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−</a:t>
            </a:r>
            <a:r>
              <a:rPr lang="en-US" sz="2000" spc="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This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 directive</a:t>
            </a:r>
            <a:r>
              <a:rPr lang="en-US" sz="2000" spc="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defines</a:t>
            </a:r>
            <a:r>
              <a:rPr lang="en-US" sz="2000" spc="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and</a:t>
            </a:r>
            <a:r>
              <a:rPr lang="en-US" sz="2000" spc="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b="1" spc="-5" dirty="0">
                <a:solidFill>
                  <a:srgbClr val="006FC0"/>
                </a:solidFill>
                <a:cs typeface="Calibri"/>
              </a:rPr>
              <a:t>links</a:t>
            </a:r>
            <a:r>
              <a:rPr lang="en-US" sz="2000"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dirty="0">
                <a:solidFill>
                  <a:srgbClr val="006FC0"/>
                </a:solidFill>
                <a:cs typeface="Calibri"/>
              </a:rPr>
              <a:t>an</a:t>
            </a:r>
            <a:r>
              <a:rPr lang="en-US" sz="2000"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spc="-5" dirty="0" err="1">
                <a:solidFill>
                  <a:srgbClr val="006FC0"/>
                </a:solidFill>
                <a:cs typeface="Calibri"/>
              </a:rPr>
              <a:t>AngularJS</a:t>
            </a:r>
            <a:r>
              <a:rPr lang="en-US" sz="2000"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spc="-434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spc="-5" dirty="0">
                <a:solidFill>
                  <a:srgbClr val="006FC0"/>
                </a:solidFill>
                <a:cs typeface="Calibri"/>
              </a:rPr>
              <a:t>application</a:t>
            </a:r>
            <a:r>
              <a:rPr lang="en-US" sz="2000" b="1" spc="-35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spc="-15" dirty="0">
                <a:solidFill>
                  <a:srgbClr val="006FC0"/>
                </a:solidFill>
                <a:cs typeface="Calibri"/>
              </a:rPr>
              <a:t>to</a:t>
            </a:r>
            <a:r>
              <a:rPr lang="en-US" sz="2000" b="1" spc="-10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dirty="0">
                <a:solidFill>
                  <a:srgbClr val="006FC0"/>
                </a:solidFill>
                <a:cs typeface="Calibri"/>
              </a:rPr>
              <a:t>HTML.</a:t>
            </a:r>
            <a:endParaRPr lang="en-US" sz="2000" dirty="0">
              <a:cs typeface="Calibri"/>
            </a:endParaRPr>
          </a:p>
          <a:p>
            <a:pPr marL="767080" lvl="1" indent="-457834" algn="just">
              <a:lnSpc>
                <a:spcPct val="150000"/>
              </a:lnSpc>
              <a:spcBef>
                <a:spcPts val="480"/>
              </a:spcBef>
              <a:buClr>
                <a:srgbClr val="9CBDBC"/>
              </a:buClr>
              <a:buAutoNum type="arabicPeriod"/>
              <a:tabLst>
                <a:tab pos="767080" algn="l"/>
                <a:tab pos="767715" algn="l"/>
              </a:tabLst>
            </a:pPr>
            <a:r>
              <a:rPr lang="en-US" sz="2000" b="1" spc="-5" dirty="0" err="1">
                <a:solidFill>
                  <a:srgbClr val="2E2B1F"/>
                </a:solidFill>
                <a:cs typeface="Calibri"/>
              </a:rPr>
              <a:t>ng</a:t>
            </a:r>
            <a:r>
              <a:rPr lang="en-US" sz="2000" b="1" spc="-5" dirty="0">
                <a:solidFill>
                  <a:srgbClr val="2E2B1F"/>
                </a:solidFill>
                <a:cs typeface="Calibri"/>
              </a:rPr>
              <a:t>-model</a:t>
            </a:r>
            <a:r>
              <a:rPr lang="en-US" sz="2000" b="1" spc="-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−</a:t>
            </a:r>
            <a:r>
              <a:rPr lang="en-US" sz="2000" spc="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This 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directive</a:t>
            </a:r>
            <a:r>
              <a:rPr lang="en-US" sz="2000" spc="3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b="1" dirty="0">
                <a:solidFill>
                  <a:srgbClr val="006FC0"/>
                </a:solidFill>
                <a:cs typeface="Calibri"/>
              </a:rPr>
              <a:t>binds</a:t>
            </a:r>
            <a:r>
              <a:rPr lang="en-US" sz="2000" b="1" spc="-5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the</a:t>
            </a:r>
            <a:r>
              <a:rPr lang="en-US" sz="2000" spc="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values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of any</a:t>
            </a:r>
            <a:r>
              <a:rPr lang="en-US" sz="2000" dirty="0">
                <a:cs typeface="Calibri"/>
              </a:rPr>
              <a:t> </a:t>
            </a:r>
            <a:r>
              <a:rPr lang="en-US" sz="2000" b="1" dirty="0" smtClean="0">
                <a:solidFill>
                  <a:srgbClr val="006FC0"/>
                </a:solidFill>
                <a:cs typeface="Calibri"/>
              </a:rPr>
              <a:t>HTML </a:t>
            </a:r>
            <a:r>
              <a:rPr lang="en-US" sz="2000" b="1" dirty="0">
                <a:solidFill>
                  <a:srgbClr val="006FC0"/>
                </a:solidFill>
                <a:cs typeface="Calibri"/>
              </a:rPr>
              <a:t>input</a:t>
            </a:r>
            <a:r>
              <a:rPr lang="en-US" sz="2000" b="1" spc="-30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spc="-10" dirty="0" smtClean="0">
                <a:solidFill>
                  <a:srgbClr val="006FC0"/>
                </a:solidFill>
                <a:cs typeface="Calibri"/>
              </a:rPr>
              <a:t>controls </a:t>
            </a: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(input, select,</a:t>
            </a:r>
            <a:r>
              <a:rPr lang="en-US" sz="2000" spc="3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15" dirty="0" err="1" smtClean="0">
                <a:solidFill>
                  <a:srgbClr val="2E2B1F"/>
                </a:solidFill>
                <a:cs typeface="Calibri"/>
              </a:rPr>
              <a:t>textarea</a:t>
            </a:r>
            <a:r>
              <a:rPr lang="en-US" sz="2000" spc="-15" dirty="0" smtClean="0">
                <a:solidFill>
                  <a:srgbClr val="2E2B1F"/>
                </a:solidFill>
                <a:cs typeface="Calibri"/>
              </a:rPr>
              <a:t>, etc.) to </a:t>
            </a:r>
            <a:r>
              <a:rPr lang="en-US" sz="2000" b="1" dirty="0" err="1" smtClean="0">
                <a:solidFill>
                  <a:srgbClr val="006FC0"/>
                </a:solidFill>
                <a:cs typeface="Calibri"/>
              </a:rPr>
              <a:t>AngularJS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b="1" spc="-15" dirty="0">
                <a:solidFill>
                  <a:srgbClr val="006FC0"/>
                </a:solidFill>
                <a:cs typeface="Calibri"/>
              </a:rPr>
              <a:t>A</a:t>
            </a:r>
            <a:r>
              <a:rPr lang="en-US" sz="2000" b="1" spc="-15" dirty="0" smtClean="0">
                <a:solidFill>
                  <a:srgbClr val="006FC0"/>
                </a:solidFill>
                <a:cs typeface="Calibri"/>
              </a:rPr>
              <a:t>pplication</a:t>
            </a:r>
            <a:r>
              <a:rPr lang="en-US" sz="200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b="1" spc="-15" dirty="0" smtClean="0">
                <a:solidFill>
                  <a:srgbClr val="006FC0"/>
                </a:solidFill>
                <a:cs typeface="Calibri"/>
              </a:rPr>
              <a:t>data</a:t>
            </a:r>
            <a:r>
              <a:rPr lang="en-US" sz="2000" b="1" dirty="0" smtClean="0">
                <a:solidFill>
                  <a:srgbClr val="006FC0"/>
                </a:solidFill>
                <a:cs typeface="Calibri"/>
              </a:rPr>
              <a:t> </a:t>
            </a:r>
            <a:endParaRPr lang="en-US" sz="2000" dirty="0">
              <a:cs typeface="Calibri"/>
            </a:endParaRPr>
          </a:p>
          <a:p>
            <a:pPr marL="767080" lvl="1" indent="-457834" algn="just">
              <a:lnSpc>
                <a:spcPct val="150000"/>
              </a:lnSpc>
              <a:spcBef>
                <a:spcPts val="480"/>
              </a:spcBef>
              <a:buClr>
                <a:srgbClr val="9CBDBC"/>
              </a:buClr>
              <a:buAutoNum type="arabicPeriod" startAt="3"/>
              <a:tabLst>
                <a:tab pos="767080" algn="l"/>
                <a:tab pos="767715" algn="l"/>
              </a:tabLst>
            </a:pPr>
            <a:r>
              <a:rPr lang="en-US" sz="2000" b="1" dirty="0" err="1">
                <a:solidFill>
                  <a:srgbClr val="2E2B1F"/>
                </a:solidFill>
                <a:cs typeface="Calibri"/>
              </a:rPr>
              <a:t>ng</a:t>
            </a:r>
            <a:r>
              <a:rPr lang="en-US" sz="2000" b="1" dirty="0">
                <a:solidFill>
                  <a:srgbClr val="2E2B1F"/>
                </a:solidFill>
                <a:cs typeface="Calibri"/>
              </a:rPr>
              <a:t>-bind</a:t>
            </a:r>
            <a:r>
              <a:rPr lang="en-US" sz="2000" b="1" spc="-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−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This</a:t>
            </a:r>
            <a:r>
              <a:rPr lang="en-US" sz="2000" spc="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directive</a:t>
            </a:r>
            <a:r>
              <a:rPr lang="en-US" sz="2000" spc="2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b="1" dirty="0">
                <a:solidFill>
                  <a:srgbClr val="006FC0"/>
                </a:solidFill>
                <a:cs typeface="Calibri"/>
              </a:rPr>
              <a:t>binds</a:t>
            </a:r>
            <a:r>
              <a:rPr lang="en-US" sz="2000" b="1" spc="-15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dirty="0">
                <a:solidFill>
                  <a:srgbClr val="2E2B1F"/>
                </a:solidFill>
                <a:cs typeface="Calibri"/>
              </a:rPr>
              <a:t>the</a:t>
            </a:r>
            <a:r>
              <a:rPr lang="en-US" sz="2000" spc="-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b="1" dirty="0" err="1">
                <a:solidFill>
                  <a:srgbClr val="006FC0"/>
                </a:solidFill>
                <a:cs typeface="Calibri"/>
              </a:rPr>
              <a:t>AngularJS</a:t>
            </a:r>
            <a:r>
              <a:rPr lang="en-US" sz="2000" b="1" spc="10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spc="-15" dirty="0">
                <a:solidFill>
                  <a:srgbClr val="006FC0"/>
                </a:solidFill>
                <a:cs typeface="Calibri"/>
              </a:rPr>
              <a:t>Application</a:t>
            </a:r>
            <a:r>
              <a:rPr lang="en-US" sz="2000" spc="-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000" b="1" spc="-15" dirty="0">
                <a:solidFill>
                  <a:srgbClr val="006FC0"/>
                </a:solidFill>
                <a:cs typeface="Calibri"/>
              </a:rPr>
              <a:t>data</a:t>
            </a:r>
            <a:r>
              <a:rPr lang="en-US" sz="2000" b="1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to any</a:t>
            </a:r>
            <a:endParaRPr lang="en-US" sz="2000" dirty="0">
              <a:cs typeface="Calibri"/>
            </a:endParaRPr>
          </a:p>
          <a:p>
            <a:pPr marL="767080" algn="just">
              <a:lnSpc>
                <a:spcPct val="150000"/>
              </a:lnSpc>
            </a:pPr>
            <a:r>
              <a:rPr lang="en-US" sz="2000" b="1" dirty="0">
                <a:solidFill>
                  <a:srgbClr val="006FC0"/>
                </a:solidFill>
                <a:cs typeface="Calibri"/>
              </a:rPr>
              <a:t>HTML</a:t>
            </a:r>
            <a:r>
              <a:rPr lang="en-US" sz="2000" b="1" spc="-30" dirty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000" b="1" spc="-10" dirty="0">
                <a:solidFill>
                  <a:srgbClr val="006FC0"/>
                </a:solidFill>
                <a:cs typeface="Calibri"/>
              </a:rPr>
              <a:t>tags.</a:t>
            </a:r>
            <a:endParaRPr lang="en-US" sz="2000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67690"/>
            <a:ext cx="71602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S</a:t>
            </a:r>
            <a:r>
              <a:rPr spc="-135" dirty="0"/>
              <a:t>t</a:t>
            </a:r>
            <a:r>
              <a:rPr spc="-105" dirty="0"/>
              <a:t>ep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135" dirty="0"/>
              <a:t>t</a:t>
            </a:r>
            <a:r>
              <a:rPr spc="-5" dirty="0"/>
              <a:t>o</a:t>
            </a:r>
            <a:r>
              <a:rPr spc="-204" dirty="0"/>
              <a:t> </a:t>
            </a:r>
            <a:r>
              <a:rPr spc="-105" dirty="0"/>
              <a:t>c</a:t>
            </a:r>
            <a:r>
              <a:rPr spc="-180" dirty="0"/>
              <a:t>r</a:t>
            </a:r>
            <a:r>
              <a:rPr spc="-105" dirty="0"/>
              <a:t>ea</a:t>
            </a:r>
            <a:r>
              <a:rPr spc="-135" dirty="0"/>
              <a:t>t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0" dirty="0"/>
              <a:t>An</a:t>
            </a:r>
            <a:r>
              <a:rPr spc="-110" dirty="0"/>
              <a:t>g</a:t>
            </a:r>
            <a:r>
              <a:rPr spc="-100" dirty="0"/>
              <a:t>ul</a:t>
            </a:r>
            <a:r>
              <a:rPr spc="-105" dirty="0"/>
              <a:t>a</a:t>
            </a:r>
            <a:r>
              <a:rPr spc="-110" dirty="0"/>
              <a:t>rJ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55978"/>
            <a:ext cx="7948295" cy="467820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Step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− Load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framework-</a:t>
            </a:r>
            <a:r>
              <a:rPr sz="20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using &lt;Script&gt;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tag.</a:t>
            </a:r>
            <a:endParaRPr sz="2000" dirty="0">
              <a:latin typeface="Calibri"/>
              <a:cs typeface="Calibri"/>
            </a:endParaRPr>
          </a:p>
          <a:p>
            <a:pPr marL="241300" marR="37465" indent="-228600">
              <a:lnSpc>
                <a:spcPct val="100000"/>
              </a:lnSpc>
              <a:spcBef>
                <a:spcPts val="48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&lt;script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src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"https://ajax.googleapis.com/ajax/libs/angularjs/1.3.14/angular.min.js"&gt;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&lt;/script&gt;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−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Define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AngularJS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ng-app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directive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&lt;div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ng-app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lang="en-US" sz="20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"&gt;</a:t>
            </a:r>
            <a:r>
              <a:rPr sz="2000" spc="-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...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&lt;/div&gt;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A9A47B"/>
              </a:buClr>
              <a:buFont typeface="Arial MT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−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Define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model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ng-model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directive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&lt;p&gt;Enter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your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Name: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&lt;input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type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"text"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ng-model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"name"&gt;&lt;/p&gt;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 MT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 4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Bind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value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above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model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b="1" spc="-20" dirty="0" smtClean="0">
                <a:solidFill>
                  <a:srgbClr val="2E2B1F"/>
                </a:solidFill>
                <a:latin typeface="Calibri"/>
                <a:cs typeface="Calibri"/>
              </a:rPr>
              <a:t>to HTML </a:t>
            </a:r>
            <a:r>
              <a:rPr sz="2000" b="1" dirty="0" smtClean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000" b="1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ng-bind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directive.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&lt;p&gt;Hello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&lt;span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ng-bind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"name"&gt;&lt;/span&gt;!&lt;/p&gt;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66294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An</a:t>
            </a:r>
            <a:r>
              <a:rPr spc="-110" dirty="0"/>
              <a:t>g</a:t>
            </a:r>
            <a:r>
              <a:rPr spc="-100" dirty="0"/>
              <a:t>ul</a:t>
            </a:r>
            <a:r>
              <a:rPr spc="-105" dirty="0"/>
              <a:t>a</a:t>
            </a:r>
            <a:r>
              <a:rPr spc="-110" dirty="0"/>
              <a:t>rJ</a:t>
            </a:r>
            <a:r>
              <a:rPr spc="-5" dirty="0"/>
              <a:t>S</a:t>
            </a:r>
            <a:r>
              <a:rPr spc="-210" dirty="0"/>
              <a:t> </a:t>
            </a: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640" y="1219200"/>
            <a:ext cx="7960360" cy="48776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400" spc="-10" dirty="0">
                <a:solidFill>
                  <a:srgbClr val="A42A2A"/>
                </a:solidFill>
                <a:latin typeface="Calibri"/>
                <a:cs typeface="Calibri"/>
              </a:rPr>
              <a:t>html</a:t>
            </a:r>
            <a:r>
              <a:rPr sz="2400" spc="-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400" spc="-10" dirty="0">
                <a:solidFill>
                  <a:srgbClr val="A42A2A"/>
                </a:solidFill>
                <a:latin typeface="Calibri"/>
                <a:cs typeface="Calibri"/>
              </a:rPr>
              <a:t>script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src</a:t>
            </a:r>
            <a:r>
              <a:rPr sz="2400" spc="-10" dirty="0">
                <a:solidFill>
                  <a:srgbClr val="0000CD"/>
                </a:solidFill>
                <a:latin typeface="Calibri"/>
                <a:cs typeface="Calibri"/>
              </a:rPr>
              <a:t>="</a:t>
            </a:r>
            <a:r>
              <a:rPr sz="2000" spc="-10" dirty="0">
                <a:solidFill>
                  <a:srgbClr val="0000CD"/>
                </a:solidFill>
                <a:latin typeface="Calibri"/>
                <a:cs typeface="Calibri"/>
              </a:rPr>
              <a:t>https://ajax.googleapis.com/ajax/libs/angularjs/1.6.4/angular.min.js</a:t>
            </a:r>
            <a:r>
              <a:rPr sz="2400" spc="-10" dirty="0">
                <a:solidFill>
                  <a:srgbClr val="0000CD"/>
                </a:solidFill>
                <a:latin typeface="Calibri"/>
                <a:cs typeface="Calibri"/>
              </a:rPr>
              <a:t>"&gt;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1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400" spc="-15" dirty="0">
                <a:solidFill>
                  <a:srgbClr val="A42A2A"/>
                </a:solidFill>
                <a:latin typeface="Calibri"/>
                <a:cs typeface="Calibri"/>
              </a:rPr>
              <a:t>/script</a:t>
            </a:r>
            <a:r>
              <a:rPr sz="2400" spc="-15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400" spc="-5" dirty="0">
                <a:solidFill>
                  <a:srgbClr val="A42A2A"/>
                </a:solidFill>
                <a:latin typeface="Calibri"/>
                <a:cs typeface="Calibri"/>
              </a:rPr>
              <a:t>body</a:t>
            </a:r>
            <a:r>
              <a:rPr sz="2400" spc="-5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400" spc="-10" dirty="0">
                <a:solidFill>
                  <a:srgbClr val="A42A2A"/>
                </a:solidFill>
                <a:latin typeface="Calibri"/>
                <a:cs typeface="Calibri"/>
              </a:rPr>
              <a:t>div</a:t>
            </a:r>
            <a:r>
              <a:rPr sz="2400" spc="-20" dirty="0">
                <a:solidFill>
                  <a:srgbClr val="A42A2A"/>
                </a:solidFill>
                <a:latin typeface="Calibri"/>
                <a:cs typeface="Calibri"/>
              </a:rPr>
              <a:t> </a:t>
            </a:r>
            <a:r>
              <a:rPr sz="2400" spc="-10" dirty="0" err="1">
                <a:solidFill>
                  <a:srgbClr val="FF0000"/>
                </a:solidFill>
                <a:latin typeface="Calibri"/>
                <a:cs typeface="Calibri"/>
              </a:rPr>
              <a:t>ng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-app</a:t>
            </a:r>
            <a:r>
              <a:rPr sz="2400" spc="-10" dirty="0" smtClean="0">
                <a:solidFill>
                  <a:srgbClr val="0000CD"/>
                </a:solidFill>
                <a:latin typeface="Calibri"/>
                <a:cs typeface="Calibri"/>
              </a:rPr>
              <a:t>="</a:t>
            </a:r>
            <a:r>
              <a:rPr lang="en-US" sz="2400" spc="-10" dirty="0" smtClean="0">
                <a:solidFill>
                  <a:srgbClr val="0000CD"/>
                </a:solidFill>
                <a:latin typeface="Calibri"/>
                <a:cs typeface="Calibri"/>
              </a:rPr>
              <a:t> </a:t>
            </a:r>
            <a:r>
              <a:rPr lang="en-US" sz="2400" spc="-10" dirty="0" err="1" smtClean="0">
                <a:solidFill>
                  <a:srgbClr val="0000CD"/>
                </a:solidFill>
                <a:latin typeface="Calibri"/>
                <a:cs typeface="Calibri"/>
              </a:rPr>
              <a:t>myapp</a:t>
            </a:r>
            <a:r>
              <a:rPr lang="en-US" sz="2400" spc="-10" dirty="0" smtClean="0">
                <a:solidFill>
                  <a:srgbClr val="0000CD"/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rgbClr val="0000CD"/>
                </a:solidFill>
                <a:latin typeface="Calibri"/>
                <a:cs typeface="Calibri"/>
              </a:rPr>
              <a:t>"&gt;</a:t>
            </a:r>
            <a:endParaRPr sz="2400" dirty="0">
              <a:latin typeface="Calibri"/>
              <a:cs typeface="Calibri"/>
            </a:endParaRPr>
          </a:p>
          <a:p>
            <a:pPr marL="139065">
              <a:lnSpc>
                <a:spcPct val="100000"/>
              </a:lnSpc>
            </a:pPr>
            <a:r>
              <a:rPr sz="2400" spc="-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400" spc="-5" dirty="0">
                <a:solidFill>
                  <a:srgbClr val="A42A2A"/>
                </a:solidFill>
                <a:latin typeface="Calibri"/>
                <a:cs typeface="Calibri"/>
              </a:rPr>
              <a:t>p</a:t>
            </a:r>
            <a:r>
              <a:rPr sz="2400" spc="-5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Name: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400" spc="-5" dirty="0">
                <a:solidFill>
                  <a:srgbClr val="A42A2A"/>
                </a:solidFill>
                <a:latin typeface="Calibri"/>
                <a:cs typeface="Calibri"/>
              </a:rPr>
              <a:t>input</a:t>
            </a:r>
            <a:r>
              <a:rPr sz="2400" spc="-15" dirty="0">
                <a:solidFill>
                  <a:srgbClr val="A42A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2400" spc="-10" dirty="0">
                <a:solidFill>
                  <a:srgbClr val="0000CD"/>
                </a:solidFill>
                <a:latin typeface="Calibri"/>
                <a:cs typeface="Calibri"/>
              </a:rPr>
              <a:t>="text"</a:t>
            </a:r>
            <a:r>
              <a:rPr sz="2400" spc="55" dirty="0">
                <a:solidFill>
                  <a:srgbClr val="0000CD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ng-model</a:t>
            </a:r>
            <a:r>
              <a:rPr sz="2400" spc="-5" dirty="0">
                <a:solidFill>
                  <a:srgbClr val="0000CD"/>
                </a:solidFill>
                <a:latin typeface="Calibri"/>
                <a:cs typeface="Calibri"/>
              </a:rPr>
              <a:t>="name"&gt;&lt;</a:t>
            </a:r>
            <a:r>
              <a:rPr sz="2400" spc="-5" dirty="0">
                <a:solidFill>
                  <a:srgbClr val="A42A2A"/>
                </a:solidFill>
                <a:latin typeface="Calibri"/>
                <a:cs typeface="Calibri"/>
              </a:rPr>
              <a:t>/p</a:t>
            </a:r>
            <a:r>
              <a:rPr sz="2400" spc="-5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  <a:p>
            <a:pPr marL="139065">
              <a:lnSpc>
                <a:spcPct val="100000"/>
              </a:lnSpc>
            </a:pPr>
            <a:r>
              <a:rPr sz="2400" spc="-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400" spc="-5" dirty="0">
                <a:solidFill>
                  <a:srgbClr val="A42A2A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A42A2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ng-bind</a:t>
            </a:r>
            <a:r>
              <a:rPr sz="2400" spc="-10" dirty="0">
                <a:solidFill>
                  <a:srgbClr val="0000CD"/>
                </a:solidFill>
                <a:latin typeface="Calibri"/>
                <a:cs typeface="Calibri"/>
              </a:rPr>
              <a:t>="name"&gt;&lt;</a:t>
            </a:r>
            <a:r>
              <a:rPr sz="2400" spc="-10" dirty="0">
                <a:solidFill>
                  <a:srgbClr val="A42A2A"/>
                </a:solidFill>
                <a:latin typeface="Calibri"/>
                <a:cs typeface="Calibri"/>
              </a:rPr>
              <a:t>/p</a:t>
            </a:r>
            <a:r>
              <a:rPr sz="2400" spc="-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400" spc="-5" dirty="0">
                <a:solidFill>
                  <a:srgbClr val="A42A2A"/>
                </a:solidFill>
                <a:latin typeface="Calibri"/>
                <a:cs typeface="Calibri"/>
              </a:rPr>
              <a:t>/div</a:t>
            </a:r>
            <a:r>
              <a:rPr sz="2400" spc="-5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400" spc="-5" dirty="0">
                <a:solidFill>
                  <a:srgbClr val="A42A2A"/>
                </a:solidFill>
                <a:latin typeface="Calibri"/>
                <a:cs typeface="Calibri"/>
              </a:rPr>
              <a:t>/body</a:t>
            </a:r>
            <a:r>
              <a:rPr sz="2400" spc="-5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0000CD"/>
                </a:solidFill>
                <a:latin typeface="Calibri"/>
                <a:cs typeface="Calibri"/>
              </a:rPr>
              <a:t>&lt;</a:t>
            </a:r>
            <a:r>
              <a:rPr sz="2400" spc="-10" dirty="0">
                <a:solidFill>
                  <a:srgbClr val="A42A2A"/>
                </a:solidFill>
                <a:latin typeface="Calibri"/>
                <a:cs typeface="Calibri"/>
              </a:rPr>
              <a:t>/html</a:t>
            </a:r>
            <a:r>
              <a:rPr sz="2400" spc="-10" dirty="0">
                <a:solidFill>
                  <a:srgbClr val="0000CD"/>
                </a:solidFill>
                <a:latin typeface="Calibri"/>
                <a:cs typeface="Calibri"/>
              </a:rPr>
              <a:t>&gt;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81508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An</a:t>
            </a:r>
            <a:r>
              <a:rPr spc="-110" dirty="0"/>
              <a:t>g</a:t>
            </a:r>
            <a:r>
              <a:rPr spc="-100" dirty="0"/>
              <a:t>ul</a:t>
            </a:r>
            <a:r>
              <a:rPr spc="-105" dirty="0"/>
              <a:t>a</a:t>
            </a:r>
            <a:r>
              <a:rPr spc="-110" dirty="0"/>
              <a:t>rJ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110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10" dirty="0"/>
              <a:t>E</a:t>
            </a:r>
            <a:r>
              <a:rPr spc="-105" dirty="0"/>
              <a:t>xp</a:t>
            </a:r>
            <a:r>
              <a:rPr spc="-100" dirty="0"/>
              <a:t>l</a:t>
            </a:r>
            <a:r>
              <a:rPr spc="-105" dirty="0"/>
              <a:t>a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105" dirty="0"/>
              <a:t>e</a:t>
            </a:r>
            <a:r>
              <a:rPr spc="-5"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371601"/>
            <a:ext cx="7418705" cy="5130892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300" b="1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Example </a:t>
            </a:r>
            <a:r>
              <a:rPr sz="2300" b="1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explained:</a:t>
            </a:r>
            <a:endParaRPr sz="2300" b="1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AngularJS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 starts</a:t>
            </a:r>
            <a:r>
              <a:rPr sz="23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automatically</a:t>
            </a:r>
            <a:r>
              <a:rPr sz="23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3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3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5" dirty="0">
                <a:solidFill>
                  <a:srgbClr val="2E2B1F"/>
                </a:solidFill>
                <a:latin typeface="Calibri"/>
                <a:cs typeface="Calibri"/>
              </a:rPr>
              <a:t>page</a:t>
            </a:r>
            <a:r>
              <a:rPr sz="23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3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loaded.</a:t>
            </a:r>
            <a:endParaRPr sz="2300" dirty="0">
              <a:latin typeface="Calibri"/>
              <a:cs typeface="Calibri"/>
            </a:endParaRPr>
          </a:p>
          <a:p>
            <a:pPr marL="241300" marR="13589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3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2E2B1F"/>
                </a:solidFill>
                <a:latin typeface="Calibri"/>
                <a:cs typeface="Calibri"/>
              </a:rPr>
              <a:t>ng-app</a:t>
            </a:r>
            <a:r>
              <a:rPr sz="23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directive</a:t>
            </a:r>
            <a:r>
              <a:rPr sz="23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tells</a:t>
            </a:r>
            <a:r>
              <a:rPr sz="23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AngularJS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3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&lt;div&gt;</a:t>
            </a:r>
            <a:r>
              <a:rPr sz="2300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element</a:t>
            </a:r>
            <a:r>
              <a:rPr sz="2300" spc="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3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3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300" b="1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owner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3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of an </a:t>
            </a:r>
            <a:r>
              <a:rPr sz="2300" b="1" spc="-5" dirty="0">
                <a:solidFill>
                  <a:srgbClr val="2E2B1F"/>
                </a:solidFill>
                <a:latin typeface="Calibri"/>
                <a:cs typeface="Calibri"/>
              </a:rPr>
              <a:t>AngularJS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3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3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2E2B1F"/>
                </a:solidFill>
                <a:latin typeface="Calibri"/>
                <a:cs typeface="Calibri"/>
              </a:rPr>
              <a:t>ng-model</a:t>
            </a:r>
            <a:r>
              <a:rPr sz="23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directive</a:t>
            </a:r>
            <a:r>
              <a:rPr sz="23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binds</a:t>
            </a:r>
            <a:r>
              <a:rPr sz="23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3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3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input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field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endParaRPr sz="2300" dirty="0">
              <a:latin typeface="Calibri"/>
              <a:cs typeface="Calibri"/>
            </a:endParaRPr>
          </a:p>
          <a:p>
            <a:pPr marL="241300" algn="just">
              <a:lnSpc>
                <a:spcPct val="100000"/>
              </a:lnSpc>
              <a:spcBef>
                <a:spcPts val="5"/>
              </a:spcBef>
            </a:pP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3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 smtClean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lang="en-US" sz="2300" spc="-5" dirty="0" smtClean="0">
                <a:solidFill>
                  <a:srgbClr val="2E2B1F"/>
                </a:solidFill>
                <a:latin typeface="Calibri"/>
                <a:cs typeface="Calibri"/>
              </a:rPr>
              <a:t> called as</a:t>
            </a:r>
            <a:r>
              <a:rPr sz="2300" spc="-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300" spc="-20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3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lang="en-US" sz="2300" spc="-10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3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300" dirty="0">
              <a:latin typeface="Calibri"/>
              <a:cs typeface="Calibri"/>
            </a:endParaRPr>
          </a:p>
          <a:p>
            <a:pPr marL="241300" marR="948055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3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b="1" spc="-5" dirty="0">
                <a:solidFill>
                  <a:srgbClr val="2E2B1F"/>
                </a:solidFill>
                <a:latin typeface="Calibri"/>
                <a:cs typeface="Calibri"/>
              </a:rPr>
              <a:t>ng-bind</a:t>
            </a:r>
            <a:r>
              <a:rPr sz="23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directive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binds</a:t>
            </a:r>
            <a:r>
              <a:rPr sz="23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b="1" spc="-10" dirty="0">
                <a:solidFill>
                  <a:srgbClr val="2E2B1F"/>
                </a:solidFill>
                <a:latin typeface="Calibri"/>
                <a:cs typeface="Calibri"/>
              </a:rPr>
              <a:t>innerHTML</a:t>
            </a:r>
            <a:r>
              <a:rPr sz="2300" b="1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3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&lt;p&gt; </a:t>
            </a:r>
            <a:r>
              <a:rPr sz="23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sz="23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3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3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3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3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300" spc="5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300" b="1" spc="-10" dirty="0" smtClean="0">
                <a:solidFill>
                  <a:srgbClr val="2E2B1F"/>
                </a:solidFill>
                <a:latin typeface="Calibri"/>
                <a:cs typeface="Calibri"/>
              </a:rPr>
              <a:t>name</a:t>
            </a:r>
            <a:r>
              <a:rPr lang="en-US" sz="2300" spc="-10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3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US" sz="23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marR="2476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300" spc="-15" dirty="0" smtClean="0">
                <a:solidFill>
                  <a:schemeClr val="accent3">
                    <a:lumMod val="75000"/>
                  </a:schemeClr>
                </a:solidFill>
                <a:cs typeface="Calibri"/>
              </a:rPr>
              <a:t>Thus, </a:t>
            </a:r>
            <a:r>
              <a:rPr lang="en-US" sz="2300" spc="-10" dirty="0" smtClean="0">
                <a:solidFill>
                  <a:schemeClr val="accent3">
                    <a:lumMod val="75000"/>
                  </a:schemeClr>
                </a:solidFill>
                <a:cs typeface="Calibri"/>
              </a:rPr>
              <a:t>whenever</a:t>
            </a:r>
            <a:r>
              <a:rPr lang="en-US" sz="2300" spc="20" dirty="0" smtClean="0">
                <a:solidFill>
                  <a:schemeClr val="accent3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300" spc="-10" dirty="0" smtClean="0">
                <a:solidFill>
                  <a:schemeClr val="accent3">
                    <a:lumMod val="75000"/>
                  </a:schemeClr>
                </a:solidFill>
                <a:cs typeface="Calibri"/>
              </a:rPr>
              <a:t>user</a:t>
            </a:r>
            <a:r>
              <a:rPr lang="en-US" sz="2300" spc="10" dirty="0" smtClean="0">
                <a:solidFill>
                  <a:schemeClr val="accent3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300" spc="-5" dirty="0" smtClean="0">
                <a:solidFill>
                  <a:schemeClr val="accent3">
                    <a:lumMod val="75000"/>
                  </a:schemeClr>
                </a:solidFill>
                <a:cs typeface="Calibri"/>
              </a:rPr>
              <a:t>inputs</a:t>
            </a:r>
            <a:r>
              <a:rPr lang="en-US" sz="2300" spc="-10" dirty="0" smtClean="0">
                <a:solidFill>
                  <a:schemeClr val="accent3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300" spc="-5" dirty="0" smtClean="0">
                <a:solidFill>
                  <a:schemeClr val="accent3">
                    <a:lumMod val="75000"/>
                  </a:schemeClr>
                </a:solidFill>
                <a:cs typeface="Calibri"/>
              </a:rPr>
              <a:t>something</a:t>
            </a:r>
            <a:r>
              <a:rPr lang="en-US" sz="2300" spc="10" dirty="0" smtClean="0">
                <a:solidFill>
                  <a:schemeClr val="accent3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300" spc="-5" dirty="0" smtClean="0">
                <a:solidFill>
                  <a:schemeClr val="accent3">
                    <a:lumMod val="75000"/>
                  </a:schemeClr>
                </a:solidFill>
                <a:cs typeface="Calibri"/>
              </a:rPr>
              <a:t>in</a:t>
            </a:r>
            <a:r>
              <a:rPr lang="en-US" sz="2300" spc="5" dirty="0" smtClean="0">
                <a:solidFill>
                  <a:schemeClr val="accent3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300" spc="-10" dirty="0" smtClean="0">
                <a:solidFill>
                  <a:schemeClr val="accent3">
                    <a:lumMod val="75000"/>
                  </a:schemeClr>
                </a:solidFill>
                <a:cs typeface="Calibri"/>
              </a:rPr>
              <a:t>the</a:t>
            </a:r>
            <a:r>
              <a:rPr lang="en-US" sz="2300" spc="10" dirty="0" smtClean="0">
                <a:solidFill>
                  <a:schemeClr val="accent3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300" spc="-20" dirty="0" smtClean="0">
                <a:solidFill>
                  <a:schemeClr val="accent3">
                    <a:lumMod val="75000"/>
                  </a:schemeClr>
                </a:solidFill>
                <a:cs typeface="Calibri"/>
              </a:rPr>
              <a:t>input field, </a:t>
            </a:r>
            <a:r>
              <a:rPr lang="en-US" sz="2300" spc="-15" dirty="0" smtClean="0">
                <a:solidFill>
                  <a:schemeClr val="accent3">
                    <a:lumMod val="75000"/>
                  </a:schemeClr>
                </a:solidFill>
                <a:cs typeface="Calibri"/>
              </a:rPr>
              <a:t>it will be displayed in</a:t>
            </a:r>
            <a:r>
              <a:rPr lang="en-US" sz="2300" spc="-20" dirty="0" smtClean="0">
                <a:solidFill>
                  <a:schemeClr val="accent3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300" spc="-15" dirty="0" smtClean="0">
                <a:solidFill>
                  <a:schemeClr val="accent3">
                    <a:lumMod val="75000"/>
                  </a:schemeClr>
                </a:solidFill>
                <a:cs typeface="Calibri"/>
              </a:rPr>
              <a:t>the </a:t>
            </a:r>
            <a:r>
              <a:rPr lang="en-US" sz="2300" spc="-10" dirty="0" smtClean="0">
                <a:solidFill>
                  <a:schemeClr val="accent3">
                    <a:lumMod val="75000"/>
                  </a:schemeClr>
                </a:solidFill>
                <a:cs typeface="Calibri"/>
              </a:rPr>
              <a:t>html</a:t>
            </a:r>
            <a:r>
              <a:rPr lang="en-US" sz="2300" spc="10" dirty="0" smtClean="0">
                <a:solidFill>
                  <a:schemeClr val="accent3">
                    <a:lumMod val="75000"/>
                  </a:schemeClr>
                </a:solidFill>
                <a:cs typeface="Calibri"/>
              </a:rPr>
              <a:t> </a:t>
            </a:r>
            <a:r>
              <a:rPr lang="en-US" sz="2300" spc="-5" dirty="0" smtClean="0">
                <a:solidFill>
                  <a:schemeClr val="accent3">
                    <a:lumMod val="75000"/>
                  </a:schemeClr>
                </a:solidFill>
                <a:cs typeface="Calibri"/>
              </a:rPr>
              <a:t>&lt;p&gt; </a:t>
            </a:r>
            <a:r>
              <a:rPr lang="en-US" sz="2300" spc="-15" dirty="0" smtClean="0">
                <a:solidFill>
                  <a:schemeClr val="accent3">
                    <a:lumMod val="75000"/>
                  </a:schemeClr>
                </a:solidFill>
                <a:cs typeface="Calibri"/>
              </a:rPr>
              <a:t>tag</a:t>
            </a:r>
            <a:endParaRPr lang="en-US" sz="2300" dirty="0">
              <a:solidFill>
                <a:schemeClr val="accent3">
                  <a:lumMod val="75000"/>
                </a:schemeClr>
              </a:solidFill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300" spc="-5" dirty="0">
                <a:solidFill>
                  <a:srgbClr val="2E2B1F"/>
                </a:solidFill>
                <a:cs typeface="Calibri"/>
              </a:rPr>
              <a:t>Closing</a:t>
            </a:r>
            <a:r>
              <a:rPr lang="en-US" sz="2300" b="1" spc="-5" dirty="0">
                <a:solidFill>
                  <a:srgbClr val="2E2B1F"/>
                </a:solidFill>
                <a:cs typeface="Calibri"/>
              </a:rPr>
              <a:t>&lt;/div&gt;</a:t>
            </a:r>
            <a:r>
              <a:rPr lang="en-US" sz="2300" b="1" spc="1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300" spc="-15" dirty="0">
                <a:solidFill>
                  <a:srgbClr val="2E2B1F"/>
                </a:solidFill>
                <a:cs typeface="Calibri"/>
              </a:rPr>
              <a:t>tag</a:t>
            </a:r>
            <a:r>
              <a:rPr lang="en-US" sz="230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300" spc="-15" dirty="0">
                <a:solidFill>
                  <a:srgbClr val="2E2B1F"/>
                </a:solidFill>
                <a:cs typeface="Calibri"/>
              </a:rPr>
              <a:t>indicates</a:t>
            </a:r>
            <a:r>
              <a:rPr lang="en-US" sz="2300" spc="2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300" spc="-5" dirty="0">
                <a:solidFill>
                  <a:srgbClr val="2E2B1F"/>
                </a:solidFill>
                <a:cs typeface="Calibri"/>
              </a:rPr>
              <a:t>the</a:t>
            </a:r>
            <a:r>
              <a:rPr lang="en-US" sz="230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300" b="1" spc="-10" dirty="0">
                <a:solidFill>
                  <a:srgbClr val="2E2B1F"/>
                </a:solidFill>
                <a:cs typeface="Calibri"/>
              </a:rPr>
              <a:t>end</a:t>
            </a:r>
            <a:r>
              <a:rPr lang="en-US" sz="2300" b="1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300" b="1" spc="-5" dirty="0">
                <a:solidFill>
                  <a:srgbClr val="2E2B1F"/>
                </a:solidFill>
                <a:cs typeface="Calibri"/>
              </a:rPr>
              <a:t>of</a:t>
            </a:r>
            <a:r>
              <a:rPr lang="en-US" sz="2300" b="1" spc="15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300" b="1" spc="-5" dirty="0" err="1">
                <a:solidFill>
                  <a:srgbClr val="2E2B1F"/>
                </a:solidFill>
                <a:cs typeface="Calibri"/>
              </a:rPr>
              <a:t>AngularJS</a:t>
            </a:r>
            <a:r>
              <a:rPr lang="en-US" sz="2300" b="1" spc="3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300" spc="-10" dirty="0">
                <a:solidFill>
                  <a:srgbClr val="2E2B1F"/>
                </a:solidFill>
                <a:cs typeface="Calibri"/>
              </a:rPr>
              <a:t>application.</a:t>
            </a:r>
            <a:endParaRPr lang="en-US" sz="2300" dirty="0">
              <a:cs typeface="Calibri"/>
            </a:endParaRPr>
          </a:p>
          <a:p>
            <a:pPr marL="241300" marR="948055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endParaRPr sz="23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457200"/>
            <a:ext cx="8305800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000" spc="-100" dirty="0" smtClean="0"/>
              <a:t>H</a:t>
            </a:r>
            <a:r>
              <a:rPr sz="3000" spc="-130" dirty="0" smtClean="0"/>
              <a:t>o</a:t>
            </a:r>
            <a:r>
              <a:rPr sz="3000" spc="-5" dirty="0" smtClean="0"/>
              <a:t>w</a:t>
            </a:r>
            <a:r>
              <a:rPr lang="en-US" sz="3000" spc="-5" dirty="0" smtClean="0"/>
              <a:t> to use</a:t>
            </a:r>
            <a:r>
              <a:rPr sz="3000" spc="-195" dirty="0" smtClean="0"/>
              <a:t> </a:t>
            </a:r>
            <a:r>
              <a:rPr sz="3000" spc="-100" dirty="0" err="1"/>
              <a:t>An</a:t>
            </a:r>
            <a:r>
              <a:rPr sz="3000" spc="-110" dirty="0" err="1"/>
              <a:t>g</a:t>
            </a:r>
            <a:r>
              <a:rPr sz="3000" spc="-100" dirty="0" err="1"/>
              <a:t>ul</a:t>
            </a:r>
            <a:r>
              <a:rPr sz="3000" spc="-105" dirty="0" err="1"/>
              <a:t>a</a:t>
            </a:r>
            <a:r>
              <a:rPr sz="3000" spc="-110" dirty="0" err="1"/>
              <a:t>rJ</a:t>
            </a:r>
            <a:r>
              <a:rPr sz="3000" spc="-5" dirty="0" err="1"/>
              <a:t>S</a:t>
            </a:r>
            <a:r>
              <a:rPr sz="3000" spc="-225" dirty="0"/>
              <a:t> </a:t>
            </a:r>
            <a:r>
              <a:rPr lang="en-US" sz="3000" spc="-100" dirty="0" smtClean="0"/>
              <a:t>application data outside the tag:</a:t>
            </a:r>
            <a:endParaRPr sz="3000"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600710" y="1524000"/>
            <a:ext cx="7705090" cy="316304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400" spc="-10" dirty="0">
                <a:solidFill>
                  <a:srgbClr val="0000CD"/>
                </a:solidFill>
                <a:cs typeface="Calibri"/>
              </a:rPr>
              <a:t>&lt;</a:t>
            </a:r>
            <a:r>
              <a:rPr lang="en-US" sz="2400" spc="-10" dirty="0">
                <a:solidFill>
                  <a:srgbClr val="A42A2A"/>
                </a:solidFill>
                <a:cs typeface="Calibri"/>
              </a:rPr>
              <a:t>div</a:t>
            </a:r>
            <a:r>
              <a:rPr lang="en-US" sz="2400" spc="-20" dirty="0">
                <a:solidFill>
                  <a:srgbClr val="A42A2A"/>
                </a:solidFill>
                <a:cs typeface="Calibri"/>
              </a:rPr>
              <a:t> </a:t>
            </a:r>
            <a:r>
              <a:rPr lang="en-US" sz="2400" spc="-10" dirty="0" err="1">
                <a:solidFill>
                  <a:srgbClr val="FF0000"/>
                </a:solidFill>
                <a:cs typeface="Calibri"/>
              </a:rPr>
              <a:t>ng</a:t>
            </a:r>
            <a:r>
              <a:rPr lang="en-US" sz="2400" spc="-10" dirty="0">
                <a:solidFill>
                  <a:srgbClr val="FF0000"/>
                </a:solidFill>
                <a:cs typeface="Calibri"/>
              </a:rPr>
              <a:t>-app</a:t>
            </a:r>
            <a:r>
              <a:rPr lang="en-US" sz="2400" spc="-10" dirty="0" smtClean="0">
                <a:solidFill>
                  <a:srgbClr val="0000CD"/>
                </a:solidFill>
                <a:cs typeface="Calibri"/>
              </a:rPr>
              <a:t>=" "&gt;</a:t>
            </a:r>
            <a:endParaRPr lang="en-US" sz="2400" dirty="0">
              <a:cs typeface="Calibri"/>
            </a:endParaRPr>
          </a:p>
          <a:p>
            <a:pPr marL="139065">
              <a:lnSpc>
                <a:spcPct val="100000"/>
              </a:lnSpc>
            </a:pPr>
            <a:r>
              <a:rPr lang="en-US" sz="2400" spc="-5" dirty="0">
                <a:solidFill>
                  <a:srgbClr val="0000CD"/>
                </a:solidFill>
                <a:cs typeface="Calibri"/>
              </a:rPr>
              <a:t>&lt;</a:t>
            </a:r>
            <a:r>
              <a:rPr lang="en-US" sz="2400" spc="-5" dirty="0">
                <a:solidFill>
                  <a:srgbClr val="A42A2A"/>
                </a:solidFill>
                <a:cs typeface="Calibri"/>
              </a:rPr>
              <a:t>p</a:t>
            </a:r>
            <a:r>
              <a:rPr lang="en-US" sz="2400" spc="-5" dirty="0">
                <a:solidFill>
                  <a:srgbClr val="0000CD"/>
                </a:solidFill>
                <a:cs typeface="Calibri"/>
              </a:rPr>
              <a:t>&gt;</a:t>
            </a:r>
            <a:r>
              <a:rPr lang="en-US" sz="2400" spc="-5" dirty="0">
                <a:solidFill>
                  <a:srgbClr val="2E2B1F"/>
                </a:solidFill>
                <a:cs typeface="Calibri"/>
              </a:rPr>
              <a:t>Name:</a:t>
            </a:r>
            <a:r>
              <a:rPr lang="en-US" sz="2400" spc="2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rgbClr val="0000CD"/>
                </a:solidFill>
                <a:cs typeface="Calibri"/>
              </a:rPr>
              <a:t>&lt;</a:t>
            </a:r>
            <a:r>
              <a:rPr lang="en-US" sz="2400" spc="-5" dirty="0">
                <a:solidFill>
                  <a:srgbClr val="A42A2A"/>
                </a:solidFill>
                <a:cs typeface="Calibri"/>
              </a:rPr>
              <a:t>input</a:t>
            </a:r>
            <a:r>
              <a:rPr lang="en-US" sz="2400" spc="-15" dirty="0">
                <a:solidFill>
                  <a:srgbClr val="A42A2A"/>
                </a:solidFill>
                <a:cs typeface="Calibri"/>
              </a:rPr>
              <a:t> </a:t>
            </a:r>
            <a:r>
              <a:rPr lang="en-US" sz="2400" spc="-10" dirty="0">
                <a:solidFill>
                  <a:srgbClr val="FF0000"/>
                </a:solidFill>
                <a:cs typeface="Calibri"/>
              </a:rPr>
              <a:t>type</a:t>
            </a:r>
            <a:r>
              <a:rPr lang="en-US" sz="2400" spc="-10" dirty="0">
                <a:solidFill>
                  <a:srgbClr val="0000CD"/>
                </a:solidFill>
                <a:cs typeface="Calibri"/>
              </a:rPr>
              <a:t>="text"</a:t>
            </a:r>
            <a:r>
              <a:rPr lang="en-US" sz="2400" spc="55" dirty="0">
                <a:solidFill>
                  <a:srgbClr val="0000CD"/>
                </a:solidFill>
                <a:cs typeface="Calibri"/>
              </a:rPr>
              <a:t> </a:t>
            </a:r>
            <a:r>
              <a:rPr lang="en-US" sz="2400" spc="-5" dirty="0" err="1">
                <a:solidFill>
                  <a:srgbClr val="FF0000"/>
                </a:solidFill>
                <a:cs typeface="Calibri"/>
              </a:rPr>
              <a:t>ng</a:t>
            </a:r>
            <a:r>
              <a:rPr lang="en-US" sz="2400" spc="-5" dirty="0">
                <a:solidFill>
                  <a:srgbClr val="FF0000"/>
                </a:solidFill>
                <a:cs typeface="Calibri"/>
              </a:rPr>
              <a:t>-model</a:t>
            </a:r>
            <a:r>
              <a:rPr lang="en-US" sz="2400" spc="-5" dirty="0">
                <a:solidFill>
                  <a:srgbClr val="0000CD"/>
                </a:solidFill>
                <a:cs typeface="Calibri"/>
              </a:rPr>
              <a:t>="name"&gt;&lt;</a:t>
            </a:r>
            <a:r>
              <a:rPr lang="en-US" sz="2400" spc="-5" dirty="0">
                <a:solidFill>
                  <a:srgbClr val="A42A2A"/>
                </a:solidFill>
                <a:cs typeface="Calibri"/>
              </a:rPr>
              <a:t>/p</a:t>
            </a:r>
            <a:r>
              <a:rPr lang="en-US" sz="2400" spc="-5" dirty="0" smtClean="0">
                <a:solidFill>
                  <a:srgbClr val="0000CD"/>
                </a:solidFill>
                <a:cs typeface="Calibri"/>
              </a:rPr>
              <a:t>&gt;</a:t>
            </a:r>
            <a:endParaRPr lang="en-US" sz="2400" dirty="0" smtClean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400" spc="-5" dirty="0" smtClean="0">
                <a:solidFill>
                  <a:srgbClr val="0000CD"/>
                </a:solidFill>
                <a:cs typeface="Calibri"/>
              </a:rPr>
              <a:t>  &lt;</a:t>
            </a:r>
            <a:r>
              <a:rPr lang="en-US" sz="2400" spc="-5" dirty="0" smtClean="0">
                <a:solidFill>
                  <a:srgbClr val="A42A2A"/>
                </a:solidFill>
                <a:cs typeface="Calibri"/>
              </a:rPr>
              <a:t>p</a:t>
            </a:r>
            <a:r>
              <a:rPr lang="en-US" sz="2400" spc="-5" dirty="0" smtClean="0">
                <a:solidFill>
                  <a:srgbClr val="0000CD"/>
                </a:solidFill>
                <a:cs typeface="Calibri"/>
              </a:rPr>
              <a:t>&gt;</a:t>
            </a:r>
            <a:r>
              <a:rPr lang="en-US" sz="2400" dirty="0" smtClean="0">
                <a:cs typeface="Calibri"/>
              </a:rPr>
              <a:t>Hello </a:t>
            </a:r>
            <a:r>
              <a:rPr lang="en-US" sz="2400" b="1" dirty="0" smtClean="0">
                <a:solidFill>
                  <a:srgbClr val="92D050"/>
                </a:solidFill>
                <a:cs typeface="Calibri"/>
              </a:rPr>
              <a:t>{{</a:t>
            </a:r>
            <a:r>
              <a:rPr lang="en-US" sz="2400" b="1" dirty="0">
                <a:solidFill>
                  <a:srgbClr val="92D050"/>
                </a:solidFill>
                <a:cs typeface="Calibri"/>
              </a:rPr>
              <a:t>name</a:t>
            </a:r>
            <a:r>
              <a:rPr lang="en-US" sz="2400" b="1" dirty="0" smtClean="0">
                <a:solidFill>
                  <a:srgbClr val="92D050"/>
                </a:solidFill>
                <a:cs typeface="Calibri"/>
              </a:rPr>
              <a:t>}} </a:t>
            </a:r>
            <a:r>
              <a:rPr lang="en-US" sz="2400" spc="-5" dirty="0" smtClean="0">
                <a:solidFill>
                  <a:srgbClr val="0000CD"/>
                </a:solidFill>
                <a:cs typeface="Calibri"/>
              </a:rPr>
              <a:t>&lt;</a:t>
            </a:r>
            <a:r>
              <a:rPr lang="en-US" sz="2400" spc="-5" dirty="0" smtClean="0">
                <a:solidFill>
                  <a:srgbClr val="A42A2A"/>
                </a:solidFill>
                <a:cs typeface="Calibri"/>
              </a:rPr>
              <a:t>/p</a:t>
            </a:r>
            <a:r>
              <a:rPr lang="en-US" sz="2400" spc="-5" dirty="0" smtClean="0">
                <a:solidFill>
                  <a:srgbClr val="0000CD"/>
                </a:solidFill>
                <a:cs typeface="Calibri"/>
              </a:rPr>
              <a:t>&gt;</a:t>
            </a:r>
            <a:endParaRPr lang="en-US" sz="2400" dirty="0" smtClean="0"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spc="-5" dirty="0" smtClean="0">
                <a:solidFill>
                  <a:srgbClr val="0000CD"/>
                </a:solidFill>
                <a:cs typeface="Calibri"/>
              </a:rPr>
              <a:t>&lt;</a:t>
            </a:r>
            <a:r>
              <a:rPr lang="en-US" sz="2400" spc="-5" dirty="0" smtClean="0">
                <a:solidFill>
                  <a:srgbClr val="A42A2A"/>
                </a:solidFill>
                <a:cs typeface="Calibri"/>
              </a:rPr>
              <a:t>/div</a:t>
            </a:r>
            <a:r>
              <a:rPr lang="en-US" sz="2400" spc="-5" dirty="0" smtClean="0">
                <a:solidFill>
                  <a:srgbClr val="0000CD"/>
                </a:solidFill>
                <a:cs typeface="Calibri"/>
              </a:rPr>
              <a:t>&gt;</a:t>
            </a:r>
          </a:p>
          <a:p>
            <a:pPr marL="12700">
              <a:lnSpc>
                <a:spcPct val="100000"/>
              </a:lnSpc>
            </a:pPr>
            <a:endParaRPr lang="en-US" sz="2400" spc="-5" dirty="0">
              <a:solidFill>
                <a:srgbClr val="0000CD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400" b="1" dirty="0" smtClean="0"/>
              <a:t>{{ name}} </a:t>
            </a:r>
            <a:r>
              <a:rPr lang="en-US" sz="2400" dirty="0" smtClean="0"/>
              <a:t>expression is an </a:t>
            </a:r>
            <a:r>
              <a:rPr lang="en-US" sz="2400" dirty="0" err="1" smtClean="0"/>
              <a:t>AngularJS</a:t>
            </a:r>
            <a:r>
              <a:rPr lang="en-US" sz="2400" dirty="0" smtClean="0"/>
              <a:t> data binding expression.</a:t>
            </a:r>
          </a:p>
          <a:p>
            <a:pPr marL="12700">
              <a:lnSpc>
                <a:spcPct val="100000"/>
              </a:lnSpc>
            </a:pPr>
            <a:endParaRPr lang="en-US" sz="2400" dirty="0" smtClean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625" y="111760"/>
            <a:ext cx="675957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An</a:t>
            </a:r>
            <a:r>
              <a:rPr spc="-110" dirty="0"/>
              <a:t>g</a:t>
            </a:r>
            <a:r>
              <a:rPr spc="-100" dirty="0"/>
              <a:t>ul</a:t>
            </a:r>
            <a:r>
              <a:rPr spc="-105" dirty="0"/>
              <a:t>a</a:t>
            </a:r>
            <a:r>
              <a:rPr spc="-110" dirty="0"/>
              <a:t>rJ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5" dirty="0"/>
              <a:t>-</a:t>
            </a:r>
            <a:r>
              <a:rPr spc="-215" dirty="0"/>
              <a:t> </a:t>
            </a:r>
            <a:r>
              <a:rPr spc="-105" dirty="0"/>
              <a:t>D</a:t>
            </a:r>
            <a:r>
              <a:rPr spc="-110" dirty="0"/>
              <a:t>i</a:t>
            </a:r>
            <a:r>
              <a:rPr spc="-180" dirty="0"/>
              <a:t>r</a:t>
            </a:r>
            <a:r>
              <a:rPr spc="-105" dirty="0"/>
              <a:t>ec</a:t>
            </a:r>
            <a:r>
              <a:rPr spc="-100" dirty="0"/>
              <a:t>t</a:t>
            </a:r>
            <a:r>
              <a:rPr spc="-204" dirty="0"/>
              <a:t>i</a:t>
            </a:r>
            <a:r>
              <a:rPr spc="-185" dirty="0"/>
              <a:t>v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914400"/>
            <a:ext cx="7640320" cy="5734647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160020" indent="-228600">
              <a:lnSpc>
                <a:spcPts val="2380"/>
              </a:lnSpc>
              <a:spcBef>
                <a:spcPts val="39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AngularJS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directives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extend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HTML.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These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special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HTML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8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attributes</a:t>
            </a:r>
            <a:r>
              <a:rPr sz="22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starting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with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ng-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prefix.</a:t>
            </a:r>
            <a:endParaRPr sz="2200" dirty="0">
              <a:latin typeface="Calibri"/>
              <a:cs typeface="Calibri"/>
            </a:endParaRPr>
          </a:p>
          <a:p>
            <a:pPr marL="469900" marR="5080" indent="-457834">
              <a:lnSpc>
                <a:spcPct val="90100"/>
              </a:lnSpc>
              <a:spcBef>
                <a:spcPts val="484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ng-app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directive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starts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AngularJS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Application.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also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used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load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various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AngularJS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modules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AngularJS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Application.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50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z="2000" spc="-5" dirty="0" smtClean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000" spc="-5" dirty="0" smtClean="0">
                <a:solidFill>
                  <a:srgbClr val="006FC0"/>
                </a:solidFill>
                <a:latin typeface="Calibri"/>
                <a:cs typeface="Calibri"/>
              </a:rPr>
              <a:t>&lt;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div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ng-app</a:t>
            </a:r>
            <a:r>
              <a:rPr sz="20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lang="en-US" sz="200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006FC0"/>
                </a:solidFill>
                <a:latin typeface="Calibri"/>
                <a:cs typeface="Calibri"/>
              </a:rPr>
              <a:t>"&gt;</a:t>
            </a:r>
            <a:r>
              <a:rPr sz="2000" spc="-15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...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&lt;/div&gt;</a:t>
            </a:r>
            <a:endParaRPr sz="2000" dirty="0">
              <a:latin typeface="Calibri"/>
              <a:cs typeface="Calibri"/>
            </a:endParaRPr>
          </a:p>
          <a:p>
            <a:pPr marL="469900" marR="224790" indent="-457834">
              <a:lnSpc>
                <a:spcPts val="2380"/>
              </a:lnSpc>
              <a:spcBef>
                <a:spcPts val="550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ng-init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directive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initializes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data.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4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put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variables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which are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application.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10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z="2000" spc="-5" dirty="0" smtClean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000" spc="-5" dirty="0" smtClean="0">
                <a:solidFill>
                  <a:srgbClr val="006FC0"/>
                </a:solidFill>
                <a:latin typeface="Calibri"/>
                <a:cs typeface="Calibri"/>
              </a:rPr>
              <a:t>&lt;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div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ng-app=""</a:t>
            </a:r>
            <a:r>
              <a:rPr sz="20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rgbClr val="006FC0"/>
                </a:solidFill>
                <a:latin typeface="Calibri"/>
                <a:cs typeface="Calibri"/>
              </a:rPr>
              <a:t>ng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-init</a:t>
            </a:r>
            <a:r>
              <a:rPr sz="2000" spc="-5" dirty="0" smtClean="0">
                <a:solidFill>
                  <a:srgbClr val="006FC0"/>
                </a:solidFill>
                <a:latin typeface="Calibri"/>
                <a:cs typeface="Calibri"/>
              </a:rPr>
              <a:t>="</a:t>
            </a:r>
            <a:r>
              <a:rPr lang="en-US" sz="2000" spc="-5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 err="1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firstName</a:t>
            </a:r>
            <a:r>
              <a:rPr sz="20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='John</a:t>
            </a:r>
            <a:r>
              <a:rPr sz="2000" spc="-5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'</a:t>
            </a:r>
            <a:r>
              <a:rPr lang="en-US" sz="2000" spc="-5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006FC0"/>
                </a:solidFill>
                <a:latin typeface="Calibri"/>
                <a:cs typeface="Calibri"/>
              </a:rPr>
              <a:t>"&gt;</a:t>
            </a:r>
            <a:endParaRPr sz="2000" dirty="0">
              <a:latin typeface="Calibri"/>
              <a:cs typeface="Calibri"/>
            </a:endParaRPr>
          </a:p>
          <a:p>
            <a:pPr marL="469900" marR="939165" indent="-457834">
              <a:lnSpc>
                <a:spcPts val="2380"/>
              </a:lnSpc>
              <a:spcBef>
                <a:spcPts val="555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ng-model</a:t>
            </a:r>
            <a:r>
              <a:rPr sz="22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directive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binds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200" spc="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input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controls</a:t>
            </a:r>
            <a:r>
              <a:rPr lang="en-US"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 to </a:t>
            </a:r>
            <a:r>
              <a:rPr lang="en-US" sz="2200" spc="-5" dirty="0" err="1" smtClean="0">
                <a:solidFill>
                  <a:srgbClr val="2E2B1F"/>
                </a:solidFill>
                <a:cs typeface="Calibri"/>
              </a:rPr>
              <a:t>AngularJS</a:t>
            </a:r>
            <a:r>
              <a:rPr lang="en-US" sz="2200" spc="-5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480" dirty="0" smtClean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10" dirty="0">
                <a:solidFill>
                  <a:srgbClr val="2E2B1F"/>
                </a:solidFill>
                <a:cs typeface="Calibri"/>
              </a:rPr>
              <a:t>application</a:t>
            </a:r>
            <a:r>
              <a:rPr lang="en-US" sz="2200" spc="-20" dirty="0">
                <a:solidFill>
                  <a:srgbClr val="2E2B1F"/>
                </a:solidFill>
                <a:cs typeface="Calibri"/>
              </a:rPr>
              <a:t> </a:t>
            </a:r>
            <a:r>
              <a:rPr lang="en-US" sz="2200" spc="-20" dirty="0" smtClean="0">
                <a:solidFill>
                  <a:srgbClr val="2E2B1F"/>
                </a:solidFill>
                <a:cs typeface="Calibri"/>
              </a:rPr>
              <a:t>data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04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z="2000" spc="-10" dirty="0" smtClean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000" spc="-10" dirty="0" smtClean="0">
                <a:solidFill>
                  <a:srgbClr val="006FC0"/>
                </a:solidFill>
                <a:latin typeface="Calibri"/>
                <a:cs typeface="Calibri"/>
              </a:rPr>
              <a:t>&lt;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p&gt;Enter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your</a:t>
            </a: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Name: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 &lt;input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type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"text"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ng-model</a:t>
            </a: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"name"&gt;&lt;/p&gt;</a:t>
            </a:r>
            <a:endParaRPr sz="2000" dirty="0">
              <a:latin typeface="Calibri"/>
              <a:cs typeface="Calibri"/>
            </a:endParaRPr>
          </a:p>
          <a:p>
            <a:pPr marL="469900" marR="80010" indent="-457834">
              <a:lnSpc>
                <a:spcPts val="2380"/>
              </a:lnSpc>
              <a:spcBef>
                <a:spcPts val="555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ng-repeat</a:t>
            </a:r>
            <a:r>
              <a:rPr sz="2200" b="1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−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directive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repeats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2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r>
              <a:rPr sz="2200" spc="4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item </a:t>
            </a:r>
            <a:r>
              <a:rPr sz="2200" spc="-48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ny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collection.</a:t>
            </a:r>
            <a:endParaRPr sz="2200" dirty="0">
              <a:latin typeface="Calibri"/>
              <a:cs typeface="Calibri"/>
            </a:endParaRPr>
          </a:p>
          <a:p>
            <a:pPr marL="995680" lvl="2" indent="-229235">
              <a:spcBef>
                <a:spcPts val="209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&lt;ol&gt;</a:t>
            </a:r>
            <a:endParaRPr sz="2000" dirty="0">
              <a:latin typeface="Calibri"/>
              <a:cs typeface="Calibri"/>
            </a:endParaRPr>
          </a:p>
          <a:p>
            <a:pPr marL="1052195" lvl="2" indent="-285750">
              <a:spcBef>
                <a:spcPts val="240"/>
              </a:spcBef>
              <a:buClr>
                <a:srgbClr val="9CBDBC"/>
              </a:buClr>
              <a:tabLst>
                <a:tab pos="594995" algn="l"/>
                <a:tab pos="59563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&lt;li</a:t>
            </a:r>
            <a:r>
              <a:rPr sz="20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ng-repeat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"country</a:t>
            </a: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countries"&gt;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{{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 smtClean="0">
                <a:solidFill>
                  <a:srgbClr val="006FC0"/>
                </a:solidFill>
                <a:latin typeface="Calibri"/>
                <a:cs typeface="Calibri"/>
              </a:rPr>
              <a:t>country}}</a:t>
            </a:r>
            <a:r>
              <a:rPr sz="2000" spc="-5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&lt;/li&gt;</a:t>
            </a:r>
            <a:endParaRPr sz="2000" dirty="0">
              <a:latin typeface="Calibri"/>
              <a:cs typeface="Calibri"/>
            </a:endParaRPr>
          </a:p>
          <a:p>
            <a:pPr marL="995680" lvl="2" indent="-229235">
              <a:spcBef>
                <a:spcPts val="240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&lt;/ol&gt;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3982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An</a:t>
            </a:r>
            <a:r>
              <a:rPr spc="-110" dirty="0"/>
              <a:t>g</a:t>
            </a:r>
            <a:r>
              <a:rPr spc="-100" dirty="0"/>
              <a:t>ul</a:t>
            </a:r>
            <a:r>
              <a:rPr spc="-105" dirty="0"/>
              <a:t>a</a:t>
            </a:r>
            <a:r>
              <a:rPr spc="-110" dirty="0"/>
              <a:t>rJ</a:t>
            </a:r>
            <a:r>
              <a:rPr spc="-5" dirty="0"/>
              <a:t>S</a:t>
            </a:r>
            <a:r>
              <a:rPr spc="-204" dirty="0"/>
              <a:t> </a:t>
            </a:r>
            <a:r>
              <a:rPr spc="-5" dirty="0"/>
              <a:t>-</a:t>
            </a:r>
            <a:r>
              <a:rPr spc="-215" dirty="0"/>
              <a:t> </a:t>
            </a:r>
            <a:r>
              <a:rPr spc="-110" dirty="0"/>
              <a:t>E</a:t>
            </a:r>
            <a:r>
              <a:rPr spc="-105" dirty="0"/>
              <a:t>xp</a:t>
            </a:r>
            <a:r>
              <a:rPr spc="-180" dirty="0"/>
              <a:t>r</a:t>
            </a:r>
            <a:r>
              <a:rPr spc="-105" dirty="0"/>
              <a:t>e</a:t>
            </a:r>
            <a:r>
              <a:rPr spc="-100" dirty="0"/>
              <a:t>ss</a:t>
            </a:r>
            <a:r>
              <a:rPr spc="-110" dirty="0"/>
              <a:t>io</a:t>
            </a:r>
            <a:r>
              <a:rPr spc="-100" dirty="0"/>
              <a:t>n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377939"/>
            <a:ext cx="7772400" cy="4796826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Expressions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bind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html.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70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Expressions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written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inside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double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braces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 smtClean="0">
                <a:solidFill>
                  <a:srgbClr val="2E2B1F"/>
                </a:solidFill>
                <a:latin typeface="Calibri"/>
                <a:cs typeface="Calibri"/>
              </a:rPr>
              <a:t>like</a:t>
            </a:r>
            <a:r>
              <a:rPr lang="en-US" sz="2200" spc="-25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65"/>
              </a:spcBef>
              <a:buClr>
                <a:srgbClr val="9CBDBC"/>
              </a:buClr>
              <a:tabLst>
                <a:tab pos="539115" algn="l"/>
              </a:tabLst>
            </a:pPr>
            <a:r>
              <a:rPr lang="en-US" sz="2400" b="1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dirty="0" smtClean="0">
                <a:solidFill>
                  <a:srgbClr val="006FC0"/>
                </a:solidFill>
                <a:latin typeface="Calibri"/>
                <a:cs typeface="Calibri"/>
              </a:rPr>
              <a:t>{{</a:t>
            </a:r>
            <a:r>
              <a:rPr sz="2400" b="1" spc="-35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expression</a:t>
            </a:r>
            <a:r>
              <a:rPr sz="24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}}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Expressions</a:t>
            </a:r>
            <a:r>
              <a:rPr sz="24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behaves</a:t>
            </a:r>
            <a:r>
              <a:rPr sz="2400" spc="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same</a:t>
            </a:r>
            <a:r>
              <a:rPr sz="2400" spc="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way</a:t>
            </a:r>
            <a:r>
              <a:rPr sz="2400" spc="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as</a:t>
            </a:r>
            <a:r>
              <a:rPr sz="2400" spc="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 err="1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ng</a:t>
            </a:r>
            <a:r>
              <a:rPr sz="24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-bind</a:t>
            </a:r>
            <a:r>
              <a:rPr sz="2400" spc="-1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directives.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8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AngularJS</a:t>
            </a:r>
            <a:r>
              <a:rPr lang="en-US" sz="22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will </a:t>
            </a:r>
            <a:r>
              <a:rPr lang="en-US" sz="22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output </a:t>
            </a:r>
            <a:r>
              <a:rPr lang="en-US"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data exactly where </a:t>
            </a:r>
            <a:r>
              <a:rPr lang="en-US" sz="22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the expression </a:t>
            </a:r>
            <a:r>
              <a:rPr lang="en-US" sz="22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is </a:t>
            </a:r>
            <a:r>
              <a:rPr lang="en-US" sz="22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written.</a:t>
            </a:r>
            <a:endParaRPr sz="2200" spc="-1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numbers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45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&lt;p&gt;Expense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on Books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{{cost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* quantity}}</a:t>
            </a:r>
            <a:r>
              <a:rPr sz="20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Rs&lt;/p&gt;</a:t>
            </a:r>
            <a:endParaRPr sz="2000" dirty="0">
              <a:latin typeface="Calibri"/>
              <a:cs typeface="Calibri"/>
            </a:endParaRPr>
          </a:p>
          <a:p>
            <a:pPr marL="305435" indent="-293370">
              <a:lnSpc>
                <a:spcPct val="100000"/>
              </a:lnSpc>
              <a:spcBef>
                <a:spcPts val="254"/>
              </a:spcBef>
              <a:buClr>
                <a:srgbClr val="A9A47B"/>
              </a:buClr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strings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5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  <a:tab pos="280416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&lt;p&gt;Hello</a:t>
            </a:r>
            <a:r>
              <a:rPr sz="20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006FC0"/>
                </a:solidFill>
                <a:latin typeface="Calibri"/>
                <a:cs typeface="Calibri"/>
              </a:rPr>
              <a:t>{{</a:t>
            </a:r>
            <a:r>
              <a:rPr lang="en-US" sz="200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dirty="0" err="1" smtClean="0">
                <a:solidFill>
                  <a:srgbClr val="006FC0"/>
                </a:solidFill>
                <a:latin typeface="Calibri"/>
                <a:cs typeface="Calibri"/>
              </a:rPr>
              <a:t>F</a:t>
            </a:r>
            <a:r>
              <a:rPr sz="2000" dirty="0" err="1" smtClean="0">
                <a:solidFill>
                  <a:srgbClr val="006FC0"/>
                </a:solidFill>
                <a:latin typeface="Calibri"/>
                <a:cs typeface="Calibri"/>
              </a:rPr>
              <a:t>name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+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lang="en-US" sz="2000" dirty="0" smtClean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2000" spc="395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006FC0"/>
                </a:solidFill>
                <a:latin typeface="Calibri"/>
                <a:cs typeface="Calibri"/>
              </a:rPr>
              <a:t>+</a:t>
            </a:r>
            <a:r>
              <a:rPr lang="en-US" sz="2000" dirty="0" err="1" smtClean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2000" dirty="0" err="1" smtClean="0">
                <a:solidFill>
                  <a:srgbClr val="006FC0"/>
                </a:solidFill>
                <a:latin typeface="Calibri"/>
                <a:cs typeface="Calibri"/>
              </a:rPr>
              <a:t>name</a:t>
            </a:r>
            <a:r>
              <a:rPr sz="2000" spc="-1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}}&lt;/p&gt;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object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5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&lt;p&gt;Roll</a:t>
            </a:r>
            <a:r>
              <a:rPr sz="20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No:</a:t>
            </a: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{{student.rollno}}&lt;/p&gt;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4"/>
              </a:spcBef>
              <a:buClr>
                <a:srgbClr val="A9A47B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 array</a:t>
            </a:r>
            <a:endParaRPr sz="22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250"/>
              </a:spcBef>
              <a:buClr>
                <a:srgbClr val="9CBDBC"/>
              </a:buClr>
              <a:buFont typeface="Arial MT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&lt;p</a:t>
            </a:r>
            <a:r>
              <a:rPr sz="2000" spc="-5" dirty="0" smtClean="0">
                <a:solidFill>
                  <a:srgbClr val="006FC0"/>
                </a:solidFill>
                <a:latin typeface="Calibri"/>
                <a:cs typeface="Calibri"/>
              </a:rPr>
              <a:t>&gt;</a:t>
            </a:r>
            <a:r>
              <a:rPr lang="en-US" sz="2000" spc="-5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006FC0"/>
                </a:solidFill>
                <a:latin typeface="Calibri"/>
                <a:cs typeface="Calibri"/>
              </a:rPr>
              <a:t>Marks(</a:t>
            </a:r>
            <a:r>
              <a:rPr sz="2000" spc="-5" dirty="0" err="1" smtClean="0">
                <a:solidFill>
                  <a:srgbClr val="006FC0"/>
                </a:solidFill>
                <a:latin typeface="Calibri"/>
                <a:cs typeface="Calibri"/>
              </a:rPr>
              <a:t>Math</a:t>
            </a:r>
            <a:r>
              <a:rPr lang="en-US" sz="2000" spc="-5" dirty="0" err="1" smtClean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000" spc="-5" dirty="0" smtClean="0">
                <a:solidFill>
                  <a:srgbClr val="006FC0"/>
                </a:solidFill>
                <a:latin typeface="Calibri"/>
                <a:cs typeface="Calibri"/>
              </a:rPr>
              <a:t>):</a:t>
            </a:r>
            <a:r>
              <a:rPr sz="200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{{marks[3</a:t>
            </a:r>
            <a:r>
              <a:rPr sz="2000" spc="-5" dirty="0" smtClean="0">
                <a:solidFill>
                  <a:srgbClr val="006FC0"/>
                </a:solidFill>
                <a:latin typeface="Calibri"/>
                <a:cs typeface="Calibri"/>
              </a:rPr>
              <a:t>]}}</a:t>
            </a:r>
            <a:r>
              <a:rPr lang="en-US" sz="2000" spc="-5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006FC0"/>
                </a:solidFill>
                <a:latin typeface="Calibri"/>
                <a:cs typeface="Calibri"/>
              </a:rPr>
              <a:t>&lt;/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p&gt;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257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12407</TotalTime>
  <Words>723</Words>
  <Application>Microsoft Office PowerPoint</Application>
  <PresentationFormat>On-screen Show (4:3)</PresentationFormat>
  <Paragraphs>116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Overview of Angular JS</vt:lpstr>
      <vt:lpstr>Angular-JS Introduction</vt:lpstr>
      <vt:lpstr>Angular-JS Introduction</vt:lpstr>
      <vt:lpstr>Steps to create AngularJS</vt:lpstr>
      <vt:lpstr>AngularJS Example</vt:lpstr>
      <vt:lpstr>AngularJS Example Explained</vt:lpstr>
      <vt:lpstr>How to use AngularJS application data outside the tag:</vt:lpstr>
      <vt:lpstr>AngularJS - Directives</vt:lpstr>
      <vt:lpstr>AngularJS - Expressions</vt:lpstr>
      <vt:lpstr>AngularJS - Controllers</vt:lpstr>
      <vt:lpstr>AngularJS Controllers- Example</vt:lpstr>
      <vt:lpstr>AngularJS Controllers-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Unit-5.1</dc:title>
  <dc:creator>Administrator</dc:creator>
  <cp:lastModifiedBy>Vijayendra</cp:lastModifiedBy>
  <cp:revision>387</cp:revision>
  <dcterms:created xsi:type="dcterms:W3CDTF">2021-06-14T12:06:48Z</dcterms:created>
  <dcterms:modified xsi:type="dcterms:W3CDTF">2025-01-16T06:12:39Z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2021-06-14T00:00:00Z</vt:filetime>
  </property>
</Properties>
</file>