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405" r:id="rId4"/>
    <p:sldId id="260" r:id="rId5"/>
    <p:sldId id="262" r:id="rId6"/>
    <p:sldId id="411" r:id="rId7"/>
    <p:sldId id="264" r:id="rId8"/>
    <p:sldId id="265" r:id="rId9"/>
    <p:sldId id="266" r:id="rId10"/>
    <p:sldId id="267" r:id="rId11"/>
    <p:sldId id="268" r:id="rId12"/>
    <p:sldId id="269" r:id="rId13"/>
    <p:sldId id="419" r:id="rId14"/>
    <p:sldId id="273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2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412" r:id="rId56"/>
    <p:sldId id="413" r:id="rId57"/>
    <p:sldId id="414" r:id="rId58"/>
    <p:sldId id="415" r:id="rId59"/>
    <p:sldId id="416" r:id="rId60"/>
    <p:sldId id="417" r:id="rId61"/>
    <p:sldId id="418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407" r:id="rId92"/>
    <p:sldId id="355" r:id="rId93"/>
    <p:sldId id="408" r:id="rId94"/>
    <p:sldId id="409" r:id="rId9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445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67690"/>
            <a:ext cx="8072119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2410"/>
            <a:ext cx="659257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4650" y="1746250"/>
            <a:ext cx="7715250" cy="4361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133600"/>
            <a:ext cx="6276340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6600" spc="-100" dirty="0" smtClean="0"/>
              <a:t>Unit 3:</a:t>
            </a:r>
            <a:br>
              <a:rPr lang="en-US" sz="6600" spc="-100" dirty="0" smtClean="0"/>
            </a:br>
            <a:r>
              <a:rPr lang="en-US" sz="6600" b="1" dirty="0" smtClean="0"/>
              <a:t>Java </a:t>
            </a:r>
            <a:r>
              <a:rPr lang="en-US" sz="6600" b="1" dirty="0" err="1" smtClean="0"/>
              <a:t>Servlets</a:t>
            </a:r>
            <a:r>
              <a:rPr lang="en-US" sz="6600" b="1" dirty="0" smtClean="0"/>
              <a:t> and XML 	</a:t>
            </a:r>
            <a:endParaRPr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017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10" dirty="0"/>
              <a:t>do</a:t>
            </a:r>
            <a:r>
              <a:rPr spc="-105" dirty="0"/>
              <a:t>Ge</a:t>
            </a:r>
            <a:r>
              <a:rPr spc="-95" dirty="0"/>
              <a:t>t</a:t>
            </a:r>
            <a:r>
              <a:rPr spc="-110" dirty="0"/>
              <a:t>(</a:t>
            </a:r>
            <a:r>
              <a:rPr spc="-5" dirty="0"/>
              <a:t>)</a:t>
            </a:r>
            <a:r>
              <a:rPr spc="-190" dirty="0"/>
              <a:t> </a:t>
            </a:r>
            <a:r>
              <a:rPr spc="-105" dirty="0"/>
              <a:t>Me</a:t>
            </a:r>
            <a:r>
              <a:rPr spc="-100" dirty="0"/>
              <a:t>t</a:t>
            </a:r>
            <a:r>
              <a:rPr spc="-110" dirty="0"/>
              <a:t>ho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765" y="1447800"/>
            <a:ext cx="7503160" cy="355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GET request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results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normal request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has no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 specified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lang="en-IN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such request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should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handled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doGet()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50" dirty="0">
              <a:latin typeface="Calibri"/>
              <a:cs typeface="Calibri"/>
            </a:endParaRPr>
          </a:p>
          <a:p>
            <a:pPr marL="309880" marR="121475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spc="-10" dirty="0">
                <a:latin typeface="Calibri"/>
                <a:cs typeface="Calibri"/>
              </a:rPr>
              <a:t>void </a:t>
            </a:r>
            <a:r>
              <a:rPr sz="2400" spc="-5" dirty="0">
                <a:solidFill>
                  <a:srgbClr val="C00000"/>
                </a:solidFill>
                <a:latin typeface="Calibri"/>
                <a:cs typeface="Calibri"/>
              </a:rPr>
              <a:t>doGet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HttpServletRequest</a:t>
            </a: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request, </a:t>
            </a:r>
            <a:r>
              <a:rPr sz="2400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HttpServletResponse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001F5F"/>
                </a:solidFill>
                <a:latin typeface="Calibri"/>
                <a:cs typeface="Calibri"/>
              </a:rPr>
              <a:t>response)</a:t>
            </a:r>
            <a:endParaRPr sz="2400" dirty="0" smtClean="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575"/>
              </a:spcBef>
            </a:pPr>
            <a:r>
              <a:rPr sz="2400" spc="-15" dirty="0" smtClean="0">
                <a:latin typeface="Calibri"/>
                <a:cs typeface="Calibri"/>
              </a:rPr>
              <a:t>throws</a:t>
            </a:r>
            <a:r>
              <a:rPr sz="2400" spc="-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ServletException</a:t>
            </a:r>
            <a:r>
              <a:rPr sz="24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</a:t>
            </a:r>
            <a:r>
              <a:rPr sz="2400" spc="-3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IOException</a:t>
            </a:r>
            <a:r>
              <a:rPr sz="2400" spc="-3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//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Servlet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endParaRPr sz="24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017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10" dirty="0"/>
              <a:t>do</a:t>
            </a:r>
            <a:r>
              <a:rPr spc="-180" dirty="0"/>
              <a:t>P</a:t>
            </a:r>
            <a:r>
              <a:rPr spc="-110" dirty="0"/>
              <a:t>o</a:t>
            </a:r>
            <a:r>
              <a:rPr spc="-100" dirty="0"/>
              <a:t>st</a:t>
            </a:r>
            <a:r>
              <a:rPr spc="-110" dirty="0"/>
              <a:t>(</a:t>
            </a:r>
            <a:r>
              <a:rPr spc="-5" dirty="0"/>
              <a:t>)</a:t>
            </a:r>
            <a:r>
              <a:rPr spc="-215" dirty="0"/>
              <a:t> </a:t>
            </a:r>
            <a:r>
              <a:rPr spc="-105" dirty="0"/>
              <a:t>Me</a:t>
            </a:r>
            <a:r>
              <a:rPr spc="-100" dirty="0"/>
              <a:t>t</a:t>
            </a:r>
            <a:r>
              <a:rPr spc="-110" dirty="0"/>
              <a:t>ho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24000"/>
            <a:ext cx="7350760" cy="3552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POST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results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specifically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lists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POST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should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handled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doPost()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50" dirty="0">
              <a:latin typeface="Calibri"/>
              <a:cs typeface="Calibri"/>
            </a:endParaRPr>
          </a:p>
          <a:p>
            <a:pPr marL="309880" marR="7613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public </a:t>
            </a:r>
            <a:r>
              <a:rPr sz="2400" spc="-10" dirty="0">
                <a:latin typeface="Calibri"/>
                <a:cs typeface="Calibri"/>
              </a:rPr>
              <a:t>void 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doPost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HttpServletRequest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 request, </a:t>
            </a:r>
            <a:r>
              <a:rPr sz="2400" spc="-5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HttpServletResponse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response)</a:t>
            </a:r>
            <a:endParaRPr sz="2400" dirty="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latin typeface="Calibri"/>
                <a:cs typeface="Calibri"/>
              </a:rPr>
              <a:t>throws</a:t>
            </a:r>
            <a:r>
              <a:rPr sz="24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ServletException,</a:t>
            </a:r>
            <a:r>
              <a:rPr sz="2400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IOException</a:t>
            </a:r>
            <a:r>
              <a:rPr sz="2400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//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Servlet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code</a:t>
            </a:r>
            <a:endParaRPr sz="24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322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10" dirty="0"/>
              <a:t>d</a:t>
            </a:r>
            <a:r>
              <a:rPr spc="-105" dirty="0"/>
              <a:t>e</a:t>
            </a:r>
            <a:r>
              <a:rPr spc="-100" dirty="0"/>
              <a:t>st</a:t>
            </a:r>
            <a:r>
              <a:rPr spc="-180" dirty="0"/>
              <a:t>ro</a:t>
            </a:r>
            <a:r>
              <a:rPr spc="-105" dirty="0"/>
              <a:t>y</a:t>
            </a:r>
            <a:r>
              <a:rPr spc="-110" dirty="0"/>
              <a:t>(</a:t>
            </a:r>
            <a:r>
              <a:rPr spc="-5" dirty="0"/>
              <a:t>)</a:t>
            </a:r>
            <a:r>
              <a:rPr spc="-190" dirty="0"/>
              <a:t> </a:t>
            </a:r>
            <a:r>
              <a:rPr spc="-105" dirty="0"/>
              <a:t>Me</a:t>
            </a:r>
            <a:r>
              <a:rPr spc="-100" dirty="0"/>
              <a:t>t</a:t>
            </a:r>
            <a:r>
              <a:rPr spc="-110" dirty="0"/>
              <a:t>ho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7860" y="1249722"/>
            <a:ext cx="7343140" cy="513345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134620" indent="-228600" algn="just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destroy()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once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life </a:t>
            </a:r>
            <a:r>
              <a:rPr sz="2200" b="1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cycle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 servlet</a:t>
            </a:r>
            <a:r>
              <a:rPr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IN" sz="2200" b="1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134620" algn="just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400" b="1" dirty="0" smtClean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38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This</a:t>
            </a:r>
            <a:r>
              <a:rPr sz="2200" spc="10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method</a:t>
            </a:r>
            <a:r>
              <a:rPr sz="2200" spc="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gives</a:t>
            </a:r>
            <a:r>
              <a:rPr sz="2200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your</a:t>
            </a:r>
            <a:r>
              <a:rPr sz="220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servlet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 chance</a:t>
            </a:r>
            <a:r>
              <a:rPr sz="220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close</a:t>
            </a:r>
            <a:r>
              <a:rPr sz="2200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database 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connections,</a:t>
            </a:r>
            <a:r>
              <a:rPr sz="2200" spc="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halt</a:t>
            </a:r>
            <a:r>
              <a:rPr sz="2200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background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threads,</a:t>
            </a:r>
            <a:r>
              <a:rPr sz="2200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perform</a:t>
            </a:r>
            <a:r>
              <a:rPr sz="2200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other</a:t>
            </a:r>
            <a:r>
              <a:rPr sz="2200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such </a:t>
            </a:r>
            <a:r>
              <a:rPr sz="2200" spc="-484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cleanup</a:t>
            </a:r>
            <a:r>
              <a:rPr sz="2200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activities</a:t>
            </a:r>
            <a:r>
              <a:rPr sz="2200" spc="-5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lang="en-IN" sz="2200" spc="-5" dirty="0" smtClean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ts val="238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400" dirty="0" smtClean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 algn="just">
              <a:lnSpc>
                <a:spcPts val="2510"/>
              </a:lnSpc>
              <a:spcBef>
                <a:spcPts val="2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After</a:t>
            </a:r>
            <a:r>
              <a:rPr sz="22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destroy()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called,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endParaRPr sz="2200" dirty="0">
              <a:latin typeface="Calibri"/>
              <a:cs typeface="Calibri"/>
            </a:endParaRPr>
          </a:p>
          <a:p>
            <a:pPr marL="241300" algn="just">
              <a:lnSpc>
                <a:spcPts val="251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marked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garbage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collection.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destroy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method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definition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looks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this −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public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void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destroy()</a:t>
            </a:r>
            <a:r>
              <a:rPr sz="2400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1F5F"/>
                </a:solidFill>
                <a:latin typeface="Calibri"/>
                <a:cs typeface="Calibri"/>
              </a:rPr>
              <a:t>//</a:t>
            </a:r>
            <a:r>
              <a:rPr sz="2400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Finalization</a:t>
            </a:r>
            <a:r>
              <a:rPr sz="2400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Calibri"/>
                <a:cs typeface="Calibri"/>
              </a:rPr>
              <a:t>code...</a:t>
            </a:r>
            <a:endParaRPr sz="2400" dirty="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6400800" cy="726440"/>
          </a:xfrm>
        </p:spPr>
        <p:txBody>
          <a:bodyPr/>
          <a:lstStyle/>
          <a:p>
            <a:r>
              <a:rPr lang="en-IN" dirty="0" smtClean="0"/>
              <a:t>GET 	  </a:t>
            </a:r>
            <a:r>
              <a:rPr lang="en-IN" i="1" dirty="0" smtClean="0"/>
              <a:t>vs. 	</a:t>
            </a:r>
            <a:r>
              <a:rPr lang="en-IN" dirty="0" smtClean="0"/>
              <a:t>POST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04800" y="1295400"/>
            <a:ext cx="3977640" cy="4708981"/>
          </a:xfrm>
        </p:spPr>
        <p:txBody>
          <a:bodyPr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Used to retrieve data from the server</a:t>
            </a:r>
            <a:r>
              <a:rPr lang="en-US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Parameters are sent as part of the </a:t>
            </a:r>
            <a:r>
              <a:rPr lang="en-US" b="1" dirty="0"/>
              <a:t>URL</a:t>
            </a:r>
            <a:r>
              <a:rPr lang="en-US" dirty="0"/>
              <a:t> (query string</a:t>
            </a:r>
            <a:r>
              <a:rPr lang="en-US" dirty="0" smtClean="0"/>
              <a:t>)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Suitable for </a:t>
            </a:r>
            <a:r>
              <a:rPr lang="en-US" b="1" dirty="0"/>
              <a:t>idempotent operations</a:t>
            </a:r>
            <a:r>
              <a:rPr lang="en-US" dirty="0"/>
              <a:t> (e.g., reading data, search queries</a:t>
            </a:r>
            <a:r>
              <a:rPr lang="en-US" dirty="0" smtClean="0"/>
              <a:t>).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The URL length has limitations </a:t>
            </a:r>
            <a:r>
              <a:rPr lang="en-US" dirty="0" smtClean="0"/>
              <a:t>(usually 2000 </a:t>
            </a:r>
            <a:r>
              <a:rPr lang="en-US" dirty="0"/>
              <a:t>characters).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/>
              <a:t>Less secure</a:t>
            </a:r>
            <a:r>
              <a:rPr lang="en-US" dirty="0"/>
              <a:t> because parameters are visible in the </a:t>
            </a:r>
            <a:r>
              <a:rPr lang="en-US" dirty="0" smtClean="0"/>
              <a:t>URL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Typically handled by the </a:t>
            </a:r>
            <a:r>
              <a:rPr lang="en-US" dirty="0" err="1"/>
              <a:t>doGet</a:t>
            </a:r>
            <a:r>
              <a:rPr lang="en-US" dirty="0"/>
              <a:t>() method of a servlet.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4404360" y="1295400"/>
            <a:ext cx="3977640" cy="4708981"/>
          </a:xfrm>
        </p:spPr>
        <p:txBody>
          <a:bodyPr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Used to send data to the </a:t>
            </a:r>
            <a:r>
              <a:rPr lang="en-US" dirty="0" smtClean="0"/>
              <a:t>server for submission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Parameters are sent in the </a:t>
            </a:r>
            <a:r>
              <a:rPr lang="en-US" b="1" dirty="0"/>
              <a:t>body</a:t>
            </a:r>
            <a:r>
              <a:rPr lang="en-US" dirty="0"/>
              <a:t> of the request and </a:t>
            </a:r>
            <a:r>
              <a:rPr lang="en-IN" dirty="0"/>
              <a:t>data is hidden</a:t>
            </a:r>
            <a:r>
              <a:rPr lang="en-IN" dirty="0" smtClean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Suitable for </a:t>
            </a:r>
            <a:r>
              <a:rPr lang="en-US" b="1" dirty="0"/>
              <a:t>non-idempotent operations</a:t>
            </a:r>
            <a:r>
              <a:rPr lang="en-US" dirty="0"/>
              <a:t> (e.g., adding, updating, or deleting data</a:t>
            </a:r>
            <a:r>
              <a:rPr lang="en-US" dirty="0" smtClean="0"/>
              <a:t>).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No size limitations for parameters (depends on server configuration).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 smtClean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/>
              <a:t>More secure</a:t>
            </a:r>
            <a:r>
              <a:rPr lang="en-US" dirty="0"/>
              <a:t> since parameters are not exposed in the </a:t>
            </a:r>
            <a:r>
              <a:rPr lang="en-US" dirty="0" smtClean="0"/>
              <a:t>URL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Typically handled by the </a:t>
            </a:r>
            <a:r>
              <a:rPr lang="en-US" dirty="0" err="1"/>
              <a:t>doPost</a:t>
            </a:r>
            <a:r>
              <a:rPr lang="en-US" dirty="0"/>
              <a:t>() method of a servlet.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1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112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R</a:t>
            </a:r>
            <a:r>
              <a:rPr spc="-105" dirty="0"/>
              <a:t>e</a:t>
            </a:r>
            <a:r>
              <a:rPr spc="-110" dirty="0"/>
              <a:t>q</a:t>
            </a:r>
            <a:r>
              <a:rPr spc="-100" dirty="0"/>
              <a:t>u</a:t>
            </a:r>
            <a:r>
              <a:rPr spc="-110" dirty="0"/>
              <a:t>i</a:t>
            </a:r>
            <a:r>
              <a:rPr spc="-180" dirty="0"/>
              <a:t>r</a:t>
            </a:r>
            <a:r>
              <a:rPr spc="-105" dirty="0"/>
              <a:t>e</a:t>
            </a:r>
            <a:r>
              <a:rPr spc="-100" dirty="0"/>
              <a:t>m</a:t>
            </a:r>
            <a:r>
              <a:rPr spc="-105" dirty="0"/>
              <a:t>e</a:t>
            </a:r>
            <a:r>
              <a:rPr spc="-100" dirty="0"/>
              <a:t>nt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2100" y="2100198"/>
            <a:ext cx="8102600" cy="2152015"/>
            <a:chOff x="292100" y="2100198"/>
            <a:chExt cx="8102600" cy="2152015"/>
          </a:xfrm>
        </p:grpSpPr>
        <p:sp>
          <p:nvSpPr>
            <p:cNvPr id="4" name="object 4"/>
            <p:cNvSpPr/>
            <p:nvPr/>
          </p:nvSpPr>
          <p:spPr>
            <a:xfrm>
              <a:off x="304800" y="2112898"/>
              <a:ext cx="8077200" cy="2126615"/>
            </a:xfrm>
            <a:custGeom>
              <a:avLst/>
              <a:gdLst/>
              <a:ahLst/>
              <a:cxnLst/>
              <a:rect l="l" t="t" r="r" b="b"/>
              <a:pathLst>
                <a:path w="8077200" h="2126615">
                  <a:moveTo>
                    <a:pt x="7722870" y="0"/>
                  </a:moveTo>
                  <a:lnTo>
                    <a:pt x="354355" y="0"/>
                  </a:lnTo>
                  <a:lnTo>
                    <a:pt x="306271" y="3234"/>
                  </a:lnTo>
                  <a:lnTo>
                    <a:pt x="260153" y="12655"/>
                  </a:lnTo>
                  <a:lnTo>
                    <a:pt x="216423" y="27842"/>
                  </a:lnTo>
                  <a:lnTo>
                    <a:pt x="175504" y="48372"/>
                  </a:lnTo>
                  <a:lnTo>
                    <a:pt x="137818" y="73824"/>
                  </a:lnTo>
                  <a:lnTo>
                    <a:pt x="103787" y="103774"/>
                  </a:lnTo>
                  <a:lnTo>
                    <a:pt x="73833" y="137802"/>
                  </a:lnTo>
                  <a:lnTo>
                    <a:pt x="48379" y="175485"/>
                  </a:lnTo>
                  <a:lnTo>
                    <a:pt x="27846" y="216402"/>
                  </a:lnTo>
                  <a:lnTo>
                    <a:pt x="12657" y="260129"/>
                  </a:lnTo>
                  <a:lnTo>
                    <a:pt x="3234" y="306246"/>
                  </a:lnTo>
                  <a:lnTo>
                    <a:pt x="0" y="354329"/>
                  </a:lnTo>
                  <a:lnTo>
                    <a:pt x="0" y="1771777"/>
                  </a:lnTo>
                  <a:lnTo>
                    <a:pt x="3234" y="1819860"/>
                  </a:lnTo>
                  <a:lnTo>
                    <a:pt x="12657" y="1865977"/>
                  </a:lnTo>
                  <a:lnTo>
                    <a:pt x="27846" y="1909704"/>
                  </a:lnTo>
                  <a:lnTo>
                    <a:pt x="48379" y="1950621"/>
                  </a:lnTo>
                  <a:lnTo>
                    <a:pt x="73833" y="1988304"/>
                  </a:lnTo>
                  <a:lnTo>
                    <a:pt x="103787" y="2022332"/>
                  </a:lnTo>
                  <a:lnTo>
                    <a:pt x="137818" y="2052282"/>
                  </a:lnTo>
                  <a:lnTo>
                    <a:pt x="175504" y="2077734"/>
                  </a:lnTo>
                  <a:lnTo>
                    <a:pt x="216423" y="2098264"/>
                  </a:lnTo>
                  <a:lnTo>
                    <a:pt x="260153" y="2113451"/>
                  </a:lnTo>
                  <a:lnTo>
                    <a:pt x="306271" y="2122872"/>
                  </a:lnTo>
                  <a:lnTo>
                    <a:pt x="354355" y="2126107"/>
                  </a:lnTo>
                  <a:lnTo>
                    <a:pt x="7722870" y="2126107"/>
                  </a:lnTo>
                  <a:lnTo>
                    <a:pt x="7770953" y="2122872"/>
                  </a:lnTo>
                  <a:lnTo>
                    <a:pt x="7817070" y="2113451"/>
                  </a:lnTo>
                  <a:lnTo>
                    <a:pt x="7860797" y="2098264"/>
                  </a:lnTo>
                  <a:lnTo>
                    <a:pt x="7901714" y="2077734"/>
                  </a:lnTo>
                  <a:lnTo>
                    <a:pt x="7939397" y="2052282"/>
                  </a:lnTo>
                  <a:lnTo>
                    <a:pt x="7973425" y="2022332"/>
                  </a:lnTo>
                  <a:lnTo>
                    <a:pt x="8003375" y="1988304"/>
                  </a:lnTo>
                  <a:lnTo>
                    <a:pt x="8028827" y="1950621"/>
                  </a:lnTo>
                  <a:lnTo>
                    <a:pt x="8049357" y="1909704"/>
                  </a:lnTo>
                  <a:lnTo>
                    <a:pt x="8064544" y="1865977"/>
                  </a:lnTo>
                  <a:lnTo>
                    <a:pt x="8073965" y="1819860"/>
                  </a:lnTo>
                  <a:lnTo>
                    <a:pt x="8077200" y="1771777"/>
                  </a:lnTo>
                  <a:lnTo>
                    <a:pt x="8077200" y="354329"/>
                  </a:lnTo>
                  <a:lnTo>
                    <a:pt x="8073965" y="306246"/>
                  </a:lnTo>
                  <a:lnTo>
                    <a:pt x="8064544" y="260129"/>
                  </a:lnTo>
                  <a:lnTo>
                    <a:pt x="8049357" y="216402"/>
                  </a:lnTo>
                  <a:lnTo>
                    <a:pt x="8028827" y="175485"/>
                  </a:lnTo>
                  <a:lnTo>
                    <a:pt x="8003375" y="137802"/>
                  </a:lnTo>
                  <a:lnTo>
                    <a:pt x="7973425" y="103774"/>
                  </a:lnTo>
                  <a:lnTo>
                    <a:pt x="7939397" y="73824"/>
                  </a:lnTo>
                  <a:lnTo>
                    <a:pt x="7901714" y="48372"/>
                  </a:lnTo>
                  <a:lnTo>
                    <a:pt x="7860797" y="27842"/>
                  </a:lnTo>
                  <a:lnTo>
                    <a:pt x="7817070" y="12655"/>
                  </a:lnTo>
                  <a:lnTo>
                    <a:pt x="7770953" y="3234"/>
                  </a:lnTo>
                  <a:lnTo>
                    <a:pt x="772287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112898"/>
              <a:ext cx="8077200" cy="2126615"/>
            </a:xfrm>
            <a:custGeom>
              <a:avLst/>
              <a:gdLst/>
              <a:ahLst/>
              <a:cxnLst/>
              <a:rect l="l" t="t" r="r" b="b"/>
              <a:pathLst>
                <a:path w="8077200" h="2126615">
                  <a:moveTo>
                    <a:pt x="0" y="354329"/>
                  </a:moveTo>
                  <a:lnTo>
                    <a:pt x="3234" y="306246"/>
                  </a:lnTo>
                  <a:lnTo>
                    <a:pt x="12657" y="260129"/>
                  </a:lnTo>
                  <a:lnTo>
                    <a:pt x="27846" y="216402"/>
                  </a:lnTo>
                  <a:lnTo>
                    <a:pt x="48379" y="175485"/>
                  </a:lnTo>
                  <a:lnTo>
                    <a:pt x="73833" y="137802"/>
                  </a:lnTo>
                  <a:lnTo>
                    <a:pt x="103787" y="103774"/>
                  </a:lnTo>
                  <a:lnTo>
                    <a:pt x="137818" y="73824"/>
                  </a:lnTo>
                  <a:lnTo>
                    <a:pt x="175504" y="48372"/>
                  </a:lnTo>
                  <a:lnTo>
                    <a:pt x="216423" y="27842"/>
                  </a:lnTo>
                  <a:lnTo>
                    <a:pt x="260153" y="12655"/>
                  </a:lnTo>
                  <a:lnTo>
                    <a:pt x="306271" y="3234"/>
                  </a:lnTo>
                  <a:lnTo>
                    <a:pt x="354355" y="0"/>
                  </a:lnTo>
                  <a:lnTo>
                    <a:pt x="7722870" y="0"/>
                  </a:lnTo>
                  <a:lnTo>
                    <a:pt x="7770953" y="3234"/>
                  </a:lnTo>
                  <a:lnTo>
                    <a:pt x="7817070" y="12655"/>
                  </a:lnTo>
                  <a:lnTo>
                    <a:pt x="7860797" y="27842"/>
                  </a:lnTo>
                  <a:lnTo>
                    <a:pt x="7901714" y="48372"/>
                  </a:lnTo>
                  <a:lnTo>
                    <a:pt x="7939397" y="73824"/>
                  </a:lnTo>
                  <a:lnTo>
                    <a:pt x="7973425" y="103774"/>
                  </a:lnTo>
                  <a:lnTo>
                    <a:pt x="8003375" y="137802"/>
                  </a:lnTo>
                  <a:lnTo>
                    <a:pt x="8028827" y="175485"/>
                  </a:lnTo>
                  <a:lnTo>
                    <a:pt x="8049357" y="216402"/>
                  </a:lnTo>
                  <a:lnTo>
                    <a:pt x="8064544" y="260129"/>
                  </a:lnTo>
                  <a:lnTo>
                    <a:pt x="8073965" y="306246"/>
                  </a:lnTo>
                  <a:lnTo>
                    <a:pt x="8077200" y="354329"/>
                  </a:lnTo>
                  <a:lnTo>
                    <a:pt x="8077200" y="1771777"/>
                  </a:lnTo>
                  <a:lnTo>
                    <a:pt x="8073965" y="1819860"/>
                  </a:lnTo>
                  <a:lnTo>
                    <a:pt x="8064544" y="1865977"/>
                  </a:lnTo>
                  <a:lnTo>
                    <a:pt x="8049357" y="1909704"/>
                  </a:lnTo>
                  <a:lnTo>
                    <a:pt x="8028827" y="1950621"/>
                  </a:lnTo>
                  <a:lnTo>
                    <a:pt x="8003375" y="1988304"/>
                  </a:lnTo>
                  <a:lnTo>
                    <a:pt x="7973425" y="2022332"/>
                  </a:lnTo>
                  <a:lnTo>
                    <a:pt x="7939397" y="2052282"/>
                  </a:lnTo>
                  <a:lnTo>
                    <a:pt x="7901714" y="2077734"/>
                  </a:lnTo>
                  <a:lnTo>
                    <a:pt x="7860797" y="2098264"/>
                  </a:lnTo>
                  <a:lnTo>
                    <a:pt x="7817070" y="2113451"/>
                  </a:lnTo>
                  <a:lnTo>
                    <a:pt x="7770953" y="2122872"/>
                  </a:lnTo>
                  <a:lnTo>
                    <a:pt x="7722870" y="2126107"/>
                  </a:lnTo>
                  <a:lnTo>
                    <a:pt x="354355" y="2126107"/>
                  </a:lnTo>
                  <a:lnTo>
                    <a:pt x="306271" y="2122872"/>
                  </a:lnTo>
                  <a:lnTo>
                    <a:pt x="260153" y="2113451"/>
                  </a:lnTo>
                  <a:lnTo>
                    <a:pt x="216423" y="2098264"/>
                  </a:lnTo>
                  <a:lnTo>
                    <a:pt x="175504" y="2077734"/>
                  </a:lnTo>
                  <a:lnTo>
                    <a:pt x="137818" y="2052282"/>
                  </a:lnTo>
                  <a:lnTo>
                    <a:pt x="103787" y="2022332"/>
                  </a:lnTo>
                  <a:lnTo>
                    <a:pt x="73833" y="1988304"/>
                  </a:lnTo>
                  <a:lnTo>
                    <a:pt x="48379" y="1950621"/>
                  </a:lnTo>
                  <a:lnTo>
                    <a:pt x="27846" y="1909704"/>
                  </a:lnTo>
                  <a:lnTo>
                    <a:pt x="12657" y="1865977"/>
                  </a:lnTo>
                  <a:lnTo>
                    <a:pt x="3234" y="1819860"/>
                  </a:lnTo>
                  <a:lnTo>
                    <a:pt x="0" y="1771777"/>
                  </a:lnTo>
                  <a:lnTo>
                    <a:pt x="0" y="354329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3676" y="2453716"/>
            <a:ext cx="7589724" cy="131127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>
              <a:lnSpc>
                <a:spcPts val="4840"/>
              </a:lnSpc>
              <a:spcBef>
                <a:spcPts val="635"/>
              </a:spcBef>
            </a:pPr>
            <a:r>
              <a:rPr sz="4400" spc="-35" dirty="0">
                <a:solidFill>
                  <a:srgbClr val="FFFFFF"/>
                </a:solidFill>
                <a:latin typeface="Calibri"/>
                <a:cs typeface="Calibri"/>
              </a:rPr>
              <a:t>Before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running Servlet 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4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sz="4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5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4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8740" y="4399501"/>
            <a:ext cx="7528459" cy="11506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65"/>
              </a:spcBef>
              <a:buChar char="•"/>
              <a:tabLst>
                <a:tab pos="299720" algn="l"/>
              </a:tabLst>
            </a:pP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1&gt; </a:t>
            </a:r>
            <a:r>
              <a:rPr sz="3300" spc="-15" dirty="0">
                <a:solidFill>
                  <a:srgbClr val="2E2B1F"/>
                </a:solidFill>
                <a:latin typeface="Calibri"/>
                <a:cs typeface="Calibri"/>
              </a:rPr>
              <a:t>Eclipse</a:t>
            </a:r>
            <a:r>
              <a:rPr sz="33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IDE</a:t>
            </a:r>
            <a:r>
              <a:rPr lang="en-IN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for Servlet code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475"/>
              </a:spcBef>
              <a:buChar char="•"/>
              <a:tabLst>
                <a:tab pos="299720" algn="l"/>
              </a:tabLst>
            </a:pPr>
            <a:r>
              <a:rPr sz="3300" dirty="0">
                <a:solidFill>
                  <a:srgbClr val="2E2B1F"/>
                </a:solidFill>
                <a:latin typeface="Calibri"/>
                <a:cs typeface="Calibri"/>
              </a:rPr>
              <a:t>2&gt;</a:t>
            </a:r>
            <a:r>
              <a:rPr sz="33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3300" spc="-65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3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(Web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Server)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370"/>
            <a:ext cx="7172959" cy="1276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100" spc="-100" dirty="0"/>
              <a:t>H</a:t>
            </a:r>
            <a:r>
              <a:rPr sz="4100" spc="-114" dirty="0"/>
              <a:t>o</a:t>
            </a:r>
            <a:r>
              <a:rPr sz="4100" spc="5" dirty="0"/>
              <a:t>w</a:t>
            </a:r>
            <a:r>
              <a:rPr sz="4100" spc="-229" dirty="0"/>
              <a:t> </a:t>
            </a:r>
            <a:r>
              <a:rPr sz="4100" spc="-130" dirty="0"/>
              <a:t>t</a:t>
            </a:r>
            <a:r>
              <a:rPr sz="4100" dirty="0"/>
              <a:t>o</a:t>
            </a:r>
            <a:r>
              <a:rPr sz="4100" spc="-220" dirty="0"/>
              <a:t> </a:t>
            </a:r>
            <a:r>
              <a:rPr sz="4100" spc="-95" dirty="0"/>
              <a:t>con</a:t>
            </a:r>
            <a:r>
              <a:rPr sz="4100" spc="-90" dirty="0"/>
              <a:t>f</a:t>
            </a:r>
            <a:r>
              <a:rPr sz="4100" spc="-114" dirty="0"/>
              <a:t>i</a:t>
            </a:r>
            <a:r>
              <a:rPr sz="4100" spc="-100" dirty="0"/>
              <a:t>g</a:t>
            </a:r>
            <a:r>
              <a:rPr sz="4100" spc="-110" dirty="0"/>
              <a:t>u</a:t>
            </a:r>
            <a:r>
              <a:rPr sz="4100" spc="-165" dirty="0"/>
              <a:t>r</a:t>
            </a:r>
            <a:r>
              <a:rPr sz="4100" dirty="0"/>
              <a:t>e</a:t>
            </a:r>
            <a:r>
              <a:rPr sz="4100" spc="-245" dirty="0"/>
              <a:t> </a:t>
            </a:r>
            <a:r>
              <a:rPr sz="4100" spc="-130" dirty="0"/>
              <a:t>t</a:t>
            </a:r>
            <a:r>
              <a:rPr sz="4100" spc="-95" dirty="0"/>
              <a:t>omc</a:t>
            </a:r>
            <a:r>
              <a:rPr sz="4100" spc="-100" dirty="0"/>
              <a:t>a</a:t>
            </a:r>
            <a:r>
              <a:rPr sz="4100" dirty="0"/>
              <a:t>t</a:t>
            </a:r>
            <a:r>
              <a:rPr sz="4100" spc="-254" dirty="0"/>
              <a:t> </a:t>
            </a:r>
            <a:r>
              <a:rPr sz="4100" spc="-100" dirty="0"/>
              <a:t>s</a:t>
            </a:r>
            <a:r>
              <a:rPr sz="4100" spc="-95" dirty="0"/>
              <a:t>e</a:t>
            </a:r>
            <a:r>
              <a:rPr sz="4100" spc="-105" dirty="0"/>
              <a:t>r</a:t>
            </a:r>
            <a:r>
              <a:rPr sz="4100" spc="-185" dirty="0"/>
              <a:t>v</a:t>
            </a:r>
            <a:r>
              <a:rPr sz="4100" spc="-95" dirty="0"/>
              <a:t>e</a:t>
            </a:r>
            <a:r>
              <a:rPr sz="4100" dirty="0"/>
              <a:t>r</a:t>
            </a:r>
            <a:r>
              <a:rPr sz="4100" spc="-215" dirty="0"/>
              <a:t> </a:t>
            </a:r>
            <a:r>
              <a:rPr sz="4100" spc="-100" dirty="0"/>
              <a:t>i</a:t>
            </a:r>
            <a:r>
              <a:rPr sz="4100" dirty="0"/>
              <a:t>n  </a:t>
            </a:r>
            <a:r>
              <a:rPr sz="4100" spc="-120" dirty="0"/>
              <a:t>E</a:t>
            </a:r>
            <a:r>
              <a:rPr sz="4100" spc="-95" dirty="0"/>
              <a:t>cl</a:t>
            </a:r>
            <a:r>
              <a:rPr sz="4100" spc="-100" dirty="0"/>
              <a:t>ips</a:t>
            </a:r>
            <a:r>
              <a:rPr sz="4100" dirty="0"/>
              <a:t>e</a:t>
            </a:r>
            <a:r>
              <a:rPr sz="4100" spc="-245" dirty="0"/>
              <a:t> </a:t>
            </a:r>
            <a:r>
              <a:rPr sz="4100" dirty="0"/>
              <a:t>?</a:t>
            </a:r>
            <a:r>
              <a:rPr sz="4100" spc="-200" dirty="0"/>
              <a:t> </a:t>
            </a:r>
            <a:r>
              <a:rPr sz="4100" spc="-90" dirty="0"/>
              <a:t>(</a:t>
            </a:r>
            <a:r>
              <a:rPr sz="4100" spc="-100" dirty="0"/>
              <a:t>O</a:t>
            </a:r>
            <a:r>
              <a:rPr sz="4100" spc="-95" dirty="0"/>
              <a:t>n</a:t>
            </a:r>
            <a:r>
              <a:rPr sz="4100" dirty="0"/>
              <a:t>e</a:t>
            </a:r>
            <a:r>
              <a:rPr sz="4100" spc="-229" dirty="0"/>
              <a:t> </a:t>
            </a:r>
            <a:r>
              <a:rPr sz="4100" spc="-95" dirty="0"/>
              <a:t>t</a:t>
            </a:r>
            <a:r>
              <a:rPr sz="4100" spc="-100" dirty="0"/>
              <a:t>i</a:t>
            </a:r>
            <a:r>
              <a:rPr sz="4100" spc="-90" dirty="0"/>
              <a:t>m</a:t>
            </a:r>
            <a:r>
              <a:rPr sz="4100" dirty="0"/>
              <a:t>e</a:t>
            </a:r>
            <a:r>
              <a:rPr sz="4100" spc="-229" dirty="0"/>
              <a:t> </a:t>
            </a:r>
            <a:r>
              <a:rPr sz="4100" spc="-175" dirty="0"/>
              <a:t>R</a:t>
            </a:r>
            <a:r>
              <a:rPr sz="4100" spc="-95" dirty="0"/>
              <a:t>e</a:t>
            </a:r>
            <a:r>
              <a:rPr sz="4100" spc="-100" dirty="0"/>
              <a:t>qui</a:t>
            </a:r>
            <a:r>
              <a:rPr sz="4100" spc="-165" dirty="0"/>
              <a:t>r</a:t>
            </a:r>
            <a:r>
              <a:rPr sz="4100" spc="-95" dirty="0"/>
              <a:t>e</a:t>
            </a:r>
            <a:r>
              <a:rPr sz="4100" spc="-100" dirty="0"/>
              <a:t>m</a:t>
            </a:r>
            <a:r>
              <a:rPr sz="4100" spc="-110" dirty="0"/>
              <a:t>en</a:t>
            </a:r>
            <a:r>
              <a:rPr sz="4100" spc="-95" dirty="0"/>
              <a:t>t</a:t>
            </a:r>
            <a:r>
              <a:rPr sz="4100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793265"/>
            <a:ext cx="7343140" cy="368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329565" indent="-228600">
              <a:lnSpc>
                <a:spcPct val="15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Eclipse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IDE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need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configure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First.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84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configuring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eclipse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IDE,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5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servers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tab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bottom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side of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IDE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click </a:t>
            </a:r>
            <a:r>
              <a:rPr sz="2200" b="1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blank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area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Servers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choose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its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version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click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Browse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r>
              <a:rPr sz="22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apache </a:t>
            </a:r>
            <a:r>
              <a:rPr sz="2200" b="1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root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previous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bin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addAll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Finish.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7846060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487" y="1600200"/>
            <a:ext cx="6386513" cy="4772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487" y="1695450"/>
            <a:ext cx="6067425" cy="461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0" y="1704975"/>
            <a:ext cx="6057900" cy="459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962" y="1719262"/>
            <a:ext cx="6086475" cy="456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093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W</a:t>
            </a:r>
            <a:r>
              <a:rPr spc="-110" dirty="0"/>
              <a:t>h</a:t>
            </a:r>
            <a:r>
              <a:rPr spc="-105" dirty="0"/>
              <a:t>a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105" dirty="0"/>
              <a:t>a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185" dirty="0"/>
              <a:t> </a:t>
            </a:r>
            <a:r>
              <a:rPr spc="-105" dirty="0"/>
              <a:t>Se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100" dirty="0"/>
              <a:t>ts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616710"/>
            <a:ext cx="7620000" cy="32746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7747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300" spc="-2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 Servlets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programs</a:t>
            </a:r>
            <a:r>
              <a:rPr sz="2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3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030A0"/>
                </a:solidFill>
                <a:latin typeface="Calibri"/>
                <a:cs typeface="Calibri"/>
              </a:rPr>
              <a:t>run</a:t>
            </a:r>
            <a:r>
              <a:rPr sz="23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030A0"/>
                </a:solidFill>
                <a:latin typeface="Calibri"/>
                <a:cs typeface="Calibri"/>
              </a:rPr>
              <a:t>on</a:t>
            </a:r>
            <a:r>
              <a:rPr sz="23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030A0"/>
                </a:solidFill>
                <a:latin typeface="Calibri"/>
                <a:cs typeface="Calibri"/>
              </a:rPr>
              <a:t>a</a:t>
            </a:r>
            <a:r>
              <a:rPr sz="2300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300" spc="-35" dirty="0">
                <a:solidFill>
                  <a:srgbClr val="7030A0"/>
                </a:solidFill>
                <a:latin typeface="Calibri"/>
                <a:cs typeface="Calibri"/>
              </a:rPr>
              <a:t>Web</a:t>
            </a:r>
            <a:r>
              <a:rPr sz="23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030A0"/>
                </a:solidFill>
                <a:latin typeface="Calibri"/>
                <a:cs typeface="Calibri"/>
              </a:rPr>
              <a:t>or</a:t>
            </a:r>
            <a:r>
              <a:rPr sz="2300" spc="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7030A0"/>
                </a:solidFill>
                <a:latin typeface="Calibri"/>
                <a:cs typeface="Calibri"/>
              </a:rPr>
              <a:t>Application </a:t>
            </a:r>
            <a:r>
              <a:rPr sz="2300" spc="-484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030A0"/>
                </a:solidFill>
                <a:latin typeface="Calibri"/>
                <a:cs typeface="Calibri"/>
              </a:rPr>
              <a:t>server</a:t>
            </a:r>
            <a:r>
              <a:rPr sz="23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030A0"/>
                </a:solidFill>
                <a:latin typeface="Calibri"/>
                <a:cs typeface="Calibri"/>
              </a:rPr>
              <a:t>and act</a:t>
            </a:r>
            <a:r>
              <a:rPr sz="2300" dirty="0">
                <a:solidFill>
                  <a:srgbClr val="7030A0"/>
                </a:solidFill>
                <a:latin typeface="Calibri"/>
                <a:cs typeface="Calibri"/>
              </a:rPr>
              <a:t> as</a:t>
            </a:r>
            <a:r>
              <a:rPr sz="2300" spc="-5" dirty="0">
                <a:solidFill>
                  <a:srgbClr val="7030A0"/>
                </a:solidFill>
                <a:latin typeface="Calibri"/>
                <a:cs typeface="Calibri"/>
              </a:rPr>
              <a:t> a</a:t>
            </a:r>
            <a:r>
              <a:rPr sz="23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030A0"/>
                </a:solidFill>
                <a:latin typeface="Calibri"/>
                <a:cs typeface="Calibri"/>
              </a:rPr>
              <a:t>middle </a:t>
            </a:r>
            <a:r>
              <a:rPr sz="2300" spc="-15" dirty="0">
                <a:solidFill>
                  <a:srgbClr val="7030A0"/>
                </a:solidFill>
                <a:latin typeface="Calibri"/>
                <a:cs typeface="Calibri"/>
              </a:rPr>
              <a:t>layer</a:t>
            </a:r>
            <a:r>
              <a:rPr sz="230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3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coming </a:t>
            </a:r>
            <a:r>
              <a:rPr sz="23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IN"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3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3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3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o</a:t>
            </a:r>
            <a:r>
              <a:rPr lang="en-IN"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23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IN" sz="2300" spc="-10" dirty="0" smtClean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HTTP</a:t>
            </a:r>
            <a:r>
              <a:rPr sz="23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 smtClean="0">
                <a:solidFill>
                  <a:srgbClr val="2E2B1F"/>
                </a:solidFill>
                <a:latin typeface="Calibri"/>
                <a:cs typeface="Calibri"/>
              </a:rPr>
              <a:t>applications</a:t>
            </a:r>
            <a:r>
              <a:rPr sz="23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HTTP</a:t>
            </a:r>
            <a:r>
              <a:rPr sz="23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35" dirty="0" smtClean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lang="en-IN" sz="2300" spc="-35" dirty="0" smtClean="0">
                <a:solidFill>
                  <a:srgbClr val="2E2B1F"/>
                </a:solidFill>
                <a:latin typeface="Calibri"/>
                <a:cs typeface="Calibri"/>
              </a:rPr>
              <a:t> or </a:t>
            </a:r>
            <a:r>
              <a:rPr lang="en-IN" sz="2300" spc="-10" dirty="0" smtClean="0">
                <a:solidFill>
                  <a:srgbClr val="2E2B1F"/>
                </a:solidFill>
                <a:cs typeface="Calibri"/>
              </a:rPr>
              <a:t>databases</a:t>
            </a:r>
            <a:r>
              <a:rPr sz="2300" spc="-3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300" spc="-3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7747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23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Through </a:t>
            </a:r>
            <a:r>
              <a:rPr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3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IN" sz="2300" dirty="0" smtClean="0">
                <a:solidFill>
                  <a:srgbClr val="2E2B1F"/>
                </a:solidFill>
                <a:latin typeface="Calibri"/>
                <a:cs typeface="Calibri"/>
              </a:rPr>
              <a:t>process the </a:t>
            </a:r>
            <a:r>
              <a:rPr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lang="en-US"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3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IN" sz="2300" spc="-10" dirty="0" smtClean="0">
                <a:solidFill>
                  <a:srgbClr val="2E2B1F"/>
                </a:solidFill>
                <a:cs typeface="Calibri"/>
              </a:rPr>
              <a:t>collected</a:t>
            </a:r>
            <a:r>
              <a:rPr lang="en-IN" sz="2300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sz="2300" spc="-15" dirty="0" smtClean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3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users</a:t>
            </a:r>
            <a:r>
              <a:rPr sz="2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300" spc="-10" dirty="0" smtClean="0">
                <a:solidFill>
                  <a:srgbClr val="2E2B1F"/>
                </a:solidFill>
                <a:latin typeface="Calibri"/>
                <a:cs typeface="Calibri"/>
              </a:rPr>
              <a:t>via </a:t>
            </a:r>
            <a:r>
              <a:rPr sz="2300" spc="-15" dirty="0" smtClean="0">
                <a:solidFill>
                  <a:srgbClr val="2E2B1F"/>
                </a:solidFill>
                <a:latin typeface="Calibri"/>
                <a:cs typeface="Calibri"/>
              </a:rPr>
              <a:t>web </a:t>
            </a:r>
            <a:r>
              <a:rPr sz="2300" spc="-48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3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forms,</a:t>
            </a:r>
            <a:r>
              <a:rPr sz="2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300" spc="-10" dirty="0" smtClean="0">
                <a:solidFill>
                  <a:srgbClr val="2E2B1F"/>
                </a:solidFill>
                <a:latin typeface="Calibri"/>
                <a:cs typeface="Calibri"/>
              </a:rPr>
              <a:t>retrieve </a:t>
            </a:r>
            <a:r>
              <a:rPr sz="2300" spc="-15" dirty="0" smtClean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database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 or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another </a:t>
            </a:r>
            <a:r>
              <a:rPr sz="2300" spc="-10" dirty="0" smtClean="0">
                <a:solidFill>
                  <a:srgbClr val="2E2B1F"/>
                </a:solidFill>
                <a:latin typeface="Calibri"/>
                <a:cs typeface="Calibri"/>
              </a:rPr>
              <a:t>source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3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3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pages</a:t>
            </a:r>
            <a:r>
              <a:rPr sz="2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20" dirty="0" smtClean="0">
                <a:solidFill>
                  <a:srgbClr val="2E2B1F"/>
                </a:solidFill>
                <a:latin typeface="Calibri"/>
                <a:cs typeface="Calibri"/>
              </a:rPr>
              <a:t>dynamically</a:t>
            </a:r>
            <a:r>
              <a:rPr lang="en-IN" sz="2300" spc="-20" dirty="0" smtClean="0">
                <a:solidFill>
                  <a:srgbClr val="2E2B1F"/>
                </a:solidFill>
                <a:latin typeface="Calibri"/>
                <a:cs typeface="Calibri"/>
              </a:rPr>
              <a:t> as response</a:t>
            </a:r>
            <a:r>
              <a:rPr sz="2300" spc="-2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49506" name="AutoShape 2" descr="Introduction to Java Servlets - GeeksforGeeks"/>
          <p:cNvSpPr>
            <a:spLocks noChangeAspect="1" noChangeArrowheads="1"/>
          </p:cNvSpPr>
          <p:nvPr/>
        </p:nvSpPr>
        <p:spPr bwMode="auto">
          <a:xfrm>
            <a:off x="155575" y="-822325"/>
            <a:ext cx="22860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08" name="AutoShape 4" descr="Introduction to Java Servlets - GeeksforGeeks"/>
          <p:cNvSpPr>
            <a:spLocks noChangeAspect="1" noChangeArrowheads="1"/>
          </p:cNvSpPr>
          <p:nvPr/>
        </p:nvSpPr>
        <p:spPr bwMode="auto">
          <a:xfrm>
            <a:off x="155575" y="-822325"/>
            <a:ext cx="22860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510" name="AutoShape 6" descr="Introduction to Java Servlets - GeeksforGeeks"/>
          <p:cNvSpPr>
            <a:spLocks noChangeAspect="1" noChangeArrowheads="1"/>
          </p:cNvSpPr>
          <p:nvPr/>
        </p:nvSpPr>
        <p:spPr bwMode="auto">
          <a:xfrm>
            <a:off x="155575" y="-822325"/>
            <a:ext cx="228600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0" y="1709737"/>
            <a:ext cx="6057900" cy="458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600200"/>
            <a:ext cx="6524625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962" y="1700212"/>
            <a:ext cx="6086475" cy="4600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588962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15" dirty="0"/>
              <a:t> </a:t>
            </a:r>
            <a:r>
              <a:rPr spc="-105" dirty="0"/>
              <a:t>c</a:t>
            </a:r>
            <a:r>
              <a:rPr spc="-110" dirty="0"/>
              <a:t>o</a:t>
            </a:r>
            <a:r>
              <a:rPr spc="-100" dirty="0"/>
              <a:t>n</a:t>
            </a:r>
            <a:r>
              <a:rPr spc="-105" dirty="0"/>
              <a:t>f</a:t>
            </a:r>
            <a:r>
              <a:rPr spc="-110" dirty="0"/>
              <a:t>ig</a:t>
            </a:r>
            <a:r>
              <a:rPr spc="-100" dirty="0"/>
              <a:t>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35" dirty="0"/>
              <a:t>t</a:t>
            </a:r>
            <a:r>
              <a:rPr spc="-110" dirty="0"/>
              <a:t>o</a:t>
            </a:r>
            <a:r>
              <a:rPr spc="-100" dirty="0"/>
              <a:t>m</a:t>
            </a:r>
            <a:r>
              <a:rPr spc="-105" dirty="0"/>
              <a:t>ca</a:t>
            </a:r>
            <a:r>
              <a:rPr spc="-5" dirty="0"/>
              <a:t>t  </a:t>
            </a:r>
            <a:r>
              <a:rPr spc="-100" dirty="0"/>
              <a:t>s</a:t>
            </a:r>
            <a:r>
              <a:rPr spc="-105" dirty="0"/>
              <a:t>er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r</a:t>
            </a:r>
            <a:r>
              <a:rPr spc="-215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0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5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012" y="1709737"/>
            <a:ext cx="6048375" cy="458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846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35" dirty="0"/>
              <a:t>t</a:t>
            </a:r>
            <a:r>
              <a:rPr spc="-105" dirty="0"/>
              <a:t>ep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10" dirty="0"/>
              <a:t>r</a:t>
            </a:r>
            <a:r>
              <a:rPr spc="-100" dirty="0"/>
              <a:t>u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  <a:r>
              <a:rPr spc="-210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5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34744"/>
            <a:ext cx="7645400" cy="1104900"/>
            <a:chOff x="444500" y="1634744"/>
            <a:chExt cx="7645400" cy="1104900"/>
          </a:xfrm>
        </p:grpSpPr>
        <p:sp>
          <p:nvSpPr>
            <p:cNvPr id="4" name="object 4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28"/>
                  </a:lnTo>
                  <a:lnTo>
                    <a:pt x="24561" y="990209"/>
                  </a:lnTo>
                  <a:lnTo>
                    <a:pt x="52690" y="1026636"/>
                  </a:lnTo>
                  <a:lnTo>
                    <a:pt x="89099" y="1054786"/>
                  </a:lnTo>
                  <a:lnTo>
                    <a:pt x="132072" y="1072939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39"/>
                  </a:lnTo>
                  <a:lnTo>
                    <a:pt x="7530930" y="1054786"/>
                  </a:lnTo>
                  <a:lnTo>
                    <a:pt x="7567326" y="1026636"/>
                  </a:lnTo>
                  <a:lnTo>
                    <a:pt x="7595446" y="990209"/>
                  </a:lnTo>
                  <a:lnTo>
                    <a:pt x="7613575" y="947228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28"/>
                  </a:lnTo>
                  <a:lnTo>
                    <a:pt x="7595446" y="990209"/>
                  </a:lnTo>
                  <a:lnTo>
                    <a:pt x="7567326" y="1026636"/>
                  </a:lnTo>
                  <a:lnTo>
                    <a:pt x="7530930" y="1054786"/>
                  </a:lnTo>
                  <a:lnTo>
                    <a:pt x="7487972" y="1072939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39"/>
                  </a:lnTo>
                  <a:lnTo>
                    <a:pt x="89099" y="1054786"/>
                  </a:lnTo>
                  <a:lnTo>
                    <a:pt x="52690" y="1026636"/>
                  </a:lnTo>
                  <a:lnTo>
                    <a:pt x="24561" y="990209"/>
                  </a:lnTo>
                  <a:lnTo>
                    <a:pt x="6426" y="947228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00" y="2843657"/>
            <a:ext cx="7645400" cy="1104900"/>
            <a:chOff x="444500" y="2843657"/>
            <a:chExt cx="7645400" cy="1104900"/>
          </a:xfrm>
        </p:grpSpPr>
        <p:sp>
          <p:nvSpPr>
            <p:cNvPr id="7" name="object 7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4500" y="4052570"/>
            <a:ext cx="7645400" cy="1104900"/>
            <a:chOff x="444500" y="4052570"/>
            <a:chExt cx="7645400" cy="1104900"/>
          </a:xfrm>
        </p:grpSpPr>
        <p:sp>
          <p:nvSpPr>
            <p:cNvPr id="10" name="object 10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4500" y="5261483"/>
            <a:ext cx="7645400" cy="1104900"/>
            <a:chOff x="444500" y="5261483"/>
            <a:chExt cx="7645400" cy="1104900"/>
          </a:xfrm>
        </p:grpSpPr>
        <p:sp>
          <p:nvSpPr>
            <p:cNvPr id="13" name="object 13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33"/>
                  </a:lnTo>
                  <a:lnTo>
                    <a:pt x="89099" y="24586"/>
                  </a:lnTo>
                  <a:lnTo>
                    <a:pt x="52690" y="52736"/>
                  </a:lnTo>
                  <a:lnTo>
                    <a:pt x="24561" y="89163"/>
                  </a:lnTo>
                  <a:lnTo>
                    <a:pt x="6426" y="132144"/>
                  </a:lnTo>
                  <a:lnTo>
                    <a:pt x="0" y="179958"/>
                  </a:lnTo>
                  <a:lnTo>
                    <a:pt x="0" y="899477"/>
                  </a:lnTo>
                  <a:lnTo>
                    <a:pt x="6426" y="947299"/>
                  </a:lnTo>
                  <a:lnTo>
                    <a:pt x="24561" y="990270"/>
                  </a:lnTo>
                  <a:lnTo>
                    <a:pt x="52690" y="1026675"/>
                  </a:lnTo>
                  <a:lnTo>
                    <a:pt x="89099" y="1054802"/>
                  </a:lnTo>
                  <a:lnTo>
                    <a:pt x="132072" y="1072935"/>
                  </a:lnTo>
                  <a:lnTo>
                    <a:pt x="179895" y="1079360"/>
                  </a:lnTo>
                  <a:lnTo>
                    <a:pt x="7440168" y="1079360"/>
                  </a:lnTo>
                  <a:lnTo>
                    <a:pt x="7487972" y="1072935"/>
                  </a:lnTo>
                  <a:lnTo>
                    <a:pt x="7530930" y="1054802"/>
                  </a:lnTo>
                  <a:lnTo>
                    <a:pt x="7567326" y="1026675"/>
                  </a:lnTo>
                  <a:lnTo>
                    <a:pt x="7595446" y="990270"/>
                  </a:lnTo>
                  <a:lnTo>
                    <a:pt x="7613575" y="947299"/>
                  </a:lnTo>
                  <a:lnTo>
                    <a:pt x="7620000" y="899477"/>
                  </a:lnTo>
                  <a:lnTo>
                    <a:pt x="7620000" y="179958"/>
                  </a:lnTo>
                  <a:lnTo>
                    <a:pt x="7613575" y="132144"/>
                  </a:lnTo>
                  <a:lnTo>
                    <a:pt x="7595446" y="89163"/>
                  </a:lnTo>
                  <a:lnTo>
                    <a:pt x="7567326" y="52736"/>
                  </a:lnTo>
                  <a:lnTo>
                    <a:pt x="7530930" y="24586"/>
                  </a:lnTo>
                  <a:lnTo>
                    <a:pt x="7487972" y="6433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44"/>
                  </a:lnTo>
                  <a:lnTo>
                    <a:pt x="24561" y="89163"/>
                  </a:lnTo>
                  <a:lnTo>
                    <a:pt x="52690" y="52736"/>
                  </a:lnTo>
                  <a:lnTo>
                    <a:pt x="89099" y="24586"/>
                  </a:lnTo>
                  <a:lnTo>
                    <a:pt x="132072" y="6433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33"/>
                  </a:lnTo>
                  <a:lnTo>
                    <a:pt x="7530930" y="24586"/>
                  </a:lnTo>
                  <a:lnTo>
                    <a:pt x="7567326" y="52736"/>
                  </a:lnTo>
                  <a:lnTo>
                    <a:pt x="7595446" y="89163"/>
                  </a:lnTo>
                  <a:lnTo>
                    <a:pt x="7613575" y="132144"/>
                  </a:lnTo>
                  <a:lnTo>
                    <a:pt x="7620000" y="179958"/>
                  </a:lnTo>
                  <a:lnTo>
                    <a:pt x="7620000" y="899477"/>
                  </a:lnTo>
                  <a:lnTo>
                    <a:pt x="7613575" y="947299"/>
                  </a:lnTo>
                  <a:lnTo>
                    <a:pt x="7595446" y="990270"/>
                  </a:lnTo>
                  <a:lnTo>
                    <a:pt x="7567326" y="1026675"/>
                  </a:lnTo>
                  <a:lnTo>
                    <a:pt x="7530930" y="1054802"/>
                  </a:lnTo>
                  <a:lnTo>
                    <a:pt x="7487972" y="1072935"/>
                  </a:lnTo>
                  <a:lnTo>
                    <a:pt x="7440168" y="1079360"/>
                  </a:lnTo>
                  <a:lnTo>
                    <a:pt x="179895" y="1079360"/>
                  </a:lnTo>
                  <a:lnTo>
                    <a:pt x="132072" y="1072935"/>
                  </a:lnTo>
                  <a:lnTo>
                    <a:pt x="89099" y="1054802"/>
                  </a:lnTo>
                  <a:lnTo>
                    <a:pt x="52690" y="1026675"/>
                  </a:lnTo>
                  <a:lnTo>
                    <a:pt x="24561" y="990270"/>
                  </a:lnTo>
                  <a:lnTo>
                    <a:pt x="6426" y="947299"/>
                  </a:lnTo>
                  <a:lnTo>
                    <a:pt x="0" y="899477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8832" y="1763395"/>
            <a:ext cx="6981190" cy="44525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C00000"/>
                </a:solidFill>
                <a:latin typeface="Calibri"/>
                <a:cs typeface="Calibri"/>
              </a:rPr>
              <a:t>Create</a:t>
            </a:r>
            <a:r>
              <a:rPr sz="45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5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C00000"/>
                </a:solidFill>
                <a:latin typeface="Calibri"/>
                <a:cs typeface="Calibri"/>
              </a:rPr>
              <a:t>Dynamic</a:t>
            </a:r>
            <a:r>
              <a:rPr sz="4500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C00000"/>
                </a:solidFill>
                <a:latin typeface="Calibri"/>
                <a:cs typeface="Calibri"/>
              </a:rPr>
              <a:t>web</a:t>
            </a:r>
            <a:r>
              <a:rPr sz="4500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C00000"/>
                </a:solidFill>
                <a:latin typeface="Calibri"/>
                <a:cs typeface="Calibri"/>
              </a:rPr>
              <a:t>project</a:t>
            </a:r>
            <a:endParaRPr sz="4500" dirty="0">
              <a:solidFill>
                <a:srgbClr val="C0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spc="-2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servlet</a:t>
            </a:r>
            <a:endParaRPr sz="4500" dirty="0">
              <a:latin typeface="Calibri"/>
              <a:cs typeface="Calibri"/>
            </a:endParaRPr>
          </a:p>
          <a:p>
            <a:pPr marL="12700" marR="1897380">
              <a:lnSpc>
                <a:spcPts val="9520"/>
              </a:lnSpc>
              <a:spcBef>
                <a:spcPts val="805"/>
              </a:spcBef>
            </a:pP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4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servlet-api.jar</a:t>
            </a:r>
            <a:r>
              <a:rPr sz="4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4500" spc="-10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4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servlet</a:t>
            </a:r>
            <a:endParaRPr sz="45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05790"/>
            <a:ext cx="731266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5" dirty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100" spc="-165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100" spc="-9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100" spc="-100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100" spc="-130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100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100" spc="-22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100" spc="-95" dirty="0">
                <a:solidFill>
                  <a:srgbClr val="675E46"/>
                </a:solidFill>
                <a:latin typeface="Cambria"/>
                <a:cs typeface="Cambria"/>
              </a:rPr>
              <a:t>th</a:t>
            </a:r>
            <a:r>
              <a:rPr sz="4100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100" spc="-229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100" spc="-180" dirty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100" spc="-105" dirty="0">
                <a:solidFill>
                  <a:srgbClr val="675E46"/>
                </a:solidFill>
                <a:latin typeface="Cambria"/>
                <a:cs typeface="Cambria"/>
              </a:rPr>
              <a:t>y</a:t>
            </a:r>
            <a:r>
              <a:rPr sz="4100" spc="-95" dirty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100" spc="-100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100" spc="-90" dirty="0">
                <a:solidFill>
                  <a:srgbClr val="675E46"/>
                </a:solidFill>
                <a:latin typeface="Cambria"/>
                <a:cs typeface="Cambria"/>
              </a:rPr>
              <a:t>m</a:t>
            </a:r>
            <a:r>
              <a:rPr sz="4100" spc="-114" dirty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100" dirty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100" spc="-229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100" spc="-140" dirty="0">
                <a:solidFill>
                  <a:srgbClr val="675E46"/>
                </a:solidFill>
                <a:latin typeface="Cambria"/>
                <a:cs typeface="Cambria"/>
              </a:rPr>
              <a:t>w</a:t>
            </a:r>
            <a:r>
              <a:rPr sz="4100" spc="-9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100" dirty="0">
                <a:solidFill>
                  <a:srgbClr val="675E46"/>
                </a:solidFill>
                <a:latin typeface="Cambria"/>
                <a:cs typeface="Cambria"/>
              </a:rPr>
              <a:t>b</a:t>
            </a:r>
            <a:r>
              <a:rPr sz="4100" spc="-23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100" spc="-100" dirty="0">
                <a:solidFill>
                  <a:srgbClr val="675E46"/>
                </a:solidFill>
                <a:latin typeface="Cambria"/>
                <a:cs typeface="Cambria"/>
              </a:rPr>
              <a:t>p</a:t>
            </a:r>
            <a:r>
              <a:rPr sz="4100" spc="-165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100" spc="-95" dirty="0">
                <a:solidFill>
                  <a:srgbClr val="675E46"/>
                </a:solidFill>
                <a:latin typeface="Cambria"/>
                <a:cs typeface="Cambria"/>
              </a:rPr>
              <a:t>ojec</a:t>
            </a:r>
            <a:r>
              <a:rPr sz="4100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endParaRPr sz="41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286000"/>
            <a:ext cx="6600825" cy="37167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7244" y="1835277"/>
            <a:ext cx="5935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Eclipse</a:t>
            </a:r>
            <a:r>
              <a:rPr sz="1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 In Menu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18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18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1800" b="1" spc="-20" dirty="0">
                <a:solidFill>
                  <a:srgbClr val="2E2B1F"/>
                </a:solidFill>
                <a:latin typeface="Calibri"/>
                <a:cs typeface="Calibri"/>
              </a:rPr>
              <a:t> Web</a:t>
            </a:r>
            <a:r>
              <a:rPr sz="18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5790"/>
            <a:ext cx="776986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5" dirty="0"/>
              <a:t>C</a:t>
            </a:r>
            <a:r>
              <a:rPr sz="4100" spc="-165" dirty="0"/>
              <a:t>r</a:t>
            </a:r>
            <a:r>
              <a:rPr sz="4100" spc="-95" dirty="0"/>
              <a:t>e</a:t>
            </a:r>
            <a:r>
              <a:rPr sz="4100" spc="-100" dirty="0"/>
              <a:t>a</a:t>
            </a:r>
            <a:r>
              <a:rPr sz="4100" spc="-130" dirty="0"/>
              <a:t>t</a:t>
            </a:r>
            <a:r>
              <a:rPr sz="4100" dirty="0"/>
              <a:t>e</a:t>
            </a:r>
            <a:r>
              <a:rPr sz="4100" spc="-220" dirty="0"/>
              <a:t> </a:t>
            </a:r>
            <a:r>
              <a:rPr sz="4100" spc="-95" dirty="0"/>
              <a:t>th</a:t>
            </a:r>
            <a:r>
              <a:rPr sz="4100" dirty="0"/>
              <a:t>e</a:t>
            </a:r>
            <a:r>
              <a:rPr sz="4100" spc="-229" dirty="0"/>
              <a:t> </a:t>
            </a:r>
            <a:r>
              <a:rPr sz="4100" spc="-180" dirty="0"/>
              <a:t>d</a:t>
            </a:r>
            <a:r>
              <a:rPr sz="4100" spc="-105" dirty="0"/>
              <a:t>y</a:t>
            </a:r>
            <a:r>
              <a:rPr sz="4100" spc="-95" dirty="0"/>
              <a:t>n</a:t>
            </a:r>
            <a:r>
              <a:rPr sz="4100" spc="-100" dirty="0"/>
              <a:t>a</a:t>
            </a:r>
            <a:r>
              <a:rPr sz="4100" spc="-90" dirty="0"/>
              <a:t>m</a:t>
            </a:r>
            <a:r>
              <a:rPr sz="4100" spc="-114" dirty="0"/>
              <a:t>i</a:t>
            </a:r>
            <a:r>
              <a:rPr sz="4100" dirty="0"/>
              <a:t>c</a:t>
            </a:r>
            <a:r>
              <a:rPr sz="4100" spc="-229" dirty="0"/>
              <a:t> </a:t>
            </a:r>
            <a:r>
              <a:rPr sz="4100" spc="-140" dirty="0"/>
              <a:t>w</a:t>
            </a:r>
            <a:r>
              <a:rPr sz="4100" spc="-95" dirty="0"/>
              <a:t>e</a:t>
            </a:r>
            <a:r>
              <a:rPr sz="4100" dirty="0"/>
              <a:t>b</a:t>
            </a:r>
            <a:r>
              <a:rPr sz="4100" spc="-235" dirty="0"/>
              <a:t> </a:t>
            </a:r>
            <a:r>
              <a:rPr sz="4100" spc="-100" dirty="0"/>
              <a:t>p</a:t>
            </a:r>
            <a:r>
              <a:rPr sz="4100" spc="-165" dirty="0"/>
              <a:t>r</a:t>
            </a:r>
            <a:r>
              <a:rPr sz="4100" spc="-95" dirty="0"/>
              <a:t>ojec</a:t>
            </a:r>
            <a:r>
              <a:rPr sz="4100"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05000"/>
            <a:ext cx="6491351" cy="374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5790"/>
            <a:ext cx="754126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5" dirty="0"/>
              <a:t>C</a:t>
            </a:r>
            <a:r>
              <a:rPr sz="4100" spc="-165" dirty="0"/>
              <a:t>r</a:t>
            </a:r>
            <a:r>
              <a:rPr sz="4100" spc="-95" dirty="0"/>
              <a:t>e</a:t>
            </a:r>
            <a:r>
              <a:rPr sz="4100" spc="-100" dirty="0"/>
              <a:t>a</a:t>
            </a:r>
            <a:r>
              <a:rPr sz="4100" spc="-130" dirty="0"/>
              <a:t>t</a:t>
            </a:r>
            <a:r>
              <a:rPr sz="4100" dirty="0"/>
              <a:t>e</a:t>
            </a:r>
            <a:r>
              <a:rPr sz="4100" spc="-220" dirty="0"/>
              <a:t> </a:t>
            </a:r>
            <a:r>
              <a:rPr sz="4100" spc="-95" dirty="0"/>
              <a:t>th</a:t>
            </a:r>
            <a:r>
              <a:rPr sz="4100" dirty="0"/>
              <a:t>e</a:t>
            </a:r>
            <a:r>
              <a:rPr sz="4100" spc="-229" dirty="0"/>
              <a:t> </a:t>
            </a:r>
            <a:r>
              <a:rPr sz="4100" spc="-180" dirty="0"/>
              <a:t>d</a:t>
            </a:r>
            <a:r>
              <a:rPr sz="4100" spc="-105" dirty="0"/>
              <a:t>y</a:t>
            </a:r>
            <a:r>
              <a:rPr sz="4100" spc="-95" dirty="0"/>
              <a:t>n</a:t>
            </a:r>
            <a:r>
              <a:rPr sz="4100" spc="-100" dirty="0"/>
              <a:t>a</a:t>
            </a:r>
            <a:r>
              <a:rPr sz="4100" spc="-90" dirty="0"/>
              <a:t>m</a:t>
            </a:r>
            <a:r>
              <a:rPr sz="4100" spc="-114" dirty="0"/>
              <a:t>i</a:t>
            </a:r>
            <a:r>
              <a:rPr sz="4100" dirty="0"/>
              <a:t>c</a:t>
            </a:r>
            <a:r>
              <a:rPr sz="4100" spc="-229" dirty="0"/>
              <a:t> </a:t>
            </a:r>
            <a:r>
              <a:rPr sz="4100" spc="-140" dirty="0"/>
              <a:t>w</a:t>
            </a:r>
            <a:r>
              <a:rPr sz="4100" spc="-95" dirty="0"/>
              <a:t>e</a:t>
            </a:r>
            <a:r>
              <a:rPr sz="4100" dirty="0"/>
              <a:t>b</a:t>
            </a:r>
            <a:r>
              <a:rPr sz="4100" spc="-225" dirty="0"/>
              <a:t> </a:t>
            </a:r>
            <a:r>
              <a:rPr sz="4100" spc="-100" dirty="0"/>
              <a:t>p</a:t>
            </a:r>
            <a:r>
              <a:rPr sz="4100" spc="-165" dirty="0"/>
              <a:t>r</a:t>
            </a:r>
            <a:r>
              <a:rPr sz="4100" spc="-95" dirty="0"/>
              <a:t>ojec</a:t>
            </a:r>
            <a:r>
              <a:rPr sz="4100"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349" y="1838325"/>
            <a:ext cx="5743575" cy="432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5790"/>
            <a:ext cx="799846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5" dirty="0"/>
              <a:t>C</a:t>
            </a:r>
            <a:r>
              <a:rPr sz="4100" spc="-165" dirty="0"/>
              <a:t>r</a:t>
            </a:r>
            <a:r>
              <a:rPr sz="4100" spc="-95" dirty="0"/>
              <a:t>e</a:t>
            </a:r>
            <a:r>
              <a:rPr sz="4100" spc="-100" dirty="0"/>
              <a:t>a</a:t>
            </a:r>
            <a:r>
              <a:rPr sz="4100" spc="-130" dirty="0"/>
              <a:t>t</a:t>
            </a:r>
            <a:r>
              <a:rPr sz="4100" dirty="0"/>
              <a:t>e</a:t>
            </a:r>
            <a:r>
              <a:rPr sz="4100" spc="-220" dirty="0"/>
              <a:t> </a:t>
            </a:r>
            <a:r>
              <a:rPr sz="4100" spc="-95" dirty="0"/>
              <a:t>th</a:t>
            </a:r>
            <a:r>
              <a:rPr sz="4100" dirty="0"/>
              <a:t>e</a:t>
            </a:r>
            <a:r>
              <a:rPr sz="4100" spc="-229" dirty="0"/>
              <a:t> </a:t>
            </a:r>
            <a:r>
              <a:rPr sz="4100" spc="-180" dirty="0"/>
              <a:t>d</a:t>
            </a:r>
            <a:r>
              <a:rPr sz="4100" spc="-105" dirty="0"/>
              <a:t>y</a:t>
            </a:r>
            <a:r>
              <a:rPr sz="4100" spc="-95" dirty="0"/>
              <a:t>n</a:t>
            </a:r>
            <a:r>
              <a:rPr sz="4100" spc="-100" dirty="0"/>
              <a:t>a</a:t>
            </a:r>
            <a:r>
              <a:rPr sz="4100" spc="-90" dirty="0"/>
              <a:t>m</a:t>
            </a:r>
            <a:r>
              <a:rPr sz="4100" spc="-114" dirty="0"/>
              <a:t>i</a:t>
            </a:r>
            <a:r>
              <a:rPr sz="4100" dirty="0"/>
              <a:t>c</a:t>
            </a:r>
            <a:r>
              <a:rPr sz="4100" spc="-229" dirty="0"/>
              <a:t> </a:t>
            </a:r>
            <a:r>
              <a:rPr sz="4100" spc="-140" dirty="0"/>
              <a:t>w</a:t>
            </a:r>
            <a:r>
              <a:rPr sz="4100" spc="-95" dirty="0"/>
              <a:t>e</a:t>
            </a:r>
            <a:r>
              <a:rPr sz="4100" dirty="0"/>
              <a:t>b</a:t>
            </a:r>
            <a:r>
              <a:rPr sz="4100" spc="-225" dirty="0"/>
              <a:t> </a:t>
            </a:r>
            <a:r>
              <a:rPr sz="4100" spc="-100" dirty="0"/>
              <a:t>p</a:t>
            </a:r>
            <a:r>
              <a:rPr sz="4100" spc="-165" dirty="0"/>
              <a:t>r</a:t>
            </a:r>
            <a:r>
              <a:rPr sz="4100" spc="-95" dirty="0"/>
              <a:t>ojec</a:t>
            </a:r>
            <a:r>
              <a:rPr sz="4100"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5349" y="1800225"/>
            <a:ext cx="5743575" cy="4400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5790"/>
            <a:ext cx="754126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05" dirty="0"/>
              <a:t>C</a:t>
            </a:r>
            <a:r>
              <a:rPr sz="4100" spc="-165" dirty="0"/>
              <a:t>r</a:t>
            </a:r>
            <a:r>
              <a:rPr sz="4100" spc="-95" dirty="0"/>
              <a:t>e</a:t>
            </a:r>
            <a:r>
              <a:rPr sz="4100" spc="-100" dirty="0"/>
              <a:t>a</a:t>
            </a:r>
            <a:r>
              <a:rPr sz="4100" spc="-130" dirty="0"/>
              <a:t>t</a:t>
            </a:r>
            <a:r>
              <a:rPr sz="4100" dirty="0"/>
              <a:t>e</a:t>
            </a:r>
            <a:r>
              <a:rPr sz="4100" spc="-220" dirty="0"/>
              <a:t> </a:t>
            </a:r>
            <a:r>
              <a:rPr sz="4100" spc="-95" dirty="0"/>
              <a:t>th</a:t>
            </a:r>
            <a:r>
              <a:rPr sz="4100" dirty="0"/>
              <a:t>e</a:t>
            </a:r>
            <a:r>
              <a:rPr sz="4100" spc="-229" dirty="0"/>
              <a:t> </a:t>
            </a:r>
            <a:r>
              <a:rPr sz="4100" spc="-180" dirty="0"/>
              <a:t>d</a:t>
            </a:r>
            <a:r>
              <a:rPr sz="4100" spc="-105" dirty="0"/>
              <a:t>y</a:t>
            </a:r>
            <a:r>
              <a:rPr sz="4100" spc="-95" dirty="0"/>
              <a:t>n</a:t>
            </a:r>
            <a:r>
              <a:rPr sz="4100" spc="-100" dirty="0"/>
              <a:t>a</a:t>
            </a:r>
            <a:r>
              <a:rPr sz="4100" spc="-90" dirty="0"/>
              <a:t>m</a:t>
            </a:r>
            <a:r>
              <a:rPr sz="4100" spc="-114" dirty="0"/>
              <a:t>i</a:t>
            </a:r>
            <a:r>
              <a:rPr sz="4100" dirty="0"/>
              <a:t>c</a:t>
            </a:r>
            <a:r>
              <a:rPr sz="4100" spc="-229" dirty="0"/>
              <a:t> </a:t>
            </a:r>
            <a:r>
              <a:rPr sz="4100" spc="-140" dirty="0"/>
              <a:t>w</a:t>
            </a:r>
            <a:r>
              <a:rPr sz="4100" spc="-95" dirty="0"/>
              <a:t>e</a:t>
            </a:r>
            <a:r>
              <a:rPr sz="4100" dirty="0"/>
              <a:t>b</a:t>
            </a:r>
            <a:r>
              <a:rPr sz="4100" spc="-225" dirty="0"/>
              <a:t> </a:t>
            </a:r>
            <a:r>
              <a:rPr sz="4100" spc="-100" dirty="0"/>
              <a:t>p</a:t>
            </a:r>
            <a:r>
              <a:rPr sz="4100" spc="-165" dirty="0"/>
              <a:t>r</a:t>
            </a:r>
            <a:r>
              <a:rPr sz="4100" spc="-95" dirty="0"/>
              <a:t>ojec</a:t>
            </a:r>
            <a:r>
              <a:rPr sz="4100"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0362"/>
            <a:ext cx="6667500" cy="44481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86200" y="3704450"/>
            <a:ext cx="3372485" cy="369570"/>
          </a:xfrm>
          <a:prstGeom prst="rect">
            <a:avLst/>
          </a:prstGeom>
          <a:solidFill>
            <a:srgbClr val="FFFFFF"/>
          </a:solidFill>
          <a:ln w="25400">
            <a:solidFill>
              <a:srgbClr val="94A29D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Dynamic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87700" y="3721100"/>
            <a:ext cx="711200" cy="336550"/>
            <a:chOff x="3187700" y="3721100"/>
            <a:chExt cx="711200" cy="336550"/>
          </a:xfrm>
        </p:grpSpPr>
        <p:sp>
          <p:nvSpPr>
            <p:cNvPr id="6" name="object 6"/>
            <p:cNvSpPr/>
            <p:nvPr/>
          </p:nvSpPr>
          <p:spPr>
            <a:xfrm>
              <a:off x="3200400" y="3733800"/>
              <a:ext cx="685800" cy="311150"/>
            </a:xfrm>
            <a:custGeom>
              <a:avLst/>
              <a:gdLst/>
              <a:ahLst/>
              <a:cxnLst/>
              <a:rect l="l" t="t" r="r" b="b"/>
              <a:pathLst>
                <a:path w="685800" h="311150">
                  <a:moveTo>
                    <a:pt x="155321" y="0"/>
                  </a:moveTo>
                  <a:lnTo>
                    <a:pt x="0" y="155320"/>
                  </a:lnTo>
                  <a:lnTo>
                    <a:pt x="155321" y="310642"/>
                  </a:lnTo>
                  <a:lnTo>
                    <a:pt x="155321" y="233044"/>
                  </a:lnTo>
                  <a:lnTo>
                    <a:pt x="685800" y="233044"/>
                  </a:lnTo>
                  <a:lnTo>
                    <a:pt x="685800" y="77724"/>
                  </a:lnTo>
                  <a:lnTo>
                    <a:pt x="155321" y="77724"/>
                  </a:lnTo>
                  <a:lnTo>
                    <a:pt x="155321" y="0"/>
                  </a:lnTo>
                  <a:close/>
                </a:path>
              </a:pathLst>
            </a:custGeom>
            <a:solidFill>
              <a:srgbClr val="9CBD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3733800"/>
              <a:ext cx="685800" cy="311150"/>
            </a:xfrm>
            <a:custGeom>
              <a:avLst/>
              <a:gdLst/>
              <a:ahLst/>
              <a:cxnLst/>
              <a:rect l="l" t="t" r="r" b="b"/>
              <a:pathLst>
                <a:path w="685800" h="311150">
                  <a:moveTo>
                    <a:pt x="0" y="155320"/>
                  </a:moveTo>
                  <a:lnTo>
                    <a:pt x="155321" y="0"/>
                  </a:lnTo>
                  <a:lnTo>
                    <a:pt x="155321" y="77724"/>
                  </a:lnTo>
                  <a:lnTo>
                    <a:pt x="685800" y="77724"/>
                  </a:lnTo>
                  <a:lnTo>
                    <a:pt x="685800" y="233044"/>
                  </a:lnTo>
                  <a:lnTo>
                    <a:pt x="155321" y="233044"/>
                  </a:lnTo>
                  <a:lnTo>
                    <a:pt x="155321" y="310642"/>
                  </a:lnTo>
                  <a:lnTo>
                    <a:pt x="0" y="155320"/>
                  </a:lnTo>
                  <a:close/>
                </a:path>
              </a:pathLst>
            </a:custGeom>
            <a:ln w="25400">
              <a:solidFill>
                <a:srgbClr val="708A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:\Users\Vijayendra\Desktop\inde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33400"/>
            <a:ext cx="5638800" cy="4223658"/>
          </a:xfrm>
          <a:prstGeom prst="rect">
            <a:avLst/>
          </a:prstGeom>
          <a:noFill/>
        </p:spPr>
      </p:pic>
      <p:pic>
        <p:nvPicPr>
          <p:cNvPr id="159746" name="Picture 2" descr="C:\Users\Vijayendra\Desktop\index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944915"/>
            <a:ext cx="4267200" cy="34929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9515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35" dirty="0"/>
              <a:t>t</a:t>
            </a:r>
            <a:r>
              <a:rPr spc="-105" dirty="0"/>
              <a:t>ep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10" dirty="0"/>
              <a:t>r</a:t>
            </a:r>
            <a:r>
              <a:rPr spc="-100" dirty="0"/>
              <a:t>u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  <a:r>
              <a:rPr spc="-210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5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34744"/>
            <a:ext cx="7645400" cy="1104900"/>
            <a:chOff x="444500" y="1634744"/>
            <a:chExt cx="7645400" cy="1104900"/>
          </a:xfrm>
        </p:grpSpPr>
        <p:sp>
          <p:nvSpPr>
            <p:cNvPr id="4" name="object 4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28"/>
                  </a:lnTo>
                  <a:lnTo>
                    <a:pt x="24561" y="990209"/>
                  </a:lnTo>
                  <a:lnTo>
                    <a:pt x="52690" y="1026636"/>
                  </a:lnTo>
                  <a:lnTo>
                    <a:pt x="89099" y="1054786"/>
                  </a:lnTo>
                  <a:lnTo>
                    <a:pt x="132072" y="1072939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39"/>
                  </a:lnTo>
                  <a:lnTo>
                    <a:pt x="7530930" y="1054786"/>
                  </a:lnTo>
                  <a:lnTo>
                    <a:pt x="7567326" y="1026636"/>
                  </a:lnTo>
                  <a:lnTo>
                    <a:pt x="7595446" y="990209"/>
                  </a:lnTo>
                  <a:lnTo>
                    <a:pt x="7613575" y="947228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28"/>
                  </a:lnTo>
                  <a:lnTo>
                    <a:pt x="7595446" y="990209"/>
                  </a:lnTo>
                  <a:lnTo>
                    <a:pt x="7567326" y="1026636"/>
                  </a:lnTo>
                  <a:lnTo>
                    <a:pt x="7530930" y="1054786"/>
                  </a:lnTo>
                  <a:lnTo>
                    <a:pt x="7487972" y="1072939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39"/>
                  </a:lnTo>
                  <a:lnTo>
                    <a:pt x="89099" y="1054786"/>
                  </a:lnTo>
                  <a:lnTo>
                    <a:pt x="52690" y="1026636"/>
                  </a:lnTo>
                  <a:lnTo>
                    <a:pt x="24561" y="990209"/>
                  </a:lnTo>
                  <a:lnTo>
                    <a:pt x="6426" y="947228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00" y="2843657"/>
            <a:ext cx="7645400" cy="1104900"/>
            <a:chOff x="444500" y="2843657"/>
            <a:chExt cx="7645400" cy="1104900"/>
          </a:xfrm>
        </p:grpSpPr>
        <p:sp>
          <p:nvSpPr>
            <p:cNvPr id="7" name="object 7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4500" y="4052570"/>
            <a:ext cx="7645400" cy="1104900"/>
            <a:chOff x="444500" y="4052570"/>
            <a:chExt cx="7645400" cy="1104900"/>
          </a:xfrm>
        </p:grpSpPr>
        <p:sp>
          <p:nvSpPr>
            <p:cNvPr id="10" name="object 10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4500" y="5261483"/>
            <a:ext cx="7645400" cy="1104900"/>
            <a:chOff x="444500" y="5261483"/>
            <a:chExt cx="7645400" cy="1104900"/>
          </a:xfrm>
        </p:grpSpPr>
        <p:sp>
          <p:nvSpPr>
            <p:cNvPr id="13" name="object 13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33"/>
                  </a:lnTo>
                  <a:lnTo>
                    <a:pt x="89099" y="24586"/>
                  </a:lnTo>
                  <a:lnTo>
                    <a:pt x="52690" y="52736"/>
                  </a:lnTo>
                  <a:lnTo>
                    <a:pt x="24561" y="89163"/>
                  </a:lnTo>
                  <a:lnTo>
                    <a:pt x="6426" y="132144"/>
                  </a:lnTo>
                  <a:lnTo>
                    <a:pt x="0" y="179958"/>
                  </a:lnTo>
                  <a:lnTo>
                    <a:pt x="0" y="899477"/>
                  </a:lnTo>
                  <a:lnTo>
                    <a:pt x="6426" y="947299"/>
                  </a:lnTo>
                  <a:lnTo>
                    <a:pt x="24561" y="990270"/>
                  </a:lnTo>
                  <a:lnTo>
                    <a:pt x="52690" y="1026675"/>
                  </a:lnTo>
                  <a:lnTo>
                    <a:pt x="89099" y="1054802"/>
                  </a:lnTo>
                  <a:lnTo>
                    <a:pt x="132072" y="1072935"/>
                  </a:lnTo>
                  <a:lnTo>
                    <a:pt x="179895" y="1079360"/>
                  </a:lnTo>
                  <a:lnTo>
                    <a:pt x="7440168" y="1079360"/>
                  </a:lnTo>
                  <a:lnTo>
                    <a:pt x="7487972" y="1072935"/>
                  </a:lnTo>
                  <a:lnTo>
                    <a:pt x="7530930" y="1054802"/>
                  </a:lnTo>
                  <a:lnTo>
                    <a:pt x="7567326" y="1026675"/>
                  </a:lnTo>
                  <a:lnTo>
                    <a:pt x="7595446" y="990270"/>
                  </a:lnTo>
                  <a:lnTo>
                    <a:pt x="7613575" y="947299"/>
                  </a:lnTo>
                  <a:lnTo>
                    <a:pt x="7620000" y="899477"/>
                  </a:lnTo>
                  <a:lnTo>
                    <a:pt x="7620000" y="179958"/>
                  </a:lnTo>
                  <a:lnTo>
                    <a:pt x="7613575" y="132144"/>
                  </a:lnTo>
                  <a:lnTo>
                    <a:pt x="7595446" y="89163"/>
                  </a:lnTo>
                  <a:lnTo>
                    <a:pt x="7567326" y="52736"/>
                  </a:lnTo>
                  <a:lnTo>
                    <a:pt x="7530930" y="24586"/>
                  </a:lnTo>
                  <a:lnTo>
                    <a:pt x="7487972" y="6433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44"/>
                  </a:lnTo>
                  <a:lnTo>
                    <a:pt x="24561" y="89163"/>
                  </a:lnTo>
                  <a:lnTo>
                    <a:pt x="52690" y="52736"/>
                  </a:lnTo>
                  <a:lnTo>
                    <a:pt x="89099" y="24586"/>
                  </a:lnTo>
                  <a:lnTo>
                    <a:pt x="132072" y="6433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33"/>
                  </a:lnTo>
                  <a:lnTo>
                    <a:pt x="7530930" y="24586"/>
                  </a:lnTo>
                  <a:lnTo>
                    <a:pt x="7567326" y="52736"/>
                  </a:lnTo>
                  <a:lnTo>
                    <a:pt x="7595446" y="89163"/>
                  </a:lnTo>
                  <a:lnTo>
                    <a:pt x="7613575" y="132144"/>
                  </a:lnTo>
                  <a:lnTo>
                    <a:pt x="7620000" y="179958"/>
                  </a:lnTo>
                  <a:lnTo>
                    <a:pt x="7620000" y="899477"/>
                  </a:lnTo>
                  <a:lnTo>
                    <a:pt x="7613575" y="947299"/>
                  </a:lnTo>
                  <a:lnTo>
                    <a:pt x="7595446" y="990270"/>
                  </a:lnTo>
                  <a:lnTo>
                    <a:pt x="7567326" y="1026675"/>
                  </a:lnTo>
                  <a:lnTo>
                    <a:pt x="7530930" y="1054802"/>
                  </a:lnTo>
                  <a:lnTo>
                    <a:pt x="7487972" y="1072935"/>
                  </a:lnTo>
                  <a:lnTo>
                    <a:pt x="7440168" y="1079360"/>
                  </a:lnTo>
                  <a:lnTo>
                    <a:pt x="179895" y="1079360"/>
                  </a:lnTo>
                  <a:lnTo>
                    <a:pt x="132072" y="1072935"/>
                  </a:lnTo>
                  <a:lnTo>
                    <a:pt x="89099" y="1054802"/>
                  </a:lnTo>
                  <a:lnTo>
                    <a:pt x="52690" y="1026675"/>
                  </a:lnTo>
                  <a:lnTo>
                    <a:pt x="24561" y="990270"/>
                  </a:lnTo>
                  <a:lnTo>
                    <a:pt x="6426" y="947299"/>
                  </a:lnTo>
                  <a:lnTo>
                    <a:pt x="0" y="899477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8832" y="1763395"/>
            <a:ext cx="6981190" cy="433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Create</a:t>
            </a:r>
            <a:r>
              <a:rPr sz="45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7E7E7E"/>
                </a:solidFill>
                <a:latin typeface="Calibri"/>
                <a:cs typeface="Calibri"/>
              </a:rPr>
              <a:t>Dynamic</a:t>
            </a:r>
            <a:r>
              <a:rPr sz="45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web</a:t>
            </a:r>
            <a:r>
              <a:rPr sz="45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project</a:t>
            </a:r>
            <a:endParaRPr sz="4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spc="-25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45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45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servlet</a:t>
            </a:r>
            <a:endParaRPr sz="4500">
              <a:latin typeface="Calibri"/>
              <a:cs typeface="Calibri"/>
            </a:endParaRPr>
          </a:p>
          <a:p>
            <a:pPr marL="12700" marR="1897380">
              <a:lnSpc>
                <a:spcPts val="9520"/>
              </a:lnSpc>
              <a:spcBef>
                <a:spcPts val="805"/>
              </a:spcBef>
            </a:pP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add</a:t>
            </a:r>
            <a:r>
              <a:rPr sz="4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servlet-api.jar</a:t>
            </a:r>
            <a:r>
              <a:rPr sz="4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FFFFFF"/>
                </a:solidFill>
                <a:latin typeface="Calibri"/>
                <a:cs typeface="Calibri"/>
              </a:rPr>
              <a:t>file </a:t>
            </a:r>
            <a:r>
              <a:rPr sz="4500" spc="-10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4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servlet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68554"/>
            <a:ext cx="50266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600" spc="-18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ea</a:t>
            </a:r>
            <a:r>
              <a:rPr sz="4600" spc="-13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8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20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er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endParaRPr sz="46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828800"/>
            <a:ext cx="5713095" cy="480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31594" y="1352550"/>
            <a:ext cx="320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18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7030A0"/>
                </a:solidFill>
                <a:latin typeface="Calibri"/>
                <a:cs typeface="Calibri"/>
              </a:rPr>
              <a:t>Src</a:t>
            </a:r>
            <a:r>
              <a:rPr sz="1800" b="1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-&gt;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Sevlet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7690"/>
            <a:ext cx="5102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600" spc="-18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ea</a:t>
            </a:r>
            <a:r>
              <a:rPr sz="4600" spc="-13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8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204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endParaRPr sz="46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1650" y="1952625"/>
            <a:ext cx="4991100" cy="40957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5844" y="1465579"/>
            <a:ext cx="183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Give</a:t>
            </a:r>
            <a:r>
              <a:rPr sz="1800" b="1" spc="3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493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C</a:t>
            </a:r>
            <a:r>
              <a:rPr spc="-180" dirty="0"/>
              <a:t>r</a:t>
            </a:r>
            <a:r>
              <a:rPr spc="-105" dirty="0"/>
              <a:t>ea</a:t>
            </a:r>
            <a:r>
              <a:rPr spc="-135" dirty="0"/>
              <a:t>t</a:t>
            </a:r>
            <a:r>
              <a:rPr spc="-5" dirty="0"/>
              <a:t>e</a:t>
            </a:r>
            <a:r>
              <a:rPr spc="-185" dirty="0"/>
              <a:t> </a:t>
            </a:r>
            <a:r>
              <a:rPr spc="-5" dirty="0"/>
              <a:t>a</a:t>
            </a:r>
            <a:r>
              <a:rPr spc="-204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9214" y="1600200"/>
            <a:ext cx="4856099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7690"/>
            <a:ext cx="4569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600" spc="-18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ea</a:t>
            </a:r>
            <a:r>
              <a:rPr sz="4600" spc="-13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8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204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endParaRPr sz="46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752600"/>
            <a:ext cx="4791456" cy="480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9644" y="1325117"/>
            <a:ext cx="279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Either</a:t>
            </a:r>
            <a:r>
              <a:rPr sz="18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doGet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doPost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7690"/>
            <a:ext cx="36982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C</a:t>
            </a:r>
            <a:r>
              <a:rPr sz="4600" spc="-18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ea</a:t>
            </a:r>
            <a:r>
              <a:rPr sz="4600" spc="-13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8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204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endParaRPr sz="4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209736"/>
            <a:ext cx="7620000" cy="44575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2044" y="1553717"/>
            <a:ext cx="4429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created,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can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write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code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now.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9515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35" dirty="0"/>
              <a:t>t</a:t>
            </a:r>
            <a:r>
              <a:rPr spc="-105" dirty="0"/>
              <a:t>ep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10" dirty="0"/>
              <a:t>r</a:t>
            </a:r>
            <a:r>
              <a:rPr spc="-100" dirty="0"/>
              <a:t>u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  <a:r>
              <a:rPr spc="-210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5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34744"/>
            <a:ext cx="7645400" cy="1104900"/>
            <a:chOff x="444500" y="1634744"/>
            <a:chExt cx="7645400" cy="1104900"/>
          </a:xfrm>
        </p:grpSpPr>
        <p:sp>
          <p:nvSpPr>
            <p:cNvPr id="4" name="object 4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28"/>
                  </a:lnTo>
                  <a:lnTo>
                    <a:pt x="24561" y="990209"/>
                  </a:lnTo>
                  <a:lnTo>
                    <a:pt x="52690" y="1026636"/>
                  </a:lnTo>
                  <a:lnTo>
                    <a:pt x="89099" y="1054786"/>
                  </a:lnTo>
                  <a:lnTo>
                    <a:pt x="132072" y="1072939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39"/>
                  </a:lnTo>
                  <a:lnTo>
                    <a:pt x="7530930" y="1054786"/>
                  </a:lnTo>
                  <a:lnTo>
                    <a:pt x="7567326" y="1026636"/>
                  </a:lnTo>
                  <a:lnTo>
                    <a:pt x="7595446" y="990209"/>
                  </a:lnTo>
                  <a:lnTo>
                    <a:pt x="7613575" y="947228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28"/>
                  </a:lnTo>
                  <a:lnTo>
                    <a:pt x="7595446" y="990209"/>
                  </a:lnTo>
                  <a:lnTo>
                    <a:pt x="7567326" y="1026636"/>
                  </a:lnTo>
                  <a:lnTo>
                    <a:pt x="7530930" y="1054786"/>
                  </a:lnTo>
                  <a:lnTo>
                    <a:pt x="7487972" y="1072939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39"/>
                  </a:lnTo>
                  <a:lnTo>
                    <a:pt x="89099" y="1054786"/>
                  </a:lnTo>
                  <a:lnTo>
                    <a:pt x="52690" y="1026636"/>
                  </a:lnTo>
                  <a:lnTo>
                    <a:pt x="24561" y="990209"/>
                  </a:lnTo>
                  <a:lnTo>
                    <a:pt x="6426" y="947228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00" y="2843657"/>
            <a:ext cx="7645400" cy="1104900"/>
            <a:chOff x="444500" y="2843657"/>
            <a:chExt cx="7645400" cy="1104900"/>
          </a:xfrm>
        </p:grpSpPr>
        <p:sp>
          <p:nvSpPr>
            <p:cNvPr id="7" name="object 7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4500" y="4052570"/>
            <a:ext cx="7645400" cy="1104900"/>
            <a:chOff x="444500" y="4052570"/>
            <a:chExt cx="7645400" cy="1104900"/>
          </a:xfrm>
        </p:grpSpPr>
        <p:sp>
          <p:nvSpPr>
            <p:cNvPr id="10" name="object 10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4500" y="5261483"/>
            <a:ext cx="7645400" cy="1104900"/>
            <a:chOff x="444500" y="5261483"/>
            <a:chExt cx="7645400" cy="1104900"/>
          </a:xfrm>
        </p:grpSpPr>
        <p:sp>
          <p:nvSpPr>
            <p:cNvPr id="13" name="object 13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33"/>
                  </a:lnTo>
                  <a:lnTo>
                    <a:pt x="89099" y="24586"/>
                  </a:lnTo>
                  <a:lnTo>
                    <a:pt x="52690" y="52736"/>
                  </a:lnTo>
                  <a:lnTo>
                    <a:pt x="24561" y="89163"/>
                  </a:lnTo>
                  <a:lnTo>
                    <a:pt x="6426" y="132144"/>
                  </a:lnTo>
                  <a:lnTo>
                    <a:pt x="0" y="179958"/>
                  </a:lnTo>
                  <a:lnTo>
                    <a:pt x="0" y="899477"/>
                  </a:lnTo>
                  <a:lnTo>
                    <a:pt x="6426" y="947299"/>
                  </a:lnTo>
                  <a:lnTo>
                    <a:pt x="24561" y="990270"/>
                  </a:lnTo>
                  <a:lnTo>
                    <a:pt x="52690" y="1026675"/>
                  </a:lnTo>
                  <a:lnTo>
                    <a:pt x="89099" y="1054802"/>
                  </a:lnTo>
                  <a:lnTo>
                    <a:pt x="132072" y="1072935"/>
                  </a:lnTo>
                  <a:lnTo>
                    <a:pt x="179895" y="1079360"/>
                  </a:lnTo>
                  <a:lnTo>
                    <a:pt x="7440168" y="1079360"/>
                  </a:lnTo>
                  <a:lnTo>
                    <a:pt x="7487972" y="1072935"/>
                  </a:lnTo>
                  <a:lnTo>
                    <a:pt x="7530930" y="1054802"/>
                  </a:lnTo>
                  <a:lnTo>
                    <a:pt x="7567326" y="1026675"/>
                  </a:lnTo>
                  <a:lnTo>
                    <a:pt x="7595446" y="990270"/>
                  </a:lnTo>
                  <a:lnTo>
                    <a:pt x="7613575" y="947299"/>
                  </a:lnTo>
                  <a:lnTo>
                    <a:pt x="7620000" y="899477"/>
                  </a:lnTo>
                  <a:lnTo>
                    <a:pt x="7620000" y="179958"/>
                  </a:lnTo>
                  <a:lnTo>
                    <a:pt x="7613575" y="132144"/>
                  </a:lnTo>
                  <a:lnTo>
                    <a:pt x="7595446" y="89163"/>
                  </a:lnTo>
                  <a:lnTo>
                    <a:pt x="7567326" y="52736"/>
                  </a:lnTo>
                  <a:lnTo>
                    <a:pt x="7530930" y="24586"/>
                  </a:lnTo>
                  <a:lnTo>
                    <a:pt x="7487972" y="6433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44"/>
                  </a:lnTo>
                  <a:lnTo>
                    <a:pt x="24561" y="89163"/>
                  </a:lnTo>
                  <a:lnTo>
                    <a:pt x="52690" y="52736"/>
                  </a:lnTo>
                  <a:lnTo>
                    <a:pt x="89099" y="24586"/>
                  </a:lnTo>
                  <a:lnTo>
                    <a:pt x="132072" y="6433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33"/>
                  </a:lnTo>
                  <a:lnTo>
                    <a:pt x="7530930" y="24586"/>
                  </a:lnTo>
                  <a:lnTo>
                    <a:pt x="7567326" y="52736"/>
                  </a:lnTo>
                  <a:lnTo>
                    <a:pt x="7595446" y="89163"/>
                  </a:lnTo>
                  <a:lnTo>
                    <a:pt x="7613575" y="132144"/>
                  </a:lnTo>
                  <a:lnTo>
                    <a:pt x="7620000" y="179958"/>
                  </a:lnTo>
                  <a:lnTo>
                    <a:pt x="7620000" y="899477"/>
                  </a:lnTo>
                  <a:lnTo>
                    <a:pt x="7613575" y="947299"/>
                  </a:lnTo>
                  <a:lnTo>
                    <a:pt x="7595446" y="990270"/>
                  </a:lnTo>
                  <a:lnTo>
                    <a:pt x="7567326" y="1026675"/>
                  </a:lnTo>
                  <a:lnTo>
                    <a:pt x="7530930" y="1054802"/>
                  </a:lnTo>
                  <a:lnTo>
                    <a:pt x="7487972" y="1072935"/>
                  </a:lnTo>
                  <a:lnTo>
                    <a:pt x="7440168" y="1079360"/>
                  </a:lnTo>
                  <a:lnTo>
                    <a:pt x="179895" y="1079360"/>
                  </a:lnTo>
                  <a:lnTo>
                    <a:pt x="132072" y="1072935"/>
                  </a:lnTo>
                  <a:lnTo>
                    <a:pt x="89099" y="1054802"/>
                  </a:lnTo>
                  <a:lnTo>
                    <a:pt x="52690" y="1026675"/>
                  </a:lnTo>
                  <a:lnTo>
                    <a:pt x="24561" y="990270"/>
                  </a:lnTo>
                  <a:lnTo>
                    <a:pt x="6426" y="947299"/>
                  </a:lnTo>
                  <a:lnTo>
                    <a:pt x="0" y="899477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8832" y="1763395"/>
            <a:ext cx="6981190" cy="433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Create</a:t>
            </a:r>
            <a:r>
              <a:rPr sz="45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7E7E7E"/>
                </a:solidFill>
                <a:latin typeface="Calibri"/>
                <a:cs typeface="Calibri"/>
              </a:rPr>
              <a:t>Dynamic</a:t>
            </a:r>
            <a:r>
              <a:rPr sz="45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web</a:t>
            </a:r>
            <a:r>
              <a:rPr sz="45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project</a:t>
            </a:r>
            <a:endParaRPr sz="4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create</a:t>
            </a:r>
            <a:r>
              <a:rPr sz="45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servlet</a:t>
            </a:r>
            <a:endParaRPr sz="4500">
              <a:latin typeface="Calibri"/>
              <a:cs typeface="Calibri"/>
            </a:endParaRPr>
          </a:p>
          <a:p>
            <a:pPr marL="12700" marR="1897380">
              <a:lnSpc>
                <a:spcPts val="9520"/>
              </a:lnSpc>
              <a:spcBef>
                <a:spcPts val="805"/>
              </a:spcBef>
            </a:pP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add</a:t>
            </a:r>
            <a:r>
              <a:rPr sz="45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servlet-api.jar</a:t>
            </a:r>
            <a:r>
              <a:rPr sz="45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FF0000"/>
                </a:solidFill>
                <a:latin typeface="Calibri"/>
                <a:cs typeface="Calibri"/>
              </a:rPr>
              <a:t>file </a:t>
            </a:r>
            <a:r>
              <a:rPr sz="4500" spc="-10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Run</a:t>
            </a:r>
            <a:r>
              <a:rPr sz="45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5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FFFF"/>
                </a:solidFill>
                <a:latin typeface="Calibri"/>
                <a:cs typeface="Calibri"/>
              </a:rPr>
              <a:t>servlet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322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A</a:t>
            </a:r>
            <a:r>
              <a:rPr spc="-110" dirty="0"/>
              <a:t>d</a:t>
            </a:r>
            <a:r>
              <a:rPr spc="-5" dirty="0"/>
              <a:t>d</a:t>
            </a:r>
            <a:r>
              <a:rPr spc="-204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100" dirty="0"/>
              <a:t>t</a:t>
            </a:r>
            <a:r>
              <a:rPr spc="-105" dirty="0"/>
              <a:t>-ap</a:t>
            </a:r>
            <a:r>
              <a:rPr spc="-110" dirty="0"/>
              <a:t>i</a:t>
            </a:r>
            <a:r>
              <a:rPr spc="-100" dirty="0"/>
              <a:t>.</a:t>
            </a:r>
            <a:r>
              <a:rPr spc="-105" dirty="0"/>
              <a:t>ja</a:t>
            </a:r>
            <a:r>
              <a:rPr spc="-5" dirty="0"/>
              <a:t>r</a:t>
            </a:r>
            <a:r>
              <a:rPr spc="-235" dirty="0"/>
              <a:t> </a:t>
            </a:r>
            <a:r>
              <a:rPr spc="-105" dirty="0"/>
              <a:t>f</a:t>
            </a:r>
            <a:r>
              <a:rPr spc="-110" dirty="0"/>
              <a:t>i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" y="1371600"/>
            <a:ext cx="725424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093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A</a:t>
            </a:r>
            <a:r>
              <a:rPr spc="-110" dirty="0"/>
              <a:t>d</a:t>
            </a:r>
            <a:r>
              <a:rPr spc="-5" dirty="0"/>
              <a:t>d</a:t>
            </a:r>
            <a:r>
              <a:rPr spc="-21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95" dirty="0"/>
              <a:t>t</a:t>
            </a:r>
            <a:r>
              <a:rPr spc="-105" dirty="0"/>
              <a:t>-ap</a:t>
            </a:r>
            <a:r>
              <a:rPr spc="-110" dirty="0"/>
              <a:t>i</a:t>
            </a:r>
            <a:r>
              <a:rPr spc="-100" dirty="0"/>
              <a:t>.</a:t>
            </a:r>
            <a:r>
              <a:rPr spc="-105" dirty="0"/>
              <a:t>ja</a:t>
            </a:r>
            <a:r>
              <a:rPr spc="-5" dirty="0"/>
              <a:t>r</a:t>
            </a:r>
            <a:r>
              <a:rPr spc="-240" dirty="0"/>
              <a:t> </a:t>
            </a:r>
            <a:r>
              <a:rPr spc="-105" dirty="0"/>
              <a:t>f</a:t>
            </a:r>
            <a:r>
              <a:rPr spc="-110" dirty="0"/>
              <a:t>i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575" y="1743075"/>
            <a:ext cx="6953250" cy="451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67690"/>
            <a:ext cx="525653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30" dirty="0">
                <a:solidFill>
                  <a:srgbClr val="675E46"/>
                </a:solidFill>
                <a:latin typeface="Cambria"/>
                <a:cs typeface="Cambria"/>
              </a:rPr>
              <a:t>A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d</a:t>
            </a:r>
            <a:r>
              <a:rPr sz="4600" spc="-21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9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-ap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.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ja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24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f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i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endParaRPr sz="4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828800"/>
            <a:ext cx="6150483" cy="480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9644" y="1325117"/>
            <a:ext cx="5718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Tomcat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goto</a:t>
            </a:r>
            <a:r>
              <a:rPr sz="18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Lib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folder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servlet-api.jar</a:t>
            </a:r>
            <a:r>
              <a:rPr sz="18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25932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A</a:t>
            </a:r>
            <a:r>
              <a:rPr spc="-210" dirty="0"/>
              <a:t>d</a:t>
            </a:r>
            <a:r>
              <a:rPr spc="-200" dirty="0"/>
              <a:t>v</a:t>
            </a:r>
            <a:r>
              <a:rPr spc="-105" dirty="0"/>
              <a:t>a</a:t>
            </a:r>
            <a:r>
              <a:rPr spc="-100" dirty="0"/>
              <a:t>nt</a:t>
            </a:r>
            <a:r>
              <a:rPr spc="-105" dirty="0"/>
              <a:t>a</a:t>
            </a:r>
            <a:r>
              <a:rPr spc="-110" dirty="0"/>
              <a:t>g</a:t>
            </a:r>
            <a:r>
              <a:rPr spc="-105" dirty="0"/>
              <a:t>e</a:t>
            </a:r>
            <a:r>
              <a:rPr spc="-5" dirty="0"/>
              <a:t>s</a:t>
            </a:r>
            <a:r>
              <a:rPr spc="-220" dirty="0"/>
              <a:t> </a:t>
            </a:r>
            <a:r>
              <a:rPr spc="-110" dirty="0"/>
              <a:t>o</a:t>
            </a:r>
            <a:r>
              <a:rPr spc="-5" dirty="0"/>
              <a:t>f</a:t>
            </a:r>
            <a:r>
              <a:rPr spc="-210" dirty="0"/>
              <a:t> </a:t>
            </a:r>
            <a:r>
              <a:rPr spc="-105" dirty="0" err="1" smtClean="0"/>
              <a:t>Se</a:t>
            </a:r>
            <a:r>
              <a:rPr spc="-110" dirty="0" err="1" smtClean="0"/>
              <a:t>r</a:t>
            </a:r>
            <a:r>
              <a:rPr spc="-165" dirty="0" err="1" smtClean="0"/>
              <a:t>v</a:t>
            </a:r>
            <a:r>
              <a:rPr spc="-100" dirty="0" err="1" smtClean="0"/>
              <a:t>l</a:t>
            </a:r>
            <a:r>
              <a:rPr spc="-105" dirty="0" err="1" smtClean="0"/>
              <a:t>e</a:t>
            </a:r>
            <a:r>
              <a:rPr spc="-5" dirty="0" err="1" smtClean="0"/>
              <a:t>t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357020"/>
            <a:ext cx="7324725" cy="50437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Performance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significantly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 smtClean="0">
                <a:solidFill>
                  <a:srgbClr val="2E2B1F"/>
                </a:solidFill>
                <a:latin typeface="Calibri"/>
                <a:cs typeface="Calibri"/>
              </a:rPr>
              <a:t>better</a:t>
            </a:r>
            <a:r>
              <a:rPr lang="en-US" sz="2200" spc="-5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execute</a:t>
            </a:r>
            <a:r>
              <a:rPr sz="22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within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space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server.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necessary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separate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process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handle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client request.</a:t>
            </a:r>
            <a:endParaRPr sz="2200" dirty="0">
              <a:latin typeface="Calibri"/>
              <a:cs typeface="Calibri"/>
            </a:endParaRPr>
          </a:p>
          <a:p>
            <a:pPr marL="241300" marR="952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platform-independent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because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they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200" spc="-2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952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err="1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can be created to support any of the protocols like FTP commands, Telnet sessions, etc.</a:t>
            </a:r>
          </a:p>
          <a:p>
            <a:pPr marL="241300" marR="952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err="1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are compatible with any web server available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today.</a:t>
            </a:r>
            <a:endParaRPr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can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be invoked by web server only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, so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they inherit all the security measures taken by the web server.</a:t>
            </a:r>
            <a:endParaRPr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107314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full functionality 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class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libraries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available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servlet.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316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A</a:t>
            </a:r>
            <a:r>
              <a:rPr spc="-110" dirty="0"/>
              <a:t>d</a:t>
            </a:r>
            <a:r>
              <a:rPr spc="-5" dirty="0"/>
              <a:t>d</a:t>
            </a:r>
            <a:r>
              <a:rPr spc="-21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95" dirty="0"/>
              <a:t>t</a:t>
            </a:r>
            <a:r>
              <a:rPr spc="-105" dirty="0"/>
              <a:t>-ap</a:t>
            </a:r>
            <a:r>
              <a:rPr spc="-110" dirty="0"/>
              <a:t>i</a:t>
            </a:r>
            <a:r>
              <a:rPr spc="-100" dirty="0"/>
              <a:t>.</a:t>
            </a:r>
            <a:r>
              <a:rPr spc="-105" dirty="0"/>
              <a:t>ja</a:t>
            </a:r>
            <a:r>
              <a:rPr spc="-5" dirty="0"/>
              <a:t>r</a:t>
            </a:r>
            <a:r>
              <a:rPr spc="-240" dirty="0"/>
              <a:t> </a:t>
            </a:r>
            <a:r>
              <a:rPr spc="-105" dirty="0"/>
              <a:t>f</a:t>
            </a:r>
            <a:r>
              <a:rPr spc="-110" dirty="0"/>
              <a:t>i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703" y="1600200"/>
            <a:ext cx="6121019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995159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35" dirty="0"/>
              <a:t>t</a:t>
            </a:r>
            <a:r>
              <a:rPr spc="-105" dirty="0"/>
              <a:t>ep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10" dirty="0"/>
              <a:t>r</a:t>
            </a:r>
            <a:r>
              <a:rPr spc="-100" dirty="0"/>
              <a:t>u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  <a:r>
              <a:rPr spc="-210" dirty="0"/>
              <a:t> </a:t>
            </a:r>
            <a:r>
              <a:rPr spc="-110" dirty="0"/>
              <a:t>i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135" dirty="0"/>
              <a:t>E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05" dirty="0"/>
              <a:t>p</a:t>
            </a:r>
            <a:r>
              <a:rPr spc="-100" dirty="0"/>
              <a:t>s</a:t>
            </a:r>
            <a:r>
              <a:rPr spc="-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4500" y="1634744"/>
            <a:ext cx="7645400" cy="1104900"/>
            <a:chOff x="444500" y="1634744"/>
            <a:chExt cx="7645400" cy="1104900"/>
          </a:xfrm>
        </p:grpSpPr>
        <p:sp>
          <p:nvSpPr>
            <p:cNvPr id="4" name="object 4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28"/>
                  </a:lnTo>
                  <a:lnTo>
                    <a:pt x="24561" y="990209"/>
                  </a:lnTo>
                  <a:lnTo>
                    <a:pt x="52690" y="1026636"/>
                  </a:lnTo>
                  <a:lnTo>
                    <a:pt x="89099" y="1054786"/>
                  </a:lnTo>
                  <a:lnTo>
                    <a:pt x="132072" y="1072939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39"/>
                  </a:lnTo>
                  <a:lnTo>
                    <a:pt x="7530930" y="1054786"/>
                  </a:lnTo>
                  <a:lnTo>
                    <a:pt x="7567326" y="1026636"/>
                  </a:lnTo>
                  <a:lnTo>
                    <a:pt x="7595446" y="990209"/>
                  </a:lnTo>
                  <a:lnTo>
                    <a:pt x="7613575" y="947228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200" y="1647444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28"/>
                  </a:lnTo>
                  <a:lnTo>
                    <a:pt x="7595446" y="990209"/>
                  </a:lnTo>
                  <a:lnTo>
                    <a:pt x="7567326" y="1026636"/>
                  </a:lnTo>
                  <a:lnTo>
                    <a:pt x="7530930" y="1054786"/>
                  </a:lnTo>
                  <a:lnTo>
                    <a:pt x="7487972" y="1072939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39"/>
                  </a:lnTo>
                  <a:lnTo>
                    <a:pt x="89099" y="1054786"/>
                  </a:lnTo>
                  <a:lnTo>
                    <a:pt x="52690" y="1026636"/>
                  </a:lnTo>
                  <a:lnTo>
                    <a:pt x="24561" y="990209"/>
                  </a:lnTo>
                  <a:lnTo>
                    <a:pt x="6426" y="947228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44500" y="2843657"/>
            <a:ext cx="7645400" cy="1104900"/>
            <a:chOff x="444500" y="2843657"/>
            <a:chExt cx="7645400" cy="1104900"/>
          </a:xfrm>
        </p:grpSpPr>
        <p:sp>
          <p:nvSpPr>
            <p:cNvPr id="7" name="object 7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2856357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4500" y="4052570"/>
            <a:ext cx="7645400" cy="1104900"/>
            <a:chOff x="444500" y="4052570"/>
            <a:chExt cx="7645400" cy="1104900"/>
          </a:xfrm>
        </p:grpSpPr>
        <p:sp>
          <p:nvSpPr>
            <p:cNvPr id="10" name="object 10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24"/>
                  </a:lnTo>
                  <a:lnTo>
                    <a:pt x="89099" y="24558"/>
                  </a:lnTo>
                  <a:lnTo>
                    <a:pt x="52690" y="52689"/>
                  </a:lnTo>
                  <a:lnTo>
                    <a:pt x="24561" y="89106"/>
                  </a:lnTo>
                  <a:lnTo>
                    <a:pt x="6426" y="132100"/>
                  </a:lnTo>
                  <a:lnTo>
                    <a:pt x="0" y="179958"/>
                  </a:lnTo>
                  <a:lnTo>
                    <a:pt x="0" y="899413"/>
                  </a:lnTo>
                  <a:lnTo>
                    <a:pt x="6426" y="947272"/>
                  </a:lnTo>
                  <a:lnTo>
                    <a:pt x="24561" y="990266"/>
                  </a:lnTo>
                  <a:lnTo>
                    <a:pt x="52690" y="1026683"/>
                  </a:lnTo>
                  <a:lnTo>
                    <a:pt x="89099" y="1054814"/>
                  </a:lnTo>
                  <a:lnTo>
                    <a:pt x="132072" y="1072948"/>
                  </a:lnTo>
                  <a:lnTo>
                    <a:pt x="179895" y="1079372"/>
                  </a:lnTo>
                  <a:lnTo>
                    <a:pt x="7440168" y="1079372"/>
                  </a:lnTo>
                  <a:lnTo>
                    <a:pt x="7487972" y="1072948"/>
                  </a:lnTo>
                  <a:lnTo>
                    <a:pt x="7530930" y="1054814"/>
                  </a:lnTo>
                  <a:lnTo>
                    <a:pt x="7567326" y="1026683"/>
                  </a:lnTo>
                  <a:lnTo>
                    <a:pt x="7595446" y="990266"/>
                  </a:lnTo>
                  <a:lnTo>
                    <a:pt x="7613575" y="947272"/>
                  </a:lnTo>
                  <a:lnTo>
                    <a:pt x="7620000" y="899413"/>
                  </a:lnTo>
                  <a:lnTo>
                    <a:pt x="7620000" y="179958"/>
                  </a:lnTo>
                  <a:lnTo>
                    <a:pt x="7613575" y="132100"/>
                  </a:lnTo>
                  <a:lnTo>
                    <a:pt x="7595446" y="89106"/>
                  </a:lnTo>
                  <a:lnTo>
                    <a:pt x="7567326" y="52689"/>
                  </a:lnTo>
                  <a:lnTo>
                    <a:pt x="7530930" y="24558"/>
                  </a:lnTo>
                  <a:lnTo>
                    <a:pt x="7487972" y="6424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4065270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00"/>
                  </a:lnTo>
                  <a:lnTo>
                    <a:pt x="24561" y="89106"/>
                  </a:lnTo>
                  <a:lnTo>
                    <a:pt x="52690" y="52689"/>
                  </a:lnTo>
                  <a:lnTo>
                    <a:pt x="89099" y="24558"/>
                  </a:lnTo>
                  <a:lnTo>
                    <a:pt x="132072" y="6424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24"/>
                  </a:lnTo>
                  <a:lnTo>
                    <a:pt x="7530930" y="24558"/>
                  </a:lnTo>
                  <a:lnTo>
                    <a:pt x="7567326" y="52689"/>
                  </a:lnTo>
                  <a:lnTo>
                    <a:pt x="7595446" y="89106"/>
                  </a:lnTo>
                  <a:lnTo>
                    <a:pt x="7613575" y="132100"/>
                  </a:lnTo>
                  <a:lnTo>
                    <a:pt x="7620000" y="179958"/>
                  </a:lnTo>
                  <a:lnTo>
                    <a:pt x="7620000" y="899413"/>
                  </a:lnTo>
                  <a:lnTo>
                    <a:pt x="7613575" y="947272"/>
                  </a:lnTo>
                  <a:lnTo>
                    <a:pt x="7595446" y="990266"/>
                  </a:lnTo>
                  <a:lnTo>
                    <a:pt x="7567326" y="1026683"/>
                  </a:lnTo>
                  <a:lnTo>
                    <a:pt x="7530930" y="1054814"/>
                  </a:lnTo>
                  <a:lnTo>
                    <a:pt x="7487972" y="1072948"/>
                  </a:lnTo>
                  <a:lnTo>
                    <a:pt x="7440168" y="1079372"/>
                  </a:lnTo>
                  <a:lnTo>
                    <a:pt x="179895" y="1079372"/>
                  </a:lnTo>
                  <a:lnTo>
                    <a:pt x="132072" y="1072948"/>
                  </a:lnTo>
                  <a:lnTo>
                    <a:pt x="89099" y="1054814"/>
                  </a:lnTo>
                  <a:lnTo>
                    <a:pt x="52690" y="1026683"/>
                  </a:lnTo>
                  <a:lnTo>
                    <a:pt x="24561" y="990266"/>
                  </a:lnTo>
                  <a:lnTo>
                    <a:pt x="6426" y="947272"/>
                  </a:lnTo>
                  <a:lnTo>
                    <a:pt x="0" y="899413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4500" y="5261483"/>
            <a:ext cx="7645400" cy="1104900"/>
            <a:chOff x="444500" y="5261483"/>
            <a:chExt cx="7645400" cy="1104900"/>
          </a:xfrm>
        </p:grpSpPr>
        <p:sp>
          <p:nvSpPr>
            <p:cNvPr id="13" name="object 13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7440168" y="0"/>
                  </a:moveTo>
                  <a:lnTo>
                    <a:pt x="179895" y="0"/>
                  </a:lnTo>
                  <a:lnTo>
                    <a:pt x="132072" y="6433"/>
                  </a:lnTo>
                  <a:lnTo>
                    <a:pt x="89099" y="24586"/>
                  </a:lnTo>
                  <a:lnTo>
                    <a:pt x="52690" y="52736"/>
                  </a:lnTo>
                  <a:lnTo>
                    <a:pt x="24561" y="89163"/>
                  </a:lnTo>
                  <a:lnTo>
                    <a:pt x="6426" y="132144"/>
                  </a:lnTo>
                  <a:lnTo>
                    <a:pt x="0" y="179958"/>
                  </a:lnTo>
                  <a:lnTo>
                    <a:pt x="0" y="899477"/>
                  </a:lnTo>
                  <a:lnTo>
                    <a:pt x="6426" y="947299"/>
                  </a:lnTo>
                  <a:lnTo>
                    <a:pt x="24561" y="990270"/>
                  </a:lnTo>
                  <a:lnTo>
                    <a:pt x="52690" y="1026675"/>
                  </a:lnTo>
                  <a:lnTo>
                    <a:pt x="89099" y="1054802"/>
                  </a:lnTo>
                  <a:lnTo>
                    <a:pt x="132072" y="1072935"/>
                  </a:lnTo>
                  <a:lnTo>
                    <a:pt x="179895" y="1079360"/>
                  </a:lnTo>
                  <a:lnTo>
                    <a:pt x="7440168" y="1079360"/>
                  </a:lnTo>
                  <a:lnTo>
                    <a:pt x="7487972" y="1072935"/>
                  </a:lnTo>
                  <a:lnTo>
                    <a:pt x="7530930" y="1054802"/>
                  </a:lnTo>
                  <a:lnTo>
                    <a:pt x="7567326" y="1026675"/>
                  </a:lnTo>
                  <a:lnTo>
                    <a:pt x="7595446" y="990270"/>
                  </a:lnTo>
                  <a:lnTo>
                    <a:pt x="7613575" y="947299"/>
                  </a:lnTo>
                  <a:lnTo>
                    <a:pt x="7620000" y="899477"/>
                  </a:lnTo>
                  <a:lnTo>
                    <a:pt x="7620000" y="179958"/>
                  </a:lnTo>
                  <a:lnTo>
                    <a:pt x="7613575" y="132144"/>
                  </a:lnTo>
                  <a:lnTo>
                    <a:pt x="7595446" y="89163"/>
                  </a:lnTo>
                  <a:lnTo>
                    <a:pt x="7567326" y="52736"/>
                  </a:lnTo>
                  <a:lnTo>
                    <a:pt x="7530930" y="24586"/>
                  </a:lnTo>
                  <a:lnTo>
                    <a:pt x="7487972" y="6433"/>
                  </a:lnTo>
                  <a:lnTo>
                    <a:pt x="7440168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" y="5274183"/>
              <a:ext cx="7620000" cy="1079500"/>
            </a:xfrm>
            <a:custGeom>
              <a:avLst/>
              <a:gdLst/>
              <a:ahLst/>
              <a:cxnLst/>
              <a:rect l="l" t="t" r="r" b="b"/>
              <a:pathLst>
                <a:path w="7620000" h="1079500">
                  <a:moveTo>
                    <a:pt x="0" y="179958"/>
                  </a:moveTo>
                  <a:lnTo>
                    <a:pt x="6426" y="132144"/>
                  </a:lnTo>
                  <a:lnTo>
                    <a:pt x="24561" y="89163"/>
                  </a:lnTo>
                  <a:lnTo>
                    <a:pt x="52690" y="52736"/>
                  </a:lnTo>
                  <a:lnTo>
                    <a:pt x="89099" y="24586"/>
                  </a:lnTo>
                  <a:lnTo>
                    <a:pt x="132072" y="6433"/>
                  </a:lnTo>
                  <a:lnTo>
                    <a:pt x="179895" y="0"/>
                  </a:lnTo>
                  <a:lnTo>
                    <a:pt x="7440168" y="0"/>
                  </a:lnTo>
                  <a:lnTo>
                    <a:pt x="7487972" y="6433"/>
                  </a:lnTo>
                  <a:lnTo>
                    <a:pt x="7530930" y="24586"/>
                  </a:lnTo>
                  <a:lnTo>
                    <a:pt x="7567326" y="52736"/>
                  </a:lnTo>
                  <a:lnTo>
                    <a:pt x="7595446" y="89163"/>
                  </a:lnTo>
                  <a:lnTo>
                    <a:pt x="7613575" y="132144"/>
                  </a:lnTo>
                  <a:lnTo>
                    <a:pt x="7620000" y="179958"/>
                  </a:lnTo>
                  <a:lnTo>
                    <a:pt x="7620000" y="899477"/>
                  </a:lnTo>
                  <a:lnTo>
                    <a:pt x="7613575" y="947299"/>
                  </a:lnTo>
                  <a:lnTo>
                    <a:pt x="7595446" y="990270"/>
                  </a:lnTo>
                  <a:lnTo>
                    <a:pt x="7567326" y="1026675"/>
                  </a:lnTo>
                  <a:lnTo>
                    <a:pt x="7530930" y="1054802"/>
                  </a:lnTo>
                  <a:lnTo>
                    <a:pt x="7487972" y="1072935"/>
                  </a:lnTo>
                  <a:lnTo>
                    <a:pt x="7440168" y="1079360"/>
                  </a:lnTo>
                  <a:lnTo>
                    <a:pt x="179895" y="1079360"/>
                  </a:lnTo>
                  <a:lnTo>
                    <a:pt x="132072" y="1072935"/>
                  </a:lnTo>
                  <a:lnTo>
                    <a:pt x="89099" y="1054802"/>
                  </a:lnTo>
                  <a:lnTo>
                    <a:pt x="52690" y="1026675"/>
                  </a:lnTo>
                  <a:lnTo>
                    <a:pt x="24561" y="990270"/>
                  </a:lnTo>
                  <a:lnTo>
                    <a:pt x="6426" y="947299"/>
                  </a:lnTo>
                  <a:lnTo>
                    <a:pt x="0" y="899477"/>
                  </a:lnTo>
                  <a:lnTo>
                    <a:pt x="0" y="17995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68832" y="1763395"/>
            <a:ext cx="6981190" cy="433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Create</a:t>
            </a:r>
            <a:r>
              <a:rPr sz="45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5" dirty="0">
                <a:solidFill>
                  <a:srgbClr val="7E7E7E"/>
                </a:solidFill>
                <a:latin typeface="Calibri"/>
                <a:cs typeface="Calibri"/>
              </a:rPr>
              <a:t>Dynamic</a:t>
            </a:r>
            <a:r>
              <a:rPr sz="45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web</a:t>
            </a:r>
            <a:r>
              <a:rPr sz="4500" spc="-1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5" dirty="0">
                <a:solidFill>
                  <a:srgbClr val="7E7E7E"/>
                </a:solidFill>
                <a:latin typeface="Calibri"/>
                <a:cs typeface="Calibri"/>
              </a:rPr>
              <a:t>project</a:t>
            </a:r>
            <a:endParaRPr sz="4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create</a:t>
            </a:r>
            <a:r>
              <a:rPr sz="4500" spc="-5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a</a:t>
            </a:r>
            <a:r>
              <a:rPr sz="45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servlet</a:t>
            </a:r>
            <a:endParaRPr sz="4500">
              <a:latin typeface="Calibri"/>
              <a:cs typeface="Calibri"/>
            </a:endParaRPr>
          </a:p>
          <a:p>
            <a:pPr marL="12700" marR="1897380">
              <a:lnSpc>
                <a:spcPts val="9520"/>
              </a:lnSpc>
              <a:spcBef>
                <a:spcPts val="805"/>
              </a:spcBef>
            </a:pP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add</a:t>
            </a:r>
            <a:r>
              <a:rPr sz="45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7E7E7E"/>
                </a:solidFill>
                <a:latin typeface="Calibri"/>
                <a:cs typeface="Calibri"/>
              </a:rPr>
              <a:t>servlet-api.jar</a:t>
            </a:r>
            <a:r>
              <a:rPr sz="45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spc="-10" dirty="0">
                <a:solidFill>
                  <a:srgbClr val="7E7E7E"/>
                </a:solidFill>
                <a:latin typeface="Calibri"/>
                <a:cs typeface="Calibri"/>
              </a:rPr>
              <a:t>file </a:t>
            </a:r>
            <a:r>
              <a:rPr sz="4500" spc="-100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Run</a:t>
            </a:r>
            <a:r>
              <a:rPr sz="4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45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500" dirty="0">
                <a:solidFill>
                  <a:srgbClr val="FF0000"/>
                </a:solidFill>
                <a:latin typeface="Calibri"/>
                <a:cs typeface="Calibri"/>
              </a:rPr>
              <a:t>servlet</a:t>
            </a:r>
            <a:endParaRPr sz="45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45389"/>
            <a:ext cx="4721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185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u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n</a:t>
            </a:r>
            <a:r>
              <a:rPr sz="4600" spc="-220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h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95" dirty="0">
                <a:solidFill>
                  <a:srgbClr val="675E46"/>
                </a:solidFill>
                <a:latin typeface="Cambria"/>
                <a:cs typeface="Cambria"/>
              </a:rPr>
              <a:t> 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s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110" dirty="0">
                <a:solidFill>
                  <a:srgbClr val="675E46"/>
                </a:solidFill>
                <a:latin typeface="Cambria"/>
                <a:cs typeface="Cambria"/>
              </a:rPr>
              <a:t>r</a:t>
            </a:r>
            <a:r>
              <a:rPr sz="4600" spc="-165" dirty="0">
                <a:solidFill>
                  <a:srgbClr val="675E46"/>
                </a:solidFill>
                <a:latin typeface="Cambria"/>
                <a:cs typeface="Cambria"/>
              </a:rPr>
              <a:t>v</a:t>
            </a:r>
            <a:r>
              <a:rPr sz="4600" spc="-100" dirty="0">
                <a:solidFill>
                  <a:srgbClr val="675E46"/>
                </a:solidFill>
                <a:latin typeface="Cambria"/>
                <a:cs typeface="Cambria"/>
              </a:rPr>
              <a:t>l</a:t>
            </a:r>
            <a:r>
              <a:rPr sz="4600" spc="-105" dirty="0">
                <a:solidFill>
                  <a:srgbClr val="675E46"/>
                </a:solidFill>
                <a:latin typeface="Cambria"/>
                <a:cs typeface="Cambria"/>
              </a:rPr>
              <a:t>e</a:t>
            </a:r>
            <a:r>
              <a:rPr sz="4600" spc="-5" dirty="0">
                <a:solidFill>
                  <a:srgbClr val="675E46"/>
                </a:solidFill>
                <a:latin typeface="Cambria"/>
                <a:cs typeface="Cambria"/>
              </a:rPr>
              <a:t>t</a:t>
            </a:r>
            <a:endParaRPr sz="46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2592" y="1600200"/>
            <a:ext cx="5649213" cy="4800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9644" y="1195196"/>
            <a:ext cx="5615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project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name -&gt;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18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Run</a:t>
            </a:r>
            <a:r>
              <a:rPr sz="18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As -&gt;</a:t>
            </a:r>
            <a:r>
              <a:rPr sz="18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Run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18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6188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R</a:t>
            </a:r>
            <a:r>
              <a:rPr spc="-100" dirty="0"/>
              <a:t>u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0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981200"/>
            <a:ext cx="6076950" cy="459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6188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85" dirty="0"/>
              <a:t>R</a:t>
            </a:r>
            <a:r>
              <a:rPr spc="-100" dirty="0"/>
              <a:t>u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100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5" y="1709737"/>
            <a:ext cx="6076950" cy="4581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23850"/>
            <a:ext cx="27101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1</a:t>
            </a:r>
            <a:r>
              <a:rPr spc="-5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28243"/>
            <a:ext cx="7653020" cy="61033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36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24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2400" spc="-10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2400" spc="-100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2400" spc="-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105" dirty="0">
                <a:solidFill>
                  <a:srgbClr val="C00000"/>
                </a:solidFill>
                <a:latin typeface="Cambria"/>
                <a:cs typeface="Cambria"/>
              </a:rPr>
              <a:t>H</a:t>
            </a:r>
            <a:r>
              <a:rPr sz="24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2400" spc="-105" dirty="0">
                <a:solidFill>
                  <a:srgbClr val="C00000"/>
                </a:solidFill>
                <a:latin typeface="Cambria"/>
                <a:cs typeface="Cambria"/>
              </a:rPr>
              <a:t>ll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24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290" dirty="0">
                <a:solidFill>
                  <a:srgbClr val="C00000"/>
                </a:solidFill>
                <a:latin typeface="Cambria"/>
                <a:cs typeface="Cambria"/>
              </a:rPr>
              <a:t>W</a:t>
            </a:r>
            <a:r>
              <a:rPr sz="2400" spc="-95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2400" spc="-114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2400" spc="-10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2400" spc="-20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2400" spc="-100" dirty="0">
                <a:solidFill>
                  <a:srgbClr val="C00000"/>
                </a:solidFill>
                <a:latin typeface="Cambria"/>
                <a:cs typeface="Cambria"/>
              </a:rPr>
              <a:t>di</a:t>
            </a:r>
            <a:r>
              <a:rPr sz="24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24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2400" spc="-95" dirty="0">
                <a:solidFill>
                  <a:srgbClr val="C00000"/>
                </a:solidFill>
                <a:latin typeface="Cambria"/>
                <a:cs typeface="Cambria"/>
              </a:rPr>
              <a:t>c</a:t>
            </a:r>
            <a:r>
              <a:rPr sz="2400" spc="-10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2400" spc="-16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2400" dirty="0">
                <a:solidFill>
                  <a:srgbClr val="C00000"/>
                </a:solidFill>
                <a:latin typeface="Cambria"/>
                <a:cs typeface="Cambria"/>
              </a:rPr>
              <a:t>y</a:t>
            </a:r>
            <a:endParaRPr sz="2400" dirty="0">
              <a:latin typeface="Cambria"/>
              <a:cs typeface="Cambria"/>
            </a:endParaRPr>
          </a:p>
          <a:p>
            <a:pPr marL="127000" marR="5445125">
              <a:lnSpc>
                <a:spcPct val="120000"/>
              </a:lnSpc>
              <a:spcBef>
                <a:spcPts val="1155"/>
              </a:spcBef>
            </a:pP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18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java.io.*; </a:t>
            </a: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 import</a:t>
            </a:r>
            <a:r>
              <a:rPr sz="185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javax.servlet.*;</a:t>
            </a:r>
            <a:endParaRPr sz="185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434"/>
              </a:spcBef>
            </a:pPr>
            <a:r>
              <a:rPr sz="1850" spc="-5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18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006FC0"/>
                </a:solidFill>
                <a:latin typeface="Calibri"/>
                <a:cs typeface="Calibri"/>
              </a:rPr>
              <a:t>javax.servlet.http.*;</a:t>
            </a:r>
            <a:endParaRPr sz="1850" dirty="0">
              <a:latin typeface="Calibri"/>
              <a:cs typeface="Calibri"/>
            </a:endParaRPr>
          </a:p>
          <a:p>
            <a:pPr marL="283845" marR="3256915" indent="-157480">
              <a:lnSpc>
                <a:spcPct val="120000"/>
              </a:lnSpc>
            </a:pP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5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class 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HelloWorld</a:t>
            </a:r>
            <a:r>
              <a:rPr sz="1850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extends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HttpServlet</a:t>
            </a:r>
            <a:r>
              <a:rPr sz="185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6F2F9F"/>
                </a:solidFill>
                <a:latin typeface="Calibri"/>
                <a:cs typeface="Calibri"/>
              </a:rPr>
              <a:t>{ </a:t>
            </a:r>
            <a:r>
              <a:rPr sz="185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5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void</a:t>
            </a:r>
            <a:r>
              <a:rPr sz="1850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init()</a:t>
            </a:r>
            <a:r>
              <a:rPr sz="185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throws</a:t>
            </a:r>
            <a:r>
              <a:rPr sz="18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ServletException</a:t>
            </a:r>
            <a:r>
              <a:rPr sz="1850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6F2F9F"/>
                </a:solidFill>
                <a:latin typeface="Calibri"/>
                <a:cs typeface="Calibri"/>
              </a:rPr>
              <a:t>{</a:t>
            </a:r>
            <a:r>
              <a:rPr sz="1850" spc="4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1850" dirty="0">
              <a:latin typeface="Calibri"/>
              <a:cs typeface="Calibri"/>
            </a:endParaRPr>
          </a:p>
          <a:p>
            <a:pPr marL="440690" marR="5080" indent="-106045">
              <a:lnSpc>
                <a:spcPct val="120000"/>
              </a:lnSpc>
            </a:pP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50" spc="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void</a:t>
            </a:r>
            <a:r>
              <a:rPr sz="1850" spc="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doGet(HttpServletRequest</a:t>
            </a:r>
            <a:r>
              <a:rPr sz="1850" spc="8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request,</a:t>
            </a:r>
            <a:r>
              <a:rPr sz="1850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HttpServletResponse</a:t>
            </a:r>
            <a:r>
              <a:rPr sz="1850" spc="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response) </a:t>
            </a:r>
            <a:r>
              <a:rPr sz="1850" spc="-39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15" dirty="0">
                <a:solidFill>
                  <a:srgbClr val="6F2F9F"/>
                </a:solidFill>
                <a:latin typeface="Calibri"/>
                <a:cs typeface="Calibri"/>
              </a:rPr>
              <a:t>throws 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ServletException,</a:t>
            </a:r>
            <a:r>
              <a:rPr sz="1850" spc="38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IOException </a:t>
            </a:r>
            <a:r>
              <a:rPr sz="1850" dirty="0">
                <a:solidFill>
                  <a:srgbClr val="6F2F9F"/>
                </a:solidFill>
                <a:latin typeface="Calibri"/>
                <a:cs typeface="Calibri"/>
              </a:rPr>
              <a:t>{ </a:t>
            </a:r>
            <a:r>
              <a:rPr sz="185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response.setContentType("text/html");</a:t>
            </a:r>
            <a:endParaRPr sz="1850" dirty="0">
              <a:latin typeface="Calibri"/>
              <a:cs typeface="Calibri"/>
            </a:endParaRPr>
          </a:p>
          <a:p>
            <a:pPr marL="546100" marR="3422650" indent="51435">
              <a:lnSpc>
                <a:spcPct val="120000"/>
              </a:lnSpc>
            </a:pPr>
            <a:r>
              <a:rPr sz="1850" spc="-15" dirty="0">
                <a:solidFill>
                  <a:srgbClr val="FF0000"/>
                </a:solidFill>
                <a:latin typeface="Calibri"/>
                <a:cs typeface="Calibri"/>
              </a:rPr>
              <a:t>PrintWriter</a:t>
            </a:r>
            <a:r>
              <a:rPr sz="185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18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lang="en-IN" sz="18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10" dirty="0" err="1" smtClean="0">
                <a:solidFill>
                  <a:srgbClr val="FF0000"/>
                </a:solidFill>
                <a:latin typeface="Calibri"/>
                <a:cs typeface="Calibri"/>
              </a:rPr>
              <a:t>response.getWriter</a:t>
            </a:r>
            <a:r>
              <a:rPr sz="1850" spc="-10" dirty="0">
                <a:solidFill>
                  <a:srgbClr val="FF0000"/>
                </a:solidFill>
                <a:latin typeface="Calibri"/>
                <a:cs typeface="Calibri"/>
              </a:rPr>
              <a:t>(); </a:t>
            </a:r>
            <a:r>
              <a:rPr sz="185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out.println("&lt;h1&gt;</a:t>
            </a:r>
            <a:r>
              <a:rPr sz="185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Hello</a:t>
            </a:r>
            <a:r>
              <a:rPr sz="185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25" dirty="0">
                <a:solidFill>
                  <a:srgbClr val="FF0000"/>
                </a:solidFill>
                <a:latin typeface="Calibri"/>
                <a:cs typeface="Calibri"/>
              </a:rPr>
              <a:t>World</a:t>
            </a:r>
            <a:r>
              <a:rPr sz="185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50" spc="-5" dirty="0">
                <a:solidFill>
                  <a:srgbClr val="FF0000"/>
                </a:solidFill>
                <a:latin typeface="Calibri"/>
                <a:cs typeface="Calibri"/>
              </a:rPr>
              <a:t>&lt;/h1&gt;");</a:t>
            </a:r>
            <a:endParaRPr sz="1850" dirty="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430"/>
              </a:spcBef>
            </a:pPr>
            <a:r>
              <a:rPr sz="185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1850" dirty="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434"/>
              </a:spcBef>
            </a:pP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void</a:t>
            </a:r>
            <a:r>
              <a:rPr sz="18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spc="-10" dirty="0">
                <a:solidFill>
                  <a:srgbClr val="6F2F9F"/>
                </a:solidFill>
                <a:latin typeface="Calibri"/>
                <a:cs typeface="Calibri"/>
              </a:rPr>
              <a:t>destroy()</a:t>
            </a:r>
            <a:r>
              <a:rPr sz="185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6F2F9F"/>
                </a:solidFill>
                <a:latin typeface="Calibri"/>
                <a:cs typeface="Calibri"/>
              </a:rPr>
              <a:t>{</a:t>
            </a:r>
            <a:r>
              <a:rPr sz="1850" spc="-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5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1850" dirty="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434"/>
              </a:spcBef>
            </a:pPr>
            <a:r>
              <a:rPr sz="185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18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5435"/>
            <a:ext cx="7315200" cy="12125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5" dirty="0"/>
              <a:t>2</a:t>
            </a:r>
            <a:r>
              <a:rPr spc="-5" dirty="0"/>
              <a:t>-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3466465" algn="l"/>
              </a:tabLst>
            </a:pPr>
            <a:r>
              <a:rPr sz="3200" spc="-365" dirty="0">
                <a:solidFill>
                  <a:srgbClr val="C00000"/>
                </a:solidFill>
              </a:rPr>
              <a:t>T</a:t>
            </a:r>
            <a:r>
              <a:rPr sz="3200" dirty="0">
                <a:solidFill>
                  <a:srgbClr val="C00000"/>
                </a:solidFill>
              </a:rPr>
              <a:t>o</a:t>
            </a:r>
            <a:r>
              <a:rPr sz="3200" spc="-200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P</a:t>
            </a:r>
            <a:r>
              <a:rPr sz="3200" spc="-105" dirty="0">
                <a:solidFill>
                  <a:srgbClr val="C00000"/>
                </a:solidFill>
              </a:rPr>
              <a:t>r</a:t>
            </a:r>
            <a:r>
              <a:rPr sz="3200" spc="-100" dirty="0">
                <a:solidFill>
                  <a:srgbClr val="C00000"/>
                </a:solidFill>
              </a:rPr>
              <a:t>in</a:t>
            </a:r>
            <a:r>
              <a:rPr sz="3200" dirty="0">
                <a:solidFill>
                  <a:srgbClr val="C00000"/>
                </a:solidFill>
              </a:rPr>
              <a:t>t</a:t>
            </a:r>
            <a:r>
              <a:rPr sz="3200" spc="-229" dirty="0">
                <a:solidFill>
                  <a:srgbClr val="C00000"/>
                </a:solidFill>
              </a:rPr>
              <a:t> </a:t>
            </a:r>
            <a:r>
              <a:rPr sz="3200" spc="-105" dirty="0">
                <a:solidFill>
                  <a:srgbClr val="C00000"/>
                </a:solidFill>
              </a:rPr>
              <a:t>H</a:t>
            </a:r>
            <a:r>
              <a:rPr sz="3200" spc="-100" dirty="0">
                <a:solidFill>
                  <a:srgbClr val="C00000"/>
                </a:solidFill>
              </a:rPr>
              <a:t>e</a:t>
            </a:r>
            <a:r>
              <a:rPr sz="3200" spc="-105" dirty="0">
                <a:solidFill>
                  <a:srgbClr val="C00000"/>
                </a:solidFill>
              </a:rPr>
              <a:t>ll</a:t>
            </a:r>
            <a:r>
              <a:rPr sz="3200" dirty="0">
                <a:solidFill>
                  <a:srgbClr val="C00000"/>
                </a:solidFill>
              </a:rPr>
              <a:t>o</a:t>
            </a:r>
            <a:r>
              <a:rPr sz="3200" spc="-200" dirty="0">
                <a:solidFill>
                  <a:srgbClr val="C00000"/>
                </a:solidFill>
              </a:rPr>
              <a:t> </a:t>
            </a:r>
            <a:r>
              <a:rPr sz="3200" spc="-290" dirty="0">
                <a:solidFill>
                  <a:srgbClr val="C00000"/>
                </a:solidFill>
              </a:rPr>
              <a:t>W</a:t>
            </a:r>
            <a:r>
              <a:rPr sz="3200" spc="-95" dirty="0">
                <a:solidFill>
                  <a:srgbClr val="C00000"/>
                </a:solidFill>
              </a:rPr>
              <a:t>o</a:t>
            </a:r>
            <a:r>
              <a:rPr sz="3200" spc="-114" dirty="0">
                <a:solidFill>
                  <a:srgbClr val="C00000"/>
                </a:solidFill>
              </a:rPr>
              <a:t>r</a:t>
            </a:r>
            <a:r>
              <a:rPr sz="3200" spc="-105" dirty="0">
                <a:solidFill>
                  <a:srgbClr val="C00000"/>
                </a:solidFill>
              </a:rPr>
              <a:t>l</a:t>
            </a:r>
            <a:r>
              <a:rPr sz="3200" dirty="0">
                <a:solidFill>
                  <a:srgbClr val="C00000"/>
                </a:solidFill>
              </a:rPr>
              <a:t>d	</a:t>
            </a:r>
            <a:r>
              <a:rPr sz="3200" spc="-105" dirty="0">
                <a:solidFill>
                  <a:srgbClr val="C00000"/>
                </a:solidFill>
              </a:rPr>
              <a:t>u</a:t>
            </a:r>
            <a:r>
              <a:rPr sz="3200" spc="-95" dirty="0">
                <a:solidFill>
                  <a:srgbClr val="C00000"/>
                </a:solidFill>
              </a:rPr>
              <a:t>s</a:t>
            </a:r>
            <a:r>
              <a:rPr sz="3200" spc="-100" dirty="0">
                <a:solidFill>
                  <a:srgbClr val="C00000"/>
                </a:solidFill>
              </a:rPr>
              <a:t>in</a:t>
            </a:r>
            <a:r>
              <a:rPr sz="3200" dirty="0">
                <a:solidFill>
                  <a:srgbClr val="C00000"/>
                </a:solidFill>
              </a:rPr>
              <a:t>g</a:t>
            </a:r>
            <a:r>
              <a:rPr sz="3200" spc="-240" dirty="0">
                <a:solidFill>
                  <a:srgbClr val="C00000"/>
                </a:solidFill>
              </a:rPr>
              <a:t> </a:t>
            </a:r>
            <a:r>
              <a:rPr sz="3200" spc="-100" dirty="0" smtClean="0">
                <a:solidFill>
                  <a:srgbClr val="C00000"/>
                </a:solidFill>
              </a:rPr>
              <a:t>ini</a:t>
            </a:r>
            <a:r>
              <a:rPr sz="3200" dirty="0" smtClean="0">
                <a:solidFill>
                  <a:srgbClr val="C00000"/>
                </a:solidFill>
              </a:rPr>
              <a:t>t</a:t>
            </a:r>
            <a:r>
              <a:rPr lang="en-US" sz="3200" dirty="0" smtClean="0">
                <a:solidFill>
                  <a:srgbClr val="C00000"/>
                </a:solidFill>
              </a:rPr>
              <a:t>( )</a:t>
            </a:r>
            <a:r>
              <a:rPr sz="3200" spc="-220" dirty="0" smtClean="0">
                <a:solidFill>
                  <a:srgbClr val="C00000"/>
                </a:solidFill>
              </a:rPr>
              <a:t> </a:t>
            </a:r>
            <a:r>
              <a:rPr sz="3200" spc="-100" dirty="0">
                <a:solidFill>
                  <a:srgbClr val="C00000"/>
                </a:solidFill>
              </a:rPr>
              <a:t>me</a:t>
            </a:r>
            <a:r>
              <a:rPr sz="3200" spc="-105" dirty="0">
                <a:solidFill>
                  <a:srgbClr val="C00000"/>
                </a:solidFill>
              </a:rPr>
              <a:t>t</a:t>
            </a:r>
            <a:r>
              <a:rPr sz="3200" spc="-100" dirty="0">
                <a:solidFill>
                  <a:srgbClr val="C00000"/>
                </a:solidFill>
              </a:rPr>
              <a:t>h</a:t>
            </a:r>
            <a:r>
              <a:rPr sz="3200" spc="-95" dirty="0">
                <a:solidFill>
                  <a:srgbClr val="C00000"/>
                </a:solidFill>
              </a:rPr>
              <a:t>o</a:t>
            </a:r>
            <a:r>
              <a:rPr sz="3200" dirty="0">
                <a:solidFill>
                  <a:srgbClr val="C00000"/>
                </a:solidFill>
              </a:rPr>
              <a:t>d</a:t>
            </a:r>
            <a:endParaRPr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685800" y="1600200"/>
            <a:ext cx="7538720" cy="4641527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java.io.*;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javax.servlet.*;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import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javax.servlet.http.*;</a:t>
            </a:r>
            <a:endParaRPr sz="1800" dirty="0">
              <a:latin typeface="Calibri"/>
              <a:cs typeface="Calibri"/>
            </a:endParaRPr>
          </a:p>
          <a:p>
            <a:pPr marL="169545" marR="3347720" indent="-157480">
              <a:lnSpc>
                <a:spcPct val="120000"/>
              </a:lnSpc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class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6F2F9F"/>
                </a:solidFill>
                <a:latin typeface="Calibri"/>
                <a:cs typeface="Calibri"/>
              </a:rPr>
              <a:t>HelloWorld</a:t>
            </a:r>
            <a:r>
              <a:rPr sz="1800" spc="2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extends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HttpServlet</a:t>
            </a:r>
            <a:r>
              <a:rPr sz="1800" spc="1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{ </a:t>
            </a:r>
            <a:r>
              <a:rPr sz="1800" spc="-39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1F5F"/>
                </a:solidFill>
                <a:latin typeface="Calibri"/>
                <a:cs typeface="Calibri"/>
              </a:rPr>
              <a:t>private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String</a:t>
            </a:r>
            <a:r>
              <a:rPr sz="18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message;</a:t>
            </a:r>
            <a:endParaRPr sz="1800" dirty="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void</a:t>
            </a:r>
            <a:r>
              <a:rPr sz="180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init()</a:t>
            </a:r>
            <a:r>
              <a:rPr sz="180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throws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ServletException</a:t>
            </a:r>
            <a:endParaRPr sz="1800" dirty="0">
              <a:latin typeface="Calibri"/>
              <a:cs typeface="Calibri"/>
            </a:endParaRPr>
          </a:p>
          <a:p>
            <a:pPr marL="48387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{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message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"Hello</a:t>
            </a:r>
            <a:r>
              <a:rPr sz="18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World";</a:t>
            </a:r>
            <a:r>
              <a:rPr sz="1800" spc="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  <a:p>
            <a:pPr marL="326390" marR="5080" indent="-106045">
              <a:lnSpc>
                <a:spcPct val="120000"/>
              </a:lnSpc>
            </a:pP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00" spc="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void</a:t>
            </a:r>
            <a:r>
              <a:rPr sz="1800" spc="3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doGet(HttpServletRequest</a:t>
            </a:r>
            <a:r>
              <a:rPr sz="1800" spc="8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request,</a:t>
            </a:r>
            <a:r>
              <a:rPr sz="1800" spc="3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HttpServletResponse</a:t>
            </a:r>
            <a:r>
              <a:rPr sz="1800" spc="5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response) </a:t>
            </a:r>
            <a:r>
              <a:rPr sz="1800" spc="-39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throws</a:t>
            </a:r>
            <a:r>
              <a:rPr sz="1800" spc="4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ServletException,</a:t>
            </a:r>
            <a:r>
              <a:rPr sz="1800" spc="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IOException</a:t>
            </a:r>
            <a:r>
              <a:rPr sz="1800" spc="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{ </a:t>
            </a:r>
            <a:r>
              <a:rPr sz="1800" spc="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response.setContentType("text/html");</a:t>
            </a:r>
            <a:endParaRPr sz="1800" dirty="0">
              <a:latin typeface="Calibri"/>
              <a:cs typeface="Calibri"/>
            </a:endParaRPr>
          </a:p>
          <a:p>
            <a:pPr marL="483870">
              <a:lnSpc>
                <a:spcPct val="100000"/>
              </a:lnSpc>
              <a:spcBef>
                <a:spcPts val="434"/>
              </a:spcBef>
            </a:pP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PrintWriter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out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=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response.getWriter();</a:t>
            </a:r>
            <a:endParaRPr sz="1800" dirty="0">
              <a:latin typeface="Calibri"/>
              <a:cs typeface="Calibri"/>
            </a:endParaRPr>
          </a:p>
          <a:p>
            <a:pPr marL="169545" marR="2936875" indent="367030">
              <a:lnSpc>
                <a:spcPct val="120000"/>
              </a:lnSpc>
              <a:tabLst>
                <a:tab pos="4521200" algn="l"/>
              </a:tabLst>
            </a:pP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out.pr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in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(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"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&lt;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1&gt;"</a:t>
            </a:r>
            <a:r>
              <a:rPr sz="18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sz="18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"&lt;/h1</a:t>
            </a:r>
            <a:r>
              <a:rPr sz="1800" dirty="0" smtClean="0">
                <a:solidFill>
                  <a:srgbClr val="001F5F"/>
                </a:solidFill>
                <a:latin typeface="Calibri"/>
                <a:cs typeface="Calibri"/>
              </a:rPr>
              <a:t>&gt;</a:t>
            </a:r>
            <a:r>
              <a:rPr lang="en-US" dirty="0" smtClean="0">
                <a:solidFill>
                  <a:srgbClr val="001F5F"/>
                </a:solidFill>
                <a:latin typeface="Calibri"/>
                <a:cs typeface="Calibri"/>
              </a:rPr>
              <a:t>");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	}  </a:t>
            </a:r>
            <a:r>
              <a:rPr sz="1800" spc="-5" dirty="0">
                <a:solidFill>
                  <a:srgbClr val="6F2F9F"/>
                </a:solidFill>
                <a:latin typeface="Calibri"/>
                <a:cs typeface="Calibri"/>
              </a:rPr>
              <a:t>public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void</a:t>
            </a:r>
            <a:r>
              <a:rPr sz="1800" spc="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Calibri"/>
                <a:cs typeface="Calibri"/>
              </a:rPr>
              <a:t>destroy()</a:t>
            </a:r>
            <a:r>
              <a:rPr sz="1800" spc="2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{ }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solidFill>
                  <a:srgbClr val="6F2F9F"/>
                </a:solidFill>
                <a:latin typeface="Calibri"/>
                <a:cs typeface="Calibri"/>
              </a:rPr>
              <a:t>}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05790"/>
            <a:ext cx="746506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spc="-175" dirty="0"/>
              <a:t>R</a:t>
            </a:r>
            <a:r>
              <a:rPr sz="4100" spc="-95" dirty="0"/>
              <a:t>e</a:t>
            </a:r>
            <a:r>
              <a:rPr sz="4100" spc="-100" dirty="0"/>
              <a:t>a</a:t>
            </a:r>
            <a:r>
              <a:rPr sz="4100" spc="-95" dirty="0"/>
              <a:t>d</a:t>
            </a:r>
            <a:r>
              <a:rPr sz="4100" spc="-100" dirty="0"/>
              <a:t>i</a:t>
            </a:r>
            <a:r>
              <a:rPr sz="4100" spc="-95" dirty="0"/>
              <a:t>n</a:t>
            </a:r>
            <a:r>
              <a:rPr sz="4100" dirty="0"/>
              <a:t>g</a:t>
            </a:r>
            <a:r>
              <a:rPr sz="4100" spc="-245" dirty="0"/>
              <a:t> </a:t>
            </a:r>
            <a:r>
              <a:rPr sz="4100" spc="-250" dirty="0"/>
              <a:t>F</a:t>
            </a:r>
            <a:r>
              <a:rPr sz="4100" spc="-95" dirty="0"/>
              <a:t>o</a:t>
            </a:r>
            <a:r>
              <a:rPr sz="4100" spc="-105" dirty="0"/>
              <a:t>r</a:t>
            </a:r>
            <a:r>
              <a:rPr sz="4100" spc="5" dirty="0"/>
              <a:t>m</a:t>
            </a:r>
            <a:r>
              <a:rPr sz="4100" spc="-240" dirty="0"/>
              <a:t> </a:t>
            </a:r>
            <a:r>
              <a:rPr sz="4100" spc="-105" dirty="0"/>
              <a:t>D</a:t>
            </a:r>
            <a:r>
              <a:rPr sz="4100" spc="-100" dirty="0"/>
              <a:t>a</a:t>
            </a:r>
            <a:r>
              <a:rPr sz="4100" spc="-95" dirty="0"/>
              <a:t>t</a:t>
            </a:r>
            <a:r>
              <a:rPr sz="4100" dirty="0"/>
              <a:t>a</a:t>
            </a:r>
            <a:r>
              <a:rPr sz="4100" spc="-220" dirty="0"/>
              <a:t> </a:t>
            </a:r>
            <a:r>
              <a:rPr sz="4100" spc="-100" dirty="0"/>
              <a:t>usi</a:t>
            </a:r>
            <a:r>
              <a:rPr sz="4100" spc="-95" dirty="0"/>
              <a:t>n</a:t>
            </a:r>
            <a:r>
              <a:rPr sz="4100" dirty="0"/>
              <a:t>g</a:t>
            </a:r>
            <a:r>
              <a:rPr sz="4100" spc="-250" dirty="0"/>
              <a:t> </a:t>
            </a:r>
            <a:r>
              <a:rPr sz="4100" spc="-95" dirty="0"/>
              <a:t>Se</a:t>
            </a:r>
            <a:r>
              <a:rPr sz="4100" spc="-105" dirty="0"/>
              <a:t>r</a:t>
            </a:r>
            <a:r>
              <a:rPr sz="4100" spc="-150" dirty="0"/>
              <a:t>v</a:t>
            </a:r>
            <a:r>
              <a:rPr sz="4100" spc="-100" dirty="0"/>
              <a:t>l</a:t>
            </a:r>
            <a:r>
              <a:rPr sz="4100" spc="-95" dirty="0"/>
              <a:t>e</a:t>
            </a:r>
            <a:r>
              <a:rPr sz="4100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47800"/>
            <a:ext cx="7099934" cy="3264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getParameter()</a:t>
            </a:r>
            <a:r>
              <a:rPr sz="2200" b="1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request.getParameter()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parameter</a:t>
            </a:r>
            <a:r>
              <a:rPr sz="2200" spc="-3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IN" sz="2200" spc="-3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241300" marR="31559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getParameterValues()</a:t>
            </a:r>
            <a:r>
              <a:rPr sz="2200" b="1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 Call this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parameter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appears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once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returns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5" dirty="0" smtClean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spc="-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for </a:t>
            </a:r>
            <a:r>
              <a:rPr sz="2200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example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checkbox</a:t>
            </a:r>
            <a:r>
              <a:rPr lang="en-US" sz="2200" spc="-15" dirty="0" smtClean="0">
                <a:latin typeface="Calibri"/>
                <a:cs typeface="Calibri"/>
              </a:rPr>
              <a:t>)</a:t>
            </a:r>
          </a:p>
          <a:p>
            <a:pPr marL="241300" marR="31559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241300" marR="6604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getParameterNames()</a:t>
            </a:r>
            <a:r>
              <a:rPr sz="2200" b="1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 Call this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want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complete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of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parameters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23850"/>
            <a:ext cx="38836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5" dirty="0"/>
              <a:t>3</a:t>
            </a:r>
            <a:r>
              <a:rPr spc="-5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928243"/>
            <a:ext cx="7203440" cy="2518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f</a:t>
            </a:r>
            <a:r>
              <a:rPr sz="32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H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fi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20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3200" spc="-105" dirty="0" smtClean="0">
                <a:solidFill>
                  <a:srgbClr val="C00000"/>
                </a:solidFill>
                <a:latin typeface="Cambria"/>
                <a:cs typeface="Cambria"/>
              </a:rPr>
              <a:t>it:</a:t>
            </a:r>
            <a:endParaRPr sz="3200" dirty="0">
              <a:latin typeface="Cambria"/>
              <a:cs typeface="Cambria"/>
            </a:endParaRPr>
          </a:p>
          <a:p>
            <a:pPr marL="355600" indent="-228600">
              <a:lnSpc>
                <a:spcPct val="100000"/>
              </a:lnSpc>
              <a:spcBef>
                <a:spcPts val="157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requires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2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files:</a:t>
            </a:r>
            <a:endParaRPr sz="2200" dirty="0">
              <a:latin typeface="Calibri"/>
              <a:cs typeface="Calibri"/>
            </a:endParaRPr>
          </a:p>
          <a:p>
            <a:pPr marL="6527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tabLst>
                <a:tab pos="652780" algn="l"/>
                <a:tab pos="6534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(s1.html)File</a:t>
            </a:r>
            <a:endParaRPr sz="2000" dirty="0">
              <a:latin typeface="Calibri"/>
              <a:cs typeface="Calibri"/>
            </a:endParaRPr>
          </a:p>
          <a:p>
            <a:pPr marL="6527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tabLst>
                <a:tab pos="652780" algn="l"/>
                <a:tab pos="6534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2.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(s2.java)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000" dirty="0">
              <a:latin typeface="Calibri"/>
              <a:cs typeface="Calibri"/>
            </a:endParaRPr>
          </a:p>
          <a:p>
            <a:pPr marL="355600" marR="508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Run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after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clicking 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submit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run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serv</a:t>
            </a:r>
            <a:r>
              <a:rPr lang="en-US" sz="22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let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(.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java)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file.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23850"/>
            <a:ext cx="46456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3</a:t>
            </a:r>
            <a:r>
              <a:rPr spc="-5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1066800"/>
            <a:ext cx="7009765" cy="5083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f</a:t>
            </a:r>
            <a:r>
              <a:rPr sz="32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H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fi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20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h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.</a:t>
            </a:r>
            <a:endParaRPr sz="3200" dirty="0">
              <a:latin typeface="Cambria"/>
              <a:cs typeface="Cambria"/>
            </a:endParaRPr>
          </a:p>
          <a:p>
            <a:pPr marL="355600" indent="-228600">
              <a:lnSpc>
                <a:spcPct val="100000"/>
              </a:lnSpc>
              <a:spcBef>
                <a:spcPts val="157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S1.html</a:t>
            </a:r>
            <a:r>
              <a:rPr sz="2200" b="1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(html</a:t>
            </a:r>
            <a:r>
              <a:rPr sz="22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code)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lang="en-IN" sz="22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30"/>
              </a:spcBef>
            </a:pPr>
            <a:r>
              <a:rPr lang="en-IN" sz="2200" spc="-10" smtClean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 marL="1209040" marR="1745614">
              <a:lnSpc>
                <a:spcPct val="12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method=“post”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action=“s2”&gt;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Enter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type=text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name=“t1”&gt;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type=“submit”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value=“submit”&gt;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  <a:p>
            <a:pPr marL="120904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55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100" dirty="0"/>
              <a:t>t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80" dirty="0"/>
              <a:t>P</a:t>
            </a:r>
            <a:r>
              <a:rPr spc="-105" dirty="0"/>
              <a:t>ac</a:t>
            </a:r>
            <a:r>
              <a:rPr spc="-140" dirty="0"/>
              <a:t>k</a:t>
            </a:r>
            <a:r>
              <a:rPr spc="-105" dirty="0"/>
              <a:t>a</a:t>
            </a:r>
            <a:r>
              <a:rPr spc="-110" dirty="0"/>
              <a:t>g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124700" cy="21871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classes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run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interpreter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IN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which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supports</a:t>
            </a:r>
            <a:r>
              <a:rPr sz="22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Java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specification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IN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be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packages</a:t>
            </a:r>
            <a:endParaRPr sz="22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javax.servlet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javax.servlet.http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77749"/>
            <a:ext cx="4417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3</a:t>
            </a:r>
            <a:r>
              <a:rPr spc="-5" dirty="0"/>
              <a:t>-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990600"/>
            <a:ext cx="7684134" cy="5394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6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spc="-20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at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f</a:t>
            </a:r>
            <a:r>
              <a:rPr sz="3200" spc="-150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H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fi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sz="3200" spc="-204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d</a:t>
            </a:r>
            <a:r>
              <a:rPr sz="3200" spc="-215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95" dirty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29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100" dirty="0">
                <a:solidFill>
                  <a:srgbClr val="C00000"/>
                </a:solidFill>
                <a:latin typeface="Cambria"/>
                <a:cs typeface="Cambria"/>
              </a:rPr>
              <a:t>h</a:t>
            </a:r>
            <a:r>
              <a:rPr sz="3200" spc="-105" dirty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sz="3200" spc="-210" dirty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C00000"/>
                </a:solidFill>
                <a:latin typeface="Cambria"/>
                <a:cs typeface="Cambria"/>
              </a:rPr>
              <a:t>.</a:t>
            </a:r>
            <a:endParaRPr sz="3200" dirty="0">
              <a:latin typeface="Cambria"/>
              <a:cs typeface="Cambria"/>
            </a:endParaRPr>
          </a:p>
          <a:p>
            <a:pPr marL="355600" indent="-228600">
              <a:lnSpc>
                <a:spcPct val="100000"/>
              </a:lnSpc>
              <a:spcBef>
                <a:spcPts val="1670"/>
              </a:spcBef>
              <a:buClr>
                <a:srgbClr val="A9A47B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S2.java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(Servlet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Code)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 dirty="0">
              <a:latin typeface="Calibri"/>
              <a:cs typeface="Calibri"/>
            </a:endParaRPr>
          </a:p>
          <a:p>
            <a:pPr marL="424180" marR="4950460">
              <a:lnSpc>
                <a:spcPct val="11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import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java.io.*;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import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javax.servlet.*;</a:t>
            </a:r>
            <a:endParaRPr sz="2000" dirty="0">
              <a:latin typeface="Calibri"/>
              <a:cs typeface="Calibri"/>
            </a:endParaRPr>
          </a:p>
          <a:p>
            <a:pPr marL="42418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s2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extends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HttpServlet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538480">
              <a:lnSpc>
                <a:spcPts val="2280"/>
              </a:lnSpc>
              <a:spcBef>
                <a:spcPts val="240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void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doPost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(HttpServletRequest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request,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HttpServletResponse</a:t>
            </a:r>
            <a:endParaRPr sz="2000" dirty="0">
              <a:latin typeface="Calibri"/>
              <a:cs typeface="Calibri"/>
            </a:endParaRPr>
          </a:p>
          <a:p>
            <a:pPr marL="424180">
              <a:lnSpc>
                <a:spcPts val="228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response)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throws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ServletException, IOException</a:t>
            </a:r>
            <a:endParaRPr sz="2000" dirty="0">
              <a:latin typeface="Calibri"/>
              <a:cs typeface="Calibri"/>
            </a:endParaRPr>
          </a:p>
          <a:p>
            <a:pPr marL="48069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424180" marR="3222625">
              <a:lnSpc>
                <a:spcPct val="11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response.setContentType("text/html");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String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a=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request.getParameter("t1");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PrintWriter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out= response.getWriter();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out.print("&lt;br&gt;Your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Name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is: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"+a);</a:t>
            </a:r>
            <a:endParaRPr sz="2000" dirty="0">
              <a:latin typeface="Calibri"/>
              <a:cs typeface="Calibri"/>
            </a:endParaRPr>
          </a:p>
          <a:p>
            <a:pPr marL="48069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42418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588" y="291084"/>
            <a:ext cx="2700528" cy="9143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775" y="264160"/>
            <a:ext cx="637222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5" dirty="0"/>
              <a:t>4</a:t>
            </a:r>
            <a:r>
              <a:rPr spc="-200" dirty="0"/>
              <a:t> </a:t>
            </a:r>
            <a:r>
              <a:rPr spc="505" dirty="0"/>
              <a:t>–</a:t>
            </a:r>
            <a:r>
              <a:rPr sz="3200" spc="-100" dirty="0">
                <a:solidFill>
                  <a:srgbClr val="C00000"/>
                </a:solidFill>
              </a:rPr>
              <a:t>(</a:t>
            </a:r>
            <a:r>
              <a:rPr sz="3200" spc="-105" dirty="0">
                <a:solidFill>
                  <a:srgbClr val="C00000"/>
                </a:solidFill>
              </a:rPr>
              <a:t>H</a:t>
            </a:r>
            <a:r>
              <a:rPr sz="3200" spc="-100" dirty="0">
                <a:solidFill>
                  <a:srgbClr val="C00000"/>
                </a:solidFill>
              </a:rPr>
              <a:t>T</a:t>
            </a:r>
            <a:r>
              <a:rPr sz="3200" spc="-95" dirty="0">
                <a:solidFill>
                  <a:srgbClr val="C00000"/>
                </a:solidFill>
              </a:rPr>
              <a:t>M</a:t>
            </a:r>
            <a:r>
              <a:rPr sz="3200" dirty="0">
                <a:solidFill>
                  <a:srgbClr val="C00000"/>
                </a:solidFill>
              </a:rPr>
              <a:t>L</a:t>
            </a:r>
            <a:r>
              <a:rPr sz="3200" spc="-229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co</a:t>
            </a:r>
            <a:r>
              <a:rPr sz="3200" spc="-100" dirty="0">
                <a:solidFill>
                  <a:srgbClr val="C00000"/>
                </a:solidFill>
              </a:rPr>
              <a:t>de</a:t>
            </a:r>
            <a:r>
              <a:rPr sz="3200" dirty="0">
                <a:solidFill>
                  <a:srgbClr val="C00000"/>
                </a:solidFill>
              </a:rPr>
              <a:t>)</a:t>
            </a:r>
            <a:endParaRPr sz="3200" dirty="0"/>
          </a:p>
        </p:txBody>
      </p:sp>
      <p:sp>
        <p:nvSpPr>
          <p:cNvPr id="10" name="object 10"/>
          <p:cNvSpPr txBox="1"/>
          <p:nvPr/>
        </p:nvSpPr>
        <p:spPr>
          <a:xfrm>
            <a:off x="650240" y="1600201"/>
            <a:ext cx="7036434" cy="45454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spcBef>
                <a:spcPts val="3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&lt;!DOCTYPE</a:t>
            </a:r>
            <a:r>
              <a:rPr lang="en-US" sz="2200" spc="-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cs typeface="Calibri"/>
              </a:rPr>
              <a:t>html&gt;</a:t>
            </a:r>
            <a:endParaRPr lang="en-US" sz="2200" dirty="0" smtClean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"post"</a:t>
            </a:r>
            <a:r>
              <a:rPr sz="2200" i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action</a:t>
            </a:r>
            <a:r>
              <a:rPr sz="2200" i="1" spc="-10" dirty="0" smtClean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lang="en-US" sz="2200" i="1" spc="-1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i="1" spc="-10" dirty="0" smtClean="0">
                <a:solidFill>
                  <a:srgbClr val="2E2B1F"/>
                </a:solidFill>
                <a:latin typeface="Calibri"/>
                <a:cs typeface="Calibri"/>
              </a:rPr>
              <a:t>s1</a:t>
            </a:r>
            <a:r>
              <a:rPr lang="en-US" sz="2200" i="1" spc="-1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i="1" spc="-10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Hobbies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"checkbox"</a:t>
            </a:r>
            <a:r>
              <a:rPr sz="2200" i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name="t1"</a:t>
            </a:r>
            <a:r>
              <a:rPr sz="2200" i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value=“Cricket"&gt;</a:t>
            </a:r>
            <a:r>
              <a:rPr sz="2200" i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2E2B1F"/>
                </a:solidFill>
                <a:latin typeface="Calibri"/>
                <a:cs typeface="Calibri"/>
              </a:rPr>
              <a:t>Cricket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"checkbox"</a:t>
            </a:r>
            <a:r>
              <a:rPr sz="2200" i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name="t1"</a:t>
            </a:r>
            <a:r>
              <a:rPr sz="2200" i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value="Music"&gt;Music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"checkbox"</a:t>
            </a:r>
            <a:r>
              <a:rPr sz="2200" i="1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name="t1"</a:t>
            </a:r>
            <a:r>
              <a:rPr sz="2200" i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value=“Dance"&gt;Dance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"submit"</a:t>
            </a:r>
            <a:r>
              <a:rPr sz="2200" i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value="submit"&gt;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21479" y="2220467"/>
            <a:ext cx="672465" cy="745490"/>
            <a:chOff x="4221479" y="2220467"/>
            <a:chExt cx="672465" cy="74549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1479" y="2220467"/>
              <a:ext cx="672084" cy="7452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19599" y="2273807"/>
              <a:ext cx="395605" cy="469900"/>
            </a:xfrm>
            <a:custGeom>
              <a:avLst/>
              <a:gdLst/>
              <a:ahLst/>
              <a:cxnLst/>
              <a:rect l="l" t="t" r="r" b="b"/>
              <a:pathLst>
                <a:path w="395604" h="469900">
                  <a:moveTo>
                    <a:pt x="49275" y="291083"/>
                  </a:moveTo>
                  <a:lnTo>
                    <a:pt x="0" y="469518"/>
                  </a:lnTo>
                  <a:lnTo>
                    <a:pt x="46555" y="452627"/>
                  </a:lnTo>
                  <a:lnTo>
                    <a:pt x="38735" y="452627"/>
                  </a:lnTo>
                  <a:lnTo>
                    <a:pt x="9525" y="428243"/>
                  </a:lnTo>
                  <a:lnTo>
                    <a:pt x="54618" y="374131"/>
                  </a:lnTo>
                  <a:lnTo>
                    <a:pt x="64897" y="313054"/>
                  </a:lnTo>
                  <a:lnTo>
                    <a:pt x="64670" y="305532"/>
                  </a:lnTo>
                  <a:lnTo>
                    <a:pt x="61658" y="298878"/>
                  </a:lnTo>
                  <a:lnTo>
                    <a:pt x="56360" y="293820"/>
                  </a:lnTo>
                  <a:lnTo>
                    <a:pt x="49275" y="291083"/>
                  </a:lnTo>
                  <a:close/>
                </a:path>
                <a:path w="395604" h="469900">
                  <a:moveTo>
                    <a:pt x="54618" y="374131"/>
                  </a:moveTo>
                  <a:lnTo>
                    <a:pt x="9525" y="428243"/>
                  </a:lnTo>
                  <a:lnTo>
                    <a:pt x="38735" y="452627"/>
                  </a:lnTo>
                  <a:lnTo>
                    <a:pt x="46249" y="443611"/>
                  </a:lnTo>
                  <a:lnTo>
                    <a:pt x="42925" y="443611"/>
                  </a:lnTo>
                  <a:lnTo>
                    <a:pt x="17652" y="422528"/>
                  </a:lnTo>
                  <a:lnTo>
                    <a:pt x="48346" y="411398"/>
                  </a:lnTo>
                  <a:lnTo>
                    <a:pt x="54618" y="374131"/>
                  </a:lnTo>
                  <a:close/>
                </a:path>
                <a:path w="395604" h="469900">
                  <a:moveTo>
                    <a:pt x="149477" y="376281"/>
                  </a:moveTo>
                  <a:lnTo>
                    <a:pt x="141986" y="377443"/>
                  </a:lnTo>
                  <a:lnTo>
                    <a:pt x="83808" y="398540"/>
                  </a:lnTo>
                  <a:lnTo>
                    <a:pt x="38735" y="452627"/>
                  </a:lnTo>
                  <a:lnTo>
                    <a:pt x="46555" y="452627"/>
                  </a:lnTo>
                  <a:lnTo>
                    <a:pt x="155066" y="413257"/>
                  </a:lnTo>
                  <a:lnTo>
                    <a:pt x="161532" y="409267"/>
                  </a:lnTo>
                  <a:lnTo>
                    <a:pt x="165830" y="403336"/>
                  </a:lnTo>
                  <a:lnTo>
                    <a:pt x="167604" y="396238"/>
                  </a:lnTo>
                  <a:lnTo>
                    <a:pt x="166497" y="388746"/>
                  </a:lnTo>
                  <a:lnTo>
                    <a:pt x="162506" y="382337"/>
                  </a:lnTo>
                  <a:lnTo>
                    <a:pt x="156575" y="378047"/>
                  </a:lnTo>
                  <a:lnTo>
                    <a:pt x="149477" y="376281"/>
                  </a:lnTo>
                  <a:close/>
                </a:path>
                <a:path w="395604" h="469900">
                  <a:moveTo>
                    <a:pt x="48346" y="411398"/>
                  </a:moveTo>
                  <a:lnTo>
                    <a:pt x="17652" y="422528"/>
                  </a:lnTo>
                  <a:lnTo>
                    <a:pt x="42925" y="443611"/>
                  </a:lnTo>
                  <a:lnTo>
                    <a:pt x="48346" y="411398"/>
                  </a:lnTo>
                  <a:close/>
                </a:path>
                <a:path w="395604" h="469900">
                  <a:moveTo>
                    <a:pt x="83808" y="398540"/>
                  </a:moveTo>
                  <a:lnTo>
                    <a:pt x="48346" y="411398"/>
                  </a:lnTo>
                  <a:lnTo>
                    <a:pt x="42925" y="443611"/>
                  </a:lnTo>
                  <a:lnTo>
                    <a:pt x="46249" y="443611"/>
                  </a:lnTo>
                  <a:lnTo>
                    <a:pt x="83808" y="398540"/>
                  </a:lnTo>
                  <a:close/>
                </a:path>
                <a:path w="395604" h="469900">
                  <a:moveTo>
                    <a:pt x="366395" y="0"/>
                  </a:moveTo>
                  <a:lnTo>
                    <a:pt x="54618" y="374131"/>
                  </a:lnTo>
                  <a:lnTo>
                    <a:pt x="48346" y="411398"/>
                  </a:lnTo>
                  <a:lnTo>
                    <a:pt x="83808" y="398540"/>
                  </a:lnTo>
                  <a:lnTo>
                    <a:pt x="395604" y="24383"/>
                  </a:lnTo>
                  <a:lnTo>
                    <a:pt x="366395" y="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09565" y="2016378"/>
            <a:ext cx="248183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Name</a:t>
            </a:r>
            <a:r>
              <a:rPr sz="2000" b="1" i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2000" b="1" i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Servlet</a:t>
            </a:r>
            <a:r>
              <a:rPr sz="2000" b="1" i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File</a:t>
            </a:r>
            <a:endParaRPr sz="2000" b="1" i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" y="1143000"/>
            <a:ext cx="82902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lang="en-US" sz="2500" spc="-185" dirty="0" smtClean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lang="en-US" sz="2500" spc="-90" dirty="0" smtClean="0">
                <a:solidFill>
                  <a:srgbClr val="C00000"/>
                </a:solidFill>
                <a:latin typeface="Cambria"/>
                <a:cs typeface="Cambria"/>
              </a:rPr>
              <a:t>ead</a:t>
            </a:r>
            <a:r>
              <a:rPr lang="en-US" sz="2500" spc="-21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80" dirty="0" smtClean="0">
                <a:solidFill>
                  <a:srgbClr val="C00000"/>
                </a:solidFill>
                <a:latin typeface="Cambria"/>
                <a:cs typeface="Cambria"/>
              </a:rPr>
              <a:t>data</a:t>
            </a:r>
            <a:r>
              <a:rPr lang="en-US" sz="2500" spc="-204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85" dirty="0" smtClean="0">
                <a:solidFill>
                  <a:srgbClr val="C00000"/>
                </a:solidFill>
                <a:latin typeface="Cambria"/>
                <a:cs typeface="Cambria"/>
              </a:rPr>
              <a:t>from</a:t>
            </a:r>
            <a:r>
              <a:rPr lang="en-US" sz="2500" spc="-21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75" dirty="0" smtClean="0">
                <a:solidFill>
                  <a:srgbClr val="C00000"/>
                </a:solidFill>
                <a:latin typeface="Cambria"/>
                <a:cs typeface="Cambria"/>
              </a:rPr>
              <a:t>HTML</a:t>
            </a:r>
            <a:r>
              <a:rPr lang="en-US" sz="2500" spc="-21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100" dirty="0" smtClean="0">
                <a:solidFill>
                  <a:srgbClr val="C00000"/>
                </a:solidFill>
                <a:latin typeface="Cambria"/>
                <a:cs typeface="Cambria"/>
              </a:rPr>
              <a:t>checkbox</a:t>
            </a:r>
            <a:r>
              <a:rPr lang="en-US" sz="2500" spc="-23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95" dirty="0" smtClean="0">
                <a:solidFill>
                  <a:srgbClr val="C00000"/>
                </a:solidFill>
                <a:latin typeface="Cambria"/>
                <a:cs typeface="Cambria"/>
              </a:rPr>
              <a:t>values &amp;</a:t>
            </a:r>
            <a:r>
              <a:rPr lang="en-US" sz="2500" spc="-21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80" dirty="0" smtClean="0">
                <a:solidFill>
                  <a:srgbClr val="C00000"/>
                </a:solidFill>
                <a:latin typeface="Cambria"/>
                <a:cs typeface="Cambria"/>
              </a:rPr>
              <a:t>print</a:t>
            </a:r>
            <a:r>
              <a:rPr lang="en-US" sz="2500" spc="-22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80" dirty="0" smtClean="0">
                <a:solidFill>
                  <a:srgbClr val="C00000"/>
                </a:solidFill>
                <a:latin typeface="Cambria"/>
                <a:cs typeface="Cambria"/>
              </a:rPr>
              <a:t>them as HTML list</a:t>
            </a:r>
            <a:endParaRPr lang="en-US" sz="25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588" y="291084"/>
            <a:ext cx="2781300" cy="9143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0330" y="264160"/>
            <a:ext cx="75958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5" dirty="0"/>
              <a:t>4</a:t>
            </a:r>
            <a:r>
              <a:rPr spc="-200" dirty="0"/>
              <a:t> </a:t>
            </a:r>
            <a:r>
              <a:rPr spc="505" dirty="0"/>
              <a:t>–</a:t>
            </a:r>
            <a:r>
              <a:rPr sz="3200" spc="-100" dirty="0">
                <a:solidFill>
                  <a:srgbClr val="C00000"/>
                </a:solidFill>
              </a:rPr>
              <a:t>(</a:t>
            </a:r>
            <a:r>
              <a:rPr sz="3200" spc="-95" dirty="0">
                <a:solidFill>
                  <a:srgbClr val="C00000"/>
                </a:solidFill>
              </a:rPr>
              <a:t>s</a:t>
            </a:r>
            <a:r>
              <a:rPr sz="3200" spc="-100" dirty="0">
                <a:solidFill>
                  <a:srgbClr val="C00000"/>
                </a:solidFill>
              </a:rPr>
              <a:t>e</a:t>
            </a:r>
            <a:r>
              <a:rPr sz="3200" spc="-105" dirty="0">
                <a:solidFill>
                  <a:srgbClr val="C00000"/>
                </a:solidFill>
              </a:rPr>
              <a:t>r</a:t>
            </a:r>
            <a:r>
              <a:rPr sz="3200" spc="-130" dirty="0">
                <a:solidFill>
                  <a:srgbClr val="C00000"/>
                </a:solidFill>
              </a:rPr>
              <a:t>v</a:t>
            </a:r>
            <a:r>
              <a:rPr sz="3200" spc="-105" dirty="0">
                <a:solidFill>
                  <a:srgbClr val="C00000"/>
                </a:solidFill>
              </a:rPr>
              <a:t>l</a:t>
            </a:r>
            <a:r>
              <a:rPr sz="3200" spc="-100" dirty="0">
                <a:solidFill>
                  <a:srgbClr val="C00000"/>
                </a:solidFill>
              </a:rPr>
              <a:t>e</a:t>
            </a:r>
            <a:r>
              <a:rPr sz="3200" dirty="0">
                <a:solidFill>
                  <a:srgbClr val="C00000"/>
                </a:solidFill>
              </a:rPr>
              <a:t>t</a:t>
            </a:r>
            <a:r>
              <a:rPr sz="3200" spc="-229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co</a:t>
            </a:r>
            <a:r>
              <a:rPr sz="3200" spc="-100" dirty="0">
                <a:solidFill>
                  <a:srgbClr val="C00000"/>
                </a:solidFill>
              </a:rPr>
              <a:t>de</a:t>
            </a:r>
            <a:r>
              <a:rPr sz="3200" dirty="0">
                <a:solidFill>
                  <a:srgbClr val="C00000"/>
                </a:solidFill>
              </a:rPr>
              <a:t>)</a:t>
            </a:r>
            <a:endParaRPr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0" y="1485376"/>
            <a:ext cx="8300084" cy="5372624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812800" marR="1685925" indent="-228600">
              <a:lnSpc>
                <a:spcPts val="2380"/>
              </a:lnSpc>
              <a:spcBef>
                <a:spcPts val="1605"/>
              </a:spcBef>
              <a:buClr>
                <a:srgbClr val="A9A47B"/>
              </a:buClr>
              <a:tabLst>
                <a:tab pos="812165" algn="l"/>
                <a:tab pos="812800" algn="l"/>
              </a:tabLst>
            </a:pP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protected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void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doPost(HttpServletRequest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request,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HttpServletResponse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response)</a:t>
            </a:r>
            <a:endParaRPr sz="2200" dirty="0">
              <a:latin typeface="Calibri"/>
              <a:cs typeface="Calibri"/>
            </a:endParaRPr>
          </a:p>
          <a:p>
            <a:pPr marL="1067435" indent="-483870">
              <a:lnSpc>
                <a:spcPct val="100000"/>
              </a:lnSpc>
              <a:spcBef>
                <a:spcPts val="229"/>
              </a:spcBef>
              <a:buClr>
                <a:srgbClr val="A9A47B"/>
              </a:buClr>
              <a:tabLst>
                <a:tab pos="1067435" algn="l"/>
                <a:tab pos="106807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throws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ServletException,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err="1">
                <a:solidFill>
                  <a:srgbClr val="2E2B1F"/>
                </a:solidFill>
                <a:latin typeface="Calibri"/>
                <a:cs typeface="Calibri"/>
              </a:rPr>
              <a:t>IOException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2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067435" indent="-483870">
              <a:lnSpc>
                <a:spcPct val="100000"/>
              </a:lnSpc>
              <a:spcBef>
                <a:spcPts val="229"/>
              </a:spcBef>
              <a:buClr>
                <a:srgbClr val="A9A47B"/>
              </a:buClr>
              <a:tabLst>
                <a:tab pos="1067435" algn="l"/>
                <a:tab pos="1068070" algn="l"/>
              </a:tabLst>
            </a:pP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200" dirty="0">
              <a:latin typeface="Calibri"/>
              <a:cs typeface="Calibri"/>
            </a:endParaRPr>
          </a:p>
          <a:p>
            <a:pPr marL="8128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812165" algn="l"/>
                <a:tab pos="8128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response.setContentType("text/html");</a:t>
            </a:r>
            <a:endParaRPr sz="2200" dirty="0">
              <a:latin typeface="Calibri"/>
              <a:cs typeface="Calibri"/>
            </a:endParaRPr>
          </a:p>
          <a:p>
            <a:pPr marL="812800" indent="-228600">
              <a:lnSpc>
                <a:spcPct val="100000"/>
              </a:lnSpc>
              <a:spcBef>
                <a:spcPts val="260"/>
              </a:spcBef>
              <a:buClr>
                <a:srgbClr val="A9A47B"/>
              </a:buClr>
              <a:tabLst>
                <a:tab pos="812165" algn="l"/>
                <a:tab pos="8128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PrintWriter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out=response.getWriter();</a:t>
            </a:r>
            <a:endParaRPr sz="2200" dirty="0">
              <a:latin typeface="Calibri"/>
              <a:cs typeface="Calibri"/>
            </a:endParaRPr>
          </a:p>
          <a:p>
            <a:pPr marL="8128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812165" algn="l"/>
                <a:tab pos="8128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String[]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values=request.getParameterValues("t1");</a:t>
            </a:r>
            <a:endParaRPr sz="2200" dirty="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265"/>
              </a:spcBef>
            </a:pPr>
            <a:endParaRPr sz="2200" dirty="0">
              <a:latin typeface="Arial"/>
              <a:cs typeface="Arial"/>
            </a:endParaRPr>
          </a:p>
          <a:p>
            <a:pPr marL="1320165" indent="-736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1320165" algn="l"/>
                <a:tab pos="13208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for(int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i=0;i&lt;values.length;i++)</a:t>
            </a:r>
            <a:endParaRPr sz="2200" dirty="0">
              <a:latin typeface="Calibri"/>
              <a:cs typeface="Calibri"/>
            </a:endParaRPr>
          </a:p>
          <a:p>
            <a:pPr marL="1257935" indent="-67437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1257935" algn="l"/>
                <a:tab pos="125857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200" dirty="0">
              <a:latin typeface="Calibri"/>
              <a:cs typeface="Calibri"/>
            </a:endParaRPr>
          </a:p>
          <a:p>
            <a:pPr marL="1510665" indent="-9271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1510665" algn="l"/>
                <a:tab pos="151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out.println("&lt;li&gt;"+values[i]+"&lt;/li&gt;");</a:t>
            </a:r>
            <a:endParaRPr sz="2200" dirty="0">
              <a:latin typeface="Calibri"/>
              <a:cs typeface="Calibri"/>
            </a:endParaRPr>
          </a:p>
          <a:p>
            <a:pPr marL="1257935" indent="-67437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1257935" algn="l"/>
                <a:tab pos="125857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 marL="8128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812165" algn="l"/>
                <a:tab pos="8128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 marL="8128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812165" algn="l"/>
                <a:tab pos="812800" algn="l"/>
              </a:tabLst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143000"/>
            <a:ext cx="829028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lang="en-US" sz="2500" spc="-185" dirty="0" smtClean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lang="en-US" sz="2500" spc="-90" dirty="0" smtClean="0">
                <a:solidFill>
                  <a:srgbClr val="C00000"/>
                </a:solidFill>
                <a:latin typeface="Cambria"/>
                <a:cs typeface="Cambria"/>
              </a:rPr>
              <a:t>ead</a:t>
            </a:r>
            <a:r>
              <a:rPr lang="en-US" sz="2500" spc="-21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80" dirty="0" smtClean="0">
                <a:solidFill>
                  <a:srgbClr val="C00000"/>
                </a:solidFill>
                <a:latin typeface="Cambria"/>
                <a:cs typeface="Cambria"/>
              </a:rPr>
              <a:t>data</a:t>
            </a:r>
            <a:r>
              <a:rPr lang="en-US" sz="2500" spc="-204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85" dirty="0" smtClean="0">
                <a:solidFill>
                  <a:srgbClr val="C00000"/>
                </a:solidFill>
                <a:latin typeface="Cambria"/>
                <a:cs typeface="Cambria"/>
              </a:rPr>
              <a:t>from</a:t>
            </a:r>
            <a:r>
              <a:rPr lang="en-US" sz="2500" spc="-21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75" dirty="0" smtClean="0">
                <a:solidFill>
                  <a:srgbClr val="C00000"/>
                </a:solidFill>
                <a:latin typeface="Cambria"/>
                <a:cs typeface="Cambria"/>
              </a:rPr>
              <a:t>HTML</a:t>
            </a:r>
            <a:r>
              <a:rPr lang="en-US" sz="2500" spc="-21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100" dirty="0" smtClean="0">
                <a:solidFill>
                  <a:srgbClr val="C00000"/>
                </a:solidFill>
                <a:latin typeface="Cambria"/>
                <a:cs typeface="Cambria"/>
              </a:rPr>
              <a:t>checkbox</a:t>
            </a:r>
            <a:r>
              <a:rPr lang="en-US" sz="2500" spc="-23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95" dirty="0" smtClean="0">
                <a:solidFill>
                  <a:srgbClr val="C00000"/>
                </a:solidFill>
                <a:latin typeface="Cambria"/>
                <a:cs typeface="Cambria"/>
              </a:rPr>
              <a:t>values &amp;</a:t>
            </a:r>
            <a:r>
              <a:rPr lang="en-US" sz="2500" spc="-21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80" dirty="0" smtClean="0">
                <a:solidFill>
                  <a:srgbClr val="C00000"/>
                </a:solidFill>
                <a:latin typeface="Cambria"/>
                <a:cs typeface="Cambria"/>
              </a:rPr>
              <a:t>print</a:t>
            </a:r>
            <a:r>
              <a:rPr lang="en-US" sz="2500" spc="-22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500" spc="-80" dirty="0" smtClean="0">
                <a:solidFill>
                  <a:srgbClr val="C00000"/>
                </a:solidFill>
                <a:latin typeface="Cambria"/>
                <a:cs typeface="Cambria"/>
              </a:rPr>
              <a:t>them as HTML list</a:t>
            </a:r>
            <a:endParaRPr lang="en-US" sz="25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223850"/>
            <a:ext cx="6855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5" dirty="0"/>
              <a:t>5</a:t>
            </a:r>
            <a:r>
              <a:rPr spc="-200" dirty="0"/>
              <a:t> </a:t>
            </a:r>
            <a:r>
              <a:rPr spc="500" dirty="0"/>
              <a:t>–</a:t>
            </a:r>
            <a:r>
              <a:rPr sz="3200" spc="-100" dirty="0">
                <a:solidFill>
                  <a:srgbClr val="C00000"/>
                </a:solidFill>
              </a:rPr>
              <a:t>(</a:t>
            </a:r>
            <a:r>
              <a:rPr sz="3200" spc="-105" dirty="0">
                <a:solidFill>
                  <a:srgbClr val="C00000"/>
                </a:solidFill>
              </a:rPr>
              <a:t>H</a:t>
            </a:r>
            <a:r>
              <a:rPr sz="3200" spc="-100" dirty="0">
                <a:solidFill>
                  <a:srgbClr val="C00000"/>
                </a:solidFill>
              </a:rPr>
              <a:t>T</a:t>
            </a:r>
            <a:r>
              <a:rPr sz="3200" spc="-95" dirty="0">
                <a:solidFill>
                  <a:srgbClr val="C00000"/>
                </a:solidFill>
              </a:rPr>
              <a:t>M</a:t>
            </a:r>
            <a:r>
              <a:rPr sz="3200" dirty="0">
                <a:solidFill>
                  <a:srgbClr val="C00000"/>
                </a:solidFill>
              </a:rPr>
              <a:t>L</a:t>
            </a:r>
            <a:r>
              <a:rPr sz="3200" spc="-229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co</a:t>
            </a:r>
            <a:r>
              <a:rPr sz="3200" spc="-100" dirty="0">
                <a:solidFill>
                  <a:srgbClr val="C00000"/>
                </a:solidFill>
              </a:rPr>
              <a:t>de</a:t>
            </a:r>
            <a:r>
              <a:rPr sz="3200" dirty="0">
                <a:solidFill>
                  <a:srgbClr val="C00000"/>
                </a:solidFill>
              </a:rPr>
              <a:t>)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838200" y="1524000"/>
            <a:ext cx="6510020" cy="4744246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660400" indent="-228600">
              <a:lnSpc>
                <a:spcPct val="100000"/>
              </a:lnSpc>
              <a:spcBef>
                <a:spcPts val="1310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&lt;!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DOCTYPE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70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0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"post"</a:t>
            </a:r>
            <a:r>
              <a:rPr sz="2200" i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action=s1&gt;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Hobbies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Enter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“text"</a:t>
            </a:r>
            <a:r>
              <a:rPr sz="2200" i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name="t1"</a:t>
            </a:r>
            <a:r>
              <a:rPr sz="2200" i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Enter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Address &lt;input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“text"</a:t>
            </a:r>
            <a:r>
              <a:rPr sz="2200" i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name="t2"</a:t>
            </a:r>
            <a:r>
              <a:rPr sz="2200" i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200" i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Enter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 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“text"</a:t>
            </a:r>
            <a:r>
              <a:rPr sz="2200" i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name="t3"</a:t>
            </a:r>
            <a:r>
              <a:rPr sz="2200" i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2E2B1F"/>
                </a:solidFill>
                <a:latin typeface="Calibri"/>
                <a:cs typeface="Calibri"/>
              </a:rPr>
              <a:t>&lt;br&gt;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type=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"submit"</a:t>
            </a:r>
            <a:r>
              <a:rPr sz="2200" i="1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value="submit"&gt;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  <a:p>
            <a:pPr marL="6604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tabLst>
                <a:tab pos="659765" algn="l"/>
                <a:tab pos="6604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076980"/>
            <a:ext cx="84662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lang="en-US" sz="2800" spc="-365" dirty="0" smtClean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lang="en-US" sz="2800" dirty="0" smtClean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lang="en-US" sz="2800" spc="-20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800" spc="-95" dirty="0" smtClean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lang="en-US" sz="2800" spc="-105" dirty="0" smtClean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lang="en-US" sz="2800" spc="-100" dirty="0" smtClean="0">
                <a:solidFill>
                  <a:srgbClr val="C00000"/>
                </a:solidFill>
                <a:latin typeface="Cambria"/>
                <a:cs typeface="Cambria"/>
              </a:rPr>
              <a:t>in</a:t>
            </a:r>
            <a:r>
              <a:rPr lang="en-US" sz="2800" dirty="0" smtClean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lang="en-US" sz="2800" spc="-229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800" spc="-95" dirty="0" smtClean="0">
                <a:solidFill>
                  <a:srgbClr val="C00000"/>
                </a:solidFill>
                <a:latin typeface="Cambria"/>
                <a:cs typeface="Cambria"/>
              </a:rPr>
              <a:t>co</a:t>
            </a:r>
            <a:r>
              <a:rPr lang="en-US" sz="2800" spc="-100" dirty="0" smtClean="0">
                <a:solidFill>
                  <a:srgbClr val="C00000"/>
                </a:solidFill>
                <a:latin typeface="Cambria"/>
                <a:cs typeface="Cambria"/>
              </a:rPr>
              <a:t>m</a:t>
            </a:r>
            <a:r>
              <a:rPr lang="en-US" sz="2800" spc="-95" dirty="0" smtClean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lang="en-US" sz="2800" spc="-105" dirty="0" smtClean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lang="en-US" sz="2800" spc="-100" dirty="0" smtClean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lang="en-US" sz="2800" spc="-125" dirty="0" smtClean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lang="en-US" sz="2800" dirty="0" smtClean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lang="en-US" sz="2800" spc="-23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800" spc="-105" dirty="0" smtClean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lang="en-US" sz="2800" spc="-100" dirty="0" smtClean="0">
                <a:solidFill>
                  <a:srgbClr val="C00000"/>
                </a:solidFill>
                <a:latin typeface="Cambria"/>
                <a:cs typeface="Cambria"/>
              </a:rPr>
              <a:t>i</a:t>
            </a:r>
            <a:r>
              <a:rPr lang="en-US" sz="2800" spc="-95" dirty="0" smtClean="0">
                <a:solidFill>
                  <a:srgbClr val="C00000"/>
                </a:solidFill>
                <a:latin typeface="Cambria"/>
                <a:cs typeface="Cambria"/>
              </a:rPr>
              <a:t>s</a:t>
            </a:r>
            <a:r>
              <a:rPr lang="en-US" sz="2800" dirty="0" smtClean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lang="en-US" sz="2800" spc="-210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800" spc="-95" dirty="0" smtClean="0">
                <a:solidFill>
                  <a:srgbClr val="C00000"/>
                </a:solidFill>
                <a:latin typeface="Cambria"/>
                <a:cs typeface="Cambria"/>
              </a:rPr>
              <a:t>o</a:t>
            </a:r>
            <a:r>
              <a:rPr lang="en-US" sz="2800" dirty="0" smtClean="0">
                <a:solidFill>
                  <a:srgbClr val="C00000"/>
                </a:solidFill>
                <a:latin typeface="Cambria"/>
                <a:cs typeface="Cambria"/>
              </a:rPr>
              <a:t>f</a:t>
            </a:r>
            <a:r>
              <a:rPr lang="en-US" sz="2800" spc="-21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800" spc="-105" dirty="0" smtClean="0">
                <a:solidFill>
                  <a:srgbClr val="C00000"/>
                </a:solidFill>
                <a:latin typeface="Cambria"/>
                <a:cs typeface="Cambria"/>
              </a:rPr>
              <a:t>al</a:t>
            </a:r>
            <a:r>
              <a:rPr lang="en-US" sz="2800" dirty="0" smtClean="0">
                <a:solidFill>
                  <a:srgbClr val="C00000"/>
                </a:solidFill>
                <a:latin typeface="Cambria"/>
                <a:cs typeface="Cambria"/>
              </a:rPr>
              <a:t>l</a:t>
            </a:r>
            <a:r>
              <a:rPr lang="en-US" sz="2800" spc="-195" dirty="0" smtClean="0">
                <a:solidFill>
                  <a:srgbClr val="C00000"/>
                </a:solidFill>
                <a:latin typeface="Cambria"/>
                <a:cs typeface="Cambria"/>
              </a:rPr>
              <a:t> </a:t>
            </a:r>
            <a:r>
              <a:rPr lang="en-US" sz="2800" spc="-95" dirty="0" smtClean="0">
                <a:solidFill>
                  <a:srgbClr val="C00000"/>
                </a:solidFill>
                <a:latin typeface="Cambria"/>
                <a:cs typeface="Cambria"/>
              </a:rPr>
              <a:t>p</a:t>
            </a:r>
            <a:r>
              <a:rPr lang="en-US" sz="2800" spc="-105" dirty="0" smtClean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lang="en-US" sz="2800" spc="-165" dirty="0" smtClean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lang="en-US" sz="2800" spc="-105" dirty="0" smtClean="0">
                <a:solidFill>
                  <a:srgbClr val="C00000"/>
                </a:solidFill>
                <a:latin typeface="Cambria"/>
                <a:cs typeface="Cambria"/>
              </a:rPr>
              <a:t>a</a:t>
            </a:r>
            <a:r>
              <a:rPr lang="en-US" sz="2800" spc="-100" dirty="0" smtClean="0">
                <a:solidFill>
                  <a:srgbClr val="C00000"/>
                </a:solidFill>
                <a:latin typeface="Cambria"/>
                <a:cs typeface="Cambria"/>
              </a:rPr>
              <a:t>me</a:t>
            </a:r>
            <a:r>
              <a:rPr lang="en-US" sz="2800" spc="-125" dirty="0" smtClean="0">
                <a:solidFill>
                  <a:srgbClr val="C00000"/>
                </a:solidFill>
                <a:latin typeface="Cambria"/>
                <a:cs typeface="Cambria"/>
              </a:rPr>
              <a:t>t</a:t>
            </a:r>
            <a:r>
              <a:rPr lang="en-US" sz="2800" spc="-100" dirty="0" smtClean="0">
                <a:solidFill>
                  <a:srgbClr val="C00000"/>
                </a:solidFill>
                <a:latin typeface="Cambria"/>
                <a:cs typeface="Cambria"/>
              </a:rPr>
              <a:t>e</a:t>
            </a:r>
            <a:r>
              <a:rPr lang="en-US" sz="2800" spc="-105" dirty="0" smtClean="0">
                <a:solidFill>
                  <a:srgbClr val="C00000"/>
                </a:solidFill>
                <a:latin typeface="Cambria"/>
                <a:cs typeface="Cambria"/>
              </a:rPr>
              <a:t>r</a:t>
            </a:r>
            <a:r>
              <a:rPr lang="en-US" sz="2800" dirty="0" smtClean="0">
                <a:solidFill>
                  <a:srgbClr val="C00000"/>
                </a:solidFill>
                <a:latin typeface="Cambria"/>
                <a:cs typeface="Cambria"/>
              </a:rPr>
              <a:t>s in a request object</a:t>
            </a:r>
            <a:endParaRPr lang="en-US" sz="28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140" y="223850"/>
            <a:ext cx="7388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5" dirty="0"/>
              <a:t>5</a:t>
            </a:r>
            <a:r>
              <a:rPr spc="-200" dirty="0"/>
              <a:t> </a:t>
            </a:r>
            <a:r>
              <a:rPr spc="500" dirty="0"/>
              <a:t>–</a:t>
            </a:r>
            <a:r>
              <a:rPr sz="3200" spc="-100" dirty="0">
                <a:solidFill>
                  <a:srgbClr val="C00000"/>
                </a:solidFill>
              </a:rPr>
              <a:t>(</a:t>
            </a:r>
            <a:r>
              <a:rPr sz="3200" spc="-105" dirty="0">
                <a:solidFill>
                  <a:srgbClr val="C00000"/>
                </a:solidFill>
              </a:rPr>
              <a:t>S</a:t>
            </a:r>
            <a:r>
              <a:rPr sz="3200" spc="-100" dirty="0">
                <a:solidFill>
                  <a:srgbClr val="C00000"/>
                </a:solidFill>
              </a:rPr>
              <a:t>e</a:t>
            </a:r>
            <a:r>
              <a:rPr sz="3200" spc="-105" dirty="0">
                <a:solidFill>
                  <a:srgbClr val="C00000"/>
                </a:solidFill>
              </a:rPr>
              <a:t>r</a:t>
            </a:r>
            <a:r>
              <a:rPr sz="3200" spc="-130" dirty="0">
                <a:solidFill>
                  <a:srgbClr val="C00000"/>
                </a:solidFill>
              </a:rPr>
              <a:t>v</a:t>
            </a:r>
            <a:r>
              <a:rPr sz="3200" spc="-105" dirty="0">
                <a:solidFill>
                  <a:srgbClr val="C00000"/>
                </a:solidFill>
              </a:rPr>
              <a:t>l</a:t>
            </a:r>
            <a:r>
              <a:rPr sz="3200" spc="-100" dirty="0">
                <a:solidFill>
                  <a:srgbClr val="C00000"/>
                </a:solidFill>
              </a:rPr>
              <a:t>e</a:t>
            </a:r>
            <a:r>
              <a:rPr sz="3200" dirty="0">
                <a:solidFill>
                  <a:srgbClr val="C00000"/>
                </a:solidFill>
              </a:rPr>
              <a:t>t</a:t>
            </a:r>
            <a:r>
              <a:rPr sz="3200" spc="-220" dirty="0">
                <a:solidFill>
                  <a:srgbClr val="C00000"/>
                </a:solidFill>
              </a:rPr>
              <a:t> </a:t>
            </a:r>
            <a:r>
              <a:rPr sz="3200" spc="-95" dirty="0">
                <a:solidFill>
                  <a:srgbClr val="C00000"/>
                </a:solidFill>
              </a:rPr>
              <a:t>co</a:t>
            </a:r>
            <a:r>
              <a:rPr sz="3200" spc="-100" dirty="0">
                <a:solidFill>
                  <a:srgbClr val="C00000"/>
                </a:solidFill>
              </a:rPr>
              <a:t>de</a:t>
            </a:r>
            <a:r>
              <a:rPr sz="3200" dirty="0">
                <a:solidFill>
                  <a:srgbClr val="C00000"/>
                </a:solidFill>
              </a:rPr>
              <a:t>)</a:t>
            </a:r>
            <a:endParaRPr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304800" y="1168037"/>
            <a:ext cx="7947659" cy="46993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0" marR="5080">
              <a:lnSpc>
                <a:spcPct val="100000"/>
              </a:lnSpc>
              <a:spcBef>
                <a:spcPts val="1580"/>
              </a:spcBef>
            </a:pP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protected</a:t>
            </a:r>
            <a:r>
              <a:rPr sz="2000" spc="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void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doPost(HttpServletRequest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request,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HttpServletResponse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response)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throws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ServletException,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IOException</a:t>
            </a:r>
            <a:endParaRPr sz="2000" dirty="0">
              <a:latin typeface="Calibri"/>
              <a:cs typeface="Calibri"/>
            </a:endParaRPr>
          </a:p>
          <a:p>
            <a:pPr marL="4876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660400" marR="3244215" indent="-58419">
              <a:lnSpc>
                <a:spcPct val="12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response.setContentType("text/html");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PrintWriter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response.getWriter();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660400" marR="2317750">
              <a:lnSpc>
                <a:spcPct val="12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Enumeration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request.getParameterNames();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while(e.hasMoreElements())</a:t>
            </a:r>
            <a:endParaRPr sz="2000" dirty="0">
              <a:latin typeface="Calibri"/>
              <a:cs typeface="Calibri"/>
            </a:endParaRPr>
          </a:p>
          <a:p>
            <a:pPr marL="6604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000" dirty="0">
              <a:latin typeface="Calibri"/>
              <a:cs typeface="Calibri"/>
            </a:endParaRPr>
          </a:p>
          <a:p>
            <a:pPr marL="774700" marR="3829050">
              <a:lnSpc>
                <a:spcPts val="2880"/>
              </a:lnSpc>
              <a:spcBef>
                <a:spcPts val="17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Object obj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e.nextElement();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out.println((String)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obj+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"&lt;br&gt;");</a:t>
            </a:r>
            <a:endParaRPr sz="2000" dirty="0">
              <a:latin typeface="Calibri"/>
              <a:cs typeface="Calibri"/>
            </a:endParaRPr>
          </a:p>
          <a:p>
            <a:pPr marL="77470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4876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6592570" cy="726440"/>
          </a:xfrm>
        </p:spPr>
        <p:txBody>
          <a:bodyPr/>
          <a:lstStyle/>
          <a:p>
            <a:r>
              <a:rPr lang="en-US" dirty="0" smtClean="0"/>
              <a:t>Database and </a:t>
            </a:r>
            <a:r>
              <a:rPr lang="en-US" dirty="0" err="1" smtClean="0"/>
              <a:t>Servlets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295400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To start interfacing Java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Program with JDBC Connection: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Proper JDBC Environment should set-up along with database creation.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To do so, download the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</a:rPr>
              <a:t>mysql-connector.jar </a:t>
            </a:r>
            <a:r>
              <a:rPr lang="en-US" sz="2400" dirty="0" smtClean="0"/>
              <a:t>file from the internet.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As it is downloaded, move the jar file to the apache-tomcat server folder.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Place this jar file in </a:t>
            </a:r>
            <a:r>
              <a:rPr lang="en-US" sz="2400" b="1" dirty="0" smtClean="0"/>
              <a:t>lib</a:t>
            </a:r>
            <a:r>
              <a:rPr lang="en-US" sz="2400" dirty="0" smtClean="0"/>
              <a:t> folder present in the apache-tomcat directory.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48600" cy="1371600"/>
          </a:xfrm>
        </p:spPr>
        <p:txBody>
          <a:bodyPr/>
          <a:lstStyle/>
          <a:p>
            <a:r>
              <a:rPr lang="en-US" b="1" dirty="0" smtClean="0"/>
              <a:t>Step 1: Creation of Database and Table in </a:t>
            </a:r>
            <a:r>
              <a:rPr lang="en-US" b="1" dirty="0" err="1" smtClean="0"/>
              <a:t>MySQL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9346" y="2362200"/>
            <a:ext cx="85612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 smtClean="0"/>
              <a:t>mysql</a:t>
            </a:r>
            <a:r>
              <a:rPr lang="en-US" sz="2000" dirty="0" smtClean="0"/>
              <a:t>&gt;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create table users (username </a:t>
            </a:r>
            <a:r>
              <a:rPr lang="en-US" sz="2000" dirty="0" err="1" smtClean="0">
                <a:latin typeface="Arial Unicode MS" pitchFamily="34" charset="-128"/>
                <a:cs typeface="Arial" pitchFamily="34" charset="0"/>
              </a:rPr>
              <a:t>varchar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(20), password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varchar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(20));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848600" cy="1415772"/>
          </a:xfrm>
        </p:spPr>
        <p:txBody>
          <a:bodyPr/>
          <a:lstStyle/>
          <a:p>
            <a:r>
              <a:rPr lang="en-US" b="1" dirty="0" smtClean="0"/>
              <a:t>Step 2: Implementation of required Web-pages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2222957"/>
            <a:ext cx="7315201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Create a form in HTML file, where take all the inputs required to insert data into the database.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8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dirty="0" smtClean="0"/>
              <a:t> Specify the </a:t>
            </a:r>
            <a:r>
              <a:rPr lang="en-US" sz="2800" dirty="0" err="1" smtClean="0"/>
              <a:t>servlet</a:t>
            </a:r>
            <a:r>
              <a:rPr lang="en-US" sz="2800" dirty="0" smtClean="0"/>
              <a:t> name in it, with the POST method as security is important aspects in database connectivity.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38200"/>
          </a:xfrm>
        </p:spPr>
        <p:txBody>
          <a:bodyPr/>
          <a:lstStyle/>
          <a:p>
            <a:r>
              <a:rPr lang="en-US" dirty="0" smtClean="0"/>
              <a:t>Client Side Program- HTML Page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219200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 smtClean="0"/>
              <a:t>&lt;BODY&gt;</a:t>
            </a:r>
          </a:p>
          <a:p>
            <a:r>
              <a:rPr lang="en-US" dirty="0" smtClean="0"/>
              <a:t>&lt;FORM ACTION="http://localhost:8080/examples/servlet/Login" METHOD="GET"&gt;</a:t>
            </a:r>
          </a:p>
          <a:p>
            <a:endParaRPr lang="en-US" dirty="0" smtClean="0"/>
          </a:p>
          <a:p>
            <a:r>
              <a:rPr lang="en-US" dirty="0" smtClean="0"/>
              <a:t>  username: &lt;INPUT NAME="un" TYPE=TEXT&gt; &lt;BR&gt;</a:t>
            </a:r>
          </a:p>
          <a:p>
            <a:r>
              <a:rPr lang="en-US" dirty="0" smtClean="0"/>
              <a:t>  password: &lt;INPUT NAME="pw" TYPE=PASSWORD&gt; &lt;BR&gt;</a:t>
            </a:r>
          </a:p>
          <a:p>
            <a:endParaRPr lang="en-US" dirty="0" smtClean="0"/>
          </a:p>
          <a:p>
            <a:r>
              <a:rPr lang="en-US" dirty="0" smtClean="0"/>
              <a:t> &lt;INPUT TYPE="SUBMIT" VALUE="login"&gt;</a:t>
            </a:r>
          </a:p>
          <a:p>
            <a:r>
              <a:rPr lang="en-US" dirty="0" smtClean="0"/>
              <a:t> &lt;INPUT TYPE="RESET"    VALUE="cancel"&gt;</a:t>
            </a:r>
          </a:p>
          <a:p>
            <a:endParaRPr lang="en-US" dirty="0" smtClean="0"/>
          </a:p>
          <a:p>
            <a:r>
              <a:rPr lang="en-US" dirty="0" smtClean="0"/>
              <a:t>&lt;/FORM&gt;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846060" cy="707886"/>
          </a:xfrm>
        </p:spPr>
        <p:txBody>
          <a:bodyPr/>
          <a:lstStyle/>
          <a:p>
            <a:r>
              <a:rPr lang="en-US" dirty="0" smtClean="0"/>
              <a:t>Server Side Program - </a:t>
            </a:r>
            <a:r>
              <a:rPr lang="en-US" dirty="0" err="1" smtClean="0"/>
              <a:t>Servlet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7543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javax.servlet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javax.servlet.http</a:t>
            </a:r>
            <a:r>
              <a:rPr lang="en-US" dirty="0" smtClean="0"/>
              <a:t>.*;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import java.sql.*;</a:t>
            </a:r>
          </a:p>
          <a:p>
            <a:r>
              <a:rPr lang="en-US" dirty="0" smtClean="0"/>
              <a:t>public class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Login extends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HttpServlet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Connection </a:t>
            </a:r>
            <a:r>
              <a:rPr lang="en-US" dirty="0" err="1" smtClean="0"/>
              <a:t>conn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void </a:t>
            </a:r>
            <a:r>
              <a:rPr lang="en-US" dirty="0" err="1" smtClean="0"/>
              <a:t>doGet</a:t>
            </a:r>
            <a:r>
              <a:rPr lang="en-US" dirty="0" smtClean="0"/>
              <a:t>(</a:t>
            </a:r>
            <a:r>
              <a:rPr lang="en-US" dirty="0" err="1" smtClean="0"/>
              <a:t>HttpServletRequest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, </a:t>
            </a:r>
            <a:r>
              <a:rPr lang="en-US" dirty="0" err="1" smtClean="0"/>
              <a:t>HttpServletResponse</a:t>
            </a:r>
            <a:r>
              <a:rPr lang="en-US" dirty="0" smtClean="0"/>
              <a:t> res) throws   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ServletException</a:t>
            </a:r>
            <a:r>
              <a:rPr lang="en-US" dirty="0" smtClean="0"/>
              <a:t>,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r>
              <a:rPr lang="en-US" dirty="0" smtClean="0"/>
              <a:t> 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PrintWriter</a:t>
            </a:r>
            <a:r>
              <a:rPr lang="en-US" dirty="0" smtClean="0"/>
              <a:t> out;</a:t>
            </a:r>
          </a:p>
          <a:p>
            <a:r>
              <a:rPr lang="en-US" dirty="0" smtClean="0"/>
              <a:t>    String u, p;</a:t>
            </a:r>
          </a:p>
          <a:p>
            <a:r>
              <a:rPr lang="en-US" dirty="0" smtClean="0"/>
              <a:t>    u= </a:t>
            </a:r>
            <a:r>
              <a:rPr lang="en-US" dirty="0" err="1" smtClean="0"/>
              <a:t>req.getParameter</a:t>
            </a:r>
            <a:r>
              <a:rPr lang="en-US" dirty="0" smtClean="0"/>
              <a:t>("un");</a:t>
            </a:r>
          </a:p>
          <a:p>
            <a:r>
              <a:rPr lang="en-US" dirty="0" smtClean="0"/>
              <a:t>    p= </a:t>
            </a:r>
            <a:r>
              <a:rPr lang="en-US" dirty="0" err="1" smtClean="0"/>
              <a:t>req.getParameter</a:t>
            </a:r>
            <a:r>
              <a:rPr lang="en-US" dirty="0" smtClean="0"/>
              <a:t>("pw");</a:t>
            </a:r>
          </a:p>
          <a:p>
            <a:r>
              <a:rPr lang="en-US" dirty="0" smtClean="0"/>
              <a:t>    out=</a:t>
            </a:r>
            <a:r>
              <a:rPr lang="en-US" dirty="0" err="1" smtClean="0"/>
              <a:t>res.getWriter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try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Class.forName</a:t>
            </a:r>
            <a:r>
              <a:rPr lang="en-US" dirty="0" smtClean="0"/>
              <a:t>("</a:t>
            </a:r>
            <a:r>
              <a:rPr lang="en-US" dirty="0" err="1" smtClean="0"/>
              <a:t>com.mysql.jdbc.Driver</a:t>
            </a:r>
            <a:r>
              <a:rPr lang="en-US" dirty="0" smtClean="0"/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626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</a:t>
            </a:r>
            <a:r>
              <a:rPr spc="-180" dirty="0"/>
              <a:t>r</a:t>
            </a:r>
            <a:r>
              <a:rPr spc="-105" dirty="0"/>
              <a:t>c</a:t>
            </a:r>
            <a:r>
              <a:rPr spc="-110" dirty="0"/>
              <a:t>hi</a:t>
            </a:r>
            <a:r>
              <a:rPr spc="-135" dirty="0"/>
              <a:t>t</a:t>
            </a:r>
            <a:r>
              <a:rPr spc="-105" dirty="0"/>
              <a:t>ec</a:t>
            </a:r>
            <a:r>
              <a:rPr spc="-100" dirty="0"/>
              <a:t>tu</a:t>
            </a:r>
            <a:r>
              <a:rPr spc="-180" dirty="0"/>
              <a:t>r</a:t>
            </a:r>
            <a:r>
              <a:rPr spc="-5" dirty="0"/>
              <a:t>e</a:t>
            </a:r>
            <a:r>
              <a:rPr spc="-225" dirty="0"/>
              <a:t> </a:t>
            </a:r>
            <a:r>
              <a:rPr spc="-105" dirty="0"/>
              <a:t>D</a:t>
            </a:r>
            <a:r>
              <a:rPr spc="-110" dirty="0"/>
              <a:t>i</a:t>
            </a:r>
            <a:r>
              <a:rPr spc="-105" dirty="0"/>
              <a:t>a</a:t>
            </a:r>
            <a:r>
              <a:rPr spc="-110" dirty="0"/>
              <a:t>g</a:t>
            </a:r>
            <a:r>
              <a:rPr spc="-195" dirty="0"/>
              <a:t>r</a:t>
            </a:r>
            <a:r>
              <a:rPr spc="-105" dirty="0"/>
              <a:t>a</a:t>
            </a:r>
            <a:r>
              <a:rPr spc="-5" dirty="0"/>
              <a:t>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522221"/>
            <a:ext cx="3462654" cy="444224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5715" indent="-228600" algn="just">
              <a:lnSpc>
                <a:spcPct val="901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First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HTTP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requests coming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server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delegated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container.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A9A47B"/>
              </a:buClr>
              <a:buFont typeface="Arial"/>
              <a:buChar char="•"/>
            </a:pPr>
            <a:endParaRPr sz="255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16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servlet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loads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 &amp; initializes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5" dirty="0" err="1">
                <a:solidFill>
                  <a:srgbClr val="2E2B1F"/>
                </a:solidFill>
                <a:cs typeface="Calibri"/>
              </a:rPr>
              <a:t>servlet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before</a:t>
            </a:r>
            <a:r>
              <a:rPr lang="en-US"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 directly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invoking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service()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2500" dirty="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9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handles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spawning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threads,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each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thread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executing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service()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single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instance of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1447800"/>
            <a:ext cx="4419600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6592570" cy="492443"/>
          </a:xfrm>
        </p:spPr>
        <p:txBody>
          <a:bodyPr/>
          <a:lstStyle/>
          <a:p>
            <a:r>
              <a:rPr lang="en-US" sz="3200" dirty="0" smtClean="0"/>
              <a:t>Continued…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57200" y="533401"/>
            <a:ext cx="7543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conn</a:t>
            </a:r>
            <a:r>
              <a:rPr lang="en-US" dirty="0" smtClean="0"/>
              <a:t>=</a:t>
            </a:r>
            <a:r>
              <a:rPr lang="en-US" dirty="0" err="1" smtClean="0"/>
              <a:t>DriverManager.getConnection</a:t>
            </a:r>
            <a:r>
              <a:rPr lang="en-US" dirty="0" smtClean="0"/>
              <a:t>("</a:t>
            </a:r>
            <a:r>
              <a:rPr lang="en-US" dirty="0" err="1" smtClean="0"/>
              <a:t>jdbc:mysql</a:t>
            </a:r>
            <a:r>
              <a:rPr lang="en-US" dirty="0" smtClean="0"/>
              <a:t>://localhost:3306/</a:t>
            </a:r>
            <a:r>
              <a:rPr lang="en-US" dirty="0" err="1" smtClean="0"/>
              <a:t>vij","root","admin</a:t>
            </a:r>
            <a:r>
              <a:rPr lang="en-US" dirty="0" smtClean="0"/>
              <a:t>");</a:t>
            </a:r>
          </a:p>
          <a:p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PreparedStatement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conn.prepareStatement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("select username, password from users where username = ? and password = ?");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ps.setString</a:t>
            </a:r>
            <a:r>
              <a:rPr lang="en-US" dirty="0" smtClean="0">
                <a:solidFill>
                  <a:srgbClr val="7030A0"/>
                </a:solidFill>
              </a:rPr>
              <a:t>(1, u);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ps.setString</a:t>
            </a:r>
            <a:r>
              <a:rPr lang="en-US" dirty="0" smtClean="0">
                <a:solidFill>
                  <a:srgbClr val="7030A0"/>
                </a:solidFill>
              </a:rPr>
              <a:t>(2, p);</a:t>
            </a:r>
          </a:p>
          <a:p>
            <a:r>
              <a:rPr lang="en-US" dirty="0" err="1" smtClean="0">
                <a:solidFill>
                  <a:srgbClr val="00B050"/>
                </a:solidFill>
              </a:rPr>
              <a:t>ResultSet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rs</a:t>
            </a:r>
            <a:r>
              <a:rPr lang="en-US" dirty="0" smtClean="0">
                <a:solidFill>
                  <a:srgbClr val="00B050"/>
                </a:solidFill>
              </a:rPr>
              <a:t> = </a:t>
            </a:r>
            <a:r>
              <a:rPr lang="en-US" dirty="0" err="1" smtClean="0">
                <a:solidFill>
                  <a:srgbClr val="00B050"/>
                </a:solidFill>
              </a:rPr>
              <a:t>ps.executeQuery</a:t>
            </a:r>
            <a:r>
              <a:rPr lang="en-US" dirty="0" smtClean="0">
                <a:solidFill>
                  <a:srgbClr val="00B050"/>
                </a:solidFill>
              </a:rPr>
              <a:t>();</a:t>
            </a:r>
          </a:p>
          <a:p>
            <a:endParaRPr lang="en-US" dirty="0" smtClean="0"/>
          </a:p>
          <a:p>
            <a:r>
              <a:rPr lang="en-US" dirty="0" err="1" smtClean="0"/>
              <a:t>res.setContentType</a:t>
            </a:r>
            <a:r>
              <a:rPr lang="en-US" dirty="0" smtClean="0"/>
              <a:t>("text/html");</a:t>
            </a:r>
          </a:p>
          <a:p>
            <a:r>
              <a:rPr lang="en-US" dirty="0" smtClean="0"/>
              <a:t> if (</a:t>
            </a:r>
            <a:r>
              <a:rPr lang="en-US" dirty="0" err="1" smtClean="0"/>
              <a:t>rs.next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out.println</a:t>
            </a:r>
            <a:r>
              <a:rPr lang="en-US" dirty="0" smtClean="0"/>
              <a:t>("&lt;HTML&gt; &lt;BODY&gt;");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out.println</a:t>
            </a:r>
            <a:r>
              <a:rPr lang="en-US" dirty="0" smtClean="0"/>
              <a:t>("&lt;H1&gt;Welcome "+u+ "&lt;/H1&gt;");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out.println</a:t>
            </a:r>
            <a:r>
              <a:rPr lang="en-US" dirty="0" smtClean="0"/>
              <a:t>("&lt;/BODY&gt;&lt;/HTML&gt;");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else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out.println</a:t>
            </a:r>
            <a:r>
              <a:rPr lang="en-US" dirty="0" smtClean="0"/>
              <a:t>("&lt;HTML&gt; &lt;BODY&gt;");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out.println</a:t>
            </a:r>
            <a:r>
              <a:rPr lang="en-US" dirty="0" smtClean="0"/>
              <a:t>("&lt;H1&gt;Invalid credentials&lt;/H1&gt;");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out.println</a:t>
            </a:r>
            <a:r>
              <a:rPr lang="en-US" dirty="0" smtClean="0"/>
              <a:t>("&lt;/BODY&gt;&lt;/HTML&gt;");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6592570" cy="492443"/>
          </a:xfrm>
        </p:spPr>
        <p:txBody>
          <a:bodyPr/>
          <a:lstStyle/>
          <a:p>
            <a:r>
              <a:rPr lang="en-US" sz="3200" dirty="0" smtClean="0"/>
              <a:t>Continued…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609600" y="1066800"/>
            <a:ext cx="7620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catch (</a:t>
            </a:r>
            <a:r>
              <a:rPr lang="en-US" dirty="0" err="1" smtClean="0"/>
              <a:t>ClassNotFoundException</a:t>
            </a:r>
            <a:r>
              <a:rPr lang="en-US" dirty="0" smtClean="0"/>
              <a:t> e)</a:t>
            </a:r>
          </a:p>
          <a:p>
            <a:r>
              <a:rPr lang="en-US" dirty="0" smtClean="0"/>
              <a:t>    { </a:t>
            </a:r>
            <a:r>
              <a:rPr lang="en-US" dirty="0" err="1" smtClean="0"/>
              <a:t>out.println</a:t>
            </a:r>
            <a:r>
              <a:rPr lang="en-US" dirty="0" smtClean="0"/>
              <a:t>(</a:t>
            </a:r>
            <a:r>
              <a:rPr lang="en-US" dirty="0" err="1" smtClean="0"/>
              <a:t>e.getMessage</a:t>
            </a:r>
            <a:r>
              <a:rPr lang="en-US" dirty="0" smtClean="0"/>
              <a:t>()); }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catch(</a:t>
            </a:r>
            <a:r>
              <a:rPr lang="en-US" dirty="0" err="1" smtClean="0"/>
              <a:t>SQLException</a:t>
            </a:r>
            <a:r>
              <a:rPr lang="en-US" dirty="0" smtClean="0"/>
              <a:t> e)</a:t>
            </a:r>
          </a:p>
          <a:p>
            <a:r>
              <a:rPr lang="en-US" dirty="0" smtClean="0"/>
              <a:t>    { </a:t>
            </a:r>
            <a:r>
              <a:rPr lang="en-US" dirty="0" err="1" smtClean="0"/>
              <a:t>out.println</a:t>
            </a:r>
            <a:r>
              <a:rPr lang="en-US" dirty="0" smtClean="0"/>
              <a:t>(</a:t>
            </a:r>
            <a:r>
              <a:rPr lang="en-US" dirty="0" err="1" smtClean="0"/>
              <a:t>e.getMessage</a:t>
            </a:r>
            <a:r>
              <a:rPr lang="en-US" dirty="0" smtClean="0"/>
              <a:t>());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void </a:t>
            </a:r>
            <a:r>
              <a:rPr lang="en-US" dirty="0" err="1" smtClean="0"/>
              <a:t>doPost</a:t>
            </a:r>
            <a:r>
              <a:rPr lang="en-US" dirty="0" smtClean="0"/>
              <a:t>(</a:t>
            </a:r>
            <a:r>
              <a:rPr lang="en-US" dirty="0" err="1" smtClean="0"/>
              <a:t>HttpServletRequest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, </a:t>
            </a:r>
            <a:r>
              <a:rPr lang="en-US" dirty="0" err="1" smtClean="0"/>
              <a:t>HttpServletResponse</a:t>
            </a:r>
            <a:r>
              <a:rPr lang="en-US" dirty="0" smtClean="0"/>
              <a:t> res) throws </a:t>
            </a:r>
            <a:r>
              <a:rPr lang="en-US" dirty="0" err="1" smtClean="0"/>
              <a:t>ServletException</a:t>
            </a:r>
            <a:r>
              <a:rPr lang="en-US" dirty="0" smtClean="0"/>
              <a:t>, </a:t>
            </a:r>
            <a:r>
              <a:rPr lang="en-US" dirty="0" err="1" smtClean="0"/>
              <a:t>IOException</a:t>
            </a:r>
            <a:endParaRPr lang="en-US" dirty="0" smtClean="0"/>
          </a:p>
          <a:p>
            <a:r>
              <a:rPr lang="en-US" dirty="0" smtClean="0"/>
              <a:t>  {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doGet</a:t>
            </a:r>
            <a:r>
              <a:rPr lang="en-US" dirty="0" smtClean="0"/>
              <a:t>(</a:t>
            </a:r>
            <a:r>
              <a:rPr lang="en-US" dirty="0" err="1" smtClean="0"/>
              <a:t>req</a:t>
            </a:r>
            <a:r>
              <a:rPr lang="en-US" dirty="0" smtClean="0"/>
              <a:t> , res);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8608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15" dirty="0"/>
              <a:t> </a:t>
            </a:r>
            <a:r>
              <a:rPr spc="-110" dirty="0"/>
              <a:t>(</a:t>
            </a:r>
            <a:r>
              <a:rPr spc="-105" dirty="0"/>
              <a:t>Ma</a:t>
            </a:r>
            <a:r>
              <a:rPr spc="-100" dirty="0"/>
              <a:t>n</a:t>
            </a:r>
            <a:r>
              <a:rPr spc="-105" dirty="0"/>
              <a:t>a</a:t>
            </a:r>
            <a:r>
              <a:rPr spc="-110" dirty="0"/>
              <a:t>g</a:t>
            </a:r>
            <a:r>
              <a:rPr spc="-105" dirty="0"/>
              <a:t>e</a:t>
            </a:r>
            <a:r>
              <a:rPr spc="-100" dirty="0"/>
              <a:t>m</a:t>
            </a:r>
            <a:r>
              <a:rPr spc="-105" dirty="0"/>
              <a:t>e</a:t>
            </a:r>
            <a:r>
              <a:rPr spc="-100" dirty="0"/>
              <a:t>nt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490" y="1321719"/>
            <a:ext cx="7458710" cy="46980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800" b="1" spc="-15" dirty="0" smtClean="0">
                <a:solidFill>
                  <a:srgbClr val="2E2B1F"/>
                </a:solidFill>
                <a:cs typeface="Calibri"/>
              </a:rPr>
              <a:t>Http</a:t>
            </a:r>
            <a:r>
              <a:rPr lang="en-US" sz="2800" b="1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b="1" spc="-15" dirty="0" smtClean="0">
                <a:solidFill>
                  <a:srgbClr val="2E2B1F"/>
                </a:solidFill>
                <a:cs typeface="Calibri"/>
              </a:rPr>
              <a:t>protocol</a:t>
            </a:r>
            <a:r>
              <a:rPr lang="en-US" sz="2800" b="1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b="1" spc="-5" dirty="0" smtClean="0">
                <a:solidFill>
                  <a:srgbClr val="2E2B1F"/>
                </a:solidFill>
                <a:cs typeface="Calibri"/>
              </a:rPr>
              <a:t>is</a:t>
            </a:r>
            <a:r>
              <a:rPr lang="en-US" sz="2800" b="1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b="1" spc="-15" dirty="0" smtClean="0">
                <a:solidFill>
                  <a:srgbClr val="2E2B1F"/>
                </a:solidFill>
                <a:cs typeface="Calibri"/>
              </a:rPr>
              <a:t>stateless</a:t>
            </a:r>
            <a:r>
              <a:rPr lang="en-US" sz="2800" spc="2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cs typeface="Calibri"/>
              </a:rPr>
              <a:t>so</a:t>
            </a:r>
            <a:r>
              <a:rPr lang="en-US" sz="28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-15" dirty="0" smtClean="0">
                <a:solidFill>
                  <a:srgbClr val="2E2B1F"/>
                </a:solidFill>
                <a:cs typeface="Calibri"/>
              </a:rPr>
              <a:t>we</a:t>
            </a:r>
            <a:r>
              <a:rPr lang="en-US" sz="2800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-10" dirty="0" smtClean="0">
                <a:solidFill>
                  <a:srgbClr val="2E2B1F"/>
                </a:solidFill>
                <a:cs typeface="Calibri"/>
              </a:rPr>
              <a:t>need</a:t>
            </a:r>
            <a:r>
              <a:rPr lang="en-US" sz="2800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-15" dirty="0" smtClean="0">
                <a:solidFill>
                  <a:srgbClr val="2E2B1F"/>
                </a:solidFill>
                <a:cs typeface="Calibri"/>
              </a:rPr>
              <a:t>to</a:t>
            </a:r>
            <a:r>
              <a:rPr lang="en-US" sz="28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-10" dirty="0" smtClean="0">
                <a:solidFill>
                  <a:srgbClr val="2E2B1F"/>
                </a:solidFill>
                <a:cs typeface="Calibri"/>
              </a:rPr>
              <a:t>maintain</a:t>
            </a:r>
            <a:r>
              <a:rPr lang="en-US" sz="2800" spc="-5" dirty="0" smtClean="0">
                <a:solidFill>
                  <a:srgbClr val="2E2B1F"/>
                </a:solidFill>
                <a:cs typeface="Calibri"/>
              </a:rPr>
              <a:t> the </a:t>
            </a:r>
            <a:r>
              <a:rPr lang="en-US" sz="2800" spc="-25" dirty="0" smtClean="0">
                <a:solidFill>
                  <a:srgbClr val="2E2B1F"/>
                </a:solidFill>
                <a:cs typeface="Calibri"/>
              </a:rPr>
              <a:t>state</a:t>
            </a:r>
            <a:r>
              <a:rPr lang="en-US" sz="2800" spc="1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-10" dirty="0" smtClean="0">
                <a:solidFill>
                  <a:srgbClr val="2E2B1F"/>
                </a:solidFill>
                <a:cs typeface="Calibri"/>
              </a:rPr>
              <a:t>using </a:t>
            </a:r>
            <a:r>
              <a:rPr lang="en-US" sz="2800" spc="-48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cs typeface="Calibri"/>
              </a:rPr>
              <a:t>some mechanism</a:t>
            </a:r>
            <a:r>
              <a:rPr lang="en-US" sz="2800" spc="-10" dirty="0" smtClean="0">
                <a:solidFill>
                  <a:srgbClr val="2E2B1F"/>
                </a:solidFill>
                <a:cs typeface="Calibri"/>
              </a:rPr>
              <a:t>.</a:t>
            </a:r>
            <a:endParaRPr lang="en-US" sz="2800" b="1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81153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8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server,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5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8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treats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request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a completely </a:t>
            </a:r>
            <a:r>
              <a:rPr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8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request.</a:t>
            </a:r>
            <a:endParaRPr sz="2800" dirty="0">
              <a:latin typeface="Calibri"/>
              <a:cs typeface="Calibri"/>
            </a:endParaRPr>
          </a:p>
          <a:p>
            <a:pPr marL="241300" marR="33782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So</a:t>
            </a:r>
            <a:r>
              <a:rPr sz="2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we</a:t>
            </a:r>
            <a:r>
              <a:rPr sz="2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need</a:t>
            </a:r>
            <a:r>
              <a:rPr sz="2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maintain</a:t>
            </a:r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state</a:t>
            </a:r>
            <a:r>
              <a:rPr sz="2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2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user</a:t>
            </a:r>
            <a:r>
              <a:rPr lang="en-IN" sz="2800" b="1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8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800" b="1"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recognize</a:t>
            </a:r>
            <a:r>
              <a:rPr sz="2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800" b="1" spc="-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any </a:t>
            </a:r>
            <a:r>
              <a:rPr sz="2800" b="1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particular</a:t>
            </a:r>
            <a:r>
              <a:rPr sz="2800" b="1" spc="-3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user</a:t>
            </a:r>
            <a:r>
              <a:rPr sz="2800" b="1" spc="-5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lang="en-US" sz="2800" b="1" spc="-50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337820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spc="-5" dirty="0" smtClean="0">
                <a:solidFill>
                  <a:srgbClr val="2E2B1F"/>
                </a:solidFill>
                <a:cs typeface="Calibri"/>
              </a:rPr>
              <a:t>Session</a:t>
            </a:r>
            <a:r>
              <a:rPr lang="en-US" sz="2400" b="1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b="1" spc="-25" dirty="0" smtClean="0">
                <a:solidFill>
                  <a:srgbClr val="2E2B1F"/>
                </a:solidFill>
                <a:cs typeface="Calibri"/>
              </a:rPr>
              <a:t>Tracking</a:t>
            </a:r>
            <a:r>
              <a:rPr lang="en-US" sz="2400" b="1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is</a:t>
            </a:r>
            <a:r>
              <a:rPr lang="en-US" sz="24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a</a:t>
            </a:r>
            <a:r>
              <a:rPr lang="en-US" sz="24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25" dirty="0" smtClean="0">
                <a:solidFill>
                  <a:srgbClr val="2E2B1F"/>
                </a:solidFill>
                <a:cs typeface="Calibri"/>
              </a:rPr>
              <a:t>way</a:t>
            </a:r>
            <a:r>
              <a:rPr lang="en-US" sz="24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20" dirty="0" smtClean="0">
                <a:solidFill>
                  <a:srgbClr val="2E2B1F"/>
                </a:solidFill>
                <a:cs typeface="Calibri"/>
              </a:rPr>
              <a:t>to</a:t>
            </a:r>
            <a:r>
              <a:rPr lang="en-US" sz="2400" spc="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maintain</a:t>
            </a:r>
            <a:r>
              <a:rPr lang="en-US" sz="24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25" dirty="0" smtClean="0">
                <a:solidFill>
                  <a:srgbClr val="2E2B1F"/>
                </a:solidFill>
                <a:cs typeface="Calibri"/>
              </a:rPr>
              <a:t>state</a:t>
            </a:r>
            <a:r>
              <a:rPr lang="en-US" sz="2400" spc="2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15" dirty="0" smtClean="0">
                <a:solidFill>
                  <a:srgbClr val="2E2B1F"/>
                </a:solidFill>
                <a:cs typeface="Calibri"/>
              </a:rPr>
              <a:t>(data)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 of</a:t>
            </a:r>
            <a:r>
              <a:rPr lang="en-US" sz="24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an</a:t>
            </a:r>
            <a:r>
              <a:rPr lang="en-US" sz="24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0" dirty="0" smtClean="0">
                <a:solidFill>
                  <a:srgbClr val="2E2B1F"/>
                </a:solidFill>
                <a:cs typeface="Calibri"/>
              </a:rPr>
              <a:t>user.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It </a:t>
            </a:r>
            <a:r>
              <a:rPr lang="en-US" sz="2400" spc="-48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is</a:t>
            </a:r>
            <a:r>
              <a:rPr lang="en-US" sz="24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also</a:t>
            </a:r>
            <a:r>
              <a:rPr lang="en-US" sz="24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10" dirty="0" smtClean="0">
                <a:solidFill>
                  <a:srgbClr val="2E2B1F"/>
                </a:solidFill>
                <a:cs typeface="Calibri"/>
              </a:rPr>
              <a:t>known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 as</a:t>
            </a:r>
            <a:r>
              <a:rPr lang="en-US" sz="2400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b="1" spc="-5" dirty="0" smtClean="0">
                <a:solidFill>
                  <a:srgbClr val="2E2B1F"/>
                </a:solidFill>
                <a:cs typeface="Calibri"/>
              </a:rPr>
              <a:t>session</a:t>
            </a:r>
            <a:r>
              <a:rPr lang="en-US" sz="2400" b="1" spc="1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b="1" spc="-15" dirty="0" smtClean="0">
                <a:solidFill>
                  <a:srgbClr val="2E2B1F"/>
                </a:solidFill>
                <a:cs typeface="Calibri"/>
              </a:rPr>
              <a:t>management</a:t>
            </a:r>
            <a:r>
              <a:rPr lang="en-US" sz="2400" b="1" spc="3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in</a:t>
            </a:r>
            <a:r>
              <a:rPr lang="en-US" sz="24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" dirty="0" err="1" smtClean="0">
                <a:solidFill>
                  <a:srgbClr val="2E2B1F"/>
                </a:solidFill>
                <a:cs typeface="Calibri"/>
              </a:rPr>
              <a:t>servlets</a:t>
            </a:r>
            <a:r>
              <a:rPr lang="en-US" sz="2400" spc="-5" dirty="0" smtClean="0">
                <a:solidFill>
                  <a:srgbClr val="2E2B1F"/>
                </a:solidFill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6936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15" dirty="0"/>
              <a:t> </a:t>
            </a:r>
            <a:r>
              <a:rPr spc="-475" dirty="0"/>
              <a:t>T</a:t>
            </a:r>
            <a:r>
              <a:rPr spc="-105" dirty="0"/>
              <a:t>ec</a:t>
            </a:r>
            <a:r>
              <a:rPr spc="-110" dirty="0"/>
              <a:t>h</a:t>
            </a:r>
            <a:r>
              <a:rPr spc="-100" dirty="0"/>
              <a:t>n</a:t>
            </a:r>
            <a:r>
              <a:rPr spc="-110" dirty="0"/>
              <a:t>iq</a:t>
            </a:r>
            <a:r>
              <a:rPr spc="-100" dirty="0"/>
              <a:t>u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6350" y="1524888"/>
            <a:ext cx="5676900" cy="1105535"/>
            <a:chOff x="1276350" y="1524888"/>
            <a:chExt cx="5676900" cy="1105535"/>
          </a:xfrm>
        </p:grpSpPr>
        <p:sp>
          <p:nvSpPr>
            <p:cNvPr id="4" name="object 4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76350" y="2756154"/>
            <a:ext cx="5676900" cy="1105535"/>
            <a:chOff x="1276350" y="2756154"/>
            <a:chExt cx="5676900" cy="1105535"/>
          </a:xfrm>
        </p:grpSpPr>
        <p:sp>
          <p:nvSpPr>
            <p:cNvPr id="7" name="object 7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27"/>
                  </a:lnTo>
                  <a:lnTo>
                    <a:pt x="6352" y="936438"/>
                  </a:lnTo>
                  <a:lnTo>
                    <a:pt x="24280" y="978944"/>
                  </a:lnTo>
                  <a:lnTo>
                    <a:pt x="52085" y="1014952"/>
                  </a:lnTo>
                  <a:lnTo>
                    <a:pt x="88072" y="1042768"/>
                  </a:lnTo>
                  <a:lnTo>
                    <a:pt x="130542" y="1060700"/>
                  </a:lnTo>
                  <a:lnTo>
                    <a:pt x="177800" y="1067054"/>
                  </a:lnTo>
                  <a:lnTo>
                    <a:pt x="5461000" y="1067054"/>
                  </a:lnTo>
                  <a:lnTo>
                    <a:pt x="5508257" y="1060700"/>
                  </a:lnTo>
                  <a:lnTo>
                    <a:pt x="5550727" y="1042768"/>
                  </a:lnTo>
                  <a:lnTo>
                    <a:pt x="5586714" y="1014952"/>
                  </a:lnTo>
                  <a:lnTo>
                    <a:pt x="5614519" y="978944"/>
                  </a:lnTo>
                  <a:lnTo>
                    <a:pt x="5632447" y="936438"/>
                  </a:lnTo>
                  <a:lnTo>
                    <a:pt x="5638800" y="889127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27"/>
                  </a:lnTo>
                  <a:lnTo>
                    <a:pt x="5632447" y="936438"/>
                  </a:lnTo>
                  <a:lnTo>
                    <a:pt x="5614519" y="978944"/>
                  </a:lnTo>
                  <a:lnTo>
                    <a:pt x="5586714" y="1014952"/>
                  </a:lnTo>
                  <a:lnTo>
                    <a:pt x="5550727" y="1042768"/>
                  </a:lnTo>
                  <a:lnTo>
                    <a:pt x="5508257" y="1060700"/>
                  </a:lnTo>
                  <a:lnTo>
                    <a:pt x="5461000" y="1067054"/>
                  </a:lnTo>
                  <a:lnTo>
                    <a:pt x="177800" y="1067054"/>
                  </a:lnTo>
                  <a:lnTo>
                    <a:pt x="130542" y="1060700"/>
                  </a:lnTo>
                  <a:lnTo>
                    <a:pt x="88072" y="1042768"/>
                  </a:lnTo>
                  <a:lnTo>
                    <a:pt x="52085" y="1014952"/>
                  </a:lnTo>
                  <a:lnTo>
                    <a:pt x="24280" y="978944"/>
                  </a:lnTo>
                  <a:lnTo>
                    <a:pt x="6352" y="936438"/>
                  </a:lnTo>
                  <a:lnTo>
                    <a:pt x="0" y="889127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76350" y="3987291"/>
            <a:ext cx="5676900" cy="1105535"/>
            <a:chOff x="1276350" y="3987291"/>
            <a:chExt cx="5676900" cy="1105535"/>
          </a:xfrm>
        </p:grpSpPr>
        <p:sp>
          <p:nvSpPr>
            <p:cNvPr id="10" name="object 10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76350" y="5218557"/>
            <a:ext cx="5676900" cy="1105535"/>
            <a:chOff x="1276350" y="5218557"/>
            <a:chExt cx="5676900" cy="1105535"/>
          </a:xfrm>
        </p:grpSpPr>
        <p:sp>
          <p:nvSpPr>
            <p:cNvPr id="13" name="object 13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65"/>
                  </a:lnTo>
                  <a:lnTo>
                    <a:pt x="6352" y="936444"/>
                  </a:lnTo>
                  <a:lnTo>
                    <a:pt x="24280" y="978928"/>
                  </a:lnTo>
                  <a:lnTo>
                    <a:pt x="52085" y="1014923"/>
                  </a:lnTo>
                  <a:lnTo>
                    <a:pt x="88072" y="1042733"/>
                  </a:lnTo>
                  <a:lnTo>
                    <a:pt x="130542" y="1060662"/>
                  </a:lnTo>
                  <a:lnTo>
                    <a:pt x="177800" y="1067015"/>
                  </a:lnTo>
                  <a:lnTo>
                    <a:pt x="5461000" y="1067015"/>
                  </a:lnTo>
                  <a:lnTo>
                    <a:pt x="5508257" y="1060662"/>
                  </a:lnTo>
                  <a:lnTo>
                    <a:pt x="5550727" y="1042733"/>
                  </a:lnTo>
                  <a:lnTo>
                    <a:pt x="5586714" y="1014923"/>
                  </a:lnTo>
                  <a:lnTo>
                    <a:pt x="5614519" y="978928"/>
                  </a:lnTo>
                  <a:lnTo>
                    <a:pt x="5632447" y="936444"/>
                  </a:lnTo>
                  <a:lnTo>
                    <a:pt x="5638800" y="889165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65"/>
                  </a:lnTo>
                  <a:lnTo>
                    <a:pt x="5632447" y="936444"/>
                  </a:lnTo>
                  <a:lnTo>
                    <a:pt x="5614519" y="978928"/>
                  </a:lnTo>
                  <a:lnTo>
                    <a:pt x="5586714" y="1014923"/>
                  </a:lnTo>
                  <a:lnTo>
                    <a:pt x="5550727" y="1042733"/>
                  </a:lnTo>
                  <a:lnTo>
                    <a:pt x="5508257" y="1060662"/>
                  </a:lnTo>
                  <a:lnTo>
                    <a:pt x="5461000" y="1067015"/>
                  </a:lnTo>
                  <a:lnTo>
                    <a:pt x="177800" y="1067015"/>
                  </a:lnTo>
                  <a:lnTo>
                    <a:pt x="130542" y="1060662"/>
                  </a:lnTo>
                  <a:lnTo>
                    <a:pt x="88072" y="1042733"/>
                  </a:lnTo>
                  <a:lnTo>
                    <a:pt x="52085" y="1014923"/>
                  </a:lnTo>
                  <a:lnTo>
                    <a:pt x="24280" y="978928"/>
                  </a:lnTo>
                  <a:lnTo>
                    <a:pt x="6352" y="936444"/>
                  </a:lnTo>
                  <a:lnTo>
                    <a:pt x="0" y="889165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7550" y="1700911"/>
            <a:ext cx="3799840" cy="432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Cookies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ct val="202000"/>
              </a:lnSpc>
            </a:pPr>
            <a:r>
              <a:rPr sz="4000" spc="-10" dirty="0">
                <a:solidFill>
                  <a:srgbClr val="2E2B1F"/>
                </a:solidFill>
                <a:latin typeface="Calibri"/>
                <a:cs typeface="Calibri"/>
              </a:rPr>
              <a:t>Hidden </a:t>
            </a:r>
            <a:r>
              <a:rPr sz="4000" spc="-25" dirty="0">
                <a:solidFill>
                  <a:srgbClr val="2E2B1F"/>
                </a:solidFill>
                <a:latin typeface="Calibri"/>
                <a:cs typeface="Calibri"/>
              </a:rPr>
              <a:t>Form </a:t>
            </a:r>
            <a:r>
              <a:rPr sz="4000" spc="-5" dirty="0">
                <a:solidFill>
                  <a:srgbClr val="2E2B1F"/>
                </a:solidFill>
                <a:latin typeface="Calibri"/>
                <a:cs typeface="Calibri"/>
              </a:rPr>
              <a:t>Field </a:t>
            </a:r>
            <a:r>
              <a:rPr sz="4000" spc="-8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2E2B1F"/>
                </a:solidFill>
                <a:latin typeface="Calibri"/>
                <a:cs typeface="Calibri"/>
              </a:rPr>
              <a:t>URL </a:t>
            </a:r>
            <a:r>
              <a:rPr sz="4000" spc="-20" dirty="0">
                <a:solidFill>
                  <a:srgbClr val="2E2B1F"/>
                </a:solidFill>
                <a:latin typeface="Calibri"/>
                <a:cs typeface="Calibri"/>
              </a:rPr>
              <a:t>Rewriting </a:t>
            </a:r>
            <a:r>
              <a:rPr sz="4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2E2B1F"/>
                </a:solidFill>
                <a:latin typeface="Calibri"/>
                <a:cs typeface="Calibri"/>
              </a:rPr>
              <a:t>HttpSession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16560"/>
            <a:ext cx="79248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5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0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600" spc="-100" dirty="0">
                <a:solidFill>
                  <a:srgbClr val="FF0000"/>
                </a:solidFill>
              </a:rPr>
              <a:t>Usin</a:t>
            </a:r>
            <a:r>
              <a:rPr sz="3600" dirty="0">
                <a:solidFill>
                  <a:srgbClr val="FF0000"/>
                </a:solidFill>
              </a:rPr>
              <a:t>g</a:t>
            </a:r>
            <a:r>
              <a:rPr sz="3600" spc="-225" dirty="0">
                <a:solidFill>
                  <a:srgbClr val="FF0000"/>
                </a:solidFill>
              </a:rPr>
              <a:t> </a:t>
            </a:r>
            <a:r>
              <a:rPr sz="3600" spc="-105" dirty="0">
                <a:solidFill>
                  <a:srgbClr val="FF0000"/>
                </a:solidFill>
              </a:rPr>
              <a:t>C</a:t>
            </a:r>
            <a:r>
              <a:rPr sz="3600" spc="-100" dirty="0">
                <a:solidFill>
                  <a:srgbClr val="FF0000"/>
                </a:solidFill>
              </a:rPr>
              <a:t>ookie</a:t>
            </a:r>
            <a:r>
              <a:rPr sz="36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533400" y="1295400"/>
            <a:ext cx="7579360" cy="46134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71247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small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2E2B1F"/>
                </a:solidFill>
                <a:latin typeface="Calibri"/>
                <a:cs typeface="Calibri"/>
              </a:rPr>
              <a:t>textual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stored in </a:t>
            </a:r>
            <a:r>
              <a:rPr lang="en-US" sz="2200" u="sng" spc="-5" dirty="0" smtClean="0">
                <a:solidFill>
                  <a:srgbClr val="2E2B1F"/>
                </a:solidFill>
                <a:latin typeface="Calibri"/>
                <a:cs typeface="Calibri"/>
              </a:rPr>
              <a:t>key-value pair format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on the client browser,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persis</a:t>
            </a: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ts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2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requests.</a:t>
            </a:r>
            <a:endParaRPr sz="2200" dirty="0">
              <a:latin typeface="Calibri"/>
              <a:cs typeface="Calibri"/>
            </a:endParaRPr>
          </a:p>
          <a:p>
            <a:pPr marL="241300" marR="21907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name,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single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dirty="0" smtClean="0">
                <a:solidFill>
                  <a:srgbClr val="2E2B1F"/>
                </a:solidFill>
                <a:latin typeface="Calibri"/>
                <a:cs typeface="Calibri"/>
              </a:rPr>
              <a:t>some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optional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such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 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comment,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site name/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domain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qualifiers,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maximum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age</a:t>
            </a:r>
            <a:r>
              <a:rPr sz="22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version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number.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How Cookie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works</a:t>
            </a:r>
            <a:r>
              <a:rPr lang="en-US"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cookies technique,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object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to the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response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servlet.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000" spc="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now,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stored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cache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b="1" spc="-40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After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 any subsequent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s are </a:t>
            </a:r>
            <a:r>
              <a:rPr lang="en-US" sz="2000" spc="15" dirty="0" smtClean="0">
                <a:solidFill>
                  <a:srgbClr val="2E2B1F"/>
                </a:solidFill>
                <a:latin typeface="Calibri"/>
                <a:cs typeface="Calibri"/>
              </a:rPr>
              <a:t>again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sent</a:t>
            </a:r>
            <a:r>
              <a:rPr sz="20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th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user,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10" dirty="0" smtClean="0">
                <a:solidFill>
                  <a:srgbClr val="2E2B1F"/>
                </a:solidFill>
                <a:latin typeface="Calibri"/>
                <a:cs typeface="Calibri"/>
              </a:rPr>
              <a:t>this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added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every</a:t>
            </a:r>
            <a:r>
              <a:rPr sz="20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default.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000" spc="-1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Thus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server </a:t>
            </a:r>
            <a:r>
              <a:rPr sz="20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recognize</a:t>
            </a:r>
            <a:r>
              <a:rPr lang="en-US" sz="20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s </a:t>
            </a:r>
            <a:r>
              <a:rPr sz="2000" b="1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as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b="1" dirty="0" smtClean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b="1" dirty="0" smtClean="0">
                <a:solidFill>
                  <a:srgbClr val="2E2B1F"/>
                </a:solidFill>
                <a:latin typeface="Calibri"/>
                <a:cs typeface="Calibri"/>
              </a:rPr>
              <a:t>old</a:t>
            </a:r>
            <a:r>
              <a:rPr sz="20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and verified </a:t>
            </a:r>
            <a:r>
              <a:rPr sz="2000" b="1" dirty="0" smtClean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79248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Usin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C</a:t>
            </a:r>
            <a:r>
              <a:rPr sz="3200" spc="-100" dirty="0">
                <a:solidFill>
                  <a:srgbClr val="FF0000"/>
                </a:solidFill>
              </a:rPr>
              <a:t>ookie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371600"/>
            <a:ext cx="7243445" cy="4222951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Types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lang="en-US"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Non-persistent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Persistent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Non-persistent</a:t>
            </a:r>
            <a:r>
              <a:rPr sz="24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lang="en-US"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538480" marR="259715" lvl="1" indent="-228600" algn="just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valid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for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single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only.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removed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4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closes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browser.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Persistent</a:t>
            </a:r>
            <a:r>
              <a:rPr sz="24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lang="en-US"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valid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for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multiple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 smtClean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lang="en-US"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removed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when </a:t>
            </a:r>
            <a:r>
              <a:rPr sz="24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closes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browser.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removed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log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s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2400" spc="-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sign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s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8486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Usin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C</a:t>
            </a:r>
            <a:r>
              <a:rPr sz="3200" spc="-100" dirty="0">
                <a:solidFill>
                  <a:srgbClr val="FF0000"/>
                </a:solidFill>
              </a:rPr>
              <a:t>ookie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548824"/>
            <a:ext cx="7579360" cy="261738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Advantage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of Cookies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Simplest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technique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maintaining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the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state.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Cookies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are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maintained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side.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Disadvantage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Cookies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work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disabled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browser.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textual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can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set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5" dirty="0" smtClean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object.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1534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Usin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C</a:t>
            </a:r>
            <a:r>
              <a:rPr sz="3200" spc="-100" dirty="0">
                <a:solidFill>
                  <a:srgbClr val="FF0000"/>
                </a:solidFill>
              </a:rPr>
              <a:t>ookie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1000" y="2057400"/>
          <a:ext cx="7620000" cy="3037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8100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1800" spc="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setMaxAge(int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expiry)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5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Sets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maximum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age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cookie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seconds.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public String getName()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314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cookie.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39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cannot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changed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after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creation.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public String 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getValue()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cookie.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setName(String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changes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cookie.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public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void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setValue(String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cookie.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57400" y="1524000"/>
            <a:ext cx="39643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Useful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Methods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4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5344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Usin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C</a:t>
            </a:r>
            <a:r>
              <a:rPr sz="3200" spc="-100" dirty="0">
                <a:solidFill>
                  <a:srgbClr val="FF0000"/>
                </a:solidFill>
              </a:rPr>
              <a:t>ookie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143000"/>
            <a:ext cx="7195184" cy="52969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lang="en-US" sz="2000" b="1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	</a:t>
            </a:r>
            <a:r>
              <a:rPr lang="en-US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//creating</a:t>
            </a:r>
            <a:r>
              <a:rPr lang="en-US" spc="7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cookie</a:t>
            </a:r>
            <a:r>
              <a:rPr lang="en-US" spc="2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object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19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ck=new</a:t>
            </a:r>
            <a:r>
              <a:rPr sz="19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Cookie("</a:t>
            </a:r>
            <a:r>
              <a:rPr sz="1900" spc="-10" dirty="0" err="1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19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","</a:t>
            </a:r>
            <a:r>
              <a:rPr lang="en-US" sz="19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Manish</a:t>
            </a:r>
            <a:r>
              <a:rPr sz="1900" spc="-10" dirty="0" smtClean="0">
                <a:solidFill>
                  <a:srgbClr val="2E2B1F"/>
                </a:solidFill>
                <a:latin typeface="Calibri"/>
                <a:cs typeface="Calibri"/>
              </a:rPr>
              <a:t>");</a:t>
            </a:r>
            <a:endParaRPr lang="en-US" sz="19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//adding</a:t>
            </a:r>
            <a:r>
              <a:rPr lang="en-US" spc="6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cookie</a:t>
            </a:r>
            <a:r>
              <a:rPr lang="en-US" spc="2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in</a:t>
            </a:r>
            <a:r>
              <a:rPr lang="en-US" spc="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the</a:t>
            </a:r>
            <a:r>
              <a:rPr lang="en-US" spc="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response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1900" spc="-10" dirty="0" err="1">
                <a:solidFill>
                  <a:srgbClr val="2E2B1F"/>
                </a:solidFill>
                <a:latin typeface="Calibri"/>
                <a:cs typeface="Calibri"/>
              </a:rPr>
              <a:t>response.addCookie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(ck</a:t>
            </a:r>
            <a:r>
              <a:rPr sz="1900" spc="-10" dirty="0" smtClean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endParaRPr sz="19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9CBDBC"/>
              </a:buClr>
              <a:buFont typeface="Arial"/>
              <a:buChar char="•"/>
            </a:pPr>
            <a:endParaRPr sz="19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delete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lang="en-US" sz="2000" b="1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		 </a:t>
            </a:r>
            <a:r>
              <a:rPr lang="en-US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//create cookie with same name and set </a:t>
            </a:r>
            <a:r>
              <a:rPr lang="en-US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value</a:t>
            </a:r>
            <a:r>
              <a:rPr lang="en-US" spc="1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to empty string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19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ck=new Cookie("user</a:t>
            </a:r>
            <a:r>
              <a:rPr sz="1900" spc="-5" dirty="0" smtClean="0">
                <a:solidFill>
                  <a:srgbClr val="2E2B1F"/>
                </a:solidFill>
                <a:latin typeface="Calibri"/>
                <a:cs typeface="Calibri"/>
              </a:rPr>
              <a:t>","</a:t>
            </a:r>
            <a:r>
              <a:rPr lang="en-US" sz="19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 smtClean="0">
                <a:solidFill>
                  <a:srgbClr val="2E2B1F"/>
                </a:solidFill>
                <a:latin typeface="Calibri"/>
                <a:cs typeface="Calibri"/>
              </a:rPr>
              <a:t>");</a:t>
            </a:r>
            <a:r>
              <a:rPr lang="en-US" sz="1900" spc="-5" dirty="0" smtClean="0">
                <a:solidFill>
                  <a:srgbClr val="2E2B1F"/>
                </a:solidFill>
                <a:latin typeface="Calibri"/>
                <a:cs typeface="Calibri"/>
              </a:rPr>
              <a:t>   </a:t>
            </a:r>
            <a:endParaRPr sz="19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1900" spc="-10" dirty="0" err="1">
                <a:solidFill>
                  <a:srgbClr val="2E2B1F"/>
                </a:solidFill>
                <a:latin typeface="Calibri"/>
                <a:cs typeface="Calibri"/>
              </a:rPr>
              <a:t>ck.setMaxAge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(0</a:t>
            </a:r>
            <a:r>
              <a:rPr sz="1900" spc="-10" dirty="0" smtClean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r>
              <a:rPr lang="en-US" sz="1900" spc="-10" dirty="0" smtClean="0">
                <a:solidFill>
                  <a:srgbClr val="2E2B1F"/>
                </a:solidFill>
                <a:latin typeface="Calibri"/>
                <a:cs typeface="Calibri"/>
              </a:rPr>
              <a:t>    </a:t>
            </a:r>
            <a:r>
              <a:rPr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changing</a:t>
            </a:r>
            <a:r>
              <a:rPr spc="7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maximum</a:t>
            </a:r>
            <a:r>
              <a:rPr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age</a:t>
            </a:r>
            <a:r>
              <a:rPr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0</a:t>
            </a:r>
            <a:r>
              <a:rPr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seconds</a:t>
            </a:r>
            <a:endParaRPr sz="19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1900" spc="-10" dirty="0" err="1">
                <a:solidFill>
                  <a:srgbClr val="2E2B1F"/>
                </a:solidFill>
                <a:latin typeface="Calibri"/>
                <a:cs typeface="Calibri"/>
              </a:rPr>
              <a:t>response.addCookie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(ck</a:t>
            </a:r>
            <a:r>
              <a:rPr sz="1900" spc="-10" dirty="0" smtClean="0">
                <a:solidFill>
                  <a:srgbClr val="2E2B1F"/>
                </a:solidFill>
                <a:latin typeface="Calibri"/>
                <a:cs typeface="Calibri"/>
              </a:rPr>
              <a:t>);</a:t>
            </a:r>
            <a:r>
              <a:rPr lang="en-US" sz="1900" spc="-10" dirty="0" smtClean="0">
                <a:solidFill>
                  <a:srgbClr val="2E2B1F"/>
                </a:solidFill>
                <a:latin typeface="Calibri"/>
                <a:cs typeface="Calibri"/>
              </a:rPr>
              <a:t>    </a:t>
            </a:r>
            <a:r>
              <a:rPr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//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adding</a:t>
            </a:r>
            <a:r>
              <a:rPr spc="6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cookie</a:t>
            </a:r>
            <a:r>
              <a:rPr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response</a:t>
            </a:r>
            <a:endParaRPr sz="19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CBDBC"/>
              </a:buClr>
              <a:buFont typeface="Arial"/>
              <a:buChar char="•"/>
            </a:pPr>
            <a:endParaRPr sz="18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Cookies</a:t>
            </a:r>
            <a:r>
              <a:rPr lang="en-US"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 information</a:t>
            </a:r>
            <a:r>
              <a:rPr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?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5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19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 err="1">
                <a:solidFill>
                  <a:srgbClr val="2E2B1F"/>
                </a:solidFill>
                <a:latin typeface="Calibri"/>
                <a:cs typeface="Calibri"/>
              </a:rPr>
              <a:t>ck</a:t>
            </a:r>
            <a:r>
              <a:rPr sz="1900" spc="-10" dirty="0" smtClean="0">
                <a:solidFill>
                  <a:srgbClr val="2E2B1F"/>
                </a:solidFill>
                <a:latin typeface="Calibri"/>
                <a:cs typeface="Calibri"/>
              </a:rPr>
              <a:t>[]=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request.getCookies();</a:t>
            </a:r>
            <a:endParaRPr sz="19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for(int</a:t>
            </a:r>
            <a:r>
              <a:rPr sz="19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5" dirty="0" err="1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=0;i&lt;</a:t>
            </a:r>
            <a:r>
              <a:rPr sz="1900" spc="-5" dirty="0" err="1">
                <a:solidFill>
                  <a:srgbClr val="2E2B1F"/>
                </a:solidFill>
                <a:latin typeface="Calibri"/>
                <a:cs typeface="Calibri"/>
              </a:rPr>
              <a:t>ck.length;i</a:t>
            </a:r>
            <a:r>
              <a:rPr sz="1900" spc="-5" dirty="0" smtClean="0">
                <a:solidFill>
                  <a:srgbClr val="2E2B1F"/>
                </a:solidFill>
                <a:latin typeface="Calibri"/>
                <a:cs typeface="Calibri"/>
              </a:rPr>
              <a:t>++){</a:t>
            </a:r>
            <a:endParaRPr lang="en-US" sz="19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91820" lvl="1" indent="-282575">
              <a:lnSpc>
                <a:spcPts val="2050"/>
              </a:lnSpc>
              <a:buClr>
                <a:srgbClr val="9CBDBC"/>
              </a:buClr>
              <a:tabLst>
                <a:tab pos="591820" algn="l"/>
                <a:tab pos="592455" algn="l"/>
              </a:tabLst>
            </a:pPr>
            <a:r>
              <a:rPr lang="en-US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 //printing</a:t>
            </a:r>
            <a:r>
              <a:rPr lang="en-US" spc="8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name</a:t>
            </a:r>
            <a:r>
              <a:rPr lang="en-US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and </a:t>
            </a:r>
            <a:r>
              <a:rPr lang="en-US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value</a:t>
            </a:r>
            <a:r>
              <a:rPr lang="en-US" spc="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5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of</a:t>
            </a:r>
            <a:r>
              <a:rPr lang="en-US" spc="-2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n-US" spc="-10" dirty="0" smtClean="0">
                <a:solidFill>
                  <a:schemeClr val="accent6">
                    <a:lumMod val="75000"/>
                  </a:schemeClr>
                </a:solidFill>
                <a:cs typeface="Calibri"/>
              </a:rPr>
              <a:t>cookies set for a particular user</a:t>
            </a:r>
            <a:endParaRPr lang="en-US" dirty="0" smtClean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591820" lvl="1" indent="-282575">
              <a:lnSpc>
                <a:spcPts val="2050"/>
              </a:lnSpc>
              <a:buClr>
                <a:srgbClr val="9CBDBC"/>
              </a:buClr>
              <a:tabLst>
                <a:tab pos="591820" algn="l"/>
                <a:tab pos="592455" algn="l"/>
              </a:tabLst>
            </a:pPr>
            <a:r>
              <a:rPr lang="en-US" sz="1900" spc="-5" dirty="0" smtClean="0">
                <a:solidFill>
                  <a:srgbClr val="2E2B1F"/>
                </a:solidFill>
                <a:latin typeface="Calibri"/>
                <a:cs typeface="Calibri"/>
              </a:rPr>
              <a:t>   </a:t>
            </a:r>
            <a:r>
              <a:rPr sz="19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out.print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("&lt;br&gt;"+ck[i].getName()+"</a:t>
            </a:r>
            <a:r>
              <a:rPr sz="19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"+ck[i].</a:t>
            </a:r>
            <a:r>
              <a:rPr sz="1900" spc="-10" dirty="0" err="1">
                <a:solidFill>
                  <a:srgbClr val="2E2B1F"/>
                </a:solidFill>
                <a:latin typeface="Calibri"/>
                <a:cs typeface="Calibri"/>
              </a:rPr>
              <a:t>getValue</a:t>
            </a:r>
            <a:r>
              <a:rPr sz="1900" spc="-10" dirty="0" smtClean="0">
                <a:solidFill>
                  <a:srgbClr val="2E2B1F"/>
                </a:solidFill>
                <a:latin typeface="Calibri"/>
                <a:cs typeface="Calibri"/>
              </a:rPr>
              <a:t>());</a:t>
            </a:r>
            <a:endParaRPr lang="en-US" sz="19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91820" lvl="1" indent="-282575">
              <a:lnSpc>
                <a:spcPts val="2050"/>
              </a:lnSpc>
              <a:buClr>
                <a:srgbClr val="9CBDBC"/>
              </a:buClr>
              <a:tabLst>
                <a:tab pos="591820" algn="l"/>
                <a:tab pos="592455" algn="l"/>
              </a:tabLst>
            </a:pPr>
            <a:r>
              <a:rPr sz="1900" spc="-5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382000" cy="1218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C</a:t>
            </a:r>
            <a:r>
              <a:rPr sz="3200" spc="-95" dirty="0">
                <a:solidFill>
                  <a:srgbClr val="FF0000"/>
                </a:solidFill>
              </a:rPr>
              <a:t>oo</a:t>
            </a:r>
            <a:r>
              <a:rPr sz="3200" spc="-100" dirty="0">
                <a:solidFill>
                  <a:srgbClr val="FF0000"/>
                </a:solidFill>
              </a:rPr>
              <a:t>kie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10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35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30" dirty="0">
                <a:solidFill>
                  <a:srgbClr val="FF0000"/>
                </a:solidFill>
              </a:rPr>
              <a:t>v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dirty="0">
                <a:solidFill>
                  <a:srgbClr val="FF0000"/>
                </a:solidFill>
              </a:rPr>
              <a:t>t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C</a:t>
            </a:r>
            <a:r>
              <a:rPr sz="3200" spc="-95" dirty="0">
                <a:solidFill>
                  <a:srgbClr val="FF0000"/>
                </a:solidFill>
              </a:rPr>
              <a:t>oo</a:t>
            </a:r>
            <a:r>
              <a:rPr sz="3200" spc="-100" dirty="0">
                <a:solidFill>
                  <a:srgbClr val="FF0000"/>
                </a:solidFill>
              </a:rPr>
              <a:t>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828800"/>
            <a:ext cx="8001000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83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10" dirty="0"/>
              <a:t>r</a:t>
            </a:r>
            <a:r>
              <a:rPr spc="-165" dirty="0"/>
              <a:t>v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t</a:t>
            </a:r>
            <a:r>
              <a:rPr spc="-200" dirty="0"/>
              <a:t> </a:t>
            </a:r>
            <a:r>
              <a:rPr spc="-100" dirty="0"/>
              <a:t>L</a:t>
            </a:r>
            <a:r>
              <a:rPr spc="-110" dirty="0"/>
              <a:t>i</a:t>
            </a:r>
            <a:r>
              <a:rPr spc="-165" dirty="0"/>
              <a:t>f</a:t>
            </a:r>
            <a:r>
              <a:rPr spc="-5" dirty="0"/>
              <a:t>e</a:t>
            </a:r>
            <a:r>
              <a:rPr spc="-210" dirty="0"/>
              <a:t> </a:t>
            </a:r>
            <a:r>
              <a:rPr spc="-180" dirty="0"/>
              <a:t>C</a:t>
            </a:r>
            <a:r>
              <a:rPr spc="-185" dirty="0"/>
              <a:t>y</a:t>
            </a:r>
            <a:r>
              <a:rPr spc="-105" dirty="0"/>
              <a:t>c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95400"/>
            <a:ext cx="7426960" cy="457945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dirty="0" err="1" smtClean="0"/>
              <a:t>Servlet</a:t>
            </a:r>
            <a:r>
              <a:rPr lang="en-US" sz="2400" b="1" dirty="0" smtClean="0"/>
              <a:t> class is loaded: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US" sz="2200" spc="-5" dirty="0" err="1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class is loaded when the first request for the </a:t>
            </a:r>
            <a:r>
              <a:rPr lang="en-US" sz="2200" spc="-5" dirty="0" err="1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is received by the web container. </a:t>
            </a:r>
          </a:p>
          <a:p>
            <a:pPr marL="241300" indent="-228600" algn="just"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dirty="0" smtClean="0"/>
              <a:t>Servlet instance is created: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creates the instance of a servlet after loading the servlet class (servlet instance is created only once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).</a:t>
            </a:r>
            <a:endParaRPr lang="en-US" sz="22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 algn="just">
              <a:spcBef>
                <a:spcPts val="630"/>
              </a:spcBef>
              <a:buClr>
                <a:srgbClr val="A9A47B"/>
              </a:buClr>
              <a:buFont typeface="Arial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2400" b="1" dirty="0" smtClean="0"/>
              <a:t>init method is invoked: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 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initialized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calling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init()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method.</a:t>
            </a:r>
            <a:endParaRPr sz="2200" dirty="0">
              <a:latin typeface="Calibri"/>
              <a:cs typeface="Calibri"/>
            </a:endParaRPr>
          </a:p>
          <a:p>
            <a:pPr marL="241300" marR="899794" indent="-228600" algn="just"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b="1" dirty="0" smtClean="0"/>
              <a:t>service method is invoked: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lang="en-US"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service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each time</a:t>
            </a:r>
            <a:r>
              <a:rPr sz="2200" spc="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when request for the servlet is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received.</a:t>
            </a: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terminated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calling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destroy()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 before removing the servlet instance from the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service.</a:t>
            </a:r>
            <a:endParaRPr lang="en-US" sz="2200" spc="-5" dirty="0">
              <a:solidFill>
                <a:srgbClr val="2E2B1F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457200"/>
            <a:ext cx="8458200" cy="1218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C</a:t>
            </a:r>
            <a:r>
              <a:rPr sz="3200" spc="-95" dirty="0">
                <a:solidFill>
                  <a:srgbClr val="FF0000"/>
                </a:solidFill>
              </a:rPr>
              <a:t>oo</a:t>
            </a:r>
            <a:r>
              <a:rPr sz="3200" spc="-100" dirty="0">
                <a:solidFill>
                  <a:srgbClr val="FF0000"/>
                </a:solidFill>
              </a:rPr>
              <a:t>kie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105" dirty="0" smtClean="0">
                <a:solidFill>
                  <a:srgbClr val="FF0000"/>
                </a:solidFill>
              </a:rPr>
              <a:t>S</a:t>
            </a:r>
            <a:r>
              <a:rPr sz="3200" spc="-100" dirty="0" smtClean="0">
                <a:solidFill>
                  <a:srgbClr val="FF0000"/>
                </a:solidFill>
              </a:rPr>
              <a:t>im</a:t>
            </a:r>
            <a:r>
              <a:rPr sz="3200" spc="-95" dirty="0" smtClean="0">
                <a:solidFill>
                  <a:srgbClr val="FF0000"/>
                </a:solidFill>
              </a:rPr>
              <a:t>p</a:t>
            </a:r>
            <a:r>
              <a:rPr sz="3200" spc="-105" dirty="0" smtClean="0">
                <a:solidFill>
                  <a:srgbClr val="FF0000"/>
                </a:solidFill>
              </a:rPr>
              <a:t>l</a:t>
            </a:r>
            <a:r>
              <a:rPr sz="3200" dirty="0" smtClean="0">
                <a:solidFill>
                  <a:srgbClr val="FF0000"/>
                </a:solidFill>
              </a:rPr>
              <a:t>e</a:t>
            </a:r>
            <a:r>
              <a:rPr lang="en-IN" sz="3200" dirty="0" smtClean="0">
                <a:solidFill>
                  <a:srgbClr val="FF0000"/>
                </a:solidFill>
              </a:rPr>
              <a:t/>
            </a:r>
            <a:br>
              <a:rPr lang="en-IN" sz="3200" dirty="0" smtClean="0">
                <a:solidFill>
                  <a:srgbClr val="FF0000"/>
                </a:solidFill>
              </a:rPr>
            </a:br>
            <a:r>
              <a:rPr sz="3200" spc="-229" dirty="0" smtClean="0">
                <a:solidFill>
                  <a:srgbClr val="FF0000"/>
                </a:solidFill>
              </a:rPr>
              <a:t> </a:t>
            </a:r>
            <a:r>
              <a:rPr sz="3200" spc="-135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1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30" dirty="0">
                <a:solidFill>
                  <a:srgbClr val="FF0000"/>
                </a:solidFill>
              </a:rPr>
              <a:t>v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dirty="0">
                <a:solidFill>
                  <a:srgbClr val="FF0000"/>
                </a:solidFill>
              </a:rPr>
              <a:t>t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C</a:t>
            </a:r>
            <a:r>
              <a:rPr sz="3200" spc="-95" dirty="0">
                <a:solidFill>
                  <a:srgbClr val="FF0000"/>
                </a:solidFill>
              </a:rPr>
              <a:t>oo</a:t>
            </a:r>
            <a:r>
              <a:rPr sz="3200" spc="-100" dirty="0">
                <a:solidFill>
                  <a:srgbClr val="FF0000"/>
                </a:solidFill>
              </a:rPr>
              <a:t>kie</a:t>
            </a:r>
            <a:r>
              <a:rPr sz="3200" dirty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381000" y="1845310"/>
            <a:ext cx="7960360" cy="278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index.html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5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action="servlet1"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method="post"&gt;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8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 type="text"</a:t>
            </a:r>
            <a:r>
              <a:rPr sz="2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name="</a:t>
            </a:r>
            <a:r>
              <a:rPr sz="2800" spc="-5" dirty="0" err="1">
                <a:solidFill>
                  <a:srgbClr val="2E2B1F"/>
                </a:solidFill>
                <a:latin typeface="Calibri"/>
                <a:cs typeface="Calibri"/>
              </a:rPr>
              <a:t>userName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"/&gt;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br/&gt;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type="submit"</a:t>
            </a:r>
            <a:r>
              <a:rPr sz="28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value="go"/&gt;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0" y="153035"/>
            <a:ext cx="7620000" cy="72263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0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95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600" spc="-100" dirty="0">
                <a:solidFill>
                  <a:srgbClr val="FF0000"/>
                </a:solidFill>
              </a:rPr>
              <a:t>U</a:t>
            </a:r>
            <a:r>
              <a:rPr sz="3600" spc="-95" dirty="0">
                <a:solidFill>
                  <a:srgbClr val="FF0000"/>
                </a:solidFill>
              </a:rPr>
              <a:t>s</a:t>
            </a:r>
            <a:r>
              <a:rPr sz="3600" spc="-100" dirty="0">
                <a:solidFill>
                  <a:srgbClr val="FF0000"/>
                </a:solidFill>
              </a:rPr>
              <a:t>in</a:t>
            </a:r>
            <a:r>
              <a:rPr sz="3600" dirty="0">
                <a:solidFill>
                  <a:srgbClr val="FF0000"/>
                </a:solidFill>
              </a:rPr>
              <a:t>g</a:t>
            </a:r>
            <a:r>
              <a:rPr sz="3600" spc="-225" dirty="0">
                <a:solidFill>
                  <a:srgbClr val="FF0000"/>
                </a:solidFill>
              </a:rPr>
              <a:t> </a:t>
            </a:r>
            <a:r>
              <a:rPr sz="3600" spc="-100" dirty="0" smtClean="0">
                <a:solidFill>
                  <a:srgbClr val="FF0000"/>
                </a:solidFill>
              </a:rPr>
              <a:t>C</a:t>
            </a:r>
            <a:r>
              <a:rPr sz="3600" spc="-95" dirty="0" smtClean="0">
                <a:solidFill>
                  <a:srgbClr val="FF0000"/>
                </a:solidFill>
              </a:rPr>
              <a:t>oo</a:t>
            </a:r>
            <a:r>
              <a:rPr sz="3600" spc="-100" dirty="0" smtClean="0">
                <a:solidFill>
                  <a:srgbClr val="FF0000"/>
                </a:solidFill>
              </a:rPr>
              <a:t>kie</a:t>
            </a:r>
            <a:r>
              <a:rPr sz="3600" dirty="0" smtClean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609600" y="914400"/>
            <a:ext cx="7391400" cy="57368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Servlet1.java</a:t>
            </a:r>
            <a:endParaRPr sz="1600" dirty="0">
              <a:latin typeface="Calibri"/>
              <a:cs typeface="Calibri"/>
            </a:endParaRPr>
          </a:p>
          <a:p>
            <a:pPr marL="12700" marR="4642485">
              <a:lnSpc>
                <a:spcPct val="100000"/>
              </a:lnSpc>
              <a:spcBef>
                <a:spcPts val="30"/>
              </a:spcBef>
            </a:pP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import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java.io.*;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 import</a:t>
            </a:r>
            <a:r>
              <a:rPr sz="16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javax.servlet.*;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import</a:t>
            </a:r>
            <a:r>
              <a:rPr sz="16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javax.servlet.http.*;</a:t>
            </a:r>
            <a:endParaRPr sz="1600" dirty="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public class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FirstServlet</a:t>
            </a:r>
            <a:r>
              <a:rPr sz="1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extends</a:t>
            </a:r>
            <a:r>
              <a:rPr sz="1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HttpServlet</a:t>
            </a:r>
            <a:r>
              <a:rPr sz="1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600" dirty="0">
              <a:latin typeface="Calibri"/>
              <a:cs typeface="Calibri"/>
            </a:endParaRPr>
          </a:p>
          <a:p>
            <a:pPr marL="182880" marR="5080">
              <a:lnSpc>
                <a:spcPct val="100000"/>
              </a:lnSpc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16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void</a:t>
            </a:r>
            <a:r>
              <a:rPr sz="16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doPost(HttpServletRequest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request,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HttpServletResponse</a:t>
            </a:r>
            <a:r>
              <a:rPr sz="16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response</a:t>
            </a:r>
            <a:r>
              <a:rPr sz="1600" spc="-5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lang="en-US" sz="16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82880" marR="5080">
              <a:lnSpc>
                <a:spcPct val="100000"/>
              </a:lnSpc>
            </a:pPr>
            <a:r>
              <a:rPr sz="1600" spc="-5" dirty="0" smtClean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1600" spc="-3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try{</a:t>
            </a:r>
            <a:endParaRPr sz="1600" dirty="0">
              <a:latin typeface="Calibri"/>
              <a:cs typeface="Calibri"/>
            </a:endParaRPr>
          </a:p>
          <a:p>
            <a:pPr marL="182880" marR="2694305" indent="86995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response.setContentType("text/html");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16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82880" marR="2694305" indent="86995">
              <a:lnSpc>
                <a:spcPct val="100000"/>
              </a:lnSpc>
            </a:pPr>
            <a:r>
              <a:rPr sz="1600" spc="-1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PrintWriter</a:t>
            </a:r>
            <a:r>
              <a:rPr sz="16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out</a:t>
            </a:r>
            <a:r>
              <a:rPr sz="1600" spc="3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=</a:t>
            </a:r>
            <a:r>
              <a:rPr sz="1600" spc="3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response.getWriter();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2880" marR="2694305" indent="86995">
              <a:lnSpc>
                <a:spcPct val="100000"/>
              </a:lnSpc>
            </a:pPr>
            <a:r>
              <a:rPr sz="16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String </a:t>
            </a:r>
            <a:r>
              <a:rPr sz="16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n=request.getParameter("userName"); </a:t>
            </a:r>
            <a:r>
              <a:rPr sz="1600" spc="-3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600" spc="-32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  </a:t>
            </a:r>
          </a:p>
          <a:p>
            <a:pPr marL="182880" marR="2694305" indent="86995">
              <a:lnSpc>
                <a:spcPct val="100000"/>
              </a:lnSpc>
            </a:pPr>
            <a:r>
              <a:rPr lang="en-US" sz="1600" spc="-32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 </a:t>
            </a:r>
            <a:r>
              <a:rPr sz="1600" spc="-1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out.print</a:t>
            </a:r>
            <a:r>
              <a:rPr sz="16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("Welcome</a:t>
            </a:r>
            <a:r>
              <a:rPr sz="16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"+n);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Calibri"/>
              <a:cs typeface="Calibri"/>
            </a:endParaRPr>
          </a:p>
          <a:p>
            <a:pPr marL="182880" marR="1609090">
              <a:lnSpc>
                <a:spcPct val="100000"/>
              </a:lnSpc>
            </a:pPr>
            <a:r>
              <a:rPr b="1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Cookie ck=new Cookie("</a:t>
            </a:r>
            <a:r>
              <a:rPr b="1" spc="-5" dirty="0" err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uname",n</a:t>
            </a:r>
            <a:r>
              <a:rPr b="1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);</a:t>
            </a:r>
            <a:endParaRPr lang="en-US" b="1" spc="-5" dirty="0" smtClean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182880" marR="1609090">
              <a:lnSpc>
                <a:spcPct val="100000"/>
              </a:lnSpc>
            </a:pPr>
            <a:r>
              <a:rPr b="1" spc="-5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response.addCookie</a:t>
            </a:r>
            <a:r>
              <a:rPr b="1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(ck);</a:t>
            </a:r>
            <a:r>
              <a:rPr lang="en-US" b="1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   </a:t>
            </a:r>
            <a:r>
              <a:rPr b="1" spc="-5" dirty="0" smtClean="0">
                <a:solidFill>
                  <a:srgbClr val="2E2B1F"/>
                </a:solidFill>
                <a:latin typeface="Calibri"/>
                <a:cs typeface="Calibri"/>
              </a:rPr>
              <a:t>//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adding</a:t>
            </a:r>
            <a:r>
              <a:rPr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b="1" spc="-5" dirty="0">
                <a:solidFill>
                  <a:srgbClr val="2E2B1F"/>
                </a:solidFill>
                <a:latin typeface="Calibri"/>
                <a:cs typeface="Calibri"/>
              </a:rPr>
              <a:t> response</a:t>
            </a:r>
            <a:endParaRPr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//creating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submit</a:t>
            </a:r>
            <a:r>
              <a:rPr sz="16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 smtClean="0">
                <a:solidFill>
                  <a:srgbClr val="2E2B1F"/>
                </a:solidFill>
                <a:latin typeface="Calibri"/>
                <a:cs typeface="Calibri"/>
              </a:rPr>
              <a:t>button</a:t>
            </a:r>
            <a:r>
              <a:rPr lang="en-US" sz="1600" spc="-10" dirty="0" smtClean="0">
                <a:solidFill>
                  <a:srgbClr val="2E2B1F"/>
                </a:solidFill>
                <a:latin typeface="Calibri"/>
                <a:cs typeface="Calibri"/>
              </a:rPr>
              <a:t> to navigate to servlet-2</a:t>
            </a:r>
            <a:endParaRPr sz="1600" dirty="0">
              <a:latin typeface="Calibri"/>
              <a:cs typeface="Calibri"/>
            </a:endParaRPr>
          </a:p>
          <a:p>
            <a:pPr marL="182880" marR="267271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out.print("&lt;form action='servlet2'&gt;"); </a:t>
            </a:r>
            <a:r>
              <a:rPr sz="160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out.print("&lt;input type='submit'</a:t>
            </a:r>
            <a:r>
              <a:rPr sz="1600" spc="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value='go'&gt;"); </a:t>
            </a:r>
            <a:r>
              <a:rPr sz="1600" spc="-32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out.print("&lt;/form&gt;");</a:t>
            </a:r>
            <a:endParaRPr sz="1600" dirty="0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  <a:p>
            <a:pPr marL="227329">
              <a:lnSpc>
                <a:spcPct val="100000"/>
              </a:lnSpc>
            </a:pPr>
            <a:r>
              <a:rPr sz="1600" spc="-5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out.close();</a:t>
            </a:r>
            <a:endParaRPr sz="1600" dirty="0">
              <a:solidFill>
                <a:schemeClr val="accent4">
                  <a:lumMod val="75000"/>
                </a:schemeClr>
              </a:solidFill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}catch(Exception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e){System.out.println(e);}</a:t>
            </a:r>
            <a:endParaRPr sz="1600" dirty="0">
              <a:latin typeface="Calibri"/>
              <a:cs typeface="Calibri"/>
            </a:endParaRPr>
          </a:p>
          <a:p>
            <a:pPr marL="97790">
              <a:lnSpc>
                <a:spcPct val="100000"/>
              </a:lnSpc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152400"/>
            <a:ext cx="7696200" cy="72263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0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5" dirty="0"/>
              <a:t>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95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0" dirty="0" smtClean="0">
                <a:solidFill>
                  <a:srgbClr val="FF0000"/>
                </a:solidFill>
              </a:rPr>
              <a:t>C</a:t>
            </a:r>
            <a:r>
              <a:rPr sz="3200" spc="-95" dirty="0" smtClean="0">
                <a:solidFill>
                  <a:srgbClr val="FF0000"/>
                </a:solidFill>
              </a:rPr>
              <a:t>oo</a:t>
            </a:r>
            <a:r>
              <a:rPr sz="3200" spc="-100" dirty="0" smtClean="0">
                <a:solidFill>
                  <a:srgbClr val="FF0000"/>
                </a:solidFill>
              </a:rPr>
              <a:t>kie</a:t>
            </a:r>
            <a:r>
              <a:rPr sz="3200" dirty="0" smtClean="0">
                <a:solidFill>
                  <a:srgbClr val="FF0000"/>
                </a:solidFill>
              </a:rPr>
              <a:t>s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533400" y="914400"/>
            <a:ext cx="7772400" cy="53444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2E2B1F"/>
                </a:solidFill>
                <a:latin typeface="Calibri"/>
                <a:cs typeface="Calibri"/>
              </a:rPr>
              <a:t>Servlet2.java</a:t>
            </a:r>
            <a:endParaRPr sz="1900" dirty="0">
              <a:latin typeface="Calibri"/>
              <a:cs typeface="Calibri"/>
            </a:endParaRPr>
          </a:p>
          <a:p>
            <a:pPr marL="12700" marR="5159375">
              <a:lnSpc>
                <a:spcPct val="100000"/>
              </a:lnSpc>
              <a:spcBef>
                <a:spcPts val="10"/>
              </a:spcBef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import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java.io.*;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 import</a:t>
            </a:r>
            <a:r>
              <a:rPr sz="17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javax.servlet.*;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import</a:t>
            </a:r>
            <a:r>
              <a:rPr sz="17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javax.servlet.http.*;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17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17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SecondServlet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extends</a:t>
            </a:r>
            <a:r>
              <a:rPr sz="17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HttpServlet</a:t>
            </a:r>
            <a:r>
              <a:rPr sz="17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700" dirty="0">
              <a:latin typeface="Calibri"/>
              <a:cs typeface="Calibri"/>
            </a:endParaRPr>
          </a:p>
          <a:p>
            <a:pPr marL="208915" marR="5080" indent="-97790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public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void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doPost(HttpServletRequest </a:t>
            </a:r>
            <a:r>
              <a:rPr sz="1700" spc="-5" dirty="0">
                <a:solidFill>
                  <a:srgbClr val="2E2B1F"/>
                </a:solidFill>
                <a:latin typeface="Calibri"/>
                <a:cs typeface="Calibri"/>
              </a:rPr>
              <a:t>request, HttpServletResponse response</a:t>
            </a:r>
            <a:r>
              <a:rPr sz="1700" spc="-5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lang="en-US" sz="17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08915" marR="5080" indent="-97790">
              <a:lnSpc>
                <a:spcPct val="100000"/>
              </a:lnSpc>
            </a:pPr>
            <a:r>
              <a:rPr sz="1700" spc="-5" dirty="0" smtClean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1700" spc="-37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1700" spc="-37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08915" marR="5080" indent="-97790">
              <a:lnSpc>
                <a:spcPct val="100000"/>
              </a:lnSpc>
            </a:pPr>
            <a:r>
              <a:rPr sz="1700" spc="5" dirty="0" smtClean="0">
                <a:solidFill>
                  <a:srgbClr val="2E2B1F"/>
                </a:solidFill>
                <a:latin typeface="Calibri"/>
                <a:cs typeface="Calibri"/>
              </a:rPr>
              <a:t>try</a:t>
            </a:r>
            <a:r>
              <a:rPr sz="1700" spc="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1700" dirty="0">
              <a:latin typeface="Calibri"/>
              <a:cs typeface="Calibri"/>
            </a:endParaRPr>
          </a:p>
          <a:p>
            <a:pPr marL="208915" marR="3491865">
              <a:lnSpc>
                <a:spcPct val="100000"/>
              </a:lnSpc>
            </a:pPr>
            <a:r>
              <a:rPr sz="17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response.setContentType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("text/html"); </a:t>
            </a:r>
            <a:r>
              <a:rPr sz="1700" spc="-3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PrintWriter</a:t>
            </a:r>
            <a:r>
              <a:rPr sz="17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17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7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response.getWriter();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Calibri"/>
              <a:cs typeface="Calibri"/>
            </a:endParaRPr>
          </a:p>
          <a:p>
            <a:pPr marL="208915" marR="3783965">
              <a:lnSpc>
                <a:spcPct val="100000"/>
              </a:lnSpc>
            </a:pP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Cookie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ck[]=request.getCookies();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out.print("</a:t>
            </a:r>
            <a:r>
              <a:rPr sz="20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Hello</a:t>
            </a:r>
            <a:r>
              <a:rPr lang="en-US" sz="2000" spc="-6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, </a:t>
            </a:r>
            <a:r>
              <a:rPr sz="20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"+ck[0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].getValue());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out.close();</a:t>
            </a:r>
            <a:endParaRPr sz="1700" dirty="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</a:pPr>
            <a:r>
              <a:rPr sz="1700" spc="-5" dirty="0" smtClean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lang="en-US" sz="17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</a:pPr>
            <a:r>
              <a:rPr sz="1700" spc="-5" dirty="0" smtClean="0">
                <a:solidFill>
                  <a:srgbClr val="2E2B1F"/>
                </a:solidFill>
                <a:latin typeface="Calibri"/>
                <a:cs typeface="Calibri"/>
              </a:rPr>
              <a:t>catch(Exception</a:t>
            </a:r>
            <a:r>
              <a:rPr sz="1700" spc="-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2E2B1F"/>
                </a:solidFill>
                <a:latin typeface="Calibri"/>
                <a:cs typeface="Calibri"/>
              </a:rPr>
              <a:t>e){System.out.println(e);}</a:t>
            </a:r>
            <a:endParaRPr sz="1700" dirty="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700" dirty="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</a:pPr>
            <a:r>
              <a:rPr sz="17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8150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15" dirty="0"/>
              <a:t> </a:t>
            </a:r>
            <a:r>
              <a:rPr spc="-475" dirty="0"/>
              <a:t>T</a:t>
            </a:r>
            <a:r>
              <a:rPr spc="-105" dirty="0"/>
              <a:t>ec</a:t>
            </a:r>
            <a:r>
              <a:rPr spc="-110" dirty="0"/>
              <a:t>h</a:t>
            </a:r>
            <a:r>
              <a:rPr spc="-100" dirty="0"/>
              <a:t>n</a:t>
            </a:r>
            <a:r>
              <a:rPr spc="-110" dirty="0"/>
              <a:t>iq</a:t>
            </a:r>
            <a:r>
              <a:rPr spc="-100" dirty="0"/>
              <a:t>u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6350" y="1524888"/>
            <a:ext cx="5676900" cy="1105535"/>
            <a:chOff x="1276350" y="1524888"/>
            <a:chExt cx="5676900" cy="1105535"/>
          </a:xfrm>
        </p:grpSpPr>
        <p:sp>
          <p:nvSpPr>
            <p:cNvPr id="4" name="object 4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76350" y="2756154"/>
            <a:ext cx="5676900" cy="1105535"/>
            <a:chOff x="1276350" y="2756154"/>
            <a:chExt cx="5676900" cy="1105535"/>
          </a:xfrm>
        </p:grpSpPr>
        <p:sp>
          <p:nvSpPr>
            <p:cNvPr id="7" name="object 7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27"/>
                  </a:lnTo>
                  <a:lnTo>
                    <a:pt x="6352" y="936438"/>
                  </a:lnTo>
                  <a:lnTo>
                    <a:pt x="24280" y="978944"/>
                  </a:lnTo>
                  <a:lnTo>
                    <a:pt x="52085" y="1014952"/>
                  </a:lnTo>
                  <a:lnTo>
                    <a:pt x="88072" y="1042768"/>
                  </a:lnTo>
                  <a:lnTo>
                    <a:pt x="130542" y="1060700"/>
                  </a:lnTo>
                  <a:lnTo>
                    <a:pt x="177800" y="1067054"/>
                  </a:lnTo>
                  <a:lnTo>
                    <a:pt x="5461000" y="1067054"/>
                  </a:lnTo>
                  <a:lnTo>
                    <a:pt x="5508257" y="1060700"/>
                  </a:lnTo>
                  <a:lnTo>
                    <a:pt x="5550727" y="1042768"/>
                  </a:lnTo>
                  <a:lnTo>
                    <a:pt x="5586714" y="1014952"/>
                  </a:lnTo>
                  <a:lnTo>
                    <a:pt x="5614519" y="978944"/>
                  </a:lnTo>
                  <a:lnTo>
                    <a:pt x="5632447" y="936438"/>
                  </a:lnTo>
                  <a:lnTo>
                    <a:pt x="5638800" y="889127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27"/>
                  </a:lnTo>
                  <a:lnTo>
                    <a:pt x="5632447" y="936438"/>
                  </a:lnTo>
                  <a:lnTo>
                    <a:pt x="5614519" y="978944"/>
                  </a:lnTo>
                  <a:lnTo>
                    <a:pt x="5586714" y="1014952"/>
                  </a:lnTo>
                  <a:lnTo>
                    <a:pt x="5550727" y="1042768"/>
                  </a:lnTo>
                  <a:lnTo>
                    <a:pt x="5508257" y="1060700"/>
                  </a:lnTo>
                  <a:lnTo>
                    <a:pt x="5461000" y="1067054"/>
                  </a:lnTo>
                  <a:lnTo>
                    <a:pt x="177800" y="1067054"/>
                  </a:lnTo>
                  <a:lnTo>
                    <a:pt x="130542" y="1060700"/>
                  </a:lnTo>
                  <a:lnTo>
                    <a:pt x="88072" y="1042768"/>
                  </a:lnTo>
                  <a:lnTo>
                    <a:pt x="52085" y="1014952"/>
                  </a:lnTo>
                  <a:lnTo>
                    <a:pt x="24280" y="978944"/>
                  </a:lnTo>
                  <a:lnTo>
                    <a:pt x="6352" y="936438"/>
                  </a:lnTo>
                  <a:lnTo>
                    <a:pt x="0" y="889127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76350" y="3987291"/>
            <a:ext cx="5676900" cy="1105535"/>
            <a:chOff x="1276350" y="3987291"/>
            <a:chExt cx="5676900" cy="1105535"/>
          </a:xfrm>
        </p:grpSpPr>
        <p:sp>
          <p:nvSpPr>
            <p:cNvPr id="10" name="object 10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76350" y="5218557"/>
            <a:ext cx="5676900" cy="1105535"/>
            <a:chOff x="1276350" y="5218557"/>
            <a:chExt cx="5676900" cy="1105535"/>
          </a:xfrm>
        </p:grpSpPr>
        <p:sp>
          <p:nvSpPr>
            <p:cNvPr id="13" name="object 13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65"/>
                  </a:lnTo>
                  <a:lnTo>
                    <a:pt x="6352" y="936444"/>
                  </a:lnTo>
                  <a:lnTo>
                    <a:pt x="24280" y="978928"/>
                  </a:lnTo>
                  <a:lnTo>
                    <a:pt x="52085" y="1014923"/>
                  </a:lnTo>
                  <a:lnTo>
                    <a:pt x="88072" y="1042733"/>
                  </a:lnTo>
                  <a:lnTo>
                    <a:pt x="130542" y="1060662"/>
                  </a:lnTo>
                  <a:lnTo>
                    <a:pt x="177800" y="1067015"/>
                  </a:lnTo>
                  <a:lnTo>
                    <a:pt x="5461000" y="1067015"/>
                  </a:lnTo>
                  <a:lnTo>
                    <a:pt x="5508257" y="1060662"/>
                  </a:lnTo>
                  <a:lnTo>
                    <a:pt x="5550727" y="1042733"/>
                  </a:lnTo>
                  <a:lnTo>
                    <a:pt x="5586714" y="1014923"/>
                  </a:lnTo>
                  <a:lnTo>
                    <a:pt x="5614519" y="978928"/>
                  </a:lnTo>
                  <a:lnTo>
                    <a:pt x="5632447" y="936444"/>
                  </a:lnTo>
                  <a:lnTo>
                    <a:pt x="5638800" y="889165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65"/>
                  </a:lnTo>
                  <a:lnTo>
                    <a:pt x="5632447" y="936444"/>
                  </a:lnTo>
                  <a:lnTo>
                    <a:pt x="5614519" y="978928"/>
                  </a:lnTo>
                  <a:lnTo>
                    <a:pt x="5586714" y="1014923"/>
                  </a:lnTo>
                  <a:lnTo>
                    <a:pt x="5550727" y="1042733"/>
                  </a:lnTo>
                  <a:lnTo>
                    <a:pt x="5508257" y="1060662"/>
                  </a:lnTo>
                  <a:lnTo>
                    <a:pt x="5461000" y="1067015"/>
                  </a:lnTo>
                  <a:lnTo>
                    <a:pt x="177800" y="1067015"/>
                  </a:lnTo>
                  <a:lnTo>
                    <a:pt x="130542" y="1060662"/>
                  </a:lnTo>
                  <a:lnTo>
                    <a:pt x="88072" y="1042733"/>
                  </a:lnTo>
                  <a:lnTo>
                    <a:pt x="52085" y="1014923"/>
                  </a:lnTo>
                  <a:lnTo>
                    <a:pt x="24280" y="978928"/>
                  </a:lnTo>
                  <a:lnTo>
                    <a:pt x="6352" y="936444"/>
                  </a:lnTo>
                  <a:lnTo>
                    <a:pt x="0" y="889165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7550" y="1700911"/>
            <a:ext cx="3799840" cy="432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BEBEBE"/>
                </a:solidFill>
                <a:latin typeface="Calibri"/>
                <a:cs typeface="Calibri"/>
              </a:rPr>
              <a:t>Cookies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ct val="202000"/>
              </a:lnSpc>
            </a:pP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Hidden </a:t>
            </a:r>
            <a:r>
              <a:rPr sz="4000" spc="-25" dirty="0">
                <a:solidFill>
                  <a:srgbClr val="FF0000"/>
                </a:solidFill>
                <a:latin typeface="Calibri"/>
                <a:cs typeface="Calibri"/>
              </a:rPr>
              <a:t>Form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Field </a:t>
            </a:r>
            <a:r>
              <a:rPr sz="4000" spc="-8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2E2B1F"/>
                </a:solidFill>
                <a:latin typeface="Calibri"/>
                <a:cs typeface="Calibri"/>
              </a:rPr>
              <a:t>URL </a:t>
            </a:r>
            <a:r>
              <a:rPr sz="4000" spc="-20" dirty="0">
                <a:solidFill>
                  <a:srgbClr val="2E2B1F"/>
                </a:solidFill>
                <a:latin typeface="Calibri"/>
                <a:cs typeface="Calibri"/>
              </a:rPr>
              <a:t>Rewriting </a:t>
            </a:r>
            <a:r>
              <a:rPr sz="4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2E2B1F"/>
                </a:solidFill>
                <a:latin typeface="Calibri"/>
                <a:cs typeface="Calibri"/>
              </a:rPr>
              <a:t>HttpSession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86106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Session</a:t>
            </a:r>
            <a:r>
              <a:rPr spc="-220" dirty="0"/>
              <a:t> </a:t>
            </a:r>
            <a:r>
              <a:rPr spc="-120" dirty="0"/>
              <a:t>Tracking</a:t>
            </a:r>
            <a:r>
              <a:rPr sz="3200" spc="-12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600" spc="-85" dirty="0">
                <a:solidFill>
                  <a:srgbClr val="FF0000"/>
                </a:solidFill>
              </a:rPr>
              <a:t>Hidden</a:t>
            </a:r>
            <a:r>
              <a:rPr sz="3600" spc="-225" dirty="0">
                <a:solidFill>
                  <a:srgbClr val="FF0000"/>
                </a:solidFill>
              </a:rPr>
              <a:t> </a:t>
            </a:r>
            <a:r>
              <a:rPr sz="3600" spc="-105" dirty="0">
                <a:solidFill>
                  <a:srgbClr val="FF0000"/>
                </a:solidFill>
              </a:rPr>
              <a:t>Form</a:t>
            </a:r>
            <a:r>
              <a:rPr sz="3600" spc="-229" dirty="0">
                <a:solidFill>
                  <a:srgbClr val="FF0000"/>
                </a:solidFill>
              </a:rPr>
              <a:t> </a:t>
            </a:r>
            <a:r>
              <a:rPr sz="3600" spc="-85" dirty="0">
                <a:solidFill>
                  <a:srgbClr val="FF0000"/>
                </a:solidFill>
              </a:rPr>
              <a:t>Fields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381000" y="1113327"/>
            <a:ext cx="8077200" cy="47698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186055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Hidden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400" spc="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hidden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(invisible)</a:t>
            </a:r>
            <a:r>
              <a:rPr sz="24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textfield</a:t>
            </a:r>
            <a:r>
              <a:rPr sz="24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4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maintaining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 smtClean="0">
                <a:solidFill>
                  <a:srgbClr val="2E2B1F"/>
                </a:solidFill>
                <a:latin typeface="Calibri"/>
                <a:cs typeface="Calibri"/>
              </a:rPr>
              <a:t>state</a:t>
            </a:r>
            <a:r>
              <a:rPr lang="en-IN" sz="2400" spc="-25" dirty="0" smtClean="0">
                <a:solidFill>
                  <a:srgbClr val="2E2B1F"/>
                </a:solidFill>
                <a:latin typeface="Calibri"/>
                <a:cs typeface="Calibri"/>
              </a:rPr>
              <a:t> (data)</a:t>
            </a:r>
            <a:r>
              <a:rPr sz="24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of an 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user</a:t>
            </a:r>
            <a:r>
              <a:rPr sz="2400" spc="-5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400" spc="-5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186055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such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case,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store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hidden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field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another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servlet.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Syn</a:t>
            </a:r>
            <a:r>
              <a:rPr lang="en-US" sz="28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8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ax</a:t>
            </a:r>
            <a:r>
              <a:rPr lang="en-US" sz="28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&lt;input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type="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hidden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280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name="</a:t>
            </a:r>
            <a:r>
              <a:rPr sz="2800" spc="-10" dirty="0" smtClean="0">
                <a:solidFill>
                  <a:srgbClr val="006FC0"/>
                </a:solidFill>
                <a:latin typeface="Calibri"/>
                <a:cs typeface="Calibri"/>
              </a:rPr>
              <a:t>u</a:t>
            </a:r>
            <a:r>
              <a:rPr lang="en-US" sz="2800" spc="-10" dirty="0" smtClean="0">
                <a:solidFill>
                  <a:srgbClr val="006FC0"/>
                </a:solidFill>
                <a:latin typeface="Calibri"/>
                <a:cs typeface="Calibri"/>
              </a:rPr>
              <a:t>ser</a:t>
            </a:r>
            <a:r>
              <a:rPr sz="2800" spc="-10" dirty="0" smtClean="0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r>
              <a:rPr lang="en-IN" sz="2800" spc="-1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2800" spc="7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 smtClean="0">
                <a:solidFill>
                  <a:srgbClr val="006FC0"/>
                </a:solidFill>
                <a:latin typeface="Calibri"/>
                <a:cs typeface="Calibri"/>
              </a:rPr>
              <a:t>value=</a:t>
            </a:r>
            <a:r>
              <a:rPr lang="en-IN" sz="2800" spc="-10" dirty="0" smtClean="0">
                <a:solidFill>
                  <a:srgbClr val="006FC0"/>
                </a:solidFill>
                <a:cs typeface="Calibri"/>
              </a:rPr>
              <a:t>"Jack"</a:t>
            </a:r>
            <a:r>
              <a:rPr sz="2800" spc="-10" dirty="0" smtClean="0">
                <a:solidFill>
                  <a:srgbClr val="006FC0"/>
                </a:solidFill>
                <a:latin typeface="Calibri"/>
                <a:cs typeface="Calibri"/>
              </a:rPr>
              <a:t>&gt;</a:t>
            </a:r>
            <a:endParaRPr sz="28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  <a:buClr>
                <a:srgbClr val="A9A47B"/>
              </a:buClr>
              <a:buFont typeface="Arial"/>
              <a:buChar char="•"/>
            </a:pPr>
            <a:endParaRPr sz="36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Here,</a:t>
            </a:r>
            <a:r>
              <a:rPr sz="2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i="1" spc="-10" dirty="0" smtClean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lang="en-US" sz="2800" b="1" i="1" spc="-10" dirty="0" smtClean="0">
                <a:solidFill>
                  <a:srgbClr val="2E2B1F"/>
                </a:solidFill>
                <a:latin typeface="Calibri"/>
                <a:cs typeface="Calibri"/>
              </a:rPr>
              <a:t>ser</a:t>
            </a:r>
            <a:r>
              <a:rPr sz="2800" b="1" i="1" spc="-10" dirty="0" smtClean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8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hidden field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IN" sz="2800" b="1" i="1" spc="-15" dirty="0" smtClean="0">
                <a:solidFill>
                  <a:srgbClr val="2E2B1F"/>
                </a:solidFill>
                <a:latin typeface="Calibri"/>
                <a:cs typeface="Calibri"/>
              </a:rPr>
              <a:t>Jack 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hidden</a:t>
            </a:r>
            <a:r>
              <a:rPr sz="2800" spc="-3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's</a:t>
            </a:r>
            <a:r>
              <a:rPr sz="2800" spc="-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83820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Session</a:t>
            </a:r>
            <a:r>
              <a:rPr spc="-220" dirty="0"/>
              <a:t> </a:t>
            </a:r>
            <a:r>
              <a:rPr spc="-120" dirty="0"/>
              <a:t>Tracking</a:t>
            </a:r>
            <a:r>
              <a:rPr sz="3200" spc="-12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85" dirty="0">
                <a:solidFill>
                  <a:srgbClr val="FF0000"/>
                </a:solidFill>
              </a:rPr>
              <a:t>Hidden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Form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85" dirty="0">
                <a:solidFill>
                  <a:srgbClr val="FF0000"/>
                </a:solidFill>
              </a:rPr>
              <a:t>Fields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50240" y="1548824"/>
            <a:ext cx="7198360" cy="29841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Advantage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Hidden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4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lang="en-US" sz="2400" b="1" spc="-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always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work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whether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cookie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disabled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not.</a:t>
            </a:r>
            <a:endParaRPr sz="24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40"/>
              </a:spcBef>
              <a:buClr>
                <a:srgbClr val="9CBDBC"/>
              </a:buClr>
              <a:buFont typeface="Arial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Disadvantage</a:t>
            </a:r>
            <a:r>
              <a:rPr sz="24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Hidden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Field: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maintained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side.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Extra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submission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required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page.</a:t>
            </a:r>
            <a:endParaRPr sz="24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textual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information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4035"/>
            <a:ext cx="8305800" cy="1218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H</a:t>
            </a:r>
            <a:r>
              <a:rPr sz="3200" spc="-100" dirty="0">
                <a:solidFill>
                  <a:srgbClr val="FF0000"/>
                </a:solidFill>
              </a:rPr>
              <a:t>idde</a:t>
            </a:r>
            <a:r>
              <a:rPr sz="3200" dirty="0">
                <a:solidFill>
                  <a:srgbClr val="FF0000"/>
                </a:solidFill>
              </a:rPr>
              <a:t>n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220" dirty="0">
                <a:solidFill>
                  <a:srgbClr val="FF0000"/>
                </a:solidFill>
              </a:rPr>
              <a:t>F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m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Fie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d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95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04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95" dirty="0">
                <a:solidFill>
                  <a:srgbClr val="FF0000"/>
                </a:solidFill>
              </a:rPr>
              <a:t>ss</a:t>
            </a:r>
            <a:r>
              <a:rPr sz="3200" spc="-114" dirty="0">
                <a:solidFill>
                  <a:srgbClr val="FF0000"/>
                </a:solidFill>
              </a:rPr>
              <a:t>i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dirty="0">
                <a:solidFill>
                  <a:srgbClr val="FF0000"/>
                </a:solidFill>
              </a:rPr>
              <a:t>e</a:t>
            </a: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838325"/>
            <a:ext cx="6835521" cy="3757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763000" cy="1218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H</a:t>
            </a:r>
            <a:r>
              <a:rPr sz="3200" spc="-100" dirty="0">
                <a:solidFill>
                  <a:srgbClr val="FF0000"/>
                </a:solidFill>
              </a:rPr>
              <a:t>idde</a:t>
            </a:r>
            <a:r>
              <a:rPr sz="3200" dirty="0">
                <a:solidFill>
                  <a:srgbClr val="FF0000"/>
                </a:solidFill>
              </a:rPr>
              <a:t>n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220" dirty="0">
                <a:solidFill>
                  <a:srgbClr val="FF0000"/>
                </a:solidFill>
              </a:rPr>
              <a:t>F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m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Fie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d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95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04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95" dirty="0">
                <a:solidFill>
                  <a:srgbClr val="FF0000"/>
                </a:solidFill>
              </a:rPr>
              <a:t>ss</a:t>
            </a:r>
            <a:r>
              <a:rPr sz="3200" spc="-114" dirty="0">
                <a:solidFill>
                  <a:srgbClr val="FF0000"/>
                </a:solidFill>
              </a:rPr>
              <a:t>i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dirty="0">
                <a:solidFill>
                  <a:srgbClr val="FF0000"/>
                </a:solidFill>
              </a:rPr>
              <a:t>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650240" y="2019426"/>
            <a:ext cx="7655560" cy="29596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index.html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sz="32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method="post"</a:t>
            </a:r>
            <a:r>
              <a:rPr sz="24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action=“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"&gt;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</a:pP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type="text"</a:t>
            </a:r>
            <a:r>
              <a:rPr sz="24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name="user"</a:t>
            </a:r>
            <a:r>
              <a:rPr sz="24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/&gt;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br/&gt;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4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</a:pP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Password:</a:t>
            </a: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type="text"</a:t>
            </a:r>
            <a:r>
              <a:rPr sz="24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name="pass"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lang="en-US" sz="24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br/&gt;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&lt;input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type="submit"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value="submit"&gt;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325629"/>
            <a:ext cx="8534400" cy="1218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H</a:t>
            </a:r>
            <a:r>
              <a:rPr sz="3200" spc="-100" dirty="0">
                <a:solidFill>
                  <a:srgbClr val="FF0000"/>
                </a:solidFill>
              </a:rPr>
              <a:t>idde</a:t>
            </a:r>
            <a:r>
              <a:rPr sz="3200" dirty="0">
                <a:solidFill>
                  <a:srgbClr val="FF0000"/>
                </a:solidFill>
              </a:rPr>
              <a:t>n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220" dirty="0">
                <a:solidFill>
                  <a:srgbClr val="FF0000"/>
                </a:solidFill>
              </a:rPr>
              <a:t>F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m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Fie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d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95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04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95" dirty="0">
                <a:solidFill>
                  <a:srgbClr val="FF0000"/>
                </a:solidFill>
              </a:rPr>
              <a:t>ss</a:t>
            </a:r>
            <a:r>
              <a:rPr sz="3200" spc="-114" dirty="0">
                <a:solidFill>
                  <a:srgbClr val="FF0000"/>
                </a:solidFill>
              </a:rPr>
              <a:t>i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dirty="0">
                <a:solidFill>
                  <a:srgbClr val="FF0000"/>
                </a:solidFill>
              </a:rPr>
              <a:t>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304800" y="1553719"/>
            <a:ext cx="8153400" cy="4623317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2E2B1F"/>
                </a:solidFill>
                <a:latin typeface="Cambria"/>
                <a:cs typeface="Cambria"/>
              </a:rPr>
              <a:t>First.java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-10" dirty="0" smtClean="0">
                <a:solidFill>
                  <a:srgbClr val="2E2B1F"/>
                </a:solidFill>
                <a:latin typeface="Cambria"/>
                <a:cs typeface="Cambria"/>
              </a:rPr>
              <a:t>public</a:t>
            </a:r>
            <a:r>
              <a:rPr spc="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class</a:t>
            </a: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First</a:t>
            </a:r>
            <a:r>
              <a:rPr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extends</a:t>
            </a:r>
            <a:r>
              <a:rPr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HttpServlet</a:t>
            </a:r>
            <a:r>
              <a:rPr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endParaRPr dirty="0">
              <a:latin typeface="Cambria"/>
              <a:cs typeface="Cambria"/>
            </a:endParaRPr>
          </a:p>
          <a:p>
            <a:pPr marL="144780" marR="5080" indent="-88900">
              <a:lnSpc>
                <a:spcPct val="120000"/>
              </a:lnSpc>
            </a:pP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protected</a:t>
            </a:r>
            <a:r>
              <a:rPr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5" dirty="0">
                <a:solidFill>
                  <a:srgbClr val="2E2B1F"/>
                </a:solidFill>
                <a:latin typeface="Cambria"/>
                <a:cs typeface="Cambria"/>
              </a:rPr>
              <a:t>void</a:t>
            </a:r>
            <a:r>
              <a:rPr spc="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b="1" spc="-5" dirty="0">
                <a:solidFill>
                  <a:schemeClr val="accent4">
                    <a:lumMod val="75000"/>
                  </a:schemeClr>
                </a:solidFill>
                <a:latin typeface="Cambria"/>
                <a:cs typeface="Cambria"/>
              </a:rPr>
              <a:t>doPost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(HttpServletRequest</a:t>
            </a:r>
            <a:r>
              <a:rPr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request,</a:t>
            </a:r>
            <a:r>
              <a:rPr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HttpServletResponse</a:t>
            </a:r>
            <a:r>
              <a:rPr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response) </a:t>
            </a:r>
            <a:r>
              <a:rPr spc="-3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5" dirty="0">
                <a:solidFill>
                  <a:srgbClr val="2E2B1F"/>
                </a:solidFill>
                <a:latin typeface="Cambria"/>
                <a:cs typeface="Cambria"/>
              </a:rPr>
              <a:t>throws</a:t>
            </a:r>
            <a:r>
              <a:rPr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ServletException,</a:t>
            </a:r>
            <a:r>
              <a:rPr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IOException</a:t>
            </a:r>
            <a:r>
              <a:rPr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endParaRPr dirty="0">
              <a:latin typeface="Cambria"/>
              <a:cs typeface="Cambria"/>
            </a:endParaRPr>
          </a:p>
          <a:p>
            <a:pPr marL="367665" marR="2149475">
              <a:lnSpc>
                <a:spcPct val="120000"/>
              </a:lnSpc>
              <a:spcBef>
                <a:spcPts val="5"/>
              </a:spcBef>
            </a:pP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response.setContentType("text/html;charset=UTF-8"); </a:t>
            </a:r>
            <a:r>
              <a:rPr spc="-3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PrintWriter</a:t>
            </a:r>
            <a:r>
              <a:rPr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out</a:t>
            </a:r>
            <a:r>
              <a:rPr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= </a:t>
            </a: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response.getWriter();</a:t>
            </a:r>
            <a:endParaRPr dirty="0">
              <a:latin typeface="Cambria"/>
              <a:cs typeface="Cambria"/>
            </a:endParaRPr>
          </a:p>
          <a:p>
            <a:pPr marL="412115">
              <a:lnSpc>
                <a:spcPct val="100000"/>
              </a:lnSpc>
              <a:spcBef>
                <a:spcPts val="380"/>
              </a:spcBef>
            </a:pP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String</a:t>
            </a:r>
            <a:r>
              <a:rPr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user</a:t>
            </a:r>
            <a:r>
              <a:rPr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=</a:t>
            </a:r>
            <a:r>
              <a:rPr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request.getParameter("user");</a:t>
            </a:r>
            <a:endParaRPr dirty="0">
              <a:latin typeface="Cambria"/>
              <a:cs typeface="Cambria"/>
            </a:endParaRPr>
          </a:p>
          <a:p>
            <a:pPr marL="367665" marR="3524885">
              <a:lnSpc>
                <a:spcPct val="120000"/>
              </a:lnSpc>
            </a:pPr>
            <a:r>
              <a:rPr b="1" spc="-10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//creating</a:t>
            </a:r>
            <a:r>
              <a:rPr b="1" spc="5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b="1" spc="-5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a</a:t>
            </a:r>
            <a:r>
              <a:rPr b="1" spc="5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b="1" spc="-10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new</a:t>
            </a:r>
            <a:r>
              <a:rPr b="1" spc="-5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hidden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b="1" spc="-10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form</a:t>
            </a:r>
            <a:r>
              <a:rPr b="1" spc="20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b="1" spc="-5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field </a:t>
            </a:r>
            <a:r>
              <a:rPr b="1" dirty="0">
                <a:solidFill>
                  <a:schemeClr val="accent2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out.println("&lt;form</a:t>
            </a:r>
            <a:r>
              <a:rPr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action='</a:t>
            </a:r>
            <a:r>
              <a:rPr b="1" spc="-5" dirty="0">
                <a:solidFill>
                  <a:schemeClr val="accent3">
                    <a:lumMod val="75000"/>
                  </a:schemeClr>
                </a:solidFill>
                <a:latin typeface="Cambria"/>
                <a:cs typeface="Cambria"/>
              </a:rPr>
              <a:t>Second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'&gt;");</a:t>
            </a:r>
            <a:endParaRPr dirty="0">
              <a:latin typeface="Cambria"/>
              <a:cs typeface="Cambria"/>
            </a:endParaRPr>
          </a:p>
          <a:p>
            <a:pPr marL="367665" marR="607060">
              <a:lnSpc>
                <a:spcPct val="120000"/>
              </a:lnSpc>
              <a:spcBef>
                <a:spcPts val="5"/>
              </a:spcBef>
            </a:pPr>
            <a:r>
              <a:rPr b="1" spc="-5" dirty="0">
                <a:solidFill>
                  <a:srgbClr val="006FC0"/>
                </a:solidFill>
                <a:latin typeface="Cambria"/>
                <a:cs typeface="Cambria"/>
              </a:rPr>
              <a:t>out.println("&lt;input</a:t>
            </a:r>
            <a:r>
              <a:rPr b="1" spc="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mbria"/>
                <a:cs typeface="Cambria"/>
              </a:rPr>
              <a:t>type='</a:t>
            </a:r>
            <a:r>
              <a:rPr b="1" spc="-10" dirty="0">
                <a:solidFill>
                  <a:srgbClr val="FF0000"/>
                </a:solidFill>
                <a:latin typeface="Cambria"/>
                <a:cs typeface="Cambria"/>
              </a:rPr>
              <a:t>hidden</a:t>
            </a:r>
            <a:r>
              <a:rPr b="1" spc="-10" dirty="0">
                <a:solidFill>
                  <a:srgbClr val="006FC0"/>
                </a:solidFill>
                <a:latin typeface="Cambria"/>
                <a:cs typeface="Cambria"/>
              </a:rPr>
              <a:t>' </a:t>
            </a:r>
            <a:r>
              <a:rPr b="1" spc="-5" dirty="0">
                <a:solidFill>
                  <a:srgbClr val="006FC0"/>
                </a:solidFill>
                <a:latin typeface="Cambria"/>
                <a:cs typeface="Cambria"/>
              </a:rPr>
              <a:t>name='user'</a:t>
            </a:r>
            <a:r>
              <a:rPr b="1" spc="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b="1" spc="-10" dirty="0">
                <a:solidFill>
                  <a:srgbClr val="006FC0"/>
                </a:solidFill>
                <a:latin typeface="Cambria"/>
                <a:cs typeface="Cambria"/>
              </a:rPr>
              <a:t>value='"+user+"'&gt;"); </a:t>
            </a:r>
            <a:r>
              <a:rPr b="1" spc="-33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endParaRPr lang="en-US" b="1" spc="-335" dirty="0" smtClean="0">
              <a:solidFill>
                <a:srgbClr val="006FC0"/>
              </a:solidFill>
              <a:latin typeface="Cambria"/>
              <a:cs typeface="Cambria"/>
            </a:endParaRPr>
          </a:p>
          <a:p>
            <a:pPr marL="367665" marR="607060">
              <a:lnSpc>
                <a:spcPct val="120000"/>
              </a:lnSpc>
              <a:spcBef>
                <a:spcPts val="5"/>
              </a:spcBef>
            </a:pPr>
            <a:r>
              <a:rPr sz="1600" spc="-5" dirty="0" err="1" smtClean="0">
                <a:solidFill>
                  <a:srgbClr val="2E2B1F"/>
                </a:solidFill>
                <a:latin typeface="Cambria"/>
                <a:cs typeface="Cambria"/>
              </a:rPr>
              <a:t>out.println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("&lt;input</a:t>
            </a:r>
            <a:r>
              <a:rPr sz="16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type='submit'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value='submit'</a:t>
            </a:r>
            <a:r>
              <a:rPr sz="1600" spc="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&gt;"); 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endParaRPr lang="en-US" sz="1600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pPr marL="367665" marR="607060">
              <a:lnSpc>
                <a:spcPct val="120000"/>
              </a:lnSpc>
              <a:spcBef>
                <a:spcPts val="5"/>
              </a:spcBef>
            </a:pPr>
            <a:r>
              <a:rPr sz="1600" spc="-5" dirty="0" err="1" smtClean="0">
                <a:solidFill>
                  <a:srgbClr val="2E2B1F"/>
                </a:solidFill>
                <a:latin typeface="Cambria"/>
                <a:cs typeface="Cambria"/>
              </a:rPr>
              <a:t>out.println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("&lt;/form&gt;");</a:t>
            </a:r>
            <a:endParaRPr sz="1600" dirty="0">
              <a:latin typeface="Cambria"/>
              <a:cs typeface="Cambria"/>
            </a:endParaRPr>
          </a:p>
          <a:p>
            <a:pPr marL="19050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382000" cy="12185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H</a:t>
            </a:r>
            <a:r>
              <a:rPr sz="3200" spc="-100" dirty="0">
                <a:solidFill>
                  <a:srgbClr val="FF0000"/>
                </a:solidFill>
              </a:rPr>
              <a:t>idde</a:t>
            </a:r>
            <a:r>
              <a:rPr sz="3200" dirty="0">
                <a:solidFill>
                  <a:srgbClr val="FF0000"/>
                </a:solidFill>
              </a:rPr>
              <a:t>n</a:t>
            </a:r>
            <a:r>
              <a:rPr sz="3200" spc="-225" dirty="0">
                <a:solidFill>
                  <a:srgbClr val="FF0000"/>
                </a:solidFill>
              </a:rPr>
              <a:t> </a:t>
            </a:r>
            <a:r>
              <a:rPr sz="3200" spc="-220" dirty="0">
                <a:solidFill>
                  <a:srgbClr val="FF0000"/>
                </a:solidFill>
              </a:rPr>
              <a:t>F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m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Fie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spc="-100" dirty="0">
                <a:solidFill>
                  <a:srgbClr val="FF0000"/>
                </a:solidFill>
              </a:rPr>
              <a:t>d</a:t>
            </a:r>
            <a:r>
              <a:rPr sz="3200" dirty="0">
                <a:solidFill>
                  <a:srgbClr val="FF0000"/>
                </a:solidFill>
              </a:rPr>
              <a:t>s  </a:t>
            </a:r>
            <a:r>
              <a:rPr sz="3200" spc="-95" dirty="0">
                <a:solidFill>
                  <a:srgbClr val="FF0000"/>
                </a:solidFill>
              </a:rPr>
              <a:t>E</a:t>
            </a:r>
            <a:r>
              <a:rPr sz="3200" spc="-150" dirty="0">
                <a:solidFill>
                  <a:srgbClr val="FF0000"/>
                </a:solidFill>
              </a:rPr>
              <a:t>x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l</a:t>
            </a:r>
            <a:r>
              <a:rPr sz="3200" dirty="0">
                <a:solidFill>
                  <a:srgbClr val="FF0000"/>
                </a:solidFill>
              </a:rPr>
              <a:t>e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o</a:t>
            </a:r>
            <a:r>
              <a:rPr sz="3200" dirty="0">
                <a:solidFill>
                  <a:srgbClr val="FF0000"/>
                </a:solidFill>
              </a:rPr>
              <a:t>f</a:t>
            </a:r>
            <a:r>
              <a:rPr sz="3200" spc="-204" dirty="0">
                <a:solidFill>
                  <a:srgbClr val="FF0000"/>
                </a:solidFill>
              </a:rPr>
              <a:t> </a:t>
            </a:r>
            <a:r>
              <a:rPr sz="3200" spc="-95" dirty="0">
                <a:solidFill>
                  <a:srgbClr val="FF0000"/>
                </a:solidFill>
              </a:rPr>
              <a:t>p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95" dirty="0">
                <a:solidFill>
                  <a:srgbClr val="FF0000"/>
                </a:solidFill>
              </a:rPr>
              <a:t>ss</a:t>
            </a:r>
            <a:r>
              <a:rPr sz="3200" spc="-114" dirty="0">
                <a:solidFill>
                  <a:srgbClr val="FF0000"/>
                </a:solidFill>
              </a:rPr>
              <a:t>i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dirty="0">
                <a:solidFill>
                  <a:srgbClr val="FF0000"/>
                </a:solidFill>
              </a:rPr>
              <a:t>g</a:t>
            </a:r>
            <a:r>
              <a:rPr sz="3200" spc="-240" dirty="0">
                <a:solidFill>
                  <a:srgbClr val="FF0000"/>
                </a:solidFill>
              </a:rPr>
              <a:t> </a:t>
            </a:r>
            <a:r>
              <a:rPr sz="3200" spc="-105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s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n</a:t>
            </a:r>
            <a:r>
              <a:rPr sz="3200" spc="-105" dirty="0">
                <a:solidFill>
                  <a:srgbClr val="FF0000"/>
                </a:solidFill>
              </a:rPr>
              <a:t>a</a:t>
            </a:r>
            <a:r>
              <a:rPr sz="3200" spc="-100" dirty="0">
                <a:solidFill>
                  <a:srgbClr val="FF0000"/>
                </a:solidFill>
              </a:rPr>
              <a:t>m</a:t>
            </a:r>
            <a:r>
              <a:rPr sz="3200" dirty="0">
                <a:solidFill>
                  <a:srgbClr val="FF0000"/>
                </a:solidFill>
              </a:rPr>
              <a:t>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650240" y="1447800"/>
            <a:ext cx="7960360" cy="49449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Second.java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class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Second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extends </a:t>
            </a:r>
            <a:r>
              <a:rPr sz="2000" spc="-5" dirty="0" err="1">
                <a:solidFill>
                  <a:srgbClr val="2E2B1F"/>
                </a:solidFill>
                <a:latin typeface="Calibri"/>
                <a:cs typeface="Calibri"/>
              </a:rPr>
              <a:t>HttpServlet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protected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void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doGet(HttpServletRequest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request,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HttpServletResponse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response)</a:t>
            </a:r>
            <a:endParaRPr sz="2000" dirty="0">
              <a:latin typeface="Calibri"/>
              <a:cs typeface="Calibri"/>
            </a:endParaRPr>
          </a:p>
          <a:p>
            <a:pPr marL="405765" marR="2124710" indent="-245745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throws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ServletException, IOException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000" spc="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405765" marR="2124710" indent="-245745">
              <a:lnSpc>
                <a:spcPct val="100000"/>
              </a:lnSpc>
            </a:pPr>
            <a:endParaRPr lang="en-US" sz="2000" spc="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405765" marR="2124710" indent="-245745">
              <a:lnSpc>
                <a:spcPct val="100000"/>
              </a:lnSpc>
            </a:pPr>
            <a:r>
              <a:rPr lang="en-US" sz="2000" spc="5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0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response.setContentType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("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text/html "); </a:t>
            </a:r>
            <a:endParaRPr lang="en-US" sz="20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405765" marR="2124710" indent="-245745">
              <a:lnSpc>
                <a:spcPct val="100000"/>
              </a:lnSpc>
            </a:pP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000" spc="-37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PrintWriter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response.getWriter();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libri"/>
              <a:cs typeface="Calibri"/>
            </a:endParaRPr>
          </a:p>
          <a:p>
            <a:pPr marL="405765" marR="299021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//getting parameter from </a:t>
            </a:r>
            <a:r>
              <a:rPr sz="20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the hidden </a:t>
            </a:r>
            <a:r>
              <a:rPr sz="2000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field </a:t>
            </a:r>
            <a:r>
              <a:rPr sz="20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 smtClean="0">
                <a:solidFill>
                  <a:srgbClr val="006FC0"/>
                </a:solidFill>
                <a:latin typeface="Calibri"/>
                <a:cs typeface="Calibri"/>
              </a:rPr>
              <a:t>String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user </a:t>
            </a:r>
            <a:r>
              <a:rPr sz="2000" b="1" dirty="0" smtClean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lang="en-US" sz="2000" b="1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 err="1" smtClean="0">
                <a:solidFill>
                  <a:srgbClr val="006FC0"/>
                </a:solidFill>
                <a:latin typeface="Calibri"/>
                <a:cs typeface="Calibri"/>
              </a:rPr>
              <a:t>request.getParameter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("user"); </a:t>
            </a:r>
            <a:r>
              <a:rPr sz="2000" b="1" spc="-3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out.println("Welcome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"+user);</a:t>
            </a:r>
            <a:endParaRPr sz="2000" dirty="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65506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0" dirty="0"/>
              <a:t>i</a:t>
            </a:r>
            <a:r>
              <a:rPr spc="-105" dirty="0"/>
              <a:t>t</a:t>
            </a:r>
            <a:r>
              <a:rPr spc="-110" dirty="0"/>
              <a:t>(</a:t>
            </a:r>
            <a:r>
              <a:rPr spc="-5" dirty="0"/>
              <a:t>)</a:t>
            </a:r>
            <a:r>
              <a:rPr spc="-204" dirty="0"/>
              <a:t> </a:t>
            </a:r>
            <a:r>
              <a:rPr spc="-105" dirty="0"/>
              <a:t>Me</a:t>
            </a:r>
            <a:r>
              <a:rPr spc="-100" dirty="0"/>
              <a:t>t</a:t>
            </a:r>
            <a:r>
              <a:rPr spc="-110" dirty="0"/>
              <a:t>ho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7393305" cy="51084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 algn="just">
              <a:lnSpc>
                <a:spcPts val="2160"/>
              </a:lnSpc>
              <a:spcBef>
                <a:spcPts val="3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method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lang="en-IN"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IN" sz="2000" spc="-5" dirty="0">
                <a:solidFill>
                  <a:srgbClr val="2E2B1F"/>
                </a:solidFill>
                <a:cs typeface="Calibri"/>
              </a:rPr>
              <a:t>called </a:t>
            </a:r>
            <a:r>
              <a:rPr lang="en-IN" sz="2000" dirty="0" smtClean="0">
                <a:solidFill>
                  <a:srgbClr val="2E2B1F"/>
                </a:solidFill>
                <a:latin typeface="Calibri"/>
                <a:cs typeface="Calibri"/>
              </a:rPr>
              <a:t>by the servlet container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 only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once. </a:t>
            </a:r>
            <a:endParaRPr lang="en-US" sz="200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ts val="2160"/>
              </a:lnSpc>
              <a:spcBef>
                <a:spcPts val="3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called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only when the </a:t>
            </a:r>
            <a:r>
              <a:rPr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lang="en-IN"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 object </a:t>
            </a:r>
            <a:r>
              <a:rPr sz="2000" b="1" dirty="0" smtClean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b="1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not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user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afterwards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r>
              <a:rPr lang="en-IN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</a:p>
          <a:p>
            <a:pPr marL="12700" marR="5080" algn="just">
              <a:lnSpc>
                <a:spcPts val="2160"/>
              </a:lnSpc>
              <a:spcBef>
                <a:spcPts val="37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1000" dirty="0" smtClean="0">
              <a:latin typeface="Calibri"/>
              <a:cs typeface="Calibri"/>
            </a:endParaRPr>
          </a:p>
          <a:p>
            <a:pPr marL="241300" marR="82550" indent="-228600" algn="just">
              <a:lnSpc>
                <a:spcPts val="2160"/>
              </a:lnSpc>
              <a:spcBef>
                <a:spcPts val="509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user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invokes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ny</a:t>
            </a:r>
            <a:r>
              <a:rPr sz="20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servlet,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single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instance</a:t>
            </a:r>
            <a:r>
              <a:rPr sz="20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0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servlet</a:t>
            </a:r>
            <a:r>
              <a:rPr sz="20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gets </a:t>
            </a:r>
            <a:r>
              <a:rPr sz="2000" b="1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created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with</a:t>
            </a:r>
            <a:r>
              <a:rPr sz="20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each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user</a:t>
            </a:r>
            <a:r>
              <a:rPr sz="20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request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resulting</a:t>
            </a:r>
            <a:r>
              <a:rPr sz="20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 a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new</a:t>
            </a:r>
            <a:r>
              <a:rPr sz="20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thread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handed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off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 err="1" smtClean="0">
                <a:solidFill>
                  <a:srgbClr val="2E2B1F"/>
                </a:solidFill>
                <a:latin typeface="Calibri"/>
                <a:cs typeface="Calibri"/>
              </a:rPr>
              <a:t>doGet</a:t>
            </a:r>
            <a:r>
              <a:rPr lang="en-US" sz="2000" b="1" spc="-5" dirty="0" smtClean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r>
              <a:rPr sz="2000" b="1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5" dirty="0" err="1" smtClean="0">
                <a:solidFill>
                  <a:srgbClr val="2E2B1F"/>
                </a:solidFill>
                <a:latin typeface="Calibri"/>
                <a:cs typeface="Calibri"/>
              </a:rPr>
              <a:t>doPost</a:t>
            </a:r>
            <a:r>
              <a:rPr lang="en-US" sz="20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,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appropriate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IN" sz="20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82550" indent="-228600" algn="just">
              <a:lnSpc>
                <a:spcPts val="2160"/>
              </a:lnSpc>
              <a:spcBef>
                <a:spcPts val="509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sz="1000" dirty="0">
              <a:latin typeface="Calibri"/>
              <a:cs typeface="Calibri"/>
            </a:endParaRPr>
          </a:p>
          <a:p>
            <a:pPr marL="241300" marR="453390" indent="-228600" algn="just">
              <a:lnSpc>
                <a:spcPts val="216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init()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method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simply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creates</a:t>
            </a:r>
            <a:r>
              <a:rPr sz="2000" b="1" spc="2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loads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some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data</a:t>
            </a:r>
            <a:r>
              <a:rPr sz="2000" b="1" spc="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that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will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be </a:t>
            </a:r>
            <a:r>
              <a:rPr sz="2000" b="1" spc="-434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used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throughout</a:t>
            </a:r>
            <a:r>
              <a:rPr sz="2000" b="1" spc="-3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life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servlet.</a:t>
            </a:r>
          </a:p>
          <a:p>
            <a:pPr algn="just">
              <a:lnSpc>
                <a:spcPct val="100000"/>
              </a:lnSpc>
              <a:spcBef>
                <a:spcPts val="45"/>
              </a:spcBef>
              <a:buClr>
                <a:srgbClr val="A9A47B"/>
              </a:buClr>
              <a:buFont typeface="Arial"/>
              <a:buChar char="•"/>
            </a:pPr>
            <a:endParaRPr sz="23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init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method definition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looks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this −</a:t>
            </a:r>
            <a:endParaRPr sz="20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"/>
              </a:spcBef>
            </a:pPr>
            <a:endParaRPr sz="400" dirty="0"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</a:pPr>
            <a:r>
              <a:rPr sz="1900" spc="-5" dirty="0">
                <a:solidFill>
                  <a:srgbClr val="001F5F"/>
                </a:solidFill>
                <a:latin typeface="Calibri"/>
                <a:cs typeface="Calibri"/>
              </a:rPr>
              <a:t>public</a:t>
            </a:r>
            <a:r>
              <a:rPr sz="19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1F5F"/>
                </a:solidFill>
                <a:latin typeface="Calibri"/>
                <a:cs typeface="Calibri"/>
              </a:rPr>
              <a:t>void</a:t>
            </a:r>
            <a:r>
              <a:rPr sz="19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001F5F"/>
                </a:solidFill>
                <a:latin typeface="Calibri"/>
                <a:cs typeface="Calibri"/>
              </a:rPr>
              <a:t>init()</a:t>
            </a:r>
            <a:r>
              <a:rPr sz="19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spc="-15" dirty="0">
                <a:solidFill>
                  <a:srgbClr val="001F5F"/>
                </a:solidFill>
                <a:latin typeface="Calibri"/>
                <a:cs typeface="Calibri"/>
              </a:rPr>
              <a:t>throws</a:t>
            </a:r>
            <a:r>
              <a:rPr sz="1900" spc="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spc="-10" dirty="0" err="1">
                <a:solidFill>
                  <a:srgbClr val="001F5F"/>
                </a:solidFill>
                <a:latin typeface="Calibri"/>
                <a:cs typeface="Calibri"/>
              </a:rPr>
              <a:t>ServletException</a:t>
            </a:r>
            <a:r>
              <a:rPr sz="1900" spc="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lang="en-IN" sz="1900" spc="50" dirty="0" smtClean="0">
              <a:solidFill>
                <a:srgbClr val="001F5F"/>
              </a:solidFill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</a:pPr>
            <a:r>
              <a:rPr sz="1900" spc="-5" dirty="0" smtClean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sz="1900" dirty="0">
              <a:latin typeface="Calibri"/>
              <a:cs typeface="Calibri"/>
            </a:endParaRPr>
          </a:p>
          <a:p>
            <a:pPr marL="471170" algn="just">
              <a:lnSpc>
                <a:spcPct val="100000"/>
              </a:lnSpc>
              <a:spcBef>
                <a:spcPts val="229"/>
              </a:spcBef>
            </a:pPr>
            <a:r>
              <a:rPr sz="1900" spc="-5" dirty="0">
                <a:solidFill>
                  <a:srgbClr val="001F5F"/>
                </a:solidFill>
                <a:latin typeface="Calibri"/>
                <a:cs typeface="Calibri"/>
              </a:rPr>
              <a:t>//</a:t>
            </a:r>
            <a:r>
              <a:rPr sz="190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libri"/>
                <a:cs typeface="Calibri"/>
              </a:rPr>
              <a:t>Initialization</a:t>
            </a:r>
            <a:r>
              <a:rPr sz="19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001F5F"/>
                </a:solidFill>
                <a:latin typeface="Calibri"/>
                <a:cs typeface="Calibri"/>
              </a:rPr>
              <a:t>code...</a:t>
            </a:r>
            <a:endParaRPr sz="1900" dirty="0">
              <a:latin typeface="Calibri"/>
              <a:cs typeface="Calibri"/>
            </a:endParaRPr>
          </a:p>
          <a:p>
            <a:pPr marL="309880" algn="just">
              <a:lnSpc>
                <a:spcPct val="100000"/>
              </a:lnSpc>
              <a:spcBef>
                <a:spcPts val="225"/>
              </a:spcBef>
            </a:pPr>
            <a:r>
              <a:rPr sz="1900" spc="-5" dirty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8150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15" dirty="0"/>
              <a:t> </a:t>
            </a:r>
            <a:r>
              <a:rPr spc="-475" dirty="0"/>
              <a:t>T</a:t>
            </a:r>
            <a:r>
              <a:rPr spc="-105" dirty="0"/>
              <a:t>ec</a:t>
            </a:r>
            <a:r>
              <a:rPr spc="-110" dirty="0"/>
              <a:t>h</a:t>
            </a:r>
            <a:r>
              <a:rPr spc="-100" dirty="0"/>
              <a:t>n</a:t>
            </a:r>
            <a:r>
              <a:rPr spc="-110" dirty="0"/>
              <a:t>iq</a:t>
            </a:r>
            <a:r>
              <a:rPr spc="-100" dirty="0"/>
              <a:t>u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6350" y="1524888"/>
            <a:ext cx="5676900" cy="1105535"/>
            <a:chOff x="1276350" y="1524888"/>
            <a:chExt cx="5676900" cy="1105535"/>
          </a:xfrm>
        </p:grpSpPr>
        <p:sp>
          <p:nvSpPr>
            <p:cNvPr id="4" name="object 4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76350" y="2756154"/>
            <a:ext cx="5676900" cy="1105535"/>
            <a:chOff x="1276350" y="2756154"/>
            <a:chExt cx="5676900" cy="1105535"/>
          </a:xfrm>
        </p:grpSpPr>
        <p:sp>
          <p:nvSpPr>
            <p:cNvPr id="7" name="object 7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27"/>
                  </a:lnTo>
                  <a:lnTo>
                    <a:pt x="6352" y="936438"/>
                  </a:lnTo>
                  <a:lnTo>
                    <a:pt x="24280" y="978944"/>
                  </a:lnTo>
                  <a:lnTo>
                    <a:pt x="52085" y="1014952"/>
                  </a:lnTo>
                  <a:lnTo>
                    <a:pt x="88072" y="1042768"/>
                  </a:lnTo>
                  <a:lnTo>
                    <a:pt x="130542" y="1060700"/>
                  </a:lnTo>
                  <a:lnTo>
                    <a:pt x="177800" y="1067054"/>
                  </a:lnTo>
                  <a:lnTo>
                    <a:pt x="5461000" y="1067054"/>
                  </a:lnTo>
                  <a:lnTo>
                    <a:pt x="5508257" y="1060700"/>
                  </a:lnTo>
                  <a:lnTo>
                    <a:pt x="5550727" y="1042768"/>
                  </a:lnTo>
                  <a:lnTo>
                    <a:pt x="5586714" y="1014952"/>
                  </a:lnTo>
                  <a:lnTo>
                    <a:pt x="5614519" y="978944"/>
                  </a:lnTo>
                  <a:lnTo>
                    <a:pt x="5632447" y="936438"/>
                  </a:lnTo>
                  <a:lnTo>
                    <a:pt x="5638800" y="889127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27"/>
                  </a:lnTo>
                  <a:lnTo>
                    <a:pt x="5632447" y="936438"/>
                  </a:lnTo>
                  <a:lnTo>
                    <a:pt x="5614519" y="978944"/>
                  </a:lnTo>
                  <a:lnTo>
                    <a:pt x="5586714" y="1014952"/>
                  </a:lnTo>
                  <a:lnTo>
                    <a:pt x="5550727" y="1042768"/>
                  </a:lnTo>
                  <a:lnTo>
                    <a:pt x="5508257" y="1060700"/>
                  </a:lnTo>
                  <a:lnTo>
                    <a:pt x="5461000" y="1067054"/>
                  </a:lnTo>
                  <a:lnTo>
                    <a:pt x="177800" y="1067054"/>
                  </a:lnTo>
                  <a:lnTo>
                    <a:pt x="130542" y="1060700"/>
                  </a:lnTo>
                  <a:lnTo>
                    <a:pt x="88072" y="1042768"/>
                  </a:lnTo>
                  <a:lnTo>
                    <a:pt x="52085" y="1014952"/>
                  </a:lnTo>
                  <a:lnTo>
                    <a:pt x="24280" y="978944"/>
                  </a:lnTo>
                  <a:lnTo>
                    <a:pt x="6352" y="936438"/>
                  </a:lnTo>
                  <a:lnTo>
                    <a:pt x="0" y="889127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76350" y="3987291"/>
            <a:ext cx="5676900" cy="1105535"/>
            <a:chOff x="1276350" y="3987291"/>
            <a:chExt cx="5676900" cy="1105535"/>
          </a:xfrm>
        </p:grpSpPr>
        <p:sp>
          <p:nvSpPr>
            <p:cNvPr id="10" name="object 10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76350" y="5218557"/>
            <a:ext cx="5676900" cy="1105535"/>
            <a:chOff x="1276350" y="5218557"/>
            <a:chExt cx="5676900" cy="1105535"/>
          </a:xfrm>
        </p:grpSpPr>
        <p:sp>
          <p:nvSpPr>
            <p:cNvPr id="13" name="object 13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65"/>
                  </a:lnTo>
                  <a:lnTo>
                    <a:pt x="6352" y="936444"/>
                  </a:lnTo>
                  <a:lnTo>
                    <a:pt x="24280" y="978928"/>
                  </a:lnTo>
                  <a:lnTo>
                    <a:pt x="52085" y="1014923"/>
                  </a:lnTo>
                  <a:lnTo>
                    <a:pt x="88072" y="1042733"/>
                  </a:lnTo>
                  <a:lnTo>
                    <a:pt x="130542" y="1060662"/>
                  </a:lnTo>
                  <a:lnTo>
                    <a:pt x="177800" y="1067015"/>
                  </a:lnTo>
                  <a:lnTo>
                    <a:pt x="5461000" y="1067015"/>
                  </a:lnTo>
                  <a:lnTo>
                    <a:pt x="5508257" y="1060662"/>
                  </a:lnTo>
                  <a:lnTo>
                    <a:pt x="5550727" y="1042733"/>
                  </a:lnTo>
                  <a:lnTo>
                    <a:pt x="5586714" y="1014923"/>
                  </a:lnTo>
                  <a:lnTo>
                    <a:pt x="5614519" y="978928"/>
                  </a:lnTo>
                  <a:lnTo>
                    <a:pt x="5632447" y="936444"/>
                  </a:lnTo>
                  <a:lnTo>
                    <a:pt x="5638800" y="889165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65"/>
                  </a:lnTo>
                  <a:lnTo>
                    <a:pt x="5632447" y="936444"/>
                  </a:lnTo>
                  <a:lnTo>
                    <a:pt x="5614519" y="978928"/>
                  </a:lnTo>
                  <a:lnTo>
                    <a:pt x="5586714" y="1014923"/>
                  </a:lnTo>
                  <a:lnTo>
                    <a:pt x="5550727" y="1042733"/>
                  </a:lnTo>
                  <a:lnTo>
                    <a:pt x="5508257" y="1060662"/>
                  </a:lnTo>
                  <a:lnTo>
                    <a:pt x="5461000" y="1067015"/>
                  </a:lnTo>
                  <a:lnTo>
                    <a:pt x="177800" y="1067015"/>
                  </a:lnTo>
                  <a:lnTo>
                    <a:pt x="130542" y="1060662"/>
                  </a:lnTo>
                  <a:lnTo>
                    <a:pt x="88072" y="1042733"/>
                  </a:lnTo>
                  <a:lnTo>
                    <a:pt x="52085" y="1014923"/>
                  </a:lnTo>
                  <a:lnTo>
                    <a:pt x="24280" y="978928"/>
                  </a:lnTo>
                  <a:lnTo>
                    <a:pt x="6352" y="936444"/>
                  </a:lnTo>
                  <a:lnTo>
                    <a:pt x="0" y="889165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7550" y="1700911"/>
            <a:ext cx="3799840" cy="432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BEBEBE"/>
                </a:solidFill>
                <a:latin typeface="Calibri"/>
                <a:cs typeface="Calibri"/>
              </a:rPr>
              <a:t>Cookies</a:t>
            </a:r>
            <a:endParaRPr sz="4000">
              <a:latin typeface="Calibri"/>
              <a:cs typeface="Calibri"/>
            </a:endParaRPr>
          </a:p>
          <a:p>
            <a:pPr marL="12700" marR="5080">
              <a:lnSpc>
                <a:spcPct val="202000"/>
              </a:lnSpc>
            </a:pPr>
            <a:r>
              <a:rPr sz="4000" spc="-10" dirty="0">
                <a:solidFill>
                  <a:srgbClr val="BEBEBE"/>
                </a:solidFill>
                <a:latin typeface="Calibri"/>
                <a:cs typeface="Calibri"/>
              </a:rPr>
              <a:t>Hidden </a:t>
            </a:r>
            <a:r>
              <a:rPr sz="4000" spc="-25" dirty="0">
                <a:solidFill>
                  <a:srgbClr val="BEBEBE"/>
                </a:solidFill>
                <a:latin typeface="Calibri"/>
                <a:cs typeface="Calibri"/>
              </a:rPr>
              <a:t>Form </a:t>
            </a:r>
            <a:r>
              <a:rPr sz="4000" spc="-5" dirty="0">
                <a:solidFill>
                  <a:srgbClr val="BEBEBE"/>
                </a:solidFill>
                <a:latin typeface="Calibri"/>
                <a:cs typeface="Calibri"/>
              </a:rPr>
              <a:t>Field </a:t>
            </a:r>
            <a:r>
              <a:rPr sz="4000" spc="-89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Calibri"/>
                <a:cs typeface="Calibri"/>
              </a:rPr>
              <a:t>URL </a:t>
            </a:r>
            <a:r>
              <a:rPr sz="4000" spc="-20" dirty="0">
                <a:solidFill>
                  <a:srgbClr val="FF0000"/>
                </a:solidFill>
                <a:latin typeface="Calibri"/>
                <a:cs typeface="Calibri"/>
              </a:rPr>
              <a:t>Rewriting </a:t>
            </a:r>
            <a:r>
              <a:rPr sz="4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2E2B1F"/>
                </a:solidFill>
                <a:latin typeface="Calibri"/>
                <a:cs typeface="Calibri"/>
              </a:rPr>
              <a:t>HttpSession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80010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UR</a:t>
            </a:r>
            <a:r>
              <a:rPr sz="3200" dirty="0">
                <a:solidFill>
                  <a:srgbClr val="FF0000"/>
                </a:solidFill>
              </a:rPr>
              <a:t>L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5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90" dirty="0">
                <a:solidFill>
                  <a:srgbClr val="FF0000"/>
                </a:solidFill>
              </a:rPr>
              <a:t>w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i</a:t>
            </a:r>
            <a:r>
              <a:rPr sz="3200" spc="-105" dirty="0">
                <a:solidFill>
                  <a:srgbClr val="FF0000"/>
                </a:solidFill>
              </a:rPr>
              <a:t>t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09600" y="1295400"/>
            <a:ext cx="7543800" cy="34387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295275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disabled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cookies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browser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session </a:t>
            </a:r>
            <a:r>
              <a:rPr sz="24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management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cookie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won</a:t>
            </a: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'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4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work.</a:t>
            </a:r>
            <a:endParaRPr sz="2400" dirty="0">
              <a:latin typeface="Calibri"/>
              <a:cs typeface="Calibri"/>
            </a:endParaRPr>
          </a:p>
          <a:p>
            <a:pPr marL="241300" marR="75120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case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Rewriting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used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as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backup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since </a:t>
            </a:r>
            <a:r>
              <a:rPr lang="en-IN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always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work.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rewriting,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2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token</a:t>
            </a:r>
            <a:r>
              <a:rPr lang="en-US" sz="2200" b="1" spc="-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2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</a:t>
            </a:r>
            <a:r>
              <a:rPr sz="2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parameter)</a:t>
            </a:r>
            <a:r>
              <a:rPr sz="2200" b="1" spc="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is</a:t>
            </a:r>
            <a:r>
              <a:rPr sz="22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added</a:t>
            </a:r>
            <a:r>
              <a:rPr sz="22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at</a:t>
            </a:r>
            <a:r>
              <a:rPr sz="22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2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end</a:t>
            </a:r>
            <a:r>
              <a:rPr sz="22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sz="2200" b="1" spc="-48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URL.</a:t>
            </a:r>
            <a:endParaRPr sz="2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marR="762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token</a:t>
            </a:r>
            <a:r>
              <a:rPr sz="2400" spc="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consist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name</a:t>
            </a:r>
            <a:r>
              <a:rPr lang="en-US" sz="2400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sz="2400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value</a:t>
            </a:r>
            <a:r>
              <a:rPr sz="2400" spc="3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pair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separated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equal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(=) </a:t>
            </a:r>
            <a:r>
              <a:rPr sz="2400" spc="-484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sign.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4038600"/>
            <a:ext cx="5181600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0772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UR</a:t>
            </a:r>
            <a:r>
              <a:rPr sz="3200" dirty="0">
                <a:solidFill>
                  <a:srgbClr val="FF0000"/>
                </a:solidFill>
              </a:rPr>
              <a:t>L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5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90" dirty="0">
                <a:solidFill>
                  <a:srgbClr val="FF0000"/>
                </a:solidFill>
              </a:rPr>
              <a:t>w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i</a:t>
            </a:r>
            <a:r>
              <a:rPr sz="3200" spc="-105" dirty="0">
                <a:solidFill>
                  <a:srgbClr val="FF0000"/>
                </a:solidFill>
              </a:rPr>
              <a:t>t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609600" y="1219200"/>
            <a:ext cx="7543800" cy="4714496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marR="513080" indent="-228600" algn="just">
              <a:lnSpc>
                <a:spcPct val="90100"/>
              </a:lnSpc>
              <a:spcBef>
                <a:spcPts val="35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ser</a:t>
            </a:r>
            <a:r>
              <a:rPr sz="22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requests for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having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parameters,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goes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3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Container</a:t>
            </a:r>
            <a:r>
              <a:rPr sz="2200" b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extra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bit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information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end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380"/>
              </a:lnSpc>
              <a:spcBef>
                <a:spcPts val="5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Web</a:t>
            </a:r>
            <a:r>
              <a:rPr sz="2200" b="1"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Container</a:t>
            </a:r>
            <a:r>
              <a:rPr sz="2200" b="1" spc="6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will </a:t>
            </a:r>
            <a:r>
              <a:rPr sz="2200" spc="-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fetch</a:t>
            </a:r>
            <a:r>
              <a:rPr sz="2200" spc="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</a:t>
            </a:r>
            <a:r>
              <a:rPr lang="en-US" sz="2200" spc="-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at</a:t>
            </a:r>
            <a:r>
              <a:rPr sz="2200" spc="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extra</a:t>
            </a:r>
            <a:r>
              <a:rPr sz="2200"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part</a:t>
            </a:r>
            <a:r>
              <a:rPr sz="2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requested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session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management.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ts val="2510"/>
              </a:lnSpc>
              <a:spcBef>
                <a:spcPts val="2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IN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Again, </a:t>
            </a:r>
            <a:r>
              <a:rPr lang="en-IN" sz="2200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200" spc="-1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he</a:t>
            </a:r>
            <a:r>
              <a:rPr sz="2200" spc="15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getParameter()</a:t>
            </a:r>
            <a:r>
              <a:rPr sz="2200" spc="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method</a:t>
            </a:r>
            <a:r>
              <a:rPr sz="2200" spc="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used</a:t>
            </a:r>
            <a:r>
              <a:rPr sz="2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get</a:t>
            </a:r>
            <a:r>
              <a:rPr sz="2200" spc="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parameter</a:t>
            </a:r>
            <a:endParaRPr sz="2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algn="just">
              <a:lnSpc>
                <a:spcPts val="2510"/>
              </a:lnSpc>
            </a:pPr>
            <a:r>
              <a:rPr sz="22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value</a:t>
            </a:r>
            <a:r>
              <a:rPr sz="2200" spc="-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at </a:t>
            </a:r>
            <a:r>
              <a:rPr sz="22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server</a:t>
            </a:r>
            <a:r>
              <a:rPr sz="2200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side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Advantage</a:t>
            </a:r>
            <a:r>
              <a:rPr sz="22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Rewriting</a:t>
            </a:r>
            <a:r>
              <a:rPr lang="en-US"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38480" marR="224154" lvl="1" indent="-228600" algn="just">
              <a:lnSpc>
                <a:spcPts val="2160"/>
              </a:lnSpc>
              <a:spcBef>
                <a:spcPts val="52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always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work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whether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cookie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disabled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(browser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independent).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20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Extra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submission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required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on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each pages.</a:t>
            </a:r>
            <a:endParaRPr sz="20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Disadvantage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URL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Rewriting</a:t>
            </a:r>
            <a:r>
              <a:rPr lang="en-US" sz="22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work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only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by accessing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links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send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textual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991600" cy="7232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3200" spc="-220" dirty="0">
                <a:solidFill>
                  <a:srgbClr val="FF0000"/>
                </a:solidFill>
              </a:rPr>
              <a:t> </a:t>
            </a:r>
            <a:r>
              <a:rPr sz="3200" spc="-100" dirty="0">
                <a:solidFill>
                  <a:srgbClr val="FF0000"/>
                </a:solidFill>
              </a:rPr>
              <a:t>U</a:t>
            </a:r>
            <a:r>
              <a:rPr sz="3200" spc="-95" dirty="0">
                <a:solidFill>
                  <a:srgbClr val="FF0000"/>
                </a:solidFill>
              </a:rPr>
              <a:t>R</a:t>
            </a:r>
            <a:r>
              <a:rPr sz="3200" dirty="0">
                <a:solidFill>
                  <a:srgbClr val="FF0000"/>
                </a:solidFill>
              </a:rPr>
              <a:t>L</a:t>
            </a:r>
            <a:r>
              <a:rPr sz="3200" spc="-229" dirty="0">
                <a:solidFill>
                  <a:srgbClr val="FF0000"/>
                </a:solidFill>
              </a:rPr>
              <a:t> </a:t>
            </a:r>
            <a:r>
              <a:rPr sz="3200" spc="-15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e</a:t>
            </a:r>
            <a:r>
              <a:rPr sz="3200" spc="-95" dirty="0">
                <a:solidFill>
                  <a:srgbClr val="FF0000"/>
                </a:solidFill>
              </a:rPr>
              <a:t>w</a:t>
            </a:r>
            <a:r>
              <a:rPr sz="3200" spc="-105" dirty="0">
                <a:solidFill>
                  <a:srgbClr val="FF0000"/>
                </a:solidFill>
              </a:rPr>
              <a:t>r</a:t>
            </a:r>
            <a:r>
              <a:rPr sz="3200" spc="-100" dirty="0">
                <a:solidFill>
                  <a:srgbClr val="FF0000"/>
                </a:solidFill>
              </a:rPr>
              <a:t>i</a:t>
            </a:r>
            <a:r>
              <a:rPr sz="3200" spc="-105" dirty="0">
                <a:solidFill>
                  <a:srgbClr val="FF0000"/>
                </a:solidFill>
              </a:rPr>
              <a:t>t</a:t>
            </a:r>
            <a:r>
              <a:rPr sz="3200" spc="-100" dirty="0">
                <a:solidFill>
                  <a:srgbClr val="FF0000"/>
                </a:solidFill>
              </a:rPr>
              <a:t>in</a:t>
            </a:r>
            <a:r>
              <a:rPr sz="3200" dirty="0">
                <a:solidFill>
                  <a:srgbClr val="FF0000"/>
                </a:solidFill>
              </a:rPr>
              <a:t>g  </a:t>
            </a:r>
            <a:r>
              <a:rPr sz="3200" spc="-95" dirty="0">
                <a:solidFill>
                  <a:srgbClr val="FF0000"/>
                </a:solidFill>
              </a:rPr>
              <a:t>Example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762000" y="1676400"/>
            <a:ext cx="7350760" cy="277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mbria"/>
                <a:cs typeface="Cambria"/>
              </a:rPr>
              <a:t>index.html</a:t>
            </a:r>
            <a:endParaRPr sz="2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A9A47B"/>
              </a:buClr>
            </a:pPr>
            <a:endParaRPr sz="315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&lt;form method="post"</a:t>
            </a:r>
            <a:r>
              <a:rPr sz="22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action</a:t>
            </a:r>
            <a:r>
              <a:rPr sz="2200" spc="-15" dirty="0" smtClean="0">
                <a:solidFill>
                  <a:srgbClr val="2E2B1F"/>
                </a:solidFill>
                <a:latin typeface="Cambria"/>
                <a:cs typeface="Cambria"/>
              </a:rPr>
              <a:t>="</a:t>
            </a:r>
            <a:r>
              <a:rPr lang="en-US" sz="2200" spc="-15" dirty="0" smtClean="0">
                <a:solidFill>
                  <a:srgbClr val="2E2B1F"/>
                </a:solidFill>
                <a:latin typeface="Cambria"/>
                <a:cs typeface="Cambria"/>
              </a:rPr>
              <a:t>V</a:t>
            </a:r>
            <a:r>
              <a:rPr sz="2200" spc="-15" dirty="0" smtClean="0">
                <a:solidFill>
                  <a:srgbClr val="2E2B1F"/>
                </a:solidFill>
                <a:latin typeface="Cambria"/>
                <a:cs typeface="Cambria"/>
              </a:rPr>
              <a:t>alidate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"&gt;</a:t>
            </a:r>
            <a:endParaRPr sz="2200" dirty="0">
              <a:latin typeface="Cambria"/>
              <a:cs typeface="Cambria"/>
            </a:endParaRPr>
          </a:p>
          <a:p>
            <a:pPr marL="364490" indent="-35242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364490" algn="l"/>
                <a:tab pos="365125" algn="l"/>
              </a:tabLst>
            </a:pP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Name:&lt;input</a:t>
            </a:r>
            <a:r>
              <a:rPr sz="22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type="text"</a:t>
            </a:r>
            <a:r>
              <a:rPr sz="2200" spc="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name="user"</a:t>
            </a:r>
            <a:r>
              <a:rPr sz="22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mbria"/>
                <a:cs typeface="Cambria"/>
              </a:rPr>
              <a:t>/&gt;</a:t>
            </a:r>
            <a:r>
              <a:rPr lang="en-US" sz="2200" spc="-5" dirty="0" smtClean="0">
                <a:solidFill>
                  <a:srgbClr val="2E2B1F"/>
                </a:solidFill>
                <a:latin typeface="Cambria"/>
                <a:cs typeface="Cambria"/>
              </a:rPr>
              <a:t>  </a:t>
            </a:r>
            <a:r>
              <a:rPr sz="2200" spc="-5" dirty="0" smtClean="0">
                <a:solidFill>
                  <a:srgbClr val="2E2B1F"/>
                </a:solidFill>
                <a:latin typeface="Cambria"/>
                <a:cs typeface="Cambria"/>
              </a:rPr>
              <a:t>&lt;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br/&gt;</a:t>
            </a:r>
            <a:endParaRPr sz="2200" dirty="0">
              <a:latin typeface="Cambria"/>
              <a:cs typeface="Cambria"/>
            </a:endParaRPr>
          </a:p>
          <a:p>
            <a:pPr marL="364490" indent="-35242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364490" algn="l"/>
                <a:tab pos="365125" algn="l"/>
              </a:tabLst>
            </a:pP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Password:&lt;input</a:t>
            </a:r>
            <a:r>
              <a:rPr sz="22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type="text"</a:t>
            </a:r>
            <a:r>
              <a:rPr sz="2200" spc="5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name="pass"</a:t>
            </a:r>
            <a:r>
              <a:rPr sz="22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mbria"/>
                <a:cs typeface="Cambria"/>
              </a:rPr>
              <a:t>&gt;</a:t>
            </a:r>
            <a:r>
              <a:rPr lang="en-US" sz="2200" spc="-5" dirty="0" smtClean="0">
                <a:solidFill>
                  <a:srgbClr val="2E2B1F"/>
                </a:solidFill>
                <a:latin typeface="Cambria"/>
                <a:cs typeface="Cambria"/>
              </a:rPr>
              <a:t>  </a:t>
            </a:r>
            <a:r>
              <a:rPr sz="2200" spc="-5" dirty="0" smtClean="0">
                <a:solidFill>
                  <a:srgbClr val="2E2B1F"/>
                </a:solidFill>
                <a:latin typeface="Cambria"/>
                <a:cs typeface="Cambria"/>
              </a:rPr>
              <a:t>&lt;</a:t>
            </a: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br/&gt;</a:t>
            </a:r>
            <a:endParaRPr sz="2200" dirty="0">
              <a:latin typeface="Cambria"/>
              <a:cs typeface="Cambria"/>
            </a:endParaRPr>
          </a:p>
          <a:p>
            <a:pPr marL="364490" indent="-35242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364490" algn="l"/>
                <a:tab pos="365125" algn="l"/>
              </a:tabLst>
            </a:pPr>
            <a:r>
              <a:rPr sz="2200" spc="-5" dirty="0">
                <a:solidFill>
                  <a:srgbClr val="2E2B1F"/>
                </a:solidFill>
                <a:latin typeface="Cambria"/>
                <a:cs typeface="Cambria"/>
              </a:rPr>
              <a:t>&lt;input</a:t>
            </a:r>
            <a:r>
              <a:rPr sz="2200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type="submit"</a:t>
            </a:r>
            <a:r>
              <a:rPr sz="2200" spc="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mbria"/>
                <a:cs typeface="Cambria"/>
              </a:rPr>
              <a:t>value="submit"&gt;</a:t>
            </a:r>
            <a:endParaRPr sz="22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mbria"/>
                <a:cs typeface="Cambria"/>
              </a:rPr>
              <a:t>&lt;/form&gt;</a:t>
            </a:r>
            <a:endParaRPr sz="22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162800" cy="7232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2400" spc="-220" dirty="0">
                <a:solidFill>
                  <a:srgbClr val="FF0000"/>
                </a:solidFill>
              </a:rPr>
              <a:t> </a:t>
            </a:r>
            <a:r>
              <a:rPr sz="2400" spc="-100" dirty="0">
                <a:solidFill>
                  <a:srgbClr val="FF0000"/>
                </a:solidFill>
              </a:rPr>
              <a:t>U</a:t>
            </a:r>
            <a:r>
              <a:rPr sz="2400" spc="-95" dirty="0">
                <a:solidFill>
                  <a:srgbClr val="FF0000"/>
                </a:solidFill>
              </a:rPr>
              <a:t>R</a:t>
            </a:r>
            <a:r>
              <a:rPr sz="2400" dirty="0">
                <a:solidFill>
                  <a:srgbClr val="FF0000"/>
                </a:solidFill>
              </a:rPr>
              <a:t>L</a:t>
            </a:r>
            <a:r>
              <a:rPr sz="2400" spc="-229" dirty="0">
                <a:solidFill>
                  <a:srgbClr val="FF0000"/>
                </a:solidFill>
              </a:rPr>
              <a:t> </a:t>
            </a:r>
            <a:r>
              <a:rPr sz="2400" spc="-155" dirty="0">
                <a:solidFill>
                  <a:srgbClr val="FF0000"/>
                </a:solidFill>
              </a:rPr>
              <a:t>R</a:t>
            </a:r>
            <a:r>
              <a:rPr sz="2400" spc="-100" dirty="0">
                <a:solidFill>
                  <a:srgbClr val="FF0000"/>
                </a:solidFill>
              </a:rPr>
              <a:t>e</a:t>
            </a:r>
            <a:r>
              <a:rPr sz="2400" spc="-95" dirty="0">
                <a:solidFill>
                  <a:srgbClr val="FF0000"/>
                </a:solidFill>
              </a:rPr>
              <a:t>w</a:t>
            </a:r>
            <a:r>
              <a:rPr sz="2400" spc="-105" dirty="0">
                <a:solidFill>
                  <a:srgbClr val="FF0000"/>
                </a:solidFill>
              </a:rPr>
              <a:t>r</a:t>
            </a:r>
            <a:r>
              <a:rPr sz="2400" spc="-100" dirty="0">
                <a:solidFill>
                  <a:srgbClr val="FF0000"/>
                </a:solidFill>
              </a:rPr>
              <a:t>i</a:t>
            </a:r>
            <a:r>
              <a:rPr sz="2400" spc="-105" dirty="0">
                <a:solidFill>
                  <a:srgbClr val="FF0000"/>
                </a:solidFill>
              </a:rPr>
              <a:t>t</a:t>
            </a:r>
            <a:r>
              <a:rPr sz="2400" spc="-100" dirty="0">
                <a:solidFill>
                  <a:srgbClr val="FF0000"/>
                </a:solidFill>
              </a:rPr>
              <a:t>in</a:t>
            </a:r>
            <a:r>
              <a:rPr sz="2400" dirty="0">
                <a:solidFill>
                  <a:srgbClr val="FF0000"/>
                </a:solidFill>
              </a:rPr>
              <a:t>g  </a:t>
            </a:r>
            <a:r>
              <a:rPr sz="2400" spc="-95" dirty="0">
                <a:solidFill>
                  <a:srgbClr val="FF0000"/>
                </a:solidFill>
              </a:rPr>
              <a:t>Example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533400" y="1066800"/>
            <a:ext cx="7772400" cy="5369803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6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b="1" spc="-30" dirty="0">
                <a:solidFill>
                  <a:srgbClr val="2E2B1F"/>
                </a:solidFill>
                <a:latin typeface="Cambria"/>
                <a:cs typeface="Cambria"/>
              </a:rPr>
              <a:t>Validate.java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pc="-10" dirty="0" smtClean="0">
                <a:solidFill>
                  <a:srgbClr val="2E2B1F"/>
                </a:solidFill>
                <a:latin typeface="Cambria"/>
                <a:cs typeface="Cambria"/>
              </a:rPr>
              <a:t>public</a:t>
            </a:r>
            <a:r>
              <a:rPr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class </a:t>
            </a:r>
            <a:r>
              <a:rPr lang="en-US" b="1" spc="-10" dirty="0" smtClean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Validate </a:t>
            </a:r>
            <a:r>
              <a:rPr spc="-10" dirty="0" smtClean="0">
                <a:solidFill>
                  <a:srgbClr val="2E2B1F"/>
                </a:solidFill>
                <a:latin typeface="Cambria"/>
                <a:cs typeface="Cambria"/>
              </a:rPr>
              <a:t>extends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HttpServlet</a:t>
            </a:r>
            <a:r>
              <a:rPr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endParaRPr dirty="0">
              <a:latin typeface="Cambria"/>
              <a:cs typeface="Cambria"/>
            </a:endParaRPr>
          </a:p>
          <a:p>
            <a:pPr marL="234950" marR="5080" indent="-178435">
              <a:lnSpc>
                <a:spcPts val="2690"/>
              </a:lnSpc>
              <a:spcBef>
                <a:spcPts val="219"/>
              </a:spcBef>
            </a:pP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protected</a:t>
            </a:r>
            <a:r>
              <a:rPr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5" dirty="0">
                <a:solidFill>
                  <a:srgbClr val="2E2B1F"/>
                </a:solidFill>
                <a:latin typeface="Cambria"/>
                <a:cs typeface="Cambria"/>
              </a:rPr>
              <a:t>void</a:t>
            </a:r>
            <a:r>
              <a:rPr spc="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b="1" spc="-5" dirty="0">
                <a:solidFill>
                  <a:srgbClr val="7030A0"/>
                </a:solidFill>
                <a:latin typeface="Cambria"/>
                <a:cs typeface="Cambria"/>
              </a:rPr>
              <a:t>doPost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(HttpServletRequest</a:t>
            </a:r>
            <a:r>
              <a:rPr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request,</a:t>
            </a:r>
            <a:r>
              <a:rPr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HttpServletResponse</a:t>
            </a:r>
            <a:r>
              <a:rPr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response) </a:t>
            </a:r>
            <a:r>
              <a:rPr spc="-3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5" dirty="0">
                <a:solidFill>
                  <a:srgbClr val="2E2B1F"/>
                </a:solidFill>
                <a:latin typeface="Cambria"/>
                <a:cs typeface="Cambria"/>
              </a:rPr>
              <a:t>throws</a:t>
            </a:r>
            <a:r>
              <a:rPr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ServletException,</a:t>
            </a:r>
            <a:r>
              <a:rPr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0" dirty="0" err="1">
                <a:solidFill>
                  <a:srgbClr val="2E2B1F"/>
                </a:solidFill>
                <a:latin typeface="Cambria"/>
                <a:cs typeface="Cambria"/>
              </a:rPr>
              <a:t>IOException</a:t>
            </a:r>
            <a:r>
              <a:rPr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endParaRPr lang="en-US" spc="10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pPr marL="234950" marR="5080" indent="-178435">
              <a:lnSpc>
                <a:spcPts val="2690"/>
              </a:lnSpc>
              <a:spcBef>
                <a:spcPts val="219"/>
              </a:spcBef>
            </a:pPr>
            <a:r>
              <a:rPr spc="-5" dirty="0" smtClean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endParaRPr dirty="0">
              <a:latin typeface="Cambria"/>
              <a:cs typeface="Cambria"/>
            </a:endParaRPr>
          </a:p>
          <a:p>
            <a:pPr marL="367665">
              <a:lnSpc>
                <a:spcPct val="100000"/>
              </a:lnSpc>
              <a:spcBef>
                <a:spcPts val="550"/>
              </a:spcBef>
            </a:pPr>
            <a:r>
              <a:rPr spc="-10" dirty="0">
                <a:solidFill>
                  <a:srgbClr val="2E2B1F"/>
                </a:solidFill>
                <a:latin typeface="Cambria"/>
                <a:cs typeface="Cambria"/>
              </a:rPr>
              <a:t>response.setContentType("text/html;charset=UTF-8");</a:t>
            </a:r>
            <a:endParaRPr dirty="0">
              <a:latin typeface="Cambria"/>
              <a:cs typeface="Cambria"/>
            </a:endParaRPr>
          </a:p>
          <a:p>
            <a:pPr marL="367665" marR="3010535">
              <a:lnSpc>
                <a:spcPct val="140000"/>
              </a:lnSpc>
            </a:pPr>
            <a:r>
              <a:rPr spc="-10" dirty="0">
                <a:solidFill>
                  <a:srgbClr val="7030A0"/>
                </a:solidFill>
                <a:latin typeface="Cambria"/>
                <a:cs typeface="Cambria"/>
              </a:rPr>
              <a:t>String</a:t>
            </a:r>
            <a:r>
              <a:rPr spc="25" dirty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7030A0"/>
                </a:solidFill>
                <a:latin typeface="Cambria"/>
                <a:cs typeface="Cambria"/>
              </a:rPr>
              <a:t>name</a:t>
            </a:r>
            <a:r>
              <a:rPr spc="25" dirty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r>
              <a:rPr spc="-5" dirty="0" smtClean="0">
                <a:solidFill>
                  <a:srgbClr val="7030A0"/>
                </a:solidFill>
                <a:latin typeface="Cambria"/>
                <a:cs typeface="Cambria"/>
              </a:rPr>
              <a:t>=</a:t>
            </a:r>
            <a:r>
              <a:rPr lang="en-US" spc="20" dirty="0" smtClean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r>
              <a:rPr spc="-10" dirty="0" err="1" smtClean="0">
                <a:solidFill>
                  <a:srgbClr val="7030A0"/>
                </a:solidFill>
                <a:latin typeface="Cambria"/>
                <a:cs typeface="Cambria"/>
              </a:rPr>
              <a:t>request.getParameter</a:t>
            </a:r>
            <a:r>
              <a:rPr spc="-10" dirty="0">
                <a:solidFill>
                  <a:srgbClr val="7030A0"/>
                </a:solidFill>
                <a:latin typeface="Cambria"/>
                <a:cs typeface="Cambria"/>
              </a:rPr>
              <a:t>("user"); </a:t>
            </a:r>
            <a:r>
              <a:rPr spc="-335" dirty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endParaRPr lang="en-US" spc="-335" dirty="0" smtClean="0">
              <a:solidFill>
                <a:srgbClr val="7030A0"/>
              </a:solidFill>
              <a:latin typeface="Cambria"/>
              <a:cs typeface="Cambria"/>
            </a:endParaRPr>
          </a:p>
          <a:p>
            <a:pPr marL="367665" marR="3010535">
              <a:lnSpc>
                <a:spcPct val="140000"/>
              </a:lnSpc>
            </a:pPr>
            <a:r>
              <a:rPr spc="-10" dirty="0" smtClean="0">
                <a:solidFill>
                  <a:srgbClr val="7030A0"/>
                </a:solidFill>
                <a:latin typeface="Cambria"/>
                <a:cs typeface="Cambria"/>
              </a:rPr>
              <a:t>String</a:t>
            </a:r>
            <a:r>
              <a:rPr spc="15" dirty="0" smtClean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7030A0"/>
                </a:solidFill>
                <a:latin typeface="Cambria"/>
                <a:cs typeface="Cambria"/>
              </a:rPr>
              <a:t>pass</a:t>
            </a:r>
            <a:r>
              <a:rPr spc="25" dirty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7030A0"/>
                </a:solidFill>
                <a:latin typeface="Cambria"/>
                <a:cs typeface="Cambria"/>
              </a:rPr>
              <a:t>=</a:t>
            </a:r>
            <a:r>
              <a:rPr spc="20" dirty="0">
                <a:solidFill>
                  <a:srgbClr val="7030A0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7030A0"/>
                </a:solidFill>
                <a:latin typeface="Cambria"/>
                <a:cs typeface="Cambria"/>
              </a:rPr>
              <a:t>request.getParameter("pass");</a:t>
            </a:r>
            <a:endParaRPr dirty="0">
              <a:solidFill>
                <a:srgbClr val="7030A0"/>
              </a:solidFill>
              <a:latin typeface="Cambria"/>
              <a:cs typeface="Cambria"/>
            </a:endParaRPr>
          </a:p>
          <a:p>
            <a:pPr marL="457834">
              <a:lnSpc>
                <a:spcPct val="100000"/>
              </a:lnSpc>
              <a:spcBef>
                <a:spcPts val="770"/>
              </a:spcBef>
              <a:tabLst>
                <a:tab pos="2846070" algn="l"/>
              </a:tabLst>
            </a:pP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if(</a:t>
            </a:r>
            <a:r>
              <a:rPr spc="-5" dirty="0" err="1">
                <a:solidFill>
                  <a:srgbClr val="2E2B1F"/>
                </a:solidFill>
                <a:latin typeface="Cambria"/>
                <a:cs typeface="Cambria"/>
              </a:rPr>
              <a:t>pass.equals</a:t>
            </a:r>
            <a:r>
              <a:rPr spc="-5" dirty="0" smtClean="0">
                <a:solidFill>
                  <a:srgbClr val="2E2B1F"/>
                </a:solidFill>
                <a:latin typeface="Cambria"/>
                <a:cs typeface="Cambria"/>
              </a:rPr>
              <a:t>("</a:t>
            </a:r>
            <a:r>
              <a:rPr lang="en-IN" spc="-5" dirty="0" err="1" smtClean="0">
                <a:solidFill>
                  <a:srgbClr val="2E2B1F"/>
                </a:solidFill>
                <a:latin typeface="Cambria"/>
                <a:cs typeface="Cambria"/>
              </a:rPr>
              <a:t>abc</a:t>
            </a:r>
            <a:r>
              <a:rPr spc="-5" dirty="0" smtClean="0">
                <a:solidFill>
                  <a:srgbClr val="2E2B1F"/>
                </a:solidFill>
                <a:latin typeface="Cambria"/>
                <a:cs typeface="Cambria"/>
              </a:rPr>
              <a:t>1234</a:t>
            </a: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"))	</a:t>
            </a:r>
            <a:endParaRPr lang="en-IN" spc="-5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pPr marL="457834">
              <a:lnSpc>
                <a:spcPct val="100000"/>
              </a:lnSpc>
              <a:spcBef>
                <a:spcPts val="770"/>
              </a:spcBef>
              <a:tabLst>
                <a:tab pos="2846070" algn="l"/>
              </a:tabLst>
            </a:pPr>
            <a:r>
              <a:rPr spc="-5" dirty="0" smtClean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endParaRPr dirty="0">
              <a:latin typeface="Cambria"/>
              <a:cs typeface="Cambria"/>
            </a:endParaRPr>
          </a:p>
          <a:p>
            <a:pPr marL="546100">
              <a:lnSpc>
                <a:spcPct val="100000"/>
              </a:lnSpc>
              <a:spcBef>
                <a:spcPts val="765"/>
              </a:spcBef>
            </a:pPr>
            <a:r>
              <a:rPr b="1" spc="-5" dirty="0">
                <a:solidFill>
                  <a:srgbClr val="006FC0"/>
                </a:solidFill>
                <a:latin typeface="Cambria"/>
                <a:cs typeface="Cambria"/>
              </a:rPr>
              <a:t>response.sendRedirect("First?user_name="+</a:t>
            </a:r>
            <a:r>
              <a:rPr b="1" spc="-5" dirty="0" smtClean="0">
                <a:solidFill>
                  <a:srgbClr val="006FC0"/>
                </a:solidFill>
                <a:latin typeface="Cambria"/>
                <a:cs typeface="Cambria"/>
              </a:rPr>
              <a:t>name);</a:t>
            </a:r>
            <a:endParaRPr dirty="0">
              <a:latin typeface="Cambria"/>
              <a:cs typeface="Cambria"/>
            </a:endParaRPr>
          </a:p>
          <a:p>
            <a:pPr marL="367665">
              <a:lnSpc>
                <a:spcPct val="100000"/>
              </a:lnSpc>
              <a:spcBef>
                <a:spcPts val="770"/>
              </a:spcBef>
            </a:pPr>
            <a:r>
              <a:rPr lang="en-IN" spc="-5" dirty="0" smtClean="0">
                <a:solidFill>
                  <a:srgbClr val="2E2B1F"/>
                </a:solidFill>
                <a:latin typeface="Cambria"/>
                <a:cs typeface="Cambria"/>
              </a:rPr>
              <a:t>  </a:t>
            </a:r>
            <a:r>
              <a:rPr spc="-5" dirty="0" smtClean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dirty="0">
              <a:latin typeface="Cambria"/>
              <a:cs typeface="Cambria"/>
            </a:endParaRPr>
          </a:p>
          <a:p>
            <a:pPr marL="190500">
              <a:lnSpc>
                <a:spcPct val="100000"/>
              </a:lnSpc>
              <a:spcBef>
                <a:spcPts val="770"/>
              </a:spcBef>
            </a:pP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8153400" cy="7232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6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14" dirty="0"/>
              <a:t>g</a:t>
            </a:r>
            <a:r>
              <a:rPr sz="3200" dirty="0">
                <a:solidFill>
                  <a:srgbClr val="FF0000"/>
                </a:solidFill>
              </a:rPr>
              <a:t>-</a:t>
            </a:r>
            <a:r>
              <a:rPr sz="2400" spc="-220" dirty="0">
                <a:solidFill>
                  <a:srgbClr val="FF0000"/>
                </a:solidFill>
              </a:rPr>
              <a:t> </a:t>
            </a:r>
            <a:r>
              <a:rPr sz="2400" spc="-100" dirty="0">
                <a:solidFill>
                  <a:srgbClr val="FF0000"/>
                </a:solidFill>
              </a:rPr>
              <a:t>U</a:t>
            </a:r>
            <a:r>
              <a:rPr sz="2400" spc="-95" dirty="0">
                <a:solidFill>
                  <a:srgbClr val="FF0000"/>
                </a:solidFill>
              </a:rPr>
              <a:t>R</a:t>
            </a:r>
            <a:r>
              <a:rPr sz="2400" dirty="0">
                <a:solidFill>
                  <a:srgbClr val="FF0000"/>
                </a:solidFill>
              </a:rPr>
              <a:t>L</a:t>
            </a:r>
            <a:r>
              <a:rPr sz="2400" spc="-229" dirty="0">
                <a:solidFill>
                  <a:srgbClr val="FF0000"/>
                </a:solidFill>
              </a:rPr>
              <a:t> </a:t>
            </a:r>
            <a:r>
              <a:rPr sz="2400" spc="-155" dirty="0">
                <a:solidFill>
                  <a:srgbClr val="FF0000"/>
                </a:solidFill>
              </a:rPr>
              <a:t>R</a:t>
            </a:r>
            <a:r>
              <a:rPr sz="2400" spc="-100" dirty="0">
                <a:solidFill>
                  <a:srgbClr val="FF0000"/>
                </a:solidFill>
              </a:rPr>
              <a:t>e</a:t>
            </a:r>
            <a:r>
              <a:rPr sz="2400" spc="-95" dirty="0">
                <a:solidFill>
                  <a:srgbClr val="FF0000"/>
                </a:solidFill>
              </a:rPr>
              <a:t>w</a:t>
            </a:r>
            <a:r>
              <a:rPr sz="2400" spc="-105" dirty="0">
                <a:solidFill>
                  <a:srgbClr val="FF0000"/>
                </a:solidFill>
              </a:rPr>
              <a:t>r</a:t>
            </a:r>
            <a:r>
              <a:rPr sz="2400" spc="-100" dirty="0">
                <a:solidFill>
                  <a:srgbClr val="FF0000"/>
                </a:solidFill>
              </a:rPr>
              <a:t>i</a:t>
            </a:r>
            <a:r>
              <a:rPr sz="2400" spc="-105" dirty="0">
                <a:solidFill>
                  <a:srgbClr val="FF0000"/>
                </a:solidFill>
              </a:rPr>
              <a:t>t</a:t>
            </a:r>
            <a:r>
              <a:rPr sz="2400" spc="-100" dirty="0">
                <a:solidFill>
                  <a:srgbClr val="FF0000"/>
                </a:solidFill>
              </a:rPr>
              <a:t>in</a:t>
            </a:r>
            <a:r>
              <a:rPr sz="2400" dirty="0">
                <a:solidFill>
                  <a:srgbClr val="FF0000"/>
                </a:solidFill>
              </a:rPr>
              <a:t>g  </a:t>
            </a:r>
            <a:r>
              <a:rPr sz="2400" spc="-95" dirty="0">
                <a:solidFill>
                  <a:srgbClr val="FF0000"/>
                </a:solidFill>
              </a:rPr>
              <a:t>Example</a:t>
            </a:r>
            <a:endParaRPr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497840" y="1143000"/>
            <a:ext cx="7132955" cy="3986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900" b="1" spc="-15" dirty="0">
                <a:solidFill>
                  <a:srgbClr val="2E2B1F"/>
                </a:solidFill>
                <a:latin typeface="Cambria"/>
                <a:cs typeface="Cambria"/>
              </a:rPr>
              <a:t>First.java</a:t>
            </a:r>
            <a:endParaRPr sz="29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public </a:t>
            </a: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class</a:t>
            </a:r>
            <a:r>
              <a:rPr sz="19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b="1" spc="-5" dirty="0">
                <a:solidFill>
                  <a:schemeClr val="accent6">
                    <a:lumMod val="75000"/>
                  </a:schemeClr>
                </a:solidFill>
                <a:latin typeface="Cambria"/>
                <a:cs typeface="Cambria"/>
              </a:rPr>
              <a:t>First</a:t>
            </a:r>
            <a:r>
              <a:rPr sz="19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extends HttpServlet</a:t>
            </a:r>
            <a:r>
              <a:rPr sz="19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endParaRPr sz="1900" dirty="0">
              <a:latin typeface="Cambria"/>
              <a:cs typeface="Cambria"/>
            </a:endParaRPr>
          </a:p>
          <a:p>
            <a:pPr marL="12700">
              <a:lnSpc>
                <a:spcPts val="1914"/>
              </a:lnSpc>
              <a:spcBef>
                <a:spcPts val="15"/>
              </a:spcBef>
            </a:pP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protected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 void</a:t>
            </a:r>
            <a:r>
              <a:rPr sz="1600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doGet(HttpServletRequest</a:t>
            </a:r>
            <a:r>
              <a:rPr sz="1600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request,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HttpServletResponse</a:t>
            </a:r>
            <a:r>
              <a:rPr sz="1600"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response)</a:t>
            </a:r>
            <a:endParaRPr sz="1600" dirty="0">
              <a:latin typeface="Cambria"/>
              <a:cs typeface="Cambria"/>
            </a:endParaRPr>
          </a:p>
          <a:p>
            <a:pPr marL="433070" marR="1064260" indent="-158750">
              <a:lnSpc>
                <a:spcPts val="2280"/>
              </a:lnSpc>
              <a:spcBef>
                <a:spcPts val="70"/>
              </a:spcBef>
            </a:pPr>
            <a:r>
              <a:rPr sz="1600" spc="-20" dirty="0">
                <a:solidFill>
                  <a:srgbClr val="2E2B1F"/>
                </a:solidFill>
                <a:latin typeface="Cambria"/>
                <a:cs typeface="Cambria"/>
              </a:rPr>
              <a:t>throws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ServletException,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IOException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{ 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endParaRPr lang="en-US" sz="1600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pPr marL="433070" marR="1064260" indent="-158750">
              <a:lnSpc>
                <a:spcPts val="2280"/>
              </a:lnSpc>
              <a:spcBef>
                <a:spcPts val="70"/>
              </a:spcBef>
            </a:pPr>
            <a:endParaRPr lang="en-US" sz="1600" spc="-10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pPr marL="433070" marR="1064260" indent="-158750">
              <a:lnSpc>
                <a:spcPts val="2280"/>
              </a:lnSpc>
              <a:spcBef>
                <a:spcPts val="70"/>
              </a:spcBef>
            </a:pPr>
            <a:r>
              <a:rPr lang="en-US" sz="1600" spc="-10" dirty="0" smtClean="0">
                <a:solidFill>
                  <a:srgbClr val="2E2B1F"/>
                </a:solidFill>
                <a:latin typeface="Cambria"/>
                <a:cs typeface="Cambria"/>
              </a:rPr>
              <a:t>	</a:t>
            </a:r>
            <a:r>
              <a:rPr sz="1900" spc="-10" dirty="0" err="1" smtClean="0">
                <a:solidFill>
                  <a:srgbClr val="2E2B1F"/>
                </a:solidFill>
                <a:latin typeface="Cambria"/>
                <a:cs typeface="Cambria"/>
              </a:rPr>
              <a:t>response.setContentType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("text/html;charset=UTF-8"); </a:t>
            </a:r>
            <a:r>
              <a:rPr sz="1900" spc="-40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PrintWriter</a:t>
            </a:r>
            <a:r>
              <a:rPr sz="19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out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= </a:t>
            </a:r>
            <a:r>
              <a:rPr sz="1900" spc="-10" dirty="0" err="1">
                <a:solidFill>
                  <a:srgbClr val="2E2B1F"/>
                </a:solidFill>
                <a:latin typeface="Cambria"/>
                <a:cs typeface="Cambria"/>
              </a:rPr>
              <a:t>response.getWriter</a:t>
            </a:r>
            <a:r>
              <a:rPr sz="1900" spc="-10" dirty="0" smtClean="0">
                <a:solidFill>
                  <a:srgbClr val="2E2B1F"/>
                </a:solidFill>
                <a:latin typeface="Cambria"/>
                <a:cs typeface="Cambria"/>
              </a:rPr>
              <a:t>();</a:t>
            </a:r>
            <a:endParaRPr lang="en-US" sz="1900" spc="-10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pPr marL="433070" marR="1064260" indent="-158750">
              <a:lnSpc>
                <a:spcPts val="2280"/>
              </a:lnSpc>
              <a:spcBef>
                <a:spcPts val="70"/>
              </a:spcBef>
            </a:pPr>
            <a:endParaRPr sz="1900" dirty="0">
              <a:latin typeface="Cambria"/>
              <a:cs typeface="Cambria"/>
            </a:endParaRPr>
          </a:p>
          <a:p>
            <a:pPr marL="433070">
              <a:lnSpc>
                <a:spcPts val="2205"/>
              </a:lnSpc>
            </a:pPr>
            <a:r>
              <a:rPr sz="1900" b="1" spc="-5" dirty="0">
                <a:solidFill>
                  <a:srgbClr val="006FC0"/>
                </a:solidFill>
                <a:latin typeface="Cambria"/>
                <a:cs typeface="Cambria"/>
              </a:rPr>
              <a:t>String</a:t>
            </a:r>
            <a:r>
              <a:rPr sz="1900" b="1" spc="-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b="1" spc="-5" dirty="0">
                <a:solidFill>
                  <a:srgbClr val="006FC0"/>
                </a:solidFill>
                <a:latin typeface="Cambria"/>
                <a:cs typeface="Cambria"/>
              </a:rPr>
              <a:t>user =</a:t>
            </a:r>
            <a:r>
              <a:rPr sz="1900" b="1" spc="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900" b="1" spc="-10" dirty="0">
                <a:solidFill>
                  <a:srgbClr val="006FC0"/>
                </a:solidFill>
                <a:latin typeface="Cambria"/>
                <a:cs typeface="Cambria"/>
              </a:rPr>
              <a:t>request.getParameter("user_name");</a:t>
            </a:r>
            <a:endParaRPr sz="1900" dirty="0">
              <a:latin typeface="Cambria"/>
              <a:cs typeface="Cambria"/>
            </a:endParaRPr>
          </a:p>
          <a:p>
            <a:pPr marL="433070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out.println("</a:t>
            </a:r>
            <a:r>
              <a:rPr sz="1900" spc="-10" dirty="0" smtClean="0">
                <a:solidFill>
                  <a:srgbClr val="2E2B1F"/>
                </a:solidFill>
                <a:latin typeface="Cambria"/>
                <a:cs typeface="Cambria"/>
              </a:rPr>
              <a:t>Welcome</a:t>
            </a:r>
            <a:r>
              <a:rPr lang="en-US" sz="1900" spc="-10" dirty="0" smtClean="0">
                <a:solidFill>
                  <a:srgbClr val="2E2B1F"/>
                </a:solidFill>
                <a:latin typeface="Cambria"/>
                <a:cs typeface="Cambria"/>
              </a:rPr>
              <a:t>,</a:t>
            </a:r>
            <a:r>
              <a:rPr sz="1900" spc="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mbria"/>
                <a:cs typeface="Cambria"/>
              </a:rPr>
              <a:t>"+user);</a:t>
            </a:r>
            <a:endParaRPr sz="1900" dirty="0">
              <a:latin typeface="Cambria"/>
              <a:cs typeface="Cambria"/>
            </a:endParaRPr>
          </a:p>
          <a:p>
            <a:pPr marL="222885">
              <a:lnSpc>
                <a:spcPct val="100000"/>
              </a:lnSpc>
            </a:pP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sz="19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solidFill>
                  <a:srgbClr val="2E2B1F"/>
                </a:solidFill>
                <a:latin typeface="Cambria"/>
                <a:cs typeface="Cambria"/>
              </a:rPr>
              <a:t>}</a:t>
            </a:r>
            <a:endParaRPr sz="19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8453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5" dirty="0"/>
              <a:t>n</a:t>
            </a:r>
            <a:r>
              <a:rPr spc="-220" dirty="0"/>
              <a:t> </a:t>
            </a:r>
            <a:r>
              <a:rPr spc="-260" dirty="0"/>
              <a:t>T</a:t>
            </a:r>
            <a:r>
              <a:rPr spc="-195" dirty="0"/>
              <a:t>r</a:t>
            </a:r>
            <a:r>
              <a:rPr spc="-105" dirty="0"/>
              <a:t>ac</a:t>
            </a:r>
            <a:r>
              <a:rPr spc="-100" dirty="0"/>
              <a:t>k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15" dirty="0"/>
              <a:t> </a:t>
            </a:r>
            <a:r>
              <a:rPr spc="-475" dirty="0"/>
              <a:t>T</a:t>
            </a:r>
            <a:r>
              <a:rPr spc="-105" dirty="0"/>
              <a:t>ec</a:t>
            </a:r>
            <a:r>
              <a:rPr spc="-110" dirty="0"/>
              <a:t>h</a:t>
            </a:r>
            <a:r>
              <a:rPr spc="-100" dirty="0"/>
              <a:t>n</a:t>
            </a:r>
            <a:r>
              <a:rPr spc="-110" dirty="0"/>
              <a:t>iq</a:t>
            </a:r>
            <a:r>
              <a:rPr spc="-100" dirty="0"/>
              <a:t>u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6350" y="1524888"/>
            <a:ext cx="5676900" cy="1105535"/>
            <a:chOff x="1276350" y="1524888"/>
            <a:chExt cx="5676900" cy="1105535"/>
          </a:xfrm>
        </p:grpSpPr>
        <p:sp>
          <p:nvSpPr>
            <p:cNvPr id="4" name="object 4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5400" y="1543938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276350" y="2756154"/>
            <a:ext cx="5676900" cy="1105535"/>
            <a:chOff x="1276350" y="2756154"/>
            <a:chExt cx="5676900" cy="1105535"/>
          </a:xfrm>
        </p:grpSpPr>
        <p:sp>
          <p:nvSpPr>
            <p:cNvPr id="7" name="object 7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27"/>
                  </a:lnTo>
                  <a:lnTo>
                    <a:pt x="6352" y="936438"/>
                  </a:lnTo>
                  <a:lnTo>
                    <a:pt x="24280" y="978944"/>
                  </a:lnTo>
                  <a:lnTo>
                    <a:pt x="52085" y="1014952"/>
                  </a:lnTo>
                  <a:lnTo>
                    <a:pt x="88072" y="1042768"/>
                  </a:lnTo>
                  <a:lnTo>
                    <a:pt x="130542" y="1060700"/>
                  </a:lnTo>
                  <a:lnTo>
                    <a:pt x="177800" y="1067054"/>
                  </a:lnTo>
                  <a:lnTo>
                    <a:pt x="5461000" y="1067054"/>
                  </a:lnTo>
                  <a:lnTo>
                    <a:pt x="5508257" y="1060700"/>
                  </a:lnTo>
                  <a:lnTo>
                    <a:pt x="5550727" y="1042768"/>
                  </a:lnTo>
                  <a:lnTo>
                    <a:pt x="5586714" y="1014952"/>
                  </a:lnTo>
                  <a:lnTo>
                    <a:pt x="5614519" y="978944"/>
                  </a:lnTo>
                  <a:lnTo>
                    <a:pt x="5632447" y="936438"/>
                  </a:lnTo>
                  <a:lnTo>
                    <a:pt x="5638800" y="889127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2775204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27"/>
                  </a:lnTo>
                  <a:lnTo>
                    <a:pt x="5632447" y="936438"/>
                  </a:lnTo>
                  <a:lnTo>
                    <a:pt x="5614519" y="978944"/>
                  </a:lnTo>
                  <a:lnTo>
                    <a:pt x="5586714" y="1014952"/>
                  </a:lnTo>
                  <a:lnTo>
                    <a:pt x="5550727" y="1042768"/>
                  </a:lnTo>
                  <a:lnTo>
                    <a:pt x="5508257" y="1060700"/>
                  </a:lnTo>
                  <a:lnTo>
                    <a:pt x="5461000" y="1067054"/>
                  </a:lnTo>
                  <a:lnTo>
                    <a:pt x="177800" y="1067054"/>
                  </a:lnTo>
                  <a:lnTo>
                    <a:pt x="130542" y="1060700"/>
                  </a:lnTo>
                  <a:lnTo>
                    <a:pt x="88072" y="1042768"/>
                  </a:lnTo>
                  <a:lnTo>
                    <a:pt x="52085" y="1014952"/>
                  </a:lnTo>
                  <a:lnTo>
                    <a:pt x="24280" y="978944"/>
                  </a:lnTo>
                  <a:lnTo>
                    <a:pt x="6352" y="936438"/>
                  </a:lnTo>
                  <a:lnTo>
                    <a:pt x="0" y="889127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76350" y="3987291"/>
            <a:ext cx="5676900" cy="1105535"/>
            <a:chOff x="1276350" y="3987291"/>
            <a:chExt cx="5676900" cy="1105535"/>
          </a:xfrm>
        </p:grpSpPr>
        <p:sp>
          <p:nvSpPr>
            <p:cNvPr id="10" name="object 10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3"/>
                  </a:lnTo>
                  <a:lnTo>
                    <a:pt x="88072" y="24285"/>
                  </a:lnTo>
                  <a:lnTo>
                    <a:pt x="52085" y="52101"/>
                  </a:lnTo>
                  <a:lnTo>
                    <a:pt x="24280" y="88109"/>
                  </a:lnTo>
                  <a:lnTo>
                    <a:pt x="6352" y="130615"/>
                  </a:lnTo>
                  <a:lnTo>
                    <a:pt x="0" y="177926"/>
                  </a:lnTo>
                  <a:lnTo>
                    <a:pt x="0" y="889253"/>
                  </a:lnTo>
                  <a:lnTo>
                    <a:pt x="6352" y="936511"/>
                  </a:lnTo>
                  <a:lnTo>
                    <a:pt x="24280" y="978981"/>
                  </a:lnTo>
                  <a:lnTo>
                    <a:pt x="52085" y="1014968"/>
                  </a:lnTo>
                  <a:lnTo>
                    <a:pt x="88072" y="1042773"/>
                  </a:lnTo>
                  <a:lnTo>
                    <a:pt x="130542" y="1060701"/>
                  </a:lnTo>
                  <a:lnTo>
                    <a:pt x="177800" y="1067053"/>
                  </a:lnTo>
                  <a:lnTo>
                    <a:pt x="5461000" y="1067053"/>
                  </a:lnTo>
                  <a:lnTo>
                    <a:pt x="5508257" y="1060701"/>
                  </a:lnTo>
                  <a:lnTo>
                    <a:pt x="5550727" y="1042773"/>
                  </a:lnTo>
                  <a:lnTo>
                    <a:pt x="5586714" y="1014968"/>
                  </a:lnTo>
                  <a:lnTo>
                    <a:pt x="5614519" y="978981"/>
                  </a:lnTo>
                  <a:lnTo>
                    <a:pt x="5632447" y="936511"/>
                  </a:lnTo>
                  <a:lnTo>
                    <a:pt x="5638800" y="889253"/>
                  </a:lnTo>
                  <a:lnTo>
                    <a:pt x="5638800" y="177926"/>
                  </a:lnTo>
                  <a:lnTo>
                    <a:pt x="5632447" y="130615"/>
                  </a:lnTo>
                  <a:lnTo>
                    <a:pt x="5614519" y="88109"/>
                  </a:lnTo>
                  <a:lnTo>
                    <a:pt x="5586714" y="52101"/>
                  </a:lnTo>
                  <a:lnTo>
                    <a:pt x="5550727" y="24285"/>
                  </a:lnTo>
                  <a:lnTo>
                    <a:pt x="5508257" y="6353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400" y="4006341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926"/>
                  </a:moveTo>
                  <a:lnTo>
                    <a:pt x="6352" y="130615"/>
                  </a:lnTo>
                  <a:lnTo>
                    <a:pt x="24280" y="88109"/>
                  </a:lnTo>
                  <a:lnTo>
                    <a:pt x="52085" y="52101"/>
                  </a:lnTo>
                  <a:lnTo>
                    <a:pt x="88072" y="24285"/>
                  </a:lnTo>
                  <a:lnTo>
                    <a:pt x="130542" y="6353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3"/>
                  </a:lnTo>
                  <a:lnTo>
                    <a:pt x="5550727" y="24285"/>
                  </a:lnTo>
                  <a:lnTo>
                    <a:pt x="5586714" y="52101"/>
                  </a:lnTo>
                  <a:lnTo>
                    <a:pt x="5614519" y="88109"/>
                  </a:lnTo>
                  <a:lnTo>
                    <a:pt x="5632447" y="130615"/>
                  </a:lnTo>
                  <a:lnTo>
                    <a:pt x="5638800" y="177926"/>
                  </a:lnTo>
                  <a:lnTo>
                    <a:pt x="5638800" y="889253"/>
                  </a:lnTo>
                  <a:lnTo>
                    <a:pt x="5632447" y="936511"/>
                  </a:lnTo>
                  <a:lnTo>
                    <a:pt x="5614519" y="978981"/>
                  </a:lnTo>
                  <a:lnTo>
                    <a:pt x="5586714" y="1014968"/>
                  </a:lnTo>
                  <a:lnTo>
                    <a:pt x="5550727" y="1042773"/>
                  </a:lnTo>
                  <a:lnTo>
                    <a:pt x="5508257" y="1060701"/>
                  </a:lnTo>
                  <a:lnTo>
                    <a:pt x="5461000" y="1067053"/>
                  </a:lnTo>
                  <a:lnTo>
                    <a:pt x="177800" y="1067053"/>
                  </a:lnTo>
                  <a:lnTo>
                    <a:pt x="130542" y="1060701"/>
                  </a:lnTo>
                  <a:lnTo>
                    <a:pt x="88072" y="1042773"/>
                  </a:lnTo>
                  <a:lnTo>
                    <a:pt x="52085" y="1014968"/>
                  </a:lnTo>
                  <a:lnTo>
                    <a:pt x="24280" y="978981"/>
                  </a:lnTo>
                  <a:lnTo>
                    <a:pt x="6352" y="936511"/>
                  </a:lnTo>
                  <a:lnTo>
                    <a:pt x="0" y="889253"/>
                  </a:lnTo>
                  <a:lnTo>
                    <a:pt x="0" y="177926"/>
                  </a:lnTo>
                  <a:close/>
                </a:path>
              </a:pathLst>
            </a:custGeom>
            <a:ln w="38099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276350" y="5218557"/>
            <a:ext cx="5676900" cy="1105535"/>
            <a:chOff x="1276350" y="5218557"/>
            <a:chExt cx="5676900" cy="1105535"/>
          </a:xfrm>
        </p:grpSpPr>
        <p:sp>
          <p:nvSpPr>
            <p:cNvPr id="13" name="object 13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5461000" y="0"/>
                  </a:moveTo>
                  <a:lnTo>
                    <a:pt x="177800" y="0"/>
                  </a:lnTo>
                  <a:lnTo>
                    <a:pt x="130542" y="6352"/>
                  </a:lnTo>
                  <a:lnTo>
                    <a:pt x="88072" y="24280"/>
                  </a:lnTo>
                  <a:lnTo>
                    <a:pt x="52085" y="52085"/>
                  </a:lnTo>
                  <a:lnTo>
                    <a:pt x="24280" y="88072"/>
                  </a:lnTo>
                  <a:lnTo>
                    <a:pt x="6352" y="130542"/>
                  </a:lnTo>
                  <a:lnTo>
                    <a:pt x="0" y="177800"/>
                  </a:lnTo>
                  <a:lnTo>
                    <a:pt x="0" y="889165"/>
                  </a:lnTo>
                  <a:lnTo>
                    <a:pt x="6352" y="936444"/>
                  </a:lnTo>
                  <a:lnTo>
                    <a:pt x="24280" y="978928"/>
                  </a:lnTo>
                  <a:lnTo>
                    <a:pt x="52085" y="1014923"/>
                  </a:lnTo>
                  <a:lnTo>
                    <a:pt x="88072" y="1042733"/>
                  </a:lnTo>
                  <a:lnTo>
                    <a:pt x="130542" y="1060662"/>
                  </a:lnTo>
                  <a:lnTo>
                    <a:pt x="177800" y="1067015"/>
                  </a:lnTo>
                  <a:lnTo>
                    <a:pt x="5461000" y="1067015"/>
                  </a:lnTo>
                  <a:lnTo>
                    <a:pt x="5508257" y="1060662"/>
                  </a:lnTo>
                  <a:lnTo>
                    <a:pt x="5550727" y="1042733"/>
                  </a:lnTo>
                  <a:lnTo>
                    <a:pt x="5586714" y="1014923"/>
                  </a:lnTo>
                  <a:lnTo>
                    <a:pt x="5614519" y="978928"/>
                  </a:lnTo>
                  <a:lnTo>
                    <a:pt x="5632447" y="936444"/>
                  </a:lnTo>
                  <a:lnTo>
                    <a:pt x="5638800" y="889165"/>
                  </a:lnTo>
                  <a:lnTo>
                    <a:pt x="5638800" y="177800"/>
                  </a:lnTo>
                  <a:lnTo>
                    <a:pt x="5632447" y="130542"/>
                  </a:lnTo>
                  <a:lnTo>
                    <a:pt x="5614519" y="88072"/>
                  </a:lnTo>
                  <a:lnTo>
                    <a:pt x="5586714" y="52085"/>
                  </a:lnTo>
                  <a:lnTo>
                    <a:pt x="5550727" y="24280"/>
                  </a:lnTo>
                  <a:lnTo>
                    <a:pt x="5508257" y="6352"/>
                  </a:lnTo>
                  <a:lnTo>
                    <a:pt x="546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95400" y="5237607"/>
              <a:ext cx="5638800" cy="1067435"/>
            </a:xfrm>
            <a:custGeom>
              <a:avLst/>
              <a:gdLst/>
              <a:ahLst/>
              <a:cxnLst/>
              <a:rect l="l" t="t" r="r" b="b"/>
              <a:pathLst>
                <a:path w="5638800" h="1067435">
                  <a:moveTo>
                    <a:pt x="0" y="177800"/>
                  </a:moveTo>
                  <a:lnTo>
                    <a:pt x="6352" y="130542"/>
                  </a:lnTo>
                  <a:lnTo>
                    <a:pt x="24280" y="88072"/>
                  </a:lnTo>
                  <a:lnTo>
                    <a:pt x="52085" y="52085"/>
                  </a:lnTo>
                  <a:lnTo>
                    <a:pt x="88072" y="24280"/>
                  </a:lnTo>
                  <a:lnTo>
                    <a:pt x="130542" y="6352"/>
                  </a:lnTo>
                  <a:lnTo>
                    <a:pt x="177800" y="0"/>
                  </a:lnTo>
                  <a:lnTo>
                    <a:pt x="5461000" y="0"/>
                  </a:lnTo>
                  <a:lnTo>
                    <a:pt x="5508257" y="6352"/>
                  </a:lnTo>
                  <a:lnTo>
                    <a:pt x="5550727" y="24280"/>
                  </a:lnTo>
                  <a:lnTo>
                    <a:pt x="5586714" y="52085"/>
                  </a:lnTo>
                  <a:lnTo>
                    <a:pt x="5614519" y="88072"/>
                  </a:lnTo>
                  <a:lnTo>
                    <a:pt x="5632447" y="130542"/>
                  </a:lnTo>
                  <a:lnTo>
                    <a:pt x="5638800" y="177800"/>
                  </a:lnTo>
                  <a:lnTo>
                    <a:pt x="5638800" y="889165"/>
                  </a:lnTo>
                  <a:lnTo>
                    <a:pt x="5632447" y="936444"/>
                  </a:lnTo>
                  <a:lnTo>
                    <a:pt x="5614519" y="978928"/>
                  </a:lnTo>
                  <a:lnTo>
                    <a:pt x="5586714" y="1014923"/>
                  </a:lnTo>
                  <a:lnTo>
                    <a:pt x="5550727" y="1042733"/>
                  </a:lnTo>
                  <a:lnTo>
                    <a:pt x="5508257" y="1060662"/>
                  </a:lnTo>
                  <a:lnTo>
                    <a:pt x="5461000" y="1067015"/>
                  </a:lnTo>
                  <a:lnTo>
                    <a:pt x="177800" y="1067015"/>
                  </a:lnTo>
                  <a:lnTo>
                    <a:pt x="130542" y="1060662"/>
                  </a:lnTo>
                  <a:lnTo>
                    <a:pt x="88072" y="1042733"/>
                  </a:lnTo>
                  <a:lnTo>
                    <a:pt x="52085" y="1014923"/>
                  </a:lnTo>
                  <a:lnTo>
                    <a:pt x="24280" y="978928"/>
                  </a:lnTo>
                  <a:lnTo>
                    <a:pt x="6352" y="936444"/>
                  </a:lnTo>
                  <a:lnTo>
                    <a:pt x="0" y="889165"/>
                  </a:lnTo>
                  <a:lnTo>
                    <a:pt x="0" y="177800"/>
                  </a:lnTo>
                  <a:close/>
                </a:path>
              </a:pathLst>
            </a:custGeom>
            <a:ln w="38100">
              <a:solidFill>
                <a:srgbClr val="8DAC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487550" y="1700911"/>
            <a:ext cx="3799840" cy="432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BEBEBE"/>
                </a:solidFill>
                <a:latin typeface="Calibri"/>
                <a:cs typeface="Calibri"/>
              </a:rPr>
              <a:t>Cookies</a:t>
            </a:r>
            <a:endParaRPr sz="4000" dirty="0">
              <a:latin typeface="Calibri"/>
              <a:cs typeface="Calibri"/>
            </a:endParaRPr>
          </a:p>
          <a:p>
            <a:pPr marL="12700" marR="5080">
              <a:lnSpc>
                <a:spcPct val="202000"/>
              </a:lnSpc>
            </a:pPr>
            <a:r>
              <a:rPr sz="4000" spc="-10" dirty="0">
                <a:solidFill>
                  <a:srgbClr val="BEBEBE"/>
                </a:solidFill>
                <a:latin typeface="Calibri"/>
                <a:cs typeface="Calibri"/>
              </a:rPr>
              <a:t>Hidden </a:t>
            </a:r>
            <a:r>
              <a:rPr sz="4000" spc="-25" dirty="0">
                <a:solidFill>
                  <a:srgbClr val="BEBEBE"/>
                </a:solidFill>
                <a:latin typeface="Calibri"/>
                <a:cs typeface="Calibri"/>
              </a:rPr>
              <a:t>Form </a:t>
            </a:r>
            <a:r>
              <a:rPr sz="4000" spc="-5" dirty="0">
                <a:solidFill>
                  <a:srgbClr val="BEBEBE"/>
                </a:solidFill>
                <a:latin typeface="Calibri"/>
                <a:cs typeface="Calibri"/>
              </a:rPr>
              <a:t>Field </a:t>
            </a:r>
            <a:r>
              <a:rPr sz="4000" spc="-89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BEBEBE"/>
                </a:solidFill>
                <a:latin typeface="Calibri"/>
                <a:cs typeface="Calibri"/>
              </a:rPr>
              <a:t>URL </a:t>
            </a:r>
            <a:r>
              <a:rPr sz="4000" spc="-20" dirty="0">
                <a:solidFill>
                  <a:srgbClr val="BEBEBE"/>
                </a:solidFill>
                <a:latin typeface="Calibri"/>
                <a:cs typeface="Calibri"/>
              </a:rPr>
              <a:t>Rewriting </a:t>
            </a:r>
            <a:r>
              <a:rPr sz="4000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HttpSession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0100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2915" algn="l"/>
              </a:tabLst>
            </a:pPr>
            <a:r>
              <a:rPr spc="-90" dirty="0"/>
              <a:t>Session</a:t>
            </a:r>
            <a:r>
              <a:rPr spc="-200" dirty="0"/>
              <a:t> </a:t>
            </a:r>
            <a:r>
              <a:rPr spc="-120" dirty="0"/>
              <a:t>Tracking</a:t>
            </a:r>
            <a:r>
              <a:rPr sz="3200" spc="-120" dirty="0">
                <a:solidFill>
                  <a:srgbClr val="FF0000"/>
                </a:solidFill>
              </a:rPr>
              <a:t>-	</a:t>
            </a:r>
            <a:r>
              <a:rPr lang="en-US" sz="3200" spc="-120" dirty="0" smtClean="0">
                <a:solidFill>
                  <a:srgbClr val="FF0000"/>
                </a:solidFill>
              </a:rPr>
              <a:t>using </a:t>
            </a:r>
            <a:r>
              <a:rPr sz="3200" spc="-95" dirty="0" err="1" smtClean="0">
                <a:solidFill>
                  <a:srgbClr val="FF0000"/>
                </a:solidFill>
              </a:rPr>
              <a:t>HttpSession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533400" y="1219200"/>
            <a:ext cx="7298055" cy="4877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8100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container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IN" sz="2400" spc="-95" dirty="0" err="1">
                <a:solidFill>
                  <a:srgbClr val="FF0000"/>
                </a:solidFill>
              </a:rPr>
              <a:t>HttpSession</a:t>
            </a:r>
            <a:r>
              <a:rPr lang="en-IN" sz="2400" spc="-95" dirty="0">
                <a:solidFill>
                  <a:srgbClr val="FF0000"/>
                </a:solidFill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interface</a:t>
            </a:r>
            <a:r>
              <a:rPr sz="22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session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HTTP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and an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HTTP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server.</a:t>
            </a:r>
            <a:endParaRPr sz="2200" dirty="0">
              <a:latin typeface="Calibri"/>
              <a:cs typeface="Calibri"/>
            </a:endParaRPr>
          </a:p>
          <a:p>
            <a:pPr marL="241300" marR="26098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session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persists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specified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period,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across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more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connection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same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 smtClean="0">
                <a:solidFill>
                  <a:srgbClr val="2E2B1F"/>
                </a:solidFill>
                <a:latin typeface="Calibri"/>
                <a:cs typeface="Calibri"/>
              </a:rPr>
              <a:t>user.</a:t>
            </a:r>
            <a:endParaRPr lang="en-US" sz="2200" dirty="0" smtClean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60" dirty="0" smtClean="0">
                <a:solidFill>
                  <a:srgbClr val="2E2B1F"/>
                </a:solidFill>
                <a:latin typeface="Calibri"/>
                <a:cs typeface="Calibri"/>
              </a:rPr>
              <a:t>Firstly, y</a:t>
            </a:r>
            <a:r>
              <a:rPr sz="2200" spc="-60" dirty="0" smtClean="0">
                <a:solidFill>
                  <a:srgbClr val="2E2B1F"/>
                </a:solidFill>
                <a:latin typeface="Calibri"/>
                <a:cs typeface="Calibri"/>
              </a:rPr>
              <a:t>ou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would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lang="en-US"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 the </a:t>
            </a:r>
            <a:r>
              <a:rPr lang="en-US" sz="22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200" b="1" spc="3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HttpSession</a:t>
            </a:r>
            <a:r>
              <a:rPr sz="22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public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  <a:r>
              <a:rPr sz="2200" b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getSession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HttpServletRequest,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below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lang="en-US" sz="2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 algn="ctr"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err="1" smtClean="0">
                <a:solidFill>
                  <a:srgbClr val="006FC0"/>
                </a:solidFill>
                <a:cs typeface="Calibri"/>
              </a:rPr>
              <a:t>HttpSession</a:t>
            </a:r>
            <a:r>
              <a:rPr lang="en-US" sz="2200" spc="35" dirty="0" smtClean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006FC0"/>
                </a:solidFill>
                <a:cs typeface="Calibri"/>
              </a:rPr>
              <a:t>session</a:t>
            </a:r>
            <a:r>
              <a:rPr lang="en-US" sz="2200" dirty="0" smtClean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200" spc="-5" dirty="0" smtClean="0">
                <a:solidFill>
                  <a:srgbClr val="006FC0"/>
                </a:solidFill>
                <a:cs typeface="Calibri"/>
              </a:rPr>
              <a:t>=</a:t>
            </a:r>
            <a:r>
              <a:rPr lang="en-US" sz="2200" spc="15" dirty="0" smtClean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200" spc="-10" dirty="0" err="1" smtClean="0">
                <a:solidFill>
                  <a:srgbClr val="006FC0"/>
                </a:solidFill>
                <a:cs typeface="Calibri"/>
              </a:rPr>
              <a:t>request.getSession</a:t>
            </a:r>
            <a:r>
              <a:rPr lang="en-US" sz="2200" spc="-10" dirty="0" smtClean="0">
                <a:solidFill>
                  <a:srgbClr val="006FC0"/>
                </a:solidFill>
                <a:cs typeface="Calibri"/>
              </a:rPr>
              <a:t>();</a:t>
            </a:r>
            <a:endParaRPr lang="en-US" sz="2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Then, to store some value for the session, the value is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attached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with a session variable using the </a:t>
            </a:r>
            <a:r>
              <a:rPr lang="en-US" sz="2200" b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setAttribute</a:t>
            </a:r>
            <a:r>
              <a:rPr lang="en-US"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()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method and then retrieved later using the </a:t>
            </a:r>
            <a:r>
              <a:rPr lang="en-US" sz="2200" b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getAttribute</a:t>
            </a:r>
            <a:r>
              <a:rPr lang="en-US"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()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method:</a:t>
            </a: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 algn="ctr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lang="en-US" sz="2400" spc="-10" dirty="0" smtClean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lang="en-US" sz="2200" spc="-5" dirty="0" err="1" smtClean="0">
                <a:solidFill>
                  <a:srgbClr val="7030A0"/>
                </a:solidFill>
                <a:cs typeface="Calibri"/>
              </a:rPr>
              <a:t>session.setAttribute</a:t>
            </a:r>
            <a:r>
              <a:rPr lang="en-US" sz="2200" spc="-5" dirty="0" smtClean="0">
                <a:solidFill>
                  <a:srgbClr val="7030A0"/>
                </a:solidFill>
                <a:cs typeface="Calibri"/>
              </a:rPr>
              <a:t>(“</a:t>
            </a:r>
            <a:r>
              <a:rPr lang="en-US" sz="2200" spc="-5" dirty="0" err="1" smtClean="0">
                <a:solidFill>
                  <a:srgbClr val="7030A0"/>
                </a:solidFill>
                <a:cs typeface="Calibri"/>
              </a:rPr>
              <a:t>session_variable_name</a:t>
            </a:r>
            <a:r>
              <a:rPr lang="en-US" sz="2200" spc="-5" dirty="0" smtClean="0">
                <a:solidFill>
                  <a:srgbClr val="7030A0"/>
                </a:solidFill>
                <a:cs typeface="Calibri"/>
              </a:rPr>
              <a:t>”, </a:t>
            </a:r>
            <a:r>
              <a:rPr lang="en-US" sz="2200" spc="-5" dirty="0" err="1" smtClean="0">
                <a:solidFill>
                  <a:srgbClr val="7030A0"/>
                </a:solidFill>
                <a:cs typeface="Calibri"/>
              </a:rPr>
              <a:t>value_object</a:t>
            </a:r>
            <a:r>
              <a:rPr lang="en-US" sz="2200" spc="-5" dirty="0" smtClean="0">
                <a:solidFill>
                  <a:srgbClr val="7030A0"/>
                </a:solidFill>
                <a:cs typeface="Calibri"/>
              </a:rPr>
              <a:t>);</a:t>
            </a:r>
          </a:p>
          <a:p>
            <a:pPr marL="241300" indent="-228600" algn="ctr">
              <a:lnSpc>
                <a:spcPct val="100000"/>
              </a:lnSpc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5" dirty="0" err="1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session.getAttribute</a:t>
            </a:r>
            <a:r>
              <a:rPr lang="en-US" sz="2200" spc="-5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(“</a:t>
            </a:r>
            <a:r>
              <a:rPr lang="en-US" sz="2200" spc="-5" dirty="0" err="1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session_variable_name</a:t>
            </a:r>
            <a:r>
              <a:rPr lang="en-US" sz="2200" spc="-5" dirty="0" smtClean="0">
                <a:solidFill>
                  <a:schemeClr val="accent2">
                    <a:lumMod val="75000"/>
                  </a:schemeClr>
                </a:solidFill>
                <a:cs typeface="Calibri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0550" y="295781"/>
            <a:ext cx="74104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2915" algn="l"/>
              </a:tabLst>
            </a:pPr>
            <a:r>
              <a:rPr spc="-90" dirty="0"/>
              <a:t>Session</a:t>
            </a:r>
            <a:r>
              <a:rPr spc="-200" dirty="0"/>
              <a:t> </a:t>
            </a:r>
            <a:r>
              <a:rPr spc="-120" dirty="0"/>
              <a:t>Tracking</a:t>
            </a:r>
            <a:r>
              <a:rPr sz="3200" spc="-120" dirty="0">
                <a:solidFill>
                  <a:srgbClr val="FF0000"/>
                </a:solidFill>
              </a:rPr>
              <a:t>-	</a:t>
            </a:r>
            <a:r>
              <a:rPr sz="3200" spc="-95" dirty="0">
                <a:solidFill>
                  <a:srgbClr val="FF0000"/>
                </a:solidFill>
              </a:rPr>
              <a:t>HttpSession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457200" y="1090059"/>
            <a:ext cx="7924800" cy="490005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mbria"/>
                <a:cs typeface="Cambria"/>
              </a:rPr>
              <a:t>How</a:t>
            </a:r>
            <a:r>
              <a:rPr sz="2200" b="1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mbria"/>
                <a:cs typeface="Cambria"/>
              </a:rPr>
              <a:t>to</a:t>
            </a:r>
            <a:r>
              <a:rPr sz="2200" b="1" spc="-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mbria"/>
                <a:cs typeface="Cambria"/>
              </a:rPr>
              <a:t>get</a:t>
            </a:r>
            <a:r>
              <a:rPr sz="2200" b="1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r>
              <a:rPr sz="2200" b="1"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mbria"/>
                <a:cs typeface="Cambria"/>
              </a:rPr>
              <a:t>HttpSession </a:t>
            </a:r>
            <a:r>
              <a:rPr sz="2200" b="1" spc="-10" dirty="0">
                <a:solidFill>
                  <a:srgbClr val="2E2B1F"/>
                </a:solidFill>
                <a:latin typeface="Cambria"/>
                <a:cs typeface="Cambria"/>
              </a:rPr>
              <a:t>object</a:t>
            </a:r>
            <a:r>
              <a:rPr sz="2200" b="1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mbria"/>
                <a:cs typeface="Cambria"/>
              </a:rPr>
              <a:t>?</a:t>
            </a:r>
            <a:endParaRPr sz="2200" dirty="0">
              <a:latin typeface="Cambria"/>
              <a:cs typeface="Cambria"/>
            </a:endParaRPr>
          </a:p>
          <a:p>
            <a:pPr marL="538480" marR="51435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public HttpSession getSession():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Returns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current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session </a:t>
            </a:r>
            <a:r>
              <a:rPr sz="2000" spc="-4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associated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with this request,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or if the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request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does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not 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have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 </a:t>
            </a:r>
            <a:r>
              <a:rPr sz="20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session,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creates</a:t>
            </a:r>
            <a:r>
              <a:rPr sz="20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one.</a:t>
            </a:r>
            <a:endParaRPr sz="2000" dirty="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2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Commonly</a:t>
            </a:r>
            <a:r>
              <a:rPr sz="2200" b="1" spc="4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used</a:t>
            </a:r>
            <a:r>
              <a:rPr sz="2200" b="1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200" b="1" spc="-10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methods</a:t>
            </a:r>
            <a:r>
              <a:rPr sz="2200" b="1" spc="1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200" b="1" spc="-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of</a:t>
            </a:r>
            <a:r>
              <a:rPr sz="2200" b="1" spc="2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200" b="1" spc="-5" dirty="0" err="1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HttpSession</a:t>
            </a:r>
            <a:r>
              <a:rPr sz="2200" b="1" spc="5" dirty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 </a:t>
            </a:r>
            <a:r>
              <a:rPr sz="2200" b="1" spc="-10" dirty="0" smtClean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interface</a:t>
            </a:r>
            <a:r>
              <a:rPr lang="en-US" sz="2200" b="1" spc="-10" dirty="0" smtClean="0">
                <a:solidFill>
                  <a:schemeClr val="accent5">
                    <a:lumMod val="75000"/>
                  </a:schemeClr>
                </a:solidFill>
                <a:latin typeface="Cambria"/>
                <a:cs typeface="Cambria"/>
              </a:rPr>
              <a:t>:</a:t>
            </a:r>
            <a:endParaRPr sz="2200" dirty="0">
              <a:solidFill>
                <a:schemeClr val="accent5">
                  <a:lumMod val="75000"/>
                </a:schemeClr>
              </a:solidFill>
              <a:latin typeface="Cambria"/>
              <a:cs typeface="Cambria"/>
            </a:endParaRPr>
          </a:p>
          <a:p>
            <a:pPr marL="538480" lvl="1" indent="-229235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public</a:t>
            </a:r>
            <a:r>
              <a:rPr sz="2000" b="1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mbria"/>
                <a:cs typeface="Cambria"/>
              </a:rPr>
              <a:t>String</a:t>
            </a:r>
            <a:r>
              <a:rPr sz="2000" b="1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getId():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Returns</a:t>
            </a:r>
            <a:r>
              <a:rPr sz="20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unique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identifier</a:t>
            </a:r>
            <a:r>
              <a:rPr sz="2000" spc="-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value</a:t>
            </a:r>
            <a:r>
              <a:rPr sz="2000" spc="-15" dirty="0" smtClean="0">
                <a:solidFill>
                  <a:srgbClr val="2E2B1F"/>
                </a:solidFill>
                <a:latin typeface="Cambria"/>
                <a:cs typeface="Cambria"/>
              </a:rPr>
              <a:t>.</a:t>
            </a:r>
            <a:endParaRPr lang="en-US" sz="2000" spc="-15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pPr marL="538480" lvl="1" indent="-229235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lang="en-US" sz="2000" b="1" spc="-5" dirty="0" smtClean="0">
                <a:solidFill>
                  <a:srgbClr val="2E2B1F"/>
                </a:solidFill>
                <a:latin typeface="Cambria"/>
                <a:cs typeface="Cambria"/>
              </a:rPr>
              <a:t>public</a:t>
            </a:r>
            <a:r>
              <a:rPr lang="en-US" sz="2000" b="1" spc="-1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z="2000" b="1" dirty="0" smtClean="0">
                <a:solidFill>
                  <a:srgbClr val="2E2B1F"/>
                </a:solidFill>
                <a:latin typeface="Cambria"/>
                <a:cs typeface="Cambria"/>
              </a:rPr>
              <a:t>String</a:t>
            </a:r>
            <a:r>
              <a:rPr lang="en-US" sz="2000" b="1" spc="-2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z="2000" b="1" spc="-5" dirty="0" err="1" smtClean="0">
                <a:solidFill>
                  <a:srgbClr val="2E2B1F"/>
                </a:solidFill>
                <a:latin typeface="Cambria"/>
                <a:cs typeface="Cambria"/>
              </a:rPr>
              <a:t>getAttribute</a:t>
            </a:r>
            <a:r>
              <a:rPr lang="en-US" sz="2000" b="1" spc="-5" dirty="0" smtClean="0">
                <a:solidFill>
                  <a:srgbClr val="2E2B1F"/>
                </a:solidFill>
                <a:latin typeface="Cambria"/>
                <a:cs typeface="Cambria"/>
              </a:rPr>
              <a:t>(): </a:t>
            </a:r>
            <a:r>
              <a:rPr lang="en-US" sz="2000" spc="-5" dirty="0" smtClean="0">
                <a:solidFill>
                  <a:srgbClr val="2E2B1F"/>
                </a:solidFill>
                <a:latin typeface="Cambria"/>
                <a:cs typeface="Cambria"/>
              </a:rPr>
              <a:t>Returns value of the specified session variable</a:t>
            </a:r>
            <a:endParaRPr sz="2000" dirty="0">
              <a:latin typeface="Cambria"/>
              <a:cs typeface="Cambria"/>
            </a:endParaRPr>
          </a:p>
          <a:p>
            <a:pPr marL="538480" marR="27051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public long getCreationTime():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Returns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time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when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this </a:t>
            </a:r>
            <a:r>
              <a:rPr sz="2000" spc="-4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session</a:t>
            </a:r>
            <a:r>
              <a:rPr sz="2000" spc="-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was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created.</a:t>
            </a:r>
            <a:endParaRPr sz="2000" dirty="0">
              <a:latin typeface="Cambria"/>
              <a:cs typeface="Cambria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public long </a:t>
            </a:r>
            <a:r>
              <a:rPr sz="2000" b="1" spc="-10" dirty="0">
                <a:solidFill>
                  <a:srgbClr val="2E2B1F"/>
                </a:solidFill>
                <a:latin typeface="Cambria"/>
                <a:cs typeface="Cambria"/>
              </a:rPr>
              <a:t>getLastAccessedTime():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Returns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last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time the </a:t>
            </a:r>
            <a:r>
              <a:rPr sz="2000" spc="-4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client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sent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request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associated</a:t>
            </a:r>
            <a:r>
              <a:rPr sz="2000" spc="-4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with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this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session.</a:t>
            </a:r>
            <a:endParaRPr sz="2000" dirty="0">
              <a:latin typeface="Cambria"/>
              <a:cs typeface="Cambria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5" dirty="0">
                <a:solidFill>
                  <a:srgbClr val="2E2B1F"/>
                </a:solidFill>
                <a:latin typeface="Cambria"/>
                <a:cs typeface="Cambria"/>
              </a:rPr>
              <a:t>public </a:t>
            </a:r>
            <a:r>
              <a:rPr sz="2000" b="1" spc="-15" dirty="0">
                <a:solidFill>
                  <a:srgbClr val="2E2B1F"/>
                </a:solidFill>
                <a:latin typeface="Cambria"/>
                <a:cs typeface="Cambria"/>
              </a:rPr>
              <a:t>void</a:t>
            </a:r>
            <a:r>
              <a:rPr sz="2000" b="1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b="1" spc="-15" dirty="0">
                <a:solidFill>
                  <a:srgbClr val="2E2B1F"/>
                </a:solidFill>
                <a:latin typeface="Cambria"/>
                <a:cs typeface="Cambria"/>
              </a:rPr>
              <a:t>invalidate():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Invalidates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this</a:t>
            </a:r>
            <a:r>
              <a:rPr sz="2000" spc="-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mbria"/>
                <a:cs typeface="Cambria"/>
              </a:rPr>
              <a:t>session</a:t>
            </a:r>
            <a:r>
              <a:rPr lang="en-US" sz="2000" dirty="0" smtClean="0">
                <a:solidFill>
                  <a:srgbClr val="2E2B1F"/>
                </a:solidFill>
                <a:latin typeface="Cambria"/>
                <a:cs typeface="Cambria"/>
              </a:rPr>
              <a:t> and</a:t>
            </a:r>
            <a:r>
              <a:rPr sz="2000" spc="-1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then</a:t>
            </a:r>
            <a:r>
              <a:rPr sz="2000" spc="-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mbria"/>
                <a:cs typeface="Cambria"/>
              </a:rPr>
              <a:t>unbinds</a:t>
            </a:r>
            <a:r>
              <a:rPr lang="en-US" sz="2000" dirty="0" smtClean="0">
                <a:latin typeface="Cambria"/>
                <a:cs typeface="Cambria"/>
              </a:rPr>
              <a:t> </a:t>
            </a:r>
            <a:r>
              <a:rPr sz="2000" spc="-15" dirty="0" smtClean="0">
                <a:solidFill>
                  <a:srgbClr val="2E2B1F"/>
                </a:solidFill>
                <a:latin typeface="Cambria"/>
                <a:cs typeface="Cambria"/>
              </a:rPr>
              <a:t>any</a:t>
            </a:r>
            <a:r>
              <a:rPr sz="2000" spc="-2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2E2B1F"/>
                </a:solidFill>
                <a:latin typeface="Cambria"/>
                <a:cs typeface="Cambria"/>
              </a:rPr>
              <a:t>objects</a:t>
            </a:r>
            <a:r>
              <a:rPr sz="20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bound</a:t>
            </a:r>
            <a:r>
              <a:rPr sz="2000" spc="-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mbria"/>
                <a:cs typeface="Cambria"/>
              </a:rPr>
              <a:t>to</a:t>
            </a:r>
            <a:r>
              <a:rPr sz="2000" spc="-3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2000" spc="5" dirty="0">
                <a:solidFill>
                  <a:srgbClr val="2E2B1F"/>
                </a:solidFill>
                <a:latin typeface="Cambria"/>
                <a:cs typeface="Cambria"/>
              </a:rPr>
              <a:t>it.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400" y="304800"/>
            <a:ext cx="8341360" cy="109696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4100" spc="-95" dirty="0"/>
              <a:t>Se</a:t>
            </a:r>
            <a:r>
              <a:rPr sz="4100" spc="-100" dirty="0"/>
              <a:t>ssi</a:t>
            </a:r>
            <a:r>
              <a:rPr sz="4100" spc="-105" dirty="0"/>
              <a:t>o</a:t>
            </a:r>
            <a:r>
              <a:rPr sz="4100" dirty="0"/>
              <a:t>n</a:t>
            </a:r>
            <a:r>
              <a:rPr sz="4100" spc="-245" dirty="0"/>
              <a:t> </a:t>
            </a:r>
            <a:r>
              <a:rPr sz="4100" spc="-240" dirty="0"/>
              <a:t>T</a:t>
            </a:r>
            <a:r>
              <a:rPr sz="4100" spc="-175" dirty="0"/>
              <a:t>r</a:t>
            </a:r>
            <a:r>
              <a:rPr sz="4100" spc="-100" dirty="0"/>
              <a:t>a</a:t>
            </a:r>
            <a:r>
              <a:rPr sz="4100" spc="-95" dirty="0"/>
              <a:t>c</a:t>
            </a:r>
            <a:r>
              <a:rPr sz="4100" spc="-105" dirty="0"/>
              <a:t>k</a:t>
            </a:r>
            <a:r>
              <a:rPr sz="4100" spc="-100" dirty="0"/>
              <a:t>i</a:t>
            </a:r>
            <a:r>
              <a:rPr sz="4100" spc="-95" dirty="0"/>
              <a:t>n</a:t>
            </a:r>
            <a:r>
              <a:rPr sz="4100" spc="-100" dirty="0"/>
              <a:t>g</a:t>
            </a:r>
            <a:r>
              <a:rPr sz="2900" dirty="0">
                <a:solidFill>
                  <a:srgbClr val="FF0000"/>
                </a:solidFill>
              </a:rPr>
              <a:t>-</a:t>
            </a:r>
            <a:r>
              <a:rPr sz="2900" spc="305" dirty="0">
                <a:solidFill>
                  <a:srgbClr val="FF0000"/>
                </a:solidFill>
              </a:rPr>
              <a:t> </a:t>
            </a:r>
            <a:r>
              <a:rPr sz="2900" spc="-100" dirty="0" err="1" smtClean="0">
                <a:solidFill>
                  <a:srgbClr val="FF0000"/>
                </a:solidFill>
              </a:rPr>
              <a:t>H</a:t>
            </a:r>
            <a:r>
              <a:rPr sz="2900" spc="-95" dirty="0" err="1" smtClean="0">
                <a:solidFill>
                  <a:srgbClr val="FF0000"/>
                </a:solidFill>
              </a:rPr>
              <a:t>ttp</a:t>
            </a:r>
            <a:r>
              <a:rPr sz="2900" spc="-100" dirty="0" err="1" smtClean="0">
                <a:solidFill>
                  <a:srgbClr val="FF0000"/>
                </a:solidFill>
              </a:rPr>
              <a:t>S</a:t>
            </a:r>
            <a:r>
              <a:rPr sz="2900" spc="-110" dirty="0" err="1" smtClean="0">
                <a:solidFill>
                  <a:srgbClr val="FF0000"/>
                </a:solidFill>
              </a:rPr>
              <a:t>e</a:t>
            </a:r>
            <a:r>
              <a:rPr sz="2900" spc="-95" dirty="0" err="1" smtClean="0">
                <a:solidFill>
                  <a:srgbClr val="FF0000"/>
                </a:solidFill>
              </a:rPr>
              <a:t>ss</a:t>
            </a:r>
            <a:r>
              <a:rPr sz="2900" spc="-110" dirty="0" err="1" smtClean="0">
                <a:solidFill>
                  <a:srgbClr val="FF0000"/>
                </a:solidFill>
              </a:rPr>
              <a:t>i</a:t>
            </a:r>
            <a:r>
              <a:rPr sz="2900" spc="-105" dirty="0" err="1" smtClean="0">
                <a:solidFill>
                  <a:srgbClr val="FF0000"/>
                </a:solidFill>
              </a:rPr>
              <a:t>o</a:t>
            </a:r>
            <a:r>
              <a:rPr sz="2900" dirty="0" err="1" smtClean="0">
                <a:solidFill>
                  <a:srgbClr val="FF0000"/>
                </a:solidFill>
              </a:rPr>
              <a:t>n</a:t>
            </a:r>
            <a:r>
              <a:rPr lang="en-IN" sz="2900" dirty="0" smtClean="0">
                <a:solidFill>
                  <a:srgbClr val="FF0000"/>
                </a:solidFill>
              </a:rPr>
              <a:t> </a:t>
            </a:r>
            <a:r>
              <a:rPr sz="2900" spc="-100" dirty="0" smtClean="0">
                <a:solidFill>
                  <a:srgbClr val="FF0000"/>
                </a:solidFill>
              </a:rPr>
              <a:t>E</a:t>
            </a:r>
            <a:r>
              <a:rPr sz="2900" spc="-135" dirty="0" smtClean="0">
                <a:solidFill>
                  <a:srgbClr val="FF0000"/>
                </a:solidFill>
              </a:rPr>
              <a:t>x</a:t>
            </a:r>
            <a:r>
              <a:rPr sz="2900" spc="-100" dirty="0" smtClean="0">
                <a:solidFill>
                  <a:srgbClr val="FF0000"/>
                </a:solidFill>
              </a:rPr>
              <a:t>am</a:t>
            </a:r>
            <a:r>
              <a:rPr sz="2900" spc="-105" dirty="0" smtClean="0">
                <a:solidFill>
                  <a:srgbClr val="FF0000"/>
                </a:solidFill>
              </a:rPr>
              <a:t>p</a:t>
            </a:r>
            <a:r>
              <a:rPr sz="2900" spc="-95" dirty="0" smtClean="0">
                <a:solidFill>
                  <a:srgbClr val="FF0000"/>
                </a:solidFill>
              </a:rPr>
              <a:t>l</a:t>
            </a:r>
            <a:r>
              <a:rPr sz="2900" dirty="0" smtClean="0">
                <a:solidFill>
                  <a:srgbClr val="FF0000"/>
                </a:solidFill>
              </a:rPr>
              <a:t>e</a:t>
            </a:r>
            <a:r>
              <a:rPr sz="2900" spc="-245" dirty="0" smtClean="0">
                <a:solidFill>
                  <a:srgbClr val="FF0000"/>
                </a:solidFill>
              </a:rPr>
              <a:t> </a:t>
            </a:r>
            <a:r>
              <a:rPr lang="en-US" sz="2900" spc="-245" dirty="0" smtClean="0">
                <a:solidFill>
                  <a:srgbClr val="FF0000"/>
                </a:solidFill>
              </a:rPr>
              <a:t>for </a:t>
            </a:r>
            <a:r>
              <a:rPr lang="en-US" sz="2900" spc="-245" dirty="0" smtClean="0">
                <a:solidFill>
                  <a:srgbClr val="FF0000"/>
                </a:solidFill>
              </a:rPr>
              <a:t> User’s </a:t>
            </a:r>
            <a:r>
              <a:rPr sz="2900" spc="-100" dirty="0" smtClean="0">
                <a:solidFill>
                  <a:srgbClr val="FF0000"/>
                </a:solidFill>
              </a:rPr>
              <a:t>Hi</a:t>
            </a:r>
            <a:r>
              <a:rPr sz="2900" dirty="0" smtClean="0">
                <a:solidFill>
                  <a:srgbClr val="FF0000"/>
                </a:solidFill>
              </a:rPr>
              <a:t>t</a:t>
            </a:r>
            <a:r>
              <a:rPr lang="en-IN" sz="2900" dirty="0" smtClean="0">
                <a:solidFill>
                  <a:srgbClr val="FF0000"/>
                </a:solidFill>
              </a:rPr>
              <a:t> </a:t>
            </a:r>
            <a:r>
              <a:rPr sz="2900" spc="-100" dirty="0" smtClean="0">
                <a:solidFill>
                  <a:srgbClr val="FF0000"/>
                </a:solidFill>
              </a:rPr>
              <a:t>C</a:t>
            </a:r>
            <a:r>
              <a:rPr sz="2900" spc="-105" dirty="0" smtClean="0">
                <a:solidFill>
                  <a:srgbClr val="FF0000"/>
                </a:solidFill>
              </a:rPr>
              <a:t>o</a:t>
            </a:r>
            <a:r>
              <a:rPr sz="2900" spc="-95" dirty="0" smtClean="0">
                <a:solidFill>
                  <a:srgbClr val="FF0000"/>
                </a:solidFill>
              </a:rPr>
              <a:t>u</a:t>
            </a:r>
            <a:r>
              <a:rPr sz="2900" spc="-100" dirty="0" smtClean="0">
                <a:solidFill>
                  <a:srgbClr val="FF0000"/>
                </a:solidFill>
              </a:rPr>
              <a:t>n</a:t>
            </a:r>
            <a:r>
              <a:rPr sz="2900" dirty="0" smtClean="0">
                <a:solidFill>
                  <a:srgbClr val="FF0000"/>
                </a:solidFill>
              </a:rPr>
              <a:t>t</a:t>
            </a:r>
            <a:endParaRPr sz="2900" dirty="0"/>
          </a:p>
        </p:txBody>
      </p:sp>
      <p:sp>
        <p:nvSpPr>
          <p:cNvPr id="9" name="object 9"/>
          <p:cNvSpPr txBox="1"/>
          <p:nvPr/>
        </p:nvSpPr>
        <p:spPr>
          <a:xfrm>
            <a:off x="650240" y="1524000"/>
            <a:ext cx="7731760" cy="2765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&lt;h3&gt;Hit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Count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HttpSession&lt;/h3&gt;</a:t>
            </a:r>
            <a:endParaRPr sz="2200" dirty="0">
              <a:latin typeface="Calibri"/>
              <a:cs typeface="Calibri"/>
            </a:endParaRPr>
          </a:p>
          <a:p>
            <a:pPr marL="203200" marR="536575" indent="-64135">
              <a:lnSpc>
                <a:spcPct val="120000"/>
              </a:lnSpc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&lt;form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method="get"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action=</a:t>
            </a:r>
            <a:r>
              <a:rPr lang="en-IN" sz="22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IN" sz="2200" spc="-10" dirty="0" smtClean="0">
                <a:solidFill>
                  <a:srgbClr val="2E2B1F"/>
                </a:solidFill>
                <a:cs typeface="Calibri"/>
              </a:rPr>
              <a:t>"</a:t>
            </a:r>
            <a:r>
              <a:rPr sz="22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HitCount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"&gt;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Click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for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Hit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Count</a:t>
            </a:r>
            <a:endParaRPr sz="2200" dirty="0">
              <a:latin typeface="Calibri"/>
              <a:cs typeface="Calibri"/>
            </a:endParaRPr>
          </a:p>
          <a:p>
            <a:pPr marL="267335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&lt;input type="submit"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value="GET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HITS"&gt;</a:t>
            </a:r>
            <a:endParaRPr sz="2200" dirty="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&lt;/form&gt;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703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T</a:t>
            </a:r>
            <a:r>
              <a:rPr spc="-110" dirty="0"/>
              <a:t>h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s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05" dirty="0"/>
              <a:t>v</a:t>
            </a:r>
            <a:r>
              <a:rPr spc="-110" dirty="0"/>
              <a:t>i</a:t>
            </a:r>
            <a:r>
              <a:rPr spc="-105" dirty="0"/>
              <a:t>ce</a:t>
            </a:r>
            <a:r>
              <a:rPr spc="-110" dirty="0"/>
              <a:t>(</a:t>
            </a:r>
            <a:r>
              <a:rPr spc="-5" dirty="0"/>
              <a:t>)</a:t>
            </a:r>
            <a:r>
              <a:rPr spc="-204" dirty="0"/>
              <a:t> </a:t>
            </a:r>
            <a:r>
              <a:rPr spc="-105" dirty="0"/>
              <a:t>Me</a:t>
            </a:r>
            <a:r>
              <a:rPr spc="-100" dirty="0"/>
              <a:t>t</a:t>
            </a:r>
            <a:r>
              <a:rPr spc="-110" dirty="0"/>
              <a:t>ho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7543800" cy="49314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container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(i.e.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server)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service() method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handle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IN" sz="2200" b="1" dirty="0" smtClean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requests</a:t>
            </a:r>
            <a:r>
              <a:rPr sz="2200" b="1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coming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lang="en-US"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browsers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write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formatted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response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back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IN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same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IN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endParaRPr sz="400" dirty="0">
              <a:latin typeface="Calibri"/>
              <a:cs typeface="Calibri"/>
            </a:endParaRPr>
          </a:p>
          <a:p>
            <a:pPr marL="241300" marR="8636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server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receives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servlet,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service() </a:t>
            </a:r>
            <a:r>
              <a:rPr sz="22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method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checks</a:t>
            </a:r>
            <a:r>
              <a:rPr sz="22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HTTP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request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type</a:t>
            </a:r>
            <a:r>
              <a:rPr sz="22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(GET,</a:t>
            </a:r>
            <a:r>
              <a:rPr sz="2200" spc="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POST)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and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calls </a:t>
            </a:r>
            <a:r>
              <a:rPr sz="2200" spc="-48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doGet</a:t>
            </a:r>
            <a:r>
              <a:rPr lang="en-US"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() or </a:t>
            </a:r>
            <a:r>
              <a:rPr sz="2200" spc="-15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oPost</a:t>
            </a:r>
            <a:r>
              <a:rPr lang="en-US" sz="2200" spc="-1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()</a:t>
            </a:r>
            <a:r>
              <a:rPr sz="2200" spc="-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method</a:t>
            </a:r>
            <a:r>
              <a:rPr sz="2200" spc="3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z="22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appropriate.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Here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signature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endParaRPr sz="2200" dirty="0">
              <a:latin typeface="Calibri"/>
              <a:cs typeface="Calibri"/>
            </a:endParaRPr>
          </a:p>
          <a:p>
            <a:pPr marL="241300" marR="952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public void</a:t>
            </a:r>
            <a:r>
              <a:rPr sz="2200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service(ServletRequest</a:t>
            </a:r>
            <a:r>
              <a:rPr sz="2200" spc="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request,</a:t>
            </a:r>
            <a:r>
              <a:rPr sz="2200" spc="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ServletResponse </a:t>
            </a:r>
            <a:r>
              <a:rPr sz="2200" spc="-4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response)</a:t>
            </a:r>
            <a:r>
              <a:rPr sz="2200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1F5F"/>
                </a:solidFill>
                <a:latin typeface="Calibri"/>
                <a:cs typeface="Calibri"/>
              </a:rPr>
              <a:t>throws</a:t>
            </a:r>
            <a:r>
              <a:rPr sz="2200" spc="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1F5F"/>
                </a:solidFill>
                <a:latin typeface="Calibri"/>
                <a:cs typeface="Calibri"/>
              </a:rPr>
              <a:t>ServletException,</a:t>
            </a:r>
            <a:r>
              <a:rPr sz="2200" spc="2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200" spc="-10" dirty="0" err="1">
                <a:solidFill>
                  <a:srgbClr val="001F5F"/>
                </a:solidFill>
                <a:latin typeface="Calibri"/>
                <a:cs typeface="Calibri"/>
              </a:rPr>
              <a:t>IOException</a:t>
            </a:r>
            <a:r>
              <a:rPr sz="2200" spc="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lang="en-US" sz="2200" spc="25" dirty="0" smtClean="0">
              <a:solidFill>
                <a:srgbClr val="001F5F"/>
              </a:solidFill>
              <a:latin typeface="Calibri"/>
              <a:cs typeface="Calibri"/>
            </a:endParaRPr>
          </a:p>
          <a:p>
            <a:pPr marL="698500" marR="9525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 smtClean="0">
                <a:solidFill>
                  <a:srgbClr val="001F5F"/>
                </a:solidFill>
                <a:latin typeface="Calibri"/>
                <a:cs typeface="Calibri"/>
              </a:rPr>
              <a:t>{</a:t>
            </a:r>
            <a:endParaRPr lang="en-US" sz="2200" spc="-5" dirty="0" smtClean="0">
              <a:solidFill>
                <a:srgbClr val="001F5F"/>
              </a:solidFill>
              <a:latin typeface="Calibri"/>
              <a:cs typeface="Calibri"/>
            </a:endParaRPr>
          </a:p>
          <a:p>
            <a:pPr marL="698500" marR="9525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5" dirty="0" smtClean="0">
                <a:solidFill>
                  <a:srgbClr val="001F5F"/>
                </a:solidFill>
                <a:latin typeface="Calibri"/>
                <a:cs typeface="Calibri"/>
              </a:rPr>
              <a:t>…..</a:t>
            </a:r>
            <a:r>
              <a:rPr sz="2200" spc="-5" dirty="0" smtClean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endParaRPr lang="en-US" sz="2200" spc="-5" dirty="0" smtClean="0">
              <a:solidFill>
                <a:srgbClr val="001F5F"/>
              </a:solidFill>
              <a:latin typeface="Calibri"/>
              <a:cs typeface="Calibri"/>
            </a:endParaRPr>
          </a:p>
          <a:p>
            <a:pPr marL="698500" marR="9525" lvl="1" indent="-228600" algn="just"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5" dirty="0" smtClean="0">
                <a:solidFill>
                  <a:srgbClr val="001F5F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152400"/>
            <a:ext cx="8153400" cy="106586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4000" spc="-95" dirty="0"/>
              <a:t>Se</a:t>
            </a:r>
            <a:r>
              <a:rPr sz="4000" spc="-100" dirty="0"/>
              <a:t>ssi</a:t>
            </a:r>
            <a:r>
              <a:rPr sz="4000" spc="-105" dirty="0"/>
              <a:t>o</a:t>
            </a:r>
            <a:r>
              <a:rPr sz="4000" dirty="0"/>
              <a:t>n</a:t>
            </a:r>
            <a:r>
              <a:rPr sz="4000" spc="-245" dirty="0"/>
              <a:t> </a:t>
            </a:r>
            <a:r>
              <a:rPr sz="4000" spc="-240" dirty="0"/>
              <a:t>T</a:t>
            </a:r>
            <a:r>
              <a:rPr sz="4000" spc="-175" dirty="0"/>
              <a:t>r</a:t>
            </a:r>
            <a:r>
              <a:rPr sz="4000" spc="-100" dirty="0"/>
              <a:t>a</a:t>
            </a:r>
            <a:r>
              <a:rPr sz="4000" spc="-95" dirty="0"/>
              <a:t>c</a:t>
            </a:r>
            <a:r>
              <a:rPr sz="4000" spc="-105" dirty="0"/>
              <a:t>k</a:t>
            </a:r>
            <a:r>
              <a:rPr sz="4000" spc="-100" dirty="0"/>
              <a:t>i</a:t>
            </a:r>
            <a:r>
              <a:rPr sz="4000" spc="-95" dirty="0"/>
              <a:t>n</a:t>
            </a:r>
            <a:r>
              <a:rPr sz="4000" spc="-100" dirty="0"/>
              <a:t>g</a:t>
            </a:r>
            <a:r>
              <a:rPr sz="2800" dirty="0">
                <a:solidFill>
                  <a:srgbClr val="FF0000"/>
                </a:solidFill>
              </a:rPr>
              <a:t>-</a:t>
            </a:r>
            <a:r>
              <a:rPr sz="2800" spc="305" dirty="0">
                <a:solidFill>
                  <a:srgbClr val="FF0000"/>
                </a:solidFill>
              </a:rPr>
              <a:t> </a:t>
            </a:r>
            <a:r>
              <a:rPr sz="2800" spc="-100" dirty="0">
                <a:solidFill>
                  <a:srgbClr val="FF0000"/>
                </a:solidFill>
              </a:rPr>
              <a:t>H</a:t>
            </a:r>
            <a:r>
              <a:rPr sz="2800" spc="-95" dirty="0">
                <a:solidFill>
                  <a:srgbClr val="FF0000"/>
                </a:solidFill>
              </a:rPr>
              <a:t>ttp</a:t>
            </a:r>
            <a:r>
              <a:rPr sz="2800" spc="-100" dirty="0">
                <a:solidFill>
                  <a:srgbClr val="FF0000"/>
                </a:solidFill>
              </a:rPr>
              <a:t>S</a:t>
            </a:r>
            <a:r>
              <a:rPr sz="2800" spc="-110" dirty="0">
                <a:solidFill>
                  <a:srgbClr val="FF0000"/>
                </a:solidFill>
              </a:rPr>
              <a:t>e</a:t>
            </a:r>
            <a:r>
              <a:rPr sz="2800" spc="-95" dirty="0">
                <a:solidFill>
                  <a:srgbClr val="FF0000"/>
                </a:solidFill>
              </a:rPr>
              <a:t>ss</a:t>
            </a:r>
            <a:r>
              <a:rPr sz="2800" spc="-110" dirty="0">
                <a:solidFill>
                  <a:srgbClr val="FF0000"/>
                </a:solidFill>
              </a:rPr>
              <a:t>i</a:t>
            </a:r>
            <a:r>
              <a:rPr sz="2800" spc="-105" dirty="0">
                <a:solidFill>
                  <a:srgbClr val="FF0000"/>
                </a:solidFill>
              </a:rPr>
              <a:t>o</a:t>
            </a:r>
            <a:r>
              <a:rPr sz="2800" dirty="0">
                <a:solidFill>
                  <a:srgbClr val="FF0000"/>
                </a:solidFill>
              </a:rPr>
              <a:t>n  </a:t>
            </a:r>
            <a:r>
              <a:rPr sz="2800" spc="-100" dirty="0">
                <a:solidFill>
                  <a:srgbClr val="FF0000"/>
                </a:solidFill>
              </a:rPr>
              <a:t>E</a:t>
            </a:r>
            <a:r>
              <a:rPr sz="2800" spc="-135" dirty="0">
                <a:solidFill>
                  <a:srgbClr val="FF0000"/>
                </a:solidFill>
              </a:rPr>
              <a:t>x</a:t>
            </a:r>
            <a:r>
              <a:rPr sz="2800" spc="-100" dirty="0">
                <a:solidFill>
                  <a:srgbClr val="FF0000"/>
                </a:solidFill>
              </a:rPr>
              <a:t>am</a:t>
            </a:r>
            <a:r>
              <a:rPr sz="2800" spc="-105" dirty="0">
                <a:solidFill>
                  <a:srgbClr val="FF0000"/>
                </a:solidFill>
              </a:rPr>
              <a:t>p</a:t>
            </a:r>
            <a:r>
              <a:rPr sz="2800" spc="-95" dirty="0">
                <a:solidFill>
                  <a:srgbClr val="FF0000"/>
                </a:solidFill>
              </a:rPr>
              <a:t>l</a:t>
            </a:r>
            <a:r>
              <a:rPr sz="2800" dirty="0">
                <a:solidFill>
                  <a:srgbClr val="FF0000"/>
                </a:solidFill>
              </a:rPr>
              <a:t>e</a:t>
            </a:r>
            <a:r>
              <a:rPr sz="2800" spc="-245" dirty="0">
                <a:solidFill>
                  <a:srgbClr val="FF0000"/>
                </a:solidFill>
              </a:rPr>
              <a:t> </a:t>
            </a:r>
            <a:r>
              <a:rPr lang="en-US" sz="2800" spc="-245" dirty="0" smtClean="0">
                <a:solidFill>
                  <a:srgbClr val="FF0000"/>
                </a:solidFill>
              </a:rPr>
              <a:t>for </a:t>
            </a:r>
            <a:r>
              <a:rPr sz="2800" spc="-100" dirty="0" smtClean="0">
                <a:solidFill>
                  <a:srgbClr val="FF0000"/>
                </a:solidFill>
              </a:rPr>
              <a:t>Hi</a:t>
            </a:r>
            <a:r>
              <a:rPr sz="2800" dirty="0" smtClean="0">
                <a:solidFill>
                  <a:srgbClr val="FF0000"/>
                </a:solidFill>
              </a:rPr>
              <a:t>t</a:t>
            </a:r>
            <a:r>
              <a:rPr lang="en-IN" sz="2800" dirty="0" smtClean="0">
                <a:solidFill>
                  <a:srgbClr val="FF0000"/>
                </a:solidFill>
              </a:rPr>
              <a:t/>
            </a:r>
            <a:br>
              <a:rPr lang="en-IN" sz="2800" dirty="0" smtClean="0">
                <a:solidFill>
                  <a:srgbClr val="FF0000"/>
                </a:solidFill>
              </a:rPr>
            </a:br>
            <a:r>
              <a:rPr sz="2800" spc="-220" dirty="0" smtClean="0">
                <a:solidFill>
                  <a:srgbClr val="FF0000"/>
                </a:solidFill>
              </a:rPr>
              <a:t> </a:t>
            </a:r>
            <a:r>
              <a:rPr sz="2800" spc="-100" dirty="0">
                <a:solidFill>
                  <a:srgbClr val="FF0000"/>
                </a:solidFill>
              </a:rPr>
              <a:t>C</a:t>
            </a:r>
            <a:r>
              <a:rPr sz="2800" spc="-105" dirty="0">
                <a:solidFill>
                  <a:srgbClr val="FF0000"/>
                </a:solidFill>
              </a:rPr>
              <a:t>o</a:t>
            </a:r>
            <a:r>
              <a:rPr sz="2800" spc="-95" dirty="0">
                <a:solidFill>
                  <a:srgbClr val="FF0000"/>
                </a:solidFill>
              </a:rPr>
              <a:t>u</a:t>
            </a:r>
            <a:r>
              <a:rPr sz="2800" spc="-100" dirty="0">
                <a:solidFill>
                  <a:srgbClr val="FF0000"/>
                </a:solidFill>
              </a:rPr>
              <a:t>n</a:t>
            </a:r>
            <a:r>
              <a:rPr sz="2800" dirty="0">
                <a:solidFill>
                  <a:srgbClr val="FF0000"/>
                </a:solidFill>
              </a:rPr>
              <a:t>t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225042" y="1219200"/>
            <a:ext cx="8385558" cy="518103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865"/>
              </a:spcBef>
            </a:pP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public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class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HitCount</a:t>
            </a:r>
            <a:r>
              <a:rPr sz="1600" spc="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extends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HttpServlet</a:t>
            </a:r>
            <a:endParaRPr sz="1600" dirty="0">
              <a:latin typeface="Cambria"/>
              <a:cs typeface="Cambria"/>
            </a:endParaRPr>
          </a:p>
          <a:p>
            <a:pPr marL="12700" marR="969010">
              <a:lnSpc>
                <a:spcPct val="120000"/>
              </a:lnSpc>
              <a:spcBef>
                <a:spcPts val="385"/>
              </a:spcBef>
              <a:tabLst>
                <a:tab pos="225425" algn="l"/>
                <a:tab pos="2842895" algn="l"/>
              </a:tabLst>
            </a:pPr>
            <a:r>
              <a:rPr lang="en-US" sz="1600" spc="-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 smtClean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	</a:t>
            </a:r>
            <a:endParaRPr lang="en-US" sz="1600" spc="-5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pPr marL="12700" marR="969010">
              <a:lnSpc>
                <a:spcPct val="120000"/>
              </a:lnSpc>
              <a:spcBef>
                <a:spcPts val="385"/>
              </a:spcBef>
              <a:tabLst>
                <a:tab pos="225425" algn="l"/>
                <a:tab pos="2842895" algn="l"/>
              </a:tabLst>
            </a:pPr>
            <a:r>
              <a:rPr lang="en-US" sz="1600" spc="-5" dirty="0" smtClean="0">
                <a:solidFill>
                  <a:srgbClr val="2E2B1F"/>
                </a:solidFill>
                <a:latin typeface="Cambria"/>
                <a:cs typeface="Cambria"/>
              </a:rPr>
              <a:t>    </a:t>
            </a:r>
            <a:r>
              <a:rPr sz="1600" spc="-10" dirty="0" smtClean="0">
                <a:solidFill>
                  <a:srgbClr val="2E2B1F"/>
                </a:solidFill>
                <a:latin typeface="Cambria"/>
                <a:cs typeface="Cambria"/>
              </a:rPr>
              <a:t>public</a:t>
            </a:r>
            <a:r>
              <a:rPr sz="1600" spc="2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void</a:t>
            </a:r>
            <a:r>
              <a:rPr sz="1600"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service(HttpServletRequest</a:t>
            </a:r>
            <a:r>
              <a:rPr sz="1600" spc="2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req,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HttpServletResponse</a:t>
            </a:r>
            <a:r>
              <a:rPr sz="1600" spc="3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res)</a:t>
            </a:r>
            <a:r>
              <a:rPr sz="1600" spc="1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throws </a:t>
            </a:r>
            <a:r>
              <a:rPr sz="1600" spc="-34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z="1600" spc="-340" dirty="0" smtClean="0">
                <a:solidFill>
                  <a:srgbClr val="2E2B1F"/>
                </a:solidFill>
                <a:latin typeface="Cambria"/>
                <a:cs typeface="Cambria"/>
              </a:rPr>
              <a:t>  </a:t>
            </a:r>
          </a:p>
          <a:p>
            <a:pPr marL="12700" marR="969010">
              <a:lnSpc>
                <a:spcPct val="120000"/>
              </a:lnSpc>
              <a:spcBef>
                <a:spcPts val="385"/>
              </a:spcBef>
              <a:tabLst>
                <a:tab pos="225425" algn="l"/>
                <a:tab pos="2842895" algn="l"/>
              </a:tabLst>
            </a:pPr>
            <a:r>
              <a:rPr lang="en-US" sz="1600" spc="-340" dirty="0" smtClean="0">
                <a:solidFill>
                  <a:srgbClr val="2E2B1F"/>
                </a:solidFill>
                <a:latin typeface="Cambria"/>
                <a:cs typeface="Cambria"/>
              </a:rPr>
              <a:t>         </a:t>
            </a:r>
            <a:r>
              <a:rPr sz="1600" spc="-10" dirty="0" err="1" smtClean="0">
                <a:solidFill>
                  <a:srgbClr val="2E2B1F"/>
                </a:solidFill>
                <a:latin typeface="Cambria"/>
                <a:cs typeface="Cambria"/>
              </a:rPr>
              <a:t>ServletException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,</a:t>
            </a:r>
            <a:r>
              <a:rPr sz="1600" spc="39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IOException	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{</a:t>
            </a:r>
            <a:endParaRPr sz="1600" dirty="0">
              <a:latin typeface="Cambria"/>
              <a:cs typeface="Cambria"/>
            </a:endParaRPr>
          </a:p>
          <a:p>
            <a:pPr marL="190500" marR="4257675">
              <a:lnSpc>
                <a:spcPct val="140000"/>
              </a:lnSpc>
              <a:spcBef>
                <a:spcPts val="5"/>
              </a:spcBef>
            </a:pP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res.setContentType("text/html")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 ; 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PrintWriter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out</a:t>
            </a:r>
            <a:r>
              <a:rPr sz="1600" spc="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= </a:t>
            </a:r>
            <a:r>
              <a:rPr sz="1600" spc="-10" dirty="0">
                <a:solidFill>
                  <a:srgbClr val="2E2B1F"/>
                </a:solidFill>
                <a:latin typeface="Cambria"/>
                <a:cs typeface="Cambria"/>
              </a:rPr>
              <a:t>res.getWriter(</a:t>
            </a:r>
            <a:r>
              <a:rPr sz="1600" spc="-15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mbria"/>
                <a:cs typeface="Cambria"/>
              </a:rPr>
              <a:t>); </a:t>
            </a:r>
            <a:r>
              <a:rPr sz="160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006FC0"/>
                </a:solidFill>
                <a:latin typeface="Cambria"/>
                <a:cs typeface="Cambria"/>
              </a:rPr>
              <a:t>HttpSession</a:t>
            </a:r>
            <a:r>
              <a:rPr spc="-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006FC0"/>
                </a:solidFill>
                <a:latin typeface="Cambria"/>
                <a:cs typeface="Cambria"/>
              </a:rPr>
              <a:t>session</a:t>
            </a:r>
            <a:r>
              <a:rPr spc="-1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pc="-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006FC0"/>
                </a:solidFill>
                <a:latin typeface="Cambria"/>
                <a:cs typeface="Cambria"/>
              </a:rPr>
              <a:t>req.getSession();</a:t>
            </a:r>
            <a:endParaRPr dirty="0">
              <a:latin typeface="Cambria"/>
              <a:cs typeface="Cambria"/>
            </a:endParaRPr>
          </a:p>
          <a:p>
            <a:pPr marL="234950">
              <a:lnSpc>
                <a:spcPct val="100000"/>
              </a:lnSpc>
              <a:spcBef>
                <a:spcPts val="765"/>
              </a:spcBef>
            </a:pPr>
            <a:r>
              <a:rPr lang="en-US" spc="-5" dirty="0" smtClean="0">
                <a:solidFill>
                  <a:srgbClr val="006FC0"/>
                </a:solidFill>
                <a:latin typeface="Cambria"/>
                <a:cs typeface="Cambria"/>
              </a:rPr>
              <a:t>Integer  </a:t>
            </a:r>
            <a:r>
              <a:rPr spc="-5" dirty="0" err="1" smtClean="0">
                <a:solidFill>
                  <a:srgbClr val="006FC0"/>
                </a:solidFill>
                <a:latin typeface="Cambria"/>
                <a:cs typeface="Cambria"/>
              </a:rPr>
              <a:t>hitNumber</a:t>
            </a:r>
            <a:r>
              <a:rPr spc="35" dirty="0" smtClean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006FC0"/>
                </a:solidFill>
                <a:latin typeface="Cambria"/>
                <a:cs typeface="Cambria"/>
              </a:rPr>
              <a:t>=</a:t>
            </a:r>
            <a:r>
              <a:rPr spc="-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pc="-20" dirty="0" smtClean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lang="en-US" spc="-20" dirty="0" smtClean="0">
                <a:solidFill>
                  <a:srgbClr val="006FC0"/>
                </a:solidFill>
                <a:latin typeface="Cambria"/>
                <a:cs typeface="Cambria"/>
              </a:rPr>
              <a:t>(Integer) </a:t>
            </a:r>
            <a:r>
              <a:rPr spc="-10" dirty="0" err="1" smtClean="0">
                <a:solidFill>
                  <a:srgbClr val="006FC0"/>
                </a:solidFill>
                <a:latin typeface="Cambria"/>
                <a:cs typeface="Cambria"/>
              </a:rPr>
              <a:t>session.getAttribute</a:t>
            </a:r>
            <a:r>
              <a:rPr spc="-10" dirty="0" smtClean="0">
                <a:solidFill>
                  <a:srgbClr val="006FC0"/>
                </a:solidFill>
                <a:latin typeface="Cambria"/>
                <a:cs typeface="Cambria"/>
              </a:rPr>
              <a:t>("</a:t>
            </a:r>
            <a:r>
              <a:rPr lang="en-US" spc="-10" dirty="0" err="1" smtClean="0">
                <a:solidFill>
                  <a:srgbClr val="006FC0"/>
                </a:solidFill>
                <a:latin typeface="Cambria"/>
                <a:cs typeface="Cambria"/>
              </a:rPr>
              <a:t>Ankit</a:t>
            </a:r>
            <a:r>
              <a:rPr spc="-10" dirty="0" smtClean="0">
                <a:solidFill>
                  <a:srgbClr val="006FC0"/>
                </a:solidFill>
                <a:latin typeface="Cambria"/>
                <a:cs typeface="Cambria"/>
              </a:rPr>
              <a:t>");</a:t>
            </a:r>
            <a:endParaRPr dirty="0">
              <a:latin typeface="Cambria"/>
              <a:cs typeface="Cambria"/>
            </a:endParaRPr>
          </a:p>
          <a:p>
            <a:pPr marL="190500" marR="2094230">
              <a:lnSpc>
                <a:spcPct val="140000"/>
              </a:lnSpc>
              <a:tabLst>
                <a:tab pos="751205" algn="l"/>
                <a:tab pos="964565" algn="l"/>
                <a:tab pos="2423795" algn="l"/>
                <a:tab pos="2769235" algn="l"/>
                <a:tab pos="5464810" algn="l"/>
                <a:tab pos="5705475" algn="l"/>
              </a:tabLst>
            </a:pPr>
            <a:r>
              <a:rPr spc="-5" dirty="0" smtClean="0">
                <a:solidFill>
                  <a:srgbClr val="6F2F9F"/>
                </a:solidFill>
                <a:latin typeface="Cambria"/>
                <a:cs typeface="Cambria"/>
              </a:rPr>
              <a:t>if</a:t>
            </a:r>
            <a:r>
              <a:rPr spc="360" dirty="0" smtClean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6F2F9F"/>
                </a:solidFill>
                <a:latin typeface="Cambria"/>
                <a:cs typeface="Cambria"/>
              </a:rPr>
              <a:t>(hitNumber</a:t>
            </a:r>
            <a:r>
              <a:rPr spc="3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6F2F9F"/>
                </a:solidFill>
                <a:latin typeface="Cambria"/>
                <a:cs typeface="Cambria"/>
              </a:rPr>
              <a:t>==</a:t>
            </a:r>
            <a:r>
              <a:rPr spc="1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6F2F9F"/>
                </a:solidFill>
                <a:latin typeface="Cambria"/>
                <a:cs typeface="Cambria"/>
              </a:rPr>
              <a:t>null)	</a:t>
            </a:r>
            <a:endParaRPr lang="en-US" spc="-10" dirty="0" smtClean="0">
              <a:solidFill>
                <a:srgbClr val="6F2F9F"/>
              </a:solidFill>
              <a:latin typeface="Cambria"/>
              <a:cs typeface="Cambria"/>
            </a:endParaRPr>
          </a:p>
          <a:p>
            <a:pPr marL="190500" marR="2094230">
              <a:lnSpc>
                <a:spcPct val="140000"/>
              </a:lnSpc>
              <a:tabLst>
                <a:tab pos="751205" algn="l"/>
                <a:tab pos="964565" algn="l"/>
                <a:tab pos="2423795" algn="l"/>
                <a:tab pos="2769235" algn="l"/>
                <a:tab pos="5464810" algn="l"/>
                <a:tab pos="5705475" algn="l"/>
              </a:tabLst>
            </a:pPr>
            <a:r>
              <a:rPr spc="-5" dirty="0">
                <a:solidFill>
                  <a:srgbClr val="6F2F9F"/>
                </a:solidFill>
                <a:latin typeface="Cambria"/>
                <a:cs typeface="Cambria"/>
              </a:rPr>
              <a:t>	hitNumber</a:t>
            </a:r>
            <a:r>
              <a:rPr spc="4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6F2F9F"/>
                </a:solidFill>
                <a:latin typeface="Cambria"/>
                <a:cs typeface="Cambria"/>
              </a:rPr>
              <a:t>=</a:t>
            </a:r>
            <a:r>
              <a:rPr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6F2F9F"/>
                </a:solidFill>
                <a:latin typeface="Cambria"/>
                <a:cs typeface="Cambria"/>
              </a:rPr>
              <a:t>new</a:t>
            </a:r>
            <a:r>
              <a:rPr spc="5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6F2F9F"/>
                </a:solidFill>
                <a:latin typeface="Cambria"/>
                <a:cs typeface="Cambria"/>
              </a:rPr>
              <a:t>Integer(1);	</a:t>
            </a:r>
            <a:endParaRPr lang="en-US" spc="-5" dirty="0" smtClean="0">
              <a:solidFill>
                <a:srgbClr val="6F2F9F"/>
              </a:solidFill>
              <a:latin typeface="Cambria"/>
              <a:cs typeface="Cambria"/>
            </a:endParaRPr>
          </a:p>
          <a:p>
            <a:pPr marL="190500" marR="2094230">
              <a:lnSpc>
                <a:spcPct val="140000"/>
              </a:lnSpc>
              <a:tabLst>
                <a:tab pos="751205" algn="l"/>
                <a:tab pos="964565" algn="l"/>
                <a:tab pos="2423795" algn="l"/>
                <a:tab pos="2769235" algn="l"/>
                <a:tab pos="5464810" algn="l"/>
                <a:tab pos="5705475" algn="l"/>
              </a:tabLst>
            </a:pPr>
            <a:r>
              <a:rPr lang="en-US" spc="-5" dirty="0" smtClean="0">
                <a:solidFill>
                  <a:srgbClr val="6F2F9F"/>
                </a:solidFill>
                <a:latin typeface="Cambria"/>
                <a:cs typeface="Cambria"/>
              </a:rPr>
              <a:t>e</a:t>
            </a:r>
            <a:r>
              <a:rPr spc="-5" dirty="0" smtClean="0">
                <a:solidFill>
                  <a:srgbClr val="6F2F9F"/>
                </a:solidFill>
                <a:latin typeface="Cambria"/>
                <a:cs typeface="Cambria"/>
              </a:rPr>
              <a:t>lse</a:t>
            </a:r>
            <a:endParaRPr lang="en-US" dirty="0" smtClean="0">
              <a:solidFill>
                <a:srgbClr val="6F2F9F"/>
              </a:solidFill>
              <a:latin typeface="Cambria"/>
              <a:cs typeface="Cambria"/>
            </a:endParaRPr>
          </a:p>
          <a:p>
            <a:pPr marL="190500" marR="2094230">
              <a:lnSpc>
                <a:spcPct val="140000"/>
              </a:lnSpc>
              <a:tabLst>
                <a:tab pos="751205" algn="l"/>
                <a:tab pos="964565" algn="l"/>
                <a:tab pos="2423795" algn="l"/>
                <a:tab pos="2769235" algn="l"/>
                <a:tab pos="5464810" algn="l"/>
                <a:tab pos="5705475" algn="l"/>
              </a:tabLst>
            </a:pPr>
            <a:r>
              <a:rPr lang="en-US" spc="-5" dirty="0" smtClean="0">
                <a:solidFill>
                  <a:srgbClr val="6F2F9F"/>
                </a:solidFill>
                <a:latin typeface="Cambria"/>
                <a:cs typeface="Cambria"/>
              </a:rPr>
              <a:t>	</a:t>
            </a:r>
            <a:r>
              <a:rPr spc="-10" dirty="0" err="1" smtClean="0">
                <a:solidFill>
                  <a:srgbClr val="6F2F9F"/>
                </a:solidFill>
                <a:latin typeface="Cambria"/>
                <a:cs typeface="Cambria"/>
              </a:rPr>
              <a:t>h</a:t>
            </a:r>
            <a:r>
              <a:rPr spc="-5" dirty="0" err="1" smtClean="0">
                <a:solidFill>
                  <a:srgbClr val="6F2F9F"/>
                </a:solidFill>
                <a:latin typeface="Cambria"/>
                <a:cs typeface="Cambria"/>
              </a:rPr>
              <a:t>it</a:t>
            </a:r>
            <a:r>
              <a:rPr dirty="0" err="1" smtClean="0">
                <a:solidFill>
                  <a:srgbClr val="6F2F9F"/>
                </a:solidFill>
                <a:latin typeface="Cambria"/>
                <a:cs typeface="Cambria"/>
              </a:rPr>
              <a:t>N</a:t>
            </a:r>
            <a:r>
              <a:rPr spc="-15" dirty="0" err="1" smtClean="0">
                <a:solidFill>
                  <a:srgbClr val="6F2F9F"/>
                </a:solidFill>
                <a:latin typeface="Cambria"/>
                <a:cs typeface="Cambria"/>
              </a:rPr>
              <a:t>u</a:t>
            </a:r>
            <a:r>
              <a:rPr spc="-5" dirty="0" err="1" smtClean="0">
                <a:solidFill>
                  <a:srgbClr val="6F2F9F"/>
                </a:solidFill>
                <a:latin typeface="Cambria"/>
                <a:cs typeface="Cambria"/>
              </a:rPr>
              <a:t>mber</a:t>
            </a:r>
            <a:r>
              <a:rPr spc="20" dirty="0" smtClean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pc="-5" dirty="0">
                <a:solidFill>
                  <a:srgbClr val="6F2F9F"/>
                </a:solidFill>
                <a:latin typeface="Cambria"/>
                <a:cs typeface="Cambria"/>
              </a:rPr>
              <a:t>= </a:t>
            </a:r>
            <a:r>
              <a:rPr spc="-10" dirty="0">
                <a:solidFill>
                  <a:srgbClr val="6F2F9F"/>
                </a:solidFill>
                <a:latin typeface="Cambria"/>
                <a:cs typeface="Cambria"/>
              </a:rPr>
              <a:t>ne</a:t>
            </a:r>
            <a:r>
              <a:rPr spc="-5" dirty="0">
                <a:solidFill>
                  <a:srgbClr val="6F2F9F"/>
                </a:solidFill>
                <a:latin typeface="Cambria"/>
                <a:cs typeface="Cambria"/>
              </a:rPr>
              <a:t>w </a:t>
            </a:r>
            <a:r>
              <a:rPr spc="-10" dirty="0" smtClean="0">
                <a:solidFill>
                  <a:srgbClr val="6F2F9F"/>
                </a:solidFill>
                <a:latin typeface="Cambria"/>
                <a:cs typeface="Cambria"/>
              </a:rPr>
              <a:t>I</a:t>
            </a:r>
            <a:r>
              <a:rPr spc="-15" dirty="0" smtClean="0">
                <a:solidFill>
                  <a:srgbClr val="6F2F9F"/>
                </a:solidFill>
                <a:latin typeface="Cambria"/>
                <a:cs typeface="Cambria"/>
              </a:rPr>
              <a:t>n</a:t>
            </a:r>
            <a:r>
              <a:rPr spc="-20" dirty="0" smtClean="0">
                <a:solidFill>
                  <a:srgbClr val="6F2F9F"/>
                </a:solidFill>
                <a:latin typeface="Cambria"/>
                <a:cs typeface="Cambria"/>
              </a:rPr>
              <a:t>t</a:t>
            </a:r>
            <a:r>
              <a:rPr spc="-5" dirty="0" smtClean="0">
                <a:solidFill>
                  <a:srgbClr val="6F2F9F"/>
                </a:solidFill>
                <a:latin typeface="Cambria"/>
                <a:cs typeface="Cambria"/>
              </a:rPr>
              <a:t>eg</a:t>
            </a:r>
            <a:r>
              <a:rPr dirty="0" smtClean="0">
                <a:solidFill>
                  <a:srgbClr val="6F2F9F"/>
                </a:solidFill>
                <a:latin typeface="Cambria"/>
                <a:cs typeface="Cambria"/>
              </a:rPr>
              <a:t>e</a:t>
            </a:r>
            <a:r>
              <a:rPr spc="-5" dirty="0" smtClean="0">
                <a:solidFill>
                  <a:srgbClr val="6F2F9F"/>
                </a:solidFill>
                <a:latin typeface="Cambria"/>
                <a:cs typeface="Cambria"/>
              </a:rPr>
              <a:t>r(</a:t>
            </a:r>
            <a:r>
              <a:rPr spc="-10" dirty="0" err="1" smtClean="0">
                <a:solidFill>
                  <a:srgbClr val="6F2F9F"/>
                </a:solidFill>
                <a:latin typeface="Cambria"/>
                <a:cs typeface="Cambria"/>
              </a:rPr>
              <a:t>h</a:t>
            </a:r>
            <a:r>
              <a:rPr spc="-5" dirty="0" err="1" smtClean="0">
                <a:solidFill>
                  <a:srgbClr val="6F2F9F"/>
                </a:solidFill>
                <a:latin typeface="Cambria"/>
                <a:cs typeface="Cambria"/>
              </a:rPr>
              <a:t>it</a:t>
            </a:r>
            <a:r>
              <a:rPr dirty="0" err="1" smtClean="0">
                <a:solidFill>
                  <a:srgbClr val="6F2F9F"/>
                </a:solidFill>
                <a:latin typeface="Cambria"/>
                <a:cs typeface="Cambria"/>
              </a:rPr>
              <a:t>N</a:t>
            </a:r>
            <a:r>
              <a:rPr spc="-15" dirty="0" err="1" smtClean="0">
                <a:solidFill>
                  <a:srgbClr val="6F2F9F"/>
                </a:solidFill>
                <a:latin typeface="Cambria"/>
                <a:cs typeface="Cambria"/>
              </a:rPr>
              <a:t>u</a:t>
            </a:r>
            <a:r>
              <a:rPr spc="-5" dirty="0" err="1" smtClean="0">
                <a:solidFill>
                  <a:srgbClr val="6F2F9F"/>
                </a:solidFill>
                <a:latin typeface="Cambria"/>
                <a:cs typeface="Cambria"/>
              </a:rPr>
              <a:t>mbe</a:t>
            </a:r>
            <a:r>
              <a:rPr spc="-160" dirty="0" err="1" smtClean="0">
                <a:solidFill>
                  <a:srgbClr val="6F2F9F"/>
                </a:solidFill>
                <a:latin typeface="Cambria"/>
                <a:cs typeface="Cambria"/>
              </a:rPr>
              <a:t>r</a:t>
            </a:r>
            <a:r>
              <a:rPr lang="en-US" spc="-160" dirty="0" smtClean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pc="-10" dirty="0" smtClean="0">
                <a:solidFill>
                  <a:srgbClr val="6F2F9F"/>
                </a:solidFill>
                <a:latin typeface="Cambria"/>
                <a:cs typeface="Cambria"/>
              </a:rPr>
              <a:t>.</a:t>
            </a:r>
            <a:r>
              <a:rPr spc="-10" dirty="0">
                <a:solidFill>
                  <a:srgbClr val="6F2F9F"/>
                </a:solidFill>
                <a:latin typeface="Cambria"/>
                <a:cs typeface="Cambria"/>
              </a:rPr>
              <a:t>int</a:t>
            </a:r>
            <a:r>
              <a:rPr spc="-105" dirty="0">
                <a:solidFill>
                  <a:srgbClr val="6F2F9F"/>
                </a:solidFill>
                <a:latin typeface="Cambria"/>
                <a:cs typeface="Cambria"/>
              </a:rPr>
              <a:t>V</a:t>
            </a:r>
            <a:r>
              <a:rPr spc="-10" dirty="0">
                <a:solidFill>
                  <a:srgbClr val="6F2F9F"/>
                </a:solidFill>
                <a:latin typeface="Cambria"/>
                <a:cs typeface="Cambria"/>
              </a:rPr>
              <a:t>alu</a:t>
            </a:r>
            <a:r>
              <a:rPr spc="-5" dirty="0">
                <a:solidFill>
                  <a:srgbClr val="6F2F9F"/>
                </a:solidFill>
                <a:latin typeface="Cambria"/>
                <a:cs typeface="Cambria"/>
              </a:rPr>
              <a:t>e()</a:t>
            </a:r>
            <a:r>
              <a:rPr dirty="0">
                <a:solidFill>
                  <a:srgbClr val="6F2F9F"/>
                </a:solidFill>
                <a:latin typeface="Cambria"/>
                <a:cs typeface="Cambria"/>
              </a:rPr>
              <a:t>+</a:t>
            </a:r>
            <a:r>
              <a:rPr spc="-5" dirty="0">
                <a:solidFill>
                  <a:srgbClr val="6F2F9F"/>
                </a:solidFill>
                <a:latin typeface="Cambria"/>
                <a:cs typeface="Cambria"/>
              </a:rPr>
              <a:t>1)</a:t>
            </a:r>
            <a:r>
              <a:rPr spc="50" dirty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pc="-5" dirty="0" smtClean="0">
                <a:solidFill>
                  <a:srgbClr val="6F2F9F"/>
                </a:solidFill>
                <a:latin typeface="Cambria"/>
                <a:cs typeface="Cambria"/>
              </a:rPr>
              <a:t>;</a:t>
            </a:r>
            <a:r>
              <a:rPr lang="en-US" dirty="0" smtClean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pc="-10" dirty="0" err="1" smtClean="0">
                <a:solidFill>
                  <a:srgbClr val="6F2F9F"/>
                </a:solidFill>
                <a:latin typeface="Cambria"/>
                <a:cs typeface="Cambria"/>
              </a:rPr>
              <a:t>session.setAttribute</a:t>
            </a:r>
            <a:r>
              <a:rPr spc="-10" dirty="0" smtClean="0">
                <a:solidFill>
                  <a:srgbClr val="6F2F9F"/>
                </a:solidFill>
                <a:latin typeface="Cambria"/>
                <a:cs typeface="Cambria"/>
              </a:rPr>
              <a:t>("</a:t>
            </a:r>
            <a:r>
              <a:rPr lang="en-US" spc="-10" dirty="0" err="1" smtClean="0">
                <a:solidFill>
                  <a:srgbClr val="6F2F9F"/>
                </a:solidFill>
                <a:latin typeface="Cambria"/>
                <a:cs typeface="Cambria"/>
              </a:rPr>
              <a:t>Ankit</a:t>
            </a:r>
            <a:r>
              <a:rPr spc="-10" dirty="0" smtClean="0">
                <a:solidFill>
                  <a:srgbClr val="6F2F9F"/>
                </a:solidFill>
                <a:latin typeface="Cambria"/>
                <a:cs typeface="Cambria"/>
              </a:rPr>
              <a:t>",</a:t>
            </a:r>
            <a:r>
              <a:rPr spc="45" dirty="0" smtClean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pc="-5" dirty="0" err="1">
                <a:solidFill>
                  <a:srgbClr val="6F2F9F"/>
                </a:solidFill>
                <a:latin typeface="Cambria"/>
                <a:cs typeface="Cambria"/>
              </a:rPr>
              <a:t>hitNumber</a:t>
            </a:r>
            <a:r>
              <a:rPr spc="-5" dirty="0" smtClean="0">
                <a:solidFill>
                  <a:srgbClr val="6F2F9F"/>
                </a:solidFill>
                <a:latin typeface="Cambria"/>
                <a:cs typeface="Cambria"/>
              </a:rPr>
              <a:t>);</a:t>
            </a:r>
            <a:r>
              <a:rPr lang="en-US" spc="-5" dirty="0" smtClean="0">
                <a:solidFill>
                  <a:srgbClr val="6F2F9F"/>
                </a:solidFill>
                <a:latin typeface="Cambria"/>
                <a:cs typeface="Cambria"/>
              </a:rPr>
              <a:t> </a:t>
            </a:r>
            <a:r>
              <a:rPr spc="-5" dirty="0" smtClean="0">
                <a:solidFill>
                  <a:srgbClr val="2E2B1F"/>
                </a:solidFill>
                <a:latin typeface="Cambria"/>
                <a:cs typeface="Cambria"/>
              </a:rPr>
              <a:t>//stor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e</a:t>
            </a:r>
            <a:r>
              <a:rPr spc="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0" dirty="0" smtClean="0">
                <a:solidFill>
                  <a:srgbClr val="2E2B1F"/>
                </a:solidFill>
                <a:latin typeface="Cambria"/>
                <a:cs typeface="Cambria"/>
              </a:rPr>
              <a:t>the</a:t>
            </a:r>
            <a:r>
              <a:rPr lang="en-US" spc="-1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latin typeface="Cambria"/>
                <a:cs typeface="Cambria"/>
              </a:rPr>
              <a:t>current hit</a:t>
            </a:r>
            <a:r>
              <a:rPr spc="-1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spc="-15" dirty="0">
                <a:solidFill>
                  <a:srgbClr val="2E2B1F"/>
                </a:solidFill>
                <a:latin typeface="Cambria"/>
                <a:cs typeface="Cambria"/>
              </a:rPr>
              <a:t>value</a:t>
            </a:r>
            <a:r>
              <a:rPr spc="20" dirty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latin typeface="Cambria"/>
                <a:cs typeface="Cambria"/>
              </a:rPr>
              <a:t>in </a:t>
            </a:r>
            <a:r>
              <a:rPr spc="-5" dirty="0" smtClean="0">
                <a:solidFill>
                  <a:srgbClr val="2E2B1F"/>
                </a:solidFill>
                <a:latin typeface="Cambria"/>
                <a:cs typeface="Cambria"/>
              </a:rPr>
              <a:t>session</a:t>
            </a:r>
            <a:r>
              <a:rPr spc="2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variable</a:t>
            </a:r>
            <a:endParaRPr dirty="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533400"/>
            <a:ext cx="8382000" cy="3046988"/>
          </a:xfrm>
        </p:spPr>
        <p:txBody>
          <a:bodyPr/>
          <a:lstStyle/>
          <a:p>
            <a:r>
              <a:rPr lang="en-US" spc="-15" dirty="0" err="1" smtClean="0">
                <a:solidFill>
                  <a:srgbClr val="2E2B1F"/>
                </a:solidFill>
                <a:latin typeface="Cambria"/>
                <a:cs typeface="Cambria"/>
              </a:rPr>
              <a:t>out.println</a:t>
            </a:r>
            <a:r>
              <a:rPr lang="en-US" spc="-15" dirty="0" smtClean="0">
                <a:solidFill>
                  <a:srgbClr val="2E2B1F"/>
                </a:solidFill>
                <a:latin typeface="Cambria"/>
                <a:cs typeface="Cambria"/>
              </a:rPr>
              <a:t>("Your</a:t>
            </a:r>
            <a:r>
              <a:rPr lang="en-US" spc="3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Session</a:t>
            </a:r>
            <a:r>
              <a:rPr lang="en-US" spc="1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ID:</a:t>
            </a:r>
            <a:r>
              <a:rPr lang="en-US" spc="3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"</a:t>
            </a:r>
            <a:r>
              <a:rPr lang="en-US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+</a:t>
            </a:r>
            <a:r>
              <a:rPr lang="en-US" spc="1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err="1" smtClean="0">
                <a:solidFill>
                  <a:srgbClr val="2E2B1F"/>
                </a:solidFill>
                <a:latin typeface="Cambria"/>
                <a:cs typeface="Cambria"/>
              </a:rPr>
              <a:t>session.getId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());</a:t>
            </a:r>
            <a:r>
              <a:rPr lang="en-US" spc="2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</a:p>
          <a:p>
            <a:endParaRPr lang="en-US" spc="20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r>
              <a:rPr lang="en-US" spc="-5" dirty="0" err="1" smtClean="0">
                <a:solidFill>
                  <a:srgbClr val="2E2B1F"/>
                </a:solidFill>
                <a:latin typeface="Cambria"/>
                <a:cs typeface="Cambria"/>
              </a:rPr>
              <a:t>out.println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("&lt;</a:t>
            </a:r>
            <a:r>
              <a:rPr lang="en-US" spc="-5" dirty="0" err="1" smtClean="0">
                <a:solidFill>
                  <a:srgbClr val="2E2B1F"/>
                </a:solidFill>
                <a:latin typeface="Cambria"/>
                <a:cs typeface="Cambria"/>
              </a:rPr>
              <a:t>br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&gt;Session</a:t>
            </a:r>
            <a:r>
              <a:rPr lang="en-US" spc="2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Creation</a:t>
            </a:r>
            <a:r>
              <a:rPr lang="en-US" spc="-1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Time:</a:t>
            </a:r>
            <a:r>
              <a:rPr lang="en-US" spc="1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" + </a:t>
            </a:r>
            <a:r>
              <a:rPr lang="en-US" spc="-10" dirty="0" smtClean="0">
                <a:solidFill>
                  <a:srgbClr val="2E2B1F"/>
                </a:solidFill>
                <a:latin typeface="Cambria"/>
                <a:cs typeface="Cambria"/>
              </a:rPr>
              <a:t>new</a:t>
            </a:r>
            <a:r>
              <a:rPr lang="en-US" spc="1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Date (</a:t>
            </a:r>
            <a:r>
              <a:rPr lang="en-US" spc="-5" dirty="0" err="1" smtClean="0">
                <a:solidFill>
                  <a:srgbClr val="2E2B1F"/>
                </a:solidFill>
                <a:latin typeface="Cambria"/>
                <a:cs typeface="Cambria"/>
              </a:rPr>
              <a:t>session.getCreationTime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()));</a:t>
            </a:r>
          </a:p>
          <a:p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</a:p>
          <a:p>
            <a:r>
              <a:rPr lang="en-US" spc="-5" dirty="0" err="1" smtClean="0">
                <a:solidFill>
                  <a:srgbClr val="2E2B1F"/>
                </a:solidFill>
                <a:latin typeface="Cambria"/>
                <a:cs typeface="Cambria"/>
              </a:rPr>
              <a:t>out.println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("&lt;</a:t>
            </a:r>
            <a:r>
              <a:rPr lang="en-US" spc="-5" dirty="0" err="1" smtClean="0">
                <a:solidFill>
                  <a:srgbClr val="2E2B1F"/>
                </a:solidFill>
                <a:latin typeface="Cambria"/>
                <a:cs typeface="Cambria"/>
              </a:rPr>
              <a:t>br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&gt;Time</a:t>
            </a:r>
            <a:r>
              <a:rPr lang="en-US" spc="2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of</a:t>
            </a:r>
            <a:r>
              <a:rPr lang="en-US" spc="1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latin typeface="Cambria"/>
                <a:cs typeface="Cambria"/>
              </a:rPr>
              <a:t>Last</a:t>
            </a:r>
            <a:r>
              <a:rPr lang="en-US" spc="2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Access:</a:t>
            </a:r>
            <a:r>
              <a:rPr lang="en-US" spc="-1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"</a:t>
            </a:r>
            <a:r>
              <a:rPr lang="en-US" spc="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+</a:t>
            </a:r>
            <a:r>
              <a:rPr lang="en-US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10" dirty="0" smtClean="0">
                <a:solidFill>
                  <a:srgbClr val="2E2B1F"/>
                </a:solidFill>
                <a:latin typeface="Cambria"/>
                <a:cs typeface="Cambria"/>
              </a:rPr>
              <a:t>new</a:t>
            </a:r>
            <a:r>
              <a:rPr lang="en-US" spc="-1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Date (</a:t>
            </a:r>
            <a:r>
              <a:rPr lang="en-US" spc="-5" dirty="0" err="1" smtClean="0">
                <a:solidFill>
                  <a:srgbClr val="2E2B1F"/>
                </a:solidFill>
                <a:latin typeface="Cambria"/>
                <a:cs typeface="Cambria"/>
              </a:rPr>
              <a:t>session.getLastAccessedTime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()) ); </a:t>
            </a:r>
            <a:r>
              <a:rPr lang="en-US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</a:p>
          <a:p>
            <a:endParaRPr lang="en-US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r>
              <a:rPr lang="en-US" spc="-5" dirty="0" err="1" smtClean="0">
                <a:solidFill>
                  <a:srgbClr val="2E2B1F"/>
                </a:solidFill>
                <a:latin typeface="Cambria"/>
                <a:cs typeface="Cambria"/>
              </a:rPr>
              <a:t>out.println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("&lt;</a:t>
            </a:r>
            <a:r>
              <a:rPr lang="en-US" spc="-5" dirty="0" err="1" smtClean="0">
                <a:solidFill>
                  <a:srgbClr val="2E2B1F"/>
                </a:solidFill>
                <a:latin typeface="Cambria"/>
                <a:cs typeface="Cambria"/>
              </a:rPr>
              <a:t>br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&gt;Latest</a:t>
            </a:r>
            <a:r>
              <a:rPr lang="en-US" spc="35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Hit</a:t>
            </a:r>
            <a:r>
              <a:rPr lang="en-US" spc="1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Count:</a:t>
            </a:r>
            <a:r>
              <a:rPr lang="en-US" spc="1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"</a:t>
            </a:r>
            <a:r>
              <a:rPr lang="en-US" spc="1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+</a:t>
            </a:r>
            <a:r>
              <a:rPr lang="en-US" spc="10" dirty="0" smtClean="0">
                <a:solidFill>
                  <a:srgbClr val="2E2B1F"/>
                </a:solidFill>
                <a:latin typeface="Cambria"/>
                <a:cs typeface="Cambria"/>
              </a:rPr>
              <a:t> </a:t>
            </a:r>
            <a:r>
              <a:rPr lang="en-US" spc="-5" dirty="0" err="1" smtClean="0">
                <a:solidFill>
                  <a:srgbClr val="2E2B1F"/>
                </a:solidFill>
                <a:latin typeface="Cambria"/>
                <a:cs typeface="Cambria"/>
              </a:rPr>
              <a:t>hitNumber</a:t>
            </a:r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);</a:t>
            </a:r>
          </a:p>
          <a:p>
            <a:endParaRPr lang="en-US" spc="-5" dirty="0" smtClean="0">
              <a:solidFill>
                <a:srgbClr val="2E2B1F"/>
              </a:solidFill>
              <a:latin typeface="Cambria"/>
              <a:cs typeface="Cambria"/>
            </a:endParaRPr>
          </a:p>
          <a:p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}</a:t>
            </a:r>
          </a:p>
          <a:p>
            <a:r>
              <a:rPr lang="en-US" spc="-5" dirty="0" smtClean="0">
                <a:solidFill>
                  <a:srgbClr val="2E2B1F"/>
                </a:solidFill>
                <a:latin typeface="Cambria"/>
                <a:cs typeface="Cambria"/>
              </a:rPr>
              <a:t>}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43000" y="321310"/>
            <a:ext cx="7391400" cy="10979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4100" spc="-95" dirty="0"/>
              <a:t>Se</a:t>
            </a:r>
            <a:r>
              <a:rPr sz="4100" spc="-100" dirty="0"/>
              <a:t>ssi</a:t>
            </a:r>
            <a:r>
              <a:rPr sz="4100" spc="-105" dirty="0"/>
              <a:t>o</a:t>
            </a:r>
            <a:r>
              <a:rPr sz="4100" dirty="0"/>
              <a:t>n</a:t>
            </a:r>
            <a:r>
              <a:rPr sz="4100" spc="-245" dirty="0"/>
              <a:t> </a:t>
            </a:r>
            <a:r>
              <a:rPr sz="4100" spc="-240" dirty="0"/>
              <a:t>T</a:t>
            </a:r>
            <a:r>
              <a:rPr sz="4100" spc="-175" dirty="0"/>
              <a:t>r</a:t>
            </a:r>
            <a:r>
              <a:rPr sz="4100" spc="-100" dirty="0"/>
              <a:t>a</a:t>
            </a:r>
            <a:r>
              <a:rPr sz="4100" spc="-95" dirty="0"/>
              <a:t>c</a:t>
            </a:r>
            <a:r>
              <a:rPr sz="4100" spc="-105" dirty="0"/>
              <a:t>k</a:t>
            </a:r>
            <a:r>
              <a:rPr sz="4100" spc="-100" dirty="0"/>
              <a:t>i</a:t>
            </a:r>
            <a:r>
              <a:rPr sz="4100" spc="-95" dirty="0"/>
              <a:t>n</a:t>
            </a:r>
            <a:r>
              <a:rPr sz="4100" spc="-100" dirty="0"/>
              <a:t>g</a:t>
            </a:r>
            <a:r>
              <a:rPr sz="2900" dirty="0">
                <a:solidFill>
                  <a:srgbClr val="FF0000"/>
                </a:solidFill>
              </a:rPr>
              <a:t>-</a:t>
            </a:r>
            <a:r>
              <a:rPr sz="2900" spc="305" dirty="0">
                <a:solidFill>
                  <a:srgbClr val="FF0000"/>
                </a:solidFill>
              </a:rPr>
              <a:t> </a:t>
            </a:r>
            <a:r>
              <a:rPr sz="2900" spc="-100" dirty="0" err="1">
                <a:solidFill>
                  <a:srgbClr val="FF0000"/>
                </a:solidFill>
              </a:rPr>
              <a:t>H</a:t>
            </a:r>
            <a:r>
              <a:rPr sz="2900" spc="-95" dirty="0" err="1">
                <a:solidFill>
                  <a:srgbClr val="FF0000"/>
                </a:solidFill>
              </a:rPr>
              <a:t>ttp</a:t>
            </a:r>
            <a:r>
              <a:rPr sz="2900" spc="-100" dirty="0" err="1">
                <a:solidFill>
                  <a:srgbClr val="FF0000"/>
                </a:solidFill>
              </a:rPr>
              <a:t>S</a:t>
            </a:r>
            <a:r>
              <a:rPr sz="2900" spc="-110" dirty="0" err="1">
                <a:solidFill>
                  <a:srgbClr val="FF0000"/>
                </a:solidFill>
              </a:rPr>
              <a:t>e</a:t>
            </a:r>
            <a:r>
              <a:rPr sz="2900" spc="-95" dirty="0" err="1">
                <a:solidFill>
                  <a:srgbClr val="FF0000"/>
                </a:solidFill>
              </a:rPr>
              <a:t>ss</a:t>
            </a:r>
            <a:r>
              <a:rPr sz="2900" spc="-110" dirty="0" err="1">
                <a:solidFill>
                  <a:srgbClr val="FF0000"/>
                </a:solidFill>
              </a:rPr>
              <a:t>i</a:t>
            </a:r>
            <a:r>
              <a:rPr sz="2900" spc="-105" dirty="0" err="1">
                <a:solidFill>
                  <a:srgbClr val="FF0000"/>
                </a:solidFill>
              </a:rPr>
              <a:t>o</a:t>
            </a:r>
            <a:r>
              <a:rPr sz="2900" dirty="0" err="1">
                <a:solidFill>
                  <a:srgbClr val="FF0000"/>
                </a:solidFill>
              </a:rPr>
              <a:t>n</a:t>
            </a:r>
            <a:r>
              <a:rPr sz="2900">
                <a:solidFill>
                  <a:srgbClr val="FF0000"/>
                </a:solidFill>
              </a:rPr>
              <a:t> </a:t>
            </a:r>
            <a:r>
              <a:rPr sz="2900" spc="-100" smtClean="0">
                <a:solidFill>
                  <a:srgbClr val="FF0000"/>
                </a:solidFill>
              </a:rPr>
              <a:t>E</a:t>
            </a:r>
            <a:r>
              <a:rPr sz="2900" spc="-135" smtClean="0">
                <a:solidFill>
                  <a:srgbClr val="FF0000"/>
                </a:solidFill>
              </a:rPr>
              <a:t>x</a:t>
            </a:r>
            <a:r>
              <a:rPr sz="2900" spc="-100" smtClean="0">
                <a:solidFill>
                  <a:srgbClr val="FF0000"/>
                </a:solidFill>
              </a:rPr>
              <a:t>am</a:t>
            </a:r>
            <a:r>
              <a:rPr sz="2900" spc="-105" smtClean="0">
                <a:solidFill>
                  <a:srgbClr val="FF0000"/>
                </a:solidFill>
              </a:rPr>
              <a:t>p</a:t>
            </a:r>
            <a:r>
              <a:rPr sz="2900" spc="-95" smtClean="0">
                <a:solidFill>
                  <a:srgbClr val="FF0000"/>
                </a:solidFill>
              </a:rPr>
              <a:t>l</a:t>
            </a:r>
            <a:r>
              <a:rPr sz="2900" smtClean="0">
                <a:solidFill>
                  <a:srgbClr val="FF0000"/>
                </a:solidFill>
              </a:rPr>
              <a:t>e</a:t>
            </a:r>
            <a:r>
              <a:rPr sz="2900" spc="-245" smtClean="0">
                <a:solidFill>
                  <a:srgbClr val="FF0000"/>
                </a:solidFill>
              </a:rPr>
              <a:t> </a:t>
            </a:r>
            <a:r>
              <a:rPr sz="2900" spc="-100" dirty="0">
                <a:solidFill>
                  <a:srgbClr val="FF0000"/>
                </a:solidFill>
              </a:rPr>
              <a:t>Hi</a:t>
            </a:r>
            <a:r>
              <a:rPr sz="2900" dirty="0">
                <a:solidFill>
                  <a:srgbClr val="FF0000"/>
                </a:solidFill>
              </a:rPr>
              <a:t>t</a:t>
            </a:r>
            <a:r>
              <a:rPr sz="2900" spc="-220" dirty="0">
                <a:solidFill>
                  <a:srgbClr val="FF0000"/>
                </a:solidFill>
              </a:rPr>
              <a:t> </a:t>
            </a:r>
            <a:r>
              <a:rPr sz="2900" spc="-100" dirty="0">
                <a:solidFill>
                  <a:srgbClr val="FF0000"/>
                </a:solidFill>
              </a:rPr>
              <a:t>C</a:t>
            </a:r>
            <a:r>
              <a:rPr sz="2900" spc="-105" dirty="0">
                <a:solidFill>
                  <a:srgbClr val="FF0000"/>
                </a:solidFill>
              </a:rPr>
              <a:t>o</a:t>
            </a:r>
            <a:r>
              <a:rPr sz="2900" spc="-95" dirty="0">
                <a:solidFill>
                  <a:srgbClr val="FF0000"/>
                </a:solidFill>
              </a:rPr>
              <a:t>u</a:t>
            </a:r>
            <a:r>
              <a:rPr sz="2900" spc="-100" dirty="0">
                <a:solidFill>
                  <a:srgbClr val="FF0000"/>
                </a:solidFill>
              </a:rPr>
              <a:t>n</a:t>
            </a:r>
            <a:r>
              <a:rPr sz="2900" dirty="0">
                <a:solidFill>
                  <a:srgbClr val="FF0000"/>
                </a:solidFill>
              </a:rPr>
              <a:t>t</a:t>
            </a:r>
            <a:r>
              <a:rPr sz="2900" spc="-225" dirty="0">
                <a:solidFill>
                  <a:srgbClr val="FF0000"/>
                </a:solidFill>
              </a:rPr>
              <a:t> </a:t>
            </a:r>
            <a:r>
              <a:rPr sz="2900" spc="-105" dirty="0">
                <a:solidFill>
                  <a:srgbClr val="FF0000"/>
                </a:solidFill>
              </a:rPr>
              <a:t>o</a:t>
            </a:r>
            <a:r>
              <a:rPr sz="2900" spc="-95" dirty="0">
                <a:solidFill>
                  <a:srgbClr val="FF0000"/>
                </a:solidFill>
              </a:rPr>
              <a:t>utpu</a:t>
            </a:r>
            <a:r>
              <a:rPr sz="2900" dirty="0">
                <a:solidFill>
                  <a:srgbClr val="FF0000"/>
                </a:solidFill>
              </a:rPr>
              <a:t>t</a:t>
            </a:r>
            <a:endParaRPr sz="2900" dirty="0"/>
          </a:p>
        </p:txBody>
      </p:sp>
      <p:grpSp>
        <p:nvGrpSpPr>
          <p:cNvPr id="9" name="object 9"/>
          <p:cNvGrpSpPr/>
          <p:nvPr/>
        </p:nvGrpSpPr>
        <p:grpSpPr>
          <a:xfrm>
            <a:off x="2209800" y="1428750"/>
            <a:ext cx="4238625" cy="4819650"/>
            <a:chOff x="2286000" y="1752600"/>
            <a:chExt cx="4238625" cy="48196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1752600"/>
              <a:ext cx="4162425" cy="2085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0" y="4495800"/>
              <a:ext cx="4238625" cy="20764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94988" y="3829811"/>
              <a:ext cx="451103" cy="67513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3314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14" dirty="0" smtClean="0"/>
              <a:t>Servlet Quiz </a:t>
            </a:r>
            <a:r>
              <a:rPr lang="en-US" spc="-114" dirty="0" smtClean="0"/>
              <a:t>:</a:t>
            </a:r>
            <a:endParaRPr spc="-114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20594"/>
            <a:ext cx="5695950" cy="5627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592570" cy="726440"/>
          </a:xfrm>
        </p:spPr>
        <p:txBody>
          <a:bodyPr/>
          <a:lstStyle/>
          <a:p>
            <a:r>
              <a:rPr lang="en-US" dirty="0" smtClean="0"/>
              <a:t>Assignment-3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7848600" cy="4154984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Create a login web page &amp; </a:t>
            </a:r>
            <a:r>
              <a:rPr lang="en-US" dirty="0" err="1" smtClean="0"/>
              <a:t>servlet</a:t>
            </a:r>
            <a:r>
              <a:rPr lang="en-US" dirty="0" smtClean="0"/>
              <a:t> to statically authenticate the user. After authenticating the user, the login </a:t>
            </a:r>
            <a:r>
              <a:rPr lang="en-US" dirty="0" err="1" smtClean="0"/>
              <a:t>servlet</a:t>
            </a:r>
            <a:r>
              <a:rPr lang="en-US" dirty="0" smtClean="0"/>
              <a:t> must set a cookie related to username and must maintain the hit-count in another cookie. Each time the user logs-in successfully, retrieve the username from the cookie and correspondingly retrieve the hit-count from the other cookie (based on the username) &amp; increment it.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Then, redirect the user to your web-profile page </a:t>
            </a:r>
            <a:r>
              <a:rPr lang="en-US" dirty="0" smtClean="0"/>
              <a:t>(if created earlier) </a:t>
            </a:r>
            <a:r>
              <a:rPr lang="en-US" dirty="0" smtClean="0"/>
              <a:t>by embedding the username &amp; hit-count as URL parameters in the web-profile URL. On the web-profile page, use </a:t>
            </a:r>
            <a:r>
              <a:rPr lang="en-US" dirty="0" err="1" smtClean="0"/>
              <a:t>javascript</a:t>
            </a:r>
            <a:r>
              <a:rPr lang="en-US" dirty="0" smtClean="0"/>
              <a:t>/</a:t>
            </a:r>
            <a:r>
              <a:rPr lang="en-US" dirty="0" err="1" smtClean="0"/>
              <a:t>jquery</a:t>
            </a:r>
            <a:r>
              <a:rPr lang="en-US" dirty="0" smtClean="0"/>
              <a:t> to extract the username and hit-count from the URL and display them on top right corner of </a:t>
            </a:r>
            <a:r>
              <a:rPr lang="en-US" dirty="0" smtClean="0"/>
              <a:t>your web-profile </a:t>
            </a:r>
            <a:r>
              <a:rPr lang="en-US" dirty="0" smtClean="0"/>
              <a:t>page.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 smtClean="0"/>
          </a:p>
          <a:p>
            <a:pPr algn="l"/>
            <a:r>
              <a:rPr lang="en-US" b="1" dirty="0" smtClean="0"/>
              <a:t>Hint: </a:t>
            </a:r>
            <a:r>
              <a:rPr lang="en-US" dirty="0" smtClean="0"/>
              <a:t>In </a:t>
            </a:r>
            <a:r>
              <a:rPr lang="en-US" dirty="0" err="1" smtClean="0"/>
              <a:t>javascript</a:t>
            </a:r>
            <a:r>
              <a:rPr lang="en-US" dirty="0" smtClean="0"/>
              <a:t>, use </a:t>
            </a:r>
            <a:r>
              <a:rPr lang="en-US" b="1" dirty="0" err="1" smtClean="0"/>
              <a:t>window.location.search</a:t>
            </a:r>
            <a:r>
              <a:rPr lang="en-US" dirty="0" smtClean="0"/>
              <a:t> to get the URL’s parameter string. Pass this </a:t>
            </a:r>
            <a:r>
              <a:rPr lang="en-US" dirty="0" smtClean="0"/>
              <a:t>parameter string </a:t>
            </a:r>
            <a:r>
              <a:rPr lang="en-US" dirty="0" smtClean="0"/>
              <a:t>to the constructor of </a:t>
            </a:r>
            <a:r>
              <a:rPr lang="en-US" b="1" dirty="0" err="1" smtClean="0"/>
              <a:t>URLSearchParams</a:t>
            </a:r>
            <a:r>
              <a:rPr lang="en-US" dirty="0" smtClean="0"/>
              <a:t> class to parse this parameter string into key-value pairs.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25614</TotalTime>
  <Words>4316</Words>
  <Application>Microsoft Office PowerPoint</Application>
  <PresentationFormat>On-screen Show (4:3)</PresentationFormat>
  <Paragraphs>641</Paragraphs>
  <Slides>94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95" baseType="lpstr">
      <vt:lpstr>Office Theme</vt:lpstr>
      <vt:lpstr>Unit 3: Java Servlets and XML  </vt:lpstr>
      <vt:lpstr>What are Servlets?</vt:lpstr>
      <vt:lpstr>PowerPoint Presentation</vt:lpstr>
      <vt:lpstr>Advantages of Servlet</vt:lpstr>
      <vt:lpstr>Servlets Packages</vt:lpstr>
      <vt:lpstr>Architecture Diagram</vt:lpstr>
      <vt:lpstr>Servlet Life Cycle</vt:lpstr>
      <vt:lpstr>The init() Method</vt:lpstr>
      <vt:lpstr>The service() Method</vt:lpstr>
      <vt:lpstr>The doGet() Method</vt:lpstr>
      <vt:lpstr>The doPost() Method</vt:lpstr>
      <vt:lpstr>The destroy() Method</vt:lpstr>
      <vt:lpstr>GET    vs.  POST</vt:lpstr>
      <vt:lpstr>Requirements</vt:lpstr>
      <vt:lpstr>How to configure tomcat server in  Eclipse ? (One time Requirement)</vt:lpstr>
      <vt:lpstr>How to configure tomcat  server in Eclipse ?</vt:lpstr>
      <vt:lpstr>How to configure tomcat  server in Eclipse ?</vt:lpstr>
      <vt:lpstr>How to configure tomcat  server in Eclipse ?</vt:lpstr>
      <vt:lpstr>How to configure tomcat  server in Eclipse ?</vt:lpstr>
      <vt:lpstr>How to configure tomcat  server in Eclipse ?</vt:lpstr>
      <vt:lpstr>How to configure tomcat  server in Eclipse ?</vt:lpstr>
      <vt:lpstr>How to configure tomcat  server in Eclipse ?</vt:lpstr>
      <vt:lpstr>How to configure tomcat  server in Eclipse ?</vt:lpstr>
      <vt:lpstr>Steps to run servlet in Eclipse</vt:lpstr>
      <vt:lpstr>PowerPoint Presentation</vt:lpstr>
      <vt:lpstr>Create the dynamic web project</vt:lpstr>
      <vt:lpstr>Create the dynamic web project</vt:lpstr>
      <vt:lpstr>Create the dynamic web project</vt:lpstr>
      <vt:lpstr>Create the dynamic web project</vt:lpstr>
      <vt:lpstr>Steps to run servlet in Eclipse</vt:lpstr>
      <vt:lpstr>PowerPoint Presentation</vt:lpstr>
      <vt:lpstr>PowerPoint Presentation</vt:lpstr>
      <vt:lpstr>Create a servlet</vt:lpstr>
      <vt:lpstr>PowerPoint Presentation</vt:lpstr>
      <vt:lpstr>PowerPoint Presentation</vt:lpstr>
      <vt:lpstr>Steps to run servlet in Eclipse</vt:lpstr>
      <vt:lpstr>Add servlet-api.jar file</vt:lpstr>
      <vt:lpstr>Add servlet-api.jar file</vt:lpstr>
      <vt:lpstr>PowerPoint Presentation</vt:lpstr>
      <vt:lpstr>Add servlet-api.jar file</vt:lpstr>
      <vt:lpstr>Steps to run servlet in Eclipse</vt:lpstr>
      <vt:lpstr>PowerPoint Presentation</vt:lpstr>
      <vt:lpstr>Run the servlet</vt:lpstr>
      <vt:lpstr>Run the servlet</vt:lpstr>
      <vt:lpstr>Example 1-</vt:lpstr>
      <vt:lpstr>Example 2- To Print Hello World using init( ) method</vt:lpstr>
      <vt:lpstr>Reading Form Data using Servlet</vt:lpstr>
      <vt:lpstr>Example 3-</vt:lpstr>
      <vt:lpstr>Example 3-</vt:lpstr>
      <vt:lpstr>Example 3-</vt:lpstr>
      <vt:lpstr>Example 4 –(HTML code)</vt:lpstr>
      <vt:lpstr>Example 4 –(servlet code)</vt:lpstr>
      <vt:lpstr>Example 5 –(HTML code)</vt:lpstr>
      <vt:lpstr>Example 5 –(Servlet code)</vt:lpstr>
      <vt:lpstr>Database and Servlets</vt:lpstr>
      <vt:lpstr>Step 1: Creation of Database and Table in MySQL</vt:lpstr>
      <vt:lpstr>Step 2: Implementation of required Web-pages</vt:lpstr>
      <vt:lpstr>Client Side Program- HTML Page</vt:lpstr>
      <vt:lpstr>Server Side Program - Servlet</vt:lpstr>
      <vt:lpstr>Continued…</vt:lpstr>
      <vt:lpstr>Continued…</vt:lpstr>
      <vt:lpstr>Session Tracking (Management)</vt:lpstr>
      <vt:lpstr>Session Tracking Techniques</vt:lpstr>
      <vt:lpstr>Session Tracking- Using Cookies</vt:lpstr>
      <vt:lpstr>Session Tracking- Using Cookies</vt:lpstr>
      <vt:lpstr>Session Tracking- Using Cookies</vt:lpstr>
      <vt:lpstr>Session Tracking- Using Cookies</vt:lpstr>
      <vt:lpstr>Session Tracking- Using Cookies</vt:lpstr>
      <vt:lpstr>Session Tracking- Using Cookies  Simple example of Servlet Cookies</vt:lpstr>
      <vt:lpstr>Session Tracking- Using Cookies  Simple  example of Servlet Cookies</vt:lpstr>
      <vt:lpstr>Session Tracking- Using Cookies</vt:lpstr>
      <vt:lpstr>Session Tracking- Using Cookies</vt:lpstr>
      <vt:lpstr>Session Tracking Techniques</vt:lpstr>
      <vt:lpstr>Session Tracking- Hidden Form Fields</vt:lpstr>
      <vt:lpstr>Session Tracking- Hidden Form Fields</vt:lpstr>
      <vt:lpstr>Session Tracking- Hidden Form Fields  Example of passing username</vt:lpstr>
      <vt:lpstr>Session Tracking- Hidden Form Fields  Example of passing username</vt:lpstr>
      <vt:lpstr>Session Tracking- Hidden Form Fields  Example of passing username</vt:lpstr>
      <vt:lpstr>Session Tracking- Hidden Form Fields  Example of passing username</vt:lpstr>
      <vt:lpstr>Session Tracking Techniques</vt:lpstr>
      <vt:lpstr>Session Tracking- URL Rewriting</vt:lpstr>
      <vt:lpstr>Session Tracking- URL Rewriting</vt:lpstr>
      <vt:lpstr>Session Tracking- URL Rewriting  Example</vt:lpstr>
      <vt:lpstr>Session Tracking- URL Rewriting  Example</vt:lpstr>
      <vt:lpstr>Session Tracking- URL Rewriting  Example</vt:lpstr>
      <vt:lpstr>Session Tracking Techniques</vt:lpstr>
      <vt:lpstr>Session Tracking- using HttpSession</vt:lpstr>
      <vt:lpstr>Session Tracking- HttpSession</vt:lpstr>
      <vt:lpstr>Session Tracking- HttpSession Example for  User’s Hit Count</vt:lpstr>
      <vt:lpstr>Session Tracking- HttpSession  Example for Hit  Count</vt:lpstr>
      <vt:lpstr>PowerPoint Presentation</vt:lpstr>
      <vt:lpstr>Session Tracking- HttpSession Example Hit Count output</vt:lpstr>
      <vt:lpstr>Servlet Quiz :</vt:lpstr>
      <vt:lpstr>Assignment-3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cp:lastModifiedBy>Vijayendra</cp:lastModifiedBy>
  <cp:revision>834</cp:revision>
  <dcterms:created xsi:type="dcterms:W3CDTF">2021-02-23T02:40:43Z</dcterms:created>
  <dcterms:modified xsi:type="dcterms:W3CDTF">2025-01-30T02:23:50Z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2021-02-23T00:00:00Z</vt:filetime>
  </property>
</Properties>
</file>