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34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47" r:id="rId50"/>
    <p:sldId id="348" r:id="rId51"/>
    <p:sldId id="350" r:id="rId52"/>
    <p:sldId id="351" r:id="rId53"/>
    <p:sldId id="303" r:id="rId54"/>
    <p:sldId id="352" r:id="rId55"/>
    <p:sldId id="304" r:id="rId56"/>
    <p:sldId id="305" r:id="rId57"/>
    <p:sldId id="306" r:id="rId58"/>
    <p:sldId id="354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65" r:id="rId72"/>
    <p:sldId id="366" r:id="rId73"/>
    <p:sldId id="319" r:id="rId74"/>
    <p:sldId id="320" r:id="rId75"/>
    <p:sldId id="364" r:id="rId76"/>
    <p:sldId id="368" r:id="rId77"/>
    <p:sldId id="370" r:id="rId78"/>
    <p:sldId id="372" r:id="rId79"/>
    <p:sldId id="371" r:id="rId80"/>
    <p:sldId id="373" r:id="rId81"/>
    <p:sldId id="374" r:id="rId82"/>
    <p:sldId id="375" r:id="rId83"/>
    <p:sldId id="376" r:id="rId84"/>
    <p:sldId id="377" r:id="rId85"/>
    <p:sldId id="378" r:id="rId86"/>
    <p:sldId id="385" r:id="rId87"/>
    <p:sldId id="386" r:id="rId88"/>
    <p:sldId id="379" r:id="rId89"/>
    <p:sldId id="380" r:id="rId90"/>
    <p:sldId id="381" r:id="rId91"/>
    <p:sldId id="382" r:id="rId92"/>
    <p:sldId id="383" r:id="rId93"/>
    <p:sldId id="384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22" r:id="rId104"/>
    <p:sldId id="323" r:id="rId105"/>
    <p:sldId id="324" r:id="rId106"/>
    <p:sldId id="326" r:id="rId107"/>
    <p:sldId id="327" r:id="rId108"/>
    <p:sldId id="328" r:id="rId109"/>
    <p:sldId id="329" r:id="rId110"/>
    <p:sldId id="330" r:id="rId111"/>
    <p:sldId id="331" r:id="rId112"/>
    <p:sldId id="332" r:id="rId113"/>
    <p:sldId id="367" r:id="rId114"/>
    <p:sldId id="333" r:id="rId115"/>
    <p:sldId id="334" r:id="rId116"/>
    <p:sldId id="396" r:id="rId117"/>
    <p:sldId id="397" r:id="rId118"/>
    <p:sldId id="398" r:id="rId119"/>
    <p:sldId id="399" r:id="rId120"/>
    <p:sldId id="400" r:id="rId1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045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0D16C-F7BD-4144-8518-EE27C981552B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BB9C-226C-41C3-8DF1-C8B0F4DD1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3171" y="379603"/>
            <a:ext cx="7877657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5440" y="1516735"/>
            <a:ext cx="3470910" cy="463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E7E7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2715"/>
            <a:ext cx="507746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6075" y="1824799"/>
            <a:ext cx="3892550" cy="474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tryphp.w3schools.com/showphp.php?filename=demo_form_validation_complet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/" TargetMode="Externa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mmon-language-runtime-clr-in-c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rogramming-language/" TargetMode="External"/><Relationship Id="rId2" Type="http://schemas.openxmlformats.org/officeDocument/2006/relationships/hyperlink" Target="https://www.geeksforgeeks.org/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c-plus-plus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-sharp/" TargetMode="Externa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et-framework/" TargetMode="Externa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057400"/>
            <a:ext cx="7315200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400" spc="-105" dirty="0" smtClean="0">
                <a:solidFill>
                  <a:schemeClr val="accent2">
                    <a:lumMod val="75000"/>
                  </a:schemeClr>
                </a:solidFill>
              </a:rPr>
              <a:t>Unit- 4: </a:t>
            </a:r>
            <a:r>
              <a:rPr lang="en-US" sz="5400" b="1" dirty="0" smtClean="0"/>
              <a:t>Server Side Scripting Languages 	</a:t>
            </a:r>
            <a:br>
              <a:rPr lang="en-US" sz="5400" b="1" dirty="0" smtClean="0"/>
            </a:br>
            <a:endParaRPr sz="5400" spc="-5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5026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752600"/>
            <a:ext cx="3733800" cy="4056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0">
              <a:lnSpc>
                <a:spcPts val="2280"/>
              </a:lnSpc>
              <a:spcBef>
                <a:spcPts val="156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&lt;html&gt;</a:t>
            </a:r>
            <a:endParaRPr lang="en-US" sz="2000" dirty="0" smtClean="0">
              <a:cs typeface="Calibri"/>
            </a:endParaRPr>
          </a:p>
          <a:p>
            <a:pPr marL="127000">
              <a:lnSpc>
                <a:spcPts val="2280"/>
              </a:lnSpc>
              <a:spcBef>
                <a:spcPts val="156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&lt;body&gt;</a:t>
            </a:r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$txt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"Hello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world!";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$x</a:t>
            </a:r>
            <a:r>
              <a:rPr lang="en-US" sz="2000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5;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$y</a:t>
            </a:r>
            <a:r>
              <a:rPr lang="en-US" sz="2000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10.5;</a:t>
            </a:r>
            <a:endParaRPr lang="en-US" sz="2000" dirty="0" smtClean="0"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375"/>
              </a:spcBef>
            </a:pP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echo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$txt;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$x;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00" y="1981200"/>
            <a:ext cx="1828800" cy="923925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 marR="349885" indent="-10541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world!"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10.5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961771"/>
            <a:ext cx="7465060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3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sz="2800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iab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ec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55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atio</a:t>
            </a:r>
            <a:r>
              <a:rPr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lang="en-US" sz="28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&amp; initialization:</a:t>
            </a:r>
            <a:endParaRPr sz="2800" dirty="0">
              <a:latin typeface="Cambria"/>
              <a:cs typeface="Cambria"/>
            </a:endParaRPr>
          </a:p>
          <a:p>
            <a:pPr marL="127000">
              <a:lnSpc>
                <a:spcPts val="2280"/>
              </a:lnSpc>
            </a:pPr>
            <a:r>
              <a:rPr lang="en-US" sz="2000" b="1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				</a:t>
            </a:r>
            <a:r>
              <a:rPr sz="1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800" b="1" spc="-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617460" cy="2123658"/>
          </a:xfrm>
        </p:spPr>
        <p:txBody>
          <a:bodyPr/>
          <a:lstStyle/>
          <a:p>
            <a:r>
              <a:rPr lang="en-US" b="1" dirty="0" smtClean="0"/>
              <a:t>Consuming the Web Service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1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 using the web service, create a web app under the same solution.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page calling the web service should have a label control to display the returned results and two button controls one for post back and another for calling the service.</a:t>
            </a:r>
            <a:endParaRPr lang="en-US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15711"/>
            <a:ext cx="7010400" cy="45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617460" cy="430887"/>
          </a:xfrm>
        </p:spPr>
        <p:txBody>
          <a:bodyPr/>
          <a:lstStyle/>
          <a:p>
            <a:r>
              <a:rPr lang="en-US" sz="2800" dirty="0" smtClean="0"/>
              <a:t>The code behind file for the web application 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725" y="1101725"/>
            <a:ext cx="567055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056721" cy="62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312660" cy="707886"/>
          </a:xfrm>
        </p:spPr>
        <p:txBody>
          <a:bodyPr/>
          <a:lstStyle/>
          <a:p>
            <a:r>
              <a:rPr lang="en-US" b="1" dirty="0" smtClean="0"/>
              <a:t>Creating the Proxy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 proxy is a stand-in for the web service codes.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proxy is registered with the client application.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Then the client application makes the calls to the web service as it were using a local method.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The proxy takes the calls, wraps it in proper format and sends it as a SOAP request to the server.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When the server returns the SOAP package to the client, the proxy decodes everything and presents it to the client application.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Take the following steps for creating the proxy:</a:t>
            </a:r>
          </a:p>
          <a:p>
            <a:pPr algn="just"/>
            <a:r>
              <a:rPr lang="en-US" b="1" dirty="0" smtClean="0"/>
              <a:t>Step (1)</a:t>
            </a:r>
            <a:r>
              <a:rPr lang="en-US" dirty="0" smtClean="0"/>
              <a:t> : Right click on the web application entry in the Solution Explorer and click on 'Add Web Reference'.</a:t>
            </a:r>
          </a:p>
          <a:p>
            <a:pPr algn="just"/>
            <a:r>
              <a:rPr lang="en-US" b="1" dirty="0" smtClean="0"/>
              <a:t>Step (2)</a:t>
            </a:r>
            <a:r>
              <a:rPr lang="en-US" dirty="0" smtClean="0"/>
              <a:t> : Select 'Web Services in this solution'. It returns the </a:t>
            </a:r>
            <a:r>
              <a:rPr lang="en-US" dirty="0" err="1" smtClean="0"/>
              <a:t>StockService</a:t>
            </a:r>
            <a:r>
              <a:rPr lang="en-US" dirty="0" smtClean="0"/>
              <a:t> reference.</a:t>
            </a:r>
          </a:p>
          <a:p>
            <a:pPr algn="just"/>
            <a:r>
              <a:rPr lang="en-US" b="1" dirty="0" smtClean="0"/>
              <a:t>Step (3)</a:t>
            </a:r>
            <a:r>
              <a:rPr lang="en-US" dirty="0" smtClean="0"/>
              <a:t> : Clicking on the service opens the test web page. By default the proxy created is called '</a:t>
            </a:r>
            <a:r>
              <a:rPr lang="en-US" dirty="0" err="1" smtClean="0"/>
              <a:t>localhost</a:t>
            </a:r>
            <a:r>
              <a:rPr lang="en-US" dirty="0" smtClean="0"/>
              <a:t>', you can rename it. Click on 'Add Reference' to add the proxy to the client application.</a:t>
            </a:r>
          </a:p>
          <a:p>
            <a:pPr algn="just"/>
            <a:r>
              <a:rPr lang="en-US" b="1" dirty="0" smtClean="0"/>
              <a:t>Step (4)</a:t>
            </a:r>
            <a:r>
              <a:rPr lang="en-US" dirty="0" smtClean="0"/>
              <a:t> : Include the proxy in the code behind file by adding:</a:t>
            </a:r>
          </a:p>
          <a:p>
            <a:pPr algn="just"/>
            <a:r>
              <a:rPr lang="en-US" dirty="0" smtClean="0"/>
              <a:t>using </a:t>
            </a:r>
            <a:r>
              <a:rPr lang="en-US" dirty="0" err="1" smtClean="0"/>
              <a:t>localhost</a:t>
            </a:r>
            <a:r>
              <a:rPr lang="en-US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12312"/>
            <a:ext cx="44843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85" dirty="0"/>
              <a:t>W</a:t>
            </a:r>
            <a:r>
              <a:rPr sz="6600" spc="-95" dirty="0"/>
              <a:t>A</a:t>
            </a:r>
            <a:r>
              <a:rPr sz="6600" dirty="0"/>
              <a:t>P</a:t>
            </a:r>
            <a:r>
              <a:rPr sz="6600" spc="-220" dirty="0"/>
              <a:t> </a:t>
            </a:r>
            <a:r>
              <a:rPr sz="6600" dirty="0"/>
              <a:t>&amp;</a:t>
            </a:r>
            <a:r>
              <a:rPr sz="6600" spc="-204" dirty="0"/>
              <a:t> </a:t>
            </a:r>
            <a:r>
              <a:rPr sz="6600" spc="-95" dirty="0"/>
              <a:t>W</a:t>
            </a:r>
            <a:r>
              <a:rPr sz="6600" spc="-105" dirty="0"/>
              <a:t>M</a:t>
            </a:r>
            <a:r>
              <a:rPr sz="6600" dirty="0"/>
              <a:t>L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" y="322833"/>
            <a:ext cx="4293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W</a:t>
            </a:r>
            <a:r>
              <a:rPr sz="4400" spc="-95" dirty="0"/>
              <a:t>A</a:t>
            </a:r>
            <a:r>
              <a:rPr sz="4400" spc="-100" dirty="0"/>
              <a:t>P</a:t>
            </a:r>
            <a:r>
              <a:rPr sz="4400" dirty="0"/>
              <a:t>-</a:t>
            </a:r>
            <a:r>
              <a:rPr sz="4400" spc="-225" dirty="0"/>
              <a:t> </a:t>
            </a:r>
            <a:r>
              <a:rPr sz="4400" spc="-100" dirty="0"/>
              <a:t>I</a:t>
            </a:r>
            <a:r>
              <a:rPr sz="4400" spc="-95" dirty="0"/>
              <a:t>n</a:t>
            </a:r>
            <a:r>
              <a:rPr sz="4400" spc="-100" dirty="0"/>
              <a:t>t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spc="-105" dirty="0"/>
              <a:t>d</a:t>
            </a:r>
            <a:r>
              <a:rPr sz="4400" spc="-120" dirty="0"/>
              <a:t>u</a:t>
            </a:r>
            <a:r>
              <a:rPr sz="4400" spc="-110" dirty="0"/>
              <a:t>c</a:t>
            </a:r>
            <a:r>
              <a:rPr sz="4400" spc="-100" dirty="0"/>
              <a:t>ti</a:t>
            </a:r>
            <a:r>
              <a:rPr sz="4400" spc="-105" dirty="0"/>
              <a:t>o</a:t>
            </a:r>
            <a:r>
              <a:rPr sz="4400" dirty="0"/>
              <a:t>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82524" y="1334998"/>
            <a:ext cx="7541259" cy="4904740"/>
            <a:chOff x="382524" y="1334998"/>
            <a:chExt cx="7541259" cy="4904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334998"/>
              <a:ext cx="7493508" cy="7772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" y="1423428"/>
              <a:ext cx="5119116" cy="6461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1388363"/>
              <a:ext cx="7391400" cy="675640"/>
            </a:xfrm>
            <a:custGeom>
              <a:avLst/>
              <a:gdLst/>
              <a:ahLst/>
              <a:cxnLst/>
              <a:rect l="l" t="t" r="r" b="b"/>
              <a:pathLst>
                <a:path w="7391400" h="675639">
                  <a:moveTo>
                    <a:pt x="7278878" y="0"/>
                  </a:moveTo>
                  <a:lnTo>
                    <a:pt x="112522" y="0"/>
                  </a:lnTo>
                  <a:lnTo>
                    <a:pt x="68724" y="8848"/>
                  </a:lnTo>
                  <a:lnTo>
                    <a:pt x="32958" y="32972"/>
                  </a:lnTo>
                  <a:lnTo>
                    <a:pt x="8842" y="68740"/>
                  </a:lnTo>
                  <a:lnTo>
                    <a:pt x="0" y="112522"/>
                  </a:lnTo>
                  <a:lnTo>
                    <a:pt x="0" y="562610"/>
                  </a:lnTo>
                  <a:lnTo>
                    <a:pt x="8842" y="606391"/>
                  </a:lnTo>
                  <a:lnTo>
                    <a:pt x="32958" y="642159"/>
                  </a:lnTo>
                  <a:lnTo>
                    <a:pt x="68724" y="666283"/>
                  </a:lnTo>
                  <a:lnTo>
                    <a:pt x="112522" y="675132"/>
                  </a:lnTo>
                  <a:lnTo>
                    <a:pt x="7278878" y="675132"/>
                  </a:lnTo>
                  <a:lnTo>
                    <a:pt x="7322659" y="666283"/>
                  </a:lnTo>
                  <a:lnTo>
                    <a:pt x="7358427" y="642159"/>
                  </a:lnTo>
                  <a:lnTo>
                    <a:pt x="7382551" y="606391"/>
                  </a:lnTo>
                  <a:lnTo>
                    <a:pt x="7391400" y="562610"/>
                  </a:lnTo>
                  <a:lnTo>
                    <a:pt x="7391400" y="112522"/>
                  </a:lnTo>
                  <a:lnTo>
                    <a:pt x="7382551" y="68740"/>
                  </a:lnTo>
                  <a:lnTo>
                    <a:pt x="7358427" y="32972"/>
                  </a:lnTo>
                  <a:lnTo>
                    <a:pt x="7322659" y="8848"/>
                  </a:lnTo>
                  <a:lnTo>
                    <a:pt x="7278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2034552"/>
              <a:ext cx="7493508" cy="7757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524" y="2122944"/>
              <a:ext cx="5274564" cy="6461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200" y="20878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2720352"/>
              <a:ext cx="7493508" cy="7757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4" y="2808744"/>
              <a:ext cx="5321808" cy="646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200" y="27736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3406152"/>
              <a:ext cx="7493508" cy="775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524" y="3494544"/>
              <a:ext cx="5798820" cy="6461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200" y="34594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4091952"/>
              <a:ext cx="7493508" cy="775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524" y="4180344"/>
              <a:ext cx="5260848" cy="6461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200" y="4145279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4777752"/>
              <a:ext cx="7493508" cy="7757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524" y="4866144"/>
              <a:ext cx="7185659" cy="6461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200" y="4831080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28"/>
                  </a:lnTo>
                  <a:lnTo>
                    <a:pt x="32883" y="640715"/>
                  </a:lnTo>
                  <a:lnTo>
                    <a:pt x="68569" y="664781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1"/>
                  </a:lnTo>
                  <a:lnTo>
                    <a:pt x="7358507" y="640715"/>
                  </a:lnTo>
                  <a:lnTo>
                    <a:pt x="7382573" y="60502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5463539"/>
              <a:ext cx="7493508" cy="7757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524" y="5551931"/>
              <a:ext cx="4352544" cy="6461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200" y="5516880"/>
              <a:ext cx="7391400" cy="673735"/>
            </a:xfrm>
            <a:custGeom>
              <a:avLst/>
              <a:gdLst/>
              <a:ahLst/>
              <a:cxnLst/>
              <a:rect l="l" t="t" r="r" b="b"/>
              <a:pathLst>
                <a:path w="7391400" h="673735">
                  <a:moveTo>
                    <a:pt x="7279132" y="0"/>
                  </a:moveTo>
                  <a:lnTo>
                    <a:pt x="112268" y="0"/>
                  </a:lnTo>
                  <a:lnTo>
                    <a:pt x="68569" y="8826"/>
                  </a:lnTo>
                  <a:lnTo>
                    <a:pt x="32883" y="32893"/>
                  </a:lnTo>
                  <a:lnTo>
                    <a:pt x="8822" y="68580"/>
                  </a:lnTo>
                  <a:lnTo>
                    <a:pt x="0" y="112268"/>
                  </a:lnTo>
                  <a:lnTo>
                    <a:pt x="0" y="561340"/>
                  </a:lnTo>
                  <a:lnTo>
                    <a:pt x="8822" y="605038"/>
                  </a:lnTo>
                  <a:lnTo>
                    <a:pt x="32883" y="640724"/>
                  </a:lnTo>
                  <a:lnTo>
                    <a:pt x="68569" y="664785"/>
                  </a:lnTo>
                  <a:lnTo>
                    <a:pt x="112268" y="673608"/>
                  </a:lnTo>
                  <a:lnTo>
                    <a:pt x="7279132" y="673608"/>
                  </a:lnTo>
                  <a:lnTo>
                    <a:pt x="7322819" y="664785"/>
                  </a:lnTo>
                  <a:lnTo>
                    <a:pt x="7358507" y="640724"/>
                  </a:lnTo>
                  <a:lnTo>
                    <a:pt x="7382573" y="605038"/>
                  </a:lnTo>
                  <a:lnTo>
                    <a:pt x="7391400" y="561340"/>
                  </a:lnTo>
                  <a:lnTo>
                    <a:pt x="7391400" y="112268"/>
                  </a:lnTo>
                  <a:lnTo>
                    <a:pt x="7382573" y="68580"/>
                  </a:lnTo>
                  <a:lnTo>
                    <a:pt x="7358507" y="32893"/>
                  </a:lnTo>
                  <a:lnTo>
                    <a:pt x="7322820" y="8826"/>
                  </a:lnTo>
                  <a:lnTo>
                    <a:pt x="727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3618" y="1529841"/>
            <a:ext cx="6742430" cy="446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</a:t>
            </a:r>
            <a:endParaRPr sz="2000" dirty="0">
              <a:latin typeface="Calibri"/>
              <a:cs typeface="Calibri"/>
            </a:endParaRPr>
          </a:p>
          <a:p>
            <a:pPr marL="12700" marR="1869439">
              <a:lnSpc>
                <a:spcPct val="225100"/>
              </a:lnSpc>
              <a:spcBef>
                <a:spcPts val="100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 communication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services 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handheld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devices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mobile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phones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protocol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micro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browsers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225000"/>
              </a:lnSpc>
              <a:spcBef>
                <a:spcPts val="5"/>
              </a:spcBef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enables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creating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applications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mobile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devices. </a:t>
            </a:r>
            <a:r>
              <a:rPr sz="2000" spc="-4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440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</a:p>
          <a:p>
            <a:pPr marL="12700" marR="5080">
              <a:lnSpc>
                <a:spcPct val="225000"/>
              </a:lnSpc>
              <a:spcBef>
                <a:spcPts val="5"/>
              </a:spcBef>
            </a:pPr>
            <a:r>
              <a:rPr sz="2000" spc="-30" dirty="0" smtClean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mark-up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35" dirty="0" smtClean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171" y="379603"/>
            <a:ext cx="47986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465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900" spc="-5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9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nt</a:t>
            </a:r>
            <a:r>
              <a:rPr sz="4900" spc="-17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900" spc="-105" dirty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ct</a:t>
            </a:r>
            <a:r>
              <a:rPr sz="49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900" spc="-10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900" spc="-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endParaRPr sz="49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92936"/>
            <a:ext cx="7091933" cy="18204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4832" y="1529029"/>
            <a:ext cx="6603365" cy="1449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495"/>
              </a:spcBef>
              <a:tabLst>
                <a:tab pos="4979670" algn="l"/>
              </a:tabLst>
            </a:pP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basic</a:t>
            </a:r>
            <a:r>
              <a:rPr sz="3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aim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3300" spc="-50" dirty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3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3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2E2B1F"/>
                </a:solidFill>
                <a:latin typeface="Calibri"/>
                <a:cs typeface="Calibri"/>
              </a:rPr>
              <a:t>web-like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experience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small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portable </a:t>
            </a:r>
            <a:r>
              <a:rPr sz="3300" spc="-5" dirty="0">
                <a:solidFill>
                  <a:srgbClr val="2E2B1F"/>
                </a:solidFill>
                <a:latin typeface="Calibri"/>
                <a:cs typeface="Calibri"/>
              </a:rPr>
              <a:t> devices</a:t>
            </a:r>
            <a:r>
              <a:rPr sz="3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3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3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 mobile</a:t>
            </a:r>
            <a:r>
              <a:rPr sz="3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phones	</a:t>
            </a: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3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PDAs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051" y="3630167"/>
            <a:ext cx="3739896" cy="2017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5315" y="3630167"/>
            <a:ext cx="3255264" cy="2017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380238"/>
            <a:ext cx="616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C</a:t>
            </a:r>
            <a:r>
              <a:rPr sz="3600" spc="-100" dirty="0"/>
              <a:t>o</a:t>
            </a:r>
            <a:r>
              <a:rPr sz="3600" spc="-95" dirty="0"/>
              <a:t>mp</a:t>
            </a:r>
            <a:r>
              <a:rPr sz="3600" spc="-100" dirty="0"/>
              <a:t>o</a:t>
            </a:r>
            <a:r>
              <a:rPr sz="3600" spc="-105" dirty="0"/>
              <a:t>nen</a:t>
            </a:r>
            <a:r>
              <a:rPr sz="3600" spc="-95" dirty="0"/>
              <a:t>t</a:t>
            </a:r>
            <a:r>
              <a:rPr sz="3600" dirty="0"/>
              <a:t>s</a:t>
            </a:r>
            <a:r>
              <a:rPr sz="3600" spc="-229" dirty="0"/>
              <a:t> </a:t>
            </a:r>
            <a:r>
              <a:rPr sz="3600" spc="-100" dirty="0"/>
              <a:t>o</a:t>
            </a:r>
            <a:r>
              <a:rPr sz="3600" dirty="0"/>
              <a:t>f</a:t>
            </a:r>
            <a:r>
              <a:rPr sz="3600" spc="-215" dirty="0"/>
              <a:t> </a:t>
            </a:r>
            <a:r>
              <a:rPr sz="3600" spc="-365" dirty="0"/>
              <a:t>W</a:t>
            </a:r>
            <a:r>
              <a:rPr sz="3600" spc="-95" dirty="0"/>
              <a:t>A</a:t>
            </a:r>
            <a:r>
              <a:rPr sz="3600" dirty="0"/>
              <a:t>P</a:t>
            </a:r>
            <a:r>
              <a:rPr sz="3600" spc="-220" dirty="0"/>
              <a:t> </a:t>
            </a:r>
            <a:r>
              <a:rPr sz="3600" spc="-95" dirty="0"/>
              <a:t>A</a:t>
            </a:r>
            <a:r>
              <a:rPr sz="3600" spc="-150" dirty="0"/>
              <a:t>r</a:t>
            </a:r>
            <a:r>
              <a:rPr sz="3600" spc="-105" dirty="0"/>
              <a:t>c</a:t>
            </a:r>
            <a:r>
              <a:rPr sz="3600" spc="-90" dirty="0"/>
              <a:t>h</a:t>
            </a:r>
            <a:r>
              <a:rPr sz="3600" spc="-105" dirty="0"/>
              <a:t>i</a:t>
            </a:r>
            <a:r>
              <a:rPr sz="3600" spc="-130" dirty="0"/>
              <a:t>t</a:t>
            </a:r>
            <a:r>
              <a:rPr sz="3600" spc="-105" dirty="0"/>
              <a:t>e</a:t>
            </a:r>
            <a:r>
              <a:rPr sz="3600" spc="-114" dirty="0"/>
              <a:t>c</a:t>
            </a:r>
            <a:r>
              <a:rPr sz="3600" spc="-105" dirty="0"/>
              <a:t>t</a:t>
            </a:r>
            <a:r>
              <a:rPr sz="3600" spc="-95" dirty="0"/>
              <a:t>u</a:t>
            </a:r>
            <a:r>
              <a:rPr sz="3600" spc="-160" dirty="0"/>
              <a:t>r</a:t>
            </a:r>
            <a:r>
              <a:rPr sz="3600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66434" y="1877059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75E46"/>
                </a:solidFill>
                <a:latin typeface="Calibri"/>
                <a:cs typeface="Calibri"/>
              </a:rPr>
              <a:t>Other Services </a:t>
            </a:r>
            <a:r>
              <a:rPr sz="1800" b="1" i="1" dirty="0">
                <a:solidFill>
                  <a:srgbClr val="675E46"/>
                </a:solidFill>
                <a:latin typeface="Calibri"/>
                <a:cs typeface="Calibri"/>
              </a:rPr>
              <a:t> And</a:t>
            </a:r>
            <a:r>
              <a:rPr sz="1800" b="1" i="1" spc="-55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675E46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5542788"/>
            <a:ext cx="7966709" cy="10888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52" y="4706099"/>
            <a:ext cx="7966709" cy="753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752" y="3869423"/>
            <a:ext cx="7209282" cy="7521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752" y="3032747"/>
            <a:ext cx="6377178" cy="7521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752" y="2196071"/>
            <a:ext cx="5467350" cy="7521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752" y="1357871"/>
            <a:ext cx="4709922" cy="7536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540" y="1652142"/>
            <a:ext cx="231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b="1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FFFFFF"/>
                </a:solidFill>
                <a:latin typeface="Calibri"/>
                <a:cs typeface="Calibri"/>
              </a:rPr>
              <a:t>(WAE)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65776" y="1351788"/>
            <a:ext cx="3362960" cy="3279140"/>
            <a:chOff x="5065776" y="1351788"/>
            <a:chExt cx="3362960" cy="32791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1357884"/>
              <a:ext cx="180594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1872" y="1854708"/>
              <a:ext cx="931926" cy="1805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3204" y="1860804"/>
              <a:ext cx="180594" cy="10949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1508" y="2781300"/>
              <a:ext cx="182118" cy="10111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9300" y="2775204"/>
              <a:ext cx="1084326" cy="1805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27" y="3611880"/>
              <a:ext cx="1006601" cy="1805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5136" y="3617976"/>
              <a:ext cx="180594" cy="10126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1232" y="4448555"/>
              <a:ext cx="857250" cy="1821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1872" y="1351788"/>
              <a:ext cx="3356610" cy="1821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46364" y="1351788"/>
              <a:ext cx="182118" cy="32712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55676" y="6126479"/>
            <a:ext cx="683260" cy="419100"/>
          </a:xfrm>
          <a:prstGeom prst="rect">
            <a:avLst/>
          </a:prstGeom>
          <a:solidFill>
            <a:srgbClr val="008080"/>
          </a:solidFill>
          <a:ln w="9143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GSM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0180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CDMA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4683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PHS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9188" y="6126479"/>
            <a:ext cx="683260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IS-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136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5215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9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CDPD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9720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PDC-P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8023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FLEX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6328" y="6126479"/>
            <a:ext cx="681355" cy="419100"/>
          </a:xfrm>
          <a:prstGeom prst="rect">
            <a:avLst/>
          </a:prstGeom>
          <a:solidFill>
            <a:srgbClr val="008080"/>
          </a:solidFill>
          <a:ln w="9144">
            <a:solidFill>
              <a:srgbClr val="2E2B1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Etc…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2489453"/>
            <a:ext cx="234124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 (WSP)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1800" b="1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(WTP)</a:t>
            </a:r>
            <a:endParaRPr sz="1800">
              <a:latin typeface="Calibri"/>
              <a:cs typeface="Calibri"/>
            </a:endParaRPr>
          </a:p>
          <a:p>
            <a:pPr marL="12700" marR="109220">
              <a:lnSpc>
                <a:spcPct val="305100"/>
              </a:lnSpc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(WTLS) 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 Layer</a:t>
            </a:r>
            <a:r>
              <a:rPr sz="18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(WDP)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  <a:spcBef>
                <a:spcPts val="1370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Bearers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55421"/>
            <a:ext cx="7867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Wi</a:t>
            </a:r>
            <a:r>
              <a:rPr sz="3600" spc="-150" dirty="0"/>
              <a:t>r</a:t>
            </a:r>
            <a:r>
              <a:rPr sz="3600" spc="-105" dirty="0"/>
              <a:t>ele</a:t>
            </a:r>
            <a:r>
              <a:rPr sz="3600" spc="-100" dirty="0"/>
              <a:t>s</a:t>
            </a:r>
            <a:r>
              <a:rPr sz="3600" dirty="0"/>
              <a:t>s</a:t>
            </a:r>
            <a:r>
              <a:rPr sz="3600" spc="-229" dirty="0"/>
              <a:t> </a:t>
            </a:r>
            <a:r>
              <a:rPr sz="3600" spc="-95" dirty="0"/>
              <a:t>App</a:t>
            </a:r>
            <a:r>
              <a:rPr sz="3600" spc="-105" dirty="0"/>
              <a:t>lica</a:t>
            </a:r>
            <a:r>
              <a:rPr sz="3600" spc="-95" dirty="0"/>
              <a:t>t</a:t>
            </a:r>
            <a:r>
              <a:rPr sz="3600" spc="-105" dirty="0"/>
              <a:t>i</a:t>
            </a:r>
            <a:r>
              <a:rPr sz="3600" spc="-100" dirty="0"/>
              <a:t>o</a:t>
            </a:r>
            <a:r>
              <a:rPr sz="3600" dirty="0"/>
              <a:t>n</a:t>
            </a:r>
            <a:r>
              <a:rPr sz="3600" spc="-250" dirty="0"/>
              <a:t> </a:t>
            </a:r>
            <a:r>
              <a:rPr sz="3600" spc="-95" dirty="0"/>
              <a:t>E</a:t>
            </a:r>
            <a:r>
              <a:rPr sz="3600" spc="-175" dirty="0"/>
              <a:t>n</a:t>
            </a:r>
            <a:r>
              <a:rPr sz="3600" spc="-100" dirty="0"/>
              <a:t>v</a:t>
            </a:r>
            <a:r>
              <a:rPr sz="3600" spc="-105" dirty="0"/>
              <a:t>i</a:t>
            </a:r>
            <a:r>
              <a:rPr sz="3600" spc="-150" dirty="0"/>
              <a:t>r</a:t>
            </a:r>
            <a:r>
              <a:rPr sz="3600" spc="-100" dirty="0"/>
              <a:t>o</a:t>
            </a:r>
            <a:r>
              <a:rPr sz="3600" spc="-105" dirty="0"/>
              <a:t>n</a:t>
            </a:r>
            <a:r>
              <a:rPr sz="3600" spc="-95" dirty="0"/>
              <a:t>m</a:t>
            </a:r>
            <a:r>
              <a:rPr sz="3600" spc="-105" dirty="0"/>
              <a:t>en</a:t>
            </a:r>
            <a:r>
              <a:rPr sz="3600" dirty="0"/>
              <a:t>t</a:t>
            </a:r>
            <a:r>
              <a:rPr sz="3600" spc="-229" dirty="0"/>
              <a:t> </a:t>
            </a:r>
            <a:r>
              <a:rPr sz="3600" spc="-90" dirty="0"/>
              <a:t>(</a:t>
            </a:r>
            <a:r>
              <a:rPr sz="3600" spc="-365" dirty="0"/>
              <a:t>W</a:t>
            </a:r>
            <a:r>
              <a:rPr sz="3600" spc="-95" dirty="0"/>
              <a:t>AE</a:t>
            </a:r>
            <a:r>
              <a:rPr sz="3600" dirty="0"/>
              <a:t>)</a:t>
            </a:r>
            <a:r>
              <a:rPr sz="3600" spc="-215" dirty="0"/>
              <a:t> </a:t>
            </a:r>
            <a:r>
              <a:rPr sz="3600" dirty="0"/>
              <a:t>-  </a:t>
            </a:r>
            <a:r>
              <a:rPr sz="3600" spc="-95" dirty="0">
                <a:solidFill>
                  <a:srgbClr val="FF0000"/>
                </a:solidFill>
              </a:rPr>
              <a:t>components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7368" y="1828800"/>
            <a:ext cx="7356475" cy="4267200"/>
            <a:chOff x="277368" y="1828800"/>
            <a:chExt cx="7356475" cy="4267200"/>
          </a:xfrm>
        </p:grpSpPr>
        <p:sp>
          <p:nvSpPr>
            <p:cNvPr id="4" name="object 4"/>
            <p:cNvSpPr/>
            <p:nvPr/>
          </p:nvSpPr>
          <p:spPr>
            <a:xfrm>
              <a:off x="873251" y="1828800"/>
              <a:ext cx="6760845" cy="4267200"/>
            </a:xfrm>
            <a:custGeom>
              <a:avLst/>
              <a:gdLst/>
              <a:ahLst/>
              <a:cxnLst/>
              <a:rect l="l" t="t" r="r" b="b"/>
              <a:pathLst>
                <a:path w="6760845" h="4267200">
                  <a:moveTo>
                    <a:pt x="4626864" y="0"/>
                  </a:moveTo>
                  <a:lnTo>
                    <a:pt x="4626864" y="1066800"/>
                  </a:lnTo>
                  <a:lnTo>
                    <a:pt x="0" y="1066800"/>
                  </a:lnTo>
                  <a:lnTo>
                    <a:pt x="0" y="3200400"/>
                  </a:lnTo>
                  <a:lnTo>
                    <a:pt x="4626864" y="3200400"/>
                  </a:lnTo>
                  <a:lnTo>
                    <a:pt x="4626864" y="4267200"/>
                  </a:lnTo>
                  <a:lnTo>
                    <a:pt x="6760464" y="2133600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EDE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368" y="3105911"/>
              <a:ext cx="1919477" cy="17106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854" y="3465321"/>
            <a:ext cx="1403350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77470" algn="just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Addressing 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1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–uses </a:t>
            </a:r>
            <a:r>
              <a:rPr sz="2100" spc="-45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URI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7523" y="3105911"/>
            <a:ext cx="1919477" cy="17106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0789" y="3465321"/>
            <a:ext cx="1477010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1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100" spc="-4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feature 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3104388"/>
            <a:ext cx="1919477" cy="17137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18152" y="3465321"/>
            <a:ext cx="1481455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1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1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100" spc="-45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For user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I/P </a:t>
            </a:r>
            <a:r>
              <a:rPr sz="21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7835" y="3104388"/>
            <a:ext cx="1919477" cy="17137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97828" y="3465321"/>
            <a:ext cx="1544955" cy="9321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309"/>
              </a:spcBef>
            </a:pPr>
            <a:r>
              <a:rPr sz="2100" b="1" spc="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100" b="1" spc="-16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(Wi</a:t>
            </a:r>
            <a:r>
              <a:rPr sz="21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el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ss  </a:t>
            </a:r>
            <a:r>
              <a:rPr sz="2100" spc="-30" dirty="0">
                <a:solidFill>
                  <a:srgbClr val="2E2B1F"/>
                </a:solidFill>
                <a:latin typeface="Calibri"/>
                <a:cs typeface="Calibri"/>
              </a:rPr>
              <a:t>Telephony </a:t>
            </a:r>
            <a:r>
              <a:rPr sz="21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Application)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01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05" dirty="0"/>
              <a:t>Ma</a:t>
            </a:r>
            <a:r>
              <a:rPr spc="-135" dirty="0"/>
              <a:t>r</a:t>
            </a:r>
            <a:r>
              <a:rPr spc="-160" dirty="0"/>
              <a:t>k</a:t>
            </a:r>
            <a:r>
              <a:rPr spc="-95" dirty="0"/>
              <a:t>u</a:t>
            </a:r>
            <a:r>
              <a:rPr spc="-5" dirty="0"/>
              <a:t>p</a:t>
            </a:r>
            <a:r>
              <a:rPr spc="-195" dirty="0"/>
              <a:t> 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105" dirty="0"/>
              <a:t>g</a:t>
            </a:r>
            <a:r>
              <a:rPr spc="-95" dirty="0"/>
              <a:t>u</a:t>
            </a:r>
            <a:r>
              <a:rPr spc="-105" dirty="0"/>
              <a:t>ag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70090" cy="4223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WAP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WAP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sites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sites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1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similar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Both of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plain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text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format.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marR="889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i="1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i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Language),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formerly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called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HDML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(Handheld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Devices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Markup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Languages),</a:t>
            </a:r>
            <a:r>
              <a:rPr sz="2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language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portions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presented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cellular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telephones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personal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digital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assistants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(PDAs)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via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490727"/>
            <a:ext cx="7192518" cy="12199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635634"/>
            <a:ext cx="6502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Wireless</a:t>
            </a:r>
            <a:r>
              <a:rPr sz="4400" spc="-20" dirty="0"/>
              <a:t> Markup</a:t>
            </a:r>
            <a:r>
              <a:rPr sz="4400" spc="-5" dirty="0"/>
              <a:t> </a:t>
            </a:r>
            <a:r>
              <a:rPr sz="4400" dirty="0"/>
              <a:t>Language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54736" y="2474976"/>
            <a:ext cx="7522845" cy="1282065"/>
          </a:xfrm>
          <a:custGeom>
            <a:avLst/>
            <a:gdLst/>
            <a:ahLst/>
            <a:cxnLst/>
            <a:rect l="l" t="t" r="r" b="b"/>
            <a:pathLst>
              <a:path w="7522845" h="1282064">
                <a:moveTo>
                  <a:pt x="7522464" y="0"/>
                </a:moveTo>
                <a:lnTo>
                  <a:pt x="0" y="0"/>
                </a:lnTo>
                <a:lnTo>
                  <a:pt x="0" y="1281684"/>
                </a:lnTo>
                <a:lnTo>
                  <a:pt x="7522464" y="1281684"/>
                </a:lnTo>
                <a:lnTo>
                  <a:pt x="752246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736" y="2474976"/>
            <a:ext cx="7522845" cy="1282065"/>
          </a:xfrm>
          <a:prstGeom prst="rect">
            <a:avLst/>
          </a:prstGeom>
          <a:ln w="12192">
            <a:solidFill>
              <a:srgbClr val="D2CA6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1153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made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4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cards.</a:t>
            </a:r>
            <a:endParaRPr sz="2200" dirty="0">
              <a:latin typeface="Calibri"/>
              <a:cs typeface="Calibri"/>
            </a:endParaRPr>
          </a:p>
          <a:p>
            <a:pPr marL="811530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Cards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grouped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together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deck.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591" y="2145792"/>
            <a:ext cx="5270754" cy="654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8588" y="2261742"/>
            <a:ext cx="494741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follows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deck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card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mechanism: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736" y="4200144"/>
            <a:ext cx="7522845" cy="1248410"/>
          </a:xfrm>
          <a:custGeom>
            <a:avLst/>
            <a:gdLst/>
            <a:ahLst/>
            <a:cxnLst/>
            <a:rect l="l" t="t" r="r" b="b"/>
            <a:pathLst>
              <a:path w="7522845" h="1248410">
                <a:moveTo>
                  <a:pt x="7522464" y="0"/>
                </a:moveTo>
                <a:lnTo>
                  <a:pt x="0" y="0"/>
                </a:lnTo>
                <a:lnTo>
                  <a:pt x="0" y="1248155"/>
                </a:lnTo>
                <a:lnTo>
                  <a:pt x="7522464" y="1248155"/>
                </a:lnTo>
                <a:lnTo>
                  <a:pt x="752246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736" y="4200144"/>
            <a:ext cx="7522845" cy="1084271"/>
          </a:xfrm>
          <a:prstGeom prst="rect">
            <a:avLst/>
          </a:prstGeom>
          <a:ln w="12192">
            <a:solidFill>
              <a:srgbClr val="94A29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811530" marR="1013460" indent="-229235">
              <a:lnSpc>
                <a:spcPts val="2420"/>
              </a:lnSpc>
              <a:buChar char="•"/>
              <a:tabLst>
                <a:tab pos="812165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navigates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the deck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series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cards.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591" y="3870947"/>
            <a:ext cx="5270754" cy="65609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8588" y="3987800"/>
            <a:ext cx="465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deck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 HTML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5179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61771"/>
            <a:ext cx="8305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out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tex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ia</a:t>
            </a:r>
            <a:r>
              <a:rPr sz="2800" spc="-95" dirty="0" smtClean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lang="en-US"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 value together: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905000"/>
            <a:ext cx="5064456" cy="350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683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28600" algn="l"/>
                <a:tab pos="229235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lang="en-US" sz="2000" dirty="0" smtClean="0">
                <a:solidFill>
                  <a:srgbClr val="2E2B1F"/>
                </a:solidFill>
                <a:latin typeface="Cambria"/>
                <a:cs typeface="Cambria"/>
              </a:rPr>
              <a:t>html&gt;</a:t>
            </a:r>
            <a:endParaRPr lang="en-US" sz="2000" dirty="0" smtClean="0">
              <a:latin typeface="Cambria"/>
              <a:cs typeface="Cambria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lang="en-US"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&lt;body&gt;</a:t>
            </a:r>
            <a:endParaRPr lang="en-US" sz="2000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&lt;?</a:t>
            </a:r>
            <a:r>
              <a:rPr lang="en-US" sz="2000" spc="-5" dirty="0" err="1" smtClean="0">
                <a:solidFill>
                  <a:srgbClr val="2E2B1F"/>
                </a:solidFill>
                <a:latin typeface="Cambria"/>
                <a:cs typeface="Cambria"/>
              </a:rPr>
              <a:t>php</a:t>
            </a:r>
            <a:endParaRPr lang="en-US" sz="2000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$txt = "Dept. of Computer Engineering";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 smtClean="0">
                <a:solidFill>
                  <a:srgbClr val="FF0000"/>
                </a:solidFill>
                <a:latin typeface="Cambria"/>
                <a:cs typeface="Cambria"/>
              </a:rPr>
              <a:t>echo "VSG, </a:t>
            </a:r>
            <a:r>
              <a:rPr lang="en-US" sz="2000" spc="-5" dirty="0" smtClean="0">
                <a:solidFill>
                  <a:srgbClr val="7030A0"/>
                </a:solidFill>
                <a:latin typeface="Cambria"/>
                <a:cs typeface="Cambria"/>
              </a:rPr>
              <a:t>$txt</a:t>
            </a:r>
            <a:r>
              <a:rPr lang="en-US" sz="2000" spc="-5" dirty="0" smtClean="0">
                <a:solidFill>
                  <a:srgbClr val="FF0000"/>
                </a:solidFill>
                <a:latin typeface="Cambria"/>
                <a:cs typeface="Cambria"/>
              </a:rPr>
              <a:t>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&lt;/body&gt;</a:t>
            </a:r>
            <a:endParaRPr lang="en-US" sz="2000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&lt;/html&gt;</a:t>
            </a:r>
            <a:endParaRPr lang="en-US" sz="2000" dirty="0" smtClean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057400"/>
            <a:ext cx="4067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31393"/>
            <a:ext cx="36715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514830"/>
            <a:ext cx="7852409" cy="4137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0408" y="1555495"/>
            <a:ext cx="376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3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xt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972030"/>
            <a:ext cx="7852409" cy="4137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31640" y="2012442"/>
            <a:ext cx="1670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hyperlink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(anchor)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2429243"/>
            <a:ext cx="7852409" cy="4122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31640" y="2469261"/>
            <a:ext cx="5822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ti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2884932"/>
            <a:ext cx="7852409" cy="4137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31640" y="2925826"/>
            <a:ext cx="13493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goto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17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3342132"/>
            <a:ext cx="7852409" cy="4137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31640" y="3382771"/>
            <a:ext cx="36487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trigger</a:t>
            </a:r>
            <a:r>
              <a:rPr sz="17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(units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tenths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second)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52" y="3799319"/>
            <a:ext cx="7852409" cy="41225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31640" y="3839717"/>
            <a:ext cx="13366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4254982"/>
            <a:ext cx="7852409" cy="4137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31640" y="4296283"/>
            <a:ext cx="21278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return to</a:t>
            </a:r>
            <a:r>
              <a:rPr sz="17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4712182"/>
            <a:ext cx="7852409" cy="4137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231640" y="4753102"/>
            <a:ext cx="15119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5169369"/>
            <a:ext cx="7852409" cy="4122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31640" y="5210047"/>
            <a:ext cx="12490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display</a:t>
            </a:r>
            <a:r>
              <a:rPr sz="1700" b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image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5625084"/>
            <a:ext cx="7852409" cy="41379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257546" y="5666638"/>
            <a:ext cx="4048254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b="1" spc="-5" dirty="0" smtClean="0">
                <a:solidFill>
                  <a:srgbClr val="2E2B1F"/>
                </a:solidFill>
                <a:latin typeface="Calibri"/>
                <a:cs typeface="Calibri"/>
              </a:rPr>
              <a:t>defines a name/value pair to be sent in URL</a:t>
            </a:r>
            <a:endParaRPr sz="1700" b="1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6082284"/>
            <a:ext cx="7852409" cy="41379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53034" y="1555495"/>
            <a:ext cx="3393440" cy="485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&lt;/p&gt;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&lt;a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href=...&gt;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&lt;/a&gt;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&lt;do&gt;</a:t>
            </a:r>
            <a:r>
              <a:rPr sz="17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&lt;/do&gt;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&lt;go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href=.../&gt;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&lt;timer&gt;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&lt;input/&gt;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&lt;prev/&gt;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$(…)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&lt;img</a:t>
            </a:r>
            <a:r>
              <a:rPr sz="17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src=…</a:t>
            </a:r>
            <a:r>
              <a:rPr sz="17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&lt;postfield</a:t>
            </a:r>
            <a:r>
              <a:rPr sz="17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name=…</a:t>
            </a:r>
            <a:r>
              <a:rPr sz="17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value=…/&gt;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&lt;select 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 &lt;option&gt;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&lt;option&gt;</a:t>
            </a:r>
            <a:r>
              <a:rPr sz="17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2E2B1F"/>
                </a:solidFill>
                <a:latin typeface="Calibri"/>
                <a:cs typeface="Calibri"/>
              </a:rPr>
              <a:t>&lt;/select&gt;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1522" y="6123533"/>
            <a:ext cx="9232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7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2E2B1F"/>
                </a:solidFill>
                <a:latin typeface="Calibri"/>
                <a:cs typeface="Calibri"/>
              </a:rPr>
              <a:t>box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07314"/>
            <a:ext cx="36791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10" dirty="0"/>
              <a:t> </a:t>
            </a: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4863465" cy="4526280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 ?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xml</a:t>
            </a:r>
            <a:r>
              <a:rPr sz="18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version=“1.0”</a:t>
            </a:r>
            <a:r>
              <a:rPr sz="18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? 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&lt;!DOCTYPE</a:t>
            </a:r>
            <a:r>
              <a:rPr sz="18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wml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 …&gt;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&lt;wml&gt;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&lt;card&gt;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&lt;p&gt;</a:t>
            </a:r>
            <a:endParaRPr sz="1800">
              <a:latin typeface="Cambria"/>
              <a:cs typeface="Cambria"/>
            </a:endParaRPr>
          </a:p>
          <a:p>
            <a:pPr marL="1463040">
              <a:lnSpc>
                <a:spcPct val="100000"/>
              </a:lnSpc>
            </a:pPr>
            <a:r>
              <a:rPr sz="1800" spc="-25" dirty="0">
                <a:solidFill>
                  <a:srgbClr val="2E2B1F"/>
                </a:solidFill>
                <a:latin typeface="Cambria"/>
                <a:cs typeface="Cambria"/>
              </a:rPr>
              <a:t>Text….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&lt;p&gt;</a:t>
            </a:r>
            <a:endParaRPr sz="1800">
              <a:latin typeface="Cambria"/>
              <a:cs typeface="Cambria"/>
            </a:endParaRPr>
          </a:p>
          <a:p>
            <a:pPr marL="1463040">
              <a:lnSpc>
                <a:spcPct val="100000"/>
              </a:lnSpc>
            </a:pPr>
            <a:r>
              <a:rPr sz="1800" spc="-25" dirty="0">
                <a:solidFill>
                  <a:srgbClr val="2E2B1F"/>
                </a:solidFill>
                <a:latin typeface="Cambria"/>
                <a:cs typeface="Cambria"/>
              </a:rPr>
              <a:t>Text……</a:t>
            </a:r>
            <a:endParaRPr sz="1800">
              <a:latin typeface="Cambria"/>
              <a:cs typeface="Cambria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&lt;/card&gt;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&lt;card&gt;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ambria"/>
                <a:cs typeface="Cambria"/>
              </a:rPr>
              <a:t>...</a:t>
            </a:r>
            <a:endParaRPr sz="1800">
              <a:latin typeface="Cambria"/>
              <a:cs typeface="Cambria"/>
            </a:endParaRPr>
          </a:p>
          <a:p>
            <a:pPr marL="54864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&lt;/card&gt;</a:t>
            </a:r>
            <a:endParaRPr sz="1800">
              <a:latin typeface="Cambria"/>
              <a:cs typeface="Cambri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&lt;/wml&gt;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35083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50178"/>
            <a:ext cx="4343400" cy="3939540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&lt;?xml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&lt;wml&gt;</a:t>
            </a:r>
            <a:endParaRPr sz="1800" dirty="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&lt;card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id="one"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title="First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Card"&gt;</a:t>
            </a:r>
            <a:endParaRPr sz="1800" dirty="0">
              <a:latin typeface="Calibri"/>
              <a:cs typeface="Calibri"/>
            </a:endParaRPr>
          </a:p>
          <a:p>
            <a:pPr marL="40513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&lt;p&gt;</a:t>
            </a:r>
            <a:endParaRPr sz="1800" dirty="0"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deck</a:t>
            </a:r>
            <a:endParaRPr lang="en-US" sz="18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&lt;anchor&gt;</a:t>
            </a:r>
            <a:endParaRPr lang="en-US" sz="1800" spc="-5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="newcard.wml"&gt;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	 &lt;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postfield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name="x" value="17"/&gt;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	 &lt;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postfield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name="y" value="42"/&gt;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/go</a:t>
            </a:r>
            <a:r>
              <a:rPr lang="en-US" dirty="0" smtClean="0"/>
              <a:t>&gt;</a:t>
            </a:r>
          </a:p>
          <a:p>
            <a:pPr marL="772795">
              <a:spcBef>
                <a:spcPts val="215"/>
              </a:spcBef>
            </a:pPr>
            <a:r>
              <a:rPr lang="en-US" spc="-5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&lt;/anchor&gt;</a:t>
            </a:r>
          </a:p>
          <a:p>
            <a:pPr marL="458470">
              <a:lnSpc>
                <a:spcPct val="100000"/>
              </a:lnSpc>
              <a:spcBef>
                <a:spcPts val="220"/>
              </a:spcBef>
            </a:pP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p&gt;</a:t>
            </a:r>
            <a:endParaRPr sz="1800" dirty="0">
              <a:latin typeface="Calibri"/>
              <a:cs typeface="Calibri"/>
            </a:endParaRPr>
          </a:p>
          <a:p>
            <a:pPr marL="40513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&lt;/card</a:t>
            </a:r>
            <a:r>
              <a:rPr sz="1800" spc="-1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572000" y="1011307"/>
            <a:ext cx="4343400" cy="3636893"/>
          </a:xfrm>
          <a:prstGeom prst="rect">
            <a:avLst/>
          </a:prstGeom>
          <a:solidFill>
            <a:srgbClr val="D0DEDE"/>
          </a:solidFill>
          <a:ln w="12192">
            <a:solidFill>
              <a:srgbClr val="97BAB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15"/>
              </a:spcBef>
            </a:pPr>
            <a:r>
              <a:rPr lang="en-US" spc="-10" dirty="0" smtClean="0">
                <a:solidFill>
                  <a:srgbClr val="2E2B1F"/>
                </a:solidFill>
                <a:cs typeface="Calibri"/>
              </a:rPr>
              <a:t>&lt;card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id="two"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title="Second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Card"&gt;</a:t>
            </a:r>
            <a:endParaRPr lang="en-US" dirty="0" smtClean="0"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lang="en-US" dirty="0" smtClean="0">
                <a:solidFill>
                  <a:srgbClr val="2E2B1F"/>
                </a:solidFill>
                <a:cs typeface="Calibri"/>
              </a:rPr>
              <a:t>&lt;p&gt;</a:t>
            </a:r>
            <a:endParaRPr lang="en-US" dirty="0" smtClean="0">
              <a:cs typeface="Calibri"/>
            </a:endParaRPr>
          </a:p>
          <a:p>
            <a:pPr marL="719455">
              <a:lnSpc>
                <a:spcPct val="100000"/>
              </a:lnSpc>
              <a:spcBef>
                <a:spcPts val="215"/>
              </a:spcBef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This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is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second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card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the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deck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spc="-5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&lt;anchor&gt;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="newcard.wml"&gt;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	 &lt;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name="x" value="17"/&gt;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	 &lt;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name="y" value="42"/&gt; </a:t>
            </a:r>
          </a:p>
          <a:p>
            <a:pPr marL="772795">
              <a:lnSpc>
                <a:spcPct val="100000"/>
              </a:lnSpc>
              <a:spcBef>
                <a:spcPts val="215"/>
              </a:spcBef>
            </a:pP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/go</a:t>
            </a:r>
            <a:r>
              <a:rPr lang="en-US" dirty="0" smtClean="0"/>
              <a:t>&gt;</a:t>
            </a:r>
          </a:p>
          <a:p>
            <a:pPr marL="772795">
              <a:spcBef>
                <a:spcPts val="215"/>
              </a:spcBef>
            </a:pPr>
            <a:r>
              <a:rPr lang="en-US" spc="-5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&lt;/anchor&gt;</a:t>
            </a:r>
            <a:endParaRPr lang="en-US" dirty="0" smtClean="0"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20"/>
              </a:spcBef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&lt;/p&gt;</a:t>
            </a:r>
            <a:endParaRPr lang="en-US" dirty="0" smtClean="0"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215"/>
              </a:spcBef>
            </a:pPr>
            <a:r>
              <a:rPr lang="en-US" spc="-15" dirty="0" smtClean="0">
                <a:solidFill>
                  <a:srgbClr val="2E2B1F"/>
                </a:solidFill>
                <a:cs typeface="Calibri"/>
              </a:rPr>
              <a:t>&lt;/card&gt;</a:t>
            </a:r>
            <a:endParaRPr lang="en-US" dirty="0" smtClean="0"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pc="-5" dirty="0" err="1" smtClean="0">
                <a:solidFill>
                  <a:srgbClr val="2E2B1F"/>
                </a:solidFill>
                <a:cs typeface="Calibri"/>
              </a:rPr>
              <a:t>wml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&gt;</a:t>
            </a:r>
            <a:endParaRPr lang="en-US" dirty="0" smtClean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9530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&lt;</a:t>
            </a:r>
            <a:r>
              <a:rPr lang="en-US" sz="2000" dirty="0" err="1" smtClean="0"/>
              <a:t>setvar</a:t>
            </a:r>
            <a:r>
              <a:rPr lang="en-US" sz="2000" dirty="0" smtClean="0"/>
              <a:t>&gt; can only be executed upon a &lt;go&gt;, &lt;</a:t>
            </a:r>
            <a:r>
              <a:rPr lang="en-US" sz="2000" dirty="0" err="1" smtClean="0"/>
              <a:t>prev</a:t>
            </a:r>
            <a:r>
              <a:rPr lang="en-US" sz="2000" dirty="0" smtClean="0"/>
              <a:t>&gt;, or &lt;refresh&gt; actions.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It is common practice to set variables before moving to a card where you will need them, by embedding the proper &lt;</a:t>
            </a:r>
            <a:r>
              <a:rPr lang="en-US" sz="2000" dirty="0" err="1" smtClean="0"/>
              <a:t>setvar</a:t>
            </a:r>
            <a:r>
              <a:rPr lang="en-US" sz="2000" dirty="0" smtClean="0"/>
              <a:t>&gt; elements within the corresponding &lt;go&gt;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onevent</a:t>
            </a:r>
            <a:r>
              <a:rPr lang="en-US" sz="2000" dirty="0" smtClean="0"/>
              <a:t>&gt; and 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refresh</a:t>
            </a:r>
            <a:r>
              <a:rPr lang="en-US" sz="2000" dirty="0" smtClean="0"/>
              <a:t>&gt; elements force a &lt;</a:t>
            </a:r>
            <a:r>
              <a:rPr lang="en-US" sz="2000" dirty="0" err="1" smtClean="0"/>
              <a:t>setvar</a:t>
            </a:r>
            <a:r>
              <a:rPr lang="en-US" sz="2000" dirty="0" smtClean="0"/>
              <a:t>&gt; to execute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15553"/>
          </a:xfrm>
        </p:spPr>
        <p:txBody>
          <a:bodyPr/>
          <a:lstStyle/>
          <a:p>
            <a:r>
              <a:rPr lang="en-US" sz="4000" dirty="0" smtClean="0"/>
              <a:t>Appropriate use of &lt;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4000" dirty="0" smtClean="0"/>
              <a:t>&gt; tag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6705600" cy="2764859"/>
          </a:xfrm>
        </p:spPr>
        <p:txBody>
          <a:bodyPr/>
          <a:lstStyle/>
          <a:p>
            <a:r>
              <a:rPr lang="en-US" sz="2000" dirty="0" smtClean="0"/>
              <a:t>&lt;card id="card1"&gt;</a:t>
            </a:r>
          </a:p>
          <a:p>
            <a:r>
              <a:rPr lang="en-US" sz="2000" dirty="0" smtClean="0"/>
              <a:t>	 &lt;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oneven</a:t>
            </a:r>
            <a:r>
              <a:rPr lang="en-US" sz="2000" dirty="0" err="1" smtClean="0"/>
              <a:t>t</a:t>
            </a:r>
            <a:r>
              <a:rPr lang="en-US" sz="2000" dirty="0" smtClean="0"/>
              <a:t> type="</a:t>
            </a:r>
            <a:r>
              <a:rPr lang="en-US" sz="2000" dirty="0" err="1" smtClean="0"/>
              <a:t>onenterforward</a:t>
            </a:r>
            <a:r>
              <a:rPr lang="en-US" sz="2000" dirty="0" smtClean="0"/>
              <a:t>"&gt; </a:t>
            </a:r>
          </a:p>
          <a:p>
            <a:r>
              <a:rPr lang="en-US" sz="2000" dirty="0" smtClean="0"/>
              <a:t>		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refresh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			&lt;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2000" dirty="0" smtClean="0"/>
              <a:t> . . . /&gt; </a:t>
            </a:r>
          </a:p>
          <a:p>
            <a:r>
              <a:rPr lang="en-US" sz="2000" dirty="0" smtClean="0"/>
              <a:t>			&lt;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setvar</a:t>
            </a:r>
            <a:r>
              <a:rPr lang="en-US" sz="2000" dirty="0" smtClean="0"/>
              <a:t> . . . /&gt; </a:t>
            </a:r>
          </a:p>
          <a:p>
            <a:r>
              <a:rPr lang="en-US" sz="2000" dirty="0" smtClean="0"/>
              <a:t>		&lt;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/refresh</a:t>
            </a:r>
            <a:r>
              <a:rPr lang="en-US" sz="2000" dirty="0" smtClean="0"/>
              <a:t>&gt; </a:t>
            </a:r>
          </a:p>
          <a:p>
            <a:r>
              <a:rPr lang="en-US" sz="2000" dirty="0" smtClean="0"/>
              <a:t>	&lt;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onevent</a:t>
            </a:r>
            <a:r>
              <a:rPr lang="en-US" sz="2000" dirty="0" smtClean="0"/>
              <a:t>&gt;</a:t>
            </a:r>
          </a:p>
          <a:p>
            <a:r>
              <a:rPr lang="en-US" sz="2000" spc="-15" dirty="0" smtClean="0"/>
              <a:t>&lt;/card&gt;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0810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M</a:t>
            </a:r>
            <a:r>
              <a:rPr spc="-5" dirty="0"/>
              <a:t>L</a:t>
            </a:r>
            <a:r>
              <a:rPr spc="-204" dirty="0"/>
              <a:t> </a:t>
            </a:r>
            <a:r>
              <a:rPr spc="-105" dirty="0"/>
              <a:t>Scr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95"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848600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WMLScript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Script)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client-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WML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(Wireless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Markup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Language).</a:t>
            </a:r>
            <a:endParaRPr sz="2400" dirty="0">
              <a:latin typeface="Calibri"/>
              <a:cs typeface="Calibri"/>
            </a:endParaRPr>
          </a:p>
          <a:p>
            <a:pPr marL="241300" marR="24765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scripting language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language,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smtClean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1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smtClean="0">
                <a:solidFill>
                  <a:srgbClr val="2E2B1F"/>
                </a:solidFill>
                <a:latin typeface="Calibri"/>
                <a:cs typeface="Calibri"/>
              </a:rPr>
              <a:t>light</a:t>
            </a:r>
            <a:r>
              <a:rPr sz="2400" b="1" spc="1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WMLScript,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wireless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device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computation.</a:t>
            </a:r>
            <a:endParaRPr sz="2400" dirty="0">
              <a:latin typeface="Calibri"/>
              <a:cs typeface="Calibri"/>
            </a:endParaRPr>
          </a:p>
          <a:p>
            <a:pPr marL="241300" marR="1022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reduces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responses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to/from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400" spc="-3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3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22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err="1" smtClean="0"/>
              <a:t>WMLScript</a:t>
            </a:r>
            <a:r>
              <a:rPr lang="en-US" sz="2400" dirty="0" smtClean="0"/>
              <a:t> is used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validate user input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generate dialog boxes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view error messages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access facilities </a:t>
            </a:r>
            <a:r>
              <a:rPr lang="en-US" sz="2400" dirty="0" smtClean="0"/>
              <a:t>of the user agent, 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3237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WA</a:t>
            </a:r>
            <a:r>
              <a:rPr spc="-5" dirty="0"/>
              <a:t>P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05" dirty="0"/>
              <a:t>pp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ca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4150360" cy="348172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Banking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domain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Finance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 domain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Shopping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Ticketing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Entertainment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Weather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 reporting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E-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Messaging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33913"/>
            <a:ext cx="59410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100" dirty="0" smtClean="0"/>
              <a:t>Intro to </a:t>
            </a:r>
            <a:r>
              <a:rPr sz="6600" spc="-100" dirty="0" smtClean="0"/>
              <a:t>N</a:t>
            </a:r>
            <a:r>
              <a:rPr sz="6600" spc="-95" dirty="0" smtClean="0"/>
              <a:t>o</a:t>
            </a:r>
            <a:r>
              <a:rPr sz="6600" spc="-100" dirty="0" smtClean="0"/>
              <a:t>d</a:t>
            </a:r>
            <a:r>
              <a:rPr sz="6600" dirty="0" smtClean="0"/>
              <a:t>e</a:t>
            </a:r>
            <a:r>
              <a:rPr sz="6600" spc="-204" dirty="0" smtClean="0"/>
              <a:t> </a:t>
            </a:r>
            <a:r>
              <a:rPr sz="6600" spc="-90" dirty="0"/>
              <a:t>J</a:t>
            </a:r>
            <a:r>
              <a:rPr sz="6600" dirty="0"/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4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N</a:t>
            </a:r>
            <a:r>
              <a:rPr spc="-110" dirty="0"/>
              <a:t>od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10" dirty="0"/>
              <a:t>J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2706"/>
            <a:ext cx="7376159" cy="48756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Node.js?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an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framework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runs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platforms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(Windows,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Linux,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Unix,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Mac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OS X,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etc.)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uses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page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create,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open,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read,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write,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 server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add,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modify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File?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tasks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certain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events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typical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someone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trying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access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port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 server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 files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initiated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effect</a:t>
            </a:r>
            <a:endParaRPr sz="18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Node.js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".</a:t>
            </a:r>
            <a:r>
              <a:rPr sz="1800" dirty="0" err="1">
                <a:solidFill>
                  <a:srgbClr val="2E2B1F"/>
                </a:solidFill>
                <a:latin typeface="Calibri"/>
                <a:cs typeface="Calibri"/>
              </a:rPr>
              <a:t>js</a:t>
            </a: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18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extension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74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N</a:t>
            </a:r>
            <a:r>
              <a:rPr spc="-110" dirty="0"/>
              <a:t>od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10" dirty="0"/>
              <a:t>J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203450"/>
          <a:ext cx="7924800" cy="210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  <a:gridCol w="39624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request: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Node.js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request: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434340" indent="-342900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Sends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computer's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marR="42672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Waits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file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opens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content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client.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3434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33705" algn="l"/>
                          <a:tab pos="434340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request.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45"/>
                        </a:spcBef>
                        <a:buAutoNum type="arabicPeriod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Sends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computer's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eriod" startAt="2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request.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34975" marR="213360" indent="-343535">
                        <a:lnSpc>
                          <a:spcPct val="100000"/>
                        </a:lnSpc>
                        <a:buAutoNum type="arabicPeriod" startAt="2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opened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read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client.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1000" y="1295400"/>
            <a:ext cx="7848600" cy="708025"/>
          </a:xfrm>
          <a:prstGeom prst="rect">
            <a:avLst/>
          </a:prstGeom>
          <a:solidFill>
            <a:srgbClr val="FFFFFF"/>
          </a:solidFill>
          <a:ln w="25400">
            <a:solidFill>
              <a:srgbClr val="9CBD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287270" marR="241300" indent="-204152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common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task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open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0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return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client.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572000"/>
            <a:ext cx="807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Node.js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eliminates</a:t>
            </a:r>
            <a:r>
              <a:rPr sz="20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waiting</a:t>
            </a:r>
            <a:r>
              <a:rPr sz="2000" spc="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simply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continues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000" spc="-15" dirty="0" smtClean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99085" marR="70675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Node.js runs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single-threaded,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non-blocking</a:t>
            </a:r>
            <a:r>
              <a:rPr lang="en-US" sz="2000" dirty="0" smtClean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asynchronously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lang="en-US" sz="2000" spc="-20" dirty="0" smtClean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000" spc="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very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memory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efficient.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Node JS server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3323987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http = require('http');  // to include the HTTP module</a:t>
            </a:r>
          </a:p>
          <a:p>
            <a:endParaRPr lang="en-US" dirty="0" smtClean="0"/>
          </a:p>
          <a:p>
            <a:r>
              <a:rPr lang="en-US" dirty="0" smtClean="0"/>
              <a:t>//create a server object: </a:t>
            </a:r>
            <a:br>
              <a:rPr lang="en-US" dirty="0" smtClean="0"/>
            </a:b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endParaRPr lang="en-US" dirty="0" smtClean="0"/>
          </a:p>
          <a:p>
            <a:r>
              <a:rPr lang="en-US" dirty="0" smtClean="0"/>
              <a:t>//add HTTP header with the correct content type: </a:t>
            </a:r>
            <a:br>
              <a:rPr lang="en-US" dirty="0" smtClean="0"/>
            </a:br>
            <a:r>
              <a:rPr lang="en-US" b="1" dirty="0" smtClean="0"/>
              <a:t>  </a:t>
            </a:r>
            <a:r>
              <a:rPr lang="en-US" b="1" dirty="0" err="1" smtClean="0"/>
              <a:t>res.writeHead</a:t>
            </a:r>
            <a:r>
              <a:rPr lang="en-US" b="1" dirty="0" smtClean="0"/>
              <a:t>(200, {'Content-Type': 'text/html'});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 </a:t>
            </a:r>
            <a:r>
              <a:rPr lang="en-US" dirty="0" err="1" smtClean="0"/>
              <a:t>res.write</a:t>
            </a:r>
            <a:r>
              <a:rPr lang="en-US" dirty="0" smtClean="0"/>
              <a:t>('Hello World!'); //write a response to the client 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res.end</a:t>
            </a:r>
            <a:r>
              <a:rPr lang="en-US" dirty="0" smtClean="0"/>
              <a:t>(); //end the response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}).listen(8080); //the server object listens on port 8080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64"/>
            <a:ext cx="80746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000" spc="-100" dirty="0" smtClean="0"/>
              <a:t>Script </a:t>
            </a:r>
            <a:r>
              <a:rPr sz="4000" spc="-160" dirty="0" smtClean="0"/>
              <a:t>f</a:t>
            </a:r>
            <a:r>
              <a:rPr sz="4000" spc="-105" dirty="0" smtClean="0"/>
              <a:t>o</a:t>
            </a:r>
            <a:r>
              <a:rPr sz="4000" spc="-5" dirty="0" smtClean="0"/>
              <a:t>r</a:t>
            </a:r>
            <a:r>
              <a:rPr sz="4000" spc="-215" dirty="0" smtClean="0"/>
              <a:t> </a:t>
            </a:r>
            <a:r>
              <a:rPr sz="4000" spc="-105" dirty="0"/>
              <a:t>add</a:t>
            </a:r>
            <a:r>
              <a:rPr sz="4000" spc="-110" dirty="0"/>
              <a:t>i</a:t>
            </a:r>
            <a:r>
              <a:rPr sz="4000" spc="-95" dirty="0"/>
              <a:t>t</a:t>
            </a:r>
            <a:r>
              <a:rPr sz="4000" spc="-110" dirty="0"/>
              <a:t>i</a:t>
            </a:r>
            <a:r>
              <a:rPr sz="4000" spc="-105" dirty="0"/>
              <a:t>o</a:t>
            </a:r>
            <a:r>
              <a:rPr sz="4000" spc="-5" dirty="0"/>
              <a:t>n</a:t>
            </a:r>
            <a:r>
              <a:rPr sz="4000" spc="-200" dirty="0"/>
              <a:t> </a:t>
            </a:r>
            <a:r>
              <a:rPr sz="4000" spc="-105" dirty="0"/>
              <a:t>o</a:t>
            </a:r>
            <a:r>
              <a:rPr sz="4000" spc="-5" dirty="0"/>
              <a:t>f</a:t>
            </a:r>
            <a:r>
              <a:rPr sz="4000" spc="-210" dirty="0"/>
              <a:t> </a:t>
            </a:r>
            <a:r>
              <a:rPr sz="4000" spc="-95" dirty="0"/>
              <a:t>t</a:t>
            </a:r>
            <a:r>
              <a:rPr sz="4000" spc="-155" dirty="0"/>
              <a:t>w</a:t>
            </a:r>
            <a:r>
              <a:rPr sz="4000" spc="-5" dirty="0"/>
              <a:t>o  </a:t>
            </a:r>
            <a:r>
              <a:rPr sz="4000" spc="-8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524000"/>
            <a:ext cx="6741160" cy="323806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$n1=5;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$n2=6;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2E2B1F"/>
                </a:solidFill>
                <a:cs typeface="Calibri"/>
              </a:rPr>
              <a:t>$sum=</a:t>
            </a:r>
            <a:r>
              <a:rPr lang="pt-BR" sz="2200" spc="-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$n1+$n2;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pt-BR" sz="2200" spc="-5" dirty="0">
                <a:solidFill>
                  <a:srgbClr val="FF0000"/>
                </a:solidFill>
                <a:cs typeface="Calibri"/>
              </a:rPr>
              <a:t>echo "Summation is: </a:t>
            </a:r>
            <a:r>
              <a:rPr lang="pt-BR" sz="2200" spc="-5" dirty="0" smtClean="0">
                <a:solidFill>
                  <a:srgbClr val="FF0000"/>
                </a:solidFill>
                <a:cs typeface="Calibri"/>
              </a:rPr>
              <a:t>$sum";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URL query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39050" cy="4185761"/>
          </a:xfrm>
        </p:spPr>
        <p:txBody>
          <a:bodyPr/>
          <a:lstStyle/>
          <a:p>
            <a:r>
              <a:rPr lang="en-US" sz="2000" dirty="0" smtClean="0"/>
              <a:t>To split the query string into readable parts, such as the URL module: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  <a:br>
              <a:rPr lang="en-US" dirty="0" smtClean="0"/>
            </a:b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= require('</a:t>
            </a:r>
            <a:r>
              <a:rPr lang="en-US" b="1" dirty="0" err="1" smtClean="0"/>
              <a:t>url</a:t>
            </a:r>
            <a:r>
              <a:rPr lang="en-US" b="1" dirty="0" smtClean="0"/>
              <a:t>');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res.writeHead</a:t>
            </a:r>
            <a:r>
              <a:rPr lang="en-US" dirty="0" smtClean="0"/>
              <a:t>(200, {'Content-Type': 'text/html'});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 </a:t>
            </a:r>
            <a:r>
              <a:rPr lang="en-US" b="1" dirty="0" err="1" smtClean="0"/>
              <a:t>var</a:t>
            </a:r>
            <a:r>
              <a:rPr lang="en-US" b="1" dirty="0" smtClean="0"/>
              <a:t> q = </a:t>
            </a:r>
            <a:r>
              <a:rPr lang="en-US" b="1" dirty="0" err="1" smtClean="0"/>
              <a:t>url.parse</a:t>
            </a:r>
            <a:r>
              <a:rPr lang="en-US" b="1" dirty="0" smtClean="0"/>
              <a:t>(req.url, true).query;</a:t>
            </a:r>
            <a:br>
              <a:rPr lang="en-US" b="1" dirty="0" smtClean="0"/>
            </a:br>
            <a:r>
              <a:rPr lang="en-US" dirty="0" smtClean="0"/>
              <a:t>  </a:t>
            </a:r>
            <a:r>
              <a:rPr lang="en-US" dirty="0" err="1" smtClean="0"/>
              <a:t>var</a:t>
            </a:r>
            <a:r>
              <a:rPr lang="en-US" dirty="0" smtClean="0"/>
              <a:t> txt = </a:t>
            </a:r>
            <a:r>
              <a:rPr lang="en-US" b="1" dirty="0" err="1" smtClean="0"/>
              <a:t>q.year</a:t>
            </a:r>
            <a:r>
              <a:rPr lang="en-US" dirty="0" smtClean="0"/>
              <a:t> + " " + </a:t>
            </a:r>
            <a:r>
              <a:rPr lang="en-US" b="1" dirty="0" err="1" smtClean="0"/>
              <a:t>q.month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res.end</a:t>
            </a:r>
            <a:r>
              <a:rPr lang="en-US" dirty="0" smtClean="0"/>
              <a:t>(txt);</a:t>
            </a:r>
            <a:br>
              <a:rPr lang="en-US" dirty="0" smtClean="0"/>
            </a:br>
            <a:r>
              <a:rPr lang="en-US" dirty="0" smtClean="0"/>
              <a:t>}).listen(8080);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725" y="4419600"/>
            <a:ext cx="4486275" cy="22383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007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48663"/>
            <a:ext cx="7620000" cy="38484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70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declared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anywhere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script.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800" spc="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scope</a:t>
            </a:r>
            <a:r>
              <a:rPr sz="2800" spc="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800" spc="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variable</a:t>
            </a:r>
            <a:r>
              <a:rPr sz="28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</a:t>
            </a:r>
            <a:r>
              <a:rPr lang="en-US"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at</a:t>
            </a:r>
            <a:r>
              <a:rPr sz="2800" spc="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part</a:t>
            </a:r>
            <a:r>
              <a:rPr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800" spc="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script</a:t>
            </a:r>
            <a:r>
              <a:rPr sz="28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</a:t>
            </a:r>
            <a:r>
              <a:rPr sz="2800" spc="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800" spc="-48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  <a:r>
              <a:rPr sz="2800" spc="-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sz="2800" spc="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referenced</a:t>
            </a:r>
            <a:r>
              <a:rPr lang="en-US"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or </a:t>
            </a:r>
            <a:r>
              <a:rPr sz="28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used.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PHP</a:t>
            </a:r>
            <a:r>
              <a:rPr sz="2800" b="1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has</a:t>
            </a:r>
            <a:r>
              <a:rPr sz="2800" b="1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three</a:t>
            </a:r>
            <a:r>
              <a:rPr sz="2800" b="1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different</a:t>
            </a:r>
            <a:r>
              <a:rPr sz="2800" b="1" spc="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variable</a:t>
            </a:r>
            <a:r>
              <a:rPr sz="2800" b="1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scopes:</a:t>
            </a:r>
            <a:endParaRPr sz="2800" b="1" dirty="0" smtClean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endParaRPr sz="2800" dirty="0" smtClean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dirty="0" smtClean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endParaRPr sz="2800" dirty="0" smtClean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static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715"/>
            <a:ext cx="6322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685800"/>
            <a:ext cx="5911215" cy="1229360"/>
            <a:chOff x="202692" y="685800"/>
            <a:chExt cx="5911215" cy="1229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" y="685800"/>
              <a:ext cx="2283714" cy="1229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19" y="685800"/>
              <a:ext cx="4353306" cy="12291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833755"/>
            <a:ext cx="6779260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133600"/>
            <a:ext cx="4648200" cy="3122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 $x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5;   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//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global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scope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"Variable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 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dirty="0" err="1" smtClean="0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 err="1" smtClean="0">
                <a:solidFill>
                  <a:srgbClr val="2E2B1F"/>
                </a:solidFill>
                <a:cs typeface="Calibri"/>
              </a:rPr>
              <a:t>myTest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();</a:t>
            </a:r>
            <a:endParaRPr lang="en-US" sz="20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95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"Variable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x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outside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function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is:</a:t>
            </a:r>
            <a:r>
              <a:rPr lang="en-US" sz="20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10" dirty="0" smtClean="0">
                <a:solidFill>
                  <a:srgbClr val="2E2B1F"/>
                </a:solidFill>
                <a:cs typeface="Calibri"/>
              </a:rPr>
              <a:t>$x”;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961" y="2175510"/>
            <a:ext cx="3733800" cy="921406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1025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is:</a:t>
            </a:r>
            <a:endParaRPr sz="1900" dirty="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1595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561" y="54102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63140" marR="136525" indent="-2123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outside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scope</a:t>
            </a:r>
            <a:r>
              <a:rPr lang="en-US" sz="2000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sz="2000" b="1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outside a </a:t>
            </a:r>
            <a:r>
              <a:rPr sz="2000" b="1" dirty="0" smtClean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715"/>
            <a:ext cx="6132956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Scop</a:t>
            </a:r>
            <a:r>
              <a:rPr spc="-95" dirty="0"/>
              <a:t>e</a:t>
            </a:r>
            <a:r>
              <a:rPr spc="-5" dirty="0"/>
              <a:t>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685800"/>
            <a:ext cx="5911215" cy="1229360"/>
            <a:chOff x="202692" y="685800"/>
            <a:chExt cx="5911215" cy="1229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" y="685800"/>
              <a:ext cx="2283714" cy="1229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19" y="685800"/>
              <a:ext cx="4353306" cy="12291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55" y="838200"/>
            <a:ext cx="629094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44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oc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400" dirty="0">
              <a:latin typeface="Cambria"/>
              <a:cs typeface="Cambria"/>
            </a:endParaRPr>
          </a:p>
          <a:p>
            <a:pPr marL="1301115">
              <a:lnSpc>
                <a:spcPct val="100000"/>
              </a:lnSpc>
              <a:spcBef>
                <a:spcPts val="229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226691"/>
            <a:ext cx="4759960" cy="2860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scope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"Variable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 err="1" smtClean="0">
                <a:solidFill>
                  <a:srgbClr val="2E2B1F"/>
                </a:solidFill>
                <a:cs typeface="Calibri"/>
              </a:rPr>
              <a:t>myTest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();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"Variable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x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outside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function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is:</a:t>
            </a:r>
            <a:r>
              <a:rPr lang="en-US" sz="20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$x";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87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961" y="2175510"/>
            <a:ext cx="3733800" cy="709167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4340" indent="-229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5</a:t>
            </a:r>
            <a:endParaRPr sz="2000" dirty="0">
              <a:latin typeface="Calibri"/>
              <a:cs typeface="Calibri"/>
            </a:endParaRPr>
          </a:p>
          <a:p>
            <a:pPr marL="434340" indent="-22987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434340" algn="l"/>
                <a:tab pos="43497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61" y="54102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331720" marR="117475" indent="-221043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 declared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function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LOCAL </a:t>
            </a:r>
            <a:r>
              <a:rPr lang="en-US" sz="2000" b="1" spc="-5" dirty="0" smtClean="0">
                <a:solidFill>
                  <a:srgbClr val="FF0000"/>
                </a:solidFill>
                <a:latin typeface="Calibri"/>
                <a:cs typeface="Calibri"/>
              </a:rPr>
              <a:t>scope </a:t>
            </a:r>
            <a:r>
              <a:rPr sz="2000" dirty="0" smtClean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can only be </a:t>
            </a:r>
            <a:r>
              <a:rPr sz="2000" b="1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accessed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715"/>
            <a:ext cx="6779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85" dirty="0"/>
              <a:t>e</a:t>
            </a:r>
            <a:r>
              <a:rPr spc="-5" dirty="0"/>
              <a:t>-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92" y="685800"/>
            <a:ext cx="5261610" cy="12291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440" y="833755"/>
            <a:ext cx="8112760" cy="12933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2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lob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4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400" spc="-19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4400" spc="-14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10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4400" spc="-16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4400" spc="-15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400" dirty="0">
              <a:latin typeface="Cambria"/>
              <a:cs typeface="Cambria"/>
            </a:endParaRPr>
          </a:p>
          <a:p>
            <a:pPr marL="1491615">
              <a:lnSpc>
                <a:spcPct val="100000"/>
              </a:lnSpc>
              <a:spcBef>
                <a:spcPts val="2290"/>
              </a:spcBef>
            </a:pP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133600"/>
            <a:ext cx="6436360" cy="3486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s-E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$x</a:t>
            </a:r>
            <a:r>
              <a:rPr lang="es-ES" sz="2000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s-E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5;</a:t>
            </a:r>
            <a:endParaRPr lang="es-E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$y</a:t>
            </a:r>
            <a:r>
              <a:rPr lang="es-ES" sz="2000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s-E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10;</a:t>
            </a:r>
            <a:endParaRPr lang="es-E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3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myTest()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IN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 err="1" smtClean="0">
                <a:solidFill>
                  <a:srgbClr val="2E2B1F"/>
                </a:solidFill>
                <a:latin typeface="Calibri"/>
                <a:cs typeface="Calibri"/>
              </a:rPr>
              <a:t>myTest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();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20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30" dirty="0" smtClean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391" y="1795399"/>
            <a:ext cx="840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561" y="2175510"/>
            <a:ext cx="1219200" cy="797560"/>
          </a:xfrm>
          <a:prstGeom prst="rect">
            <a:avLst/>
          </a:prstGeom>
          <a:solidFill>
            <a:srgbClr val="FFFFFF"/>
          </a:solidFill>
          <a:ln w="25907">
            <a:solidFill>
              <a:srgbClr val="2E2B1F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61" y="5715000"/>
            <a:ext cx="7772400" cy="646331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451860" marR="381000" indent="-306451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global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keyword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is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to access a global variable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within a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2715"/>
            <a:ext cx="7084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Scop</a:t>
            </a:r>
            <a:r>
              <a:rPr spc="-85" dirty="0"/>
              <a:t>e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762001"/>
            <a:ext cx="5943600" cy="12933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0000"/>
                </a:solidFill>
                <a:latin typeface="Cambria"/>
                <a:cs typeface="Cambria"/>
              </a:rPr>
              <a:t>Th</a:t>
            </a:r>
            <a:r>
              <a:rPr sz="4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4400" spc="-125" dirty="0" smtClean="0">
                <a:solidFill>
                  <a:srgbClr val="FF0000"/>
                </a:solidFill>
                <a:latin typeface="Cambria"/>
                <a:cs typeface="Cambria"/>
              </a:rPr>
              <a:t>static </a:t>
            </a:r>
            <a:r>
              <a:rPr sz="4400" spc="-195" dirty="0" smtClean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4400" spc="-145" dirty="0" smtClean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400" spc="-100" dirty="0" smtClean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4400" spc="-165" dirty="0" smtClean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4400" spc="-95" dirty="0" smtClean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4400" spc="-155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400" dirty="0">
              <a:latin typeface="Cambria"/>
              <a:cs typeface="Cambria"/>
            </a:endParaRPr>
          </a:p>
          <a:p>
            <a:pPr marL="1491615">
              <a:lnSpc>
                <a:spcPct val="100000"/>
              </a:lnSpc>
              <a:spcBef>
                <a:spcPts val="2290"/>
              </a:spcBef>
            </a:pP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981200"/>
            <a:ext cx="807720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s-E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function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add1() {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 </a:t>
            </a:r>
            <a:r>
              <a:rPr lang="es-ES" sz="2000" dirty="0" err="1" smtClean="0">
                <a:solidFill>
                  <a:srgbClr val="FF0000"/>
                </a:solidFill>
                <a:cs typeface="Calibri"/>
              </a:rPr>
              <a:t>static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$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= 0;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 $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++;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 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return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 $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number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endParaRPr lang="es-E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echo "&lt;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echo "&lt;</a:t>
            </a:r>
            <a:r>
              <a:rPr lang="es-ES" sz="2000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s-ES" sz="2000" dirty="0" smtClean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echo add1();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s-ES" sz="200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1" y="2993339"/>
            <a:ext cx="541019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static keyword is used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 declare variables in a function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that retain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their values even after the function has ended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5836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95" dirty="0"/>
              <a:t>m</a:t>
            </a:r>
            <a:r>
              <a:rPr spc="-105" dirty="0"/>
              <a:t>par</a:t>
            </a:r>
            <a:r>
              <a:rPr spc="-110" dirty="0"/>
              <a:t>i</a:t>
            </a:r>
            <a:r>
              <a:rPr spc="-100" dirty="0"/>
              <a:t>s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5" dirty="0"/>
              <a:t>Ope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35" dirty="0"/>
              <a:t>t</a:t>
            </a:r>
            <a:r>
              <a:rPr spc="-105" dirty="0"/>
              <a:t>or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924800" cy="431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295400"/>
                <a:gridCol w="1219200"/>
                <a:gridCol w="43434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Identical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===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$y,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same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436245" algn="l"/>
                        </a:tabLst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	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is not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51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er  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than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116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$x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36854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Loops, </a:t>
            </a:r>
            <a:r>
              <a:rPr sz="1700" b="1" spc="-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71800"/>
            <a:ext cx="35026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7200" spc="-9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72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endParaRPr sz="7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1822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5" dirty="0"/>
              <a:t>d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05" dirty="0"/>
              <a:t>oop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94050" y="1828545"/>
            <a:ext cx="4889500" cy="1885950"/>
            <a:chOff x="3194050" y="1828545"/>
            <a:chExt cx="4889500" cy="1885950"/>
          </a:xfrm>
        </p:grpSpPr>
        <p:sp>
          <p:nvSpPr>
            <p:cNvPr id="4" name="object 4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5"/>
                  </a:lnTo>
                  <a:lnTo>
                    <a:pt x="4564633" y="1872995"/>
                  </a:lnTo>
                  <a:lnTo>
                    <a:pt x="4610748" y="1869609"/>
                  </a:lnTo>
                  <a:lnTo>
                    <a:pt x="4654767" y="1859773"/>
                  </a:lnTo>
                  <a:lnTo>
                    <a:pt x="4696206" y="1843971"/>
                  </a:lnTo>
                  <a:lnTo>
                    <a:pt x="4734582" y="1822687"/>
                  </a:lnTo>
                  <a:lnTo>
                    <a:pt x="4769411" y="1796404"/>
                  </a:lnTo>
                  <a:lnTo>
                    <a:pt x="4800208" y="1765607"/>
                  </a:lnTo>
                  <a:lnTo>
                    <a:pt x="4826491" y="1730778"/>
                  </a:lnTo>
                  <a:lnTo>
                    <a:pt x="4847775" y="1692402"/>
                  </a:lnTo>
                  <a:lnTo>
                    <a:pt x="4863577" y="1650963"/>
                  </a:lnTo>
                  <a:lnTo>
                    <a:pt x="4873413" y="1606944"/>
                  </a:lnTo>
                  <a:lnTo>
                    <a:pt x="4876800" y="1560829"/>
                  </a:lnTo>
                  <a:lnTo>
                    <a:pt x="4876800" y="312165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0400" y="1834895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5"/>
                  </a:moveTo>
                  <a:lnTo>
                    <a:pt x="4876800" y="1560829"/>
                  </a:lnTo>
                  <a:lnTo>
                    <a:pt x="4873413" y="1606944"/>
                  </a:lnTo>
                  <a:lnTo>
                    <a:pt x="4863577" y="1650963"/>
                  </a:lnTo>
                  <a:lnTo>
                    <a:pt x="4847775" y="1692402"/>
                  </a:lnTo>
                  <a:lnTo>
                    <a:pt x="4826491" y="1730778"/>
                  </a:lnTo>
                  <a:lnTo>
                    <a:pt x="4800208" y="1765607"/>
                  </a:lnTo>
                  <a:lnTo>
                    <a:pt x="4769411" y="1796404"/>
                  </a:lnTo>
                  <a:lnTo>
                    <a:pt x="4734582" y="1822687"/>
                  </a:lnTo>
                  <a:lnTo>
                    <a:pt x="4696206" y="1843971"/>
                  </a:lnTo>
                  <a:lnTo>
                    <a:pt x="4654767" y="1859773"/>
                  </a:lnTo>
                  <a:lnTo>
                    <a:pt x="4610748" y="1869609"/>
                  </a:lnTo>
                  <a:lnTo>
                    <a:pt x="4564633" y="1872995"/>
                  </a:lnTo>
                  <a:lnTo>
                    <a:pt x="0" y="1872995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5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3458" y="2096907"/>
            <a:ext cx="1832610" cy="1247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5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Elseif</a:t>
            </a:r>
            <a:r>
              <a:rPr sz="25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ladder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Switch</a:t>
            </a:r>
            <a:r>
              <a:rPr sz="2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1597152"/>
            <a:ext cx="2748534" cy="23461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9734" y="2163572"/>
            <a:ext cx="2214245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034" marR="5080" indent="-13970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Conditional  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4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eme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4050" y="4286758"/>
            <a:ext cx="4889500" cy="1885950"/>
            <a:chOff x="3194050" y="4286758"/>
            <a:chExt cx="4889500" cy="1885950"/>
          </a:xfrm>
        </p:grpSpPr>
        <p:sp>
          <p:nvSpPr>
            <p:cNvPr id="10" name="object 10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564633" y="0"/>
                  </a:moveTo>
                  <a:lnTo>
                    <a:pt x="0" y="0"/>
                  </a:lnTo>
                  <a:lnTo>
                    <a:pt x="0" y="1872996"/>
                  </a:lnTo>
                  <a:lnTo>
                    <a:pt x="4564633" y="1872996"/>
                  </a:lnTo>
                  <a:lnTo>
                    <a:pt x="4610748" y="1869611"/>
                  </a:lnTo>
                  <a:lnTo>
                    <a:pt x="4654767" y="1859779"/>
                  </a:lnTo>
                  <a:lnTo>
                    <a:pt x="4696206" y="1843982"/>
                  </a:lnTo>
                  <a:lnTo>
                    <a:pt x="4734582" y="1822703"/>
                  </a:lnTo>
                  <a:lnTo>
                    <a:pt x="4769411" y="1796426"/>
                  </a:lnTo>
                  <a:lnTo>
                    <a:pt x="4800208" y="1765633"/>
                  </a:lnTo>
                  <a:lnTo>
                    <a:pt x="4826491" y="1730806"/>
                  </a:lnTo>
                  <a:lnTo>
                    <a:pt x="4847775" y="1692430"/>
                  </a:lnTo>
                  <a:lnTo>
                    <a:pt x="4863577" y="1650986"/>
                  </a:lnTo>
                  <a:lnTo>
                    <a:pt x="4873413" y="1606959"/>
                  </a:lnTo>
                  <a:lnTo>
                    <a:pt x="4876800" y="1560830"/>
                  </a:lnTo>
                  <a:lnTo>
                    <a:pt x="4876800" y="312166"/>
                  </a:lnTo>
                  <a:lnTo>
                    <a:pt x="4873413" y="266051"/>
                  </a:lnTo>
                  <a:lnTo>
                    <a:pt x="4863577" y="222032"/>
                  </a:lnTo>
                  <a:lnTo>
                    <a:pt x="4847775" y="180593"/>
                  </a:lnTo>
                  <a:lnTo>
                    <a:pt x="4826491" y="142217"/>
                  </a:lnTo>
                  <a:lnTo>
                    <a:pt x="4800208" y="107388"/>
                  </a:lnTo>
                  <a:lnTo>
                    <a:pt x="4769411" y="76591"/>
                  </a:lnTo>
                  <a:lnTo>
                    <a:pt x="4734582" y="50308"/>
                  </a:lnTo>
                  <a:lnTo>
                    <a:pt x="4696206" y="29024"/>
                  </a:lnTo>
                  <a:lnTo>
                    <a:pt x="4654767" y="13222"/>
                  </a:lnTo>
                  <a:lnTo>
                    <a:pt x="4610748" y="3386"/>
                  </a:lnTo>
                  <a:lnTo>
                    <a:pt x="4564633" y="0"/>
                  </a:lnTo>
                  <a:close/>
                </a:path>
              </a:pathLst>
            </a:custGeom>
            <a:solidFill>
              <a:srgbClr val="E1E0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4293108"/>
              <a:ext cx="4876800" cy="1873250"/>
            </a:xfrm>
            <a:custGeom>
              <a:avLst/>
              <a:gdLst/>
              <a:ahLst/>
              <a:cxnLst/>
              <a:rect l="l" t="t" r="r" b="b"/>
              <a:pathLst>
                <a:path w="4876800" h="1873250">
                  <a:moveTo>
                    <a:pt x="4876800" y="312166"/>
                  </a:moveTo>
                  <a:lnTo>
                    <a:pt x="4876800" y="1560830"/>
                  </a:lnTo>
                  <a:lnTo>
                    <a:pt x="4873413" y="1606959"/>
                  </a:lnTo>
                  <a:lnTo>
                    <a:pt x="4863577" y="1650986"/>
                  </a:lnTo>
                  <a:lnTo>
                    <a:pt x="4847775" y="1692430"/>
                  </a:lnTo>
                  <a:lnTo>
                    <a:pt x="4826491" y="1730806"/>
                  </a:lnTo>
                  <a:lnTo>
                    <a:pt x="4800208" y="1765633"/>
                  </a:lnTo>
                  <a:lnTo>
                    <a:pt x="4769411" y="1796426"/>
                  </a:lnTo>
                  <a:lnTo>
                    <a:pt x="4734582" y="1822703"/>
                  </a:lnTo>
                  <a:lnTo>
                    <a:pt x="4696206" y="1843982"/>
                  </a:lnTo>
                  <a:lnTo>
                    <a:pt x="4654767" y="1859779"/>
                  </a:lnTo>
                  <a:lnTo>
                    <a:pt x="4610748" y="1869611"/>
                  </a:lnTo>
                  <a:lnTo>
                    <a:pt x="4564633" y="1872996"/>
                  </a:lnTo>
                  <a:lnTo>
                    <a:pt x="0" y="1872996"/>
                  </a:lnTo>
                  <a:lnTo>
                    <a:pt x="0" y="0"/>
                  </a:lnTo>
                  <a:lnTo>
                    <a:pt x="4564633" y="0"/>
                  </a:lnTo>
                  <a:lnTo>
                    <a:pt x="4610748" y="3386"/>
                  </a:lnTo>
                  <a:lnTo>
                    <a:pt x="4654767" y="13222"/>
                  </a:lnTo>
                  <a:lnTo>
                    <a:pt x="4696206" y="29024"/>
                  </a:lnTo>
                  <a:lnTo>
                    <a:pt x="4734582" y="50308"/>
                  </a:lnTo>
                  <a:lnTo>
                    <a:pt x="4769411" y="76591"/>
                  </a:lnTo>
                  <a:lnTo>
                    <a:pt x="4800208" y="107388"/>
                  </a:lnTo>
                  <a:lnTo>
                    <a:pt x="4826491" y="142217"/>
                  </a:lnTo>
                  <a:lnTo>
                    <a:pt x="4847775" y="180593"/>
                  </a:lnTo>
                  <a:lnTo>
                    <a:pt x="4863577" y="222032"/>
                  </a:lnTo>
                  <a:lnTo>
                    <a:pt x="4873413" y="266051"/>
                  </a:lnTo>
                  <a:lnTo>
                    <a:pt x="4876800" y="312166"/>
                  </a:lnTo>
                  <a:close/>
                </a:path>
              </a:pathLst>
            </a:custGeom>
            <a:ln w="12192">
              <a:solidFill>
                <a:srgbClr val="E1E0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83458" y="4353534"/>
            <a:ext cx="1385570" cy="16535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5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1300" algn="l"/>
              </a:tabLst>
            </a:pPr>
            <a:r>
              <a:rPr sz="2500" spc="-15" dirty="0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4055364"/>
            <a:ext cx="2748534" cy="23461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3450" y="4622672"/>
            <a:ext cx="2190750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614045">
              <a:lnSpc>
                <a:spcPts val="4070"/>
              </a:lnSpc>
              <a:spcBef>
                <a:spcPts val="540"/>
              </a:spcBef>
            </a:pP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Loop 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700" spc="-5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3700" spc="-5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3700" spc="-2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37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700" spc="-5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7367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If…else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06184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f(condition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tabLst>
                <a:tab pos="582295" algn="l"/>
                <a:tab pos="583565" algn="l"/>
              </a:tabLst>
            </a:pP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statements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tabLst>
                <a:tab pos="513715" algn="l"/>
                <a:tab pos="514984" algn="l"/>
              </a:tabLst>
            </a:pP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statements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275" y="2057400"/>
            <a:ext cx="318579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$n=5;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($n%2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==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0)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 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cho</a:t>
            </a:r>
            <a:r>
              <a:rPr sz="24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Even”;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lse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 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cho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“Number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Odd”;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1333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</a:t>
            </a:r>
            <a:r>
              <a:rPr spc="-100" dirty="0"/>
              <a:t>ls</a:t>
            </a:r>
            <a:r>
              <a:rPr spc="-105" dirty="0"/>
              <a:t>e</a:t>
            </a:r>
            <a:r>
              <a:rPr spc="-110" dirty="0"/>
              <a:t>i</a:t>
            </a:r>
            <a:r>
              <a:rPr spc="-5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15816"/>
            <a:ext cx="2264410" cy="268663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f(condition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582930" indent="-5708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582295" algn="l"/>
                <a:tab pos="58356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err="1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lseif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lse</a:t>
            </a:r>
            <a:endParaRPr sz="2400" dirty="0">
              <a:latin typeface="Calibri"/>
              <a:cs typeface="Calibri"/>
            </a:endParaRPr>
          </a:p>
          <a:p>
            <a:pPr marL="514350" indent="-50228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513715" algn="l"/>
                <a:tab pos="514984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statements;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91440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1371600"/>
            <a:ext cx="3429635" cy="4918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200" spc="-1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200" spc="-10" dirty="0" smtClean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$day=date("l");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 smtClean="0">
              <a:solidFill>
                <a:srgbClr val="2E2B1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if($day == "Saturday")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	echo "Happy Weekend";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err="1" smtClean="0">
                <a:solidFill>
                  <a:srgbClr val="2E2B1F"/>
                </a:solidFill>
                <a:cs typeface="Calibri"/>
              </a:rPr>
              <a:t>elseif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($day == "Sunday")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	echo "Relax, it’s Sunday";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else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	echo "It’s Working day";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&lt;/body&gt;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774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</a:t>
            </a:r>
            <a:r>
              <a:rPr spc="-95" dirty="0"/>
              <a:t>w</a:t>
            </a:r>
            <a:r>
              <a:rPr spc="-110" dirty="0"/>
              <a:t>i</a:t>
            </a:r>
            <a:r>
              <a:rPr spc="-135" dirty="0"/>
              <a:t>t</a:t>
            </a:r>
            <a:r>
              <a:rPr spc="-105" dirty="0"/>
              <a:t>c</a:t>
            </a:r>
            <a:r>
              <a:rPr spc="-5" dirty="0"/>
              <a:t>h</a:t>
            </a:r>
            <a:r>
              <a:rPr spc="-229" dirty="0"/>
              <a:t> </a:t>
            </a:r>
            <a:r>
              <a:rPr spc="-105" dirty="0"/>
              <a:t>ca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2712085" cy="26558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witch(expression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ase</a:t>
            </a:r>
            <a:r>
              <a:rPr sz="1800" spc="-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constant_expression:</a:t>
            </a:r>
            <a:endParaRPr sz="1800" dirty="0">
              <a:latin typeface="Calibri"/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765175" algn="l"/>
                <a:tab pos="765810" algn="l"/>
              </a:tabLst>
            </a:pPr>
            <a:r>
              <a:rPr lang="en-US"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statements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817244" indent="-80518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817244" algn="l"/>
                <a:tab pos="817880" algn="l"/>
              </a:tabLst>
            </a:pPr>
            <a:r>
              <a:rPr lang="en-US"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break;</a:t>
            </a:r>
            <a:endParaRPr lang="en-US" sz="18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pc="-10" dirty="0">
                <a:solidFill>
                  <a:srgbClr val="2E2B1F"/>
                </a:solidFill>
                <a:cs typeface="Calibri"/>
              </a:rPr>
              <a:t>default:</a:t>
            </a:r>
            <a:endParaRPr lang="en-US" dirty="0">
              <a:cs typeface="Calibri"/>
            </a:endParaRPr>
          </a:p>
          <a:p>
            <a:pPr marL="765810" indent="-75311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765175" algn="l"/>
                <a:tab pos="765810" algn="l"/>
              </a:tabLst>
            </a:pPr>
            <a:r>
              <a:rPr lang="en-US" spc="-25" dirty="0">
                <a:solidFill>
                  <a:srgbClr val="2E2B1F"/>
                </a:solidFill>
                <a:cs typeface="Calibri"/>
              </a:rPr>
              <a:t> 	s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t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a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t</a:t>
            </a:r>
            <a:r>
              <a:rPr lang="en-US" dirty="0">
                <a:solidFill>
                  <a:srgbClr val="2E2B1F"/>
                </a:solidFill>
                <a:cs typeface="Calibri"/>
              </a:rPr>
              <a:t>eme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n</a:t>
            </a:r>
            <a:r>
              <a:rPr lang="en-US" dirty="0">
                <a:solidFill>
                  <a:srgbClr val="2E2B1F"/>
                </a:solidFill>
                <a:cs typeface="Calibri"/>
              </a:rPr>
              <a:t>ts;</a:t>
            </a:r>
            <a:endParaRPr lang="en-US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dirty="0" smtClean="0">
                <a:solidFill>
                  <a:srgbClr val="2E2B1F"/>
                </a:solidFill>
                <a:cs typeface="Calibri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6075" y="495338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886200" y="1824799"/>
            <a:ext cx="4162425" cy="470628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dirty="0"/>
              <a:t>&lt;?php</a:t>
            </a:r>
          </a:p>
          <a:p>
            <a:pPr marL="241300" marR="1876425">
              <a:lnSpc>
                <a:spcPct val="120000"/>
              </a:lnSpc>
              <a:spcBef>
                <a:spcPts val="5"/>
              </a:spcBef>
            </a:pPr>
            <a:r>
              <a:rPr spc="-15" dirty="0"/>
              <a:t>$favcolor </a:t>
            </a:r>
            <a:r>
              <a:rPr dirty="0"/>
              <a:t>= </a:t>
            </a:r>
            <a:r>
              <a:rPr spc="-5" dirty="0"/>
              <a:t>"red"; </a:t>
            </a:r>
            <a:r>
              <a:rPr dirty="0"/>
              <a:t> </a:t>
            </a:r>
            <a:r>
              <a:rPr spc="-10" dirty="0"/>
              <a:t>switch</a:t>
            </a:r>
            <a:r>
              <a:rPr spc="-20" dirty="0"/>
              <a:t> </a:t>
            </a:r>
            <a:r>
              <a:rPr spc="-15" dirty="0"/>
              <a:t>($favcolor)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 marL="44958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case</a:t>
            </a:r>
            <a:r>
              <a:rPr spc="-40" dirty="0"/>
              <a:t> </a:t>
            </a:r>
            <a:r>
              <a:rPr spc="-5" dirty="0"/>
              <a:t>"red":</a:t>
            </a:r>
          </a:p>
          <a:p>
            <a:pPr marL="660400">
              <a:lnSpc>
                <a:spcPct val="100000"/>
              </a:lnSpc>
              <a:spcBef>
                <a:spcPts val="434"/>
              </a:spcBef>
            </a:pPr>
            <a:r>
              <a:rPr dirty="0"/>
              <a:t>echo </a:t>
            </a:r>
            <a:r>
              <a:rPr spc="-30" dirty="0"/>
              <a:t>"Your</a:t>
            </a:r>
            <a:r>
              <a:rPr dirty="0"/>
              <a:t> </a:t>
            </a:r>
            <a:r>
              <a:rPr spc="-20" dirty="0"/>
              <a:t>favorite</a:t>
            </a:r>
            <a:r>
              <a:rPr spc="-5" dirty="0"/>
              <a:t> </a:t>
            </a:r>
            <a:r>
              <a:rPr spc="-10" dirty="0"/>
              <a:t>color</a:t>
            </a:r>
            <a:r>
              <a:rPr spc="10" dirty="0"/>
              <a:t> </a:t>
            </a:r>
            <a:r>
              <a:rPr spc="-5" dirty="0"/>
              <a:t>is red!";</a:t>
            </a:r>
          </a:p>
          <a:p>
            <a:pPr marL="66040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break;</a:t>
            </a:r>
          </a:p>
          <a:p>
            <a:pPr marL="449580" indent="-43751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tabLst>
                <a:tab pos="449580" algn="l"/>
                <a:tab pos="450215" algn="l"/>
              </a:tabLst>
            </a:pPr>
            <a:r>
              <a:rPr lang="en-US" spc="-5" dirty="0" smtClean="0"/>
              <a:t>	</a:t>
            </a:r>
            <a:r>
              <a:rPr spc="-5" dirty="0" smtClean="0"/>
              <a:t>case</a:t>
            </a:r>
            <a:r>
              <a:rPr spc="-35" dirty="0" smtClean="0"/>
              <a:t> </a:t>
            </a:r>
            <a:r>
              <a:rPr spc="-5" dirty="0"/>
              <a:t>"blue":</a:t>
            </a:r>
          </a:p>
          <a:p>
            <a:pPr marL="660400" marR="48260">
              <a:lnSpc>
                <a:spcPct val="120000"/>
              </a:lnSpc>
            </a:pPr>
            <a:r>
              <a:rPr dirty="0"/>
              <a:t>echo </a:t>
            </a:r>
            <a:r>
              <a:rPr spc="-30" dirty="0"/>
              <a:t>"Your</a:t>
            </a:r>
            <a:r>
              <a:rPr spc="-5" dirty="0"/>
              <a:t> </a:t>
            </a:r>
            <a:r>
              <a:rPr spc="-20" dirty="0"/>
              <a:t>favorite</a:t>
            </a:r>
            <a:r>
              <a:rPr spc="-5" dirty="0"/>
              <a:t> </a:t>
            </a:r>
            <a:r>
              <a:rPr spc="-10" dirty="0"/>
              <a:t>color</a:t>
            </a:r>
            <a:r>
              <a:rPr spc="5" dirty="0"/>
              <a:t> </a:t>
            </a:r>
            <a:r>
              <a:rPr spc="-5" dirty="0"/>
              <a:t>is blue!"; </a:t>
            </a:r>
            <a:r>
              <a:rPr spc="-390" dirty="0"/>
              <a:t> </a:t>
            </a:r>
            <a:r>
              <a:rPr spc="-5" dirty="0" smtClean="0"/>
              <a:t>break;</a:t>
            </a:r>
            <a:endParaRPr lang="en-US" spc="-5" dirty="0" smtClean="0"/>
          </a:p>
          <a:p>
            <a:pPr marL="660400" marR="48260">
              <a:lnSpc>
                <a:spcPct val="120000"/>
              </a:lnSpc>
            </a:pPr>
            <a:r>
              <a:rPr spc="-10" dirty="0" smtClean="0"/>
              <a:t>default</a:t>
            </a:r>
            <a:r>
              <a:rPr spc="-10" dirty="0"/>
              <a:t>:</a:t>
            </a:r>
          </a:p>
          <a:p>
            <a:pPr marL="241300" marR="5080" indent="419100">
              <a:lnSpc>
                <a:spcPct val="120000"/>
              </a:lnSpc>
              <a:spcBef>
                <a:spcPts val="5"/>
              </a:spcBef>
            </a:pPr>
            <a:r>
              <a:rPr dirty="0" smtClean="0"/>
              <a:t>echo</a:t>
            </a:r>
            <a:r>
              <a:rPr spc="5" dirty="0" smtClean="0"/>
              <a:t> </a:t>
            </a:r>
            <a:r>
              <a:rPr spc="-30" dirty="0"/>
              <a:t>"Your</a:t>
            </a:r>
            <a:r>
              <a:rPr dirty="0"/>
              <a:t> </a:t>
            </a:r>
            <a:r>
              <a:rPr spc="-20" dirty="0"/>
              <a:t>favorite</a:t>
            </a:r>
            <a:r>
              <a:rPr dirty="0"/>
              <a:t> </a:t>
            </a:r>
            <a:r>
              <a:rPr spc="-10" dirty="0"/>
              <a:t>color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neither </a:t>
            </a:r>
            <a:r>
              <a:rPr spc="-395" dirty="0"/>
              <a:t> </a:t>
            </a:r>
            <a:r>
              <a:rPr spc="-10" dirty="0" smtClean="0"/>
              <a:t>red</a:t>
            </a:r>
            <a:r>
              <a:rPr lang="en-US" spc="-10" dirty="0" smtClean="0"/>
              <a:t> nor b</a:t>
            </a:r>
            <a:r>
              <a:rPr spc="-5" dirty="0" smtClean="0"/>
              <a:t>lue</a:t>
            </a:r>
            <a:r>
              <a:rPr spc="-5" dirty="0"/>
              <a:t>!";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dirty="0"/>
              <a:t>}</a:t>
            </a: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dirty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765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089" y="1365630"/>
            <a:ext cx="86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138299"/>
            <a:ext cx="3083560" cy="13426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true)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8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450215" algn="l"/>
                <a:tab pos="450850" algn="l"/>
              </a:tabLst>
            </a:pPr>
            <a:r>
              <a:rPr lang="en-US"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	// 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1365630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2209800"/>
            <a:ext cx="3124835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32384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27965" algn="l"/>
                <a:tab pos="228600" algn="l"/>
              </a:tabLst>
            </a:pPr>
            <a:r>
              <a:rPr lang="en-US" dirty="0">
                <a:solidFill>
                  <a:srgbClr val="2E2B1F"/>
                </a:solidFill>
                <a:cs typeface="Calibri"/>
              </a:rPr>
              <a:t>&lt;</a:t>
            </a:r>
            <a:r>
              <a:rPr lang="en-US" spc="5" dirty="0">
                <a:solidFill>
                  <a:srgbClr val="2E2B1F"/>
                </a:solidFill>
                <a:cs typeface="Calibri"/>
              </a:rPr>
              <a:t>?</a:t>
            </a:r>
            <a:r>
              <a:rPr lang="en-US" dirty="0" err="1">
                <a:solidFill>
                  <a:srgbClr val="2E2B1F"/>
                </a:solidFill>
                <a:cs typeface="Calibri"/>
              </a:rPr>
              <a:t>php</a:t>
            </a:r>
            <a:endParaRPr lang="en-US" dirty="0"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lang="en-US" dirty="0" smtClean="0">
                <a:solidFill>
                  <a:srgbClr val="2E2B1F"/>
                </a:solidFill>
                <a:cs typeface="Calibri"/>
              </a:rPr>
              <a:t>   $</a:t>
            </a:r>
            <a:r>
              <a:rPr lang="en-US" dirty="0">
                <a:solidFill>
                  <a:srgbClr val="2E2B1F"/>
                </a:solidFill>
                <a:cs typeface="Calibri"/>
              </a:rPr>
              <a:t>x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=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1;</a:t>
            </a:r>
            <a:endParaRPr lang="en-US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($x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5) </a:t>
            </a:r>
            <a:endParaRPr lang="en-US" sz="18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6169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</a:t>
            </a:r>
            <a:r>
              <a:rPr spc="-105" dirty="0"/>
              <a:t>o-</a:t>
            </a:r>
            <a:r>
              <a:rPr spc="-100" dirty="0"/>
              <a:t>W</a:t>
            </a:r>
            <a:r>
              <a:rPr spc="-105" dirty="0"/>
              <a:t>h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647950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193675"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27965" algn="ctr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(condition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true);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075" y="1365630"/>
            <a:ext cx="3353435" cy="338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2575">
              <a:lnSpc>
                <a:spcPct val="100000"/>
              </a:lnSpc>
              <a:spcBef>
                <a:spcPts val="100"/>
              </a:spcBef>
            </a:pPr>
            <a:r>
              <a:rPr sz="2400" b="1" dirty="0" smtClean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sz="1800" dirty="0">
              <a:latin typeface="Calibri"/>
              <a:cs typeface="Calibri"/>
            </a:endParaRPr>
          </a:p>
          <a:p>
            <a:pPr marL="241300" marR="2494280">
              <a:lnSpc>
                <a:spcPct val="15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do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"The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$x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$x++;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($x &lt;=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lang="en-US" dirty="0" smtClean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1653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19962"/>
            <a:ext cx="457200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0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(init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counter;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 smtClean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2E2B1F"/>
                </a:solidFill>
                <a:latin typeface="Calibri"/>
                <a:cs typeface="Calibri"/>
              </a:rPr>
              <a:t>counter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;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increment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counter)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code 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executed;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1370380"/>
            <a:ext cx="3505200" cy="327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($x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0;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&lt;=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10; $x++)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 smtClean="0">
                <a:latin typeface="Calibri"/>
                <a:cs typeface="Calibri"/>
              </a:rPr>
              <a:t>   {</a:t>
            </a:r>
            <a:endParaRPr sz="20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 "The number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&gt;";</a:t>
            </a:r>
            <a:endParaRPr lang="en-US" sz="20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</a:p>
          <a:p>
            <a:pPr marL="220979">
              <a:lnSpc>
                <a:spcPct val="100000"/>
              </a:lnSpc>
            </a:pP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256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o</a:t>
            </a:r>
            <a:r>
              <a:rPr spc="-180" dirty="0"/>
              <a:t>r</a:t>
            </a:r>
            <a:r>
              <a:rPr spc="-105" dirty="0"/>
              <a:t>eac</a:t>
            </a:r>
            <a:r>
              <a:rPr spc="-5" dirty="0"/>
              <a:t>h</a:t>
            </a:r>
            <a:r>
              <a:rPr spc="-210" dirty="0"/>
              <a:t> </a:t>
            </a:r>
            <a:r>
              <a:rPr spc="-100" dirty="0"/>
              <a:t>L</a:t>
            </a:r>
            <a:r>
              <a:rPr spc="-105" dirty="0"/>
              <a:t>oo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65630"/>
            <a:ext cx="277749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foreach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($array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$value) 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//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9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be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lang="en-US" sz="2000" dirty="0">
              <a:latin typeface="Calibri"/>
              <a:cs typeface="Calibri"/>
            </a:endParaRPr>
          </a:p>
          <a:p>
            <a:pPr marL="240665" marR="5080" indent="-240665">
              <a:lnSpc>
                <a:spcPct val="15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1371600"/>
            <a:ext cx="429387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sz="2000" dirty="0">
              <a:latin typeface="Calibri"/>
              <a:cs typeface="Calibri"/>
            </a:endParaRPr>
          </a:p>
          <a:p>
            <a:pPr marL="241300" marR="5080">
              <a:lnSpc>
                <a:spcPct val="15000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$colors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array("red",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"green",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"blue");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39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150000"/>
              </a:lnSpc>
            </a:pPr>
            <a:r>
              <a:rPr sz="20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foreach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($colors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$value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2000" dirty="0" smtClean="0">
                <a:latin typeface="Calibri"/>
                <a:cs typeface="Calibri"/>
              </a:rPr>
              <a:t>   {</a:t>
            </a:r>
            <a:endParaRPr sz="2000" dirty="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"$value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&gt;";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220979">
              <a:lnSpc>
                <a:spcPct val="100000"/>
              </a:lnSpc>
            </a:pP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4318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784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U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Def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05" dirty="0"/>
              <a:t>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88590"/>
            <a:ext cx="33045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functionName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</a:pP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192" y="1429638"/>
            <a:ext cx="478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4770" algn="l"/>
              </a:tabLst>
            </a:pP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x	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981200"/>
            <a:ext cx="2816225" cy="453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&lt;body&gt;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sz="2400" dirty="0"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writeMsg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()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85750" marR="5080" indent="-273050">
              <a:lnSpc>
                <a:spcPts val="2590"/>
              </a:lnSpc>
              <a:spcBef>
                <a:spcPts val="185"/>
              </a:spcBef>
            </a:pPr>
            <a:r>
              <a:rPr lang="en-US"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5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"Hello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world!";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4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endParaRPr lang="en-US" sz="2400" spc="-5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lang="en-US" sz="2400" spc="-5" dirty="0" err="1" smtClean="0">
                <a:solidFill>
                  <a:srgbClr val="2E2B1F"/>
                </a:solidFill>
                <a:cs typeface="Calibri"/>
              </a:rPr>
              <a:t>writeMsg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();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lang="en-US" sz="240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4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5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ts val="2555"/>
              </a:lnSpc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0000"/>
                </a:solidFill>
                <a:latin typeface="Calibri"/>
                <a:cs typeface="Calibri"/>
              </a:rPr>
              <a:t>PHP,</a:t>
            </a:r>
            <a:endParaRPr sz="17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endParaRPr sz="1700" dirty="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 smtClean="0">
                <a:solidFill>
                  <a:srgbClr val="FFFFFF"/>
                </a:solidFill>
                <a:latin typeface="Calibri"/>
                <a:cs typeface="Calibri"/>
              </a:rPr>
              <a:t>PHP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987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</a:t>
            </a:r>
            <a:r>
              <a:rPr spc="-105" dirty="0"/>
              <a:t>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er</a:t>
            </a:r>
            <a:r>
              <a:rPr spc="-110" dirty="0"/>
              <a:t>i</a:t>
            </a:r>
            <a:r>
              <a:rPr spc="-105" dirty="0"/>
              <a:t>ze</a:t>
            </a:r>
            <a:r>
              <a:rPr spc="-5" dirty="0"/>
              <a:t>d</a:t>
            </a:r>
            <a:r>
              <a:rPr spc="-21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14" dirty="0"/>
              <a:t>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981200"/>
            <a:ext cx="2553970" cy="404469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Add($a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4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2000" dirty="0">
              <a:latin typeface="Calibri"/>
              <a:cs typeface="Calibri"/>
            </a:endParaRPr>
          </a:p>
          <a:p>
            <a:pPr marL="412115">
              <a:lnSpc>
                <a:spcPts val="2280"/>
              </a:lnSpc>
              <a:spcBef>
                <a:spcPts val="24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“Sum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$sum";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F0000"/>
                </a:solidFill>
                <a:cs typeface="Calibri"/>
              </a:rPr>
              <a:t>A</a:t>
            </a:r>
            <a:r>
              <a:rPr lang="en-US" sz="2000" spc="5" dirty="0" smtClean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000" spc="-5" dirty="0" smtClean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000" spc="5" dirty="0" smtClean="0">
                <a:solidFill>
                  <a:srgbClr val="FF0000"/>
                </a:solidFill>
                <a:cs typeface="Calibri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1</a:t>
            </a:r>
            <a:r>
              <a:rPr lang="en-US" sz="2000" spc="5" dirty="0" smtClean="0">
                <a:solidFill>
                  <a:srgbClr val="FF0000"/>
                </a:solidFill>
                <a:cs typeface="Calibri"/>
              </a:rPr>
              <a:t>0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, </a:t>
            </a:r>
            <a:r>
              <a:rPr lang="en-US" sz="2000" spc="5" dirty="0" smtClean="0">
                <a:solidFill>
                  <a:srgbClr val="FF0000"/>
                </a:solidFill>
                <a:cs typeface="Calibri"/>
              </a:rPr>
              <a:t>2</a:t>
            </a:r>
            <a:r>
              <a:rPr lang="en-US" sz="2000" spc="-10" dirty="0" smtClean="0">
                <a:solidFill>
                  <a:srgbClr val="FF0000"/>
                </a:solidFill>
                <a:cs typeface="Calibri"/>
              </a:rPr>
              <a:t>0</a:t>
            </a:r>
            <a:r>
              <a:rPr lang="en-US" sz="2000" spc="-5" dirty="0" smtClean="0">
                <a:solidFill>
                  <a:srgbClr val="FF0000"/>
                </a:solidFill>
                <a:cs typeface="Calibri"/>
              </a:rPr>
              <a:t>);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ts val="228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0" y="1981200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8093"/>
            <a:ext cx="79286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5" dirty="0"/>
              <a:t>e</a:t>
            </a:r>
            <a:r>
              <a:rPr spc="-95" dirty="0"/>
              <a:t>tu</a:t>
            </a:r>
            <a:r>
              <a:rPr spc="-105" dirty="0"/>
              <a:t>r</a:t>
            </a:r>
            <a:r>
              <a:rPr spc="-100" dirty="0"/>
              <a:t>n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2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95" dirty="0"/>
              <a:t>t</a:t>
            </a:r>
            <a:r>
              <a:rPr spc="-105" dirty="0"/>
              <a:t>h</a:t>
            </a:r>
            <a:r>
              <a:rPr spc="-180" dirty="0"/>
              <a:t>r</a:t>
            </a:r>
            <a:r>
              <a:rPr spc="-105" dirty="0"/>
              <a:t>o</a:t>
            </a:r>
            <a:r>
              <a:rPr spc="-95" dirty="0"/>
              <a:t>u</a:t>
            </a:r>
            <a:r>
              <a:rPr spc="-140" dirty="0"/>
              <a:t>g</a:t>
            </a:r>
            <a:r>
              <a:rPr spc="-5" dirty="0"/>
              <a:t>h</a:t>
            </a:r>
            <a:r>
              <a:rPr spc="-204" dirty="0"/>
              <a:t>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2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2345055" cy="4077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9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Add($a,$b) {</a:t>
            </a:r>
            <a:endParaRPr sz="1900" dirty="0">
              <a:latin typeface="Calibri"/>
              <a:cs typeface="Calibri"/>
            </a:endParaRPr>
          </a:p>
          <a:p>
            <a:pPr marL="402590">
              <a:lnSpc>
                <a:spcPts val="205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1900" dirty="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</a:pPr>
            <a:r>
              <a:rPr lang="en-US" sz="1900" spc="-10" dirty="0" smtClean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1900" spc="-5" dirty="0" smtClean="0">
                <a:solidFill>
                  <a:srgbClr val="FF0000"/>
                </a:solidFill>
                <a:latin typeface="Calibri"/>
                <a:cs typeface="Calibri"/>
              </a:rPr>
              <a:t>$sum;</a:t>
            </a:r>
            <a:endParaRPr lang="en-US" sz="1900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" dirty="0" smtClean="0">
                <a:solidFill>
                  <a:srgbClr val="2E2B1F"/>
                </a:solidFill>
                <a:cs typeface="Calibri"/>
              </a:rPr>
              <a:t>}</a:t>
            </a:r>
            <a:endParaRPr lang="en-US" sz="19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en-US" sz="1900" spc="-10" dirty="0" smtClean="0">
                <a:solidFill>
                  <a:srgbClr val="FF0000"/>
                </a:solidFill>
                <a:cs typeface="Calibri"/>
              </a:rPr>
              <a:t>$Result=Add(10,20);</a:t>
            </a:r>
            <a:endParaRPr lang="en-US" sz="19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900" spc="-5" dirty="0" smtClean="0">
                <a:solidFill>
                  <a:srgbClr val="FF0000"/>
                </a:solidFill>
                <a:cs typeface="Calibri"/>
              </a:rPr>
              <a:t>echo</a:t>
            </a:r>
            <a:r>
              <a:rPr lang="en-US" sz="1900" spc="-2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900" spc="-5" dirty="0" smtClean="0">
                <a:solidFill>
                  <a:srgbClr val="FF0000"/>
                </a:solidFill>
                <a:cs typeface="Calibri"/>
              </a:rPr>
              <a:t>“Sum</a:t>
            </a:r>
            <a:r>
              <a:rPr lang="en-US" sz="1900" spc="-15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900" spc="-5" dirty="0" smtClean="0">
                <a:solidFill>
                  <a:srgbClr val="FF0000"/>
                </a:solidFill>
                <a:cs typeface="Calibri"/>
              </a:rPr>
              <a:t>is</a:t>
            </a:r>
            <a:r>
              <a:rPr lang="en-US" sz="1900" spc="-10" dirty="0" smtClean="0">
                <a:solidFill>
                  <a:srgbClr val="FF0000"/>
                </a:solidFill>
                <a:cs typeface="Calibri"/>
              </a:rPr>
              <a:t> $Result";</a:t>
            </a:r>
            <a:endParaRPr lang="en-US" sz="19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en-US" sz="1900" spc="-1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19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900" spc="-5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19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9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1900" dirty="0" smtClean="0">
              <a:cs typeface="Calibri"/>
            </a:endParaRPr>
          </a:p>
          <a:p>
            <a:pPr marL="445770"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608" y="1429638"/>
            <a:ext cx="481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367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	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600" y="1981200"/>
            <a:ext cx="1239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474"/>
            <a:ext cx="589470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95" dirty="0"/>
              <a:t>tt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50" dirty="0"/>
              <a:t>f</a:t>
            </a:r>
            <a:r>
              <a:rPr spc="-105" dirty="0"/>
              <a:t>a</a:t>
            </a:r>
            <a:r>
              <a:rPr spc="-95" dirty="0"/>
              <a:t>u</a:t>
            </a:r>
            <a:r>
              <a:rPr spc="-100" dirty="0"/>
              <a:t>l</a:t>
            </a:r>
            <a:r>
              <a:rPr spc="-5" dirty="0"/>
              <a:t>t</a:t>
            </a:r>
            <a:r>
              <a:rPr spc="-215" dirty="0"/>
              <a:t> 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95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60" dirty="0"/>
              <a:t>f</a:t>
            </a:r>
            <a:r>
              <a:rPr spc="-105" dirty="0"/>
              <a:t>o</a:t>
            </a:r>
            <a:r>
              <a:rPr spc="-5" dirty="0"/>
              <a:t>r  </a:t>
            </a:r>
            <a:r>
              <a:rPr spc="-105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05" dirty="0"/>
              <a:t>pa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e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60020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2743200" cy="484812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Add($a,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$b=300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$sum=$a+$b;</a:t>
            </a:r>
            <a:endParaRPr sz="20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“Sum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&lt;</a:t>
            </a:r>
            <a:r>
              <a:rPr lang="en-US" sz="2000" dirty="0" err="1" smtClean="0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000" spc="-5" dirty="0" smtClean="0">
                <a:solidFill>
                  <a:srgbClr val="FF0000"/>
                </a:solidFill>
                <a:cs typeface="Calibri"/>
              </a:rPr>
              <a:t>Add(10);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000" spc="-5" dirty="0" smtClean="0">
                <a:solidFill>
                  <a:srgbClr val="FF0000"/>
                </a:solidFill>
                <a:cs typeface="Calibri"/>
              </a:rPr>
              <a:t>Add(10,20);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 smtClean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3" y="1799031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2209800"/>
            <a:ext cx="1370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310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99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Dy</a:t>
            </a:r>
            <a:r>
              <a:rPr spc="-100" dirty="0"/>
              <a:t>n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10" dirty="0"/>
              <a:t>i</a:t>
            </a:r>
            <a:r>
              <a:rPr spc="-5" dirty="0"/>
              <a:t>c</a:t>
            </a:r>
            <a:r>
              <a:rPr spc="-235" dirty="0"/>
              <a:t> </a:t>
            </a: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10" dirty="0"/>
              <a:t>C</a:t>
            </a:r>
            <a:r>
              <a:rPr spc="-105" dirty="0"/>
              <a:t>a</a:t>
            </a:r>
            <a:r>
              <a:rPr spc="-100" dirty="0"/>
              <a:t>ll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608" y="144780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752600"/>
            <a:ext cx="5105400" cy="437299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function Hello()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lang="en-US"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U?";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$fh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"Hello</a:t>
            </a:r>
            <a:r>
              <a:rPr sz="1800" spc="-5" dirty="0" smtClean="0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r>
              <a:rPr lang="en-US" sz="1800" spc="-5" dirty="0" smtClea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800" spc="-5" dirty="0" smtClean="0">
                <a:latin typeface="Calibri"/>
                <a:cs typeface="Calibri"/>
              </a:rPr>
              <a:t>// assign function name to a variable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$fh();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5"/>
              </a:spcBef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6223" y="1447800"/>
            <a:ext cx="785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Outp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1828800"/>
            <a:ext cx="262547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 dirty="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 dirty="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 dirty="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String manipulation,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00" y="685801"/>
          <a:ext cx="8991600" cy="5867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2362200"/>
                <a:gridCol w="4800600"/>
              </a:tblGrid>
              <a:tr h="914400">
                <a:tc>
                  <a:txBody>
                    <a:bodyPr/>
                    <a:lstStyle/>
                    <a:p>
                      <a:pPr marL="90805" marR="444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R="38938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length of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strlen("Hello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counts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str_word_count("Hello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reverses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strrev("Hello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world!");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 outputs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!dlrow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olleH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searches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within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strpos("Hello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world!",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"world");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str_replace()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8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replaces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 some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characters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&lt;?php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echo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str_replace</a:t>
                      </a:r>
                      <a:r>
                        <a:rPr sz="18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8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",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Holly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"Hello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Ram");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?&gt;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outputs</a:t>
                      </a:r>
                      <a:r>
                        <a:rPr sz="1800" spc="-2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800" spc="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Holly!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106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0" y="984250"/>
            <a:ext cx="0" cy="5773420"/>
          </a:xfrm>
          <a:custGeom>
            <a:avLst/>
            <a:gdLst/>
            <a:ahLst/>
            <a:cxnLst/>
            <a:rect l="l" t="t" r="r" b="b"/>
            <a:pathLst>
              <a:path h="5773420">
                <a:moveTo>
                  <a:pt x="0" y="0"/>
                </a:moveTo>
                <a:lnTo>
                  <a:pt x="0" y="57734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solidFill>
                  <a:srgbClr val="FF0000"/>
                </a:solidFill>
                <a:cs typeface="Calibri"/>
              </a:rPr>
              <a:t>String manipulation functions in PHP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sample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Arrays</a:t>
            </a:r>
            <a:r>
              <a:rPr sz="17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 &amp; Sessions,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569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 smtClean="0"/>
              <a:t>Arrays</a:t>
            </a:r>
            <a:r>
              <a:rPr lang="en-US" spc="-125" dirty="0" smtClean="0"/>
              <a:t> in PHP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143750" cy="4282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4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</a:t>
            </a:r>
            <a:r>
              <a:rPr sz="24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4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PHP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the</a:t>
            </a:r>
            <a:r>
              <a:rPr sz="24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array()</a:t>
            </a:r>
            <a:r>
              <a:rPr sz="24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function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used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create</a:t>
            </a:r>
            <a:r>
              <a:rPr sz="24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an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array:</a:t>
            </a:r>
            <a:endParaRPr sz="2400" dirty="0">
              <a:latin typeface="Cambria"/>
              <a:cs typeface="Cambria"/>
            </a:endParaRPr>
          </a:p>
          <a:p>
            <a:pPr marL="538480" lvl="1" indent="-229870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5" dirty="0" smtClean="0">
                <a:solidFill>
                  <a:srgbClr val="2E2B1F"/>
                </a:solidFill>
                <a:latin typeface="Cambria"/>
                <a:cs typeface="Cambria"/>
              </a:rPr>
              <a:t>array(</a:t>
            </a:r>
            <a:r>
              <a:rPr lang="en-US" sz="2800" spc="-15" dirty="0" smtClean="0">
                <a:solidFill>
                  <a:srgbClr val="2E2B1F"/>
                </a:solidFill>
                <a:latin typeface="Cambria"/>
                <a:cs typeface="Cambria"/>
              </a:rPr>
              <a:t>ele1,ele2,ele3,…</a:t>
            </a:r>
            <a:r>
              <a:rPr lang="en-US" sz="2800" spc="-15" dirty="0" err="1" smtClean="0">
                <a:solidFill>
                  <a:srgbClr val="2E2B1F"/>
                </a:solidFill>
                <a:latin typeface="Cambria"/>
                <a:cs typeface="Cambria"/>
              </a:rPr>
              <a:t>ele_n</a:t>
            </a:r>
            <a:r>
              <a:rPr sz="2800" spc="-15" dirty="0" smtClean="0">
                <a:solidFill>
                  <a:srgbClr val="2E2B1F"/>
                </a:solidFill>
                <a:latin typeface="Cambria"/>
                <a:cs typeface="Cambria"/>
              </a:rPr>
              <a:t>);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</a:pPr>
            <a:endParaRPr sz="3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z="2400" spc="-70" dirty="0">
                <a:solidFill>
                  <a:srgbClr val="2E2B1F"/>
                </a:solidFill>
                <a:latin typeface="Cambria"/>
                <a:cs typeface="Cambria"/>
              </a:rPr>
              <a:t>PHP,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there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are</a:t>
            </a:r>
            <a:r>
              <a:rPr sz="24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three</a:t>
            </a:r>
            <a:r>
              <a:rPr sz="24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types</a:t>
            </a:r>
            <a:r>
              <a:rPr sz="24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arrays: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10" dirty="0">
                <a:solidFill>
                  <a:srgbClr val="2E2B1F"/>
                </a:solidFill>
                <a:latin typeface="Cambria"/>
                <a:cs typeface="Cambria"/>
              </a:rPr>
              <a:t>Indexed</a:t>
            </a:r>
            <a:r>
              <a:rPr sz="2400" b="1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numeric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mbria"/>
                <a:cs typeface="Cambria"/>
              </a:rPr>
              <a:t>index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Associative</a:t>
            </a:r>
            <a:r>
              <a:rPr sz="2400" b="1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</a:t>
            </a:r>
            <a:r>
              <a:rPr sz="24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with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named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mbria"/>
                <a:cs typeface="Cambria"/>
              </a:rPr>
              <a:t>keys</a:t>
            </a:r>
            <a:endParaRPr sz="2400" dirty="0">
              <a:latin typeface="Cambria"/>
              <a:cs typeface="Cambria"/>
            </a:endParaRPr>
          </a:p>
          <a:p>
            <a:pPr marL="767080" indent="-4584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sz="2400" b="1" spc="-5" dirty="0">
                <a:solidFill>
                  <a:srgbClr val="2E2B1F"/>
                </a:solidFill>
                <a:latin typeface="Cambria"/>
                <a:cs typeface="Cambria"/>
              </a:rPr>
              <a:t>Multidimensional</a:t>
            </a:r>
            <a:r>
              <a:rPr sz="2400" b="1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- </a:t>
            </a:r>
            <a:r>
              <a:rPr sz="2400" spc="-20" dirty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containing</a:t>
            </a:r>
            <a:r>
              <a:rPr sz="2400" spc="-5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one</a:t>
            </a:r>
            <a:r>
              <a:rPr sz="24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Cambria"/>
                <a:cs typeface="Cambria"/>
              </a:rPr>
              <a:t>or </a:t>
            </a:r>
            <a:r>
              <a:rPr sz="2400" spc="-10" dirty="0" smtClean="0">
                <a:solidFill>
                  <a:srgbClr val="2E2B1F"/>
                </a:solidFill>
                <a:latin typeface="Cambria"/>
                <a:cs typeface="Cambria"/>
              </a:rPr>
              <a:t>more</a:t>
            </a:r>
            <a:r>
              <a:rPr lang="en-US" sz="2400" dirty="0" smtClean="0">
                <a:latin typeface="Cambria"/>
                <a:cs typeface="Cambria"/>
              </a:rPr>
              <a:t> </a:t>
            </a:r>
            <a:r>
              <a:rPr sz="2400" spc="-20" dirty="0" smtClean="0">
                <a:solidFill>
                  <a:srgbClr val="2E2B1F"/>
                </a:solidFill>
                <a:latin typeface="Cambria"/>
                <a:cs typeface="Cambria"/>
              </a:rPr>
              <a:t>arrays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1616710"/>
            <a:ext cx="6230620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array("Volvo",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assigned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manually: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$cars[0]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"Volvo";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$cars[1]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"BMW";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$cars[2]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"Toyota";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0269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61568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840" y="1447800"/>
            <a:ext cx="7104380" cy="4855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8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create</a:t>
            </a:r>
            <a:r>
              <a:rPr sz="2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print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$cars[0]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$cars[1]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"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 $cars[2]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".";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Get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Length</a:t>
            </a:r>
            <a:r>
              <a:rPr sz="22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r>
              <a:rPr sz="22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2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count()</a:t>
            </a:r>
            <a:r>
              <a:rPr sz="22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Function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 marR="215328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array("Volvo", "BMW",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"Toyota");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count($cars);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91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rod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95" dirty="0"/>
              <a:t>t</a:t>
            </a:r>
            <a:r>
              <a:rPr spc="-5" dirty="0"/>
              <a:t>o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50732"/>
            <a:ext cx="7772400" cy="360226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acronym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"PHP:</a:t>
            </a:r>
            <a:r>
              <a:rPr sz="26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Hypertext</a:t>
            </a:r>
            <a:r>
              <a:rPr sz="2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Preprocessor"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is a widely-used,</a:t>
            </a:r>
            <a:r>
              <a:rPr sz="2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source scripting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scripts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lang="en-US" sz="2600" dirty="0" smtClean="0">
                <a:solidFill>
                  <a:srgbClr val="2E2B1F"/>
                </a:solidFill>
                <a:latin typeface="Calibri"/>
                <a:cs typeface="Calibri"/>
              </a:rPr>
              <a:t>-side</a:t>
            </a:r>
            <a:endParaRPr sz="2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600" b="1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6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600" b="1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5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lang="en-US" sz="26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(</a:t>
            </a:r>
            <a:r>
              <a:rPr lang="en-US" sz="2600" b="1" i="1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600" b="1" i="1" spc="-5" dirty="0" err="1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lang="en-US" sz="2600" b="1" spc="-5" dirty="0" smtClean="0">
                <a:solidFill>
                  <a:srgbClr val="2E2B1F"/>
                </a:solidFill>
                <a:latin typeface="Calibri"/>
                <a:cs typeface="Calibri"/>
              </a:rPr>
              <a:t>) contains </a:t>
            </a:r>
            <a:r>
              <a:rPr sz="2600" b="1" spc="-5" dirty="0" smtClean="0">
                <a:solidFill>
                  <a:srgbClr val="2E2B1F"/>
                </a:solidFill>
                <a:latin typeface="Calibri"/>
                <a:cs typeface="Calibri"/>
              </a:rPr>
              <a:t>?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6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6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text,</a:t>
            </a:r>
            <a:r>
              <a:rPr sz="26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HTML,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CSS,</a:t>
            </a:r>
            <a:r>
              <a:rPr sz="26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lang="en-US" sz="26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and PHP </a:t>
            </a:r>
            <a:r>
              <a:rPr sz="2600" spc="-48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lang="en-US"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600" dirty="0" smtClean="0">
              <a:latin typeface="Calibri"/>
              <a:cs typeface="Calibri"/>
            </a:endParaRPr>
          </a:p>
          <a:p>
            <a:pPr marL="241300" marR="4425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code</a:t>
            </a:r>
            <a:r>
              <a:rPr sz="26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6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 smtClean="0">
                <a:solidFill>
                  <a:srgbClr val="2E2B1F"/>
                </a:solidFill>
                <a:latin typeface="Calibri"/>
                <a:cs typeface="Calibri"/>
              </a:rPr>
              <a:t>executed</a:t>
            </a:r>
            <a:r>
              <a:rPr sz="2600" spc="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 smtClean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6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30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6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and the</a:t>
            </a:r>
            <a:r>
              <a:rPr sz="26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 is </a:t>
            </a:r>
            <a:r>
              <a:rPr sz="2600" spc="-484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2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6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600" spc="5" dirty="0" smtClean="0">
                <a:solidFill>
                  <a:srgbClr val="2E2B1F"/>
                </a:solidFill>
                <a:latin typeface="Calibri"/>
                <a:cs typeface="Calibri"/>
              </a:rPr>
              <a:t>client </a:t>
            </a:r>
            <a:r>
              <a:rPr sz="2600" spc="-15" dirty="0" smtClean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6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plain</a:t>
            </a:r>
            <a:r>
              <a:rPr sz="2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lang="en-US" sz="2600" spc="-10" dirty="0" smtClean="0">
                <a:solidFill>
                  <a:srgbClr val="2E2B1F"/>
                </a:solidFill>
                <a:latin typeface="Calibri"/>
                <a:cs typeface="Calibri"/>
              </a:rPr>
              <a:t> page.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435787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50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200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48663"/>
            <a:ext cx="4901565" cy="3916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2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libri"/>
                <a:cs typeface="Calibri"/>
              </a:rPr>
              <a:t>Through </a:t>
            </a:r>
            <a:r>
              <a:rPr sz="2200" b="1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libri"/>
                <a:cs typeface="Calibri"/>
              </a:rPr>
              <a:t>Indexed</a:t>
            </a:r>
            <a:r>
              <a:rPr sz="2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array("Volvo",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"BMW",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"Toyota");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count($cars);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495934" marR="803910" indent="-25527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for($x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0; $x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$arrlength;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$x++)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$cars[$x];</a:t>
            </a:r>
            <a:endParaRPr sz="2200" dirty="0">
              <a:latin typeface="Calibri"/>
              <a:cs typeface="Calibri"/>
            </a:endParaRPr>
          </a:p>
          <a:p>
            <a:pPr marL="495934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5107686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640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616710"/>
            <a:ext cx="684974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them.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ways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associative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array:</a:t>
            </a:r>
            <a:endParaRPr sz="2200" dirty="0">
              <a:latin typeface="Calibri"/>
              <a:cs typeface="Calibri"/>
            </a:endParaRPr>
          </a:p>
          <a:p>
            <a:pPr marL="12700" marR="24765">
              <a:lnSpc>
                <a:spcPct val="24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1.	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array("Peter"=&gt;"35",</a:t>
            </a:r>
            <a:r>
              <a:rPr sz="22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"Ben"=&gt;"37",</a:t>
            </a:r>
            <a:r>
              <a:rPr sz="220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"Joe"=&gt;"43");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A9A47B"/>
                </a:solidFill>
                <a:latin typeface="Calibri"/>
                <a:cs typeface="Calibri"/>
              </a:rPr>
              <a:t>2.	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$age['Peter']</a:t>
            </a:r>
            <a:r>
              <a:rPr sz="22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 "35";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$age['Ben']</a:t>
            </a:r>
            <a:r>
              <a:rPr sz="22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"37";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$age['Joe']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"43";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5051"/>
            <a:ext cx="5107686" cy="12854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93293"/>
            <a:ext cx="62553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100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0" dirty="0">
                <a:solidFill>
                  <a:srgbClr val="FF0000"/>
                </a:solidFill>
              </a:rPr>
              <a:t>Ass</a:t>
            </a:r>
            <a:r>
              <a:rPr spc="-105" dirty="0">
                <a:solidFill>
                  <a:srgbClr val="FF0000"/>
                </a:solidFill>
              </a:rPr>
              <a:t>oc</a:t>
            </a:r>
            <a:r>
              <a:rPr spc="-12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204" dirty="0">
                <a:solidFill>
                  <a:srgbClr val="FF0000"/>
                </a:solidFill>
              </a:rPr>
              <a:t>i</a:t>
            </a:r>
            <a:r>
              <a:rPr spc="-185" dirty="0">
                <a:solidFill>
                  <a:srgbClr val="FF0000"/>
                </a:solidFill>
              </a:rPr>
              <a:t>v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082396"/>
            <a:ext cx="6042025" cy="54216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"Ben"=&gt;"37",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 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$age['Peter']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years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old.";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Loop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Through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Associative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241300" marR="7620">
              <a:lnSpc>
                <a:spcPct val="11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array("Peter"=&gt;"35",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"Ben"=&gt;"37",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"Joe"=&gt;"43");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foreach($age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69900" marR="1648460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"Key="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$x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"Value="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$x_value;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2203" y="5030772"/>
            <a:ext cx="3192780" cy="1827530"/>
            <a:chOff x="5442203" y="5030772"/>
            <a:chExt cx="3192780" cy="1827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2203" y="5030772"/>
              <a:ext cx="3192779" cy="18272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275" y="5225796"/>
              <a:ext cx="2622804" cy="12954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9655" y="2243327"/>
            <a:ext cx="3013075" cy="1336675"/>
            <a:chOff x="5629655" y="2243327"/>
            <a:chExt cx="3013075" cy="13366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9655" y="2243327"/>
              <a:ext cx="3012948" cy="13365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727" y="2438399"/>
              <a:ext cx="2442972" cy="7665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09372"/>
            <a:ext cx="6640830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79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50" dirty="0"/>
              <a:t>y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05" dirty="0">
                <a:solidFill>
                  <a:srgbClr val="FF0000"/>
                </a:solidFill>
              </a:rPr>
              <a:t>M</a:t>
            </a:r>
            <a:r>
              <a:rPr spc="-95" dirty="0">
                <a:solidFill>
                  <a:srgbClr val="FF0000"/>
                </a:solidFill>
              </a:rPr>
              <a:t>u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100" dirty="0">
                <a:solidFill>
                  <a:srgbClr val="FF0000"/>
                </a:solidFill>
              </a:rPr>
              <a:t>ns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14" dirty="0">
                <a:solidFill>
                  <a:srgbClr val="FF0000"/>
                </a:solidFill>
              </a:rPr>
              <a:t>o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229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A</a:t>
            </a:r>
            <a:r>
              <a:rPr spc="-105" dirty="0">
                <a:solidFill>
                  <a:srgbClr val="FF0000"/>
                </a:solidFill>
              </a:rPr>
              <a:t>r</a:t>
            </a:r>
            <a:r>
              <a:rPr spc="-195" dirty="0">
                <a:solidFill>
                  <a:srgbClr val="FF0000"/>
                </a:solidFill>
              </a:rPr>
              <a:t>r</a:t>
            </a:r>
            <a:r>
              <a:rPr spc="-190" dirty="0">
                <a:solidFill>
                  <a:srgbClr val="FF0000"/>
                </a:solidFill>
              </a:rPr>
              <a:t>a</a:t>
            </a:r>
            <a:r>
              <a:rPr spc="-150" dirty="0">
                <a:solidFill>
                  <a:srgbClr val="FF0000"/>
                </a:solidFill>
              </a:rPr>
              <a:t>y</a:t>
            </a:r>
            <a:r>
              <a:rPr spc="-5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447800"/>
            <a:ext cx="7210425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0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Two-dimensional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Arrays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two-dimensional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understands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multidimensional</a:t>
            </a:r>
            <a:r>
              <a:rPr lang="en-US" sz="2000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arrays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that</a:t>
            </a:r>
            <a:r>
              <a:rPr lang="en-US" sz="20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are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two,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three,</a:t>
            </a:r>
            <a:r>
              <a:rPr lang="en-US" sz="20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four,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five, or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more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levels</a:t>
            </a:r>
            <a:r>
              <a:rPr lang="en-US" sz="2000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deep.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First,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take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look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at 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table: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648200"/>
            <a:ext cx="3886200" cy="1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lang="en-US" sz="2000" b="1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40665" marR="867410" indent="-240665">
              <a:lnSpc>
                <a:spcPct val="8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$cars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20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ts val="1510"/>
              </a:lnSpc>
            </a:pPr>
            <a:r>
              <a:rPr lang="en-US" sz="2000" spc="-1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2000" spc="-1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array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("Volvo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",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22,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18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),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ts val="1730"/>
              </a:lnSpc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4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3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BMW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20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346710">
              <a:lnSpc>
                <a:spcPts val="1730"/>
              </a:lnSpc>
            </a:pP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3276600"/>
          <a:ext cx="762000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540000"/>
                <a:gridCol w="25400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9CBDB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Volvo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BMW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2E2B1F"/>
                      </a:solidFill>
                      <a:prstDash val="solid"/>
                    </a:lnL>
                    <a:lnR w="12700">
                      <a:solidFill>
                        <a:srgbClr val="2E2B1F"/>
                      </a:solidFill>
                      <a:prstDash val="solid"/>
                    </a:lnR>
                    <a:lnT w="12700">
                      <a:solidFill>
                        <a:srgbClr val="2E2B1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712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 smtClean="0"/>
              <a:t>A</a:t>
            </a:r>
            <a:r>
              <a:rPr spc="-105" dirty="0" smtClean="0"/>
              <a:t>r</a:t>
            </a:r>
            <a:r>
              <a:rPr spc="-195" dirty="0" smtClean="0"/>
              <a:t>r</a:t>
            </a:r>
            <a:r>
              <a:rPr spc="-190" dirty="0" smtClean="0"/>
              <a:t>a</a:t>
            </a:r>
            <a:r>
              <a:rPr spc="-5" dirty="0" smtClean="0"/>
              <a:t>y</a:t>
            </a:r>
            <a:r>
              <a:rPr lang="en-US" spc="-5" dirty="0" smtClean="0"/>
              <a:t>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97469"/>
            <a:ext cx="7691755" cy="21839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print_r()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Prints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standard format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extract()-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members 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compact()-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sort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ascending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rsort()</a:t>
            </a:r>
            <a:r>
              <a:rPr sz="2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arrays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descending </a:t>
            </a:r>
            <a:r>
              <a:rPr sz="2400" spc="-40" dirty="0" smtClean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696200" cy="22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 err="1">
                <a:solidFill>
                  <a:srgbClr val="FF0000"/>
                </a:solidFill>
              </a:rPr>
              <a:t>pr</a:t>
            </a:r>
            <a:r>
              <a:rPr spc="-110" dirty="0" err="1">
                <a:solidFill>
                  <a:srgbClr val="FF0000"/>
                </a:solidFill>
              </a:rPr>
              <a:t>i</a:t>
            </a:r>
            <a:r>
              <a:rPr spc="-100" dirty="0" err="1">
                <a:solidFill>
                  <a:srgbClr val="FF0000"/>
                </a:solidFill>
              </a:rPr>
              <a:t>n</a:t>
            </a:r>
            <a:r>
              <a:rPr spc="-95" dirty="0" err="1">
                <a:solidFill>
                  <a:srgbClr val="FF0000"/>
                </a:solidFill>
              </a:rPr>
              <a:t>t</a:t>
            </a:r>
            <a:r>
              <a:rPr spc="-100" dirty="0" err="1">
                <a:solidFill>
                  <a:srgbClr val="FF0000"/>
                </a:solidFill>
              </a:rPr>
              <a:t>_</a:t>
            </a:r>
            <a:r>
              <a:rPr spc="-114" dirty="0" err="1">
                <a:solidFill>
                  <a:srgbClr val="FF0000"/>
                </a:solidFill>
              </a:rPr>
              <a:t>r</a:t>
            </a:r>
            <a:r>
              <a:rPr spc="-105" dirty="0" smtClean="0">
                <a:solidFill>
                  <a:srgbClr val="FF0000"/>
                </a:solidFill>
              </a:rPr>
              <a:t>()</a:t>
            </a:r>
            <a:r>
              <a:rPr lang="en-US" spc="-105" dirty="0" smtClean="0">
                <a:solidFill>
                  <a:srgbClr val="FF0000"/>
                </a:solidFill>
              </a:rPr>
              <a:t/>
            </a:r>
            <a:br>
              <a:rPr lang="en-US" spc="-105" dirty="0" smtClean="0">
                <a:solidFill>
                  <a:srgbClr val="FF0000"/>
                </a:solidFill>
              </a:rPr>
            </a:br>
            <a:r>
              <a:rPr lang="en-US" spc="-105" dirty="0" smtClean="0">
                <a:solidFill>
                  <a:srgbClr val="FF0000"/>
                </a:solidFill>
              </a:rPr>
              <a:t/>
            </a:r>
            <a:br>
              <a:rPr lang="en-US" spc="-105" dirty="0" smtClean="0">
                <a:solidFill>
                  <a:srgbClr val="FF0000"/>
                </a:solidFill>
              </a:rPr>
            </a:b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Prints</a:t>
            </a:r>
            <a:r>
              <a:rPr lang="en-US" sz="28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lang="en-US" sz="28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lang="en-US" sz="2800" spc="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lang="en-US" sz="28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lang="en-US" sz="28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28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standard human-readable format</a:t>
            </a:r>
            <a:endParaRPr sz="2800" spc="-105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4608" y="2720050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3048000"/>
            <a:ext cx="57912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000" dirty="0" err="1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cs typeface="Calibri"/>
              </a:rPr>
              <a:t>$a = array("red", "green", "blue");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 smtClean="0">
                <a:cs typeface="Calibri"/>
              </a:rPr>
              <a:t>print_r</a:t>
            </a:r>
            <a:r>
              <a:rPr lang="en-US" sz="2000" dirty="0" smtClean="0">
                <a:cs typeface="Calibri"/>
              </a:rPr>
              <a:t>($a);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cs typeface="Calibri"/>
              </a:rPr>
              <a:t>echo "&lt;</a:t>
            </a:r>
            <a:r>
              <a:rPr lang="en-US" sz="2000" dirty="0" err="1" smtClean="0">
                <a:cs typeface="Calibri"/>
              </a:rPr>
              <a:t>br</a:t>
            </a:r>
            <a:r>
              <a:rPr lang="en-US" sz="2000" dirty="0" smtClean="0"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$devices = array("a"=&gt;"Mobile", "b"=&gt;"Laptop");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($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devices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309372"/>
            <a:ext cx="2841498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492760"/>
            <a:ext cx="6930390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110" dirty="0"/>
              <a:t>ti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29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rray</a:t>
            </a:r>
            <a:r>
              <a:rPr spc="-5" dirty="0"/>
              <a:t>:</a:t>
            </a:r>
            <a:r>
              <a:rPr spc="-220" dirty="0"/>
              <a:t> </a:t>
            </a:r>
            <a:r>
              <a:rPr spc="-105" dirty="0">
                <a:solidFill>
                  <a:srgbClr val="FF0000"/>
                </a:solidFill>
              </a:rPr>
              <a:t>ex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rac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 smtClean="0">
                <a:solidFill>
                  <a:srgbClr val="FF0000"/>
                </a:solidFill>
              </a:rPr>
              <a:t>(</a:t>
            </a:r>
            <a:r>
              <a:rPr spc="-5" dirty="0" smtClean="0">
                <a:solidFill>
                  <a:srgbClr val="FF0000"/>
                </a:solidFill>
              </a:rPr>
              <a:t>)</a:t>
            </a:r>
            <a:r>
              <a:rPr lang="en-US" spc="-5" dirty="0" smtClean="0">
                <a:solidFill>
                  <a:srgbClr val="FF0000"/>
                </a:solidFill>
              </a:rPr>
              <a:t/>
            </a:r>
            <a:br>
              <a:rPr lang="en-US" spc="-5" dirty="0" smtClean="0">
                <a:solidFill>
                  <a:srgbClr val="FF0000"/>
                </a:solidFill>
              </a:rPr>
            </a:b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lang="en-US" sz="2800" spc="5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lang="en-US" sz="28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410" y="2226691"/>
            <a:ext cx="4491990" cy="3514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$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my_array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= array("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Rno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" =&gt; "1",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"Name" =&gt;"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Amar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",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"Class" =&gt; "TE Comp");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extract($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my_array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echo 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$</a:t>
            </a:r>
            <a:r>
              <a:rPr lang="en-US" sz="2000" dirty="0" err="1" smtClean="0">
                <a:solidFill>
                  <a:srgbClr val="FF0000"/>
                </a:solidFill>
                <a:cs typeface="Calibri"/>
              </a:rPr>
              <a:t>Rno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&gt;"; echo 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$Name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&gt;";  echo 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$Class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; echo"&lt;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&gt;";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761" y="2362961"/>
            <a:ext cx="1524000" cy="1287532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75"/>
              </a:spcBef>
            </a:pPr>
            <a:r>
              <a:rPr lang="en-US" sz="2400" dirty="0" err="1" smtClean="0">
                <a:solidFill>
                  <a:srgbClr val="2E2B1F"/>
                </a:solidFill>
                <a:latin typeface="Calibri"/>
                <a:cs typeface="Calibri"/>
              </a:rPr>
              <a:t>Amar</a:t>
            </a:r>
            <a:endParaRPr sz="24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Comp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0" y="309372"/>
            <a:ext cx="3213354" cy="12854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272655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5" dirty="0">
                <a:solidFill>
                  <a:srgbClr val="FF0000"/>
                </a:solidFill>
              </a:rPr>
              <a:t>co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pac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 smtClean="0">
                <a:solidFill>
                  <a:srgbClr val="FF0000"/>
                </a:solidFill>
              </a:rPr>
              <a:t>(</a:t>
            </a:r>
            <a:r>
              <a:rPr spc="-5" dirty="0" smtClean="0">
                <a:solidFill>
                  <a:srgbClr val="FF0000"/>
                </a:solidFill>
              </a:rPr>
              <a:t>)</a:t>
            </a:r>
            <a:r>
              <a:rPr lang="en-US" spc="-5" dirty="0" smtClean="0">
                <a:solidFill>
                  <a:srgbClr val="FF0000"/>
                </a:solidFill>
              </a:rPr>
              <a:t/>
            </a:r>
            <a:br>
              <a:rPr lang="en-US" spc="-5" dirty="0" smtClean="0">
                <a:solidFill>
                  <a:srgbClr val="FF0000"/>
                </a:solidFill>
              </a:rPr>
            </a:b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Converts</a:t>
            </a:r>
            <a:r>
              <a:rPr lang="en-US" sz="2800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group</a:t>
            </a:r>
            <a:r>
              <a:rPr lang="en-US" sz="2800" dirty="0" smtClean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lang="en-US" sz="28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608" y="1795399"/>
            <a:ext cx="92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2209800"/>
            <a:ext cx="3997656" cy="3411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$firstname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"Peter";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$lastname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"Griffin";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"41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/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$details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 </a:t>
            </a:r>
            <a:r>
              <a:rPr lang="en-US" sz="2000" b="1" spc="-5" dirty="0" smtClean="0">
                <a:solidFill>
                  <a:srgbClr val="2E2B1F"/>
                </a:solidFill>
                <a:cs typeface="Calibri"/>
              </a:rPr>
              <a:t>compact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firstname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", </a:t>
            </a:r>
            <a:r>
              <a:rPr lang="en-US" sz="2000" spc="-44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"</a:t>
            </a: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lastname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0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"age");</a:t>
            </a:r>
          </a:p>
          <a:p>
            <a:pPr marL="12700"/>
            <a:endParaRPr lang="en-US" sz="2000" dirty="0" smtClean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print_r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($details);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  <a:p>
            <a:pPr marL="12700"/>
            <a:endParaRPr lang="en-US" sz="2000" dirty="0" smtClean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8791" y="1795399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600" y="2209800"/>
            <a:ext cx="2590800" cy="2209800"/>
          </a:xfrm>
          <a:prstGeom prst="rect">
            <a:avLst/>
          </a:prstGeom>
          <a:solidFill>
            <a:srgbClr val="FFFFFF"/>
          </a:solidFill>
          <a:ln w="25907">
            <a:solidFill>
              <a:srgbClr val="A9A4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390"/>
              </a:lnSpc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[firstname]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Peter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[lastname]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Griffin</a:t>
            </a:r>
            <a:endParaRPr sz="2000" dirty="0">
              <a:latin typeface="Calibri"/>
              <a:cs typeface="Calibri"/>
            </a:endParaRPr>
          </a:p>
          <a:p>
            <a:pPr marL="2616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[age]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=&gt;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41</a:t>
            </a:r>
            <a:endParaRPr sz="2000" dirty="0">
              <a:latin typeface="Calibri"/>
              <a:cs typeface="Calibri"/>
            </a:endParaRPr>
          </a:p>
          <a:p>
            <a:pPr marL="2057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608060" cy="1150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F</a:t>
            </a:r>
            <a:r>
              <a:rPr spc="-95" dirty="0"/>
              <a:t>u</a:t>
            </a:r>
            <a:r>
              <a:rPr spc="-100" dirty="0"/>
              <a:t>n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05" dirty="0"/>
              <a:t>r</a:t>
            </a:r>
            <a:r>
              <a:rPr spc="-195" dirty="0"/>
              <a:t>r</a:t>
            </a:r>
            <a:r>
              <a:rPr spc="-190" dirty="0"/>
              <a:t>a</a:t>
            </a:r>
            <a:r>
              <a:rPr spc="-105" dirty="0"/>
              <a:t>y</a:t>
            </a:r>
            <a:r>
              <a:rPr spc="-5" dirty="0"/>
              <a:t>:</a:t>
            </a:r>
            <a:r>
              <a:rPr spc="-210" dirty="0"/>
              <a:t> </a:t>
            </a:r>
            <a:r>
              <a:rPr spc="-100" dirty="0">
                <a:solidFill>
                  <a:srgbClr val="FF0000"/>
                </a:solidFill>
              </a:rPr>
              <a:t>s</a:t>
            </a:r>
            <a:r>
              <a:rPr spc="-105" dirty="0">
                <a:solidFill>
                  <a:srgbClr val="FF0000"/>
                </a:solidFill>
              </a:rPr>
              <a:t>or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10" dirty="0" smtClean="0">
                <a:solidFill>
                  <a:srgbClr val="FF0000"/>
                </a:solidFill>
              </a:rPr>
              <a:t>(</a:t>
            </a:r>
            <a:r>
              <a:rPr spc="-5" dirty="0" smtClean="0">
                <a:solidFill>
                  <a:srgbClr val="FF0000"/>
                </a:solidFill>
              </a:rPr>
              <a:t>)</a:t>
            </a:r>
            <a:r>
              <a:rPr lang="en-US" spc="-5" dirty="0" smtClean="0">
                <a:solidFill>
                  <a:srgbClr val="FF0000"/>
                </a:solidFill>
              </a:rPr>
              <a:t> &amp; </a:t>
            </a:r>
            <a:r>
              <a:rPr lang="en-US" spc="-5" dirty="0" err="1" smtClean="0">
                <a:solidFill>
                  <a:srgbClr val="FF0000"/>
                </a:solidFill>
              </a:rPr>
              <a:t>rsort</a:t>
            </a:r>
            <a:r>
              <a:rPr lang="en-US" spc="-5" dirty="0" smtClean="0">
                <a:solidFill>
                  <a:srgbClr val="FF0000"/>
                </a:solidFill>
              </a:rPr>
              <a:t>()</a:t>
            </a:r>
            <a:br>
              <a:rPr lang="en-US" spc="-5" dirty="0" smtClean="0">
                <a:solidFill>
                  <a:srgbClr val="FF0000"/>
                </a:solidFill>
              </a:rPr>
            </a:b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sort </a:t>
            </a:r>
            <a:r>
              <a:rPr lang="en-US" sz="2800" spc="-20" dirty="0" smtClean="0">
                <a:solidFill>
                  <a:srgbClr val="2E2B1F"/>
                </a:solidFill>
                <a:latin typeface="Calibri"/>
                <a:cs typeface="Calibri"/>
              </a:rPr>
              <a:t>arrays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in ascending</a:t>
            </a:r>
            <a:r>
              <a:rPr lang="en-US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endParaRPr sz="2800" spc="-5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600200"/>
            <a:ext cx="3446145" cy="448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881380">
              <a:lnSpc>
                <a:spcPct val="100000"/>
              </a:lnSpc>
              <a:spcBef>
                <a:spcPts val="1095"/>
              </a:spcBef>
            </a:pP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133600"/>
            <a:ext cx="5750256" cy="3504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$numbers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array(4,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6,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2,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22,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11);</a:t>
            </a:r>
            <a:endParaRPr lang="en-US" sz="2000" dirty="0" smtClean="0">
              <a:cs typeface="Calibri"/>
            </a:endParaRPr>
          </a:p>
          <a:p>
            <a:pPr marL="12700">
              <a:spcBef>
                <a:spcPts val="105"/>
              </a:spcBef>
            </a:pP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sort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($numbers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      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//sort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ascending</a:t>
            </a:r>
            <a:r>
              <a:rPr lang="en-US" sz="2000" spc="-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order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print_r</a:t>
            </a:r>
            <a:r>
              <a:rPr sz="2000" spc="-6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($numbers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echo"&lt;</a:t>
            </a: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br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&gt;";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spcBef>
                <a:spcPts val="100"/>
              </a:spcBef>
            </a:pPr>
            <a:r>
              <a:rPr lang="en-US" sz="2000" spc="-10" dirty="0" err="1" smtClean="0">
                <a:solidFill>
                  <a:srgbClr val="2E2B1F"/>
                </a:solidFill>
                <a:cs typeface="Calibri"/>
              </a:rPr>
              <a:t>rsort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($numbers);    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//sort</a:t>
            </a:r>
            <a:r>
              <a:rPr lang="en-US" sz="20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descending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order</a:t>
            </a:r>
            <a:endParaRPr lang="en-US" sz="2000" dirty="0" smtClean="0"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print_r</a:t>
            </a:r>
            <a:r>
              <a:rPr lang="en-US" sz="2000" spc="-6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($numbers);</a:t>
            </a:r>
            <a:endParaRPr lang="en-US" sz="20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35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?&gt;</a:t>
            </a:r>
            <a:endParaRPr lang="en-US" sz="2000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7848600" cy="3857466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asort</a:t>
            </a:r>
            <a:r>
              <a:rPr lang="en-US" sz="2400" b="1" spc="-5" dirty="0" smtClean="0"/>
              <a:t>()-</a:t>
            </a:r>
            <a:r>
              <a:rPr lang="en-US" sz="2400" spc="-5" dirty="0" smtClean="0"/>
              <a:t>sorts</a:t>
            </a:r>
            <a:r>
              <a:rPr lang="en-US" sz="2400" spc="40" dirty="0" smtClean="0"/>
              <a:t> </a:t>
            </a:r>
            <a:r>
              <a:rPr lang="en-US" sz="2400" spc="-10" dirty="0" smtClean="0"/>
              <a:t>associative</a:t>
            </a:r>
            <a:r>
              <a:rPr lang="en-US" sz="2400" spc="-20" dirty="0" smtClean="0"/>
              <a:t> arrays</a:t>
            </a:r>
            <a:r>
              <a:rPr lang="en-US" sz="2400" spc="-5" dirty="0" smtClean="0"/>
              <a:t> in</a:t>
            </a:r>
            <a:r>
              <a:rPr lang="en-US" sz="2400" spc="10" dirty="0" smtClean="0"/>
              <a:t> </a:t>
            </a:r>
            <a:r>
              <a:rPr lang="en-US" sz="2400" b="1" spc="-5" dirty="0" smtClean="0"/>
              <a:t>ascending</a:t>
            </a:r>
            <a:r>
              <a:rPr lang="en-US" sz="2400" b="1" spc="5" dirty="0" smtClean="0"/>
              <a:t> </a:t>
            </a:r>
            <a:r>
              <a:rPr lang="en-US" sz="2400" b="1" spc="-10" dirty="0" smtClean="0"/>
              <a:t>order</a:t>
            </a:r>
            <a:r>
              <a:rPr lang="en-US" sz="2400" spc="-10" dirty="0" smtClean="0"/>
              <a:t>,</a:t>
            </a:r>
            <a:r>
              <a:rPr lang="en-US" sz="2400" spc="30" dirty="0" smtClean="0"/>
              <a:t> </a:t>
            </a:r>
            <a:r>
              <a:rPr lang="en-US" sz="2400" spc="-10" dirty="0" smtClean="0"/>
              <a:t>based </a:t>
            </a:r>
            <a:r>
              <a:rPr lang="en-US" sz="2400" spc="-5" dirty="0" smtClean="0"/>
              <a:t>on</a:t>
            </a:r>
            <a:r>
              <a:rPr lang="en-US" sz="2400" dirty="0" smtClean="0"/>
              <a:t> </a:t>
            </a:r>
            <a:r>
              <a:rPr lang="en-US" sz="2400" b="1" spc="-10" dirty="0" smtClean="0"/>
              <a:t>values</a:t>
            </a:r>
            <a:endParaRPr lang="en-US" sz="2400" dirty="0" smtClean="0"/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 smtClean="0"/>
              <a:t>ksort</a:t>
            </a:r>
            <a:r>
              <a:rPr lang="en-US" sz="2400" b="1" spc="-10" dirty="0" smtClean="0"/>
              <a:t>()-</a:t>
            </a:r>
            <a:r>
              <a:rPr lang="en-US" sz="2400" spc="-10" dirty="0" smtClean="0"/>
              <a:t>sorts</a:t>
            </a:r>
            <a:r>
              <a:rPr lang="en-US" sz="2400" spc="35" dirty="0" smtClean="0"/>
              <a:t> </a:t>
            </a:r>
            <a:r>
              <a:rPr lang="en-US" sz="2400" spc="-10" dirty="0" smtClean="0"/>
              <a:t>associative</a:t>
            </a:r>
            <a:r>
              <a:rPr lang="en-US" sz="2400" spc="10" dirty="0" smtClean="0"/>
              <a:t> </a:t>
            </a:r>
            <a:r>
              <a:rPr lang="en-US" sz="2400" spc="-20" dirty="0" smtClean="0"/>
              <a:t>arrays</a:t>
            </a:r>
            <a:r>
              <a:rPr lang="en-US" sz="2400" spc="-5" dirty="0" smtClean="0"/>
              <a:t> in</a:t>
            </a:r>
            <a:r>
              <a:rPr lang="en-US" sz="2400" spc="5" dirty="0" smtClean="0"/>
              <a:t> </a:t>
            </a:r>
            <a:r>
              <a:rPr lang="en-US" sz="2400" b="1" spc="-5" dirty="0" smtClean="0"/>
              <a:t>ascending</a:t>
            </a:r>
            <a:r>
              <a:rPr lang="en-US" sz="2400" b="1" spc="15" dirty="0" smtClean="0"/>
              <a:t> </a:t>
            </a:r>
            <a:r>
              <a:rPr lang="en-US" sz="2400" b="1" spc="-10" dirty="0" smtClean="0"/>
              <a:t>order</a:t>
            </a:r>
            <a:r>
              <a:rPr lang="en-US" sz="2400" spc="-10" dirty="0" smtClean="0"/>
              <a:t>, based on</a:t>
            </a:r>
            <a:r>
              <a:rPr lang="en-US" sz="2400" spc="40" dirty="0" smtClean="0"/>
              <a:t> </a:t>
            </a:r>
            <a:r>
              <a:rPr lang="en-US" sz="2400" b="1" spc="-30" dirty="0" smtClean="0"/>
              <a:t>keys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dirty="0" smtClean="0"/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 smtClean="0"/>
              <a:t>arsort</a:t>
            </a:r>
            <a:r>
              <a:rPr lang="en-US" sz="2400" b="1" spc="-10" dirty="0" smtClean="0"/>
              <a:t>()-</a:t>
            </a:r>
            <a:r>
              <a:rPr lang="en-US" sz="2400" b="1" spc="55" dirty="0" smtClean="0"/>
              <a:t> </a:t>
            </a:r>
            <a:r>
              <a:rPr lang="en-US" sz="2400" spc="-5" dirty="0" smtClean="0"/>
              <a:t>sorts</a:t>
            </a:r>
            <a:r>
              <a:rPr lang="en-US" sz="2400" spc="5" dirty="0" smtClean="0"/>
              <a:t> </a:t>
            </a:r>
            <a:r>
              <a:rPr lang="en-US" sz="2400" spc="-10" dirty="0" smtClean="0"/>
              <a:t>associative </a:t>
            </a:r>
            <a:r>
              <a:rPr lang="en-US" sz="2400" spc="-20" dirty="0" smtClean="0"/>
              <a:t>arrays</a:t>
            </a:r>
            <a:r>
              <a:rPr lang="en-US" sz="2400" dirty="0" smtClean="0"/>
              <a:t> </a:t>
            </a:r>
            <a:r>
              <a:rPr lang="en-US" sz="2400" spc="-5" dirty="0" smtClean="0"/>
              <a:t>in</a:t>
            </a:r>
            <a:r>
              <a:rPr lang="en-US" sz="2400" spc="5" dirty="0" smtClean="0"/>
              <a:t> </a:t>
            </a:r>
            <a:r>
              <a:rPr lang="en-US" sz="2400" b="1" spc="-5" dirty="0" smtClean="0"/>
              <a:t>descending</a:t>
            </a:r>
            <a:r>
              <a:rPr lang="en-US" sz="2400" b="1" spc="15" dirty="0" smtClean="0"/>
              <a:t> </a:t>
            </a:r>
            <a:r>
              <a:rPr lang="en-US" sz="2400" b="1" spc="-10" dirty="0" smtClean="0"/>
              <a:t>order</a:t>
            </a:r>
            <a:r>
              <a:rPr lang="en-US" sz="2400" spc="-10" dirty="0" smtClean="0"/>
              <a:t>, based on</a:t>
            </a:r>
            <a:r>
              <a:rPr lang="en-US" sz="2400" spc="35" dirty="0" smtClean="0"/>
              <a:t> </a:t>
            </a:r>
            <a:r>
              <a:rPr lang="en-US" sz="2400" b="1" spc="-15" dirty="0" smtClean="0"/>
              <a:t>values</a:t>
            </a:r>
            <a:endParaRPr lang="en-US" sz="2400" dirty="0" smtClean="0"/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err="1" smtClean="0"/>
              <a:t>krsort</a:t>
            </a:r>
            <a:r>
              <a:rPr lang="en-US" sz="2400" b="1" spc="-10" dirty="0" smtClean="0"/>
              <a:t>()-</a:t>
            </a:r>
            <a:r>
              <a:rPr lang="en-US" sz="2400" spc="-10" dirty="0" smtClean="0"/>
              <a:t>sorts</a:t>
            </a:r>
            <a:r>
              <a:rPr lang="en-US" sz="2400" spc="35" dirty="0" smtClean="0"/>
              <a:t> </a:t>
            </a:r>
            <a:r>
              <a:rPr lang="en-US" sz="2400" spc="-10" dirty="0" smtClean="0"/>
              <a:t>associative</a:t>
            </a:r>
            <a:r>
              <a:rPr lang="en-US" sz="2400" spc="10" dirty="0" smtClean="0"/>
              <a:t> </a:t>
            </a:r>
            <a:r>
              <a:rPr lang="en-US" sz="2400" spc="-20" dirty="0" smtClean="0"/>
              <a:t>arrays</a:t>
            </a:r>
            <a:r>
              <a:rPr lang="en-US" sz="2400" spc="-5" dirty="0" smtClean="0"/>
              <a:t> in</a:t>
            </a:r>
            <a:r>
              <a:rPr lang="en-US" sz="2400" spc="10" dirty="0" smtClean="0"/>
              <a:t> </a:t>
            </a:r>
            <a:r>
              <a:rPr lang="en-US" sz="2400" b="1" spc="-5" dirty="0" smtClean="0"/>
              <a:t>descending</a:t>
            </a:r>
            <a:r>
              <a:rPr lang="en-US" sz="2400" b="1" spc="10" dirty="0" smtClean="0"/>
              <a:t> </a:t>
            </a:r>
            <a:r>
              <a:rPr lang="en-US" sz="2400" b="1" spc="-10" dirty="0" smtClean="0"/>
              <a:t>order</a:t>
            </a:r>
            <a:r>
              <a:rPr lang="en-US" sz="2400" spc="-10" dirty="0" smtClean="0"/>
              <a:t>, based on</a:t>
            </a:r>
            <a:r>
              <a:rPr lang="en-US" sz="2400" spc="40" dirty="0" smtClean="0"/>
              <a:t> </a:t>
            </a:r>
            <a:r>
              <a:rPr lang="en-US" sz="2400" b="1" spc="-30" dirty="0" smtClean="0"/>
              <a:t>keys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4777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80" dirty="0"/>
              <a:t>r</a:t>
            </a:r>
            <a:r>
              <a:rPr spc="-105" dirty="0"/>
              <a:t>od</a:t>
            </a:r>
            <a:r>
              <a:rPr spc="-95" dirty="0"/>
              <a:t>u</a:t>
            </a:r>
            <a:r>
              <a:rPr spc="-105" dirty="0"/>
              <a:t>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87197"/>
            <a:ext cx="7543800" cy="465640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Can PHP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Do?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endParaRPr sz="2200" dirty="0">
              <a:latin typeface="Calibri"/>
              <a:cs typeface="Calibri"/>
            </a:endParaRPr>
          </a:p>
          <a:p>
            <a:pPr marL="241300" marR="2921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open,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2200" spc="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receive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200" b="1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delete,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user-access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encrypt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With PHP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you are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not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limited </a:t>
            </a:r>
            <a:r>
              <a:rPr sz="2200" b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 </a:t>
            </a:r>
            <a:r>
              <a:rPr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output</a:t>
            </a:r>
            <a:r>
              <a:rPr lang="en-US" sz="2200" b="1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only </a:t>
            </a:r>
            <a:r>
              <a:rPr sz="22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HTML</a:t>
            </a:r>
            <a:r>
              <a:rPr lang="en-US" sz="22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page</a:t>
            </a:r>
            <a:r>
              <a:rPr sz="2200" b="1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</a:t>
            </a:r>
            <a:r>
              <a:rPr lang="en-US" sz="2200" spc="-6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Instead, you </a:t>
            </a:r>
            <a:r>
              <a:rPr sz="2200" spc="-1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output </a:t>
            </a:r>
            <a:r>
              <a:rPr sz="2200" spc="-484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images, 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PDF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files, and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even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Flash movies. </a:t>
            </a:r>
            <a:r>
              <a:rPr sz="2200" spc="-6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You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can 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also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output </a:t>
            </a:r>
            <a:r>
              <a:rPr sz="2200" spc="-1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any</a:t>
            </a:r>
            <a:r>
              <a:rPr sz="22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text,</a:t>
            </a:r>
            <a:r>
              <a:rPr sz="2200" spc="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such as</a:t>
            </a:r>
            <a:r>
              <a:rPr sz="22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XHTML</a:t>
            </a:r>
            <a:r>
              <a:rPr sz="2200" spc="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XML.</a:t>
            </a:r>
            <a:endParaRPr sz="22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175736"/>
            <a:ext cx="5077460" cy="738664"/>
          </a:xfrm>
        </p:spPr>
        <p:txBody>
          <a:bodyPr/>
          <a:lstStyle/>
          <a:p>
            <a:r>
              <a:rPr lang="en-US" sz="4800" b="1" spc="-15" dirty="0" err="1" smtClean="0">
                <a:solidFill>
                  <a:srgbClr val="FF0000"/>
                </a:solidFill>
              </a:rPr>
              <a:t>is_array</a:t>
            </a:r>
            <a:r>
              <a:rPr lang="en-US" sz="4800" b="1" spc="-15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7696200" cy="5575885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5" dirty="0" err="1" smtClean="0"/>
              <a:t>is_array</a:t>
            </a:r>
            <a:r>
              <a:rPr lang="en-US" sz="2400" b="1" spc="-15" dirty="0" smtClean="0"/>
              <a:t>()</a:t>
            </a:r>
            <a:r>
              <a:rPr lang="en-US" sz="2400" spc="-15" dirty="0" smtClean="0"/>
              <a:t> is used to</a:t>
            </a:r>
            <a:r>
              <a:rPr lang="en-US" sz="2400" spc="25" dirty="0" smtClean="0"/>
              <a:t> </a:t>
            </a:r>
            <a:r>
              <a:rPr lang="en-US" sz="2400" spc="-5" dirty="0" smtClean="0"/>
              <a:t>check</a:t>
            </a:r>
            <a:r>
              <a:rPr lang="en-US" sz="2400" spc="5" dirty="0" smtClean="0"/>
              <a:t> </a:t>
            </a:r>
            <a:r>
              <a:rPr lang="en-US" sz="2400" spc="-10" dirty="0" smtClean="0"/>
              <a:t>whether</a:t>
            </a:r>
            <a:r>
              <a:rPr lang="en-US" sz="2400" spc="15" dirty="0" smtClean="0"/>
              <a:t> </a:t>
            </a:r>
            <a:r>
              <a:rPr lang="en-US" sz="2400" spc="-5" dirty="0" smtClean="0"/>
              <a:t>a</a:t>
            </a:r>
            <a:r>
              <a:rPr lang="en-US" sz="2400" dirty="0" smtClean="0"/>
              <a:t> </a:t>
            </a:r>
            <a:r>
              <a:rPr lang="en-US" sz="2400" spc="-10" dirty="0" smtClean="0"/>
              <a:t>particular elements</a:t>
            </a:r>
            <a:r>
              <a:rPr lang="en-US" sz="2400" spc="30" dirty="0" smtClean="0"/>
              <a:t> </a:t>
            </a:r>
            <a:r>
              <a:rPr lang="en-US" sz="2400" spc="-5" dirty="0" smtClean="0"/>
              <a:t>is</a:t>
            </a:r>
            <a:r>
              <a:rPr lang="en-US" sz="2400" spc="5" dirty="0" smtClean="0"/>
              <a:t> </a:t>
            </a:r>
            <a:r>
              <a:rPr lang="en-US" sz="2400" spc="-5" dirty="0" smtClean="0"/>
              <a:t>an</a:t>
            </a:r>
            <a:r>
              <a:rPr lang="en-US" sz="2400" dirty="0" smtClean="0"/>
              <a:t> </a:t>
            </a:r>
            <a:r>
              <a:rPr lang="en-US" sz="2400" spc="-20" dirty="0" smtClean="0"/>
              <a:t>array</a:t>
            </a:r>
            <a:r>
              <a:rPr lang="en-US" sz="2400" spc="-10" dirty="0" smtClean="0"/>
              <a:t> </a:t>
            </a:r>
            <a:r>
              <a:rPr lang="en-US" sz="2400" spc="-5" dirty="0" smtClean="0"/>
              <a:t>or </a:t>
            </a:r>
            <a:r>
              <a:rPr lang="en-US" sz="2400" spc="-480" dirty="0" smtClean="0"/>
              <a:t> </a:t>
            </a:r>
            <a:r>
              <a:rPr lang="en-US" sz="2400" spc="-5" dirty="0" smtClean="0"/>
              <a:t>not.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This function returns true i.e. 1 if the variable is an array,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dirty="0" smtClean="0"/>
          </a:p>
          <a:p>
            <a:pPr lvl="1"/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$a = "Hello";</a:t>
            </a:r>
          </a:p>
          <a:p>
            <a:pPr lvl="1"/>
            <a:r>
              <a:rPr lang="en-US" dirty="0" smtClean="0"/>
              <a:t>echo "a is " . </a:t>
            </a:r>
            <a:r>
              <a:rPr lang="en-US" dirty="0" err="1" smtClean="0"/>
              <a:t>is_array</a:t>
            </a:r>
            <a:r>
              <a:rPr lang="en-US" dirty="0" smtClean="0"/>
              <a:t>($a)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$b = array("red", "green", "blue");</a:t>
            </a:r>
          </a:p>
          <a:p>
            <a:pPr lvl="1"/>
            <a:r>
              <a:rPr lang="en-US" dirty="0" smtClean="0"/>
              <a:t>echo "b is " . </a:t>
            </a:r>
            <a:r>
              <a:rPr lang="en-US" dirty="0" err="1" smtClean="0"/>
              <a:t>is_array</a:t>
            </a:r>
            <a:r>
              <a:rPr lang="en-US" dirty="0" smtClean="0"/>
              <a:t>($b)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$c = array("Peter"=&gt;"35", "Ben"=&gt;"37", "Joe"=&gt;"43");</a:t>
            </a:r>
          </a:p>
          <a:p>
            <a:pPr lvl="1"/>
            <a:r>
              <a:rPr lang="en-US" dirty="0" smtClean="0"/>
              <a:t>echo "c is " . </a:t>
            </a:r>
            <a:r>
              <a:rPr lang="en-US" dirty="0" err="1" smtClean="0"/>
              <a:t>is_array</a:t>
            </a:r>
            <a:r>
              <a:rPr lang="en-US" dirty="0" smtClean="0"/>
              <a:t>($c)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$d = "red, green, blue";</a:t>
            </a:r>
          </a:p>
          <a:p>
            <a:pPr lvl="1"/>
            <a:r>
              <a:rPr lang="en-US" dirty="0" smtClean="0"/>
              <a:t>echo "d is " . </a:t>
            </a:r>
            <a:r>
              <a:rPr lang="en-US" dirty="0" err="1" smtClean="0"/>
              <a:t>is_array</a:t>
            </a:r>
            <a:r>
              <a:rPr lang="en-US" dirty="0" smtClean="0"/>
              <a:t>($d)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lvl="1"/>
            <a:r>
              <a:rPr lang="en-US" dirty="0" smtClean="0"/>
              <a:t>?&gt;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971800"/>
            <a:ext cx="1028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8"/>
          <p:cNvSpPr txBox="1"/>
          <p:nvPr/>
        </p:nvSpPr>
        <p:spPr>
          <a:xfrm>
            <a:off x="6400800" y="2514600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lang="en-US" sz="2000" b="1" spc="-85" dirty="0" smtClean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ut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7848600" cy="5960606"/>
          </a:xfrm>
        </p:spPr>
        <p:txBody>
          <a:bodyPr/>
          <a:lstStyle/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is_int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</a:t>
            </a:r>
            <a:r>
              <a:rPr lang="en-US" sz="2400" dirty="0" smtClean="0"/>
              <a:t>returns true (1) if the variable carries integer value, otherwise it returns false/nothing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is_integer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it is an </a:t>
            </a:r>
            <a:r>
              <a:rPr lang="en-US" sz="2400" dirty="0" smtClean="0"/>
              <a:t>alias function for </a:t>
            </a:r>
            <a:r>
              <a:rPr lang="en-US" sz="2400" b="1" spc="-5" dirty="0" err="1" smtClean="0"/>
              <a:t>is_int</a:t>
            </a:r>
            <a:r>
              <a:rPr lang="en-US" sz="2400" b="1" spc="-5" dirty="0" smtClean="0"/>
              <a:t>()</a:t>
            </a:r>
            <a:endParaRPr lang="en-US" sz="2400" dirty="0" smtClean="0"/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is_float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</a:t>
            </a:r>
            <a:r>
              <a:rPr lang="en-US" sz="2400" dirty="0" smtClean="0"/>
              <a:t>returns true (1) if the variable carries floating value,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is_bool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</a:t>
            </a:r>
            <a:r>
              <a:rPr lang="en-US" sz="2400" dirty="0" smtClean="0"/>
              <a:t>returns true (1) if the variable carries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 smtClean="0"/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is_numeric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</a:t>
            </a:r>
            <a:r>
              <a:rPr lang="en-US" sz="2400" dirty="0" smtClean="0"/>
              <a:t>returns true (1) if the variable carries a number or a numeric string, otherwise it returns false/nothing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err="1" smtClean="0"/>
              <a:t>is_object</a:t>
            </a:r>
            <a:r>
              <a:rPr lang="en-US" sz="2400" b="1" spc="-5" dirty="0" smtClean="0"/>
              <a:t>()-</a:t>
            </a:r>
            <a:r>
              <a:rPr lang="en-US" sz="2400" spc="-15" dirty="0" smtClean="0"/>
              <a:t> </a:t>
            </a:r>
            <a:r>
              <a:rPr lang="en-US" sz="2400" dirty="0" smtClean="0"/>
              <a:t>returns true (1) if the variable is an object, otherwise it returns false/nothing.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 smtClean="0"/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76200"/>
            <a:ext cx="5077460" cy="738664"/>
          </a:xfrm>
        </p:spPr>
        <p:txBody>
          <a:bodyPr/>
          <a:lstStyle/>
          <a:p>
            <a:r>
              <a:rPr lang="en-US" sz="4800" b="1" spc="-15" dirty="0" smtClean="0">
                <a:solidFill>
                  <a:srgbClr val="FF0000"/>
                </a:solidFill>
              </a:rPr>
              <a:t>serialize()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7696200" cy="6183744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To serialize data means </a:t>
            </a:r>
            <a:r>
              <a:rPr lang="en-US" sz="2400" b="1" dirty="0" smtClean="0"/>
              <a:t>to convert a value to a sequence of bits</a:t>
            </a:r>
            <a:r>
              <a:rPr lang="en-US" sz="2400" dirty="0" smtClean="0"/>
              <a:t>, so that it can be stored in a file, a memory buffer, or transmitted across a network.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The </a:t>
            </a:r>
            <a:r>
              <a:rPr lang="en-US" sz="2400" b="1" i="1" dirty="0" smtClean="0"/>
              <a:t>serialize() </a:t>
            </a:r>
            <a:r>
              <a:rPr lang="en-US" sz="2400" dirty="0" smtClean="0"/>
              <a:t>function converts a value to a storable representation</a:t>
            </a:r>
          </a:p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smtClean="0"/>
              <a:t>Example: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/>
              <a:t>$data = serialize(array("Red", "Green", "Blue"));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/>
              <a:t>echo $data;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/>
              <a:t>?&gt;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unserialize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function converts serialized data back into actual data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$test = </a:t>
            </a:r>
            <a:r>
              <a:rPr lang="en-US" sz="2000" dirty="0" err="1" smtClean="0">
                <a:solidFill>
                  <a:schemeClr val="tx1"/>
                </a:solidFill>
              </a:rPr>
              <a:t>unserialize</a:t>
            </a:r>
            <a:r>
              <a:rPr lang="en-US" sz="2000" dirty="0" smtClean="0">
                <a:solidFill>
                  <a:schemeClr val="tx1"/>
                </a:solidFill>
              </a:rPr>
              <a:t>($data);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err="1" smtClean="0">
                <a:solidFill>
                  <a:schemeClr val="tx1"/>
                </a:solidFill>
              </a:rPr>
              <a:t>var_dump</a:t>
            </a:r>
            <a:r>
              <a:rPr lang="en-US" sz="2000" dirty="0" smtClean="0">
                <a:solidFill>
                  <a:schemeClr val="tx1"/>
                </a:solidFill>
              </a:rPr>
              <a:t>($test);</a:t>
            </a:r>
          </a:p>
          <a:p>
            <a:pPr marL="698500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sample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21844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Form handling,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Cookies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Sessions,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76200"/>
            <a:ext cx="751586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PHP </a:t>
            </a:r>
            <a:r>
              <a:rPr lang="en-US" dirty="0" err="1" smtClean="0">
                <a:solidFill>
                  <a:srgbClr val="FF0000"/>
                </a:solidFill>
              </a:rPr>
              <a:t>SuperGlobal</a:t>
            </a:r>
            <a:r>
              <a:rPr lang="en-US" dirty="0" smtClean="0">
                <a:solidFill>
                  <a:srgbClr val="FF0000"/>
                </a:solidFill>
              </a:rPr>
              <a:t>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7696200" cy="5170646"/>
          </a:xfrm>
        </p:spPr>
        <p:txBody>
          <a:bodyPr/>
          <a:lstStyle/>
          <a:p>
            <a:pPr marL="24130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Predefined variables in PHP are called "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superglobals</a:t>
            </a:r>
            <a:r>
              <a:rPr lang="en-US" sz="2400" dirty="0" smtClean="0"/>
              <a:t>", which means that they are always accessible, regardless of scope and we can access them from any function, class or file without having to do anything special.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PHP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superglobal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variables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$GLOBALS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$_POST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$_ENV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$_COOKIE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$_SESSION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3276600" y="3048000"/>
            <a:ext cx="510540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$x = 75; </a:t>
            </a:r>
            <a:br>
              <a:rPr lang="en-US" sz="2000" dirty="0" smtClean="0"/>
            </a:br>
            <a:r>
              <a:rPr lang="en-US" sz="2000" dirty="0" smtClean="0"/>
              <a:t>$y = 25;</a:t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>function addition() { 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 smtClean="0"/>
              <a:t>['z'] =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 smtClean="0"/>
              <a:t>['x'] +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$GLOBALS</a:t>
            </a:r>
            <a:r>
              <a:rPr lang="en-US" sz="2000" dirty="0" smtClean="0"/>
              <a:t>['y']; 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 addition(); </a:t>
            </a:r>
            <a:br>
              <a:rPr lang="en-US" sz="2000" dirty="0" smtClean="0"/>
            </a:br>
            <a:r>
              <a:rPr lang="en-US" sz="2000" dirty="0" smtClean="0"/>
              <a:t>echo $z; </a:t>
            </a:r>
            <a:br>
              <a:rPr lang="en-US" sz="2000" dirty="0" smtClean="0"/>
            </a:br>
            <a:r>
              <a:rPr lang="en-US" sz="2000" smtClean="0"/>
              <a:t>?&gt;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75" dirty="0" smtClean="0"/>
              <a:t>PHP </a:t>
            </a:r>
            <a:r>
              <a:rPr spc="-275" dirty="0" smtClean="0"/>
              <a:t>F</a:t>
            </a:r>
            <a:r>
              <a:rPr spc="-105" dirty="0" smtClean="0"/>
              <a:t>or</a:t>
            </a:r>
            <a:r>
              <a:rPr spc="-5" dirty="0" smtClean="0"/>
              <a:t>m</a:t>
            </a:r>
            <a:r>
              <a:rPr spc="-220" dirty="0" smtClean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P</a:t>
            </a:r>
            <a:r>
              <a:rPr sz="3200" spc="-95" dirty="0">
                <a:solidFill>
                  <a:srgbClr val="FF0000"/>
                </a:solidFill>
              </a:rPr>
              <a:t>os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28800"/>
            <a:ext cx="8077200" cy="4070986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endParaRPr lang="en-US" sz="2200" dirty="0" smtClean="0">
              <a:cs typeface="Calibri"/>
            </a:endParaRPr>
          </a:p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</a:t>
            </a:r>
            <a:r>
              <a:rPr sz="22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welcome.php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post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200" dirty="0" smtClean="0"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200" dirty="0" smtClean="0">
              <a:cs typeface="Calibri"/>
            </a:endParaRPr>
          </a:p>
          <a:p>
            <a:pPr marL="12700">
              <a:lnSpc>
                <a:spcPts val="237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7876" y="1461261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0" y="1981200"/>
            <a:ext cx="2895600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Welcome</a:t>
            </a:r>
            <a:endParaRPr lang="en-US" sz="2000" dirty="0" smtClean="0"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$_POST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["name"];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b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od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y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&gt;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 smtClean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928" y="3045942"/>
            <a:ext cx="2394585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928" y="4813553"/>
            <a:ext cx="8953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772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 smtClean="0"/>
              <a:t>PHP </a:t>
            </a:r>
            <a:r>
              <a:rPr spc="-100" dirty="0" smtClean="0"/>
              <a:t>F</a:t>
            </a:r>
            <a:r>
              <a:rPr spc="-105" dirty="0" smtClean="0"/>
              <a:t>or</a:t>
            </a:r>
            <a:r>
              <a:rPr spc="-5" dirty="0" smtClean="0"/>
              <a:t>m</a:t>
            </a:r>
            <a:r>
              <a:rPr spc="-220" dirty="0" smtClean="0"/>
              <a:t> </a:t>
            </a:r>
            <a:r>
              <a:rPr sz="4400" spc="-95" dirty="0"/>
              <a:t>H</a:t>
            </a:r>
            <a:r>
              <a:rPr sz="4400" spc="-100" dirty="0"/>
              <a:t>a</a:t>
            </a:r>
            <a:r>
              <a:rPr sz="4400" spc="-95" dirty="0"/>
              <a:t>ndl</a:t>
            </a:r>
            <a:r>
              <a:rPr sz="4400" spc="-100" dirty="0"/>
              <a:t>i</a:t>
            </a:r>
            <a:r>
              <a:rPr sz="4400" spc="-110" dirty="0"/>
              <a:t>n</a:t>
            </a:r>
            <a:r>
              <a:rPr sz="4400" spc="-100" dirty="0"/>
              <a:t>g</a:t>
            </a:r>
            <a:r>
              <a:rPr sz="4400" dirty="0"/>
              <a:t>-</a:t>
            </a:r>
            <a:r>
              <a:rPr sz="4400" spc="-240" dirty="0"/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Ge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M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h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62708" y="1385061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a.html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1447800"/>
            <a:ext cx="178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Welcome.php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533400" y="1752600"/>
            <a:ext cx="9448800" cy="44095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&lt;html&gt;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&lt;body&gt;</a:t>
            </a: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endParaRPr lang="en-US" sz="2200" dirty="0" smtClean="0">
              <a:cs typeface="Calibri"/>
            </a:endParaRPr>
          </a:p>
          <a:p>
            <a:pPr marL="12700" marR="678815">
              <a:lnSpc>
                <a:spcPts val="2110"/>
              </a:lnSpc>
              <a:spcBef>
                <a:spcPts val="605"/>
              </a:spcBef>
            </a:pP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action="</a:t>
            </a:r>
            <a:r>
              <a:rPr sz="22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welcome.php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method="</a:t>
            </a:r>
            <a:r>
              <a:rPr lang="en-US" sz="22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get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="text"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5" dirty="0" smtClean="0">
                <a:solidFill>
                  <a:srgbClr val="2E2B1F"/>
                </a:solidFill>
                <a:latin typeface="Calibri"/>
                <a:cs typeface="Calibri"/>
              </a:rPr>
              <a:t>name=“name” </a:t>
            </a:r>
          </a:p>
          <a:p>
            <a:pPr marL="76200">
              <a:lnSpc>
                <a:spcPct val="100000"/>
              </a:lnSpc>
            </a:pP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value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Abhay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type="submit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200" dirty="0" smtClean="0"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200" dirty="0" smtClean="0">
              <a:cs typeface="Calibri"/>
            </a:endParaRPr>
          </a:p>
          <a:p>
            <a:pPr marL="12700">
              <a:lnSpc>
                <a:spcPts val="237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5791200" y="1981200"/>
            <a:ext cx="2895600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Welcome</a:t>
            </a:r>
            <a:endParaRPr lang="en-US" sz="2000" dirty="0" smtClean="0"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&lt;?</a:t>
            </a:r>
            <a:r>
              <a:rPr lang="en-US" sz="2000" dirty="0" err="1" smtClean="0">
                <a:solidFill>
                  <a:srgbClr val="2E2B1F"/>
                </a:solidFill>
                <a:cs typeface="Calibri"/>
              </a:rPr>
              <a:t>php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echo</a:t>
            </a:r>
            <a:r>
              <a:rPr lang="en-US" sz="2000" spc="-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alibri"/>
              </a:rPr>
              <a:t>$_GET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["name"];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b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od</a:t>
            </a:r>
            <a:r>
              <a:rPr lang="en-US" sz="2000" spc="5" dirty="0" smtClean="0">
                <a:solidFill>
                  <a:srgbClr val="2E2B1F"/>
                </a:solidFill>
                <a:cs typeface="Calibri"/>
              </a:rPr>
              <a:t>y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&gt;</a:t>
            </a:r>
            <a:endParaRPr lang="en-US" sz="20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6910"/>
            <a:ext cx="389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</a:t>
            </a:r>
            <a:r>
              <a:rPr spc="-105" dirty="0"/>
              <a:t>or</a:t>
            </a:r>
            <a:r>
              <a:rPr spc="-5" dirty="0"/>
              <a:t>m</a:t>
            </a:r>
            <a:r>
              <a:rPr spc="-220" dirty="0"/>
              <a:t> </a:t>
            </a:r>
            <a:r>
              <a:rPr sz="4800" spc="-90" dirty="0"/>
              <a:t>H</a:t>
            </a:r>
            <a:r>
              <a:rPr sz="4800" spc="-105" dirty="0"/>
              <a:t>an</a:t>
            </a:r>
            <a:r>
              <a:rPr sz="4800" spc="-95" dirty="0"/>
              <a:t>dl</a:t>
            </a:r>
            <a:r>
              <a:rPr sz="4800" spc="-100" dirty="0"/>
              <a:t>i</a:t>
            </a:r>
            <a:r>
              <a:rPr sz="4800" spc="-105" dirty="0"/>
              <a:t>n</a:t>
            </a:r>
            <a:r>
              <a:rPr sz="4800" spc="-80" dirty="0"/>
              <a:t>g</a:t>
            </a:r>
            <a:r>
              <a:rPr sz="4800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838200"/>
            <a:ext cx="8077200" cy="5681042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Di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4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enc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00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15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ee</a:t>
            </a:r>
            <a:r>
              <a:rPr sz="360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3600" spc="-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600" spc="-100" dirty="0" smtClean="0">
                <a:solidFill>
                  <a:srgbClr val="FF0000"/>
                </a:solidFill>
                <a:latin typeface="Cambria"/>
                <a:cs typeface="Cambria"/>
              </a:rPr>
              <a:t>GET </a:t>
            </a:r>
            <a:r>
              <a:rPr sz="3600" spc="-105" dirty="0" smtClean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3600" spc="-18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600" spc="-95" dirty="0" smtClean="0">
                <a:solidFill>
                  <a:srgbClr val="FF0000"/>
                </a:solidFill>
                <a:latin typeface="Cambria"/>
                <a:cs typeface="Cambria"/>
              </a:rPr>
              <a:t>POST </a:t>
            </a:r>
            <a:r>
              <a:rPr sz="3600" spc="-95" dirty="0" smtClean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3600" spc="-105" dirty="0" smtClean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3600" spc="-95" dirty="0" smtClean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3600" spc="-90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3600" spc="-100" dirty="0" smtClean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3600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sz="3600" dirty="0" smtClean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3600" dirty="0">
              <a:latin typeface="Cambria"/>
              <a:cs typeface="Cambria"/>
            </a:endParaRPr>
          </a:p>
          <a:p>
            <a:pPr marL="355600" indent="-228600" algn="just">
              <a:lnSpc>
                <a:spcPts val="2280"/>
              </a:lnSpc>
              <a:spcBef>
                <a:spcPts val="98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$_GET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of variables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ts val="2280"/>
              </a:lnSpc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lang="en-US"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dirty="0" smtClean="0"/>
              <a:t>to </a:t>
            </a:r>
            <a:r>
              <a:rPr lang="en-US" sz="2000" b="1" dirty="0" smtClean="0"/>
              <a:t>request data </a:t>
            </a:r>
            <a:r>
              <a:rPr lang="en-US" sz="2000" dirty="0" smtClean="0"/>
              <a:t>from a specified resource</a:t>
            </a:r>
            <a:r>
              <a:rPr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marR="23812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$_POST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dirty="0" smtClean="0"/>
              <a:t>to </a:t>
            </a:r>
            <a:r>
              <a:rPr lang="en-US" sz="2000" b="1" dirty="0" smtClean="0"/>
              <a:t>send data</a:t>
            </a:r>
            <a:r>
              <a:rPr lang="en-US" sz="2000" dirty="0" smtClean="0"/>
              <a:t> to a server </a:t>
            </a:r>
            <a:r>
              <a:rPr lang="en-US" sz="2000" b="1" dirty="0" smtClean="0"/>
              <a:t>to create/update a resource.</a:t>
            </a:r>
            <a:endParaRPr sz="2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GET?</a:t>
            </a:r>
            <a:endParaRPr sz="2000" dirty="0">
              <a:latin typeface="Calibri"/>
              <a:cs typeface="Calibri"/>
            </a:endParaRPr>
          </a:p>
          <a:p>
            <a:pPr marL="355600" marR="1968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 sent 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 the GET method is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visible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everyone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355600" marR="19685" indent="-228600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has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send.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limitation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about 2000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POST?</a:t>
            </a:r>
            <a:endParaRPr sz="2000" dirty="0">
              <a:latin typeface="Calibri"/>
              <a:cs typeface="Calibri"/>
            </a:endParaRPr>
          </a:p>
          <a:p>
            <a:pPr marL="227965" marR="114300" indent="-227965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3556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sent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form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invisible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others</a:t>
            </a:r>
            <a:r>
              <a:rPr sz="20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limits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amount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send.</a:t>
            </a:r>
            <a:endParaRPr lang="en-US" sz="2000" dirty="0" smtClean="0">
              <a:latin typeface="Calibri"/>
              <a:cs typeface="Calibri"/>
            </a:endParaRPr>
          </a:p>
          <a:p>
            <a:pPr marL="227965" marR="114300" indent="-227965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355600" algn="l"/>
              </a:tabLst>
            </a:pPr>
            <a:r>
              <a:rPr sz="2000" spc="-35" dirty="0" smtClean="0">
                <a:solidFill>
                  <a:srgbClr val="2E2B1F"/>
                </a:solidFill>
                <a:latin typeface="Calibri"/>
                <a:cs typeface="Calibri"/>
              </a:rPr>
              <a:t>However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displayed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URL,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possible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bookmark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page.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846060" cy="707886"/>
          </a:xfrm>
        </p:spPr>
        <p:txBody>
          <a:bodyPr/>
          <a:lstStyle/>
          <a:p>
            <a:r>
              <a:rPr lang="en-US" b="1" dirty="0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06604"/>
            <a:ext cx="7362825" cy="1231106"/>
          </a:xfrm>
        </p:spPr>
        <p:txBody>
          <a:bodyPr/>
          <a:lstStyle/>
          <a:p>
            <a:r>
              <a:rPr lang="en-US" sz="2000" b="1" dirty="0" smtClean="0"/>
              <a:t>Resource used:-</a:t>
            </a: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https://tryphp.w3schools.com/showphp.php?filename=demo_form_validation_complete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02247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842644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273050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 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 conditions</a:t>
            </a:r>
            <a:r>
              <a:rPr sz="1700" spc="-6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Form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Cookies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Sessions,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80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F</a:t>
            </a:r>
            <a:r>
              <a:rPr spc="-105" dirty="0"/>
              <a:t>ea</a:t>
            </a:r>
            <a:r>
              <a:rPr spc="-95" dirty="0"/>
              <a:t>tu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0" dirty="0"/>
              <a:t>PH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524115" cy="332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free.</a:t>
            </a:r>
            <a:r>
              <a:rPr lang="en-US" sz="22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Download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 it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from</a:t>
            </a:r>
            <a:r>
              <a:rPr lang="en-US" sz="2200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2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official</a:t>
            </a:r>
            <a:r>
              <a:rPr lang="en-US" sz="22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resource:</a:t>
            </a:r>
            <a:endParaRPr lang="en-US" sz="2200" dirty="0" smtClean="0"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lang="en-US" sz="2200" spc="-20" dirty="0" smtClean="0">
                <a:solidFill>
                  <a:srgbClr val="2E2B1F"/>
                </a:solidFill>
                <a:cs typeface="Calibri"/>
                <a:hlinkClick r:id="rId2"/>
              </a:rPr>
              <a:t>www.php.net</a:t>
            </a:r>
            <a:endParaRPr lang="en-US" sz="2200" spc="-5" dirty="0" smtClean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 technology is</a:t>
            </a:r>
            <a:r>
              <a:rPr sz="22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cs typeface="Calibri"/>
              </a:rPr>
              <a:t>platform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 independent </a:t>
            </a:r>
            <a:r>
              <a:rPr sz="2200" spc="-10" dirty="0" smtClean="0">
                <a:solidFill>
                  <a:srgbClr val="2E2B1F"/>
                </a:solidFill>
                <a:cs typeface="Calibri"/>
              </a:rPr>
              <a:t>(Windows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,</a:t>
            </a:r>
            <a:r>
              <a:rPr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Linux,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Unix,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Mac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OS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cs typeface="Calibri"/>
              </a:rPr>
              <a:t>X,</a:t>
            </a:r>
            <a:r>
              <a:rPr lang="en-US" sz="2200" dirty="0"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cs typeface="Calibri"/>
              </a:rPr>
              <a:t>etc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.)</a:t>
            </a:r>
            <a:endParaRPr sz="2200" dirty="0">
              <a:cs typeface="Calibri"/>
            </a:endParaRPr>
          </a:p>
          <a:p>
            <a:pPr marL="241300" marR="19875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sz="2200" spc="-5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compatible</a:t>
            </a:r>
            <a:r>
              <a:rPr sz="2200" spc="2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almost</a:t>
            </a:r>
            <a:r>
              <a:rPr sz="2200" dirty="0">
                <a:solidFill>
                  <a:srgbClr val="2E2B1F"/>
                </a:solidFill>
                <a:cs typeface="Calibri"/>
              </a:rPr>
              <a:t> all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servers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today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(Apache, </a:t>
            </a:r>
            <a:r>
              <a:rPr sz="2200" spc="-484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IIS,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etc.)</a:t>
            </a:r>
            <a:endParaRPr sz="2200" dirty="0"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supports</a:t>
            </a:r>
            <a:r>
              <a:rPr sz="220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 wide </a:t>
            </a:r>
            <a:r>
              <a:rPr sz="2200" spc="-20" dirty="0">
                <a:solidFill>
                  <a:srgbClr val="2E2B1F"/>
                </a:solidFill>
                <a:cs typeface="Calibri"/>
              </a:rPr>
              <a:t>range</a:t>
            </a:r>
            <a:r>
              <a:rPr sz="2200" dirty="0">
                <a:solidFill>
                  <a:srgbClr val="2E2B1F"/>
                </a:solidFill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cs typeface="Calibri"/>
              </a:rPr>
              <a:t>databases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 (both SQL and </a:t>
            </a:r>
            <a:r>
              <a:rPr lang="en-US" sz="2200" spc="-15" dirty="0" err="1" smtClean="0">
                <a:solidFill>
                  <a:srgbClr val="2E2B1F"/>
                </a:solidFill>
                <a:cs typeface="Calibri"/>
              </a:rPr>
              <a:t>NoSQL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)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PHP language </a:t>
            </a:r>
            <a:r>
              <a:rPr lang="en-US" sz="2200" b="1" spc="-5" dirty="0" smtClean="0">
                <a:solidFill>
                  <a:srgbClr val="2E2B1F"/>
                </a:solidFill>
                <a:cs typeface="Calibri"/>
              </a:rPr>
              <a:t>loosely typed</a:t>
            </a:r>
            <a:endParaRPr sz="2200" b="1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cs typeface="Calibri"/>
              </a:rPr>
              <a:t>PHP</a:t>
            </a:r>
            <a:r>
              <a:rPr sz="22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easy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learn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and runs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cs typeface="Calibri"/>
              </a:rPr>
              <a:t>efficiently</a:t>
            </a:r>
            <a:r>
              <a:rPr sz="2200" spc="40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on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cs typeface="Calibri"/>
              </a:rPr>
              <a:t>side</a:t>
            </a:r>
            <a:endParaRPr sz="22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1816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 smtClean="0"/>
              <a:t>C</a:t>
            </a:r>
            <a:r>
              <a:rPr spc="-105" dirty="0" smtClean="0"/>
              <a:t>oo</a:t>
            </a:r>
            <a:r>
              <a:rPr spc="-100" dirty="0" smtClean="0"/>
              <a:t>k</a:t>
            </a:r>
            <a:r>
              <a:rPr spc="-110" dirty="0" smtClean="0"/>
              <a:t>i</a:t>
            </a:r>
            <a:r>
              <a:rPr spc="-5" dirty="0" smtClean="0"/>
              <a:t>e</a:t>
            </a:r>
            <a:r>
              <a:rPr lang="en-US" spc="-5" dirty="0" smtClean="0"/>
              <a:t>s in PHP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219201"/>
            <a:ext cx="7655560" cy="51982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Cookie?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often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identify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embeds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user's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endParaRPr lang="en-US" sz="2200" spc="-2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computer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browser,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also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cookie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along with the request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PHP,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retrieve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values.</a:t>
            </a:r>
            <a:endParaRPr lang="en-US" sz="2200" dirty="0" smtClean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In PHP, Cookie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i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setcookie()</a:t>
            </a:r>
            <a:r>
              <a:rPr sz="2200" b="1" i="1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setcookie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value,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expire,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path,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domain,</a:t>
            </a:r>
            <a:r>
              <a:rPr sz="22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secure,</a:t>
            </a:r>
            <a:r>
              <a:rPr sz="2200" i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httponly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parameter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required.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r>
              <a:rPr lang="en-US" sz="2200" spc="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FF0000"/>
                </a:solidFill>
                <a:latin typeface="Calibri"/>
                <a:cs typeface="Calibri"/>
              </a:rPr>
              <a:t>optional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18131"/>
            <a:ext cx="80010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 smtClean="0"/>
              <a:t>C</a:t>
            </a:r>
            <a:r>
              <a:rPr spc="-105" dirty="0" smtClean="0"/>
              <a:t>oo</a:t>
            </a:r>
            <a:r>
              <a:rPr spc="-100" dirty="0" smtClean="0"/>
              <a:t>k</a:t>
            </a:r>
            <a:r>
              <a:rPr spc="-110" dirty="0" smtClean="0"/>
              <a:t>i</a:t>
            </a:r>
            <a:r>
              <a:rPr spc="-95" dirty="0" smtClean="0"/>
              <a:t>e</a:t>
            </a:r>
            <a:r>
              <a:rPr spc="-105" dirty="0" smtClean="0"/>
              <a:t>-</a:t>
            </a:r>
            <a:r>
              <a:rPr sz="4000" spc="-105" dirty="0" smtClean="0">
                <a:solidFill>
                  <a:srgbClr val="FF0000"/>
                </a:solidFill>
              </a:rPr>
              <a:t>C</a:t>
            </a:r>
            <a:r>
              <a:rPr sz="4000" spc="-100" dirty="0" smtClean="0">
                <a:solidFill>
                  <a:srgbClr val="FF0000"/>
                </a:solidFill>
              </a:rPr>
              <a:t>r</a:t>
            </a:r>
            <a:r>
              <a:rPr sz="4000" spc="-110" dirty="0" smtClean="0">
                <a:solidFill>
                  <a:srgbClr val="FF0000"/>
                </a:solidFill>
              </a:rPr>
              <a:t>e</a:t>
            </a:r>
            <a:r>
              <a:rPr sz="4000" spc="-100" dirty="0" smtClean="0">
                <a:solidFill>
                  <a:srgbClr val="FF0000"/>
                </a:solidFill>
              </a:rPr>
              <a:t>at</a:t>
            </a:r>
            <a:r>
              <a:rPr sz="4000" spc="-110" dirty="0" smtClean="0">
                <a:solidFill>
                  <a:srgbClr val="FF0000"/>
                </a:solidFill>
              </a:rPr>
              <a:t>e</a:t>
            </a:r>
            <a:r>
              <a:rPr lang="en-US" sz="4000" spc="-110" dirty="0" smtClean="0">
                <a:solidFill>
                  <a:srgbClr val="FF0000"/>
                </a:solidFill>
              </a:rPr>
              <a:t> and </a:t>
            </a:r>
            <a:r>
              <a:rPr sz="4000" spc="-100" dirty="0" smtClean="0">
                <a:solidFill>
                  <a:srgbClr val="FF0000"/>
                </a:solidFill>
              </a:rPr>
              <a:t>R</a:t>
            </a:r>
            <a:r>
              <a:rPr sz="4000" spc="-110" dirty="0" smtClean="0">
                <a:solidFill>
                  <a:srgbClr val="FF0000"/>
                </a:solidFill>
              </a:rPr>
              <a:t>e</a:t>
            </a:r>
            <a:r>
              <a:rPr sz="4000" spc="-100" dirty="0" smtClean="0">
                <a:solidFill>
                  <a:srgbClr val="FF0000"/>
                </a:solidFill>
              </a:rPr>
              <a:t>t</a:t>
            </a:r>
            <a:r>
              <a:rPr sz="4000" spc="-114" dirty="0" smtClean="0">
                <a:solidFill>
                  <a:srgbClr val="FF0000"/>
                </a:solidFill>
              </a:rPr>
              <a:t>r</a:t>
            </a:r>
            <a:r>
              <a:rPr sz="4000" spc="-110" dirty="0" smtClean="0">
                <a:solidFill>
                  <a:srgbClr val="FF0000"/>
                </a:solidFill>
              </a:rPr>
              <a:t>ie</a:t>
            </a:r>
            <a:r>
              <a:rPr sz="4000" spc="-105" dirty="0" smtClean="0">
                <a:solidFill>
                  <a:srgbClr val="FF0000"/>
                </a:solidFill>
              </a:rPr>
              <a:t>v</a:t>
            </a:r>
            <a:r>
              <a:rPr sz="4000" spc="-5" dirty="0" smtClean="0">
                <a:solidFill>
                  <a:srgbClr val="FF0000"/>
                </a:solidFill>
              </a:rPr>
              <a:t>e</a:t>
            </a:r>
            <a:r>
              <a:rPr sz="4000" spc="-220" dirty="0" smtClean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</a:t>
            </a:r>
            <a:r>
              <a:rPr sz="4000" spc="-210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574040" y="838200"/>
            <a:ext cx="7579360" cy="59734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setcookie(“name”,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5" dirty="0" smtClean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lang="en-US" sz="2000" spc="-45" dirty="0" err="1" smtClean="0">
                <a:solidFill>
                  <a:srgbClr val="2E2B1F"/>
                </a:solidFill>
                <a:latin typeface="Calibri"/>
                <a:cs typeface="Calibri"/>
              </a:rPr>
              <a:t>Arjun</a:t>
            </a:r>
            <a:r>
              <a:rPr sz="2000" spc="-45" dirty="0" smtClean="0">
                <a:solidFill>
                  <a:srgbClr val="2E2B1F"/>
                </a:solidFill>
                <a:latin typeface="Calibri"/>
                <a:cs typeface="Calibri"/>
              </a:rPr>
              <a:t>”,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(86400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30),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"/"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r>
              <a:rPr sz="2000" spc="46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//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00AF50"/>
                </a:solidFill>
                <a:latin typeface="Calibri"/>
                <a:cs typeface="Calibri"/>
              </a:rPr>
              <a:t>86400</a:t>
            </a:r>
            <a:r>
              <a:rPr lang="en-US" sz="1800" dirty="0" smtClean="0">
                <a:solidFill>
                  <a:srgbClr val="00AF50"/>
                </a:solidFill>
                <a:latin typeface="Calibri"/>
                <a:cs typeface="Calibri"/>
              </a:rPr>
              <a:t> sec</a:t>
            </a:r>
            <a:r>
              <a:rPr sz="1800" spc="5" dirty="0" smtClean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= 1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day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if(isset(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$_COOKIE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[“</a:t>
            </a:r>
            <a:r>
              <a:rPr sz="20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”]))</a:t>
            </a:r>
            <a:endParaRPr sz="2000" dirty="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$nm=$_COOKIE[“name”];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2000" spc="-20" dirty="0" err="1">
                <a:solidFill>
                  <a:srgbClr val="2E2B1F"/>
                </a:solidFill>
                <a:latin typeface="Calibri"/>
                <a:cs typeface="Calibri"/>
              </a:rPr>
              <a:t>Hello</a:t>
            </a:r>
            <a:r>
              <a:rPr sz="2000" spc="-20" dirty="0" err="1" smtClean="0">
                <a:solidFill>
                  <a:srgbClr val="2E2B1F"/>
                </a:solidFill>
                <a:latin typeface="Calibri"/>
                <a:cs typeface="Calibri"/>
              </a:rPr>
              <a:t>”</a:t>
            </a:r>
            <a:r>
              <a:rPr lang="en-US" sz="2000" spc="-20" dirty="0" err="1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20" dirty="0" err="1" smtClean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000" spc="-20" dirty="0" err="1">
                <a:solidFill>
                  <a:srgbClr val="2E2B1F"/>
                </a:solidFill>
                <a:latin typeface="Calibri"/>
                <a:cs typeface="Calibri"/>
              </a:rPr>
              <a:t>nm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434079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Coo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kie</a:t>
            </a:r>
            <a:r>
              <a:rPr sz="2000" spc="-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set”;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spcBef>
                <a:spcPts val="480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dirty="0" smtClean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2533471"/>
            <a:ext cx="32766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</a:rPr>
              <a:t>setcookie</a:t>
            </a:r>
            <a:r>
              <a:rPr lang="en-US" sz="2400" dirty="0" smtClean="0">
                <a:solidFill>
                  <a:srgbClr val="7030A0"/>
                </a:solidFill>
              </a:rPr>
              <a:t>() function must appear BEFORE the &lt;html&gt; tag.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0635" y="406908"/>
            <a:ext cx="4585335" cy="1125855"/>
            <a:chOff x="2040635" y="406908"/>
            <a:chExt cx="4585335" cy="112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635" y="406908"/>
              <a:ext cx="2846069" cy="1125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1" y="406908"/>
              <a:ext cx="2407158" cy="1125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0705" y="492760"/>
            <a:ext cx="57638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105" dirty="0"/>
              <a:t>-</a:t>
            </a:r>
            <a:r>
              <a:rPr sz="4000" spc="-95" dirty="0">
                <a:solidFill>
                  <a:srgbClr val="FF0000"/>
                </a:solidFill>
              </a:rPr>
              <a:t>M</a:t>
            </a:r>
            <a:r>
              <a:rPr sz="4000" spc="-100" dirty="0">
                <a:solidFill>
                  <a:srgbClr val="FF0000"/>
                </a:solidFill>
              </a:rPr>
              <a:t>odif</a:t>
            </a:r>
            <a:r>
              <a:rPr sz="4000" spc="-105" dirty="0">
                <a:solidFill>
                  <a:srgbClr val="FF0000"/>
                </a:solidFill>
              </a:rPr>
              <a:t>y</a:t>
            </a:r>
            <a:r>
              <a:rPr sz="4000" spc="-100" dirty="0">
                <a:solidFill>
                  <a:srgbClr val="FF0000"/>
                </a:solidFill>
              </a:rPr>
              <a:t>in</a:t>
            </a:r>
            <a:r>
              <a:rPr sz="4000" spc="-5" dirty="0">
                <a:solidFill>
                  <a:srgbClr val="FF0000"/>
                </a:solidFill>
              </a:rPr>
              <a:t>g</a:t>
            </a:r>
            <a:r>
              <a:rPr sz="4000" spc="-24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a</a:t>
            </a:r>
            <a:r>
              <a:rPr sz="4000" spc="-220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5" dirty="0">
                <a:solidFill>
                  <a:srgbClr val="FF0000"/>
                </a:solidFill>
              </a:rPr>
              <a:t>e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1524000"/>
            <a:ext cx="727456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cookie,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again</a:t>
            </a:r>
            <a:r>
              <a:rPr sz="24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setcookie()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09600" y="3810000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To delete a cookie, use the </a:t>
            </a:r>
            <a:r>
              <a:rPr lang="en-US" sz="2400" dirty="0" err="1" smtClean="0"/>
              <a:t>setcookie</a:t>
            </a:r>
            <a:r>
              <a:rPr lang="en-US" sz="2400" dirty="0" smtClean="0"/>
              <a:t>() function with </a:t>
            </a:r>
            <a:r>
              <a:rPr lang="en-US" sz="2400" b="1" dirty="0" smtClean="0"/>
              <a:t>an expiration date in the past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457200" y="2819400"/>
            <a:ext cx="537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0" cap="none" spc="-110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</a:t>
            </a:r>
            <a:r>
              <a:rPr kumimoji="0" lang="en-US" sz="4600" b="0" i="0" u="none" strike="noStrike" kern="0" cap="none" spc="-105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oo</a:t>
            </a:r>
            <a:r>
              <a:rPr kumimoji="0" lang="en-US" sz="4600" b="0" i="0" u="none" strike="noStrike" kern="0" cap="none" spc="-100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k</a:t>
            </a:r>
            <a:r>
              <a:rPr kumimoji="0" lang="en-US" sz="4600" b="0" i="0" u="none" strike="noStrike" kern="0" cap="none" spc="-110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i</a:t>
            </a:r>
            <a:r>
              <a:rPr kumimoji="0" lang="en-US" sz="4600" b="0" i="0" u="none" strike="noStrike" kern="0" cap="none" spc="-95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600" b="0" i="0" u="none" strike="noStrike" kern="0" cap="none" spc="-5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-</a:t>
            </a:r>
            <a:r>
              <a:rPr kumimoji="0" lang="en-US" sz="4600" b="0" i="0" u="none" strike="noStrike" kern="0" cap="none" spc="-345" normalizeH="0" baseline="0" noProof="0" smtClean="0">
                <a:ln>
                  <a:noFill/>
                </a:ln>
                <a:solidFill>
                  <a:srgbClr val="675E46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4000" b="0" i="0" u="none" strike="noStrike" kern="0" cap="none" spc="-10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De</a:t>
            </a:r>
            <a:r>
              <a:rPr kumimoji="0" lang="en-US" sz="4000" b="0" i="0" u="none" strike="noStrike" kern="0" cap="none" spc="-11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l</a:t>
            </a:r>
            <a:r>
              <a:rPr kumimoji="0" lang="en-US" sz="4000" b="0" i="0" u="none" strike="noStrike" kern="0" cap="none" spc="-10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000" b="0" i="0" u="none" strike="noStrike" kern="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tin</a:t>
            </a:r>
            <a:r>
              <a:rPr kumimoji="0" lang="en-US" sz="4000" b="0" i="0" u="none" strike="noStrike" kern="0" cap="none" spc="-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g</a:t>
            </a:r>
            <a:r>
              <a:rPr kumimoji="0" lang="en-US" sz="4000" b="0" i="0" u="none" strike="noStrike" kern="0" cap="none" spc="-204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 </a:t>
            </a:r>
            <a:r>
              <a:rPr kumimoji="0" lang="en-US" sz="4000" b="0" i="0" u="none" strike="noStrike" kern="0" cap="none" spc="-10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</a:t>
            </a:r>
            <a:r>
              <a:rPr kumimoji="0" lang="en-US" sz="4000" b="0" i="0" u="none" strike="noStrike" kern="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oo</a:t>
            </a:r>
            <a:r>
              <a:rPr kumimoji="0" lang="en-US" sz="4000" b="0" i="0" u="none" strike="noStrike" kern="0" cap="none" spc="-9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k</a:t>
            </a:r>
            <a:r>
              <a:rPr kumimoji="0" lang="en-US" sz="4000" b="0" i="0" u="none" strike="noStrike" kern="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i</a:t>
            </a:r>
            <a:r>
              <a:rPr kumimoji="0" lang="en-US" sz="4000" b="0" i="0" u="none" strike="noStrike" kern="0" cap="none" spc="-10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e</a:t>
            </a:r>
            <a:r>
              <a:rPr kumimoji="0" lang="en-US" sz="4000" b="0" i="0" u="none" strike="noStrike" kern="0" cap="none" spc="-5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675E46"/>
              </a:solidFill>
              <a:effectLst/>
              <a:uLnTx/>
              <a:uFillTx/>
              <a:latin typeface="Cambria"/>
              <a:ea typeface="+mj-e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8172" y="406908"/>
            <a:ext cx="4095750" cy="1125855"/>
            <a:chOff x="2138172" y="406908"/>
            <a:chExt cx="4095750" cy="112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172" y="406908"/>
              <a:ext cx="991362" cy="1125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1260" y="406908"/>
              <a:ext cx="3772662" cy="1125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865" y="492760"/>
            <a:ext cx="53727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oo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95" dirty="0"/>
              <a:t>e</a:t>
            </a:r>
            <a:r>
              <a:rPr spc="-5" dirty="0"/>
              <a:t>-</a:t>
            </a:r>
            <a:r>
              <a:rPr spc="-345" dirty="0"/>
              <a:t> </a:t>
            </a:r>
            <a:r>
              <a:rPr sz="4000" spc="-105" dirty="0">
                <a:solidFill>
                  <a:srgbClr val="FF0000"/>
                </a:solidFill>
              </a:rPr>
              <a:t>De</a:t>
            </a:r>
            <a:r>
              <a:rPr sz="4000" spc="-110" dirty="0">
                <a:solidFill>
                  <a:srgbClr val="FF0000"/>
                </a:solidFill>
              </a:rPr>
              <a:t>l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tin</a:t>
            </a:r>
            <a:r>
              <a:rPr sz="4000" spc="-5" dirty="0">
                <a:solidFill>
                  <a:srgbClr val="FF0000"/>
                </a:solidFill>
              </a:rPr>
              <a:t>g</a:t>
            </a:r>
            <a:r>
              <a:rPr sz="4000" spc="-204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C</a:t>
            </a:r>
            <a:r>
              <a:rPr sz="4000" spc="-100" dirty="0">
                <a:solidFill>
                  <a:srgbClr val="FF0000"/>
                </a:solidFill>
              </a:rPr>
              <a:t>oo</a:t>
            </a:r>
            <a:r>
              <a:rPr sz="4000" spc="-95" dirty="0">
                <a:solidFill>
                  <a:srgbClr val="FF0000"/>
                </a:solidFill>
              </a:rPr>
              <a:t>k</a:t>
            </a:r>
            <a:r>
              <a:rPr sz="4000" spc="-100" dirty="0">
                <a:solidFill>
                  <a:srgbClr val="FF0000"/>
                </a:solidFill>
              </a:rPr>
              <a:t>i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5" dirty="0">
                <a:solidFill>
                  <a:srgbClr val="FF0000"/>
                </a:solidFill>
              </a:rPr>
              <a:t>s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371600"/>
            <a:ext cx="712216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set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expiration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date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one hour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ago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setcookie("user",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"",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time()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- 3600);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 "Cookie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'user'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deleted.";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2065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43000"/>
            <a:ext cx="8001000" cy="5195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 algn="just">
              <a:lnSpc>
                <a:spcPts val="228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(in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variables)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400" dirty="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 of a website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Unlike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cookie,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stored</a:t>
            </a:r>
            <a:r>
              <a:rPr sz="24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users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computer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PHP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Session?</a:t>
            </a:r>
            <a:endParaRPr sz="2400" dirty="0">
              <a:latin typeface="Calibri"/>
              <a:cs typeface="Calibri"/>
            </a:endParaRPr>
          </a:p>
          <a:p>
            <a:pPr marL="241300" marR="175260" indent="-228600" algn="just">
              <a:lnSpc>
                <a:spcPct val="9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application,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changes </a:t>
            </a:r>
            <a:r>
              <a:rPr sz="2400" spc="-434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it.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like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Session.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75260" indent="-228600" algn="just">
              <a:lnSpc>
                <a:spcPct val="9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 does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 know who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are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what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 do,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because the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HTTP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address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doesn't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maintain</a:t>
            </a:r>
            <a:r>
              <a:rPr sz="24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state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48260" indent="-228600" algn="just"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solve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problem by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storing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used across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multiple pages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username, </a:t>
            </a:r>
            <a:r>
              <a:rPr lang="en-US" sz="2400" spc="-20" dirty="0" err="1" smtClean="0">
                <a:solidFill>
                  <a:srgbClr val="2E2B1F"/>
                </a:solidFill>
                <a:latin typeface="Calibri"/>
                <a:cs typeface="Calibri"/>
              </a:rPr>
              <a:t>email_ID</a:t>
            </a:r>
            <a:r>
              <a:rPr sz="2400" spc="-35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etc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one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application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48260" indent="-228600" algn="just"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400" spc="-4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default,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until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user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400" spc="-3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4704" y="472440"/>
            <a:ext cx="3257550" cy="1019175"/>
            <a:chOff x="2584704" y="472440"/>
            <a:chExt cx="3257550" cy="101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704" y="472440"/>
              <a:ext cx="1578102" cy="10187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492" y="472440"/>
              <a:ext cx="2286762" cy="10187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450" y="492760"/>
            <a:ext cx="50101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3600" spc="-95" dirty="0">
                <a:solidFill>
                  <a:srgbClr val="FF0000"/>
                </a:solidFill>
              </a:rPr>
              <a:t>St</a:t>
            </a:r>
            <a:r>
              <a:rPr sz="3600" spc="-100" dirty="0">
                <a:solidFill>
                  <a:srgbClr val="FF0000"/>
                </a:solidFill>
              </a:rPr>
              <a:t>ar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4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spc="-100" dirty="0">
                <a:solidFill>
                  <a:srgbClr val="FF0000"/>
                </a:solidFill>
              </a:rPr>
              <a:t>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371600"/>
            <a:ext cx="7655560" cy="447558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started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session_start()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variable: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Calibri"/>
                <a:cs typeface="Calibri"/>
              </a:rPr>
              <a:t>$_</a:t>
            </a:r>
            <a:r>
              <a:rPr sz="2400" b="1" spc="-5" dirty="0" smtClean="0">
                <a:solidFill>
                  <a:srgbClr val="7030A0"/>
                </a:solidFill>
                <a:latin typeface="Calibri"/>
                <a:cs typeface="Calibri"/>
              </a:rPr>
              <a:t>SESSION</a:t>
            </a:r>
            <a:endParaRPr sz="24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demo_session1.php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-40" dirty="0" smtClean="0">
                <a:solidFill>
                  <a:srgbClr val="006FC0"/>
                </a:solidFill>
                <a:latin typeface="Calibri"/>
                <a:cs typeface="Calibri"/>
              </a:rPr>
              <a:t>  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["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"]</a:t>
            </a:r>
            <a:r>
              <a:rPr sz="20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abc@gmail.com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";</a:t>
            </a:r>
            <a:r>
              <a:rPr sz="2000" b="1" spc="2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b="1" spc="20" dirty="0" smtClean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00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"Session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set.";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79" y="198120"/>
            <a:ext cx="5568315" cy="1019175"/>
            <a:chOff x="2545079" y="198120"/>
            <a:chExt cx="5568315" cy="1019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5079" y="198120"/>
              <a:ext cx="2779014" cy="10187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79" y="198120"/>
              <a:ext cx="2202942" cy="10187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2408" y="198120"/>
              <a:ext cx="1800606" cy="101879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691" y="228600"/>
            <a:ext cx="72809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Ge</a:t>
            </a:r>
            <a:r>
              <a:rPr sz="3600" dirty="0">
                <a:solidFill>
                  <a:srgbClr val="FF0000"/>
                </a:solidFill>
              </a:rPr>
              <a:t>t</a:t>
            </a:r>
            <a:r>
              <a:rPr sz="3600" spc="-229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r>
              <a:rPr sz="3600" spc="-220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0" dirty="0">
                <a:solidFill>
                  <a:srgbClr val="FF0000"/>
                </a:solidFill>
              </a:rPr>
              <a:t>aria</a:t>
            </a:r>
            <a:r>
              <a:rPr sz="3600" spc="-95" dirty="0">
                <a:solidFill>
                  <a:srgbClr val="FF0000"/>
                </a:solidFill>
              </a:rPr>
              <a:t>b</a:t>
            </a:r>
            <a:r>
              <a:rPr sz="3600" spc="-100" dirty="0">
                <a:solidFill>
                  <a:srgbClr val="FF0000"/>
                </a:solidFill>
              </a:rPr>
              <a:t>l</a:t>
            </a:r>
            <a:r>
              <a:rPr sz="3600" dirty="0">
                <a:solidFill>
                  <a:srgbClr val="FF0000"/>
                </a:solidFill>
              </a:rPr>
              <a:t>e</a:t>
            </a:r>
            <a:r>
              <a:rPr sz="3600" spc="-215" dirty="0">
                <a:solidFill>
                  <a:srgbClr val="FF0000"/>
                </a:solidFill>
              </a:rPr>
              <a:t> </a:t>
            </a:r>
            <a:r>
              <a:rPr sz="3600" spc="-315" dirty="0">
                <a:solidFill>
                  <a:srgbClr val="FF0000"/>
                </a:solidFill>
              </a:rPr>
              <a:t>V</a:t>
            </a:r>
            <a:r>
              <a:rPr sz="3600" spc="-105" dirty="0">
                <a:solidFill>
                  <a:srgbClr val="FF0000"/>
                </a:solidFill>
              </a:rPr>
              <a:t>al</a:t>
            </a:r>
            <a:r>
              <a:rPr sz="3600" spc="-95" dirty="0">
                <a:solidFill>
                  <a:srgbClr val="FF0000"/>
                </a:solidFill>
              </a:rPr>
              <a:t>u</a:t>
            </a:r>
            <a:r>
              <a:rPr sz="3600" spc="-105" dirty="0">
                <a:solidFill>
                  <a:srgbClr val="FF0000"/>
                </a:solidFill>
              </a:rPr>
              <a:t>e</a:t>
            </a:r>
            <a:r>
              <a:rPr sz="3600" dirty="0">
                <a:solidFill>
                  <a:srgbClr val="FF0000"/>
                </a:solidFill>
              </a:rPr>
              <a:t>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066800"/>
            <a:ext cx="7393940" cy="4555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page called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demo_session2.php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".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had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("</a:t>
            </a:r>
            <a:r>
              <a:rPr sz="2000" dirty="0">
                <a:solidFill>
                  <a:srgbClr val="0070C0"/>
                </a:solidFill>
                <a:latin typeface="Calibri"/>
                <a:cs typeface="Calibri"/>
              </a:rPr>
              <a:t>demo_session1.php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").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ession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stored</a:t>
            </a:r>
            <a:r>
              <a:rPr sz="20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global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variable</a:t>
            </a:r>
            <a:r>
              <a:rPr sz="20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$_</a:t>
            </a:r>
            <a:r>
              <a:rPr sz="20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SESSION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demo_session2.php</a:t>
            </a:r>
          </a:p>
          <a:p>
            <a:pPr marL="59182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were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previous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alibri"/>
                <a:cs typeface="Calibri"/>
              </a:rPr>
              <a:t>echo </a:t>
            </a:r>
            <a:r>
              <a:rPr sz="2000" b="1" spc="-15" dirty="0" smtClean="0">
                <a:latin typeface="Calibri"/>
                <a:cs typeface="Calibri"/>
              </a:rPr>
              <a:t>"</a:t>
            </a:r>
            <a:r>
              <a:rPr lang="en-US" sz="2000" b="1" spc="-15" dirty="0" smtClean="0">
                <a:latin typeface="Calibri"/>
                <a:cs typeface="Calibri"/>
              </a:rPr>
              <a:t>Email ID of user </a:t>
            </a:r>
            <a:r>
              <a:rPr sz="2000" b="1" dirty="0" smtClean="0">
                <a:latin typeface="Calibri"/>
                <a:cs typeface="Calibri"/>
              </a:rPr>
              <a:t>is</a:t>
            </a:r>
            <a:r>
              <a:rPr sz="2000" b="1" spc="5" dirty="0" smtClean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$_SESSION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["</a:t>
            </a:r>
            <a:r>
              <a:rPr lang="en-US" sz="20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email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"];</a:t>
            </a:r>
            <a:endParaRPr sz="20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40"/>
              </a:spcBef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3264" y="286511"/>
            <a:ext cx="4935855" cy="1339215"/>
            <a:chOff x="2493264" y="286511"/>
            <a:chExt cx="4935855" cy="133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3264" y="286511"/>
              <a:ext cx="2657093" cy="13388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0164" y="286511"/>
              <a:ext cx="3068574" cy="133883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504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</a:t>
            </a:r>
            <a:r>
              <a:rPr spc="-95" dirty="0"/>
              <a:t>s</a:t>
            </a:r>
            <a:r>
              <a:rPr spc="-5" dirty="0"/>
              <a:t>-</a:t>
            </a:r>
            <a:r>
              <a:rPr spc="-235" dirty="0"/>
              <a:t> </a:t>
            </a:r>
            <a:r>
              <a:rPr sz="4800" spc="-95" dirty="0">
                <a:solidFill>
                  <a:srgbClr val="FF0000"/>
                </a:solidFill>
              </a:rPr>
              <a:t>M</a:t>
            </a:r>
            <a:r>
              <a:rPr sz="4800" spc="-100" dirty="0">
                <a:solidFill>
                  <a:srgbClr val="FF0000"/>
                </a:solidFill>
              </a:rPr>
              <a:t>o</a:t>
            </a:r>
            <a:r>
              <a:rPr sz="4800" spc="-95" dirty="0">
                <a:solidFill>
                  <a:srgbClr val="FF0000"/>
                </a:solidFill>
              </a:rPr>
              <a:t>d</a:t>
            </a:r>
            <a:r>
              <a:rPr sz="4800" spc="-100" dirty="0">
                <a:solidFill>
                  <a:srgbClr val="FF0000"/>
                </a:solidFill>
              </a:rPr>
              <a:t>if</a:t>
            </a:r>
            <a:r>
              <a:rPr sz="4800" dirty="0">
                <a:solidFill>
                  <a:srgbClr val="FF0000"/>
                </a:solidFill>
              </a:rPr>
              <a:t>y</a:t>
            </a:r>
            <a:r>
              <a:rPr sz="4800" spc="-200" dirty="0">
                <a:solidFill>
                  <a:srgbClr val="FF0000"/>
                </a:solidFill>
              </a:rPr>
              <a:t> </a:t>
            </a:r>
            <a:r>
              <a:rPr sz="4800" dirty="0">
                <a:solidFill>
                  <a:srgbClr val="FF0000"/>
                </a:solidFill>
              </a:rPr>
              <a:t>a</a:t>
            </a:r>
            <a:r>
              <a:rPr sz="4800" spc="-185" dirty="0">
                <a:solidFill>
                  <a:srgbClr val="FF0000"/>
                </a:solidFill>
              </a:rPr>
              <a:t> </a:t>
            </a:r>
            <a:r>
              <a:rPr sz="4800" spc="-105" dirty="0">
                <a:solidFill>
                  <a:srgbClr val="FF0000"/>
                </a:solidFill>
              </a:rPr>
              <a:t>S</a:t>
            </a:r>
            <a:r>
              <a:rPr sz="4800" spc="-100" dirty="0">
                <a:solidFill>
                  <a:srgbClr val="FF0000"/>
                </a:solidFill>
              </a:rPr>
              <a:t>e</a:t>
            </a:r>
            <a:r>
              <a:rPr sz="4800" spc="-95" dirty="0">
                <a:solidFill>
                  <a:srgbClr val="FF0000"/>
                </a:solidFill>
              </a:rPr>
              <a:t>ss</a:t>
            </a:r>
            <a:r>
              <a:rPr sz="4800" spc="-100" dirty="0">
                <a:solidFill>
                  <a:srgbClr val="FF0000"/>
                </a:solidFill>
              </a:rPr>
              <a:t>io</a:t>
            </a:r>
            <a:r>
              <a:rPr sz="4800" dirty="0">
                <a:solidFill>
                  <a:srgbClr val="FF0000"/>
                </a:solidFill>
              </a:rPr>
              <a:t>n</a:t>
            </a:r>
            <a:endParaRPr sz="480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1438703"/>
            <a:ext cx="9296400" cy="3279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variable,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we have to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overwrite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473075" marR="1348740"/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$_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SESSION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["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email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"]</a:t>
            </a: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b="1" spc="-10" dirty="0" smtClean="0">
                <a:latin typeface="Calibri"/>
                <a:cs typeface="Calibri"/>
              </a:rPr>
              <a:t>xyz@gmail.com</a:t>
            </a:r>
            <a:r>
              <a:rPr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"; </a:t>
            </a:r>
            <a:r>
              <a:rPr lang="en-US" sz="20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//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changing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session</a:t>
            </a:r>
            <a:r>
              <a:rPr lang="en-US" sz="20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variable</a:t>
            </a:r>
            <a:endParaRPr lang="en-US" sz="2000" dirty="0" smtClean="0">
              <a:cs typeface="Calibri"/>
            </a:endParaRPr>
          </a:p>
          <a:p>
            <a:pPr marL="473075" marR="1348740">
              <a:lnSpc>
                <a:spcPct val="100000"/>
              </a:lnSpc>
            </a:pPr>
            <a:r>
              <a:rPr sz="2000" b="1" spc="-5" dirty="0" err="1" smtClean="0">
                <a:latin typeface="Calibri"/>
                <a:cs typeface="Calibri"/>
              </a:rPr>
              <a:t>print_r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$_SESSION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79" y="472440"/>
            <a:ext cx="3809238" cy="1018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492760"/>
            <a:ext cx="5524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100" dirty="0"/>
              <a:t>ns</a:t>
            </a:r>
            <a:r>
              <a:rPr spc="-5" dirty="0"/>
              <a:t>:</a:t>
            </a:r>
            <a:r>
              <a:rPr spc="-229" dirty="0"/>
              <a:t> </a:t>
            </a:r>
            <a:r>
              <a:rPr sz="3600" spc="-100" dirty="0">
                <a:solidFill>
                  <a:srgbClr val="FF0000"/>
                </a:solidFill>
              </a:rPr>
              <a:t>Des</a:t>
            </a:r>
            <a:r>
              <a:rPr sz="3600" spc="-95" dirty="0">
                <a:solidFill>
                  <a:srgbClr val="FF0000"/>
                </a:solidFill>
              </a:rPr>
              <a:t>t</a:t>
            </a:r>
            <a:r>
              <a:rPr sz="3600" spc="-150" dirty="0">
                <a:solidFill>
                  <a:srgbClr val="FF0000"/>
                </a:solidFill>
              </a:rPr>
              <a:t>r</a:t>
            </a:r>
            <a:r>
              <a:rPr sz="3600" spc="-145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y</a:t>
            </a:r>
            <a:r>
              <a:rPr sz="3600" spc="-24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</a:t>
            </a:r>
            <a:r>
              <a:rPr sz="3600" spc="-200" dirty="0">
                <a:solidFill>
                  <a:srgbClr val="FF0000"/>
                </a:solidFill>
              </a:rPr>
              <a:t> 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ess</a:t>
            </a:r>
            <a:r>
              <a:rPr sz="3600" spc="-105" dirty="0">
                <a:solidFill>
                  <a:srgbClr val="FF0000"/>
                </a:solidFill>
              </a:rPr>
              <a:t>i</a:t>
            </a:r>
            <a:r>
              <a:rPr sz="3600" spc="-100" dirty="0">
                <a:solidFill>
                  <a:srgbClr val="FF0000"/>
                </a:solidFill>
              </a:rPr>
              <a:t>o</a:t>
            </a:r>
            <a:r>
              <a:rPr sz="3600" dirty="0">
                <a:solidFill>
                  <a:srgbClr val="FF0000"/>
                </a:solidFill>
              </a:rPr>
              <a:t>n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372295"/>
            <a:ext cx="7081520" cy="54675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remove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destroy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session_unset()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session_destroy():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Example-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session_start();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0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lang="en-US" sz="20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$_SESSION["email"]</a:t>
            </a:r>
            <a:r>
              <a:rPr lang="en-US" sz="2000" b="1" spc="-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000" b="1" spc="1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"</a:t>
            </a:r>
            <a:r>
              <a:rPr lang="en-US" sz="2000" b="1" spc="-10" dirty="0" smtClean="0">
                <a:cs typeface="Calibri"/>
              </a:rPr>
              <a:t>xyz@gmail.com</a:t>
            </a: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";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$_SESSION[“user"]</a:t>
            </a:r>
            <a:r>
              <a:rPr lang="en-US" sz="2000" b="1" spc="-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000" b="1" spc="1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"</a:t>
            </a:r>
            <a:r>
              <a:rPr lang="en-US" sz="2000" b="1" spc="-10" dirty="0" smtClean="0">
                <a:cs typeface="Calibri"/>
              </a:rPr>
              <a:t>xyz</a:t>
            </a: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";</a:t>
            </a:r>
          </a:p>
          <a:p>
            <a:pPr marL="532130">
              <a:spcBef>
                <a:spcPts val="5"/>
              </a:spcBef>
            </a:pPr>
            <a:r>
              <a:rPr lang="en-US" sz="2000" b="1" spc="-5" dirty="0" err="1" smtClean="0">
                <a:cs typeface="Calibri"/>
              </a:rPr>
              <a:t>print_r</a:t>
            </a:r>
            <a:r>
              <a:rPr lang="en-US" sz="2000" b="1" spc="-5" dirty="0" smtClean="0">
                <a:cs typeface="Calibri"/>
              </a:rPr>
              <a:t>(</a:t>
            </a:r>
            <a:r>
              <a:rPr lang="en-US" sz="2000" b="1" spc="-5" dirty="0" smtClean="0">
                <a:solidFill>
                  <a:srgbClr val="006FC0"/>
                </a:solidFill>
                <a:cs typeface="Calibri"/>
              </a:rPr>
              <a:t>$_SESSION</a:t>
            </a:r>
            <a:r>
              <a:rPr lang="en-US" sz="2000" b="1" spc="-5" dirty="0" smtClean="0">
                <a:cs typeface="Calibri"/>
              </a:rPr>
              <a:t>);</a:t>
            </a:r>
            <a:endParaRPr lang="en-US" sz="2000" dirty="0" smtClean="0"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session_unset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();  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session_destroy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();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?&gt;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endParaRPr lang="en-US" sz="2000" spc="-5" dirty="0" smtClean="0">
              <a:solidFill>
                <a:srgbClr val="2E2B1F"/>
              </a:solidFill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&lt;/body&gt;</a:t>
            </a: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4953000"/>
            <a:ext cx="31489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endParaRPr sz="20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destroy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178688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95" dirty="0"/>
              <a:t>ut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234439"/>
            <a:ext cx="7646034" cy="5457825"/>
            <a:chOff x="445008" y="1234439"/>
            <a:chExt cx="7646034" cy="5457825"/>
          </a:xfrm>
        </p:grpSpPr>
        <p:sp>
          <p:nvSpPr>
            <p:cNvPr id="4" name="object 4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247393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704593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2" y="21602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7469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2" y="3074669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35303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987545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8"/>
                  </a:lnTo>
                  <a:lnTo>
                    <a:pt x="19864" y="19859"/>
                  </a:lnTo>
                  <a:lnTo>
                    <a:pt x="5329" y="41415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92"/>
                  </a:lnTo>
                  <a:lnTo>
                    <a:pt x="19864" y="387048"/>
                  </a:lnTo>
                  <a:lnTo>
                    <a:pt x="41421" y="401579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9"/>
                  </a:lnTo>
                  <a:lnTo>
                    <a:pt x="7600140" y="387048"/>
                  </a:lnTo>
                  <a:lnTo>
                    <a:pt x="7614671" y="365492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15"/>
                  </a:lnTo>
                  <a:lnTo>
                    <a:pt x="7600140" y="19859"/>
                  </a:lnTo>
                  <a:lnTo>
                    <a:pt x="7578584" y="5328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962" y="4444745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15"/>
                  </a:lnTo>
                  <a:lnTo>
                    <a:pt x="19864" y="19859"/>
                  </a:lnTo>
                  <a:lnTo>
                    <a:pt x="41421" y="5328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8"/>
                  </a:lnTo>
                  <a:lnTo>
                    <a:pt x="7600140" y="19859"/>
                  </a:lnTo>
                  <a:lnTo>
                    <a:pt x="7614671" y="41415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92"/>
                  </a:lnTo>
                  <a:lnTo>
                    <a:pt x="7600140" y="387048"/>
                  </a:lnTo>
                  <a:lnTo>
                    <a:pt x="7578584" y="401579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9"/>
                  </a:lnTo>
                  <a:lnTo>
                    <a:pt x="19864" y="387048"/>
                  </a:lnTo>
                  <a:lnTo>
                    <a:pt x="5329" y="365492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49004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5357622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7552182" y="0"/>
                  </a:moveTo>
                  <a:lnTo>
                    <a:pt x="67817" y="0"/>
                  </a:lnTo>
                  <a:lnTo>
                    <a:pt x="41421" y="5329"/>
                  </a:lnTo>
                  <a:lnTo>
                    <a:pt x="19864" y="19864"/>
                  </a:lnTo>
                  <a:lnTo>
                    <a:pt x="5329" y="41421"/>
                  </a:lnTo>
                  <a:lnTo>
                    <a:pt x="0" y="67817"/>
                  </a:lnTo>
                  <a:lnTo>
                    <a:pt x="0" y="339089"/>
                  </a:lnTo>
                  <a:lnTo>
                    <a:pt x="5329" y="365486"/>
                  </a:lnTo>
                  <a:lnTo>
                    <a:pt x="19864" y="387043"/>
                  </a:lnTo>
                  <a:lnTo>
                    <a:pt x="41421" y="401578"/>
                  </a:lnTo>
                  <a:lnTo>
                    <a:pt x="67817" y="406907"/>
                  </a:lnTo>
                  <a:lnTo>
                    <a:pt x="7552182" y="406907"/>
                  </a:lnTo>
                  <a:lnTo>
                    <a:pt x="7578584" y="401578"/>
                  </a:lnTo>
                  <a:lnTo>
                    <a:pt x="7600140" y="387043"/>
                  </a:lnTo>
                  <a:lnTo>
                    <a:pt x="7614671" y="365486"/>
                  </a:lnTo>
                  <a:lnTo>
                    <a:pt x="7620000" y="339089"/>
                  </a:lnTo>
                  <a:lnTo>
                    <a:pt x="7620000" y="67817"/>
                  </a:lnTo>
                  <a:lnTo>
                    <a:pt x="7614671" y="41421"/>
                  </a:lnTo>
                  <a:lnTo>
                    <a:pt x="7600140" y="19864"/>
                  </a:lnTo>
                  <a:lnTo>
                    <a:pt x="7578584" y="5329"/>
                  </a:lnTo>
                  <a:lnTo>
                    <a:pt x="755218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2" y="5814822"/>
              <a:ext cx="7620000" cy="407034"/>
            </a:xfrm>
            <a:custGeom>
              <a:avLst/>
              <a:gdLst/>
              <a:ahLst/>
              <a:cxnLst/>
              <a:rect l="l" t="t" r="r" b="b"/>
              <a:pathLst>
                <a:path w="7620000" h="407035">
                  <a:moveTo>
                    <a:pt x="0" y="67817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7" y="0"/>
                  </a:lnTo>
                  <a:lnTo>
                    <a:pt x="7552182" y="0"/>
                  </a:lnTo>
                  <a:lnTo>
                    <a:pt x="7578584" y="5329"/>
                  </a:lnTo>
                  <a:lnTo>
                    <a:pt x="7600140" y="19864"/>
                  </a:lnTo>
                  <a:lnTo>
                    <a:pt x="7614671" y="41421"/>
                  </a:lnTo>
                  <a:lnTo>
                    <a:pt x="7620000" y="67817"/>
                  </a:lnTo>
                  <a:lnTo>
                    <a:pt x="7620000" y="339089"/>
                  </a:lnTo>
                  <a:lnTo>
                    <a:pt x="7614671" y="365486"/>
                  </a:lnTo>
                  <a:lnTo>
                    <a:pt x="7600140" y="387043"/>
                  </a:lnTo>
                  <a:lnTo>
                    <a:pt x="7578584" y="401578"/>
                  </a:lnTo>
                  <a:lnTo>
                    <a:pt x="7552182" y="406907"/>
                  </a:lnTo>
                  <a:lnTo>
                    <a:pt x="67817" y="406907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75519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7551928" y="408431"/>
                  </a:lnTo>
                  <a:lnTo>
                    <a:pt x="7578423" y="403082"/>
                  </a:lnTo>
                  <a:lnTo>
                    <a:pt x="7600061" y="388492"/>
                  </a:lnTo>
                  <a:lnTo>
                    <a:pt x="7614650" y="366855"/>
                  </a:lnTo>
                  <a:lnTo>
                    <a:pt x="7620000" y="340359"/>
                  </a:lnTo>
                  <a:lnTo>
                    <a:pt x="7620000" y="68071"/>
                  </a:lnTo>
                  <a:lnTo>
                    <a:pt x="7614650" y="41576"/>
                  </a:lnTo>
                  <a:lnTo>
                    <a:pt x="7600061" y="19938"/>
                  </a:lnTo>
                  <a:lnTo>
                    <a:pt x="7578423" y="5349"/>
                  </a:lnTo>
                  <a:lnTo>
                    <a:pt x="755192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6270498"/>
              <a:ext cx="7620000" cy="408940"/>
            </a:xfrm>
            <a:custGeom>
              <a:avLst/>
              <a:gdLst/>
              <a:ahLst/>
              <a:cxnLst/>
              <a:rect l="l" t="t" r="r" b="b"/>
              <a:pathLst>
                <a:path w="76200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7551928" y="0"/>
                  </a:lnTo>
                  <a:lnTo>
                    <a:pt x="7578423" y="5349"/>
                  </a:lnTo>
                  <a:lnTo>
                    <a:pt x="7600061" y="19938"/>
                  </a:lnTo>
                  <a:lnTo>
                    <a:pt x="7614650" y="41576"/>
                  </a:lnTo>
                  <a:lnTo>
                    <a:pt x="7620000" y="68071"/>
                  </a:lnTo>
                  <a:lnTo>
                    <a:pt x="7620000" y="340359"/>
                  </a:lnTo>
                  <a:lnTo>
                    <a:pt x="7614650" y="366855"/>
                  </a:lnTo>
                  <a:lnTo>
                    <a:pt x="7600061" y="388492"/>
                  </a:lnTo>
                  <a:lnTo>
                    <a:pt x="7578423" y="403082"/>
                  </a:lnTo>
                  <a:lnTo>
                    <a:pt x="75519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234" y="1282953"/>
            <a:ext cx="2107565" cy="530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Introduction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  <a:p>
            <a:pPr marL="12700" marR="927735">
              <a:lnSpc>
                <a:spcPct val="176200"/>
              </a:lnSpc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Features,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 sample</a:t>
            </a:r>
            <a:r>
              <a:rPr sz="1700" spc="-10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code,</a:t>
            </a:r>
            <a:endParaRPr sz="1700">
              <a:latin typeface="Calibri"/>
              <a:cs typeface="Calibri"/>
            </a:endParaRPr>
          </a:p>
          <a:p>
            <a:pPr marL="12700" marR="382905">
              <a:lnSpc>
                <a:spcPct val="1763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</a:t>
            </a:r>
            <a:r>
              <a:rPr sz="17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script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working,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PHP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syntax,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conditions</a:t>
            </a:r>
            <a:r>
              <a:rPr sz="17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Loops,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Functions,</a:t>
            </a:r>
            <a:endParaRPr sz="1700">
              <a:latin typeface="Calibri"/>
              <a:cs typeface="Calibri"/>
            </a:endParaRPr>
          </a:p>
          <a:p>
            <a:pPr marL="12700" marR="304165">
              <a:lnSpc>
                <a:spcPct val="176300"/>
              </a:lnSpc>
            </a:pP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String</a:t>
            </a:r>
            <a:r>
              <a:rPr sz="1700" spc="-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D9D9"/>
                </a:solidFill>
                <a:latin typeface="Calibri"/>
                <a:cs typeface="Calibri"/>
              </a:rPr>
              <a:t>manipulation, </a:t>
            </a:r>
            <a:r>
              <a:rPr sz="1700" spc="-37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D9D9D9"/>
                </a:solidFill>
                <a:latin typeface="Calibri"/>
                <a:cs typeface="Calibri"/>
              </a:rPr>
              <a:t>Arrays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 Functions,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9D9D9"/>
                </a:solidFill>
                <a:latin typeface="Calibri"/>
                <a:cs typeface="Calibri"/>
              </a:rPr>
              <a:t>Form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handling, </a:t>
            </a:r>
            <a:r>
              <a:rPr sz="17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Cookies</a:t>
            </a:r>
            <a:r>
              <a:rPr sz="1700" spc="-6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&amp;</a:t>
            </a:r>
            <a:r>
              <a:rPr sz="17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9D9D9"/>
                </a:solidFill>
                <a:latin typeface="Calibri"/>
                <a:cs typeface="Calibri"/>
              </a:rPr>
              <a:t>Sessions,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MySQL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45" dirty="0">
                <a:solidFill>
                  <a:srgbClr val="FF0000"/>
                </a:solidFill>
                <a:latin typeface="Calibri"/>
                <a:cs typeface="Calibri"/>
              </a:rPr>
              <a:t>PHP,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026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185" dirty="0"/>
              <a:t>S</a:t>
            </a:r>
            <a:r>
              <a:rPr spc="-105" dirty="0"/>
              <a:t>y</a:t>
            </a:r>
            <a:r>
              <a:rPr spc="-100" dirty="0"/>
              <a:t>n</a:t>
            </a:r>
            <a:r>
              <a:rPr spc="-95" dirty="0"/>
              <a:t>t</a:t>
            </a:r>
            <a:r>
              <a:rPr spc="-105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350760" cy="48974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Basic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r>
              <a:rPr lang="en-US" sz="24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script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placed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anywhere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document.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script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&lt;?php</a:t>
            </a:r>
            <a:r>
              <a:rPr sz="2400" b="1" spc="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ends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400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?&gt;</a:t>
            </a:r>
            <a:endParaRPr lang="en-US" sz="2400" b="1" spc="-5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&lt;html&gt;</a:t>
            </a:r>
            <a:endParaRPr lang="en-US" sz="24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&lt;body&gt;</a:t>
            </a:r>
            <a:endParaRPr lang="en-US" sz="24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&lt;?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php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    </a:t>
            </a:r>
            <a:r>
              <a:rPr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2400" spc="-15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PHP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goes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here</a:t>
            </a:r>
            <a:endParaRPr sz="24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 smtClean="0">
                <a:solidFill>
                  <a:srgbClr val="7030A0"/>
                </a:solidFill>
                <a:latin typeface="Calibri"/>
                <a:cs typeface="Calibri"/>
              </a:rPr>
              <a:t>?&gt;</a:t>
            </a:r>
            <a:endParaRPr lang="en-US" sz="2400" spc="-10" dirty="0" smtClean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&lt;/body&gt;</a:t>
            </a:r>
            <a:endParaRPr lang="en-US" sz="2400" dirty="0" smtClean="0"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&lt;/html&gt;</a:t>
            </a:r>
            <a:endParaRPr lang="en-US" sz="2400" dirty="0" smtClean="0">
              <a:cs typeface="Calibri"/>
            </a:endParaRPr>
          </a:p>
          <a:p>
            <a:pPr marL="2413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extension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".php".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Ope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spc="-105" dirty="0"/>
              <a:t>o</a:t>
            </a:r>
            <a:r>
              <a:rPr spc="-100" dirty="0"/>
              <a:t>nn</a:t>
            </a:r>
            <a:r>
              <a:rPr spc="-105" dirty="0"/>
              <a:t>ec</a:t>
            </a:r>
            <a:r>
              <a:rPr spc="-95" dirty="0"/>
              <a:t>t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4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MySQ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198360" cy="507446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Create</a:t>
            </a:r>
            <a:r>
              <a:rPr sz="2200" i="1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err="1" smtClean="0">
                <a:solidFill>
                  <a:schemeClr val="accent5">
                    <a:lumMod val="75000"/>
                  </a:schemeClr>
                </a:solidFill>
                <a:cs typeface="Calibri"/>
              </a:rPr>
              <a:t>mysqli_connect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200" spc="-15" dirty="0" err="1" smtClean="0">
                <a:solidFill>
                  <a:srgbClr val="2E2B1F"/>
                </a:solidFill>
                <a:cs typeface="Calibri"/>
              </a:rPr>
              <a:t>localhost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200" spc="-4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cs typeface="Calibri"/>
              </a:rPr>
              <a:t>"root ",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cs typeface="Calibri"/>
              </a:rPr>
              <a:t>"root ", “db1 "</a:t>
            </a:r>
            <a:r>
              <a:rPr lang="en-US" sz="2200" spc="-20" dirty="0" smtClean="0">
                <a:solidFill>
                  <a:srgbClr val="2E2B1F"/>
                </a:solidFill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MySQLi</a:t>
            </a:r>
            <a:r>
              <a:rPr b="1" spc="-15" dirty="0">
                <a:solidFill>
                  <a:srgbClr val="2E2B1F"/>
                </a:solidFill>
                <a:latin typeface="Calibri"/>
                <a:cs typeface="Calibri"/>
              </a:rPr>
              <a:t> extension</a:t>
            </a:r>
            <a:r>
              <a:rPr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(the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"i"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improved)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Check</a:t>
            </a:r>
            <a:r>
              <a:rPr sz="2200" i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conn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){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// print message and exit from the current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php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 script</a:t>
            </a:r>
            <a:endParaRPr lang="en-US" sz="24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  <a:p>
            <a:pPr marL="80645">
              <a:lnSpc>
                <a:spcPct val="100000"/>
              </a:lnSpc>
              <a:spcBef>
                <a:spcPts val="555"/>
              </a:spcBef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die(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connect: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mysqli_connect_error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());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'Connected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successfully&lt;br/&gt;';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5" dirty="0" smtClean="0"/>
              <a:t>Create DB through PHP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198360" cy="525656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z="2200" i="1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Create</a:t>
            </a:r>
            <a:r>
              <a:rPr sz="2200" i="1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connection</a:t>
            </a:r>
            <a:endParaRPr sz="2200" i="1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err="1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mysqli_connect</a:t>
            </a:r>
            <a:r>
              <a:rPr lang="en-US" sz="2200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("</a:t>
            </a:r>
            <a:r>
              <a:rPr lang="en-US" sz="2200" spc="-15" dirty="0" err="1" smtClean="0">
                <a:solidFill>
                  <a:srgbClr val="2E2B1F"/>
                </a:solidFill>
                <a:cs typeface="Calibri"/>
              </a:rPr>
              <a:t>localhost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",</a:t>
            </a:r>
            <a:r>
              <a:rPr lang="en-US" sz="2200" spc="-4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cs typeface="Calibri"/>
              </a:rPr>
              <a:t>"root ",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0" dirty="0" smtClean="0">
                <a:solidFill>
                  <a:srgbClr val="2E2B1F"/>
                </a:solidFill>
                <a:cs typeface="Calibri"/>
              </a:rPr>
              <a:t>"root "</a:t>
            </a:r>
            <a:r>
              <a:rPr lang="en-US" sz="2200" spc="-20" dirty="0" smtClean="0">
                <a:solidFill>
                  <a:srgbClr val="2E2B1F"/>
                </a:solidFill>
                <a:cs typeface="Calibri"/>
              </a:rPr>
              <a:t>);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i="1" dirty="0" smtClean="0">
                <a:solidFill>
                  <a:schemeClr val="accent5">
                    <a:lumMod val="75000"/>
                  </a:schemeClr>
                </a:solidFill>
              </a:rPr>
              <a:t>// Create database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 smtClean="0"/>
              <a:t>$</a:t>
            </a:r>
            <a:r>
              <a:rPr lang="en-US" sz="2200" dirty="0" err="1" smtClean="0"/>
              <a:t>sql</a:t>
            </a:r>
            <a:r>
              <a:rPr lang="en-US" sz="2200" dirty="0" smtClean="0"/>
              <a:t> = "CREATE DATABASE </a:t>
            </a:r>
            <a:r>
              <a:rPr lang="en-US" sz="2200" dirty="0" err="1" smtClean="0"/>
              <a:t>myDB</a:t>
            </a:r>
            <a:r>
              <a:rPr lang="en-US" sz="2200" dirty="0" smtClean="0"/>
              <a:t>";</a:t>
            </a:r>
            <a:br>
              <a:rPr lang="en-US" sz="2200" dirty="0" smtClean="0"/>
            </a:br>
            <a:r>
              <a:rPr lang="en-US" sz="2200" dirty="0" smtClean="0"/>
              <a:t>if (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mysqli_query</a:t>
            </a:r>
            <a:r>
              <a:rPr lang="en-US" sz="2200" dirty="0" smtClean="0"/>
              <a:t>($</a:t>
            </a:r>
            <a:r>
              <a:rPr lang="en-US" sz="2200" dirty="0" err="1" smtClean="0"/>
              <a:t>conn</a:t>
            </a:r>
            <a:r>
              <a:rPr lang="en-US" sz="2200" dirty="0" smtClean="0"/>
              <a:t>, $</a:t>
            </a:r>
            <a:r>
              <a:rPr lang="en-US" sz="2200" dirty="0" err="1" smtClean="0"/>
              <a:t>sql</a:t>
            </a:r>
            <a:r>
              <a:rPr lang="en-US" sz="2200" dirty="0" smtClean="0"/>
              <a:t>))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 smtClean="0"/>
              <a:t> {</a:t>
            </a:r>
            <a:br>
              <a:rPr lang="en-US" sz="2200" dirty="0" smtClean="0"/>
            </a:br>
            <a:r>
              <a:rPr lang="en-US" sz="2200" dirty="0" smtClean="0"/>
              <a:t>  echo "Database created successfully";</a:t>
            </a:r>
            <a:br>
              <a:rPr lang="en-US" sz="2200" dirty="0" smtClean="0"/>
            </a:br>
            <a:r>
              <a:rPr lang="en-US" sz="2200" dirty="0" smtClean="0"/>
              <a:t>}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200" dirty="0" smtClean="0"/>
              <a:t> else {</a:t>
            </a:r>
            <a:br>
              <a:rPr lang="en-US" sz="2200" dirty="0" smtClean="0"/>
            </a:br>
            <a:r>
              <a:rPr lang="en-US" sz="2200" dirty="0" smtClean="0"/>
              <a:t>  echo "Error creating database: " . </a:t>
            </a:r>
            <a:r>
              <a:rPr lang="en-US" sz="2200" dirty="0" err="1" smtClean="0"/>
              <a:t>mysqli_error</a:t>
            </a:r>
            <a:r>
              <a:rPr lang="en-US" sz="2200" dirty="0" smtClean="0"/>
              <a:t>($</a:t>
            </a:r>
            <a:r>
              <a:rPr lang="en-US" sz="2200" dirty="0" err="1" smtClean="0"/>
              <a:t>conn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}</a:t>
            </a:r>
            <a:br>
              <a:rPr lang="en-US" sz="2200" dirty="0" smtClean="0"/>
            </a:br>
            <a:r>
              <a:rPr lang="en-US" sz="2200" dirty="0" err="1" smtClean="0"/>
              <a:t>mysqli_close</a:t>
            </a:r>
            <a:r>
              <a:rPr lang="en-US" sz="2200" dirty="0" smtClean="0"/>
              <a:t>($</a:t>
            </a:r>
            <a:r>
              <a:rPr lang="en-US" sz="2200" dirty="0" err="1" smtClean="0"/>
              <a:t>conn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?&gt;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7772400" cy="5668218"/>
          </a:xfrm>
        </p:spPr>
        <p:txBody>
          <a:bodyPr/>
          <a:lstStyle/>
          <a:p>
            <a:pPr marL="12700">
              <a:spcBef>
                <a:spcPts val="530"/>
              </a:spcBef>
            </a:pPr>
            <a:r>
              <a:rPr lang="en-US" spc="-5" dirty="0" smtClean="0"/>
              <a:t>&lt;?</a:t>
            </a:r>
            <a:r>
              <a:rPr lang="en-US" spc="-5" dirty="0" err="1" smtClean="0"/>
              <a:t>php</a:t>
            </a:r>
            <a:endParaRPr lang="en-US" i="1" spc="-5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i="1" spc="-5" dirty="0" smtClean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i="1" spc="-2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spc="-15" dirty="0" smtClean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i="1" spc="15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spc="-10" dirty="0" smtClean="0">
                <a:solidFill>
                  <a:schemeClr val="accent5">
                    <a:lumMod val="75000"/>
                  </a:schemeClr>
                </a:solidFill>
              </a:rPr>
              <a:t>connection</a:t>
            </a:r>
            <a:endParaRPr lang="en-US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pc="-10" dirty="0" smtClean="0"/>
              <a:t>$</a:t>
            </a:r>
            <a:r>
              <a:rPr lang="en-US" spc="-10" dirty="0" err="1" smtClean="0"/>
              <a:t>conn</a:t>
            </a:r>
            <a:r>
              <a:rPr lang="en-US" spc="-5" dirty="0" smtClean="0"/>
              <a:t> =</a:t>
            </a:r>
            <a:r>
              <a:rPr lang="en-US" spc="10" dirty="0" smtClean="0"/>
              <a:t> </a:t>
            </a:r>
            <a:r>
              <a:rPr lang="en-US" spc="-15" dirty="0" err="1" smtClean="0">
                <a:solidFill>
                  <a:schemeClr val="accent5">
                    <a:lumMod val="75000"/>
                  </a:schemeClr>
                </a:solidFill>
              </a:rPr>
              <a:t>mysqli_connect</a:t>
            </a:r>
            <a:r>
              <a:rPr lang="en-US" sz="1600" spc="-15" dirty="0" smtClean="0"/>
              <a:t> </a:t>
            </a:r>
            <a:r>
              <a:rPr lang="en-US" spc="-15" dirty="0" smtClean="0"/>
              <a:t>("</a:t>
            </a:r>
            <a:r>
              <a:rPr lang="en-US" spc="-15" dirty="0" err="1" smtClean="0"/>
              <a:t>localhost</a:t>
            </a:r>
            <a:r>
              <a:rPr lang="en-US" spc="-15" dirty="0" smtClean="0"/>
              <a:t>",</a:t>
            </a:r>
            <a:r>
              <a:rPr lang="en-US" spc="-45" dirty="0" smtClean="0"/>
              <a:t> </a:t>
            </a:r>
            <a:r>
              <a:rPr lang="en-US" spc="-30" dirty="0" smtClean="0"/>
              <a:t>"root ",</a:t>
            </a:r>
            <a:r>
              <a:rPr lang="en-US" spc="-15" dirty="0" smtClean="0"/>
              <a:t> </a:t>
            </a:r>
            <a:r>
              <a:rPr lang="en-US" spc="-30" dirty="0" smtClean="0"/>
              <a:t>"root ", “db1 "</a:t>
            </a:r>
            <a:r>
              <a:rPr lang="en-US" spc="-20" dirty="0" smtClean="0"/>
              <a:t>);</a:t>
            </a:r>
            <a:endParaRPr lang="en-US" dirty="0" smtClean="0"/>
          </a:p>
          <a:p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// SQL Query to 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"CREATE TABLE </a:t>
            </a:r>
            <a:r>
              <a:rPr lang="en-US" dirty="0" err="1" smtClean="0"/>
              <a:t>MyGuests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id INT(6) UNSIGNED AUTO_INCREMENT PRIMARY KEY, 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VARCHAR(30)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VARCHAR(30) NOT NULL,</a:t>
            </a:r>
            <a:br>
              <a:rPr lang="en-US" dirty="0" smtClean="0"/>
            </a:br>
            <a:r>
              <a:rPr lang="en-US" dirty="0" smtClean="0"/>
              <a:t>email VARCHAR(50),</a:t>
            </a:r>
            <a:br>
              <a:rPr lang="en-US" dirty="0" smtClean="0"/>
            </a:br>
            <a:r>
              <a:rPr lang="en-US" dirty="0" smtClean="0"/>
              <a:t>)";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mysqli_query</a:t>
            </a:r>
            <a:r>
              <a:rPr lang="en-US" dirty="0" smtClean="0"/>
              <a:t>($</a:t>
            </a:r>
            <a:r>
              <a:rPr lang="en-US" dirty="0" err="1" smtClean="0"/>
              <a:t>conn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  echo "Table </a:t>
            </a:r>
            <a:r>
              <a:rPr lang="en-US" dirty="0" err="1" smtClean="0"/>
              <a:t>MyGuests</a:t>
            </a:r>
            <a:r>
              <a:rPr lang="en-US" dirty="0" smtClean="0"/>
              <a:t> created successfully";</a:t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r>
              <a:rPr lang="en-US" dirty="0" smtClean="0"/>
              <a:t>else {</a:t>
            </a:r>
            <a:br>
              <a:rPr lang="en-US" dirty="0" smtClean="0"/>
            </a:br>
            <a:r>
              <a:rPr lang="en-US" dirty="0" smtClean="0"/>
              <a:t>  echo "Error creating table: " . </a:t>
            </a:r>
            <a:r>
              <a:rPr lang="en-US" dirty="0" err="1" smtClean="0"/>
              <a:t>mysqli_error</a:t>
            </a:r>
            <a:r>
              <a:rPr lang="en-US" dirty="0" smtClean="0"/>
              <a:t>($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mysqli_close</a:t>
            </a:r>
            <a:r>
              <a:rPr lang="en-US" dirty="0" smtClean="0"/>
              <a:t>($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9113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5" dirty="0" smtClean="0"/>
              <a:t>Create Table through PHP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Se</a:t>
            </a:r>
            <a:r>
              <a:rPr sz="4400" spc="-95" dirty="0"/>
              <a:t>l</a:t>
            </a:r>
            <a:r>
              <a:rPr sz="4400" spc="-100" dirty="0"/>
              <a:t>e</a:t>
            </a:r>
            <a:r>
              <a:rPr sz="4400" spc="-95" dirty="0"/>
              <a:t>c</a:t>
            </a:r>
            <a:r>
              <a:rPr sz="4400" dirty="0"/>
              <a:t>t</a:t>
            </a:r>
            <a:r>
              <a:rPr sz="4400" spc="-220" dirty="0"/>
              <a:t> </a:t>
            </a:r>
            <a:r>
              <a:rPr sz="4400" spc="-100" dirty="0"/>
              <a:t>Dat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80" dirty="0"/>
              <a:t>F</a:t>
            </a:r>
            <a:r>
              <a:rPr sz="4400" spc="-155" dirty="0"/>
              <a:t>r</a:t>
            </a:r>
            <a:r>
              <a:rPr sz="4400" spc="-95" dirty="0"/>
              <a:t>o</a:t>
            </a:r>
            <a:r>
              <a:rPr sz="4400" dirty="0"/>
              <a:t>m</a:t>
            </a:r>
            <a:r>
              <a:rPr sz="4400" spc="-225" dirty="0"/>
              <a:t> </a:t>
            </a:r>
            <a:r>
              <a:rPr sz="4400" dirty="0"/>
              <a:t>a</a:t>
            </a:r>
            <a:r>
              <a:rPr sz="4400" spc="-204" dirty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620000" cy="44508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$conn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15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mysqli_connect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localhost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-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lang="en-US" sz="2400" spc="-30" dirty="0" smtClean="0">
                <a:solidFill>
                  <a:srgbClr val="2E2B1F"/>
                </a:solidFill>
                <a:cs typeface="Calibri"/>
              </a:rPr>
              <a:t> ",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30" dirty="0" smtClean="0">
                <a:solidFill>
                  <a:srgbClr val="2E2B1F"/>
                </a:solidFill>
                <a:cs typeface="Calibri"/>
              </a:rPr>
              <a:t>"root ", “db1 "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422909" marR="2897505" indent="-137795">
              <a:lnSpc>
                <a:spcPct val="12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if(!$conn){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die(mysqli_connect_error());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2400" spc="-6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successfully&lt;</a:t>
            </a:r>
            <a:r>
              <a:rPr sz="24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SELECT</a:t>
            </a:r>
            <a:r>
              <a:rPr sz="2400" spc="-35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FROM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7030A0"/>
                </a:solidFill>
                <a:latin typeface="Calibri"/>
                <a:cs typeface="Calibri"/>
              </a:rPr>
              <a:t>STUD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$rs=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mysqli_query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($conn,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$sql);</a:t>
            </a:r>
            <a:endParaRPr sz="24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$nrows=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mysqli_num_rows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($rs);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83234"/>
            <a:ext cx="8183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 smtClean="0"/>
              <a:t>Se</a:t>
            </a:r>
            <a:r>
              <a:rPr sz="4400" spc="-95" dirty="0" smtClean="0"/>
              <a:t>l</a:t>
            </a:r>
            <a:r>
              <a:rPr sz="4400" spc="-100" dirty="0" smtClean="0"/>
              <a:t>e</a:t>
            </a:r>
            <a:r>
              <a:rPr sz="4400" spc="-95" dirty="0" smtClean="0"/>
              <a:t>c</a:t>
            </a:r>
            <a:r>
              <a:rPr sz="4400" dirty="0" smtClean="0"/>
              <a:t>t</a:t>
            </a:r>
            <a:r>
              <a:rPr sz="4400" spc="-220" dirty="0" smtClean="0"/>
              <a:t> </a:t>
            </a:r>
            <a:r>
              <a:rPr sz="4400" spc="-100" dirty="0" smtClean="0"/>
              <a:t>Dat</a:t>
            </a:r>
            <a:r>
              <a:rPr sz="4400" dirty="0" smtClean="0"/>
              <a:t>a</a:t>
            </a:r>
            <a:r>
              <a:rPr sz="4400" spc="-204" dirty="0" smtClean="0"/>
              <a:t> </a:t>
            </a:r>
            <a:r>
              <a:rPr sz="4400" spc="-180" dirty="0" smtClean="0"/>
              <a:t>F</a:t>
            </a:r>
            <a:r>
              <a:rPr sz="4400" spc="-155" dirty="0" smtClean="0"/>
              <a:t>r</a:t>
            </a:r>
            <a:r>
              <a:rPr sz="4400" spc="-95" dirty="0" smtClean="0"/>
              <a:t>o</a:t>
            </a:r>
            <a:r>
              <a:rPr sz="4400" dirty="0" smtClean="0"/>
              <a:t>m</a:t>
            </a:r>
            <a:r>
              <a:rPr sz="4400" spc="-225" dirty="0" smtClean="0"/>
              <a:t> </a:t>
            </a:r>
            <a:r>
              <a:rPr sz="4400" dirty="0" smtClean="0"/>
              <a:t>a</a:t>
            </a:r>
            <a:r>
              <a:rPr sz="4400" spc="-204" dirty="0" smtClean="0"/>
              <a:t> </a:t>
            </a:r>
            <a:r>
              <a:rPr sz="4400" spc="-100" dirty="0"/>
              <a:t>MyS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15" dirty="0"/>
              <a:t> </a:t>
            </a:r>
            <a:r>
              <a:rPr sz="4400" spc="-100" dirty="0"/>
              <a:t>Data</a:t>
            </a:r>
            <a:r>
              <a:rPr sz="4400" spc="-95" dirty="0"/>
              <a:t>b</a:t>
            </a:r>
            <a:r>
              <a:rPr sz="4400" spc="-100" dirty="0"/>
              <a:t>a</a:t>
            </a:r>
            <a:r>
              <a:rPr sz="4400" spc="-95" dirty="0"/>
              <a:t>s</a:t>
            </a:r>
            <a:r>
              <a:rPr sz="44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47" y="1548663"/>
            <a:ext cx="4506595" cy="12331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if($nrows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&gt; 0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265430" marR="5080" indent="-190500">
              <a:lnSpc>
                <a:spcPct val="120000"/>
              </a:lnSpc>
              <a:spcBef>
                <a:spcPts val="5"/>
              </a:spcBef>
              <a:tabLst>
                <a:tab pos="275907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while($row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mysqli_fetch_assoc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($</a:t>
            </a:r>
            <a:r>
              <a:rPr sz="2200" spc="-15" dirty="0" err="1">
                <a:solidFill>
                  <a:srgbClr val="2E2B1F"/>
                </a:solidFill>
                <a:latin typeface="Calibri"/>
                <a:cs typeface="Calibri"/>
              </a:rPr>
              <a:t>rs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))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200" spc="-484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echo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"ID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:{$row['id']}	&lt;br&gt;";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036" y="2756432"/>
            <a:ext cx="57531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  ec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954" y="2756432"/>
            <a:ext cx="4092575" cy="12331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"FNAME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{$row['firstname']}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</a:t>
            </a:r>
            <a:endParaRPr sz="2200" dirty="0">
              <a:latin typeface="Calibri"/>
              <a:cs typeface="Calibri"/>
            </a:endParaRPr>
          </a:p>
          <a:p>
            <a:pPr marL="12700" marR="59690">
              <a:lnSpc>
                <a:spcPts val="3170"/>
              </a:lnSpc>
              <a:spcBef>
                <a:spcPts val="100"/>
              </a:spcBef>
              <a:tabLst>
                <a:tab pos="286258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"LNAME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{$row['lastname']}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&lt;br&gt;";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u="heavy" spc="-15" dirty="0">
                <a:solidFill>
                  <a:srgbClr val="2E2B1F"/>
                </a:solidFill>
                <a:uFill>
                  <a:solidFill>
                    <a:srgbClr val="2D2A1E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br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&gt;";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962400"/>
            <a:ext cx="2991485" cy="243207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625"/>
              </a:spcBef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 smtClean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9052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else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 smtClean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esul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";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 smtClean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mysqli_close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($</a:t>
            </a:r>
            <a:r>
              <a:rPr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conn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2200" dirty="0" smtClean="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25"/>
              </a:spcBef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// fetches a result row as an associative array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846060" cy="615553"/>
          </a:xfrm>
        </p:spPr>
        <p:txBody>
          <a:bodyPr/>
          <a:lstStyle/>
          <a:p>
            <a:r>
              <a:rPr lang="en-US" sz="4000" spc="-100" dirty="0" smtClean="0"/>
              <a:t>Insert Dat</a:t>
            </a:r>
            <a:r>
              <a:rPr lang="en-US" sz="4000" dirty="0" smtClean="0"/>
              <a:t>a</a:t>
            </a:r>
            <a:r>
              <a:rPr lang="en-US" sz="4000" spc="-204" dirty="0" smtClean="0"/>
              <a:t> </a:t>
            </a:r>
            <a:r>
              <a:rPr lang="en-US" sz="4000" spc="-180" dirty="0" smtClean="0"/>
              <a:t>in </a:t>
            </a:r>
            <a:r>
              <a:rPr lang="en-US" sz="4000" dirty="0" smtClean="0"/>
              <a:t>a</a:t>
            </a:r>
            <a:r>
              <a:rPr lang="en-US" sz="4000" spc="-204" dirty="0" smtClean="0"/>
              <a:t> </a:t>
            </a:r>
            <a:r>
              <a:rPr lang="en-US" sz="4000" spc="-100" dirty="0" err="1" smtClean="0"/>
              <a:t>MyS</a:t>
            </a:r>
            <a:r>
              <a:rPr lang="en-US" sz="4000" spc="-95" dirty="0" err="1" smtClean="0"/>
              <a:t>Q</a:t>
            </a:r>
            <a:r>
              <a:rPr lang="en-US" sz="4000" dirty="0" err="1" smtClean="0"/>
              <a:t>L</a:t>
            </a:r>
            <a:r>
              <a:rPr lang="en-US" sz="4000" spc="-215" dirty="0" smtClean="0"/>
              <a:t> </a:t>
            </a:r>
            <a:r>
              <a:rPr lang="en-US" sz="4000" spc="-100" dirty="0" smtClean="0"/>
              <a:t>Data</a:t>
            </a:r>
            <a:r>
              <a:rPr lang="en-US" sz="4000" spc="-95" dirty="0" smtClean="0"/>
              <a:t>b</a:t>
            </a:r>
            <a:r>
              <a:rPr lang="en-US" sz="4000" spc="-100" dirty="0" smtClean="0"/>
              <a:t>a</a:t>
            </a:r>
            <a:r>
              <a:rPr lang="en-US" sz="4000" spc="-95" dirty="0" smtClean="0"/>
              <a:t>s</a:t>
            </a:r>
            <a:r>
              <a:rPr lang="en-US" sz="4000" dirty="0" smtClean="0"/>
              <a:t>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1645"/>
            <a:ext cx="7591425" cy="5847755"/>
          </a:xfrm>
        </p:spPr>
        <p:txBody>
          <a:bodyPr/>
          <a:lstStyle/>
          <a:p>
            <a:r>
              <a:rPr lang="en-US" sz="2000" spc="-5" dirty="0" smtClean="0"/>
              <a:t>&lt;?</a:t>
            </a:r>
            <a:r>
              <a:rPr lang="en-US" sz="2000" spc="-5" dirty="0" err="1" smtClean="0"/>
              <a:t>php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// Create connection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 = </a:t>
            </a:r>
            <a:r>
              <a:rPr lang="en-US" sz="2000" dirty="0" err="1" smtClean="0"/>
              <a:t>mysqli_connect</a:t>
            </a:r>
            <a:r>
              <a:rPr lang="en-US" sz="2000" spc="-15" dirty="0" smtClean="0"/>
              <a:t> ("</a:t>
            </a:r>
            <a:r>
              <a:rPr lang="en-US" sz="2000" spc="-15" dirty="0" err="1" smtClean="0"/>
              <a:t>localhost</a:t>
            </a:r>
            <a:r>
              <a:rPr lang="en-US" sz="2000" spc="-15" dirty="0" smtClean="0"/>
              <a:t>",</a:t>
            </a:r>
            <a:r>
              <a:rPr lang="en-US" sz="2000" spc="-45" dirty="0" smtClean="0"/>
              <a:t> </a:t>
            </a:r>
            <a:r>
              <a:rPr lang="en-US" sz="2000" spc="-30" dirty="0" smtClean="0"/>
              <a:t>"root ",</a:t>
            </a:r>
            <a:r>
              <a:rPr lang="en-US" sz="2000" spc="-15" dirty="0" smtClean="0"/>
              <a:t> </a:t>
            </a:r>
            <a:r>
              <a:rPr lang="en-US" sz="2000" spc="-30" dirty="0" smtClean="0"/>
              <a:t>"root ", “db1 "</a:t>
            </a:r>
            <a:r>
              <a:rPr lang="en-US" sz="2000" spc="-20" dirty="0" smtClean="0"/>
              <a:t>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// Check connection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(!$</a:t>
            </a:r>
            <a:r>
              <a:rPr lang="en-US" sz="2000" dirty="0" err="1" smtClean="0"/>
              <a:t>conn</a:t>
            </a:r>
            <a:r>
              <a:rPr lang="en-US" sz="2000" dirty="0" smtClean="0"/>
              <a:t>) {</a:t>
            </a:r>
            <a:br>
              <a:rPr lang="en-US" sz="2000" dirty="0" smtClean="0"/>
            </a:br>
            <a:r>
              <a:rPr lang="en-US" sz="2000" dirty="0" smtClean="0"/>
              <a:t>  die("Connection failed: " . </a:t>
            </a:r>
            <a:r>
              <a:rPr lang="en-US" sz="2000" dirty="0" err="1" smtClean="0"/>
              <a:t>mysqli_connect_error</a:t>
            </a:r>
            <a:r>
              <a:rPr lang="en-US" sz="2000" dirty="0" smtClean="0"/>
              <a:t>());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sql</a:t>
            </a:r>
            <a:r>
              <a:rPr lang="en-US" sz="2000" dirty="0" smtClean="0"/>
              <a:t> = "INSERT INTO </a:t>
            </a:r>
            <a:r>
              <a:rPr lang="en-US" sz="2000" dirty="0" err="1" smtClean="0"/>
              <a:t>MyGuests</a:t>
            </a:r>
            <a:r>
              <a:rPr lang="en-US" sz="2000" dirty="0" smtClean="0"/>
              <a:t> 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email)</a:t>
            </a:r>
            <a:br>
              <a:rPr lang="en-US" sz="2000" dirty="0" smtClean="0"/>
            </a:br>
            <a:r>
              <a:rPr lang="en-US" sz="2000" dirty="0" smtClean="0"/>
              <a:t>VALUES ('Anil', Kumar', ‘anil@gmail.com')";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mysqli_query</a:t>
            </a:r>
            <a:r>
              <a:rPr lang="en-US" sz="2000" dirty="0" smtClean="0"/>
              <a:t>($</a:t>
            </a:r>
            <a:r>
              <a:rPr lang="en-US" sz="2000" dirty="0" err="1" smtClean="0"/>
              <a:t>conn</a:t>
            </a:r>
            <a:r>
              <a:rPr lang="en-US" sz="2000" dirty="0" smtClean="0"/>
              <a:t>, $</a:t>
            </a:r>
            <a:r>
              <a:rPr lang="en-US" sz="2000" dirty="0" err="1" smtClean="0"/>
              <a:t>sql</a:t>
            </a:r>
            <a:r>
              <a:rPr lang="en-US" sz="2000" dirty="0" smtClean="0"/>
              <a:t>)) {</a:t>
            </a:r>
            <a:br>
              <a:rPr lang="en-US" sz="2000" dirty="0" smtClean="0"/>
            </a:br>
            <a:r>
              <a:rPr lang="en-US" sz="2000" dirty="0" smtClean="0"/>
              <a:t>  echo "New record created successfully";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dirty="0" smtClean="0"/>
              <a:t>else {</a:t>
            </a:r>
            <a:br>
              <a:rPr lang="en-US" sz="2000" dirty="0" smtClean="0"/>
            </a:br>
            <a:r>
              <a:rPr lang="en-US" sz="2000" dirty="0" smtClean="0"/>
              <a:t>  echo "Error: " . $</a:t>
            </a:r>
            <a:r>
              <a:rPr lang="en-US" sz="2000" dirty="0" err="1" smtClean="0"/>
              <a:t>sql</a:t>
            </a:r>
            <a:r>
              <a:rPr lang="en-US" sz="2000" dirty="0" smtClean="0"/>
              <a:t> . 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 . </a:t>
            </a:r>
            <a:r>
              <a:rPr lang="en-US" sz="2000" dirty="0" err="1" smtClean="0"/>
              <a:t>mysqli_error</a:t>
            </a:r>
            <a:r>
              <a:rPr lang="en-US" sz="2000" dirty="0" smtClean="0"/>
              <a:t>($</a:t>
            </a:r>
            <a:r>
              <a:rPr lang="en-US" sz="2000" dirty="0" err="1" smtClean="0"/>
              <a:t>conn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/>
              <a:t>mysqli_close</a:t>
            </a:r>
            <a:r>
              <a:rPr lang="en-US" sz="2000" dirty="0" smtClean="0"/>
              <a:t>($</a:t>
            </a:r>
            <a:r>
              <a:rPr lang="en-US" sz="2000" dirty="0" err="1" smtClean="0"/>
              <a:t>conn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12312"/>
            <a:ext cx="7543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585" dirty="0" smtClean="0"/>
              <a:t>Introduction  to</a:t>
            </a:r>
            <a:r>
              <a:rPr lang="en-US" sz="6600" spc="-585" dirty="0" smtClean="0">
                <a:solidFill>
                  <a:srgbClr val="C00000"/>
                </a:solidFill>
              </a:rPr>
              <a:t>  ASP.NET</a:t>
            </a:r>
            <a:endParaRPr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15"/>
            <a:ext cx="8153400" cy="2123658"/>
          </a:xfrm>
        </p:spPr>
        <p:txBody>
          <a:bodyPr/>
          <a:lstStyle/>
          <a:p>
            <a:r>
              <a:rPr lang="en-US" b="1" dirty="0" smtClean="0"/>
              <a:t>Overview of .NET Framework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7884160" cy="5564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.NET Framework is a technology that supports building and running Windows apps and web services. 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It is a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virtual machine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for compiling and executing programs written in different languages like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C#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, 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VB.Net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 etc.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It is used to develop Form-based applications, Web-based applications, and Web services.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It provides a lot of functionalities and also builds communication on industry standards </a:t>
            </a:r>
            <a:r>
              <a:rPr lang="en-US" sz="2400" dirty="0" smtClean="0"/>
              <a:t>to ensure that code based on .NET Framework integrates with any other code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.NET Framework supports more than 60 programming languages in which 11 programming languages are designed and developed by Microsoft. </a:t>
            </a:r>
            <a:r>
              <a:rPr lang="en-US" sz="2400" spc="-5" dirty="0" smtClean="0">
                <a:solidFill>
                  <a:srgbClr val="C00000"/>
                </a:solidFill>
                <a:latin typeface="Calibri"/>
                <a:cs typeface="Calibri"/>
              </a:rPr>
              <a:t> </a:t>
            </a:r>
            <a:endParaRPr sz="2400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7620000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 .NET application is </a:t>
            </a:r>
            <a:r>
              <a:rPr lang="en-US" sz="2400" b="1" i="1" spc="-5" dirty="0" smtClean="0">
                <a:solidFill>
                  <a:srgbClr val="2E2B1F"/>
                </a:solidFill>
                <a:latin typeface="Calibri"/>
                <a:cs typeface="Calibri"/>
              </a:rPr>
              <a:t>platform-dependent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because of the .NET framework which is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only able to run on the Windows-based operating system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4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.Net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application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can be made platform-independent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also because of the 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Mono framework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Using the Mono framework the </a:t>
            </a:r>
            <a:r>
              <a:rPr lang="en-US" sz="2400" spc="-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.Net</a:t>
            </a: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application can run on any Operating System including windows.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i="1" dirty="0" smtClean="0"/>
              <a:t>Mono</a:t>
            </a:r>
            <a:r>
              <a:rPr lang="en-US" sz="2400" dirty="0" smtClean="0"/>
              <a:t> is a paid framework. 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153400" cy="553998"/>
          </a:xfrm>
        </p:spPr>
        <p:txBody>
          <a:bodyPr/>
          <a:lstStyle/>
          <a:p>
            <a:r>
              <a:rPr lang="en-US" sz="3600" b="1" dirty="0" smtClean="0"/>
              <a:t>Main Components of .NET Framework</a:t>
            </a:r>
            <a:endParaRPr lang="en-US"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7884160" cy="5564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lang="en-US" sz="2400" b="1" dirty="0" smtClean="0">
                <a:hlinkClick r:id="rId2"/>
              </a:rPr>
              <a:t>Common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 Language Runtime (CLR)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It is the run-time environment in the .NET Framework that runs the codes and helps in making the development process easier by providing various services such as </a:t>
            </a:r>
            <a:r>
              <a:rPr lang="en-US" sz="2400" dirty="0" err="1" smtClean="0"/>
              <a:t>remoting</a:t>
            </a:r>
            <a:r>
              <a:rPr lang="en-US" sz="2400" dirty="0" smtClean="0"/>
              <a:t>, thread management, memory management, robustness, etc.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It is responsible for managing the execution of .NET programs regardless of any .NET programming language. 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dirty="0" smtClean="0"/>
              <a:t>2. </a:t>
            </a:r>
            <a:r>
              <a:rPr lang="en-US" sz="2400" b="1" dirty="0" smtClean="0"/>
              <a:t>Framework Class Library(FCL):</a:t>
            </a:r>
            <a:endParaRPr lang="en-US" sz="2400" dirty="0" smtClean="0"/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It is the collection of reusable, object-oriented class libraries and methods, etc. that can be integrated with CLR.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It is just like the header files in C/C++ and packages in java. </a:t>
            </a:r>
            <a:r>
              <a:rPr lang="en-US" sz="2400" dirty="0" smtClean="0">
                <a:solidFill>
                  <a:srgbClr val="7030A0"/>
                </a:solidFill>
              </a:rPr>
              <a:t>Installing the .NET framework basically is the installation of CLR and FCL into the system.</a:t>
            </a:r>
            <a:endParaRPr sz="2400" spc="-5" dirty="0">
              <a:solidFill>
                <a:srgbClr val="7030A0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4635"/>
            <a:ext cx="685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05" dirty="0"/>
              <a:t>cod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61771"/>
            <a:ext cx="5885180" cy="470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xa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 smtClean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en-US"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100" dirty="0" smtClean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800" spc="-105" dirty="0" smtClean="0">
                <a:solidFill>
                  <a:srgbClr val="FF0000"/>
                </a:solidFill>
                <a:latin typeface="Cambria"/>
                <a:cs typeface="Cambria"/>
              </a:rPr>
              <a:t>ll</a:t>
            </a:r>
            <a:r>
              <a:rPr sz="2800" spc="-5" dirty="0" smtClean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800" spc="-20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Wo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rl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800" spc="-10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800" spc="-10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endParaRPr sz="28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795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&lt;h1&gt;My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page&lt;/h1&gt;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&lt;?php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smtClean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echo </a:t>
            </a:r>
            <a:r>
              <a:rPr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"Hello</a:t>
            </a:r>
            <a:r>
              <a:rPr sz="2200" spc="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World!";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?&gt;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25908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 JavaScript, we write: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script&gt;</a:t>
            </a:r>
            <a:br>
              <a:rPr lang="en-US" sz="2000" dirty="0"/>
            </a:br>
            <a:r>
              <a:rPr lang="en-US" sz="2000" dirty="0" smtClean="0"/>
              <a:t> 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document.write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000" dirty="0" smtClean="0"/>
              <a:t>“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Hello</a:t>
            </a:r>
            <a:r>
              <a:rPr lang="en-US" sz="20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World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!”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5077460" cy="707886"/>
          </a:xfrm>
        </p:spPr>
        <p:txBody>
          <a:bodyPr/>
          <a:lstStyle/>
          <a:p>
            <a:r>
              <a:rPr lang="en-US" dirty="0" smtClean="0"/>
              <a:t>Overview of C#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90601"/>
            <a:ext cx="7848600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C# is a general-purpose, modern and object-oriented programming language pronounced as “C Sharp”.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dirty="0" smtClean="0"/>
              <a:t>C# is a lot similar to </a:t>
            </a:r>
            <a:r>
              <a:rPr lang="en-US" sz="2400" dirty="0" smtClean="0">
                <a:hlinkClick r:id="rId2"/>
              </a:rPr>
              <a:t>Java</a:t>
            </a:r>
            <a:r>
              <a:rPr lang="en-US" sz="2400" dirty="0" smtClean="0"/>
              <a:t> syntactically and is easy for users who have knowledge of </a:t>
            </a:r>
            <a:r>
              <a:rPr lang="en-US" sz="2400" dirty="0" smtClean="0">
                <a:hlinkClick r:id="rId3"/>
              </a:rPr>
              <a:t>C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4"/>
              </a:rPr>
              <a:t>C++</a:t>
            </a:r>
            <a:r>
              <a:rPr lang="en-US" sz="2400" dirty="0" smtClean="0"/>
              <a:t> or </a:t>
            </a:r>
            <a:r>
              <a:rPr lang="en-US" sz="2400" dirty="0" smtClean="0">
                <a:hlinkClick r:id="rId2"/>
              </a:rPr>
              <a:t>Java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Why C#..?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b="1" dirty="0" smtClean="0"/>
              <a:t>Easy to start:</a:t>
            </a:r>
            <a:r>
              <a:rPr lang="en-US" sz="2400" dirty="0" smtClean="0"/>
              <a:t> C# is a high-level language so it is closer to other popular programming languages like C, C++, and Java and thus becomes easy to learn for anyone.</a:t>
            </a: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b="1" dirty="0" smtClean="0"/>
              <a:t>Widely used for developing </a:t>
            </a:r>
            <a:r>
              <a:rPr lang="en-US" sz="2400" b="1" dirty="0" smtClean="0">
                <a:solidFill>
                  <a:srgbClr val="7030A0"/>
                </a:solidFill>
              </a:rPr>
              <a:t>Desktop and Web Application: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C# is widely used for developing web applications and Desktop applications. If anyone wants to create Microsoft apps, C# is their first choice.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143001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3. Community:</a:t>
            </a:r>
            <a:r>
              <a:rPr lang="en-US" sz="2400" dirty="0" smtClean="0"/>
              <a:t> The larger the community the better it is as new tools and software will be developing to make it better. C# has a large community so the developments are done to make it exist in the system and not become extinct.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4. Game Development: </a:t>
            </a:r>
            <a:r>
              <a:rPr lang="en-US" sz="2400" dirty="0" smtClean="0"/>
              <a:t>The C# features such as Automatic Garbage Collection, interfaces, object-oriented, etc. make C# a popular game developing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5077460" cy="726440"/>
          </a:xfrm>
        </p:spPr>
        <p:txBody>
          <a:bodyPr/>
          <a:lstStyle/>
          <a:p>
            <a:r>
              <a:rPr lang="en-US" b="1" dirty="0" smtClean="0"/>
              <a:t>Hello World in C#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143001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hlinkClick r:id="rId2"/>
              </a:rPr>
              <a:t>C#</a:t>
            </a:r>
            <a:r>
              <a:rPr lang="en-US" sz="2400" dirty="0" smtClean="0"/>
              <a:t>, a basic program consists of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 Namespace Declaration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Class Declaration &amp; Definition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Class Members(like variables, methods etc.)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Main Method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Statements or Expressions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5301"/>
            <a:ext cx="5867400" cy="63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206514"/>
            <a:ext cx="7693660" cy="707886"/>
          </a:xfrm>
        </p:spPr>
        <p:txBody>
          <a:bodyPr/>
          <a:lstStyle/>
          <a:p>
            <a:r>
              <a:rPr lang="en-US" b="1" smtClean="0"/>
              <a:t>Introduction to ASP.NET 	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7772400" cy="552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ASP.NET is a web application framework and a subset of the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.NET Framework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.NET Framework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is used to create a variety of applications and services like Console, Web, and Windows, etc. 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But </a:t>
            </a: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ASP.NET is only used to create web applications and web services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as it provides a good integration of HTML, CSS, and JavaScript.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The ASP.NET application codes can be written in any of the following languages: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C#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Visual </a:t>
            </a:r>
            <a:r>
              <a:rPr lang="en-US" sz="20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Basic.Net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Jscript</a:t>
            </a:r>
          </a:p>
          <a:p>
            <a:pPr marL="469900" marR="5080" indent="-457200" algn="just">
              <a:spcBef>
                <a:spcPts val="480"/>
              </a:spcBef>
              <a:buClr>
                <a:srgbClr val="A9A47B"/>
              </a:buClr>
              <a:buFont typeface="+mj-lt"/>
              <a:buAutoNum type="alphaLcPeriod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J#</a:t>
            </a:r>
          </a:p>
          <a:p>
            <a:pPr marL="241300" marR="5080" indent="-228600" algn="just"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ASP.NET is used to produce interactive, data-driven web applications over the internet. It consists of a large number of controls such as </a:t>
            </a:r>
            <a:r>
              <a:rPr lang="en-US" sz="2000" spc="-5" dirty="0" smtClean="0">
                <a:solidFill>
                  <a:srgbClr val="7030A0"/>
                </a:solidFill>
                <a:latin typeface="Calibri"/>
                <a:cs typeface="Calibri"/>
              </a:rPr>
              <a:t>text boxes, buttons, and labels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assembling, configuring and manipulating the code to create HTML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077460" cy="707886"/>
          </a:xfrm>
        </p:spPr>
        <p:txBody>
          <a:bodyPr/>
          <a:lstStyle/>
          <a:p>
            <a:r>
              <a:rPr lang="en-US" dirty="0" smtClean="0"/>
              <a:t>ASP.NET Controls 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Button Controls</a:t>
            </a:r>
          </a:p>
          <a:p>
            <a:pPr algn="just"/>
            <a:r>
              <a:rPr lang="en-US" dirty="0" smtClean="0"/>
              <a:t>ASP.NET provides three types of button control: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Button</a:t>
            </a:r>
            <a:r>
              <a:rPr lang="en-US" dirty="0" smtClean="0"/>
              <a:t> : It displays text within a rectangular area.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Link Button</a:t>
            </a:r>
            <a:r>
              <a:rPr lang="en-US" dirty="0" smtClean="0"/>
              <a:t> : It displays text that looks like a hyperlink.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Image Button</a:t>
            </a:r>
            <a:r>
              <a:rPr lang="en-US" dirty="0" smtClean="0"/>
              <a:t> : It displays an image.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&lt;</a:t>
            </a:r>
            <a:r>
              <a:rPr lang="en-US" dirty="0" err="1" smtClean="0"/>
              <a:t>asp:Button</a:t>
            </a:r>
            <a:r>
              <a:rPr lang="en-US" dirty="0" smtClean="0"/>
              <a:t> ID="Button1"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  <a:r>
              <a:rPr lang="en-US" dirty="0" err="1" smtClean="0"/>
              <a:t>onclick</a:t>
            </a:r>
            <a:r>
              <a:rPr lang="en-US" dirty="0" smtClean="0"/>
              <a:t>="Button1_Click" Text="Click" / &gt;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2743200"/>
            <a:ext cx="615853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8677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724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077460" cy="707886"/>
          </a:xfrm>
        </p:spPr>
        <p:txBody>
          <a:bodyPr/>
          <a:lstStyle/>
          <a:p>
            <a:r>
              <a:rPr lang="en-US" dirty="0" smtClean="0"/>
              <a:t>ASP.NET Controls 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Text Boxes and Labels: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Text box controls are typically used to accept input from the user.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text box control can accept one or more lines of text depending upon the settings of the </a:t>
            </a:r>
            <a:r>
              <a:rPr lang="en-US" sz="2000" dirty="0" err="1" smtClean="0"/>
              <a:t>TextMode</a:t>
            </a:r>
            <a:r>
              <a:rPr lang="en-US" sz="2000" dirty="0" smtClean="0"/>
              <a:t> attribute.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Label controls provide an easy way to display text which can be changed from one execution of a page to the next.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asp:TextBox</a:t>
            </a:r>
            <a:r>
              <a:rPr lang="en-US" sz="2000" dirty="0" smtClean="0"/>
              <a:t> ID="</a:t>
            </a:r>
            <a:r>
              <a:rPr lang="en-US" sz="2000" dirty="0" err="1" smtClean="0"/>
              <a:t>txtstate</a:t>
            </a:r>
            <a:r>
              <a:rPr lang="en-US" sz="2000" dirty="0" smtClean="0"/>
              <a:t>" </a:t>
            </a:r>
            <a:r>
              <a:rPr lang="en-US" sz="2000" dirty="0" err="1" smtClean="0"/>
              <a:t>runat</a:t>
            </a:r>
            <a:r>
              <a:rPr lang="en-US" sz="2000" dirty="0" smtClean="0"/>
              <a:t>="server" &gt; &lt;/</a:t>
            </a:r>
            <a:r>
              <a:rPr lang="en-US" sz="2000" dirty="0" err="1" smtClean="0"/>
              <a:t>asp:TextBox</a:t>
            </a:r>
            <a:r>
              <a:rPr lang="en-US" sz="2000" dirty="0" smtClean="0"/>
              <a:t>&gt;</a:t>
            </a:r>
          </a:p>
          <a:p>
            <a:endParaRPr lang="en-US" sz="2000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1000"/>
            <a:ext cx="850160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5179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PH</a:t>
            </a:r>
            <a:r>
              <a:rPr spc="-5" dirty="0"/>
              <a:t>P</a:t>
            </a:r>
            <a:r>
              <a:rPr spc="-204" dirty="0"/>
              <a:t> </a:t>
            </a:r>
            <a:r>
              <a:rPr spc="-370" dirty="0"/>
              <a:t>V</a:t>
            </a:r>
            <a:r>
              <a:rPr spc="-105" dirty="0"/>
              <a:t>ar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00" dirty="0"/>
              <a:t>bl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8001000" cy="409342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Rules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PHP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sign,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followed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name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538480" marR="548005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letter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underscore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(_)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538480" marR="50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variable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 can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alpha-numeric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characters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underscores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a-z,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A-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Z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0-9,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_ )</a:t>
            </a:r>
            <a:endParaRPr sz="2400" dirty="0">
              <a:latin typeface="Calibri"/>
              <a:cs typeface="Calibri"/>
            </a:endParaRPr>
          </a:p>
          <a:p>
            <a:pPr marL="538480" marR="53975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case-sensitive</a:t>
            </a:r>
            <a:r>
              <a:rPr sz="24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i.e.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$age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$AGE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regarded as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400" spc="-434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variables)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57200"/>
            <a:ext cx="800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Check Boxes and Radio Buttons: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 check box displays a single option that the user can either check or uncheck and radio buttons present a group of options from which the user can select just one option.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To create a group of radio buttons, you specify the same name for the </a:t>
            </a:r>
            <a:r>
              <a:rPr lang="en-US" sz="2000" dirty="0" err="1" smtClean="0"/>
              <a:t>GroupName</a:t>
            </a:r>
            <a:r>
              <a:rPr lang="en-US" sz="2000" dirty="0" smtClean="0"/>
              <a:t> attribute of each radio button in the group.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If more than one group is required in a single form, then specify a different group name for each group.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If you want check box or radio button to be selected when the form is initially displayed, set its Checked attribute to true.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If the Checked attribute is set to true for multiple radio buttons in a group, then only the last one is considered as true.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/>
            <a:r>
              <a:rPr lang="en-US" sz="2000" dirty="0" smtClean="0"/>
              <a:t>&lt;</a:t>
            </a:r>
            <a:r>
              <a:rPr lang="en-US" sz="2000" dirty="0" err="1" smtClean="0"/>
              <a:t>asp:CheckBox</a:t>
            </a:r>
            <a:r>
              <a:rPr lang="en-US" sz="2000" dirty="0" smtClean="0"/>
              <a:t> ID= "</a:t>
            </a:r>
            <a:r>
              <a:rPr lang="en-US" sz="2000" dirty="0" err="1" smtClean="0"/>
              <a:t>chkoption</a:t>
            </a:r>
            <a:r>
              <a:rPr lang="en-US" sz="2000" dirty="0" smtClean="0"/>
              <a:t>" </a:t>
            </a:r>
            <a:r>
              <a:rPr lang="en-US" sz="2000" dirty="0" err="1" smtClean="0"/>
              <a:t>runat</a:t>
            </a:r>
            <a:r>
              <a:rPr lang="en-US" sz="2000" dirty="0" smtClean="0"/>
              <a:t>= "Server"&gt; &lt;/</a:t>
            </a:r>
            <a:r>
              <a:rPr lang="en-US" sz="2000" dirty="0" err="1" smtClean="0"/>
              <a:t>asp:CheckBox</a:t>
            </a:r>
            <a:r>
              <a:rPr lang="en-US" sz="2000" dirty="0" smtClean="0"/>
              <a:t>&gt;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&lt;</a:t>
            </a:r>
            <a:r>
              <a:rPr lang="en-US" sz="2000" dirty="0" err="1" smtClean="0"/>
              <a:t>asp:RadioButton</a:t>
            </a:r>
            <a:r>
              <a:rPr lang="en-US" sz="2000" dirty="0" smtClean="0"/>
              <a:t> ID= "</a:t>
            </a:r>
            <a:r>
              <a:rPr lang="en-US" sz="2000" dirty="0" err="1" smtClean="0"/>
              <a:t>rdboption</a:t>
            </a:r>
            <a:r>
              <a:rPr lang="en-US" sz="2000" dirty="0" smtClean="0"/>
              <a:t>" </a:t>
            </a:r>
            <a:r>
              <a:rPr lang="en-US" sz="2000" dirty="0" err="1" smtClean="0"/>
              <a:t>runat</a:t>
            </a:r>
            <a:r>
              <a:rPr lang="en-US" sz="2000" dirty="0" smtClean="0"/>
              <a:t>= "Server"&gt; &lt;/asp: </a:t>
            </a:r>
            <a:r>
              <a:rPr lang="en-US" sz="2000" dirty="0" err="1" smtClean="0"/>
              <a:t>RadioButton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04800"/>
            <a:ext cx="77724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List Controls :</a:t>
            </a:r>
          </a:p>
          <a:p>
            <a:r>
              <a:rPr lang="en-US" sz="2000" dirty="0" smtClean="0"/>
              <a:t>ASP.NET provides the following controls: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smtClean="0"/>
              <a:t>Drop-down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smtClean="0"/>
              <a:t>List box,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smtClean="0"/>
              <a:t>Radio button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smtClean="0"/>
              <a:t>Check box list,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smtClean="0"/>
              <a:t>Bulleted list.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controls let a user choose from one or more items from the list. List boxes and drop-down lists contain one or more list items.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These lists can be loaded either by code or by the </a:t>
            </a:r>
            <a:r>
              <a:rPr lang="en-US" sz="2000" dirty="0" err="1" smtClean="0"/>
              <a:t>ListItemCollection</a:t>
            </a:r>
            <a:r>
              <a:rPr lang="en-US" sz="2000" dirty="0" smtClean="0"/>
              <a:t> editor.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asp:ListBox</a:t>
            </a:r>
            <a:r>
              <a:rPr lang="en-US" sz="2000" dirty="0" smtClean="0"/>
              <a:t> ID="ListBox1" </a:t>
            </a:r>
            <a:r>
              <a:rPr lang="en-US" sz="2000" dirty="0" err="1" smtClean="0"/>
              <a:t>runat</a:t>
            </a:r>
            <a:r>
              <a:rPr lang="en-US" sz="2000" dirty="0" smtClean="0"/>
              <a:t>="server“ </a:t>
            </a:r>
            <a:r>
              <a:rPr lang="en-US" sz="2000" dirty="0" err="1" smtClean="0"/>
              <a:t>OnSelectedIndexChanged</a:t>
            </a:r>
            <a:r>
              <a:rPr lang="en-US" sz="2000" dirty="0" smtClean="0"/>
              <a:t>="ListBox1_SelectedIndexChanged"&gt; &lt;/</a:t>
            </a:r>
            <a:r>
              <a:rPr lang="en-US" sz="2000" dirty="0" err="1" smtClean="0"/>
              <a:t>asp:ListBox</a:t>
            </a:r>
            <a:r>
              <a:rPr lang="en-US" sz="2000" dirty="0" smtClean="0"/>
              <a:t>&gt;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asp:DropDownList</a:t>
            </a:r>
            <a:r>
              <a:rPr lang="en-US" sz="2000" dirty="0" smtClean="0"/>
              <a:t> ID="DropDownList1" </a:t>
            </a:r>
            <a:r>
              <a:rPr lang="en-US" sz="2000" dirty="0" err="1" smtClean="0"/>
              <a:t>runat</a:t>
            </a:r>
            <a:r>
              <a:rPr lang="en-US" sz="2000" dirty="0" smtClean="0"/>
              <a:t>="server" </a:t>
            </a:r>
            <a:r>
              <a:rPr lang="en-US" sz="2000" dirty="0" err="1" smtClean="0"/>
              <a:t>OnSelectedIndexChanged</a:t>
            </a:r>
            <a:r>
              <a:rPr lang="en-US" sz="2000" dirty="0" smtClean="0"/>
              <a:t>="DropDownList1_SelectedIndexChanged"&gt; &lt;/</a:t>
            </a:r>
            <a:r>
              <a:rPr lang="en-US" sz="2000" dirty="0" err="1" smtClean="0"/>
              <a:t>asp:DropDownList</a:t>
            </a:r>
            <a:r>
              <a:rPr lang="en-US" sz="2000" dirty="0" smtClean="0"/>
              <a:t>&gt;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314325"/>
            <a:ext cx="86963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32715"/>
            <a:ext cx="7465060" cy="2123658"/>
          </a:xfrm>
        </p:spPr>
        <p:txBody>
          <a:bodyPr/>
          <a:lstStyle/>
          <a:p>
            <a:r>
              <a:rPr lang="en-US" b="1" dirty="0" smtClean="0"/>
              <a:t>ASP.NET - Web Services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001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three aspects of web service development: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Creating the web service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Consuming the web service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Creating a proxy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2000" b="1" dirty="0" smtClean="0"/>
              <a:t>Creating a Web Service : </a:t>
            </a:r>
            <a:r>
              <a:rPr lang="en-US" dirty="0" smtClean="0"/>
              <a:t>create a web service to provide stock information.</a:t>
            </a:r>
            <a:endParaRPr lang="en-US" b="1" dirty="0" smtClean="0"/>
          </a:p>
          <a:p>
            <a:pPr marL="342900" indent="-342900"/>
            <a:r>
              <a:rPr lang="en-US" dirty="0" smtClean="0"/>
              <a:t>	The clients can query about the name and price of a stock </a:t>
            </a:r>
            <a:r>
              <a:rPr lang="en-US" b="1" dirty="0" smtClean="0"/>
              <a:t>based on the stock symbol. </a:t>
            </a:r>
          </a:p>
          <a:p>
            <a:pPr marL="342900" indent="-342900"/>
            <a:endParaRPr lang="en-US" b="1" dirty="0" smtClean="0"/>
          </a:p>
          <a:p>
            <a:r>
              <a:rPr lang="en-US" dirty="0" smtClean="0"/>
              <a:t>This web service has three methods: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default </a:t>
            </a:r>
            <a:r>
              <a:rPr lang="en-US" dirty="0" err="1" smtClean="0"/>
              <a:t>HelloWorld</a:t>
            </a:r>
            <a:r>
              <a:rPr lang="en-US" dirty="0" smtClean="0"/>
              <a:t>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GetName</a:t>
            </a:r>
            <a:r>
              <a:rPr lang="en-US" dirty="0" smtClean="0"/>
              <a:t>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GetPrice</a:t>
            </a:r>
            <a:r>
              <a:rPr lang="en-US" dirty="0" smtClean="0"/>
              <a:t> Method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1"/>
            <a:ext cx="79248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Take the following steps to create the web service:</a:t>
            </a:r>
          </a:p>
          <a:p>
            <a:endParaRPr lang="en-US" sz="2400" b="1" dirty="0" smtClean="0"/>
          </a:p>
          <a:p>
            <a:r>
              <a:rPr lang="en-US" sz="2000" b="1" dirty="0" smtClean="0"/>
              <a:t>Step (1)</a:t>
            </a:r>
            <a:r>
              <a:rPr lang="en-US" sz="2000" dirty="0" smtClean="0"/>
              <a:t> : Select File -&gt; New -&gt; Web Site in Visual Studio, and then select ASP.NET Web Service.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(2)</a:t>
            </a:r>
            <a:r>
              <a:rPr lang="en-US" sz="2000" dirty="0" smtClean="0"/>
              <a:t> : A web service file called Service.asmx and its code behind file, </a:t>
            </a:r>
            <a:r>
              <a:rPr lang="en-US" sz="2000" dirty="0" err="1" smtClean="0"/>
              <a:t>Service.cs</a:t>
            </a:r>
            <a:r>
              <a:rPr lang="en-US" sz="2000" dirty="0" smtClean="0"/>
              <a:t> is created in the </a:t>
            </a:r>
            <a:r>
              <a:rPr lang="en-US" sz="2000" dirty="0" err="1" smtClean="0"/>
              <a:t>App_Code</a:t>
            </a:r>
            <a:r>
              <a:rPr lang="en-US" sz="2000" dirty="0" smtClean="0"/>
              <a:t> directory of the project.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(3)</a:t>
            </a:r>
            <a:r>
              <a:rPr lang="en-US" sz="2000" dirty="0" smtClean="0"/>
              <a:t> : Change the names of the files to StockService.asmx and </a:t>
            </a:r>
            <a:r>
              <a:rPr lang="en-US" sz="2000" dirty="0" err="1" smtClean="0"/>
              <a:t>StockService.cs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Step (4)</a:t>
            </a:r>
            <a:r>
              <a:rPr lang="en-US" sz="2000" dirty="0" smtClean="0"/>
              <a:t> : The .</a:t>
            </a:r>
            <a:r>
              <a:rPr lang="en-US" sz="2000" dirty="0" err="1" smtClean="0"/>
              <a:t>asmx</a:t>
            </a:r>
            <a:r>
              <a:rPr lang="en-US" sz="2000" dirty="0" smtClean="0"/>
              <a:t> file has simply a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 directive on it:</a:t>
            </a:r>
          </a:p>
          <a:p>
            <a:endParaRPr lang="en-US" sz="2000" dirty="0" smtClean="0"/>
          </a:p>
          <a:p>
            <a:r>
              <a:rPr lang="en-US" sz="2000" dirty="0" smtClean="0"/>
              <a:t>&lt;%@ </a:t>
            </a:r>
            <a:r>
              <a:rPr lang="en-US" sz="2000" dirty="0" err="1" smtClean="0"/>
              <a:t>WebService</a:t>
            </a:r>
            <a:r>
              <a:rPr lang="en-US" sz="2000" dirty="0" smtClean="0"/>
              <a:t> Language="C#" </a:t>
            </a:r>
            <a:r>
              <a:rPr lang="en-US" sz="2000" dirty="0" err="1" smtClean="0"/>
              <a:t>CodeBehind</a:t>
            </a:r>
            <a:r>
              <a:rPr lang="en-US" sz="2000" dirty="0" smtClean="0"/>
              <a:t>="~/</a:t>
            </a:r>
            <a:r>
              <a:rPr lang="en-US" sz="2000" dirty="0" err="1" smtClean="0"/>
              <a:t>App_Code</a:t>
            </a:r>
            <a:r>
              <a:rPr lang="en-US" sz="2000" dirty="0" smtClean="0"/>
              <a:t>/</a:t>
            </a:r>
            <a:r>
              <a:rPr lang="en-US" sz="2000" dirty="0" err="1" smtClean="0"/>
              <a:t>StockService.cs</a:t>
            </a:r>
            <a:r>
              <a:rPr lang="en-US" sz="2000" dirty="0" smtClean="0"/>
              <a:t>" Class="</a:t>
            </a:r>
            <a:r>
              <a:rPr lang="en-US" sz="2000" dirty="0" err="1" smtClean="0"/>
              <a:t>StockService</a:t>
            </a:r>
            <a:r>
              <a:rPr lang="en-US" sz="2000" dirty="0" smtClean="0"/>
              <a:t>" %&gt;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Step (5)</a:t>
            </a:r>
            <a:r>
              <a:rPr lang="en-US" sz="2000" dirty="0" smtClean="0"/>
              <a:t> : Open the </a:t>
            </a:r>
            <a:r>
              <a:rPr lang="en-US" sz="2000" b="1" dirty="0" err="1" smtClean="0"/>
              <a:t>StockService.cs</a:t>
            </a:r>
            <a:r>
              <a:rPr lang="en-US" sz="2000" dirty="0" smtClean="0"/>
              <a:t> file, the code generated in it is the basic Hello World service. 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08343"/>
            <a:ext cx="4927600" cy="642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152400" y="106234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(6)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: Change the code behind file to add the two dimensional array of strings for stock symbol, name and price and two web methods for getting the stock information.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075026"/>
            <a:ext cx="5610225" cy="578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4" y="914400"/>
            <a:ext cx="8486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Step (7)</a:t>
            </a:r>
            <a:r>
              <a:rPr lang="en-US" sz="2400" dirty="0" smtClean="0"/>
              <a:t> : Running the web service application gives a web service test page, which allows testing the service methods.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Step (8)</a:t>
            </a:r>
            <a:r>
              <a:rPr lang="en-US" sz="2400" dirty="0" smtClean="0"/>
              <a:t> : Click on a method name, and check whether it runs properly.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Step (9)</a:t>
            </a:r>
            <a:r>
              <a:rPr lang="en-US" sz="2400" dirty="0" smtClean="0"/>
              <a:t> : For testing the </a:t>
            </a:r>
            <a:r>
              <a:rPr lang="en-US" sz="2400" dirty="0" err="1" smtClean="0"/>
              <a:t>GetName</a:t>
            </a:r>
            <a:r>
              <a:rPr lang="en-US" sz="2400" dirty="0" smtClean="0"/>
              <a:t> method, provide one of the stock symbols, which are hard coded, it returns the name of the stock in XML format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23065</TotalTime>
  <Words>7284</Words>
  <Application>Microsoft Office PowerPoint</Application>
  <PresentationFormat>On-screen Show (4:3)</PresentationFormat>
  <Paragraphs>1290</Paragraphs>
  <Slides>120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Office Theme</vt:lpstr>
      <vt:lpstr>Unit- 4: Server Side Scripting Languages   </vt:lpstr>
      <vt:lpstr>PowerPoint Presentation</vt:lpstr>
      <vt:lpstr>Outline</vt:lpstr>
      <vt:lpstr>Introduction to PHP</vt:lpstr>
      <vt:lpstr>Introduction to PHP</vt:lpstr>
      <vt:lpstr>Features of PHP</vt:lpstr>
      <vt:lpstr>PHP Syntax</vt:lpstr>
      <vt:lpstr>sample code –</vt:lpstr>
      <vt:lpstr>PHP Variables</vt:lpstr>
      <vt:lpstr>sample code –</vt:lpstr>
      <vt:lpstr>sample code –</vt:lpstr>
      <vt:lpstr>Script for addition of two  numbers</vt:lpstr>
      <vt:lpstr>PHP Variables Scope</vt:lpstr>
      <vt:lpstr>PHP Variables Scope-</vt:lpstr>
      <vt:lpstr>PHP Variables Scope-</vt:lpstr>
      <vt:lpstr>PHP Variables Scope-</vt:lpstr>
      <vt:lpstr>PHP Variables Scope-</vt:lpstr>
      <vt:lpstr>PHP Comparison Operators</vt:lpstr>
      <vt:lpstr>Outline</vt:lpstr>
      <vt:lpstr>Conditions and Loops</vt:lpstr>
      <vt:lpstr>If…else</vt:lpstr>
      <vt:lpstr>Elseif</vt:lpstr>
      <vt:lpstr>Switch case</vt:lpstr>
      <vt:lpstr>While Loop</vt:lpstr>
      <vt:lpstr>Do-While Loop</vt:lpstr>
      <vt:lpstr>For Loop</vt:lpstr>
      <vt:lpstr>Foreach Loop</vt:lpstr>
      <vt:lpstr>Outline</vt:lpstr>
      <vt:lpstr>User Defined Functions</vt:lpstr>
      <vt:lpstr>Parameterized Functions</vt:lpstr>
      <vt:lpstr>Returning value through function</vt:lpstr>
      <vt:lpstr>Setting default values for  function parameter</vt:lpstr>
      <vt:lpstr>Dynamic Function Calls</vt:lpstr>
      <vt:lpstr>Outline</vt:lpstr>
      <vt:lpstr>PowerPoint Presentation</vt:lpstr>
      <vt:lpstr>Outline</vt:lpstr>
      <vt:lpstr>Arrays in PHP</vt:lpstr>
      <vt:lpstr>Arrays- Indexed Arrays</vt:lpstr>
      <vt:lpstr>Arrays- Indexed Arrays</vt:lpstr>
      <vt:lpstr>Arrays- Indexed Arrays</vt:lpstr>
      <vt:lpstr>Arrays- Associative Arrays</vt:lpstr>
      <vt:lpstr>Arrays- Associative Arrays</vt:lpstr>
      <vt:lpstr>Arrays- Multidimensional Arrays</vt:lpstr>
      <vt:lpstr>Functions on Arrays</vt:lpstr>
      <vt:lpstr>Functions on Array: print_r()  Prints all elements of an array in standard human-readable format</vt:lpstr>
      <vt:lpstr>Functions on Array: extract() Converts array into variables</vt:lpstr>
      <vt:lpstr>Functions on Array: compact() Converts group of variables into array</vt:lpstr>
      <vt:lpstr>Functions on Array: sort() &amp; rsort() sort arrays in ascending order</vt:lpstr>
      <vt:lpstr>PowerPoint Presentation</vt:lpstr>
      <vt:lpstr>is_array()</vt:lpstr>
      <vt:lpstr>PowerPoint Presentation</vt:lpstr>
      <vt:lpstr>serialize()</vt:lpstr>
      <vt:lpstr>Outline</vt:lpstr>
      <vt:lpstr>PHP SuperGlobal variables</vt:lpstr>
      <vt:lpstr>PHP Form Handling- using Post Method</vt:lpstr>
      <vt:lpstr>PHP Form Handling- using Get Method</vt:lpstr>
      <vt:lpstr>Form Handling-</vt:lpstr>
      <vt:lpstr>PHP</vt:lpstr>
      <vt:lpstr>Outline</vt:lpstr>
      <vt:lpstr>Cookies in PHP</vt:lpstr>
      <vt:lpstr>Cookie-Create and Retrieve a Cookie</vt:lpstr>
      <vt:lpstr>Cookie-Modifying a Cookie</vt:lpstr>
      <vt:lpstr>Cookie- Deleting Cookies</vt:lpstr>
      <vt:lpstr>Sessions</vt:lpstr>
      <vt:lpstr>Sessions- Start a Session</vt:lpstr>
      <vt:lpstr>Sessions: Get Session Variable Values</vt:lpstr>
      <vt:lpstr>Sessions- Modify a Session</vt:lpstr>
      <vt:lpstr>Sessions: Destroy a Session</vt:lpstr>
      <vt:lpstr>Outline</vt:lpstr>
      <vt:lpstr>Open a Connection to MySQL</vt:lpstr>
      <vt:lpstr>Create DB through PHP</vt:lpstr>
      <vt:lpstr>Create Table through PHP</vt:lpstr>
      <vt:lpstr>Select Data From a MySQL Database</vt:lpstr>
      <vt:lpstr>Select Data From a MySQL Database</vt:lpstr>
      <vt:lpstr>Insert Data in a MySQL Database</vt:lpstr>
      <vt:lpstr>Introduction  to  ASP.NET</vt:lpstr>
      <vt:lpstr>Overview of .NET Framework </vt:lpstr>
      <vt:lpstr>Continued..</vt:lpstr>
      <vt:lpstr>Main Components of .NET Framework</vt:lpstr>
      <vt:lpstr>Overview of C# </vt:lpstr>
      <vt:lpstr>Continued…</vt:lpstr>
      <vt:lpstr>Hello World in C#</vt:lpstr>
      <vt:lpstr>PowerPoint Presentation</vt:lpstr>
      <vt:lpstr>Introduction to ASP.NET  </vt:lpstr>
      <vt:lpstr>ASP.NET Controls  </vt:lpstr>
      <vt:lpstr>PowerPoint Presentation</vt:lpstr>
      <vt:lpstr>PowerPoint Presentation</vt:lpstr>
      <vt:lpstr>ASP.NET Controls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- Web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Consuming the Web Service </vt:lpstr>
      <vt:lpstr>The code behind file for the web application :</vt:lpstr>
      <vt:lpstr>Creating the Proxy</vt:lpstr>
      <vt:lpstr>WAP &amp; WML</vt:lpstr>
      <vt:lpstr>WAP- Introduction</vt:lpstr>
      <vt:lpstr>PowerPoint Presentation</vt:lpstr>
      <vt:lpstr>Components of WAP Architecture</vt:lpstr>
      <vt:lpstr>Wireless Application Environment (WAE) -  components</vt:lpstr>
      <vt:lpstr>Wireless Markup Language</vt:lpstr>
      <vt:lpstr>Wireless Markup Language</vt:lpstr>
      <vt:lpstr>WML Elements</vt:lpstr>
      <vt:lpstr>WML Structure</vt:lpstr>
      <vt:lpstr>WML Example</vt:lpstr>
      <vt:lpstr>Appropriate use of &lt;setvar&gt; tag</vt:lpstr>
      <vt:lpstr>WML Scripts</vt:lpstr>
      <vt:lpstr>WAP Applications</vt:lpstr>
      <vt:lpstr>Intro to Node JS</vt:lpstr>
      <vt:lpstr>Introduction to Node JS</vt:lpstr>
      <vt:lpstr>Introduction to Node JS</vt:lpstr>
      <vt:lpstr>Sample Node JS server code</vt:lpstr>
      <vt:lpstr>Split the URL query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unit-iv-server-side-technologiesphpwap-wmlajax.1.1</dc:title>
  <dc:creator>Administrator</dc:creator>
  <cp:lastModifiedBy>Vijayendra</cp:lastModifiedBy>
  <cp:revision>492</cp:revision>
  <dcterms:created xsi:type="dcterms:W3CDTF">2021-03-17T10:42:20Z</dcterms:created>
  <dcterms:modified xsi:type="dcterms:W3CDTF">2025-03-28T04:27:29Z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2021-03-17T00:00:00Z</vt:filetime>
  </property>
</Properties>
</file>