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8" r:id="rId10"/>
    <p:sldId id="28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5" r:id="rId21"/>
    <p:sldId id="276" r:id="rId22"/>
    <p:sldId id="274" r:id="rId23"/>
    <p:sldId id="277" r:id="rId24"/>
    <p:sldId id="272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G0pD6uHy3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UNIT-6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Ruby and Rails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7543800" cy="390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Hashes</a:t>
            </a:r>
          </a:p>
          <a:p>
            <a:pPr>
              <a:buFontTx/>
              <a:buChar char="-"/>
            </a:pPr>
            <a:r>
              <a:rPr lang="en-US" sz="2800" dirty="0" smtClean="0"/>
              <a:t>A hash stores key-value pairs. </a:t>
            </a:r>
          </a:p>
          <a:p>
            <a:pPr>
              <a:buFontTx/>
              <a:buChar char="-"/>
            </a:pPr>
            <a:r>
              <a:rPr lang="en-US" sz="2800" dirty="0" smtClean="0"/>
              <a:t>Assigning a value to a key is done by using the </a:t>
            </a:r>
            <a:r>
              <a:rPr lang="en-US" sz="2800" b="1" i="1" dirty="0" smtClean="0"/>
              <a:t>=&gt; </a:t>
            </a:r>
            <a:r>
              <a:rPr lang="en-US" sz="2800" dirty="0" smtClean="0"/>
              <a:t>sign. </a:t>
            </a:r>
          </a:p>
          <a:p>
            <a:pPr>
              <a:buFontTx/>
              <a:buChar char="-"/>
            </a:pPr>
            <a:r>
              <a:rPr lang="en-US" sz="2800" dirty="0" smtClean="0"/>
              <a:t>Key-value pairs are separated by commas and all the pairs are enclosed within curly braces.</a:t>
            </a:r>
          </a:p>
          <a:p>
            <a:pPr algn="just"/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8985776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Symbols</a:t>
            </a:r>
          </a:p>
          <a:p>
            <a:pPr>
              <a:buFontTx/>
              <a:buChar char="-"/>
            </a:pPr>
            <a:r>
              <a:rPr lang="en-US" sz="2800" dirty="0" smtClean="0"/>
              <a:t>Symbols are a lighter form of strings. </a:t>
            </a:r>
          </a:p>
          <a:p>
            <a:pPr>
              <a:buFontTx/>
              <a:buChar char="-"/>
            </a:pPr>
            <a:r>
              <a:rPr lang="en-US" sz="2800" dirty="0" smtClean="0"/>
              <a:t>They are preceded by a colon (:) and used </a:t>
            </a:r>
            <a:r>
              <a:rPr lang="en-US" sz="2800" i="1" dirty="0" smtClean="0"/>
              <a:t>instead</a:t>
            </a:r>
            <a:r>
              <a:rPr lang="en-US" sz="2800" dirty="0" smtClean="0"/>
              <a:t> of strings because they take up less memory space and have a​ better performance.</a:t>
            </a:r>
          </a:p>
          <a:p>
            <a:pPr algn="just"/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71800"/>
            <a:ext cx="9098283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Operators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229600" cy="5440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Ruby supports a rich set of operators </a:t>
            </a:r>
            <a:r>
              <a:rPr lang="en-US" sz="2800" dirty="0" smtClean="0"/>
              <a:t>and </a:t>
            </a:r>
            <a:r>
              <a:rPr lang="en-US" sz="2800" dirty="0" smtClean="0"/>
              <a:t>most operators are actually method calls. </a:t>
            </a:r>
          </a:p>
          <a:p>
            <a:pPr algn="just"/>
            <a:r>
              <a:rPr lang="en-US" sz="2800" dirty="0" smtClean="0"/>
              <a:t>For example, </a:t>
            </a:r>
            <a:r>
              <a:rPr lang="en-US" sz="2800" b="1" i="1" dirty="0" smtClean="0"/>
              <a:t>a + b </a:t>
            </a:r>
            <a:r>
              <a:rPr lang="en-US" sz="2800" dirty="0" smtClean="0"/>
              <a:t>is interpreted as </a:t>
            </a:r>
            <a:r>
              <a:rPr lang="en-US" sz="2800" b="1" i="1" dirty="0" smtClean="0"/>
              <a:t>a.+(b), </a:t>
            </a:r>
            <a:r>
              <a:rPr lang="en-US" sz="2800" dirty="0" smtClean="0"/>
              <a:t>where the </a:t>
            </a:r>
            <a:r>
              <a:rPr lang="en-US" sz="2800" b="1" dirty="0" smtClean="0"/>
              <a:t>+</a:t>
            </a:r>
            <a:r>
              <a:rPr lang="en-US" sz="2800" dirty="0" smtClean="0"/>
              <a:t> method in the object referred to by variable</a:t>
            </a:r>
            <a:r>
              <a:rPr lang="en-US" sz="2800" b="1" dirty="0" smtClean="0"/>
              <a:t> </a:t>
            </a:r>
            <a:r>
              <a:rPr lang="en-US" sz="2800" b="1" i="1" dirty="0" smtClean="0"/>
              <a:t>a</a:t>
            </a:r>
            <a:r>
              <a:rPr lang="en-US" sz="2800" b="1" dirty="0" smtClean="0"/>
              <a:t> </a:t>
            </a:r>
            <a:r>
              <a:rPr lang="en-US" sz="2800" dirty="0" smtClean="0"/>
              <a:t>is called with </a:t>
            </a:r>
            <a:r>
              <a:rPr lang="en-US" sz="2800" b="1" i="1" dirty="0" smtClean="0"/>
              <a:t>b</a:t>
            </a:r>
            <a:r>
              <a:rPr lang="en-US" sz="2800" dirty="0" smtClean="0"/>
              <a:t> as its argument.</a:t>
            </a:r>
          </a:p>
          <a:p>
            <a:pPr algn="just"/>
            <a:r>
              <a:rPr lang="en-US" sz="2800" dirty="0" smtClean="0"/>
              <a:t>For each operator (+ - * / % ** &amp; | ^ &lt;&lt; &gt;&gt; &amp;&amp; ||), there is a corresponding form of abbreviated assignment operator (+=, -=, etc.)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2" y="533400"/>
            <a:ext cx="907478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"/>
            <a:ext cx="66294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"/>
            <a:ext cx="7924800" cy="633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7200"/>
            <a:ext cx="87915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52425"/>
            <a:ext cx="9049889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rgbClr val="7030A0"/>
                </a:solidFill>
              </a:rPr>
              <a:t>Ruby Global Variables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Global variables begin with $.</a:t>
            </a:r>
            <a:endParaRPr 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19188"/>
            <a:ext cx="8450981" cy="535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Origins &amp; uses of Ruby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229600" cy="5059363"/>
          </a:xfrm>
        </p:spPr>
        <p:txBody>
          <a:bodyPr>
            <a:normAutofit/>
          </a:bodyPr>
          <a:lstStyle/>
          <a:p>
            <a:pPr marL="241300" indent="-228600" algn="just">
              <a:lnSpc>
                <a:spcPct val="11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Ruby is a pure object-oriented open-source programming language. </a:t>
            </a:r>
          </a:p>
          <a:p>
            <a:pPr marL="241300" indent="-228600" algn="just">
              <a:lnSpc>
                <a:spcPct val="11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It is also referred to as scripting language that is dynamic and interpreted. </a:t>
            </a:r>
          </a:p>
          <a:p>
            <a:pPr marL="241300" indent="-228600" algn="just">
              <a:lnSpc>
                <a:spcPct val="11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It supports cross-platform operating systems and was written in C language.  </a:t>
            </a:r>
          </a:p>
          <a:p>
            <a:pPr marL="241300" indent="-228600" algn="just">
              <a:lnSpc>
                <a:spcPct val="11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Ruby has a syntax that is mainly similar to Perl and Python. </a:t>
            </a:r>
          </a:p>
          <a:p>
            <a:pPr marL="241300" indent="-228600" algn="just">
              <a:lnSpc>
                <a:spcPct val="11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It is scalable and projects with large code are easily maintainable.</a:t>
            </a:r>
            <a:endParaRPr lang="en-US" sz="2600" spc="-5" dirty="0">
              <a:solidFill>
                <a:srgbClr val="2E2B1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7030A0"/>
                </a:solidFill>
              </a:rPr>
              <a:t>Ruby Instance Variables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Instance variables begin with @</a:t>
            </a:r>
            <a:endParaRPr 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14400"/>
            <a:ext cx="8128238" cy="590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7030A0"/>
                </a:solidFill>
              </a:rPr>
              <a:t>Ruby Class Variables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08037"/>
            <a:ext cx="8229600" cy="5364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Class variables begin with @@ and must be initialized before they can be used in method definitions.</a:t>
            </a:r>
          </a:p>
          <a:p>
            <a:pPr algn="just"/>
            <a:r>
              <a:rPr lang="en-US" sz="2800" dirty="0" smtClean="0"/>
              <a:t>Referencing an uninitialized class variable produces an error. </a:t>
            </a:r>
          </a:p>
          <a:p>
            <a:pPr algn="just"/>
            <a:r>
              <a:rPr lang="en-US" sz="2800" dirty="0" smtClean="0"/>
              <a:t>Class variables are shared among descendants of the class or module in which the class variables are defined.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088" y="103223"/>
            <a:ext cx="7148512" cy="660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7030A0"/>
                </a:solidFill>
              </a:rPr>
              <a:t>Ruby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229600" cy="5364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Constants begin with an uppercase letter. </a:t>
            </a:r>
          </a:p>
          <a:p>
            <a:pPr algn="just"/>
            <a:r>
              <a:rPr lang="en-US" sz="2400" dirty="0" smtClean="0"/>
              <a:t>Constants defined within a class or module can be accessed from within that class or module, and those defined outside a class or module can be accessed globally.</a:t>
            </a:r>
            <a:endParaRPr 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72486"/>
            <a:ext cx="7239000" cy="433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Input/ Output in Ruby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52117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All ruby files will have extension </a:t>
            </a:r>
            <a:r>
              <a:rPr lang="en-US" b="1" dirty="0" smtClean="0"/>
              <a:t>.</a:t>
            </a:r>
            <a:r>
              <a:rPr lang="en-US" b="1" dirty="0" err="1" smtClean="0"/>
              <a:t>rb</a:t>
            </a:r>
            <a:endParaRPr lang="en-US" b="1" dirty="0" smtClean="0"/>
          </a:p>
          <a:p>
            <a:pPr algn="just"/>
            <a:r>
              <a:rPr lang="en-US" dirty="0" smtClean="0"/>
              <a:t>We can use </a:t>
            </a:r>
            <a:r>
              <a:rPr lang="en-US" b="1" i="1" dirty="0" smtClean="0"/>
              <a:t>puts</a:t>
            </a:r>
            <a:r>
              <a:rPr lang="en-US" dirty="0" smtClean="0"/>
              <a:t> or </a:t>
            </a:r>
            <a:r>
              <a:rPr lang="en-US" b="1" i="1" dirty="0" smtClean="0"/>
              <a:t>print</a:t>
            </a:r>
            <a:r>
              <a:rPr lang="en-US" dirty="0" smtClean="0"/>
              <a:t> functions for displaying output in Ruby</a:t>
            </a:r>
          </a:p>
          <a:p>
            <a:pPr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	puts "Hello, Ruby!";</a:t>
            </a:r>
          </a:p>
          <a:p>
            <a:pPr algn="just"/>
            <a:r>
              <a:rPr lang="en-US" dirty="0" smtClean="0"/>
              <a:t>To run the program −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 ruby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test.rb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dirty="0" smtClean="0"/>
              <a:t>A comment hides a line, part of a line or several lines from the Ruby interpreter by using the hash character (#) :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 # This is a comment. </a:t>
            </a:r>
            <a:endParaRPr lang="en-US" dirty="0" smtClean="0">
              <a:solidFill>
                <a:srgbClr val="FFC00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	name = "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Madisetti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" # This is again comment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smtClean="0">
                <a:solidFill>
                  <a:srgbClr val="00B050"/>
                </a:solidFill>
              </a:rPr>
              <a:t>This is a comment, too. 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5897563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To take input from user we can use </a:t>
            </a:r>
            <a:r>
              <a:rPr lang="en-US" sz="2800" b="1" i="1" dirty="0" smtClean="0"/>
              <a:t>gets</a:t>
            </a:r>
            <a:r>
              <a:rPr lang="en-US" sz="2800" dirty="0" smtClean="0"/>
              <a:t> method. </a:t>
            </a:r>
          </a:p>
          <a:p>
            <a:r>
              <a:rPr lang="en-US" sz="2800" b="1" i="1" dirty="0" smtClean="0"/>
              <a:t>gets</a:t>
            </a:r>
            <a:r>
              <a:rPr lang="en-US" sz="2800" dirty="0" smtClean="0"/>
              <a:t> function takes input from the keyboard </a:t>
            </a:r>
            <a:r>
              <a:rPr lang="en-US" sz="2800" b="1" dirty="0" smtClean="0"/>
              <a:t>in string format</a:t>
            </a:r>
            <a:r>
              <a:rPr lang="en-US" sz="2800" dirty="0" smtClean="0"/>
              <a:t> and stores the value in the variables.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name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gets</a:t>
            </a:r>
          </a:p>
          <a:p>
            <a:r>
              <a:rPr lang="en-US" sz="2800" dirty="0" smtClean="0"/>
              <a:t>This statement takes a string input from the user and stores it in the variable called name.</a:t>
            </a:r>
          </a:p>
          <a:p>
            <a:r>
              <a:rPr lang="en-US" sz="2800" dirty="0" smtClean="0"/>
              <a:t>It also appends a </a:t>
            </a:r>
            <a:r>
              <a:rPr lang="en-US" sz="2800" b="1" dirty="0" smtClean="0"/>
              <a:t>\n </a:t>
            </a:r>
            <a:r>
              <a:rPr lang="en-US" sz="2800" dirty="0" smtClean="0"/>
              <a:t>new line character at the end of the input entered by the user.</a:t>
            </a:r>
          </a:p>
          <a:p>
            <a:r>
              <a:rPr lang="en-US" sz="2800" dirty="0" smtClean="0"/>
              <a:t>To check, </a:t>
            </a:r>
            <a:r>
              <a:rPr lang="en-US" sz="2800" dirty="0" smtClean="0"/>
              <a:t>if you </a:t>
            </a:r>
            <a:r>
              <a:rPr lang="en-US" sz="2800" dirty="0" smtClean="0"/>
              <a:t>display using </a:t>
            </a:r>
            <a:r>
              <a:rPr lang="en-US" sz="2800" b="1" i="1" dirty="0" smtClean="0"/>
              <a:t>print</a:t>
            </a:r>
            <a:r>
              <a:rPr lang="en-US" sz="2800" dirty="0" smtClean="0"/>
              <a:t> function, it displays the text entered by the user along with a new line. </a:t>
            </a:r>
          </a:p>
          <a:p>
            <a:r>
              <a:rPr lang="en-US" sz="2800" dirty="0" smtClean="0"/>
              <a:t>To remove the newline, you can use a function called </a:t>
            </a:r>
            <a:r>
              <a:rPr lang="en-US" sz="2800" b="1" i="1" dirty="0" smtClean="0">
                <a:solidFill>
                  <a:srgbClr val="7030A0"/>
                </a:solidFill>
              </a:rPr>
              <a:t>chomp</a:t>
            </a:r>
            <a:r>
              <a:rPr lang="en-US" sz="2800" dirty="0" smtClean="0"/>
              <a:t>. </a:t>
            </a:r>
          </a:p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print 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</a:rPr>
              <a:t>name.</a:t>
            </a: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chomp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7243322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229600" cy="5821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Since </a:t>
            </a:r>
            <a:r>
              <a:rPr lang="en-US" sz="2800" b="1" i="1" dirty="0" smtClean="0"/>
              <a:t>gets</a:t>
            </a:r>
            <a:r>
              <a:rPr lang="en-US" sz="2800" dirty="0" smtClean="0"/>
              <a:t> method takes input in string format so, conversion to whole number is required before any arithmetic operations could be performed on the data. </a:t>
            </a:r>
          </a:p>
          <a:p>
            <a:pPr algn="just"/>
            <a:r>
              <a:rPr lang="en-US" sz="2800" dirty="0" smtClean="0"/>
              <a:t>This can be done using </a:t>
            </a:r>
            <a:r>
              <a:rPr lang="en-US" sz="2800" b="1" i="1" dirty="0" smtClean="0">
                <a:solidFill>
                  <a:srgbClr val="7030A0"/>
                </a:solidFill>
              </a:rPr>
              <a:t>integer(), float() </a:t>
            </a:r>
            <a:r>
              <a:rPr lang="en-US" sz="2800" dirty="0" smtClean="0"/>
              <a:t>functions.</a:t>
            </a:r>
          </a:p>
          <a:p>
            <a:pPr algn="just"/>
            <a:r>
              <a:rPr lang="en-US" sz="2800" dirty="0" smtClean="0"/>
              <a:t>If the conversion is not done, it simply performs the concatenation operation.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7030A0"/>
                </a:solidFill>
              </a:rPr>
              <a:t>Ruby if...else Statement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An if expression's conditional </a:t>
            </a:r>
            <a:r>
              <a:rPr lang="en-US" sz="2800" dirty="0" smtClean="0"/>
              <a:t>part is </a:t>
            </a:r>
            <a:r>
              <a:rPr lang="en-US" sz="2800" dirty="0" smtClean="0"/>
              <a:t>separated from code by the reserved word </a:t>
            </a:r>
            <a:r>
              <a:rPr lang="en-US" sz="2800" b="1" i="1" dirty="0" smtClean="0"/>
              <a:t>then</a:t>
            </a:r>
            <a:r>
              <a:rPr lang="en-US" sz="2800" dirty="0" smtClean="0"/>
              <a:t>, a newline, or a semicolon.</a:t>
            </a:r>
            <a:endParaRPr 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743200"/>
            <a:ext cx="5715000" cy="346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7030A0"/>
                </a:solidFill>
              </a:rPr>
              <a:t>Ruby case Statement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Compares the expression specified </a:t>
            </a:r>
            <a:r>
              <a:rPr lang="en-US" sz="2000" b="1" dirty="0" smtClean="0"/>
              <a:t>by case </a:t>
            </a:r>
            <a:r>
              <a:rPr lang="en-US" sz="2000" dirty="0" smtClean="0"/>
              <a:t>and that specified </a:t>
            </a:r>
            <a:r>
              <a:rPr lang="en-US" sz="2000" b="1" dirty="0" smtClean="0"/>
              <a:t>by </a:t>
            </a:r>
            <a:r>
              <a:rPr lang="en-US" sz="2000" b="1" i="1" dirty="0" smtClean="0"/>
              <a:t>when</a:t>
            </a:r>
            <a:r>
              <a:rPr lang="en-US" sz="2000" dirty="0" smtClean="0"/>
              <a:t> and executes the code of the </a:t>
            </a:r>
            <a:r>
              <a:rPr lang="en-US" sz="2000" b="1" i="1" dirty="0" smtClean="0"/>
              <a:t>when</a:t>
            </a:r>
            <a:r>
              <a:rPr lang="en-US" sz="2000" dirty="0" smtClean="0"/>
              <a:t> clause that matches.</a:t>
            </a:r>
          </a:p>
          <a:p>
            <a:pPr algn="just"/>
            <a:r>
              <a:rPr lang="en-US" sz="2000" dirty="0" smtClean="0"/>
              <a:t>A </a:t>
            </a:r>
            <a:r>
              <a:rPr lang="en-US" sz="2000" b="1" i="1" dirty="0" smtClean="0"/>
              <a:t>when</a:t>
            </a:r>
            <a:r>
              <a:rPr lang="en-US" sz="2000" dirty="0" smtClean="0"/>
              <a:t> statement's expression is separated from code by the reserved word </a:t>
            </a:r>
            <a:r>
              <a:rPr lang="en-US" sz="2000" i="1" dirty="0" smtClean="0"/>
              <a:t>then</a:t>
            </a:r>
            <a:r>
              <a:rPr lang="en-US" sz="2000" dirty="0" smtClean="0"/>
              <a:t>, a newline, or a semicolon</a:t>
            </a:r>
            <a:endParaRPr lang="en-US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974855"/>
            <a:ext cx="4310062" cy="488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8229600" cy="589756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Uses of Ruby:</a:t>
            </a:r>
          </a:p>
          <a:p>
            <a:pPr marL="514350" indent="-514350" algn="just">
              <a:buAutoNum type="arabicPeriod"/>
            </a:pPr>
            <a:r>
              <a:rPr lang="en-US" sz="3100" b="1" spc="-5" dirty="0" smtClean="0">
                <a:solidFill>
                  <a:srgbClr val="2E2B1F"/>
                </a:solidFill>
                <a:latin typeface="Calibri"/>
                <a:cs typeface="Calibri"/>
              </a:rPr>
              <a:t>Object Creation: </a:t>
            </a:r>
          </a:p>
          <a:p>
            <a:pPr marL="514350" indent="-514350" algn="just"/>
            <a:r>
              <a:rPr lang="en-US" sz="3100" spc="-5" dirty="0" smtClean="0">
                <a:solidFill>
                  <a:srgbClr val="2E2B1F"/>
                </a:solidFill>
                <a:latin typeface="Calibri"/>
                <a:cs typeface="Calibri"/>
              </a:rPr>
              <a:t>Since everything in Ruby is an object, every object can have its own unique properties and methods. This makes evaluating code easier and more customizable.</a:t>
            </a:r>
          </a:p>
          <a:p>
            <a:pPr marL="514350" indent="-514350" algn="just">
              <a:buNone/>
            </a:pPr>
            <a:r>
              <a:rPr lang="en-US" sz="3100" b="1" spc="-5" dirty="0" smtClean="0">
                <a:solidFill>
                  <a:srgbClr val="2E2B1F"/>
                </a:solidFill>
                <a:latin typeface="Calibri"/>
                <a:cs typeface="Calibri"/>
              </a:rPr>
              <a:t>2. 	Dynamic Typing:</a:t>
            </a:r>
          </a:p>
          <a:p>
            <a:pPr marL="514350" indent="-514350" algn="just"/>
            <a:r>
              <a:rPr lang="en-US" sz="3100" spc="-5" dirty="0" smtClean="0">
                <a:solidFill>
                  <a:srgbClr val="2E2B1F"/>
                </a:solidFill>
                <a:latin typeface="Calibri"/>
                <a:cs typeface="Calibri"/>
              </a:rPr>
              <a:t>Dynamic typing means that the </a:t>
            </a:r>
            <a:r>
              <a:rPr lang="en-US" sz="3100" spc="-5" dirty="0" smtClean="0">
                <a:solidFill>
                  <a:srgbClr val="2E2B1F"/>
                </a:solidFill>
                <a:latin typeface="Calibri"/>
                <a:cs typeface="Calibri"/>
              </a:rPr>
              <a:t>data type </a:t>
            </a:r>
            <a:r>
              <a:rPr lang="en-US" sz="3100" spc="-5" dirty="0" smtClean="0">
                <a:solidFill>
                  <a:srgbClr val="2E2B1F"/>
                </a:solidFill>
                <a:latin typeface="Calibri"/>
                <a:cs typeface="Calibri"/>
              </a:rPr>
              <a:t>of variable you are using can be changed and resolved on the fly, allowing for much easier and useful adaptation in the later stages of a project. </a:t>
            </a:r>
          </a:p>
          <a:p>
            <a:pPr marL="514350" indent="-514350" algn="just">
              <a:buAutoNum type="arabicPeriod" startAt="3"/>
            </a:pPr>
            <a:r>
              <a:rPr lang="en-US" sz="3100" b="1" spc="-5" dirty="0" smtClean="0">
                <a:solidFill>
                  <a:srgbClr val="2E2B1F"/>
                </a:solidFill>
                <a:latin typeface="Calibri"/>
                <a:cs typeface="Calibri"/>
              </a:rPr>
              <a:t>Code Quality:</a:t>
            </a:r>
          </a:p>
          <a:p>
            <a:pPr marL="514350" indent="-514350" algn="just"/>
            <a:r>
              <a:rPr lang="en-US" sz="3100" spc="-5" dirty="0" smtClean="0">
                <a:solidFill>
                  <a:srgbClr val="2E2B1F"/>
                </a:solidFill>
                <a:latin typeface="Calibri"/>
                <a:cs typeface="Calibri"/>
              </a:rPr>
              <a:t>Ruby is particularly known for the intuitive elements of its code that make it easy for developers to maintain and understand. </a:t>
            </a:r>
          </a:p>
          <a:p>
            <a:pPr marL="514350" indent="-514350" algn="just"/>
            <a:r>
              <a:rPr lang="en-US" sz="3100" spc="-5" dirty="0" smtClean="0">
                <a:solidFill>
                  <a:srgbClr val="2E2B1F"/>
                </a:solidFill>
                <a:latin typeface="Calibri"/>
                <a:cs typeface="Calibri"/>
              </a:rPr>
              <a:t>This not only allows the code run more quickly, but it also </a:t>
            </a:r>
            <a:r>
              <a:rPr lang="en-US" sz="3100" spc="-5" dirty="0" smtClean="0">
                <a:solidFill>
                  <a:srgbClr val="2E2B1F"/>
                </a:solidFill>
                <a:latin typeface="Calibri"/>
                <a:cs typeface="Calibri"/>
              </a:rPr>
              <a:t>reduces the </a:t>
            </a:r>
            <a:r>
              <a:rPr lang="en-US" sz="3100" spc="-5" dirty="0" smtClean="0">
                <a:solidFill>
                  <a:srgbClr val="2E2B1F"/>
                </a:solidFill>
                <a:latin typeface="Calibri"/>
                <a:cs typeface="Calibri"/>
              </a:rPr>
              <a:t>burden on programmers significantly </a:t>
            </a:r>
            <a:r>
              <a:rPr lang="en-US" sz="3100" spc="-5" dirty="0" smtClean="0">
                <a:solidFill>
                  <a:srgbClr val="2E2B1F"/>
                </a:solidFill>
                <a:latin typeface="Calibri"/>
                <a:cs typeface="Calibri"/>
              </a:rPr>
              <a:t>than </a:t>
            </a:r>
            <a:r>
              <a:rPr lang="en-US" sz="3100" spc="-5" dirty="0" smtClean="0">
                <a:solidFill>
                  <a:srgbClr val="2E2B1F"/>
                </a:solidFill>
                <a:latin typeface="Calibri"/>
                <a:cs typeface="Calibri"/>
              </a:rPr>
              <a:t>some other languages when finding and solving bugs.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4191000" cy="312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30480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while</a:t>
            </a:r>
            <a:r>
              <a:rPr lang="en-US" sz="2400" dirty="0" smtClean="0"/>
              <a:t> loop's </a:t>
            </a:r>
            <a:r>
              <a:rPr lang="en-US" sz="2400" i="1" dirty="0" smtClean="0"/>
              <a:t>conditional</a:t>
            </a:r>
            <a:r>
              <a:rPr lang="en-US" sz="2400" dirty="0" smtClean="0"/>
              <a:t> </a:t>
            </a:r>
            <a:r>
              <a:rPr lang="en-US" sz="2400" i="1" dirty="0" smtClean="0"/>
              <a:t>part</a:t>
            </a:r>
            <a:r>
              <a:rPr lang="en-US" sz="2400" dirty="0" smtClean="0"/>
              <a:t> is separated from </a:t>
            </a:r>
            <a:r>
              <a:rPr lang="en-US" sz="2400" i="1" dirty="0" smtClean="0"/>
              <a:t>code</a:t>
            </a:r>
            <a:r>
              <a:rPr lang="en-US" sz="2400" dirty="0" smtClean="0"/>
              <a:t> by the reserved word </a:t>
            </a:r>
            <a:r>
              <a:rPr lang="en-US" sz="2400" b="1" i="1" dirty="0" smtClean="0"/>
              <a:t>do</a:t>
            </a:r>
            <a:r>
              <a:rPr lang="en-US" sz="2400" dirty="0" smtClean="0"/>
              <a:t>, a newline, backslash \, or a semicolon ;</a:t>
            </a:r>
            <a:endParaRPr lang="en-US" sz="24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99" y="3886200"/>
            <a:ext cx="473704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3276600" cy="3477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33400"/>
            <a:ext cx="5318291" cy="280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1" y="3505201"/>
            <a:ext cx="456741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5181600"/>
            <a:ext cx="569292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7030A0"/>
                </a:solidFill>
              </a:rPr>
              <a:t>Ruby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b="1" dirty="0" smtClean="0">
                <a:solidFill>
                  <a:srgbClr val="7030A0"/>
                </a:solidFill>
              </a:rPr>
              <a:t> and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next</a:t>
            </a:r>
            <a:r>
              <a:rPr lang="en-US" b="1" dirty="0" smtClean="0">
                <a:solidFill>
                  <a:srgbClr val="7030A0"/>
                </a:solidFill>
              </a:rPr>
              <a:t> Statements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 smtClean="0"/>
              <a:t>break</a:t>
            </a:r>
            <a:r>
              <a:rPr lang="en-US" sz="2800" dirty="0" smtClean="0"/>
              <a:t> terminates the most internal loop. 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b="1" i="1" dirty="0" smtClean="0"/>
              <a:t>next</a:t>
            </a:r>
            <a:r>
              <a:rPr lang="en-US" sz="2800" dirty="0" smtClean="0"/>
              <a:t> </a:t>
            </a:r>
            <a:r>
              <a:rPr lang="en-US" sz="2800" dirty="0" smtClean="0"/>
              <a:t>makes jump </a:t>
            </a:r>
            <a:r>
              <a:rPr lang="en-US" sz="2800" dirty="0" smtClean="0"/>
              <a:t>to the next iteration of the most internal loop.</a:t>
            </a:r>
            <a:endParaRPr lang="en-US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926" y="1419225"/>
            <a:ext cx="5038899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124075"/>
            <a:ext cx="3854414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220" y="4419600"/>
            <a:ext cx="521450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4495799"/>
            <a:ext cx="421068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Ruby</a:t>
            </a:r>
            <a:r>
              <a:rPr lang="en-US" b="1" i="1" dirty="0" smtClean="0">
                <a:solidFill>
                  <a:srgbClr val="7030A0"/>
                </a:solidFill>
              </a:rPr>
              <a:t> blocks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762000"/>
            <a:ext cx="90963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A block is invoked by using a simple </a:t>
            </a:r>
            <a:r>
              <a:rPr lang="en-US" b="1" dirty="0" smtClean="0"/>
              <a:t>yield</a:t>
            </a:r>
            <a:r>
              <a:rPr lang="en-US" dirty="0" smtClean="0"/>
              <a:t> statement. </a:t>
            </a:r>
          </a:p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5772913" cy="531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382000" cy="5973763"/>
          </a:xfrm>
        </p:spPr>
        <p:txBody>
          <a:bodyPr>
            <a:normAutofit/>
          </a:bodyPr>
          <a:lstStyle/>
          <a:p>
            <a:r>
              <a:rPr lang="en-US" dirty="0" smtClean="0"/>
              <a:t>You also can pass parameters with the yield statement.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In the block, a variable between two vertical lines (||) is placed to accept the parameters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You </a:t>
            </a:r>
            <a:r>
              <a:rPr lang="en-US" sz="2800" dirty="0" smtClean="0"/>
              <a:t>can even pass more than one parameter in comma separated way.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5" y="1295400"/>
            <a:ext cx="640079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219200"/>
            <a:ext cx="3581400" cy="1248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 smtClean="0">
                <a:solidFill>
                  <a:srgbClr val="7030A0"/>
                </a:solidFill>
              </a:rPr>
              <a:t>Iterators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364163"/>
          </a:xfrm>
        </p:spPr>
        <p:txBody>
          <a:bodyPr/>
          <a:lstStyle/>
          <a:p>
            <a:pPr algn="just"/>
            <a:r>
              <a:rPr lang="en-US" dirty="0" err="1" smtClean="0"/>
              <a:t>Iterators</a:t>
            </a:r>
            <a:r>
              <a:rPr lang="en-US" dirty="0" smtClean="0"/>
              <a:t> are nothing but methods supported by </a:t>
            </a:r>
            <a:r>
              <a:rPr lang="en-US" b="1" i="1" dirty="0" smtClean="0"/>
              <a:t>collections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Objects that store a group of data members are called collections. </a:t>
            </a:r>
          </a:p>
          <a:p>
            <a:pPr algn="just"/>
            <a:r>
              <a:rPr lang="en-US" dirty="0" smtClean="0"/>
              <a:t>In Ruby, </a:t>
            </a:r>
            <a:r>
              <a:rPr lang="en-US" b="1" dirty="0" smtClean="0"/>
              <a:t>arrays</a:t>
            </a:r>
            <a:r>
              <a:rPr lang="en-US" dirty="0" smtClean="0"/>
              <a:t> and </a:t>
            </a:r>
            <a:r>
              <a:rPr lang="en-US" b="1" dirty="0" smtClean="0"/>
              <a:t>hashes</a:t>
            </a:r>
            <a:r>
              <a:rPr lang="en-US" dirty="0" smtClean="0"/>
              <a:t> can be termed collections.</a:t>
            </a:r>
          </a:p>
          <a:p>
            <a:pPr algn="just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Iterators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return all the elements of a collection, one after the other.</a:t>
            </a:r>
          </a:p>
          <a:p>
            <a:pPr algn="just"/>
            <a:r>
              <a:rPr lang="en-US" dirty="0" smtClean="0"/>
              <a:t>There are two </a:t>
            </a:r>
            <a:r>
              <a:rPr lang="en-US" dirty="0" err="1" smtClean="0"/>
              <a:t>iterators</a:t>
            </a:r>
            <a:r>
              <a:rPr lang="en-US" dirty="0" smtClean="0"/>
              <a:t> in Ruby, </a:t>
            </a:r>
            <a:r>
              <a:rPr lang="en-US" b="1" i="1" dirty="0" smtClean="0"/>
              <a:t>each</a:t>
            </a:r>
            <a:r>
              <a:rPr lang="en-US" dirty="0" smtClean="0"/>
              <a:t> and </a:t>
            </a:r>
            <a:r>
              <a:rPr lang="en-US" b="1" i="1" dirty="0" smtClean="0"/>
              <a:t>collect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229600" cy="597376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Ruby </a:t>
            </a:r>
            <a:r>
              <a:rPr lang="en-US" b="1" i="1" dirty="0" smtClean="0">
                <a:solidFill>
                  <a:srgbClr val="7030A0"/>
                </a:solidFill>
              </a:rPr>
              <a:t>each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Iterator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800" dirty="0" smtClean="0"/>
              <a:t>The </a:t>
            </a:r>
            <a:r>
              <a:rPr lang="en-US" sz="2800" b="1" i="1" dirty="0" smtClean="0"/>
              <a:t>each</a:t>
            </a:r>
            <a:r>
              <a:rPr lang="en-US" sz="2800" dirty="0" smtClean="0"/>
              <a:t> </a:t>
            </a:r>
            <a:r>
              <a:rPr lang="en-US" sz="2800" dirty="0" err="1" smtClean="0"/>
              <a:t>iterator</a:t>
            </a:r>
            <a:r>
              <a:rPr lang="en-US" sz="2800" dirty="0" smtClean="0"/>
              <a:t> returns all the elements of an array or a hash, but one at a time.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796539"/>
            <a:ext cx="4419600" cy="483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1828800"/>
            <a:ext cx="381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n-US" sz="2400" dirty="0" smtClean="0"/>
              <a:t>You always associate the </a:t>
            </a:r>
            <a:r>
              <a:rPr lang="en-US" sz="2400" b="1" i="1" dirty="0" smtClean="0"/>
              <a:t>each</a:t>
            </a:r>
            <a:r>
              <a:rPr lang="en-US" sz="2400" b="1" dirty="0" smtClean="0"/>
              <a:t> </a:t>
            </a:r>
            <a:r>
              <a:rPr lang="en-US" sz="2400" dirty="0" err="1" smtClean="0"/>
              <a:t>iterator</a:t>
            </a:r>
            <a:r>
              <a:rPr lang="en-US" sz="2400" dirty="0" smtClean="0"/>
              <a:t> with a </a:t>
            </a:r>
            <a:r>
              <a:rPr lang="en-US" sz="2400" b="1" i="1" dirty="0" smtClean="0"/>
              <a:t>block</a:t>
            </a:r>
            <a:r>
              <a:rPr lang="en-US" sz="2400" dirty="0" smtClean="0"/>
              <a:t>. </a:t>
            </a:r>
          </a:p>
          <a:p>
            <a:pPr algn="just"/>
            <a:endParaRPr lang="en-US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 It returns each value of the array, one by one to the block. </a:t>
            </a:r>
          </a:p>
          <a:p>
            <a:pPr algn="just"/>
            <a:endParaRPr lang="en-US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 The value is stored in the variable </a:t>
            </a:r>
            <a:r>
              <a:rPr lang="en-US" sz="2400" b="1" i="1" dirty="0" err="1" smtClean="0"/>
              <a:t>i</a:t>
            </a:r>
            <a:r>
              <a:rPr lang="en-US" sz="2400" dirty="0" smtClean="0"/>
              <a:t> and then displayed on the screen.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229600" cy="59737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Ruby </a:t>
            </a:r>
            <a:r>
              <a:rPr lang="en-US" b="1" i="1" dirty="0" smtClean="0">
                <a:solidFill>
                  <a:srgbClr val="7030A0"/>
                </a:solidFill>
              </a:rPr>
              <a:t>collect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Iterator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smtClean="0"/>
              <a:t>The </a:t>
            </a:r>
            <a:r>
              <a:rPr lang="en-US" sz="2400" b="1" i="1" dirty="0" smtClean="0"/>
              <a:t>collect</a:t>
            </a:r>
            <a:r>
              <a:rPr lang="en-US" sz="2400" dirty="0" smtClean="0"/>
              <a:t> method returns the entire collection at once, regardless of whether it is an array or a hash.</a:t>
            </a:r>
          </a:p>
          <a:p>
            <a:pPr algn="just">
              <a:buFontTx/>
              <a:buChar char="-"/>
            </a:pPr>
            <a:endParaRPr lang="en-US" sz="2400" dirty="0" smtClean="0"/>
          </a:p>
          <a:p>
            <a:pPr algn="just">
              <a:buFontTx/>
              <a:buChar char="-"/>
            </a:pPr>
            <a:endParaRPr lang="en-US" sz="2400" dirty="0" smtClean="0"/>
          </a:p>
          <a:p>
            <a:pPr algn="just">
              <a:buFontTx/>
              <a:buChar char="-"/>
            </a:pPr>
            <a:endParaRPr lang="en-US" sz="2400" dirty="0" smtClean="0"/>
          </a:p>
          <a:p>
            <a:pPr algn="just">
              <a:buFontTx/>
              <a:buChar char="-"/>
            </a:pPr>
            <a:endParaRPr lang="en-US" sz="2400" dirty="0" smtClean="0"/>
          </a:p>
          <a:p>
            <a:pPr algn="just">
              <a:buFontTx/>
              <a:buChar char="-"/>
            </a:pPr>
            <a:endParaRPr lang="en-US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We normally use the collect method when you want to do something with each of the values to get </a:t>
            </a:r>
            <a:r>
              <a:rPr lang="en-US" sz="2400" dirty="0" smtClean="0"/>
              <a:t>a new </a:t>
            </a:r>
            <a:r>
              <a:rPr lang="en-US" sz="2400" dirty="0" smtClean="0"/>
              <a:t>array. </a:t>
            </a:r>
          </a:p>
          <a:p>
            <a:pPr algn="just">
              <a:buFontTx/>
              <a:buChar char="-"/>
            </a:pPr>
            <a:r>
              <a:rPr lang="en-US" sz="2400" dirty="0" smtClean="0"/>
              <a:t>For example, an array </a:t>
            </a:r>
            <a:r>
              <a:rPr lang="en-US" sz="2400" i="1" dirty="0" smtClean="0"/>
              <a:t>b</a:t>
            </a:r>
            <a:r>
              <a:rPr lang="en-US" sz="2400" dirty="0" smtClean="0"/>
              <a:t> containing 10 times each value in </a:t>
            </a:r>
            <a:r>
              <a:rPr lang="en-US" sz="2400" i="1" dirty="0" smtClean="0"/>
              <a:t>a</a:t>
            </a:r>
            <a:r>
              <a:rPr lang="en-US" sz="2400" dirty="0" smtClean="0"/>
              <a:t>.</a:t>
            </a:r>
          </a:p>
          <a:p>
            <a:pPr algn="just">
              <a:buFontTx/>
              <a:buChar char="-"/>
            </a:pPr>
            <a:endParaRPr lang="en-US" dirty="0" smtClean="0"/>
          </a:p>
          <a:p>
            <a:pPr algn="just">
              <a:buFontTx/>
              <a:buChar char="-"/>
            </a:pPr>
            <a:endParaRPr lang="en-US" dirty="0" smtClean="0"/>
          </a:p>
          <a:p>
            <a:pPr algn="just">
              <a:buFontTx/>
              <a:buChar char="-"/>
            </a:pPr>
            <a:endParaRPr lang="en-US" dirty="0" smtClean="0"/>
          </a:p>
          <a:p>
            <a:pPr algn="just">
              <a:buFontTx/>
              <a:buChar char="-"/>
            </a:pPr>
            <a:endParaRPr lang="en-US" dirty="0" smtClean="0"/>
          </a:p>
          <a:p>
            <a:pPr algn="just">
              <a:buFontTx/>
              <a:buChar char="-"/>
            </a:pPr>
            <a:endParaRPr lang="en-US" dirty="0" smtClean="0"/>
          </a:p>
          <a:p>
            <a:pPr algn="just">
              <a:buFontTx/>
              <a:buChar char="-"/>
            </a:pP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2424113" cy="206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600200"/>
            <a:ext cx="36671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029200"/>
            <a:ext cx="350309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5029200"/>
            <a:ext cx="3667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Introduction to Rails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50837"/>
            <a:ext cx="8229600" cy="589756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90000"/>
              </a:lnSpc>
              <a:buNone/>
            </a:pPr>
            <a:r>
              <a:rPr lang="en-US"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4.  Efficiency:</a:t>
            </a:r>
          </a:p>
          <a:p>
            <a:pPr marL="514350" indent="-514350" algn="just"/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Ruby’s simplicity and flexibility at various stages in a project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makes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it much easier to manipulate, making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it a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low-cost alternative to developing a dynamic web application. </a:t>
            </a:r>
          </a:p>
          <a:p>
            <a:pPr marL="514350" indent="-514350" algn="just"/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This is key for businesses and startups working with limited budgets on ideas that require complex features and frameworks for operations.</a:t>
            </a:r>
          </a:p>
          <a:p>
            <a:pPr algn="just">
              <a:buNone/>
            </a:pPr>
            <a:r>
              <a:rPr lang="en-US"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5.  </a:t>
            </a:r>
            <a:r>
              <a:rPr lang="en-US"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Community Support:</a:t>
            </a:r>
            <a:endParaRPr lang="en-US" sz="2400" b="1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algn="just"/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Ruby has a great community which is very active, optimist and large. </a:t>
            </a:r>
          </a:p>
          <a:p>
            <a:pPr algn="just"/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The community provides every possible help to the developers. It supports the new developers to learn with help of available material</a:t>
            </a:r>
          </a:p>
          <a:p>
            <a:pPr marL="514350" indent="-514350" algn="just">
              <a:buNone/>
            </a:pP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7030A0"/>
                </a:solidFill>
              </a:rPr>
              <a:t>Rails framework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229600" cy="5135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Ruby on Rails or also known as rails is a </a:t>
            </a:r>
            <a:r>
              <a:rPr lang="en-US" b="1" dirty="0" smtClean="0"/>
              <a:t>server-side web application development framework</a:t>
            </a:r>
            <a:r>
              <a:rPr lang="en-US" dirty="0" smtClean="0"/>
              <a:t> that is written in the </a:t>
            </a:r>
            <a:r>
              <a:rPr lang="en-US" b="1" dirty="0" smtClean="0">
                <a:solidFill>
                  <a:srgbClr val="C00000"/>
                </a:solidFill>
              </a:rPr>
              <a:t>Ruby</a:t>
            </a:r>
            <a:r>
              <a:rPr lang="en-US" dirty="0" smtClean="0"/>
              <a:t> programming language</a:t>
            </a:r>
          </a:p>
          <a:p>
            <a:pPr algn="just"/>
            <a:r>
              <a:rPr lang="en-US" dirty="0" smtClean="0"/>
              <a:t>It </a:t>
            </a:r>
            <a:r>
              <a:rPr lang="en-US" b="1" dirty="0" smtClean="0"/>
              <a:t>supports MVC </a:t>
            </a:r>
            <a:r>
              <a:rPr lang="en-US" dirty="0" smtClean="0"/>
              <a:t>(model-view-controller) architecture that provides a default structure for database, web pages, and web services.</a:t>
            </a:r>
          </a:p>
          <a:p>
            <a:pPr algn="just"/>
            <a:r>
              <a:rPr lang="en-US" dirty="0" smtClean="0"/>
              <a:t>It also </a:t>
            </a:r>
            <a:r>
              <a:rPr lang="en-US" b="1" dirty="0" smtClean="0"/>
              <a:t>uses web standards </a:t>
            </a:r>
            <a:r>
              <a:rPr lang="en-US" dirty="0" smtClean="0"/>
              <a:t>like JSON or XML for transfer data and HTML, CSS and JavaScript for the user interface.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Feature of Ruby on Rails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229600" cy="5135563"/>
          </a:xfrm>
        </p:spPr>
        <p:txBody>
          <a:bodyPr/>
          <a:lstStyle/>
          <a:p>
            <a:pPr algn="just"/>
            <a:r>
              <a:rPr lang="en-US" dirty="0" smtClean="0"/>
              <a:t>Most of the languages like Java, HTML, CSS, etc. do not cover the front end and back end both. </a:t>
            </a:r>
          </a:p>
          <a:p>
            <a:pPr algn="just"/>
            <a:r>
              <a:rPr lang="en-US" dirty="0" smtClean="0"/>
              <a:t>They are either only for the back end or for the front end but, </a:t>
            </a:r>
            <a:r>
              <a:rPr lang="en-US" dirty="0" smtClean="0">
                <a:solidFill>
                  <a:srgbClr val="C00000"/>
                </a:solidFill>
              </a:rPr>
              <a:t>Ruby on Rails is used for both front end &amp; back end</a:t>
            </a:r>
            <a:r>
              <a:rPr lang="en-US" dirty="0" smtClean="0"/>
              <a:t>, it is like a complete package to develop a web application.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74637"/>
            <a:ext cx="8229600" cy="5973763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b="1" dirty="0" smtClean="0"/>
              <a:t>1. Model-view-controller Architecture:</a:t>
            </a:r>
            <a:endParaRPr lang="en-US" dirty="0" smtClean="0"/>
          </a:p>
          <a:p>
            <a:pPr algn="just"/>
            <a:r>
              <a:rPr lang="en-US" dirty="0" smtClean="0"/>
              <a:t>MVC is generally used for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developing user interfaces that divide the data into three interconnected components</a:t>
            </a:r>
            <a:r>
              <a:rPr lang="en-US" dirty="0" smtClean="0"/>
              <a:t>, so that it can separate the internal representation of the information from the way it is presented to and got from the user. </a:t>
            </a:r>
          </a:p>
          <a:p>
            <a:pPr algn="just">
              <a:buNone/>
            </a:pPr>
            <a:r>
              <a:rPr lang="en-US" b="1" dirty="0" smtClean="0"/>
              <a:t>2. Built-in Testing:</a:t>
            </a:r>
            <a:r>
              <a:rPr lang="en-US" dirty="0" smtClean="0"/>
              <a:t> Ruby on Rails provides its own set of tests that will run on your code. It will save time and effort.</a:t>
            </a:r>
          </a:p>
          <a:p>
            <a:pPr algn="just">
              <a:buNone/>
            </a:pPr>
            <a:r>
              <a:rPr lang="en-US" b="1" dirty="0" smtClean="0"/>
              <a:t>3. Libraries:</a:t>
            </a:r>
            <a:r>
              <a:rPr lang="en-US" dirty="0" smtClean="0"/>
              <a:t> There’s a 3rd party module for just about anything we can think of.</a:t>
            </a:r>
          </a:p>
          <a:p>
            <a:pPr algn="just">
              <a:buNone/>
            </a:pPr>
            <a:r>
              <a:rPr lang="en-US" b="1" dirty="0" smtClean="0"/>
              <a:t>4. Large Community:</a:t>
            </a:r>
            <a:r>
              <a:rPr lang="en-US" dirty="0" smtClean="0"/>
              <a:t> Ruby is large in the community.</a:t>
            </a:r>
          </a:p>
          <a:p>
            <a:pPr algn="just">
              <a:buNone/>
            </a:pPr>
            <a:r>
              <a:rPr lang="en-US" b="1" dirty="0" smtClean="0"/>
              <a:t>5. Code Quality:</a:t>
            </a:r>
            <a:r>
              <a:rPr lang="en-US" dirty="0" smtClean="0"/>
              <a:t> Ruby’s code quality is significantly higher than PHP or </a:t>
            </a:r>
            <a:r>
              <a:rPr lang="en-US" dirty="0" err="1" smtClean="0"/>
              <a:t>NodeJS</a:t>
            </a:r>
            <a:r>
              <a:rPr lang="en-US" dirty="0" smtClean="0"/>
              <a:t> equivalents.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7030A0"/>
                </a:solidFill>
              </a:rPr>
              <a:t>Rails Database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5211763"/>
          </a:xfrm>
        </p:spPr>
        <p:txBody>
          <a:bodyPr/>
          <a:lstStyle/>
          <a:p>
            <a:pPr algn="just"/>
            <a:r>
              <a:rPr lang="en-US" b="1" dirty="0" smtClean="0"/>
              <a:t>Rails comes with built-in support for </a:t>
            </a:r>
            <a:r>
              <a:rPr lang="en-US" b="1" dirty="0" err="1" smtClean="0"/>
              <a:t>SQLite</a:t>
            </a:r>
            <a:r>
              <a:rPr lang="en-US" b="1" dirty="0" smtClean="0"/>
              <a:t>, which is a lightweight server-less database application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A busy production environment may overload </a:t>
            </a:r>
            <a:r>
              <a:rPr lang="en-US" dirty="0" err="1" smtClean="0"/>
              <a:t>SQLite</a:t>
            </a:r>
            <a:r>
              <a:rPr lang="en-US" dirty="0" smtClean="0"/>
              <a:t>, but it works well for development and testing. </a:t>
            </a:r>
          </a:p>
          <a:p>
            <a:pPr algn="just"/>
            <a:r>
              <a:rPr lang="en-US" dirty="0" smtClean="0"/>
              <a:t>Rails by default uses a </a:t>
            </a:r>
            <a:r>
              <a:rPr lang="en-US" dirty="0" err="1" smtClean="0"/>
              <a:t>SQLite</a:t>
            </a:r>
            <a:r>
              <a:rPr lang="en-US" dirty="0" smtClean="0"/>
              <a:t> database when creating a new project, but you can always change it later.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229600" cy="57451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Ruby on Rails recommends to create three databases - </a:t>
            </a:r>
            <a:r>
              <a:rPr lang="en-US" dirty="0" smtClean="0">
                <a:solidFill>
                  <a:srgbClr val="7030A0"/>
                </a:solidFill>
              </a:rPr>
              <a:t>a database each for development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testing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B050"/>
                </a:solidFill>
              </a:rPr>
              <a:t>production environment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According to convention, their names should be −</a:t>
            </a:r>
          </a:p>
          <a:p>
            <a:pPr algn="just">
              <a:buFontTx/>
              <a:buChar char="-"/>
            </a:pPr>
            <a:r>
              <a:rPr lang="en-US" dirty="0" err="1" smtClean="0"/>
              <a:t>library_development</a:t>
            </a:r>
            <a:endParaRPr lang="en-US" dirty="0" smtClean="0"/>
          </a:p>
          <a:p>
            <a:pPr algn="just">
              <a:buFontTx/>
              <a:buChar char="-"/>
            </a:pPr>
            <a:r>
              <a:rPr lang="en-US" dirty="0" err="1" smtClean="0"/>
              <a:t>library_production</a:t>
            </a:r>
            <a:endParaRPr lang="en-US" dirty="0" smtClean="0"/>
          </a:p>
          <a:p>
            <a:pPr algn="just">
              <a:buFontTx/>
              <a:buChar char="-"/>
            </a:pPr>
            <a:r>
              <a:rPr lang="en-US" dirty="0" err="1" smtClean="0"/>
              <a:t>library_test</a:t>
            </a:r>
            <a:endParaRPr lang="en-US" dirty="0" smtClean="0"/>
          </a:p>
          <a:p>
            <a:pPr algn="just">
              <a:buFontTx/>
              <a:buChar char="-"/>
            </a:pPr>
            <a:endParaRPr lang="en-US" dirty="0" smtClean="0"/>
          </a:p>
          <a:p>
            <a:pPr algn="just"/>
            <a:r>
              <a:rPr lang="en-US" dirty="0" smtClean="0"/>
              <a:t>Then, it is required to configure </a:t>
            </a:r>
            <a:r>
              <a:rPr lang="en-US" b="1" dirty="0" smtClean="0"/>
              <a:t>database.yml</a:t>
            </a:r>
            <a:r>
              <a:rPr lang="en-US" dirty="0" smtClean="0"/>
              <a:t>, so as to let Rails know about the user name and password for the databases. </a:t>
            </a:r>
          </a:p>
          <a:p>
            <a:pPr algn="just"/>
            <a:r>
              <a:rPr lang="en-US" dirty="0" smtClean="0"/>
              <a:t>The file </a:t>
            </a:r>
            <a:r>
              <a:rPr lang="en-US" b="1" dirty="0" smtClean="0"/>
              <a:t>database.yml</a:t>
            </a:r>
            <a:r>
              <a:rPr lang="en-US" dirty="0" smtClean="0"/>
              <a:t> is available in the </a:t>
            </a:r>
            <a:r>
              <a:rPr lang="en-US" b="1" dirty="0" smtClean="0"/>
              <a:t>library\</a:t>
            </a:r>
            <a:r>
              <a:rPr lang="en-US" b="1" dirty="0" err="1" smtClean="0"/>
              <a:t>config</a:t>
            </a:r>
            <a:r>
              <a:rPr lang="en-US" dirty="0" smtClean="0"/>
              <a:t> subdirectory of any Rails Application you created.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76200"/>
            <a:ext cx="8801100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Ruby on Rails MVC Framework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u="sng" dirty="0" smtClean="0"/>
              <a:t>M</a:t>
            </a:r>
            <a:r>
              <a:rPr lang="en-US" dirty="0" smtClean="0"/>
              <a:t>odel </a:t>
            </a:r>
            <a:r>
              <a:rPr lang="en-US" b="1" u="sng" dirty="0" smtClean="0"/>
              <a:t>V</a:t>
            </a:r>
            <a:r>
              <a:rPr lang="en-US" dirty="0" smtClean="0"/>
              <a:t>iew </a:t>
            </a:r>
            <a:r>
              <a:rPr lang="en-US" b="1" u="sng" dirty="0" smtClean="0"/>
              <a:t>C</a:t>
            </a:r>
            <a:r>
              <a:rPr lang="en-US" dirty="0" smtClean="0"/>
              <a:t>ontroller principle divides the work of an application into three separate but closely cooperative subsystems.</a:t>
            </a:r>
          </a:p>
          <a:p>
            <a:pPr algn="just"/>
            <a:r>
              <a:rPr lang="en-US" b="1" dirty="0" smtClean="0">
                <a:solidFill>
                  <a:srgbClr val="7030A0"/>
                </a:solidFill>
              </a:rPr>
              <a:t>Model (</a:t>
            </a:r>
            <a:r>
              <a:rPr lang="en-US" b="1" dirty="0" err="1" smtClean="0">
                <a:solidFill>
                  <a:srgbClr val="7030A0"/>
                </a:solidFill>
              </a:rPr>
              <a:t>ActiveRecord</a:t>
            </a:r>
            <a:r>
              <a:rPr lang="en-US" b="1" dirty="0" smtClean="0">
                <a:solidFill>
                  <a:srgbClr val="7030A0"/>
                </a:solidFill>
              </a:rPr>
              <a:t> ):</a:t>
            </a:r>
          </a:p>
          <a:p>
            <a:pPr algn="just">
              <a:buFontTx/>
              <a:buChar char="-"/>
            </a:pPr>
            <a:r>
              <a:rPr lang="en-US" sz="3000" dirty="0" smtClean="0"/>
              <a:t>It maintains the relationship between the objects and the database</a:t>
            </a:r>
          </a:p>
          <a:p>
            <a:pPr algn="just">
              <a:buFontTx/>
              <a:buChar char="-"/>
            </a:pPr>
            <a:r>
              <a:rPr lang="en-US" sz="3000" dirty="0" smtClean="0"/>
              <a:t>This subsystem is implemented in </a:t>
            </a:r>
            <a:r>
              <a:rPr lang="en-US" sz="3000" b="1" dirty="0" err="1" smtClean="0"/>
              <a:t>ActiveRecord</a:t>
            </a:r>
            <a:r>
              <a:rPr lang="en-US" sz="3000" b="1" dirty="0" smtClean="0"/>
              <a:t> library</a:t>
            </a:r>
            <a:r>
              <a:rPr lang="en-US" sz="3000" dirty="0" smtClean="0"/>
              <a:t>, which provides an interface between the tables in a relational database and the Ruby program code that manipulates database records. </a:t>
            </a:r>
          </a:p>
          <a:p>
            <a:pPr algn="just">
              <a:buFontTx/>
              <a:buChar char="-"/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Ruby method names are automatically generated from the field names of database tables.</a:t>
            </a:r>
            <a:endParaRPr lang="en-US" sz="3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229600" cy="574516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7030A0"/>
                </a:solidFill>
              </a:rPr>
              <a:t>View ( </a:t>
            </a:r>
            <a:r>
              <a:rPr lang="en-US" b="1" dirty="0" err="1" smtClean="0">
                <a:solidFill>
                  <a:srgbClr val="7030A0"/>
                </a:solidFill>
              </a:rPr>
              <a:t>ActionView</a:t>
            </a:r>
            <a:r>
              <a:rPr lang="en-US" b="1" dirty="0" smtClean="0">
                <a:solidFill>
                  <a:srgbClr val="7030A0"/>
                </a:solidFill>
              </a:rPr>
              <a:t> )</a:t>
            </a:r>
            <a:r>
              <a:rPr lang="en-US" dirty="0" smtClean="0">
                <a:solidFill>
                  <a:srgbClr val="7030A0"/>
                </a:solidFill>
              </a:rPr>
              <a:t>: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It is a presentation of data in a particular format, triggered by a controller's decision to present the data. 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They are script-based template systems like JSP, ASP, PHP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This subsystem is implemented in </a:t>
            </a:r>
            <a:r>
              <a:rPr lang="en-US" sz="2800" b="1" dirty="0" err="1" smtClean="0"/>
              <a:t>ActionView</a:t>
            </a:r>
            <a:r>
              <a:rPr lang="en-US" sz="2800" b="1" dirty="0" smtClean="0"/>
              <a:t> library</a:t>
            </a:r>
            <a:r>
              <a:rPr lang="en-US" sz="2800" dirty="0" smtClean="0"/>
              <a:t>, which is an Embedded Ruby (</a:t>
            </a:r>
            <a:r>
              <a:rPr lang="en-US" sz="2800" dirty="0" err="1" smtClean="0"/>
              <a:t>ERb</a:t>
            </a:r>
            <a:r>
              <a:rPr lang="en-US" sz="2800" dirty="0" smtClean="0"/>
              <a:t>) based system for defining presentation templates for data presentation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8229600" cy="58213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7030A0"/>
                </a:solidFill>
              </a:rPr>
              <a:t>Controller ( </a:t>
            </a:r>
            <a:r>
              <a:rPr lang="en-US" b="1" dirty="0" err="1" smtClean="0">
                <a:solidFill>
                  <a:srgbClr val="7030A0"/>
                </a:solidFill>
              </a:rPr>
              <a:t>ActionController</a:t>
            </a:r>
            <a:r>
              <a:rPr lang="en-US" b="1" dirty="0" smtClean="0">
                <a:solidFill>
                  <a:srgbClr val="7030A0"/>
                </a:solidFill>
              </a:rPr>
              <a:t> ):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The controller in a way directs the data traffic. 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On one hand, it queries the models for specific data, and on the other hand, organizes that data (searching, sorting, messaging it) into a form that fits the needs of a given view.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This subsystem is implemented in </a:t>
            </a:r>
            <a:r>
              <a:rPr lang="en-US" sz="2800" b="1" dirty="0" err="1" smtClean="0"/>
              <a:t>ActionController</a:t>
            </a:r>
            <a:r>
              <a:rPr lang="en-US" sz="2800" dirty="0" smtClean="0"/>
              <a:t>, which is a data broker sitting between </a:t>
            </a:r>
            <a:r>
              <a:rPr lang="en-US" sz="2800" b="1" dirty="0" err="1" smtClean="0"/>
              <a:t>ActiveRecord</a:t>
            </a:r>
            <a:r>
              <a:rPr lang="en-US" sz="2800" dirty="0" smtClean="0"/>
              <a:t> (the database interface) and </a:t>
            </a:r>
            <a:r>
              <a:rPr lang="en-US" sz="2800" b="1" dirty="0" err="1" smtClean="0"/>
              <a:t>ActionView</a:t>
            </a:r>
            <a:r>
              <a:rPr lang="en-US" sz="2800" dirty="0" smtClean="0"/>
              <a:t> (the presentation engine).</a:t>
            </a:r>
          </a:p>
          <a:p>
            <a:pPr algn="just">
              <a:buNone/>
            </a:pPr>
            <a:endParaRPr lang="en-US" b="1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 layout defines the surroundings of an HTML page. It's the place to define a common look and feel of your final output. </a:t>
            </a:r>
          </a:p>
          <a:p>
            <a:pPr algn="just"/>
            <a:r>
              <a:rPr lang="en-US" sz="2800" dirty="0" smtClean="0"/>
              <a:t>Layout files reside in app/views/layouts.</a:t>
            </a:r>
          </a:p>
          <a:p>
            <a:pPr algn="just"/>
            <a:r>
              <a:rPr lang="en-US" sz="2800" dirty="0" smtClean="0"/>
              <a:t>The process involves defining a layout template and then letting the controller know that it exists and to use it. 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63562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Data types in Ruby and their operations 	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4267200" cy="551656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Data types</a:t>
            </a:r>
            <a:r>
              <a:rPr lang="en-US" sz="2400" dirty="0" smtClean="0"/>
              <a:t> in Ruby represent different </a:t>
            </a:r>
            <a:r>
              <a:rPr lang="en-US" sz="2400" b="1" dirty="0" smtClean="0"/>
              <a:t>categories of data </a:t>
            </a:r>
            <a:r>
              <a:rPr lang="en-US" sz="2400" dirty="0" smtClean="0"/>
              <a:t>such as text, string, numbers, etc. </a:t>
            </a:r>
          </a:p>
          <a:p>
            <a:pPr algn="just"/>
            <a:r>
              <a:rPr lang="en-US" sz="2400" dirty="0" smtClean="0"/>
              <a:t>Since Ruby is an object-oriented language, all its supported </a:t>
            </a:r>
            <a:r>
              <a:rPr lang="en-US" sz="2400" b="1" dirty="0" smtClean="0"/>
              <a:t>data types are implemented as </a:t>
            </a:r>
            <a:r>
              <a:rPr lang="en-US" sz="2400" b="1" dirty="0" smtClean="0"/>
              <a:t>classes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762000"/>
            <a:ext cx="402900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 smtClean="0"/>
              <a:t>Enterprise Java Beans (EJB)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55626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2E2B1F"/>
                </a:solidFill>
                <a:cs typeface="Calibri"/>
              </a:rPr>
              <a:t>EJB </a:t>
            </a:r>
            <a:r>
              <a:rPr lang="en-US" sz="2800" spc="-5" dirty="0" smtClean="0">
                <a:solidFill>
                  <a:srgbClr val="2E2B1F"/>
                </a:solidFill>
                <a:cs typeface="Calibri"/>
              </a:rPr>
              <a:t>provides</a:t>
            </a:r>
            <a:r>
              <a:rPr lang="en-US" sz="280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spc="15" dirty="0" smtClean="0">
                <a:solidFill>
                  <a:srgbClr val="2E2B1F"/>
                </a:solidFill>
                <a:cs typeface="Calibri"/>
              </a:rPr>
              <a:t>an </a:t>
            </a:r>
            <a:r>
              <a:rPr lang="en-US" sz="2800" dirty="0" smtClean="0">
                <a:solidFill>
                  <a:srgbClr val="2E2B1F"/>
                </a:solidFill>
                <a:cs typeface="Calibri"/>
              </a:rPr>
              <a:t>architecture </a:t>
            </a:r>
            <a:r>
              <a:rPr lang="en-US" sz="2800" spc="20" dirty="0" smtClean="0">
                <a:solidFill>
                  <a:srgbClr val="2E2B1F"/>
                </a:solidFill>
                <a:cs typeface="Calibri"/>
              </a:rPr>
              <a:t>to </a:t>
            </a:r>
            <a:r>
              <a:rPr lang="en-US" sz="2800" spc="-5" dirty="0" smtClean="0">
                <a:solidFill>
                  <a:srgbClr val="2E2B1F"/>
                </a:solidFill>
                <a:cs typeface="Calibri"/>
              </a:rPr>
              <a:t>develop</a:t>
            </a:r>
            <a:r>
              <a:rPr lang="en-US" sz="280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spc="10" dirty="0" smtClean="0">
                <a:solidFill>
                  <a:srgbClr val="2E2B1F"/>
                </a:solidFill>
                <a:cs typeface="Calibri"/>
              </a:rPr>
              <a:t>and </a:t>
            </a:r>
            <a:r>
              <a:rPr lang="en-US" sz="2800" spc="-5" dirty="0" smtClean="0">
                <a:solidFill>
                  <a:srgbClr val="2E2B1F"/>
                </a:solidFill>
                <a:cs typeface="Calibri"/>
              </a:rPr>
              <a:t>deploy </a:t>
            </a:r>
            <a:r>
              <a:rPr lang="en-US" sz="280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b="1" spc="-10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component</a:t>
            </a:r>
            <a:r>
              <a:rPr lang="en-US" sz="2800" b="1" spc="210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800" b="1" spc="-5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based</a:t>
            </a:r>
            <a:r>
              <a:rPr lang="en-US" sz="2800" b="1" spc="175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800" b="1" spc="-5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enterprise</a:t>
            </a:r>
            <a:r>
              <a:rPr lang="en-US" sz="2800" b="1" spc="160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800" b="1" spc="5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applications </a:t>
            </a:r>
            <a:r>
              <a:rPr lang="en-US" sz="2800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cs typeface="Calibri"/>
              </a:rPr>
              <a:t>based</a:t>
            </a:r>
            <a:r>
              <a:rPr lang="en-US" sz="2800" spc="8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cs typeface="Calibri"/>
              </a:rPr>
              <a:t>on</a:t>
            </a:r>
            <a:r>
              <a:rPr lang="en-US" sz="2800" spc="9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cs typeface="Calibri"/>
              </a:rPr>
              <a:t>Java</a:t>
            </a:r>
            <a:r>
              <a:rPr lang="en-US" sz="2800" spc="-3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spc="-15" dirty="0" smtClean="0">
                <a:solidFill>
                  <a:srgbClr val="2E2B1F"/>
                </a:solidFill>
                <a:cs typeface="Calibri"/>
              </a:rPr>
              <a:t>technology </a:t>
            </a:r>
            <a:r>
              <a:rPr lang="en-US" sz="2800" spc="-5" dirty="0" smtClean="0">
                <a:solidFill>
                  <a:srgbClr val="2E2B1F"/>
                </a:solidFill>
                <a:cs typeface="Calibri"/>
              </a:rPr>
              <a:t>considering </a:t>
            </a:r>
            <a:r>
              <a:rPr lang="en-US" sz="2800" spc="-47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spc="-10" dirty="0" smtClean="0">
                <a:solidFill>
                  <a:srgbClr val="2E2B1F"/>
                </a:solidFill>
                <a:cs typeface="Calibri"/>
              </a:rPr>
              <a:t>robustness,</a:t>
            </a:r>
            <a:r>
              <a:rPr lang="en-US" sz="2800" spc="23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spc="15" dirty="0" smtClean="0">
                <a:solidFill>
                  <a:srgbClr val="2E2B1F"/>
                </a:solidFill>
                <a:cs typeface="Calibri"/>
              </a:rPr>
              <a:t>high </a:t>
            </a:r>
            <a:r>
              <a:rPr lang="en-US" sz="2800" spc="-5" dirty="0" smtClean="0">
                <a:solidFill>
                  <a:srgbClr val="2E2B1F"/>
                </a:solidFill>
                <a:cs typeface="Calibri"/>
              </a:rPr>
              <a:t>scalability</a:t>
            </a:r>
            <a:r>
              <a:rPr lang="en-US" sz="2800" spc="-5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spc="5" dirty="0" smtClean="0">
                <a:solidFill>
                  <a:srgbClr val="2E2B1F"/>
                </a:solidFill>
                <a:cs typeface="Calibri"/>
              </a:rPr>
              <a:t>and</a:t>
            </a:r>
            <a:r>
              <a:rPr lang="en-US" sz="2800" spc="8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spc="15" dirty="0" smtClean="0">
                <a:solidFill>
                  <a:srgbClr val="2E2B1F"/>
                </a:solidFill>
                <a:cs typeface="Calibri"/>
              </a:rPr>
              <a:t>high </a:t>
            </a:r>
            <a:r>
              <a:rPr lang="en-US" sz="2800" spc="-10" dirty="0" smtClean="0">
                <a:solidFill>
                  <a:srgbClr val="2E2B1F"/>
                </a:solidFill>
                <a:cs typeface="Calibri"/>
              </a:rPr>
              <a:t>performance.</a:t>
            </a:r>
          </a:p>
          <a:p>
            <a:pPr marL="241300" indent="-229235" algn="just">
              <a:spcBef>
                <a:spcPts val="65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2800" b="1" spc="-10" dirty="0" smtClean="0">
                <a:solidFill>
                  <a:srgbClr val="2E2B1F"/>
                </a:solidFill>
                <a:cs typeface="Calibri"/>
              </a:rPr>
              <a:t>When to use Enterprise Java Bean?</a:t>
            </a:r>
          </a:p>
          <a:p>
            <a:pPr marL="537210" marR="1111250" lvl="1" indent="-229235" algn="just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lang="en-US" sz="2400" b="1" spc="-10" dirty="0" smtClean="0">
                <a:solidFill>
                  <a:srgbClr val="2E2B1F"/>
                </a:solidFill>
                <a:cs typeface="Calibri"/>
              </a:rPr>
              <a:t>Application needs Remote Access: </a:t>
            </a:r>
            <a:r>
              <a:rPr lang="en-US" sz="2400" spc="-10" dirty="0" smtClean="0">
                <a:solidFill>
                  <a:srgbClr val="2E2B1F"/>
                </a:solidFill>
                <a:cs typeface="Calibri"/>
              </a:rPr>
              <a:t>EJB application is  distributed.</a:t>
            </a:r>
          </a:p>
          <a:p>
            <a:pPr marL="537210" lvl="1" indent="-229235" algn="just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lang="en-US" sz="2400" b="1" spc="-10" dirty="0" smtClean="0">
                <a:solidFill>
                  <a:srgbClr val="2E2B1F"/>
                </a:solidFill>
                <a:cs typeface="Calibri"/>
              </a:rPr>
              <a:t>Application needs to be scalable: </a:t>
            </a:r>
            <a:r>
              <a:rPr lang="en-US" sz="2400" spc="-10" dirty="0" smtClean="0">
                <a:solidFill>
                  <a:srgbClr val="2E2B1F"/>
                </a:solidFill>
                <a:cs typeface="Calibri"/>
              </a:rPr>
              <a:t>EJB applications supports load balancing, clustering and fail-over.</a:t>
            </a:r>
          </a:p>
          <a:p>
            <a:pPr marL="537210" lvl="1" indent="-229235" algn="just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lang="en-US" sz="2400" b="1" spc="-10" dirty="0" smtClean="0">
                <a:solidFill>
                  <a:srgbClr val="2E2B1F"/>
                </a:solidFill>
                <a:cs typeface="Calibri"/>
              </a:rPr>
              <a:t>Application needs encapsulated business logic: </a:t>
            </a:r>
            <a:r>
              <a:rPr lang="en-US" sz="2400" spc="-10" dirty="0" smtClean="0">
                <a:solidFill>
                  <a:srgbClr val="2E2B1F"/>
                </a:solidFill>
                <a:cs typeface="Calibri"/>
              </a:rPr>
              <a:t>EJB application is separated from presentation and persistent layer.</a:t>
            </a:r>
          </a:p>
          <a:p>
            <a:pPr marL="537210" lvl="1" indent="-229235" algn="just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lang="en-US" b="1" spc="-10" dirty="0" smtClean="0">
                <a:solidFill>
                  <a:srgbClr val="7030A0"/>
                </a:solidFill>
                <a:cs typeface="Calibri"/>
              </a:rPr>
              <a:t>EJB Tutorial: </a:t>
            </a:r>
            <a:r>
              <a:rPr lang="en-US" dirty="0" smtClean="0">
                <a:hlinkClick r:id="rId2"/>
              </a:rPr>
              <a:t>https://youtu.be/LG0pD6uHy3U</a:t>
            </a:r>
            <a:endParaRPr lang="en-US" b="1" spc="-10" dirty="0" smtClean="0">
              <a:solidFill>
                <a:srgbClr val="7030A0"/>
              </a:solidFill>
              <a:cs typeface="Calibri"/>
            </a:endParaRPr>
          </a:p>
          <a:p>
            <a:pPr marL="537210" algn="just">
              <a:lnSpc>
                <a:spcPct val="100000"/>
              </a:lnSpc>
              <a:spcBef>
                <a:spcPts val="5"/>
              </a:spcBef>
              <a:buNone/>
            </a:pPr>
            <a:endParaRPr lang="en-US" sz="2800" dirty="0" smtClean="0">
              <a:cs typeface="Calibri"/>
            </a:endParaRP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74637"/>
            <a:ext cx="8229600" cy="58975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/>
              <a:t>Strings: </a:t>
            </a:r>
            <a:r>
              <a:rPr lang="en-US" sz="2800" dirty="0" smtClean="0"/>
              <a:t>A string is made up of multiple characters. They are defined by enclosing a set of characters within single (‘</a:t>
            </a:r>
            <a:r>
              <a:rPr lang="en-US" sz="2800" dirty="0" smtClean="0"/>
              <a:t>xyz’) </a:t>
            </a:r>
            <a:r>
              <a:rPr lang="en-US" sz="2800" dirty="0" smtClean="0"/>
              <a:t>or double (“</a:t>
            </a:r>
            <a:r>
              <a:rPr lang="en-US" sz="2800" dirty="0" smtClean="0"/>
              <a:t>xyz”) </a:t>
            </a:r>
            <a:r>
              <a:rPr lang="en-US" sz="2800" dirty="0" smtClean="0"/>
              <a:t>quotes.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/>
              <a:t>Numbers: </a:t>
            </a:r>
            <a:r>
              <a:rPr lang="en-US" sz="2800" dirty="0" smtClean="0"/>
              <a:t>A number is a series of digits that use a dot as a decimal mark (where ever required). </a:t>
            </a:r>
            <a:r>
              <a:rPr lang="en-US" sz="2800" b="1" dirty="0" smtClean="0"/>
              <a:t>Integers</a:t>
            </a:r>
            <a:r>
              <a:rPr lang="en-US" sz="2800" dirty="0" smtClean="0"/>
              <a:t> and </a:t>
            </a:r>
            <a:r>
              <a:rPr lang="en-US" sz="2800" b="1" dirty="0" smtClean="0"/>
              <a:t>floats</a:t>
            </a:r>
            <a:r>
              <a:rPr lang="en-US" sz="2800" dirty="0" smtClean="0"/>
              <a:t> are the two main kinds of numbers that Ruby can handle.</a:t>
            </a:r>
          </a:p>
          <a:p>
            <a:pPr algn="just"/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676400"/>
            <a:ext cx="3952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419600"/>
            <a:ext cx="34099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3657600" cy="2971800"/>
          </a:xfrm>
        </p:spPr>
        <p:txBody>
          <a:bodyPr/>
          <a:lstStyle/>
          <a:p>
            <a:r>
              <a:rPr lang="en-US" sz="2000" b="1" dirty="0" smtClean="0"/>
              <a:t>Booleans:</a:t>
            </a:r>
          </a:p>
          <a:p>
            <a:pPr algn="just">
              <a:buFontTx/>
              <a:buChar char="-"/>
            </a:pPr>
            <a:r>
              <a:rPr lang="en-US" sz="2000" dirty="0" smtClean="0"/>
              <a:t>The Boolean data type represents only one bit of information that says whether the value is </a:t>
            </a:r>
            <a:r>
              <a:rPr lang="en-US" sz="2000" i="1" dirty="0" smtClean="0"/>
              <a:t>true</a:t>
            </a:r>
            <a:r>
              <a:rPr lang="en-US" sz="2000" dirty="0" smtClean="0"/>
              <a:t> or </a:t>
            </a:r>
            <a:r>
              <a:rPr lang="en-US" sz="2000" i="1" dirty="0" smtClean="0"/>
              <a:t>false</a:t>
            </a:r>
            <a:r>
              <a:rPr lang="en-US" sz="2000" dirty="0" smtClean="0"/>
              <a:t>.</a:t>
            </a:r>
          </a:p>
          <a:p>
            <a:pPr algn="just">
              <a:buFontTx/>
              <a:buChar char="-"/>
            </a:pPr>
            <a:r>
              <a:rPr lang="en-US" sz="2000" dirty="0" smtClean="0"/>
              <a:t>Generally, a value of this data type is returned when two values are compared.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2425" y="228600"/>
            <a:ext cx="421957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229600" cy="59737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b="1" dirty="0" smtClean="0"/>
              <a:t>Arrays: 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An array can store multiple </a:t>
            </a:r>
            <a:r>
              <a:rPr lang="en-US" sz="2800" b="1" dirty="0" smtClean="0"/>
              <a:t>data items of all types</a:t>
            </a:r>
            <a:r>
              <a:rPr lang="en-US" sz="2800" dirty="0" smtClean="0"/>
              <a:t>. Items in an array are separated by a comma in-between them and enclosed within square brackets. 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The first item of the array has an index of 0.</a:t>
            </a:r>
          </a:p>
          <a:p>
            <a:pPr algn="just">
              <a:buFontTx/>
              <a:buChar char="-"/>
            </a:pPr>
            <a:endParaRPr lang="en-US" sz="2800" dirty="0" smtClean="0"/>
          </a:p>
          <a:p>
            <a:pPr algn="just">
              <a:buFontTx/>
              <a:buChar char="-"/>
            </a:pPr>
            <a:endParaRPr lang="en-US" sz="2800" dirty="0" smtClean="0"/>
          </a:p>
          <a:p>
            <a:pPr algn="just">
              <a:buFontTx/>
              <a:buChar char="-"/>
            </a:pPr>
            <a:endParaRPr lang="en-US" sz="2800" dirty="0" smtClean="0"/>
          </a:p>
          <a:p>
            <a:pPr algn="just">
              <a:buFontTx/>
              <a:buChar char="-"/>
            </a:pPr>
            <a:endParaRPr lang="en-US" sz="2800" dirty="0" smtClean="0"/>
          </a:p>
          <a:p>
            <a:pPr algn="just">
              <a:buFontTx/>
              <a:buChar char="-"/>
            </a:pPr>
            <a:endParaRPr lang="en-US" sz="2800" dirty="0" smtClean="0"/>
          </a:p>
          <a:p>
            <a:pPr algn="just">
              <a:buFontTx/>
              <a:buChar char="-"/>
            </a:pPr>
            <a:r>
              <a:rPr lang="en-US" sz="2800" dirty="0" smtClean="0"/>
              <a:t>Ruby arrays grow automatically while adding elements to them.</a:t>
            </a:r>
          </a:p>
          <a:p>
            <a:pPr algn="just">
              <a:buFontTx/>
              <a:buChar char="-"/>
            </a:pPr>
            <a:r>
              <a:rPr lang="en-US" sz="2800" b="1" dirty="0" smtClean="0">
                <a:solidFill>
                  <a:srgbClr val="00B050"/>
                </a:solidFill>
              </a:rPr>
              <a:t>Another way is with the </a:t>
            </a:r>
            <a:r>
              <a:rPr lang="en-US" sz="2800" b="1" i="1" dirty="0" smtClean="0">
                <a:solidFill>
                  <a:srgbClr val="7030A0"/>
                </a:solidFill>
              </a:rPr>
              <a:t>new</a:t>
            </a:r>
            <a:r>
              <a:rPr lang="en-US" sz="2800" b="1" dirty="0" smtClean="0">
                <a:solidFill>
                  <a:srgbClr val="7030A0"/>
                </a:solidFill>
              </a:rPr>
              <a:t> class </a:t>
            </a:r>
            <a:r>
              <a:rPr lang="en-US" sz="2800" b="1" dirty="0" smtClean="0">
                <a:solidFill>
                  <a:srgbClr val="00B050"/>
                </a:solidFill>
              </a:rPr>
              <a:t>method :</a:t>
            </a:r>
          </a:p>
          <a:p>
            <a:pPr algn="just">
              <a:buNone/>
            </a:pPr>
            <a:r>
              <a:rPr lang="en-US" sz="2800" dirty="0" smtClean="0"/>
              <a:t>	names = </a:t>
            </a:r>
            <a:r>
              <a:rPr lang="en-US" sz="2800" dirty="0" err="1" smtClean="0"/>
              <a:t>Array.new</a:t>
            </a:r>
            <a:r>
              <a:rPr lang="en-US" sz="2800" dirty="0" smtClean="0"/>
              <a:t>(20) </a:t>
            </a:r>
          </a:p>
          <a:p>
            <a:pPr algn="just">
              <a:buNone/>
            </a:pPr>
            <a:r>
              <a:rPr lang="en-US" sz="2800" dirty="0" smtClean="0"/>
              <a:t>	puts </a:t>
            </a:r>
            <a:r>
              <a:rPr lang="en-US" sz="2800" dirty="0" err="1" smtClean="0"/>
              <a:t>names.size</a:t>
            </a:r>
            <a:r>
              <a:rPr lang="en-US" sz="2800" dirty="0" smtClean="0"/>
              <a:t> 		# This returns 20 </a:t>
            </a:r>
          </a:p>
          <a:p>
            <a:pPr algn="just">
              <a:buNone/>
            </a:pPr>
            <a:r>
              <a:rPr lang="en-US" sz="2800" dirty="0" smtClean="0"/>
              <a:t>	puts </a:t>
            </a:r>
            <a:r>
              <a:rPr lang="en-US" sz="2800" dirty="0" err="1" smtClean="0"/>
              <a:t>names.length</a:t>
            </a:r>
            <a:r>
              <a:rPr lang="en-US" sz="2800" dirty="0" smtClean="0"/>
              <a:t> 		# This also returns 20</a:t>
            </a:r>
          </a:p>
          <a:p>
            <a:pPr algn="just">
              <a:buFontTx/>
              <a:buChar char="-"/>
            </a:pPr>
            <a:endParaRPr lang="en-US" sz="2800" dirty="0" smtClean="0"/>
          </a:p>
          <a:p>
            <a:pPr algn="just"/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8153400" cy="190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Fundamentals of arrays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528796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 smtClean="0"/>
              <a:t>Ruby arrays are ordered, integer-indexed collections of any object. </a:t>
            </a:r>
          </a:p>
          <a:p>
            <a:pPr algn="just"/>
            <a:r>
              <a:rPr lang="en-US" sz="2800" dirty="0" smtClean="0"/>
              <a:t>Each element in an array is associated with and referred to by an index.</a:t>
            </a:r>
          </a:p>
          <a:p>
            <a:pPr algn="just"/>
            <a:r>
              <a:rPr lang="en-US" sz="2800" dirty="0" smtClean="0"/>
              <a:t>Array indexing starts at 0, as in C or Java. </a:t>
            </a:r>
          </a:p>
          <a:p>
            <a:pPr algn="just"/>
            <a:r>
              <a:rPr lang="en-US" sz="2800" dirty="0" smtClean="0"/>
              <a:t>A negative index is assumed relative to the end of the array, i.e. an </a:t>
            </a:r>
            <a:r>
              <a:rPr lang="en-US" sz="2800" dirty="0" smtClean="0">
                <a:solidFill>
                  <a:srgbClr val="00B050"/>
                </a:solidFill>
              </a:rPr>
              <a:t>index of -1 indicates the last element of the array, -2 is the next to last element in the array, and so on.</a:t>
            </a:r>
          </a:p>
          <a:p>
            <a:pPr algn="just"/>
            <a:r>
              <a:rPr lang="en-US" sz="2800" dirty="0" smtClean="0"/>
              <a:t>Ruby arrays can hold objects such as String, Integer, </a:t>
            </a:r>
            <a:r>
              <a:rPr lang="en-US" sz="2800" dirty="0" smtClean="0"/>
              <a:t>Hash</a:t>
            </a:r>
            <a:r>
              <a:rPr lang="en-US" sz="2800" dirty="0" smtClean="0"/>
              <a:t>, Symbol, even other Array objects. </a:t>
            </a:r>
          </a:p>
          <a:p>
            <a:pPr algn="just"/>
            <a:r>
              <a:rPr lang="en-US" sz="2800" dirty="0" smtClean="0"/>
              <a:t>Ruby arrays are not as rigid as arrays in other languages.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31911</TotalTime>
  <Words>1905</Words>
  <Application>Microsoft Office PowerPoint</Application>
  <PresentationFormat>On-screen Show (4:3)</PresentationFormat>
  <Paragraphs>201</Paragraphs>
  <Slides>50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UNIT-6</vt:lpstr>
      <vt:lpstr>Origins &amp; uses of Ruby</vt:lpstr>
      <vt:lpstr>Slide 3</vt:lpstr>
      <vt:lpstr>Slide 4</vt:lpstr>
      <vt:lpstr>Data types in Ruby and their operations  </vt:lpstr>
      <vt:lpstr>Slide 6</vt:lpstr>
      <vt:lpstr>Slide 7</vt:lpstr>
      <vt:lpstr>Slide 8</vt:lpstr>
      <vt:lpstr>Fundamentals of arrays</vt:lpstr>
      <vt:lpstr>Slide 10</vt:lpstr>
      <vt:lpstr>Slide 11</vt:lpstr>
      <vt:lpstr>Slide 12</vt:lpstr>
      <vt:lpstr>Operators</vt:lpstr>
      <vt:lpstr>Slide 14</vt:lpstr>
      <vt:lpstr>Slide 15</vt:lpstr>
      <vt:lpstr>Slide 16</vt:lpstr>
      <vt:lpstr>Slide 17</vt:lpstr>
      <vt:lpstr>Slide 18</vt:lpstr>
      <vt:lpstr>Ruby Global Variables</vt:lpstr>
      <vt:lpstr>Ruby Instance Variables</vt:lpstr>
      <vt:lpstr>Ruby Class Variables</vt:lpstr>
      <vt:lpstr>Slide 22</vt:lpstr>
      <vt:lpstr>Ruby Constants</vt:lpstr>
      <vt:lpstr>Input/ Output in Ruby</vt:lpstr>
      <vt:lpstr>Slide 25</vt:lpstr>
      <vt:lpstr>Slide 26</vt:lpstr>
      <vt:lpstr>Slide 27</vt:lpstr>
      <vt:lpstr>Ruby if...else Statement</vt:lpstr>
      <vt:lpstr>Ruby case Statement</vt:lpstr>
      <vt:lpstr>Slide 30</vt:lpstr>
      <vt:lpstr>Slide 31</vt:lpstr>
      <vt:lpstr>Ruby break and next Statements</vt:lpstr>
      <vt:lpstr>Ruby blocks</vt:lpstr>
      <vt:lpstr>Slide 34</vt:lpstr>
      <vt:lpstr>Slide 35</vt:lpstr>
      <vt:lpstr>Iterators</vt:lpstr>
      <vt:lpstr>Slide 37</vt:lpstr>
      <vt:lpstr>Slide 38</vt:lpstr>
      <vt:lpstr>Introduction to Rails</vt:lpstr>
      <vt:lpstr>Rails framework</vt:lpstr>
      <vt:lpstr>Feature of Ruby on Rails</vt:lpstr>
      <vt:lpstr>Slide 42</vt:lpstr>
      <vt:lpstr>Rails Database</vt:lpstr>
      <vt:lpstr>Slide 44</vt:lpstr>
      <vt:lpstr>Slide 45</vt:lpstr>
      <vt:lpstr>Ruby on Rails MVC Framework</vt:lpstr>
      <vt:lpstr>Slide 47</vt:lpstr>
      <vt:lpstr>Slide 48</vt:lpstr>
      <vt:lpstr>Layouts</vt:lpstr>
      <vt:lpstr>Enterprise Java Beans (EJB)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UNIT-6</dc:title>
  <dc:creator>Vijayendra</dc:creator>
  <cp:lastModifiedBy>Vijayendra</cp:lastModifiedBy>
  <cp:revision>201</cp:revision>
  <dcterms:created xsi:type="dcterms:W3CDTF">2006-08-16T00:00:00Z</dcterms:created>
  <dcterms:modified xsi:type="dcterms:W3CDTF">2023-05-10T09:12:20Z</dcterms:modified>
</cp:coreProperties>
</file>