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2BB344B-B9CD-4D9F-86CE-60FEFBE36DF8}">
  <a:tblStyle styleId="{92BB344B-B9CD-4D9F-86CE-60FEFBE36D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906662a23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906662a23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906662a23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906662a23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906662a23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906662a23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906662a23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906662a23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266ca8a8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266ca8a8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266ca8a8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266ca8a8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906662a23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906662a23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906662a23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906662a23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906662a23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906662a23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906662a23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906662a23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266ca8a8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266ca8a8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906662a23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906662a23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266ca8a8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266ca8a8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266ca8a8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266ca8a8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266ca8a8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266ca8a8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266ca8a8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266ca8a8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266ca8a8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266ca8a8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906662a2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906662a2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906662a2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906662a2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906662a2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906662a2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05750" y="304025"/>
            <a:ext cx="8332500" cy="11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3000"/>
              <a:t>Predicting Energy Trading Prices Based On Weather And Stock Related Features</a:t>
            </a:r>
            <a:endParaRPr b="1" i="1" sz="3000"/>
          </a:p>
        </p:txBody>
      </p:sp>
      <p:sp>
        <p:nvSpPr>
          <p:cNvPr id="68" name="Google Shape;68;p13"/>
          <p:cNvSpPr txBox="1"/>
          <p:nvPr>
            <p:ph idx="1" type="subTitle"/>
          </p:nvPr>
        </p:nvSpPr>
        <p:spPr>
          <a:xfrm>
            <a:off x="326150" y="2445750"/>
            <a:ext cx="4181400" cy="1792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Submitted By:</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Aditya Bahukhandi (IIT2017142)</a:t>
            </a:r>
            <a:endParaRPr/>
          </a:p>
          <a:p>
            <a:pPr indent="0" lvl="0" marL="0" rtl="0" algn="just">
              <a:spcBef>
                <a:spcPts val="0"/>
              </a:spcBef>
              <a:spcAft>
                <a:spcPts val="0"/>
              </a:spcAft>
              <a:buNone/>
            </a:pPr>
            <a:r>
              <a:rPr lang="en"/>
              <a:t>Manav Vallecha (IRM2017007)</a:t>
            </a:r>
            <a:endParaRPr/>
          </a:p>
          <a:p>
            <a:pPr indent="0" lvl="0" marL="0" rtl="0" algn="just">
              <a:spcBef>
                <a:spcPts val="0"/>
              </a:spcBef>
              <a:spcAft>
                <a:spcPts val="0"/>
              </a:spcAft>
              <a:buNone/>
            </a:pPr>
            <a:r>
              <a:rPr lang="en"/>
              <a:t>Neelaksh Trehan (IIM2017002)</a:t>
            </a:r>
            <a:endParaRPr/>
          </a:p>
          <a:p>
            <a:pPr indent="0" lvl="0" marL="0" rtl="0" algn="just">
              <a:spcBef>
                <a:spcPts val="0"/>
              </a:spcBef>
              <a:spcAft>
                <a:spcPts val="0"/>
              </a:spcAft>
              <a:buNone/>
            </a:pPr>
            <a:r>
              <a:rPr lang="en"/>
              <a:t>Nikhil Goyal (IRM2017005)</a:t>
            </a:r>
            <a:endParaRPr/>
          </a:p>
        </p:txBody>
      </p:sp>
      <p:sp>
        <p:nvSpPr>
          <p:cNvPr id="69" name="Google Shape;69;p13"/>
          <p:cNvSpPr txBox="1"/>
          <p:nvPr/>
        </p:nvSpPr>
        <p:spPr>
          <a:xfrm>
            <a:off x="5472550" y="3015275"/>
            <a:ext cx="3498300" cy="1223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lt1"/>
                </a:solidFill>
                <a:latin typeface="Roboto"/>
                <a:ea typeface="Roboto"/>
                <a:cs typeface="Roboto"/>
                <a:sym typeface="Roboto"/>
              </a:rPr>
              <a:t>Under the Guidance of:</a:t>
            </a:r>
            <a:endParaRPr sz="1800">
              <a:solidFill>
                <a:schemeClr val="lt1"/>
              </a:solidFill>
              <a:latin typeface="Roboto"/>
              <a:ea typeface="Roboto"/>
              <a:cs typeface="Roboto"/>
              <a:sym typeface="Roboto"/>
            </a:endParaRPr>
          </a:p>
          <a:p>
            <a:pPr indent="0" lvl="0" marL="0" rtl="0" algn="just">
              <a:spcBef>
                <a:spcPts val="0"/>
              </a:spcBef>
              <a:spcAft>
                <a:spcPts val="0"/>
              </a:spcAft>
              <a:buNone/>
            </a:pPr>
            <a:r>
              <a:t/>
            </a:r>
            <a:endParaRPr sz="1800">
              <a:solidFill>
                <a:schemeClr val="lt1"/>
              </a:solidFill>
              <a:latin typeface="Roboto"/>
              <a:ea typeface="Roboto"/>
              <a:cs typeface="Roboto"/>
              <a:sym typeface="Roboto"/>
            </a:endParaRPr>
          </a:p>
          <a:p>
            <a:pPr indent="0" lvl="0" marL="0" rtl="0" algn="just">
              <a:spcBef>
                <a:spcPts val="0"/>
              </a:spcBef>
              <a:spcAft>
                <a:spcPts val="0"/>
              </a:spcAft>
              <a:buNone/>
            </a:pPr>
            <a:r>
              <a:rPr lang="en" sz="1800">
                <a:solidFill>
                  <a:schemeClr val="lt1"/>
                </a:solidFill>
                <a:latin typeface="Roboto"/>
                <a:ea typeface="Roboto"/>
                <a:cs typeface="Roboto"/>
                <a:sym typeface="Roboto"/>
              </a:rPr>
              <a:t>Prof. O.P. Vyas</a:t>
            </a:r>
            <a:endParaRPr sz="1800">
              <a:solidFill>
                <a:schemeClr val="lt1"/>
              </a:solidFill>
              <a:latin typeface="Roboto"/>
              <a:ea typeface="Roboto"/>
              <a:cs typeface="Roboto"/>
              <a:sym typeface="Roboto"/>
            </a:endParaRPr>
          </a:p>
          <a:p>
            <a:pPr indent="0" lvl="0" marL="0" rtl="0" algn="just">
              <a:spcBef>
                <a:spcPts val="0"/>
              </a:spcBef>
              <a:spcAft>
                <a:spcPts val="0"/>
              </a:spcAft>
              <a:buNone/>
            </a:pPr>
            <a:r>
              <a:rPr lang="en" sz="1800">
                <a:solidFill>
                  <a:schemeClr val="lt1"/>
                </a:solidFill>
                <a:latin typeface="Roboto"/>
                <a:ea typeface="Roboto"/>
                <a:cs typeface="Roboto"/>
                <a:sym typeface="Roboto"/>
              </a:rPr>
              <a:t>IIIT Allahabad</a:t>
            </a:r>
            <a:endParaRPr sz="1800">
              <a:solidFill>
                <a:schemeClr val="lt1"/>
              </a:solidFill>
              <a:latin typeface="Roboto"/>
              <a:ea typeface="Roboto"/>
              <a:cs typeface="Roboto"/>
              <a:sym typeface="Roboto"/>
            </a:endParaRPr>
          </a:p>
        </p:txBody>
      </p:sp>
      <p:sp>
        <p:nvSpPr>
          <p:cNvPr id="70" name="Google Shape;70;p13"/>
          <p:cNvSpPr txBox="1"/>
          <p:nvPr>
            <p:ph type="ctrTitle"/>
          </p:nvPr>
        </p:nvSpPr>
        <p:spPr>
          <a:xfrm>
            <a:off x="551000" y="1470125"/>
            <a:ext cx="8332500" cy="85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(A Multivariate Time-series Analysis)</a:t>
            </a:r>
            <a:endParaRPr b="1"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460950" y="448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131" name="Google Shape;131;p22"/>
          <p:cNvSpPr txBox="1"/>
          <p:nvPr>
            <p:ph type="title"/>
          </p:nvPr>
        </p:nvSpPr>
        <p:spPr>
          <a:xfrm>
            <a:off x="460950" y="812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Dataset Preparation</a:t>
            </a:r>
            <a:endParaRPr sz="2400"/>
          </a:p>
        </p:txBody>
      </p:sp>
      <p:sp>
        <p:nvSpPr>
          <p:cNvPr id="132" name="Google Shape;132;p22"/>
          <p:cNvSpPr txBox="1"/>
          <p:nvPr/>
        </p:nvSpPr>
        <p:spPr>
          <a:xfrm>
            <a:off x="172500" y="1731175"/>
            <a:ext cx="8799000" cy="3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The following 15 features were extracted :</a:t>
            </a:r>
            <a:endParaRPr sz="1800">
              <a:solidFill>
                <a:schemeClr val="lt2"/>
              </a:solidFill>
              <a:latin typeface="Roboto"/>
              <a:ea typeface="Roboto"/>
              <a:cs typeface="Roboto"/>
              <a:sym typeface="Roboto"/>
            </a:endParaRPr>
          </a:p>
        </p:txBody>
      </p:sp>
      <p:sp>
        <p:nvSpPr>
          <p:cNvPr id="133" name="Google Shape;133;p22"/>
          <p:cNvSpPr txBox="1"/>
          <p:nvPr/>
        </p:nvSpPr>
        <p:spPr>
          <a:xfrm>
            <a:off x="314700" y="2146100"/>
            <a:ext cx="4257300" cy="2943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High Price of the day</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Low Price of the day</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Wtd Avg Price</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Daily Volume MWh</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Number of Trades</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Average DNI fro the day</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Mean Temperature of the day</a:t>
            </a:r>
            <a:endParaRPr sz="1600">
              <a:solidFill>
                <a:schemeClr val="lt2"/>
              </a:solidFill>
              <a:latin typeface="Roboto"/>
              <a:ea typeface="Roboto"/>
              <a:cs typeface="Roboto"/>
              <a:sym typeface="Roboto"/>
            </a:endParaRPr>
          </a:p>
          <a:p>
            <a:pPr indent="-330200" lvl="0" marL="457200" rtl="0" algn="l">
              <a:spcBef>
                <a:spcPts val="1000"/>
              </a:spcBef>
              <a:spcAft>
                <a:spcPts val="1000"/>
              </a:spcAft>
              <a:buClr>
                <a:schemeClr val="lt2"/>
              </a:buClr>
              <a:buSzPts val="1600"/>
              <a:buFont typeface="Roboto"/>
              <a:buAutoNum type="arabicPeriod"/>
            </a:pPr>
            <a:r>
              <a:rPr lang="en" sz="1600">
                <a:solidFill>
                  <a:schemeClr val="lt2"/>
                </a:solidFill>
                <a:latin typeface="Roboto"/>
                <a:ea typeface="Roboto"/>
                <a:cs typeface="Roboto"/>
                <a:sym typeface="Roboto"/>
              </a:rPr>
              <a:t>Average DHI</a:t>
            </a:r>
            <a:endParaRPr sz="1600">
              <a:solidFill>
                <a:schemeClr val="lt2"/>
              </a:solidFill>
              <a:latin typeface="Roboto"/>
              <a:ea typeface="Roboto"/>
              <a:cs typeface="Roboto"/>
              <a:sym typeface="Roboto"/>
            </a:endParaRPr>
          </a:p>
        </p:txBody>
      </p:sp>
      <p:sp>
        <p:nvSpPr>
          <p:cNvPr id="134" name="Google Shape;134;p22"/>
          <p:cNvSpPr txBox="1"/>
          <p:nvPr/>
        </p:nvSpPr>
        <p:spPr>
          <a:xfrm>
            <a:off x="4714200" y="2146100"/>
            <a:ext cx="4257300" cy="2943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Font typeface="Roboto"/>
              <a:buAutoNum type="arabicPeriod" startAt="9"/>
            </a:pPr>
            <a:r>
              <a:rPr lang="en" sz="1600">
                <a:solidFill>
                  <a:schemeClr val="lt2"/>
                </a:solidFill>
                <a:latin typeface="Roboto"/>
                <a:ea typeface="Roboto"/>
                <a:cs typeface="Roboto"/>
                <a:sym typeface="Roboto"/>
              </a:rPr>
              <a:t>Mean Pressure</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AutoNum type="arabicPeriod" startAt="9"/>
            </a:pPr>
            <a:r>
              <a:rPr lang="en" sz="1600">
                <a:solidFill>
                  <a:schemeClr val="lt2"/>
                </a:solidFill>
                <a:latin typeface="Roboto"/>
                <a:ea typeface="Roboto"/>
                <a:cs typeface="Roboto"/>
                <a:sym typeface="Roboto"/>
              </a:rPr>
              <a:t>Wind Speed</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AutoNum type="arabicPeriod" startAt="9"/>
            </a:pPr>
            <a:r>
              <a:rPr lang="en" sz="1600">
                <a:solidFill>
                  <a:schemeClr val="lt2"/>
                </a:solidFill>
                <a:latin typeface="Roboto"/>
                <a:ea typeface="Roboto"/>
                <a:cs typeface="Roboto"/>
                <a:sym typeface="Roboto"/>
              </a:rPr>
              <a:t>Opening S&amp;P index price</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AutoNum type="arabicPeriod" startAt="9"/>
            </a:pPr>
            <a:r>
              <a:rPr lang="en" sz="1600">
                <a:solidFill>
                  <a:schemeClr val="lt2"/>
                </a:solidFill>
                <a:latin typeface="Roboto"/>
                <a:ea typeface="Roboto"/>
                <a:cs typeface="Roboto"/>
                <a:sym typeface="Roboto"/>
              </a:rPr>
              <a:t>Highest S&amp;P price of the day</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AutoNum type="arabicPeriod" startAt="9"/>
            </a:pPr>
            <a:r>
              <a:rPr lang="en" sz="1600">
                <a:solidFill>
                  <a:schemeClr val="lt2"/>
                </a:solidFill>
                <a:latin typeface="Roboto"/>
                <a:ea typeface="Roboto"/>
                <a:cs typeface="Roboto"/>
                <a:sym typeface="Roboto"/>
              </a:rPr>
              <a:t>Lowest S&amp;P price of the day</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AutoNum type="arabicPeriod" startAt="9"/>
            </a:pPr>
            <a:r>
              <a:rPr lang="en" sz="1600">
                <a:solidFill>
                  <a:schemeClr val="lt2"/>
                </a:solidFill>
                <a:latin typeface="Roboto"/>
                <a:ea typeface="Roboto"/>
                <a:cs typeface="Roboto"/>
                <a:sym typeface="Roboto"/>
              </a:rPr>
              <a:t>Closing S&amp;P index price</a:t>
            </a:r>
            <a:endParaRPr sz="1600">
              <a:solidFill>
                <a:schemeClr val="lt2"/>
              </a:solidFill>
              <a:latin typeface="Roboto"/>
              <a:ea typeface="Roboto"/>
              <a:cs typeface="Roboto"/>
              <a:sym typeface="Roboto"/>
            </a:endParaRPr>
          </a:p>
          <a:p>
            <a:pPr indent="-330200" lvl="0" marL="457200" rtl="0" algn="l">
              <a:spcBef>
                <a:spcPts val="1000"/>
              </a:spcBef>
              <a:spcAft>
                <a:spcPts val="1000"/>
              </a:spcAft>
              <a:buClr>
                <a:schemeClr val="lt2"/>
              </a:buClr>
              <a:buSzPts val="1600"/>
              <a:buFont typeface="Roboto"/>
              <a:buAutoNum type="arabicPeriod" startAt="9"/>
            </a:pPr>
            <a:r>
              <a:rPr lang="en" sz="1600">
                <a:solidFill>
                  <a:schemeClr val="lt2"/>
                </a:solidFill>
                <a:latin typeface="Roboto"/>
                <a:ea typeface="Roboto"/>
                <a:cs typeface="Roboto"/>
                <a:sym typeface="Roboto"/>
              </a:rPr>
              <a:t>Volume traded</a:t>
            </a:r>
            <a:endParaRPr sz="1600">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460950" y="448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140" name="Google Shape;140;p23"/>
          <p:cNvSpPr txBox="1"/>
          <p:nvPr>
            <p:ph idx="1" type="body"/>
          </p:nvPr>
        </p:nvSpPr>
        <p:spPr>
          <a:xfrm>
            <a:off x="100150" y="1688250"/>
            <a:ext cx="4385100" cy="33087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Before applying any statistical model, we need to ensure that our time series is stationary. As ARIMA is also a statistical model, we did the same for it. </a:t>
            </a:r>
            <a:endParaRPr sz="1200"/>
          </a:p>
          <a:p>
            <a:pPr indent="-304800" lvl="0" marL="457200" rtl="0" algn="just">
              <a:spcBef>
                <a:spcPts val="0"/>
              </a:spcBef>
              <a:spcAft>
                <a:spcPts val="0"/>
              </a:spcAft>
              <a:buSzPts val="1200"/>
              <a:buChar char="●"/>
            </a:pPr>
            <a:r>
              <a:rPr lang="en" sz="1200"/>
              <a:t>Here the dataset consisted only of the Energy Trading Prices where indexing was done datewise. </a:t>
            </a:r>
            <a:endParaRPr sz="1200"/>
          </a:p>
          <a:p>
            <a:pPr indent="-304800" lvl="0" marL="457200" rtl="0" algn="just">
              <a:spcBef>
                <a:spcPts val="0"/>
              </a:spcBef>
              <a:spcAft>
                <a:spcPts val="0"/>
              </a:spcAft>
              <a:buSzPts val="1200"/>
              <a:buChar char="●"/>
            </a:pPr>
            <a:r>
              <a:rPr lang="en" sz="1200"/>
              <a:t>Following two tests were used to make sure that the time series is stationary:</a:t>
            </a:r>
            <a:endParaRPr sz="1200"/>
          </a:p>
          <a:p>
            <a:pPr indent="-304800" lvl="1" marL="914400" rtl="0" algn="just">
              <a:spcBef>
                <a:spcPts val="0"/>
              </a:spcBef>
              <a:spcAft>
                <a:spcPts val="0"/>
              </a:spcAft>
              <a:buSzPts val="1200"/>
              <a:buChar char="○"/>
            </a:pPr>
            <a:r>
              <a:rPr b="1" lang="en"/>
              <a:t>Rolling Statistics</a:t>
            </a:r>
            <a:r>
              <a:rPr lang="en"/>
              <a:t>: Plot the rolling mean and rolling standard deviation against time. If they remain constant then the time series is stationary.</a:t>
            </a:r>
            <a:endParaRPr/>
          </a:p>
          <a:p>
            <a:pPr indent="-304800" lvl="1" marL="914400" rtl="0" algn="just">
              <a:spcBef>
                <a:spcPts val="0"/>
              </a:spcBef>
              <a:spcAft>
                <a:spcPts val="0"/>
              </a:spcAft>
              <a:buSzPts val="1200"/>
              <a:buChar char="○"/>
            </a:pPr>
            <a:r>
              <a:rPr b="1" lang="en"/>
              <a:t>Augmented Dickey-Fuller Test</a:t>
            </a:r>
            <a:r>
              <a:rPr lang="en"/>
              <a:t>: Time series is stationary if the p value according to the null hypothesis is low and the critical values for 1%, 5%, 10% confidence intervals are as close as possible to the ADF Statistics.</a:t>
            </a:r>
            <a:endParaRPr/>
          </a:p>
        </p:txBody>
      </p:sp>
      <p:sp>
        <p:nvSpPr>
          <p:cNvPr id="141" name="Google Shape;141;p23"/>
          <p:cNvSpPr txBox="1"/>
          <p:nvPr>
            <p:ph type="title"/>
          </p:nvPr>
        </p:nvSpPr>
        <p:spPr>
          <a:xfrm>
            <a:off x="460950" y="812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Model Training : ARIMA</a:t>
            </a:r>
            <a:endParaRPr sz="2400"/>
          </a:p>
        </p:txBody>
      </p:sp>
      <p:cxnSp>
        <p:nvCxnSpPr>
          <p:cNvPr id="142" name="Google Shape;142;p23"/>
          <p:cNvCxnSpPr/>
          <p:nvPr/>
        </p:nvCxnSpPr>
        <p:spPr>
          <a:xfrm>
            <a:off x="4572000" y="1688250"/>
            <a:ext cx="0" cy="3376500"/>
          </a:xfrm>
          <a:prstGeom prst="straightConnector1">
            <a:avLst/>
          </a:prstGeom>
          <a:noFill/>
          <a:ln cap="flat" cmpd="sng" w="9525">
            <a:solidFill>
              <a:schemeClr val="lt2"/>
            </a:solidFill>
            <a:prstDash val="dash"/>
            <a:round/>
            <a:headEnd len="med" w="med" type="none"/>
            <a:tailEnd len="med" w="med" type="none"/>
          </a:ln>
        </p:spPr>
      </p:cxnSp>
      <p:pic>
        <p:nvPicPr>
          <p:cNvPr id="143" name="Google Shape;143;p23"/>
          <p:cNvPicPr preferRelativeResize="0"/>
          <p:nvPr/>
        </p:nvPicPr>
        <p:blipFill>
          <a:blip r:embed="rId3">
            <a:alphaModFix/>
          </a:blip>
          <a:stretch>
            <a:fillRect/>
          </a:stretch>
        </p:blipFill>
        <p:spPr>
          <a:xfrm>
            <a:off x="4658750" y="1782700"/>
            <a:ext cx="2144050" cy="1504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144" name="Google Shape;144;p23"/>
          <p:cNvPicPr preferRelativeResize="0"/>
          <p:nvPr/>
        </p:nvPicPr>
        <p:blipFill>
          <a:blip r:embed="rId4">
            <a:alphaModFix/>
          </a:blip>
          <a:stretch>
            <a:fillRect/>
          </a:stretch>
        </p:blipFill>
        <p:spPr>
          <a:xfrm>
            <a:off x="4658750" y="3567600"/>
            <a:ext cx="2144050" cy="1429359"/>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45" name="Google Shape;145;p23"/>
          <p:cNvSpPr txBox="1"/>
          <p:nvPr/>
        </p:nvSpPr>
        <p:spPr>
          <a:xfrm>
            <a:off x="6889550" y="2175700"/>
            <a:ext cx="2144100" cy="71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Rolling statistics showing the non-stationary time series</a:t>
            </a:r>
            <a:endParaRPr sz="1200">
              <a:solidFill>
                <a:schemeClr val="lt2"/>
              </a:solidFill>
              <a:latin typeface="Roboto"/>
              <a:ea typeface="Roboto"/>
              <a:cs typeface="Roboto"/>
              <a:sym typeface="Roboto"/>
            </a:endParaRPr>
          </a:p>
        </p:txBody>
      </p:sp>
      <p:sp>
        <p:nvSpPr>
          <p:cNvPr id="146" name="Google Shape;146;p23"/>
          <p:cNvSpPr txBox="1"/>
          <p:nvPr/>
        </p:nvSpPr>
        <p:spPr>
          <a:xfrm>
            <a:off x="6889550" y="3922875"/>
            <a:ext cx="2144100" cy="71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Plot of the log of the dataset</a:t>
            </a:r>
            <a:endParaRPr sz="1200">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60950" y="448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152" name="Google Shape;152;p24"/>
          <p:cNvSpPr txBox="1"/>
          <p:nvPr>
            <p:ph type="title"/>
          </p:nvPr>
        </p:nvSpPr>
        <p:spPr>
          <a:xfrm>
            <a:off x="460950" y="812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Model Training : ARIMA</a:t>
            </a:r>
            <a:endParaRPr sz="2400"/>
          </a:p>
        </p:txBody>
      </p:sp>
      <p:sp>
        <p:nvSpPr>
          <p:cNvPr id="153" name="Google Shape;153;p24"/>
          <p:cNvSpPr txBox="1"/>
          <p:nvPr/>
        </p:nvSpPr>
        <p:spPr>
          <a:xfrm>
            <a:off x="465000" y="1831350"/>
            <a:ext cx="8269500" cy="82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lt2"/>
                </a:solidFill>
                <a:latin typeface="Roboto"/>
                <a:ea typeface="Roboto"/>
                <a:cs typeface="Roboto"/>
                <a:sym typeface="Roboto"/>
              </a:rPr>
              <a:t>Now we applied a sequence of steps to make our dataset stationary. We subtracted the rolling mean on a window of 12 to get the new dataset. Now, upon applying time shifting by subtracting every point by the point that preceded it, the time series became almost stationary.</a:t>
            </a:r>
            <a:endParaRPr>
              <a:solidFill>
                <a:schemeClr val="lt2"/>
              </a:solidFill>
              <a:latin typeface="Roboto"/>
              <a:ea typeface="Roboto"/>
              <a:cs typeface="Roboto"/>
              <a:sym typeface="Roboto"/>
            </a:endParaRPr>
          </a:p>
        </p:txBody>
      </p:sp>
      <p:pic>
        <p:nvPicPr>
          <p:cNvPr id="154" name="Google Shape;154;p24"/>
          <p:cNvPicPr preferRelativeResize="0"/>
          <p:nvPr/>
        </p:nvPicPr>
        <p:blipFill>
          <a:blip r:embed="rId3">
            <a:alphaModFix/>
          </a:blip>
          <a:stretch>
            <a:fillRect/>
          </a:stretch>
        </p:blipFill>
        <p:spPr>
          <a:xfrm>
            <a:off x="960775" y="2734825"/>
            <a:ext cx="2651850" cy="1832175"/>
          </a:xfrm>
          <a:prstGeom prst="rect">
            <a:avLst/>
          </a:prstGeom>
          <a:noFill/>
          <a:ln cap="flat" cmpd="sng" w="9525">
            <a:solidFill>
              <a:schemeClr val="dk2"/>
            </a:solidFill>
            <a:prstDash val="solid"/>
            <a:round/>
            <a:headEnd len="sm" w="sm" type="none"/>
            <a:tailEnd len="sm" w="sm" type="none"/>
          </a:ln>
          <a:effectLst>
            <a:outerShdw blurRad="42863" rotWithShape="0" algn="bl" dir="5700000" dist="19050">
              <a:srgbClr val="000000">
                <a:alpha val="50000"/>
              </a:srgbClr>
            </a:outerShdw>
          </a:effectLst>
        </p:spPr>
      </p:pic>
      <p:pic>
        <p:nvPicPr>
          <p:cNvPr id="155" name="Google Shape;155;p24"/>
          <p:cNvPicPr preferRelativeResize="0"/>
          <p:nvPr/>
        </p:nvPicPr>
        <p:blipFill>
          <a:blip r:embed="rId4">
            <a:alphaModFix/>
          </a:blip>
          <a:stretch>
            <a:fillRect/>
          </a:stretch>
        </p:blipFill>
        <p:spPr>
          <a:xfrm>
            <a:off x="5530600" y="2734825"/>
            <a:ext cx="2651848" cy="1832175"/>
          </a:xfrm>
          <a:prstGeom prst="rect">
            <a:avLst/>
          </a:prstGeom>
          <a:noFill/>
          <a:ln cap="flat" cmpd="sng" w="9525">
            <a:solidFill>
              <a:schemeClr val="dk2"/>
            </a:solidFill>
            <a:prstDash val="solid"/>
            <a:round/>
            <a:headEnd len="sm" w="sm" type="none"/>
            <a:tailEnd len="sm" w="sm" type="none"/>
          </a:ln>
          <a:effectLst>
            <a:outerShdw blurRad="57150" rotWithShape="0" algn="bl" dir="2580000" dist="47625">
              <a:srgbClr val="000000">
                <a:alpha val="50000"/>
              </a:srgbClr>
            </a:outerShdw>
          </a:effectLst>
        </p:spPr>
      </p:pic>
      <p:sp>
        <p:nvSpPr>
          <p:cNvPr id="156" name="Google Shape;156;p24"/>
          <p:cNvSpPr txBox="1"/>
          <p:nvPr/>
        </p:nvSpPr>
        <p:spPr>
          <a:xfrm>
            <a:off x="960700" y="4647875"/>
            <a:ext cx="2652000" cy="36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Roboto"/>
                <a:ea typeface="Roboto"/>
                <a:cs typeface="Roboto"/>
                <a:sym typeface="Roboto"/>
              </a:rPr>
              <a:t>Rolling statistics after subtracting the rolling mean</a:t>
            </a:r>
            <a:endParaRPr sz="1200">
              <a:solidFill>
                <a:schemeClr val="lt2"/>
              </a:solidFill>
              <a:latin typeface="Roboto"/>
              <a:ea typeface="Roboto"/>
              <a:cs typeface="Roboto"/>
              <a:sym typeface="Roboto"/>
            </a:endParaRPr>
          </a:p>
        </p:txBody>
      </p:sp>
      <p:sp>
        <p:nvSpPr>
          <p:cNvPr id="157" name="Google Shape;157;p24"/>
          <p:cNvSpPr txBox="1"/>
          <p:nvPr/>
        </p:nvSpPr>
        <p:spPr>
          <a:xfrm>
            <a:off x="5530525" y="4647875"/>
            <a:ext cx="2652000" cy="36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Roboto"/>
                <a:ea typeface="Roboto"/>
                <a:cs typeface="Roboto"/>
                <a:sym typeface="Roboto"/>
              </a:rPr>
              <a:t>Rolling statistics plot showing the shifted dataset</a:t>
            </a:r>
            <a:endParaRPr sz="1200">
              <a:solidFill>
                <a:schemeClr val="lt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60950" y="448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163" name="Google Shape;163;p25"/>
          <p:cNvSpPr txBox="1"/>
          <p:nvPr>
            <p:ph idx="1" type="body"/>
          </p:nvPr>
        </p:nvSpPr>
        <p:spPr>
          <a:xfrm>
            <a:off x="279750" y="1766925"/>
            <a:ext cx="8584500" cy="33087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SzPts val="1400"/>
              <a:buChar char="●"/>
            </a:pPr>
            <a:r>
              <a:rPr lang="en"/>
              <a:t>With the necessary data cleaned we built an LSTM model with a look back value of 30. This means that the electricity price and weather parameter values of 30 days would be used in predicting the value for the 31st day at a given instant of time.</a:t>
            </a:r>
            <a:endParaRPr/>
          </a:p>
          <a:p>
            <a:pPr indent="-317500" lvl="0" marL="457200" rtl="0" algn="just">
              <a:spcBef>
                <a:spcPts val="1000"/>
              </a:spcBef>
              <a:spcAft>
                <a:spcPts val="0"/>
              </a:spcAft>
              <a:buSzPts val="1400"/>
              <a:buChar char="●"/>
            </a:pPr>
            <a:r>
              <a:rPr lang="en"/>
              <a:t>Using the keras API with tensorflow 1.2.1 as the back-end we trained an LSTM model on the data across 100 epochs using a single Dense layer keeping the Dropout as 0.2. This is done so as to introduce some randomness into the network so that it does not </a:t>
            </a:r>
            <a:r>
              <a:rPr lang="en"/>
              <a:t>overfit</a:t>
            </a:r>
            <a:r>
              <a:rPr lang="en"/>
              <a:t> the training set.</a:t>
            </a:r>
            <a:endParaRPr/>
          </a:p>
          <a:p>
            <a:pPr indent="-317500" lvl="0" marL="457200" rtl="0" algn="just">
              <a:spcBef>
                <a:spcPts val="1000"/>
              </a:spcBef>
              <a:spcAft>
                <a:spcPts val="1000"/>
              </a:spcAft>
              <a:buSzPts val="1400"/>
              <a:buChar char="●"/>
            </a:pPr>
            <a:r>
              <a:rPr lang="en"/>
              <a:t>Mini batch gradient descent was used with batch size as 64 and ADAM as the optimizer, ensuring faster convergence to an optimum value. Early stopping is also used to control over-fitting to the training set.</a:t>
            </a:r>
            <a:endParaRPr/>
          </a:p>
        </p:txBody>
      </p:sp>
      <p:sp>
        <p:nvSpPr>
          <p:cNvPr id="164" name="Google Shape;164;p25"/>
          <p:cNvSpPr txBox="1"/>
          <p:nvPr>
            <p:ph type="title"/>
          </p:nvPr>
        </p:nvSpPr>
        <p:spPr>
          <a:xfrm>
            <a:off x="460950" y="812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Model Training : LSTM</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265500" y="282575"/>
            <a:ext cx="4045200" cy="78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2"/>
                </a:solidFill>
              </a:rPr>
              <a:t>SOFTWARE</a:t>
            </a:r>
            <a:endParaRPr sz="3000">
              <a:solidFill>
                <a:schemeClr val="lt2"/>
              </a:solidFill>
            </a:endParaRPr>
          </a:p>
          <a:p>
            <a:pPr indent="0" lvl="0" marL="0" rtl="0" algn="l">
              <a:spcBef>
                <a:spcPts val="0"/>
              </a:spcBef>
              <a:spcAft>
                <a:spcPts val="0"/>
              </a:spcAft>
              <a:buNone/>
            </a:pPr>
            <a:r>
              <a:rPr lang="en" sz="3000">
                <a:solidFill>
                  <a:schemeClr val="lt2"/>
                </a:solidFill>
              </a:rPr>
              <a:t>REQUIREMENTS</a:t>
            </a:r>
            <a:endParaRPr sz="3000">
              <a:solidFill>
                <a:schemeClr val="lt2"/>
              </a:solidFill>
            </a:endParaRPr>
          </a:p>
        </p:txBody>
      </p:sp>
      <p:sp>
        <p:nvSpPr>
          <p:cNvPr id="170" name="Google Shape;170;p26"/>
          <p:cNvSpPr txBox="1"/>
          <p:nvPr>
            <p:ph idx="1" type="subTitle"/>
          </p:nvPr>
        </p:nvSpPr>
        <p:spPr>
          <a:xfrm>
            <a:off x="265500" y="1234275"/>
            <a:ext cx="4045200" cy="3680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800"/>
              <a:t>Google Chrome</a:t>
            </a:r>
            <a:endParaRPr sz="1800"/>
          </a:p>
          <a:p>
            <a:pPr indent="-304800" lvl="0" marL="457200" rtl="0" algn="l">
              <a:spcBef>
                <a:spcPts val="1000"/>
              </a:spcBef>
              <a:spcAft>
                <a:spcPts val="0"/>
              </a:spcAft>
              <a:buSzPts val="1200"/>
              <a:buChar char="●"/>
            </a:pPr>
            <a:r>
              <a:rPr lang="en" sz="1800"/>
              <a:t>A google account that has access to google collaboratory</a:t>
            </a:r>
            <a:endParaRPr sz="1800"/>
          </a:p>
          <a:p>
            <a:pPr indent="-304800" lvl="0" marL="457200" rtl="0" algn="l">
              <a:spcBef>
                <a:spcPts val="1000"/>
              </a:spcBef>
              <a:spcAft>
                <a:spcPts val="0"/>
              </a:spcAft>
              <a:buSzPts val="1200"/>
              <a:buChar char="●"/>
            </a:pPr>
            <a:r>
              <a:rPr lang="en" sz="1800"/>
              <a:t>Python 3.6</a:t>
            </a:r>
            <a:endParaRPr sz="1800"/>
          </a:p>
          <a:p>
            <a:pPr indent="-304800" lvl="0" marL="457200" rtl="0" algn="l">
              <a:spcBef>
                <a:spcPts val="1000"/>
              </a:spcBef>
              <a:spcAft>
                <a:spcPts val="0"/>
              </a:spcAft>
              <a:buSzPts val="1200"/>
              <a:buChar char="●"/>
            </a:pPr>
            <a:r>
              <a:rPr lang="en" sz="1800"/>
              <a:t>Tensorflow v1.14 with keras API</a:t>
            </a:r>
            <a:endParaRPr sz="1800"/>
          </a:p>
          <a:p>
            <a:pPr indent="-304800" lvl="0" marL="457200" rtl="0" algn="l">
              <a:spcBef>
                <a:spcPts val="1000"/>
              </a:spcBef>
              <a:spcAft>
                <a:spcPts val="0"/>
              </a:spcAft>
              <a:buSzPts val="1200"/>
              <a:buChar char="●"/>
            </a:pPr>
            <a:r>
              <a:rPr lang="en" sz="1800"/>
              <a:t>Pandas, Numpy, Sklearn, statsmodels python libraries</a:t>
            </a:r>
            <a:endParaRPr sz="1800"/>
          </a:p>
          <a:p>
            <a:pPr indent="-304800" lvl="0" marL="457200" rtl="0" algn="l">
              <a:spcBef>
                <a:spcPts val="1000"/>
              </a:spcBef>
              <a:spcAft>
                <a:spcPts val="0"/>
              </a:spcAft>
              <a:buSzPts val="1200"/>
              <a:buChar char="●"/>
            </a:pPr>
            <a:r>
              <a:rPr lang="en" sz="1800"/>
              <a:t>matplotlib and seaborn libraries for plotting purposes</a:t>
            </a:r>
            <a:endParaRPr sz="1800"/>
          </a:p>
          <a:p>
            <a:pPr indent="-304800" lvl="0" marL="457200" rtl="0" algn="l">
              <a:spcBef>
                <a:spcPts val="1000"/>
              </a:spcBef>
              <a:spcAft>
                <a:spcPts val="1000"/>
              </a:spcAft>
              <a:buSzPts val="1200"/>
              <a:buChar char="●"/>
            </a:pPr>
            <a:r>
              <a:rPr lang="en" sz="1800"/>
              <a:t>Spyder IDE or Jupyter Notebook</a:t>
            </a:r>
            <a:endParaRPr sz="1800"/>
          </a:p>
        </p:txBody>
      </p:sp>
      <p:sp>
        <p:nvSpPr>
          <p:cNvPr id="171" name="Google Shape;171;p26"/>
          <p:cNvSpPr txBox="1"/>
          <p:nvPr>
            <p:ph idx="2" type="body"/>
          </p:nvPr>
        </p:nvSpPr>
        <p:spPr>
          <a:xfrm>
            <a:off x="4939500" y="1234275"/>
            <a:ext cx="3837000" cy="3472800"/>
          </a:xfrm>
          <a:prstGeom prst="rect">
            <a:avLst/>
          </a:prstGeom>
        </p:spPr>
        <p:txBody>
          <a:bodyPr anchorCtr="0" anchor="ctr" bIns="91425" lIns="91425" spcFirstLastPara="1" rIns="91425" wrap="square" tIns="91425">
            <a:noAutofit/>
          </a:bodyPr>
          <a:lstStyle/>
          <a:p>
            <a:pPr indent="-304800" lvl="0" marL="457200" rtl="0" algn="just">
              <a:spcBef>
                <a:spcPts val="0"/>
              </a:spcBef>
              <a:spcAft>
                <a:spcPts val="0"/>
              </a:spcAft>
              <a:buSzPts val="1200"/>
              <a:buChar char="●"/>
            </a:pPr>
            <a:r>
              <a:rPr lang="en"/>
              <a:t>Any machine that supports the Google Chrome web browser</a:t>
            </a:r>
            <a:endParaRPr/>
          </a:p>
          <a:p>
            <a:pPr indent="-304800" lvl="0" marL="457200" rtl="0" algn="just">
              <a:spcBef>
                <a:spcPts val="1000"/>
              </a:spcBef>
              <a:spcAft>
                <a:spcPts val="1000"/>
              </a:spcAft>
              <a:buSzPts val="1200"/>
              <a:buChar char="●"/>
            </a:pPr>
            <a:r>
              <a:rPr lang="en"/>
              <a:t>GPU for training and testing the machine learning model</a:t>
            </a:r>
            <a:endParaRPr/>
          </a:p>
        </p:txBody>
      </p:sp>
      <p:sp>
        <p:nvSpPr>
          <p:cNvPr id="172" name="Google Shape;172;p26"/>
          <p:cNvSpPr txBox="1"/>
          <p:nvPr>
            <p:ph type="title"/>
          </p:nvPr>
        </p:nvSpPr>
        <p:spPr>
          <a:xfrm>
            <a:off x="4835400" y="282575"/>
            <a:ext cx="4045200" cy="78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HARD</a:t>
            </a:r>
            <a:r>
              <a:rPr lang="en" sz="3000">
                <a:solidFill>
                  <a:schemeClr val="lt1"/>
                </a:solidFill>
              </a:rPr>
              <a:t>WARE</a:t>
            </a:r>
            <a:endParaRPr sz="3000">
              <a:solidFill>
                <a:schemeClr val="lt1"/>
              </a:solidFill>
            </a:endParaRPr>
          </a:p>
          <a:p>
            <a:pPr indent="0" lvl="0" marL="0" rtl="0" algn="l">
              <a:spcBef>
                <a:spcPts val="0"/>
              </a:spcBef>
              <a:spcAft>
                <a:spcPts val="0"/>
              </a:spcAft>
              <a:buNone/>
            </a:pPr>
            <a:r>
              <a:rPr lang="en" sz="3000">
                <a:solidFill>
                  <a:schemeClr val="lt1"/>
                </a:solidFill>
              </a:rPr>
              <a:t>REQUIREMENTS</a:t>
            </a:r>
            <a:endParaRPr sz="30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158700" y="35775"/>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IMPLEMENTATION PLAN</a:t>
            </a:r>
            <a:endParaRPr sz="3000"/>
          </a:p>
        </p:txBody>
      </p:sp>
      <p:sp>
        <p:nvSpPr>
          <p:cNvPr id="178" name="Google Shape;178;p27"/>
          <p:cNvSpPr txBox="1"/>
          <p:nvPr/>
        </p:nvSpPr>
        <p:spPr>
          <a:xfrm>
            <a:off x="216050" y="1144525"/>
            <a:ext cx="4413300" cy="3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Roboto"/>
                <a:ea typeface="Roboto"/>
                <a:cs typeface="Roboto"/>
                <a:sym typeface="Roboto"/>
              </a:rPr>
              <a:t> </a:t>
            </a:r>
            <a:r>
              <a:rPr b="1" lang="en" sz="1800">
                <a:solidFill>
                  <a:schemeClr val="lt2"/>
                </a:solidFill>
                <a:latin typeface="Roboto"/>
                <a:ea typeface="Roboto"/>
                <a:cs typeface="Roboto"/>
                <a:sym typeface="Roboto"/>
              </a:rPr>
              <a:t>Pre Mid-Sem</a:t>
            </a: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We successfully extracted combined the SP index data from yahoo finance and PJM west electricity price data available from EIA.</a:t>
            </a:r>
            <a:endParaRPr sz="1800">
              <a:solidFill>
                <a:schemeClr val="lt2"/>
              </a:solidFill>
              <a:latin typeface="Roboto"/>
              <a:ea typeface="Roboto"/>
              <a:cs typeface="Roboto"/>
              <a:sym typeface="Roboto"/>
            </a:endParaRPr>
          </a:p>
          <a:p>
            <a:pPr indent="-342900" lvl="0" marL="457200" rtl="0" algn="l">
              <a:spcBef>
                <a:spcPts val="1000"/>
              </a:spcBef>
              <a:spcAft>
                <a:spcPts val="1000"/>
              </a:spcAft>
              <a:buClr>
                <a:schemeClr val="lt2"/>
              </a:buClr>
              <a:buSzPts val="1800"/>
              <a:buFont typeface="Roboto"/>
              <a:buChar char="●"/>
            </a:pPr>
            <a:r>
              <a:rPr lang="en" sz="1800">
                <a:solidFill>
                  <a:schemeClr val="lt2"/>
                </a:solidFill>
                <a:latin typeface="Roboto"/>
                <a:ea typeface="Roboto"/>
                <a:cs typeface="Roboto"/>
                <a:sym typeface="Roboto"/>
              </a:rPr>
              <a:t>Studied machine learning techniques Artificial Neural Networks and LSTM and how these could be applied for time series forecasting.</a:t>
            </a:r>
            <a:endParaRPr sz="1800">
              <a:solidFill>
                <a:schemeClr val="lt2"/>
              </a:solidFill>
              <a:latin typeface="Roboto"/>
              <a:ea typeface="Roboto"/>
              <a:cs typeface="Roboto"/>
              <a:sym typeface="Roboto"/>
            </a:endParaRPr>
          </a:p>
        </p:txBody>
      </p:sp>
      <p:cxnSp>
        <p:nvCxnSpPr>
          <p:cNvPr id="179" name="Google Shape;179;p27"/>
          <p:cNvCxnSpPr/>
          <p:nvPr/>
        </p:nvCxnSpPr>
        <p:spPr>
          <a:xfrm>
            <a:off x="4821575" y="1148125"/>
            <a:ext cx="0" cy="3534000"/>
          </a:xfrm>
          <a:prstGeom prst="straightConnector1">
            <a:avLst/>
          </a:prstGeom>
          <a:noFill/>
          <a:ln cap="flat" cmpd="sng" w="9525">
            <a:solidFill>
              <a:schemeClr val="lt2"/>
            </a:solidFill>
            <a:prstDash val="solid"/>
            <a:round/>
            <a:headEnd len="med" w="med" type="none"/>
            <a:tailEnd len="med" w="med" type="none"/>
          </a:ln>
        </p:spPr>
      </p:cxnSp>
      <p:graphicFrame>
        <p:nvGraphicFramePr>
          <p:cNvPr id="180" name="Google Shape;180;p27"/>
          <p:cNvGraphicFramePr/>
          <p:nvPr/>
        </p:nvGraphicFramePr>
        <p:xfrm>
          <a:off x="4969125" y="1598563"/>
          <a:ext cx="3000000" cy="3000000"/>
        </p:xfrm>
        <a:graphic>
          <a:graphicData uri="http://schemas.openxmlformats.org/drawingml/2006/table">
            <a:tbl>
              <a:tblPr>
                <a:noFill/>
                <a:tableStyleId>{92BB344B-B9CD-4D9F-86CE-60FEFBE36DF8}</a:tableStyleId>
              </a:tblPr>
              <a:tblGrid>
                <a:gridCol w="1818375"/>
                <a:gridCol w="1128600"/>
                <a:gridCol w="1069200"/>
              </a:tblGrid>
              <a:tr h="356350">
                <a:tc>
                  <a:txBody>
                    <a:bodyPr/>
                    <a:lstStyle/>
                    <a:p>
                      <a:pPr indent="0" lvl="0" marL="0" rtl="0" algn="ctr">
                        <a:spcBef>
                          <a:spcPts val="0"/>
                        </a:spcBef>
                        <a:spcAft>
                          <a:spcPts val="0"/>
                        </a:spcAft>
                        <a:buNone/>
                      </a:pPr>
                      <a:r>
                        <a:rPr b="1" lang="en">
                          <a:solidFill>
                            <a:schemeClr val="lt2"/>
                          </a:solidFill>
                        </a:rPr>
                        <a:t>TASK</a:t>
                      </a:r>
                      <a:endParaRPr b="1">
                        <a:solidFill>
                          <a:schemeClr val="lt2"/>
                        </a:solidFill>
                      </a:endParaRPr>
                    </a:p>
                  </a:txBody>
                  <a:tcPr marT="91425" marB="91425" marR="91425" marL="91425" anchor="ctr"/>
                </a:tc>
                <a:tc>
                  <a:txBody>
                    <a:bodyPr/>
                    <a:lstStyle/>
                    <a:p>
                      <a:pPr indent="0" lvl="0" marL="0" rtl="0" algn="l">
                        <a:spcBef>
                          <a:spcPts val="0"/>
                        </a:spcBef>
                        <a:spcAft>
                          <a:spcPts val="0"/>
                        </a:spcAft>
                        <a:buNone/>
                      </a:pPr>
                      <a:r>
                        <a:rPr lang="en" sz="1200">
                          <a:solidFill>
                            <a:schemeClr val="lt2"/>
                          </a:solidFill>
                        </a:rPr>
                        <a:t>StartDate</a:t>
                      </a:r>
                      <a:endParaRPr sz="1200">
                        <a:solidFill>
                          <a:schemeClr val="lt2"/>
                        </a:solidFill>
                      </a:endParaRPr>
                    </a:p>
                  </a:txBody>
                  <a:tcPr marT="91425" marB="91425" marR="91425" marL="91425" anchor="ctr"/>
                </a:tc>
                <a:tc>
                  <a:txBody>
                    <a:bodyPr/>
                    <a:lstStyle/>
                    <a:p>
                      <a:pPr indent="0" lvl="0" marL="0" rtl="0" algn="l">
                        <a:spcBef>
                          <a:spcPts val="0"/>
                        </a:spcBef>
                        <a:spcAft>
                          <a:spcPts val="0"/>
                        </a:spcAft>
                        <a:buNone/>
                      </a:pPr>
                      <a:r>
                        <a:rPr lang="en" sz="1200">
                          <a:solidFill>
                            <a:schemeClr val="lt2"/>
                          </a:solidFill>
                        </a:rPr>
                        <a:t>End </a:t>
                      </a:r>
                      <a:r>
                        <a:rPr lang="en" sz="1200">
                          <a:solidFill>
                            <a:schemeClr val="lt2"/>
                          </a:solidFill>
                        </a:rPr>
                        <a:t>Date</a:t>
                      </a:r>
                      <a:endParaRPr/>
                    </a:p>
                  </a:txBody>
                  <a:tcPr marT="91425" marB="91425" marR="91425" marL="91425" anchor="ctr"/>
                </a:tc>
              </a:tr>
              <a:tr h="356350">
                <a:tc>
                  <a:txBody>
                    <a:bodyPr/>
                    <a:lstStyle/>
                    <a:p>
                      <a:pPr indent="0" lvl="0" marL="0" rtl="0" algn="ctr">
                        <a:spcBef>
                          <a:spcPts val="0"/>
                        </a:spcBef>
                        <a:spcAft>
                          <a:spcPts val="0"/>
                        </a:spcAft>
                        <a:buNone/>
                      </a:pPr>
                      <a:r>
                        <a:rPr lang="en" sz="1200">
                          <a:solidFill>
                            <a:schemeClr val="lt2"/>
                          </a:solidFill>
                        </a:rPr>
                        <a:t>Literature review</a:t>
                      </a:r>
                      <a:endParaRPr sz="1200">
                        <a:solidFill>
                          <a:schemeClr val="lt2"/>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2"/>
                          </a:solidFill>
                        </a:rPr>
                        <a:t>11-08-2019</a:t>
                      </a:r>
                      <a:endParaRPr sz="1200">
                        <a:solidFill>
                          <a:schemeClr val="lt2"/>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2"/>
                          </a:solidFill>
                        </a:rPr>
                        <a:t>05-10-2019</a:t>
                      </a:r>
                      <a:endParaRPr sz="1200">
                        <a:solidFill>
                          <a:schemeClr val="lt2"/>
                        </a:solidFill>
                      </a:endParaRPr>
                    </a:p>
                  </a:txBody>
                  <a:tcPr marT="91425" marB="91425" marR="91425" marL="91425" anchor="ctr"/>
                </a:tc>
              </a:tr>
              <a:tr h="356350">
                <a:tc>
                  <a:txBody>
                    <a:bodyPr/>
                    <a:lstStyle/>
                    <a:p>
                      <a:pPr indent="0" lvl="0" marL="0" rtl="0" algn="ctr">
                        <a:spcBef>
                          <a:spcPts val="0"/>
                        </a:spcBef>
                        <a:spcAft>
                          <a:spcPts val="0"/>
                        </a:spcAft>
                        <a:buNone/>
                      </a:pPr>
                      <a:r>
                        <a:rPr lang="en" sz="1200">
                          <a:solidFill>
                            <a:schemeClr val="lt2"/>
                          </a:solidFill>
                        </a:rPr>
                        <a:t>Finalizing Problem Statement and Goals</a:t>
                      </a:r>
                      <a:endParaRPr/>
                    </a:p>
                  </a:txBody>
                  <a:tcPr marT="91425" marB="91425" marR="91425" marL="91425" anchor="ctr"/>
                </a:tc>
                <a:tc>
                  <a:txBody>
                    <a:bodyPr/>
                    <a:lstStyle/>
                    <a:p>
                      <a:pPr indent="0" lvl="0" marL="0" rtl="0" algn="ctr">
                        <a:spcBef>
                          <a:spcPts val="0"/>
                        </a:spcBef>
                        <a:spcAft>
                          <a:spcPts val="0"/>
                        </a:spcAft>
                        <a:buNone/>
                      </a:pPr>
                      <a:r>
                        <a:rPr lang="en" sz="1200">
                          <a:solidFill>
                            <a:schemeClr val="lt2"/>
                          </a:solidFill>
                        </a:rPr>
                        <a:t>25-08-2019</a:t>
                      </a:r>
                      <a:endParaRPr/>
                    </a:p>
                  </a:txBody>
                  <a:tcPr marT="91425" marB="91425" marR="91425" marL="91425" anchor="ctr"/>
                </a:tc>
                <a:tc>
                  <a:txBody>
                    <a:bodyPr/>
                    <a:lstStyle/>
                    <a:p>
                      <a:pPr indent="0" lvl="0" marL="0" rtl="0" algn="ctr">
                        <a:spcBef>
                          <a:spcPts val="0"/>
                        </a:spcBef>
                        <a:spcAft>
                          <a:spcPts val="0"/>
                        </a:spcAft>
                        <a:buNone/>
                      </a:pPr>
                      <a:r>
                        <a:rPr lang="en" sz="1200">
                          <a:solidFill>
                            <a:schemeClr val="lt2"/>
                          </a:solidFill>
                        </a:rPr>
                        <a:t>27-08-2019</a:t>
                      </a:r>
                      <a:endParaRPr sz="1200">
                        <a:solidFill>
                          <a:schemeClr val="lt2"/>
                        </a:solidFill>
                      </a:endParaRPr>
                    </a:p>
                  </a:txBody>
                  <a:tcPr marT="91425" marB="91425" marR="91425" marL="91425" anchor="ctr"/>
                </a:tc>
              </a:tr>
              <a:tr h="356350">
                <a:tc>
                  <a:txBody>
                    <a:bodyPr/>
                    <a:lstStyle/>
                    <a:p>
                      <a:pPr indent="0" lvl="0" marL="0" rtl="0" algn="ctr">
                        <a:spcBef>
                          <a:spcPts val="0"/>
                        </a:spcBef>
                        <a:spcAft>
                          <a:spcPts val="0"/>
                        </a:spcAft>
                        <a:buNone/>
                      </a:pPr>
                      <a:r>
                        <a:rPr lang="en" sz="1200">
                          <a:solidFill>
                            <a:schemeClr val="lt2"/>
                          </a:solidFill>
                        </a:rPr>
                        <a:t>Gathering and Pre-processing of data</a:t>
                      </a:r>
                      <a:endParaRPr sz="1200">
                        <a:solidFill>
                          <a:schemeClr val="lt2"/>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2"/>
                          </a:solidFill>
                        </a:rPr>
                        <a:t>20-08-2019</a:t>
                      </a:r>
                      <a:endParaRPr/>
                    </a:p>
                  </a:txBody>
                  <a:tcPr marT="91425" marB="91425" marR="91425" marL="91425" anchor="ctr"/>
                </a:tc>
                <a:tc>
                  <a:txBody>
                    <a:bodyPr/>
                    <a:lstStyle/>
                    <a:p>
                      <a:pPr indent="0" lvl="0" marL="0" rtl="0" algn="ctr">
                        <a:spcBef>
                          <a:spcPts val="0"/>
                        </a:spcBef>
                        <a:spcAft>
                          <a:spcPts val="0"/>
                        </a:spcAft>
                        <a:buNone/>
                      </a:pPr>
                      <a:r>
                        <a:rPr lang="en" sz="1200">
                          <a:solidFill>
                            <a:schemeClr val="lt2"/>
                          </a:solidFill>
                        </a:rPr>
                        <a:t>25-10-2019</a:t>
                      </a:r>
                      <a:endParaRPr sz="1200">
                        <a:solidFill>
                          <a:schemeClr val="lt2"/>
                        </a:solidFill>
                      </a:endParaRPr>
                    </a:p>
                  </a:txBody>
                  <a:tcPr marT="91425" marB="91425" marR="91425" marL="91425" anchor="ctr"/>
                </a:tc>
              </a:tr>
              <a:tr h="356350">
                <a:tc>
                  <a:txBody>
                    <a:bodyPr/>
                    <a:lstStyle/>
                    <a:p>
                      <a:pPr indent="0" lvl="0" marL="0" rtl="0" algn="ctr">
                        <a:spcBef>
                          <a:spcPts val="0"/>
                        </a:spcBef>
                        <a:spcAft>
                          <a:spcPts val="0"/>
                        </a:spcAft>
                        <a:buNone/>
                      </a:pPr>
                      <a:r>
                        <a:rPr lang="en" sz="1200">
                          <a:solidFill>
                            <a:schemeClr val="lt2"/>
                          </a:solidFill>
                        </a:rPr>
                        <a:t>Training and testing of models</a:t>
                      </a:r>
                      <a:endParaRPr sz="1200">
                        <a:solidFill>
                          <a:schemeClr val="lt2"/>
                        </a:solidFill>
                      </a:endParaRPr>
                    </a:p>
                  </a:txBody>
                  <a:tcPr marT="91425" marB="91425" marR="91425" marL="91425" anchor="ctr"/>
                </a:tc>
                <a:tc>
                  <a:txBody>
                    <a:bodyPr/>
                    <a:lstStyle/>
                    <a:p>
                      <a:pPr indent="0" lvl="0" marL="0" rtl="0" algn="ctr">
                        <a:spcBef>
                          <a:spcPts val="0"/>
                        </a:spcBef>
                        <a:spcAft>
                          <a:spcPts val="0"/>
                        </a:spcAft>
                        <a:buNone/>
                      </a:pPr>
                      <a:r>
                        <a:rPr lang="en" sz="1200">
                          <a:solidFill>
                            <a:schemeClr val="lt2"/>
                          </a:solidFill>
                        </a:rPr>
                        <a:t>01-11-2019</a:t>
                      </a:r>
                      <a:endParaRPr/>
                    </a:p>
                  </a:txBody>
                  <a:tcPr marT="91425" marB="91425" marR="91425" marL="91425" anchor="ctr"/>
                </a:tc>
                <a:tc>
                  <a:txBody>
                    <a:bodyPr/>
                    <a:lstStyle/>
                    <a:p>
                      <a:pPr indent="0" lvl="0" marL="0" rtl="0" algn="ctr">
                        <a:spcBef>
                          <a:spcPts val="0"/>
                        </a:spcBef>
                        <a:spcAft>
                          <a:spcPts val="0"/>
                        </a:spcAft>
                        <a:buNone/>
                      </a:pPr>
                      <a:r>
                        <a:rPr lang="en" sz="1200">
                          <a:solidFill>
                            <a:schemeClr val="lt2"/>
                          </a:solidFill>
                        </a:rPr>
                        <a:t>12-11-2019</a:t>
                      </a:r>
                      <a:endParaRPr sz="1200">
                        <a:solidFill>
                          <a:schemeClr val="lt2"/>
                        </a:solidFill>
                      </a:endParaRPr>
                    </a:p>
                  </a:txBody>
                  <a:tcPr marT="91425" marB="91425" marR="91425" marL="91425" anchor="ctr"/>
                </a:tc>
              </a:tr>
            </a:tbl>
          </a:graphicData>
        </a:graphic>
      </p:graphicFrame>
      <p:sp>
        <p:nvSpPr>
          <p:cNvPr id="181" name="Google Shape;181;p27"/>
          <p:cNvSpPr txBox="1"/>
          <p:nvPr/>
        </p:nvSpPr>
        <p:spPr>
          <a:xfrm>
            <a:off x="4978975" y="4353025"/>
            <a:ext cx="4016100" cy="32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Roboto"/>
                <a:ea typeface="Roboto"/>
                <a:cs typeface="Roboto"/>
                <a:sym typeface="Roboto"/>
              </a:rPr>
              <a:t>Implementation Timeline</a:t>
            </a:r>
            <a:endParaRPr>
              <a:solidFill>
                <a:schemeClr val="l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158700" y="35775"/>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IMPLEMENTATION PLAN</a:t>
            </a:r>
            <a:endParaRPr sz="3000"/>
          </a:p>
        </p:txBody>
      </p:sp>
      <p:sp>
        <p:nvSpPr>
          <p:cNvPr id="187" name="Google Shape;187;p28"/>
          <p:cNvSpPr txBox="1"/>
          <p:nvPr/>
        </p:nvSpPr>
        <p:spPr>
          <a:xfrm>
            <a:off x="187350" y="751075"/>
            <a:ext cx="8769300" cy="43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latin typeface="Roboto"/>
                <a:ea typeface="Roboto"/>
                <a:cs typeface="Roboto"/>
                <a:sym typeface="Roboto"/>
              </a:rPr>
              <a:t> </a:t>
            </a:r>
            <a:r>
              <a:rPr b="1" lang="en" sz="1800">
                <a:solidFill>
                  <a:schemeClr val="lt2"/>
                </a:solidFill>
                <a:latin typeface="Roboto"/>
                <a:ea typeface="Roboto"/>
                <a:cs typeface="Roboto"/>
                <a:sym typeface="Roboto"/>
              </a:rPr>
              <a:t>Post</a:t>
            </a:r>
            <a:r>
              <a:rPr b="1" lang="en" sz="1800">
                <a:solidFill>
                  <a:schemeClr val="lt2"/>
                </a:solidFill>
                <a:latin typeface="Roboto"/>
                <a:ea typeface="Roboto"/>
                <a:cs typeface="Roboto"/>
                <a:sym typeface="Roboto"/>
              </a:rPr>
              <a:t> Mid-Sem</a:t>
            </a:r>
            <a:r>
              <a:rPr lang="en" sz="1600">
                <a:solidFill>
                  <a:schemeClr val="lt2"/>
                </a:solidFill>
                <a:latin typeface="Roboto"/>
                <a:ea typeface="Roboto"/>
                <a:cs typeface="Roboto"/>
                <a:sym typeface="Roboto"/>
              </a:rPr>
              <a:t> :</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Explored the TMY3 dataset that contained old data of weather parameters from the years 1990-2003. We also observed that the data was not continuous which would have proven to be detrimental to the modelling process. Also different class I weather stations had missing data on different dates so combining them had become a real problem.We therefore used the PSM v3.0 data from NSRDB instead which had continuous data of the weather parameters of the class I weather stations in a continuous fashion and from the required years 2000-2013.</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Fully combined the necessary data from four datasets, namely Wholesale electricity Data for the PJM West Hub provided by EIA, the SP index daily price data from Yahoo finance PSM v3.0 data from the National Solar Radiation Database and the SEDS dataset from EIA and obtained the dataset that was used for the training of the models.</a:t>
            </a:r>
            <a:endParaRPr sz="1600">
              <a:solidFill>
                <a:schemeClr val="lt2"/>
              </a:solidFill>
              <a:latin typeface="Roboto"/>
              <a:ea typeface="Roboto"/>
              <a:cs typeface="Roboto"/>
              <a:sym typeface="Roboto"/>
            </a:endParaRPr>
          </a:p>
          <a:p>
            <a:pPr indent="-330200" lvl="0" marL="457200" rtl="0" algn="l">
              <a:spcBef>
                <a:spcPts val="100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Built an ARIMA model and compared it with the LSTM model.</a:t>
            </a:r>
            <a:endParaRPr sz="1600">
              <a:solidFill>
                <a:schemeClr val="lt2"/>
              </a:solidFill>
              <a:latin typeface="Roboto"/>
              <a:ea typeface="Roboto"/>
              <a:cs typeface="Roboto"/>
              <a:sym typeface="Roboto"/>
            </a:endParaRPr>
          </a:p>
          <a:p>
            <a:pPr indent="-330200" lvl="0" marL="457200" rtl="0" algn="l">
              <a:spcBef>
                <a:spcPts val="1000"/>
              </a:spcBef>
              <a:spcAft>
                <a:spcPts val="1000"/>
              </a:spcAft>
              <a:buClr>
                <a:schemeClr val="lt2"/>
              </a:buClr>
              <a:buSzPts val="1600"/>
              <a:buFont typeface="Roboto"/>
              <a:buAutoNum type="arabicPeriod"/>
            </a:pPr>
            <a:r>
              <a:rPr lang="en" sz="1600">
                <a:solidFill>
                  <a:schemeClr val="lt2"/>
                </a:solidFill>
                <a:latin typeface="Roboto"/>
                <a:ea typeface="Roboto"/>
                <a:cs typeface="Roboto"/>
                <a:sym typeface="Roboto"/>
              </a:rPr>
              <a:t>Built an LSTM model and trained it on google collab to predict the next day’s electricity price of the hub based on 30 previous days parameter values.</a:t>
            </a:r>
            <a:endParaRPr sz="1600">
              <a:solidFill>
                <a:schemeClr val="l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471900" y="7624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ARIMA</a:t>
            </a:r>
            <a:endParaRPr sz="2400"/>
          </a:p>
        </p:txBody>
      </p:sp>
      <p:sp>
        <p:nvSpPr>
          <p:cNvPr id="193" name="Google Shape;193;p29"/>
          <p:cNvSpPr txBox="1"/>
          <p:nvPr>
            <p:ph type="title"/>
          </p:nvPr>
        </p:nvSpPr>
        <p:spPr>
          <a:xfrm>
            <a:off x="471900" y="877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94" name="Google Shape;194;p29"/>
          <p:cNvSpPr txBox="1"/>
          <p:nvPr>
            <p:ph idx="1" type="body"/>
          </p:nvPr>
        </p:nvSpPr>
        <p:spPr>
          <a:xfrm>
            <a:off x="150300" y="1658575"/>
            <a:ext cx="4421700" cy="341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Three integers (p, d, q) are typically used to</a:t>
            </a:r>
            <a:r>
              <a:rPr lang="en"/>
              <a:t> </a:t>
            </a:r>
            <a:r>
              <a:rPr lang="en"/>
              <a:t>parametrize ARIMA models.</a:t>
            </a:r>
            <a:endParaRPr/>
          </a:p>
          <a:p>
            <a:pPr indent="0" lvl="0" marL="0" rtl="0" algn="just">
              <a:spcBef>
                <a:spcPts val="0"/>
              </a:spcBef>
              <a:spcAft>
                <a:spcPts val="0"/>
              </a:spcAft>
              <a:buNone/>
            </a:pPr>
            <a:r>
              <a:rPr lang="en" sz="1200"/>
              <a:t>p: number of autoregressive terms (AR order)</a:t>
            </a:r>
            <a:endParaRPr sz="1200"/>
          </a:p>
          <a:p>
            <a:pPr indent="0" lvl="0" marL="0" rtl="0" algn="just">
              <a:spcBef>
                <a:spcPts val="0"/>
              </a:spcBef>
              <a:spcAft>
                <a:spcPts val="0"/>
              </a:spcAft>
              <a:buNone/>
            </a:pPr>
            <a:r>
              <a:rPr lang="en" sz="1200"/>
              <a:t>d: number of </a:t>
            </a:r>
            <a:r>
              <a:rPr lang="en" sz="1200"/>
              <a:t>non seasonal</a:t>
            </a:r>
            <a:r>
              <a:rPr lang="en" sz="1200"/>
              <a:t> differences (differencing order)</a:t>
            </a:r>
            <a:endParaRPr sz="1200"/>
          </a:p>
          <a:p>
            <a:pPr indent="0" lvl="0" marL="0" rtl="0" algn="just">
              <a:spcBef>
                <a:spcPts val="0"/>
              </a:spcBef>
              <a:spcAft>
                <a:spcPts val="0"/>
              </a:spcAft>
              <a:buNone/>
            </a:pPr>
            <a:r>
              <a:rPr lang="en" sz="1200"/>
              <a:t>q: number of moving-average terms (MA order)</a:t>
            </a:r>
            <a:endParaRPr sz="1200"/>
          </a:p>
          <a:p>
            <a:pPr indent="0" lvl="0" marL="0" rtl="0" algn="just">
              <a:spcBef>
                <a:spcPts val="0"/>
              </a:spcBef>
              <a:spcAft>
                <a:spcPts val="0"/>
              </a:spcAft>
              <a:buNone/>
            </a:pPr>
            <a:r>
              <a:rPr lang="en"/>
              <a:t>We finally applied the dataset after all the transformations into the ARIMA model, with p, d and q set as 2, 1 and 2, and got the result.</a:t>
            </a:r>
            <a:endParaRPr/>
          </a:p>
          <a:p>
            <a:pPr indent="0" lvl="0" marL="0" rtl="0" algn="just">
              <a:spcBef>
                <a:spcPts val="0"/>
              </a:spcBef>
              <a:spcAft>
                <a:spcPts val="0"/>
              </a:spcAft>
              <a:buNone/>
            </a:pPr>
            <a:r>
              <a:rPr lang="en"/>
              <a:t>Finally we inverted all the previously applied transform on the original dataset, to get the real predicted value with respect to the original dataset and got the result.</a:t>
            </a:r>
            <a:endParaRPr/>
          </a:p>
          <a:p>
            <a:pPr indent="0" lvl="0" marL="0" rtl="0" algn="just">
              <a:spcBef>
                <a:spcPts val="0"/>
              </a:spcBef>
              <a:spcAft>
                <a:spcPts val="0"/>
              </a:spcAft>
              <a:buNone/>
            </a:pPr>
            <a:r>
              <a:rPr b="1" lang="en"/>
              <a:t>Root mean square error in ARIMA model came out to be 7918.05.</a:t>
            </a:r>
            <a:endParaRPr b="1"/>
          </a:p>
        </p:txBody>
      </p:sp>
      <p:cxnSp>
        <p:nvCxnSpPr>
          <p:cNvPr id="195" name="Google Shape;195;p29"/>
          <p:cNvCxnSpPr/>
          <p:nvPr/>
        </p:nvCxnSpPr>
        <p:spPr>
          <a:xfrm>
            <a:off x="4643525" y="1767000"/>
            <a:ext cx="0" cy="3376500"/>
          </a:xfrm>
          <a:prstGeom prst="straightConnector1">
            <a:avLst/>
          </a:prstGeom>
          <a:noFill/>
          <a:ln cap="flat" cmpd="sng" w="9525">
            <a:solidFill>
              <a:schemeClr val="lt2"/>
            </a:solidFill>
            <a:prstDash val="dash"/>
            <a:round/>
            <a:headEnd len="med" w="med" type="none"/>
            <a:tailEnd len="med" w="med" type="none"/>
          </a:ln>
        </p:spPr>
      </p:cxnSp>
      <p:pic>
        <p:nvPicPr>
          <p:cNvPr id="196" name="Google Shape;196;p29"/>
          <p:cNvPicPr preferRelativeResize="0"/>
          <p:nvPr/>
        </p:nvPicPr>
        <p:blipFill>
          <a:blip r:embed="rId3">
            <a:alphaModFix/>
          </a:blip>
          <a:stretch>
            <a:fillRect/>
          </a:stretch>
        </p:blipFill>
        <p:spPr>
          <a:xfrm>
            <a:off x="4817400" y="1709163"/>
            <a:ext cx="2436450" cy="1582125"/>
          </a:xfrm>
          <a:prstGeom prst="rect">
            <a:avLst/>
          </a:prstGeom>
          <a:noFill/>
          <a:ln cap="flat" cmpd="sng" w="9525">
            <a:solidFill>
              <a:schemeClr val="dk2"/>
            </a:solidFill>
            <a:prstDash val="solid"/>
            <a:round/>
            <a:headEnd len="sm" w="sm" type="none"/>
            <a:tailEnd len="sm" w="sm" type="none"/>
          </a:ln>
        </p:spPr>
      </p:pic>
      <p:pic>
        <p:nvPicPr>
          <p:cNvPr id="197" name="Google Shape;197;p29"/>
          <p:cNvPicPr preferRelativeResize="0"/>
          <p:nvPr/>
        </p:nvPicPr>
        <p:blipFill>
          <a:blip r:embed="rId4">
            <a:alphaModFix/>
          </a:blip>
          <a:stretch>
            <a:fillRect/>
          </a:stretch>
        </p:blipFill>
        <p:spPr>
          <a:xfrm>
            <a:off x="4817400" y="3470317"/>
            <a:ext cx="2436450" cy="1607158"/>
          </a:xfrm>
          <a:prstGeom prst="rect">
            <a:avLst/>
          </a:prstGeom>
          <a:noFill/>
          <a:ln cap="flat" cmpd="sng" w="9525">
            <a:solidFill>
              <a:schemeClr val="dk2"/>
            </a:solidFill>
            <a:prstDash val="solid"/>
            <a:round/>
            <a:headEnd len="sm" w="sm" type="none"/>
            <a:tailEnd len="sm" w="sm" type="none"/>
          </a:ln>
        </p:spPr>
      </p:pic>
      <p:sp>
        <p:nvSpPr>
          <p:cNvPr id="198" name="Google Shape;198;p29"/>
          <p:cNvSpPr txBox="1"/>
          <p:nvPr/>
        </p:nvSpPr>
        <p:spPr>
          <a:xfrm>
            <a:off x="7427725" y="2271300"/>
            <a:ext cx="1581000" cy="60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Predicted and the modified dataset Prices, ARIMA</a:t>
            </a:r>
            <a:endParaRPr sz="1200">
              <a:solidFill>
                <a:schemeClr val="lt2"/>
              </a:solidFill>
              <a:latin typeface="Roboto"/>
              <a:ea typeface="Roboto"/>
              <a:cs typeface="Roboto"/>
              <a:sym typeface="Roboto"/>
            </a:endParaRPr>
          </a:p>
        </p:txBody>
      </p:sp>
      <p:sp>
        <p:nvSpPr>
          <p:cNvPr id="199" name="Google Shape;199;p29"/>
          <p:cNvSpPr txBox="1"/>
          <p:nvPr/>
        </p:nvSpPr>
        <p:spPr>
          <a:xfrm>
            <a:off x="7427725" y="3973450"/>
            <a:ext cx="1581000" cy="60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Predicted and Original Prices, ARIMA</a:t>
            </a:r>
            <a:endParaRPr sz="1200">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471900" y="7624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LSTM</a:t>
            </a:r>
            <a:endParaRPr sz="2400"/>
          </a:p>
        </p:txBody>
      </p:sp>
      <p:sp>
        <p:nvSpPr>
          <p:cNvPr id="205" name="Google Shape;205;p30"/>
          <p:cNvSpPr txBox="1"/>
          <p:nvPr>
            <p:ph type="title"/>
          </p:nvPr>
        </p:nvSpPr>
        <p:spPr>
          <a:xfrm>
            <a:off x="471900" y="877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06" name="Google Shape;206;p30"/>
          <p:cNvSpPr txBox="1"/>
          <p:nvPr>
            <p:ph idx="1" type="body"/>
          </p:nvPr>
        </p:nvSpPr>
        <p:spPr>
          <a:xfrm>
            <a:off x="150300" y="1767000"/>
            <a:ext cx="4027500" cy="32550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The LSTM model that we used for training yielded the results that can be seen through the plots.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Results on Training Data:</a:t>
            </a:r>
            <a:endParaRPr/>
          </a:p>
          <a:p>
            <a:pPr indent="-317500" lvl="0" marL="457200" rtl="0" algn="just">
              <a:spcBef>
                <a:spcPts val="0"/>
              </a:spcBef>
              <a:spcAft>
                <a:spcPts val="0"/>
              </a:spcAft>
              <a:buSzPts val="1400"/>
              <a:buChar char="➢"/>
            </a:pPr>
            <a:r>
              <a:rPr lang="en"/>
              <a:t>Mean Absolute Error: </a:t>
            </a:r>
            <a:r>
              <a:rPr b="1" lang="en"/>
              <a:t>21.70</a:t>
            </a:r>
            <a:endParaRPr b="1"/>
          </a:p>
          <a:p>
            <a:pPr indent="-317500" lvl="0" marL="457200" rtl="0" algn="just">
              <a:spcBef>
                <a:spcPts val="0"/>
              </a:spcBef>
              <a:spcAft>
                <a:spcPts val="0"/>
              </a:spcAft>
              <a:buSzPts val="1400"/>
              <a:buChar char="➢"/>
            </a:pPr>
            <a:r>
              <a:rPr lang="en"/>
              <a:t>Root Mean Squared Error: </a:t>
            </a:r>
            <a:r>
              <a:rPr b="1" lang="en"/>
              <a:t>25.19</a:t>
            </a:r>
            <a:endParaRPr b="1"/>
          </a:p>
          <a:p>
            <a:pPr indent="0" lvl="0" marL="0" rtl="0" algn="just">
              <a:spcBef>
                <a:spcPts val="0"/>
              </a:spcBef>
              <a:spcAft>
                <a:spcPts val="0"/>
              </a:spcAft>
              <a:buNone/>
            </a:pPr>
            <a:r>
              <a:t/>
            </a:r>
            <a:endParaRPr b="1"/>
          </a:p>
          <a:p>
            <a:pPr indent="0" lvl="0" marL="0" rtl="0" algn="just">
              <a:spcBef>
                <a:spcPts val="0"/>
              </a:spcBef>
              <a:spcAft>
                <a:spcPts val="0"/>
              </a:spcAft>
              <a:buNone/>
            </a:pPr>
            <a:r>
              <a:rPr lang="en"/>
              <a:t>Results on Test Data:</a:t>
            </a:r>
            <a:endParaRPr/>
          </a:p>
          <a:p>
            <a:pPr indent="-317500" lvl="0" marL="457200" rtl="0" algn="just">
              <a:spcBef>
                <a:spcPts val="0"/>
              </a:spcBef>
              <a:spcAft>
                <a:spcPts val="0"/>
              </a:spcAft>
              <a:buSzPts val="1400"/>
              <a:buChar char="➢"/>
            </a:pPr>
            <a:r>
              <a:rPr lang="en"/>
              <a:t>Mean Absolute Error: </a:t>
            </a:r>
            <a:r>
              <a:rPr b="1" lang="en"/>
              <a:t>21.62</a:t>
            </a:r>
            <a:endParaRPr b="1"/>
          </a:p>
          <a:p>
            <a:pPr indent="-317500" lvl="0" marL="457200" rtl="0" algn="just">
              <a:spcBef>
                <a:spcPts val="0"/>
              </a:spcBef>
              <a:spcAft>
                <a:spcPts val="0"/>
              </a:spcAft>
              <a:buSzPts val="1400"/>
              <a:buChar char="➢"/>
            </a:pPr>
            <a:r>
              <a:rPr lang="en"/>
              <a:t>Root Mean Squared Error: </a:t>
            </a:r>
            <a:r>
              <a:rPr b="1" lang="en"/>
              <a:t>24.06</a:t>
            </a:r>
            <a:endParaRPr b="1"/>
          </a:p>
        </p:txBody>
      </p:sp>
      <p:cxnSp>
        <p:nvCxnSpPr>
          <p:cNvPr id="207" name="Google Shape;207;p30"/>
          <p:cNvCxnSpPr/>
          <p:nvPr/>
        </p:nvCxnSpPr>
        <p:spPr>
          <a:xfrm>
            <a:off x="4250075" y="1767000"/>
            <a:ext cx="0" cy="3376500"/>
          </a:xfrm>
          <a:prstGeom prst="straightConnector1">
            <a:avLst/>
          </a:prstGeom>
          <a:noFill/>
          <a:ln cap="flat" cmpd="sng" w="9525">
            <a:solidFill>
              <a:schemeClr val="lt2"/>
            </a:solidFill>
            <a:prstDash val="dash"/>
            <a:round/>
            <a:headEnd len="med" w="med" type="none"/>
            <a:tailEnd len="med" w="med" type="none"/>
          </a:ln>
        </p:spPr>
      </p:cxnSp>
      <p:sp>
        <p:nvSpPr>
          <p:cNvPr id="208" name="Google Shape;208;p30"/>
          <p:cNvSpPr txBox="1"/>
          <p:nvPr/>
        </p:nvSpPr>
        <p:spPr>
          <a:xfrm>
            <a:off x="7139375" y="2189050"/>
            <a:ext cx="1974600" cy="76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Roboto"/>
                <a:ea typeface="Roboto"/>
                <a:cs typeface="Roboto"/>
                <a:sym typeface="Roboto"/>
              </a:rPr>
              <a:t>Plot showing the predicted vs the original prices in the training dataset,</a:t>
            </a:r>
            <a:endParaRPr sz="1200">
              <a:solidFill>
                <a:schemeClr val="lt2"/>
              </a:solidFill>
              <a:latin typeface="Roboto"/>
              <a:ea typeface="Roboto"/>
              <a:cs typeface="Roboto"/>
              <a:sym typeface="Roboto"/>
            </a:endParaRPr>
          </a:p>
          <a:p>
            <a:pPr indent="0" lvl="0" marL="0" rtl="0" algn="ctr">
              <a:spcBef>
                <a:spcPts val="0"/>
              </a:spcBef>
              <a:spcAft>
                <a:spcPts val="0"/>
              </a:spcAft>
              <a:buNone/>
            </a:pPr>
            <a:r>
              <a:rPr lang="en" sz="1200">
                <a:solidFill>
                  <a:schemeClr val="lt2"/>
                </a:solidFill>
                <a:latin typeface="Roboto"/>
                <a:ea typeface="Roboto"/>
                <a:cs typeface="Roboto"/>
                <a:sym typeface="Roboto"/>
              </a:rPr>
              <a:t>LSTM</a:t>
            </a:r>
            <a:endParaRPr sz="1200">
              <a:solidFill>
                <a:schemeClr val="lt2"/>
              </a:solidFill>
              <a:latin typeface="Roboto"/>
              <a:ea typeface="Roboto"/>
              <a:cs typeface="Roboto"/>
              <a:sym typeface="Roboto"/>
            </a:endParaRPr>
          </a:p>
        </p:txBody>
      </p:sp>
      <p:sp>
        <p:nvSpPr>
          <p:cNvPr id="209" name="Google Shape;209;p30"/>
          <p:cNvSpPr txBox="1"/>
          <p:nvPr/>
        </p:nvSpPr>
        <p:spPr>
          <a:xfrm>
            <a:off x="7240825" y="3828063"/>
            <a:ext cx="1844400" cy="76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Roboto"/>
                <a:ea typeface="Roboto"/>
                <a:cs typeface="Roboto"/>
                <a:sym typeface="Roboto"/>
              </a:rPr>
              <a:t>Plot showing the predicted vs the original prices in the test dataset, LSTM</a:t>
            </a:r>
            <a:endParaRPr sz="1200">
              <a:solidFill>
                <a:schemeClr val="lt2"/>
              </a:solidFill>
              <a:latin typeface="Roboto"/>
              <a:ea typeface="Roboto"/>
              <a:cs typeface="Roboto"/>
              <a:sym typeface="Roboto"/>
            </a:endParaRPr>
          </a:p>
        </p:txBody>
      </p:sp>
      <p:pic>
        <p:nvPicPr>
          <p:cNvPr id="210" name="Google Shape;210;p30"/>
          <p:cNvPicPr preferRelativeResize="0"/>
          <p:nvPr/>
        </p:nvPicPr>
        <p:blipFill>
          <a:blip r:embed="rId3">
            <a:alphaModFix/>
          </a:blip>
          <a:stretch>
            <a:fillRect/>
          </a:stretch>
        </p:blipFill>
        <p:spPr>
          <a:xfrm>
            <a:off x="4322350" y="1859588"/>
            <a:ext cx="2773906" cy="1426575"/>
          </a:xfrm>
          <a:prstGeom prst="rect">
            <a:avLst/>
          </a:prstGeom>
          <a:noFill/>
          <a:ln cap="flat" cmpd="sng" w="9525">
            <a:solidFill>
              <a:schemeClr val="dk2"/>
            </a:solidFill>
            <a:prstDash val="solid"/>
            <a:round/>
            <a:headEnd len="sm" w="sm" type="none"/>
            <a:tailEnd len="sm" w="sm" type="none"/>
          </a:ln>
        </p:spPr>
      </p:pic>
      <p:pic>
        <p:nvPicPr>
          <p:cNvPr id="211" name="Google Shape;211;p30"/>
          <p:cNvPicPr preferRelativeResize="0"/>
          <p:nvPr/>
        </p:nvPicPr>
        <p:blipFill>
          <a:blip r:embed="rId4">
            <a:alphaModFix/>
          </a:blip>
          <a:stretch>
            <a:fillRect/>
          </a:stretch>
        </p:blipFill>
        <p:spPr>
          <a:xfrm>
            <a:off x="4294138" y="3498625"/>
            <a:ext cx="2830331" cy="1426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REFERENCES</a:t>
            </a:r>
            <a:endParaRPr sz="2400"/>
          </a:p>
        </p:txBody>
      </p:sp>
      <p:sp>
        <p:nvSpPr>
          <p:cNvPr id="217" name="Google Shape;217;p31"/>
          <p:cNvSpPr txBox="1"/>
          <p:nvPr/>
        </p:nvSpPr>
        <p:spPr>
          <a:xfrm>
            <a:off x="114450" y="797625"/>
            <a:ext cx="8927700" cy="425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Image taken from https://www.eia.gov/electricity/wholesale/ [Online Image]</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a:latin typeface="Roboto"/>
                <a:ea typeface="Roboto"/>
                <a:cs typeface="Roboto"/>
                <a:sym typeface="Roboto"/>
              </a:rPr>
              <a:t>Pasapitch Chujai, Nittaya Kerdprasop, and Kittisak Kerdprasop, “Time Series Analysis of Household Electric Consumption with ARIMA and ARMA Models”, International MultiConference of Engineers and Computer Scientists 2013 Vol I, IMECS 2013, March 13 - 15, 2013, Hong Kong</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a:latin typeface="Roboto"/>
                <a:ea typeface="Roboto"/>
                <a:cs typeface="Roboto"/>
                <a:sym typeface="Roboto"/>
              </a:rPr>
              <a:t>Y. S. Afrianti, S. W. Indratno and U. S. Pasaribu, “Imputation algorithm based on copula for missing value in timeseries data”, 2014 2nd International Conference on Technology, Informatics, Management, Engineering Environment, Bandung, 2014, pp. 252-257. doi: 10.1109/TIME-E.2014.7011627</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a:latin typeface="Roboto"/>
                <a:ea typeface="Roboto"/>
                <a:cs typeface="Roboto"/>
                <a:sym typeface="Roboto"/>
              </a:rPr>
              <a:t>Y. Zhao and L. Shen, “Application of time series auto regressive model in price forecast”, 2011 International Conference on Business Management and Electronic Information, Guangzhou, 2011, pp. 768-771. doi: 10.1109/ICBMEI.2011.5921078</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a:latin typeface="Roboto"/>
                <a:ea typeface="Roboto"/>
                <a:cs typeface="Roboto"/>
                <a:sym typeface="Roboto"/>
              </a:rPr>
              <a:t>S. Lei, C. Sun, Q. Zhou and X. Zhang, “The research of local linear model of short term electrical load on multivariate time series”, 2005 IEEE Russia Power Tech, St. Petersburg, 2005, pp. 1-5. doi: 10.1109/PTC.2005.4524543</a:t>
            </a:r>
            <a:endParaRPr>
              <a:latin typeface="Roboto"/>
              <a:ea typeface="Roboto"/>
              <a:cs typeface="Roboto"/>
              <a:sym typeface="Roboto"/>
            </a:endParaRPr>
          </a:p>
          <a:p>
            <a:pPr indent="-317500" lvl="0" marL="457200" rtl="0" algn="l">
              <a:spcBef>
                <a:spcPts val="1000"/>
              </a:spcBef>
              <a:spcAft>
                <a:spcPts val="1000"/>
              </a:spcAft>
              <a:buSzPts val="1400"/>
              <a:buFont typeface="Roboto"/>
              <a:buAutoNum type="arabicPeriod"/>
            </a:pPr>
            <a:r>
              <a:rPr lang="en">
                <a:latin typeface="Roboto"/>
                <a:ea typeface="Roboto"/>
                <a:cs typeface="Roboto"/>
                <a:sym typeface="Roboto"/>
              </a:rPr>
              <a:t>Bhaskar Pratim Mukhoty, Vikas Maurya, Sandeep Kumar Shukla, “Sequence</a:t>
            </a:r>
            <a:r>
              <a:rPr lang="en"/>
              <a:t> to sequence deep learning models for solar irradiation forecasting”, Indian Institute of Technology Kanpur.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ABSTRACT</a:t>
            </a:r>
            <a:endParaRPr sz="3000"/>
          </a:p>
        </p:txBody>
      </p:sp>
      <p:sp>
        <p:nvSpPr>
          <p:cNvPr id="76" name="Google Shape;76;p14"/>
          <p:cNvSpPr txBox="1"/>
          <p:nvPr>
            <p:ph idx="1" type="body"/>
          </p:nvPr>
        </p:nvSpPr>
        <p:spPr>
          <a:xfrm>
            <a:off x="460950" y="1690150"/>
            <a:ext cx="8222100" cy="3371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Time series datasets have been a subject of interest in recent times. The task is imposing as the datasets are disorganised and have to be manually combined which is a tedious task. The datasets have to be merged based on the timestamp, but before that personalised weights have to be calculated for every dataset. </a:t>
            </a:r>
            <a:endParaRPr/>
          </a:p>
          <a:p>
            <a:pPr indent="0" lvl="0" marL="0" rtl="0" algn="just">
              <a:lnSpc>
                <a:spcPct val="100000"/>
              </a:lnSpc>
              <a:spcBef>
                <a:spcPts val="1600"/>
              </a:spcBef>
              <a:spcAft>
                <a:spcPts val="1600"/>
              </a:spcAft>
              <a:buNone/>
            </a:pPr>
            <a:r>
              <a:rPr lang="en"/>
              <a:t>In this report, we illustrate the multivariate time-series analysis with the example of solar energy trading prices dataset of a major energy production hub of U.S. Weights are calculated for various states’ dataset based on individual state’s contribution to the total solar production for the hub. Finally we compare the results of ARIMA and LSTM models, which showed that LSTMs are a much better choice for handling the multivariate time series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REFERENCES</a:t>
            </a:r>
            <a:endParaRPr sz="2400"/>
          </a:p>
        </p:txBody>
      </p:sp>
      <p:sp>
        <p:nvSpPr>
          <p:cNvPr id="223" name="Google Shape;223;p32"/>
          <p:cNvSpPr txBox="1"/>
          <p:nvPr/>
        </p:nvSpPr>
        <p:spPr>
          <a:xfrm>
            <a:off x="114450" y="797625"/>
            <a:ext cx="8927700" cy="425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startAt="7"/>
            </a:pPr>
            <a:r>
              <a:rPr lang="en"/>
              <a:t>A. Sarah, K. Lee and H. Kim, “LSTM Model to Forecast Time Series for EC2 Cloud Price”, 2018 IEEE 16th Intl Conf on Dependable, Autonomic and Secure Computing, 16th Intl Conf on Pervasive Intelligence and Computing, 4th Intl Conf on Big Data Intelligence and Computing and Cyber Science and Technology Congress(DASC/PiCom/DataCom/CyberSciTech), Athens, 2018, pp. 1085-1088.</a:t>
            </a:r>
            <a:endParaRPr/>
          </a:p>
          <a:p>
            <a:pPr indent="-317500" lvl="0" marL="457200" rtl="0" algn="l">
              <a:spcBef>
                <a:spcPts val="1000"/>
              </a:spcBef>
              <a:spcAft>
                <a:spcPts val="0"/>
              </a:spcAft>
              <a:buSzPts val="1400"/>
              <a:buAutoNum type="arabicPeriod" startAt="7"/>
            </a:pPr>
            <a:r>
              <a:rPr lang="en"/>
              <a:t>Vladimir Stojov, Nikola Koteli, Petre Lameski, Eftim Zdravevski, “Application of machine learning and time-series analysis for air pollution prediction”, CiiT 2018 - 15th International Conference on Informatics and Information Technologies, 2018, Mavrovo, Macedonia.</a:t>
            </a:r>
            <a:endParaRPr/>
          </a:p>
          <a:p>
            <a:pPr indent="-317500" lvl="0" marL="457200" rtl="0" algn="l">
              <a:spcBef>
                <a:spcPts val="1000"/>
              </a:spcBef>
              <a:spcAft>
                <a:spcPts val="1000"/>
              </a:spcAft>
              <a:buSzPts val="1400"/>
              <a:buAutoNum type="arabicPeriod" startAt="7"/>
            </a:pPr>
            <a:r>
              <a:rPr lang="en"/>
              <a:t>Soumyo V. Chakraborty and Sandeep K. Shukla, “Predictive Modeling of Electricity Trading Prices and the Impact of Increasing Solar Energy Penetration”, Indian Institute of Technology Kanpur.</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2392025" y="1830600"/>
            <a:ext cx="40452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THANK</a:t>
            </a:r>
            <a:r>
              <a:rPr lang="en"/>
              <a:t> </a:t>
            </a:r>
            <a:r>
              <a:rPr lang="en">
                <a:solidFill>
                  <a:schemeClr val="lt1"/>
                </a:solidFill>
              </a:rPr>
              <a:t>YOU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158700" y="4290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INTRODUCTION</a:t>
            </a:r>
            <a:endParaRPr sz="3000"/>
          </a:p>
        </p:txBody>
      </p:sp>
      <p:sp>
        <p:nvSpPr>
          <p:cNvPr id="82" name="Google Shape;82;p15"/>
          <p:cNvSpPr txBox="1"/>
          <p:nvPr/>
        </p:nvSpPr>
        <p:spPr>
          <a:xfrm>
            <a:off x="166050" y="783325"/>
            <a:ext cx="8811900" cy="41886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Time-series analysis is of utmost importance in the modern world where every industry wants to enhance its revenue by predicting the future to adjust their production, consumption or other things.</a:t>
            </a:r>
            <a:endParaRPr>
              <a:solidFill>
                <a:schemeClr val="lt2"/>
              </a:solidFill>
              <a:latin typeface="Roboto"/>
              <a:ea typeface="Roboto"/>
              <a:cs typeface="Roboto"/>
              <a:sym typeface="Roboto"/>
            </a:endParaRPr>
          </a:p>
          <a:p>
            <a:pPr indent="-317500" lvl="0" marL="457200" rtl="0" algn="just">
              <a:lnSpc>
                <a:spcPct val="100000"/>
              </a:lnSpc>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Other than business domain it can be used in monitoring physical systems, software systems, financial trading systems, weather forecasting and various other domains.</a:t>
            </a:r>
            <a:endParaRPr>
              <a:solidFill>
                <a:schemeClr val="lt2"/>
              </a:solidFill>
              <a:latin typeface="Roboto"/>
              <a:ea typeface="Roboto"/>
              <a:cs typeface="Roboto"/>
              <a:sym typeface="Roboto"/>
            </a:endParaRPr>
          </a:p>
          <a:p>
            <a:pPr indent="-317500" lvl="0" marL="457200" rtl="0" algn="just">
              <a:lnSpc>
                <a:spcPct val="100000"/>
              </a:lnSpc>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The time series dataset is a real backbreaker.  Dataset combining is a hectic task in itself especially in case of a multivariate time series dataset. The datasets usually are not easily available in a single file.  One has to manually combine the datasets after studying the individual datasets and getting appropriate weight for each one of them.</a:t>
            </a:r>
            <a:endParaRPr>
              <a:solidFill>
                <a:schemeClr val="lt2"/>
              </a:solidFill>
              <a:latin typeface="Roboto"/>
              <a:ea typeface="Roboto"/>
              <a:cs typeface="Roboto"/>
              <a:sym typeface="Roboto"/>
            </a:endParaRPr>
          </a:p>
          <a:p>
            <a:pPr indent="-317500" lvl="0" marL="457200" rtl="0" algn="just">
              <a:lnSpc>
                <a:spcPct val="100000"/>
              </a:lnSpc>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Here we present the right approach to combine these datasets by the exemplification of the solar energy trading prices datasets of the US government. The final dataset consisted of various features along with the daily energy trading price for the PJM West Hub.</a:t>
            </a:r>
            <a:endParaRPr>
              <a:solidFill>
                <a:schemeClr val="lt2"/>
              </a:solidFill>
              <a:latin typeface="Roboto"/>
              <a:ea typeface="Roboto"/>
              <a:cs typeface="Roboto"/>
              <a:sym typeface="Roboto"/>
            </a:endParaRPr>
          </a:p>
          <a:p>
            <a:pPr indent="-317500" lvl="0" marL="457200" rtl="0" algn="just">
              <a:lnSpc>
                <a:spcPct val="100000"/>
              </a:lnSpc>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Traditionally, time-series forecasting is done using </a:t>
            </a:r>
            <a:r>
              <a:rPr lang="en">
                <a:solidFill>
                  <a:schemeClr val="lt2"/>
                </a:solidFill>
                <a:latin typeface="Roboto"/>
                <a:ea typeface="Roboto"/>
                <a:cs typeface="Roboto"/>
                <a:sym typeface="Roboto"/>
              </a:rPr>
              <a:t>statistical</a:t>
            </a:r>
            <a:r>
              <a:rPr lang="en">
                <a:solidFill>
                  <a:schemeClr val="lt2"/>
                </a:solidFill>
                <a:latin typeface="Roboto"/>
                <a:ea typeface="Roboto"/>
                <a:cs typeface="Roboto"/>
                <a:sym typeface="Roboto"/>
              </a:rPr>
              <a:t> models like ARIMA, but they fail to give good results in case of multivariate time-series. </a:t>
            </a:r>
            <a:r>
              <a:rPr lang="en">
                <a:solidFill>
                  <a:schemeClr val="lt2"/>
                </a:solidFill>
                <a:latin typeface="Roboto"/>
                <a:ea typeface="Roboto"/>
                <a:cs typeface="Roboto"/>
                <a:sym typeface="Roboto"/>
              </a:rPr>
              <a:t>We have used LSTM to predict the prices based on the various features, attributing to the fact  that we had a large training set and deep learning models have been giving exceptional results on a comparatively vast dataset.. </a:t>
            </a:r>
            <a:endParaRPr>
              <a:solidFill>
                <a:schemeClr val="lt2"/>
              </a:solidFill>
              <a:latin typeface="Roboto"/>
              <a:ea typeface="Roboto"/>
              <a:cs typeface="Roboto"/>
              <a:sym typeface="Roboto"/>
            </a:endParaRPr>
          </a:p>
          <a:p>
            <a:pPr indent="-317500" lvl="0" marL="457200" rtl="0" algn="just">
              <a:lnSpc>
                <a:spcPct val="100000"/>
              </a:lnSpc>
              <a:spcBef>
                <a:spcPts val="1000"/>
              </a:spcBef>
              <a:spcAft>
                <a:spcPts val="1000"/>
              </a:spcAft>
              <a:buClr>
                <a:schemeClr val="lt2"/>
              </a:buClr>
              <a:buSzPts val="1400"/>
              <a:buFont typeface="Roboto"/>
              <a:buChar char="●"/>
            </a:pPr>
            <a:r>
              <a:rPr lang="en">
                <a:solidFill>
                  <a:schemeClr val="lt2"/>
                </a:solidFill>
                <a:latin typeface="Roboto"/>
                <a:ea typeface="Roboto"/>
                <a:cs typeface="Roboto"/>
                <a:sym typeface="Roboto"/>
              </a:rPr>
              <a:t>Model is trained in such a way that it learns the trend for the past thirty days and forecast the price of the current day.</a:t>
            </a:r>
            <a:endParaRPr>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MOTIVATION</a:t>
            </a:r>
            <a:endParaRPr sz="3000"/>
          </a:p>
        </p:txBody>
      </p:sp>
      <p:sp>
        <p:nvSpPr>
          <p:cNvPr id="88" name="Google Shape;88;p16"/>
          <p:cNvSpPr txBox="1"/>
          <p:nvPr>
            <p:ph idx="1" type="body"/>
          </p:nvPr>
        </p:nvSpPr>
        <p:spPr>
          <a:xfrm>
            <a:off x="471900" y="1747400"/>
            <a:ext cx="8222100" cy="3249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600"/>
              <a:t>The motivation for doing this project was primarily an interest in undertaking a challenging project in an interesting area of research.</a:t>
            </a:r>
            <a:endParaRPr sz="1600"/>
          </a:p>
          <a:p>
            <a:pPr indent="0" lvl="0" marL="0" rtl="0" algn="just">
              <a:lnSpc>
                <a:spcPct val="100000"/>
              </a:lnSpc>
              <a:spcBef>
                <a:spcPts val="1600"/>
              </a:spcBef>
              <a:spcAft>
                <a:spcPts val="0"/>
              </a:spcAft>
              <a:buNone/>
            </a:pPr>
            <a:r>
              <a:rPr lang="en" sz="1600"/>
              <a:t>A variety of forecasting problems can be seen around, ranging from stock price prediction to weather forecasting, all, in some or the other way, deals with time series data. We further researched the topic and came across various papers that implement Machine Learning and Deep Learning strategies in the domain of forecasting problems, this further sparked our interest to take on this project.</a:t>
            </a:r>
            <a:endParaRPr sz="1600"/>
          </a:p>
          <a:p>
            <a:pPr indent="0" lvl="0" marL="0" rtl="0" algn="just">
              <a:lnSpc>
                <a:spcPct val="100000"/>
              </a:lnSpc>
              <a:spcBef>
                <a:spcPts val="1600"/>
              </a:spcBef>
              <a:spcAft>
                <a:spcPts val="1600"/>
              </a:spcAft>
              <a:buNone/>
            </a:pPr>
            <a:r>
              <a:rPr lang="en" sz="1600"/>
              <a:t>The best thing about time series analysis is that it can be used to</a:t>
            </a:r>
            <a:r>
              <a:rPr lang="en" sz="1600"/>
              <a:t> predict the future</a:t>
            </a:r>
            <a:r>
              <a:rPr lang="en" sz="1600"/>
              <a:t> as well as </a:t>
            </a:r>
            <a:r>
              <a:rPr lang="en" sz="1600"/>
              <a:t>understand the past</a:t>
            </a:r>
            <a:r>
              <a:rPr lang="en" sz="1600"/>
              <a:t>. This  all  intrigued  us  to  explore  the  time-series  analysis  and  hence,  we took  this project that focuses on determination of energy trading price of a hub, using a multivariate time series.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158700" y="3780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PROBLEM DEFINITION</a:t>
            </a:r>
            <a:endParaRPr sz="3000"/>
          </a:p>
        </p:txBody>
      </p:sp>
      <p:sp>
        <p:nvSpPr>
          <p:cNvPr id="94" name="Google Shape;94;p17"/>
          <p:cNvSpPr txBox="1"/>
          <p:nvPr/>
        </p:nvSpPr>
        <p:spPr>
          <a:xfrm>
            <a:off x="158650" y="804800"/>
            <a:ext cx="4348200" cy="42063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We need to combine the necessary data from various datasets of various hubs, the data is of electricity prices. The availability and consumption of both of these resources is dependent on the weather, hence involve a high degree of uncertainty and a good degree of variability.</a:t>
            </a:r>
            <a:endParaRPr>
              <a:solidFill>
                <a:schemeClr val="lt2"/>
              </a:solidFill>
              <a:latin typeface="Roboto"/>
              <a:ea typeface="Roboto"/>
              <a:cs typeface="Roboto"/>
              <a:sym typeface="Roboto"/>
            </a:endParaRPr>
          </a:p>
          <a:p>
            <a:pPr indent="-317500" lvl="0" marL="457200" rtl="0" algn="just">
              <a:lnSpc>
                <a:spcPct val="100000"/>
              </a:lnSpc>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We also need to build a suitable and accurate model capable of handling the multivariate time series data and analyse its results.</a:t>
            </a:r>
            <a:endParaRPr>
              <a:solidFill>
                <a:schemeClr val="lt2"/>
              </a:solidFill>
              <a:latin typeface="Roboto"/>
              <a:ea typeface="Roboto"/>
              <a:cs typeface="Roboto"/>
              <a:sym typeface="Roboto"/>
            </a:endParaRPr>
          </a:p>
          <a:p>
            <a:pPr indent="0" lvl="0" marL="457200" rtl="0" algn="just">
              <a:lnSpc>
                <a:spcPct val="100000"/>
              </a:lnSpc>
              <a:spcBef>
                <a:spcPts val="0"/>
              </a:spcBef>
              <a:spcAft>
                <a:spcPts val="0"/>
              </a:spcAft>
              <a:buNone/>
            </a:pPr>
            <a:r>
              <a:t/>
            </a:r>
            <a:endParaRPr>
              <a:solidFill>
                <a:schemeClr val="lt2"/>
              </a:solidFill>
              <a:latin typeface="Roboto"/>
              <a:ea typeface="Roboto"/>
              <a:cs typeface="Roboto"/>
              <a:sym typeface="Roboto"/>
            </a:endParaRPr>
          </a:p>
        </p:txBody>
      </p:sp>
      <p:cxnSp>
        <p:nvCxnSpPr>
          <p:cNvPr id="95" name="Google Shape;95;p17"/>
          <p:cNvCxnSpPr/>
          <p:nvPr/>
        </p:nvCxnSpPr>
        <p:spPr>
          <a:xfrm>
            <a:off x="4572000" y="783350"/>
            <a:ext cx="0" cy="4249200"/>
          </a:xfrm>
          <a:prstGeom prst="straightConnector1">
            <a:avLst/>
          </a:prstGeom>
          <a:noFill/>
          <a:ln cap="flat" cmpd="sng" w="9525">
            <a:solidFill>
              <a:schemeClr val="lt2"/>
            </a:solidFill>
            <a:prstDash val="solid"/>
            <a:round/>
            <a:headEnd len="med" w="med" type="none"/>
            <a:tailEnd len="med" w="med" type="none"/>
          </a:ln>
        </p:spPr>
      </p:cxnSp>
      <p:sp>
        <p:nvSpPr>
          <p:cNvPr id="96" name="Google Shape;96;p17"/>
          <p:cNvSpPr txBox="1"/>
          <p:nvPr/>
        </p:nvSpPr>
        <p:spPr>
          <a:xfrm>
            <a:off x="4637150" y="640500"/>
            <a:ext cx="4348200" cy="4503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lt2"/>
                </a:solidFill>
                <a:latin typeface="Roboto"/>
                <a:ea typeface="Roboto"/>
                <a:cs typeface="Roboto"/>
                <a:sym typeface="Roboto"/>
              </a:rPr>
              <a:t>Datasets</a:t>
            </a:r>
            <a:r>
              <a:rPr lang="en" sz="1600">
                <a:solidFill>
                  <a:schemeClr val="lt2"/>
                </a:solidFill>
                <a:latin typeface="Roboto"/>
                <a:ea typeface="Roboto"/>
                <a:cs typeface="Roboto"/>
                <a:sym typeface="Roboto"/>
              </a:rPr>
              <a:t>:</a:t>
            </a:r>
            <a:endParaRPr sz="1600">
              <a:solidFill>
                <a:schemeClr val="lt2"/>
              </a:solidFill>
              <a:latin typeface="Roboto"/>
              <a:ea typeface="Roboto"/>
              <a:cs typeface="Roboto"/>
              <a:sym typeface="Roboto"/>
            </a:endParaRPr>
          </a:p>
          <a:p>
            <a:pPr indent="0" lvl="0" marL="0" rtl="0" algn="just">
              <a:spcBef>
                <a:spcPts val="0"/>
              </a:spcBef>
              <a:spcAft>
                <a:spcPts val="0"/>
              </a:spcAft>
              <a:buNone/>
            </a:pPr>
            <a:r>
              <a:t/>
            </a:r>
            <a:endParaRPr sz="1000">
              <a:solidFill>
                <a:schemeClr val="lt2"/>
              </a:solidFill>
              <a:latin typeface="Roboto"/>
              <a:ea typeface="Roboto"/>
              <a:cs typeface="Roboto"/>
              <a:sym typeface="Roboto"/>
            </a:endParaRPr>
          </a:p>
          <a:p>
            <a:pPr indent="-317500" lvl="0" marL="457200" rtl="0" algn="just">
              <a:spcBef>
                <a:spcPts val="0"/>
              </a:spcBef>
              <a:spcAft>
                <a:spcPts val="0"/>
              </a:spcAft>
              <a:buClr>
                <a:schemeClr val="lt2"/>
              </a:buClr>
              <a:buSzPts val="1400"/>
              <a:buFont typeface="Roboto"/>
              <a:buAutoNum type="arabicPeriod"/>
            </a:pPr>
            <a:r>
              <a:rPr b="1" lang="en">
                <a:solidFill>
                  <a:schemeClr val="lt2"/>
                </a:solidFill>
                <a:latin typeface="Roboto"/>
                <a:ea typeface="Roboto"/>
                <a:cs typeface="Roboto"/>
                <a:sym typeface="Roboto"/>
              </a:rPr>
              <a:t>Wholesale electricity Data for the PJM West Hub provided by EIA</a:t>
            </a:r>
            <a:r>
              <a:rPr lang="en">
                <a:solidFill>
                  <a:schemeClr val="lt2"/>
                </a:solidFill>
                <a:latin typeface="Roboto"/>
                <a:ea typeface="Roboto"/>
                <a:cs typeface="Roboto"/>
                <a:sym typeface="Roboto"/>
              </a:rPr>
              <a:t> : This dataset contains daily data on electricity prices, trading volume etc for the PJM-West electricity trading hub.</a:t>
            </a:r>
            <a:endParaRPr>
              <a:solidFill>
                <a:schemeClr val="lt2"/>
              </a:solidFill>
              <a:latin typeface="Roboto"/>
              <a:ea typeface="Roboto"/>
              <a:cs typeface="Roboto"/>
              <a:sym typeface="Roboto"/>
            </a:endParaRPr>
          </a:p>
          <a:p>
            <a:pPr indent="-317500" lvl="0" marL="457200" rtl="0" algn="just">
              <a:spcBef>
                <a:spcPts val="0"/>
              </a:spcBef>
              <a:spcAft>
                <a:spcPts val="0"/>
              </a:spcAft>
              <a:buClr>
                <a:schemeClr val="lt2"/>
              </a:buClr>
              <a:buSzPts val="1400"/>
              <a:buFont typeface="Roboto"/>
              <a:buAutoNum type="arabicPeriod"/>
            </a:pPr>
            <a:r>
              <a:rPr b="1" lang="en">
                <a:solidFill>
                  <a:schemeClr val="lt2"/>
                </a:solidFill>
                <a:latin typeface="Roboto"/>
                <a:ea typeface="Roboto"/>
                <a:cs typeface="Roboto"/>
                <a:sym typeface="Roboto"/>
              </a:rPr>
              <a:t>State  Energy  Data  System  (SEDS),  U.S. Energy  Information  Administration dataset</a:t>
            </a:r>
            <a:r>
              <a:rPr lang="en">
                <a:solidFill>
                  <a:schemeClr val="lt2"/>
                </a:solidFill>
                <a:latin typeface="Roboto"/>
                <a:ea typeface="Roboto"/>
                <a:cs typeface="Roboto"/>
                <a:sym typeface="Roboto"/>
              </a:rPr>
              <a:t> : This  dataset  is  also  provided  by  the  US Energy  Information  Administration(EIA) and was used to extract the solar energy production estimates for the states covered by the PJM West hub from 2000-2013.</a:t>
            </a:r>
            <a:endParaRPr>
              <a:solidFill>
                <a:schemeClr val="lt2"/>
              </a:solidFill>
              <a:latin typeface="Roboto"/>
              <a:ea typeface="Roboto"/>
              <a:cs typeface="Roboto"/>
              <a:sym typeface="Roboto"/>
            </a:endParaRPr>
          </a:p>
          <a:p>
            <a:pPr indent="-317500" lvl="0" marL="457200" rtl="0" algn="just">
              <a:spcBef>
                <a:spcPts val="0"/>
              </a:spcBef>
              <a:spcAft>
                <a:spcPts val="0"/>
              </a:spcAft>
              <a:buClr>
                <a:schemeClr val="lt2"/>
              </a:buClr>
              <a:buSzPts val="1400"/>
              <a:buFont typeface="Roboto"/>
              <a:buAutoNum type="arabicPeriod"/>
            </a:pPr>
            <a:r>
              <a:rPr b="1" lang="en">
                <a:solidFill>
                  <a:schemeClr val="lt2"/>
                </a:solidFill>
                <a:latin typeface="Roboto"/>
                <a:ea typeface="Roboto"/>
                <a:cs typeface="Roboto"/>
                <a:sym typeface="Roboto"/>
              </a:rPr>
              <a:t>SP index daily price data, Yahoo finance</a:t>
            </a:r>
            <a:r>
              <a:rPr lang="en">
                <a:solidFill>
                  <a:schemeClr val="lt2"/>
                </a:solidFill>
                <a:latin typeface="Roboto"/>
                <a:ea typeface="Roboto"/>
                <a:cs typeface="Roboto"/>
                <a:sym typeface="Roboto"/>
              </a:rPr>
              <a:t> : This dataset contains the daily prices of the SP IS equity index from 2000-2013.</a:t>
            </a:r>
            <a:endParaRPr>
              <a:solidFill>
                <a:schemeClr val="lt2"/>
              </a:solidFill>
              <a:latin typeface="Roboto"/>
              <a:ea typeface="Roboto"/>
              <a:cs typeface="Roboto"/>
              <a:sym typeface="Roboto"/>
            </a:endParaRPr>
          </a:p>
          <a:p>
            <a:pPr indent="-317500" lvl="0" marL="457200" rtl="0" algn="just">
              <a:spcBef>
                <a:spcPts val="0"/>
              </a:spcBef>
              <a:spcAft>
                <a:spcPts val="0"/>
              </a:spcAft>
              <a:buClr>
                <a:schemeClr val="lt2"/>
              </a:buClr>
              <a:buSzPts val="1400"/>
              <a:buFont typeface="Roboto"/>
              <a:buAutoNum type="arabicPeriod"/>
            </a:pPr>
            <a:r>
              <a:rPr b="1" lang="en">
                <a:solidFill>
                  <a:schemeClr val="lt2"/>
                </a:solidFill>
                <a:latin typeface="Roboto"/>
                <a:ea typeface="Roboto"/>
                <a:cs typeface="Roboto"/>
                <a:sym typeface="Roboto"/>
              </a:rPr>
              <a:t>PSM v3.0 data, National Solar Radiation Database</a:t>
            </a:r>
            <a:r>
              <a:rPr lang="en">
                <a:solidFill>
                  <a:schemeClr val="lt2"/>
                </a:solidFill>
                <a:latin typeface="Roboto"/>
                <a:ea typeface="Roboto"/>
                <a:cs typeface="Roboto"/>
                <a:sym typeface="Roboto"/>
              </a:rPr>
              <a:t> : Data  of  weather  parameters  like  the  Direct Normal  Irradiance,  recorded  by the different Class 1 weather stations of 13 states under the PJM West hub’s territory.</a:t>
            </a:r>
            <a:endParaRPr>
              <a:solidFill>
                <a:schemeClr val="lt2"/>
              </a:solidFill>
              <a:latin typeface="Roboto"/>
              <a:ea typeface="Roboto"/>
              <a:cs typeface="Roboto"/>
              <a:sym typeface="Roboto"/>
            </a:endParaRPr>
          </a:p>
        </p:txBody>
      </p:sp>
      <p:pic>
        <p:nvPicPr>
          <p:cNvPr id="97" name="Google Shape;97;p17"/>
          <p:cNvPicPr preferRelativeResize="0"/>
          <p:nvPr/>
        </p:nvPicPr>
        <p:blipFill>
          <a:blip r:embed="rId3">
            <a:alphaModFix/>
          </a:blip>
          <a:stretch>
            <a:fillRect/>
          </a:stretch>
        </p:blipFill>
        <p:spPr>
          <a:xfrm>
            <a:off x="1227497" y="3176250"/>
            <a:ext cx="2210526" cy="1595974"/>
          </a:xfrm>
          <a:prstGeom prst="rect">
            <a:avLst/>
          </a:prstGeom>
          <a:noFill/>
          <a:ln cap="flat" cmpd="sng" w="9525">
            <a:solidFill>
              <a:schemeClr val="dk2"/>
            </a:solidFill>
            <a:prstDash val="solid"/>
            <a:round/>
            <a:headEnd len="sm" w="sm" type="none"/>
            <a:tailEnd len="sm" w="sm" type="none"/>
          </a:ln>
          <a:effectLst>
            <a:outerShdw blurRad="200025" rotWithShape="0" algn="bl" dir="4380000" dist="114300">
              <a:srgbClr val="000000">
                <a:alpha val="77000"/>
              </a:srgbClr>
            </a:outerShdw>
          </a:effectLst>
        </p:spPr>
      </p:pic>
      <p:sp>
        <p:nvSpPr>
          <p:cNvPr id="98" name="Google Shape;98;p17"/>
          <p:cNvSpPr txBox="1"/>
          <p:nvPr/>
        </p:nvSpPr>
        <p:spPr>
          <a:xfrm>
            <a:off x="658738" y="4911000"/>
            <a:ext cx="3348000" cy="23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2"/>
                </a:solidFill>
                <a:latin typeface="Roboto"/>
                <a:ea typeface="Roboto"/>
                <a:cs typeface="Roboto"/>
                <a:sym typeface="Roboto"/>
              </a:rPr>
              <a:t>Map showing various energy hubs of U.S.</a:t>
            </a:r>
            <a:endParaRPr sz="1100">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158700"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LITERATURE REVIEW</a:t>
            </a:r>
            <a:endParaRPr sz="3000"/>
          </a:p>
        </p:txBody>
      </p:sp>
      <p:sp>
        <p:nvSpPr>
          <p:cNvPr id="104" name="Google Shape;104;p18"/>
          <p:cNvSpPr txBox="1"/>
          <p:nvPr/>
        </p:nvSpPr>
        <p:spPr>
          <a:xfrm>
            <a:off x="158700" y="769025"/>
            <a:ext cx="8826600" cy="41991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Time series has been explored for centuries, evidence of which can be traced from the field of astronomy. Time series analysis has been mostly considered as a statistical problem under the regression analysis. Many regression models exists for time series, and they can be used for representing various stochastic processes.</a:t>
            </a:r>
            <a:endParaRPr>
              <a:solidFill>
                <a:schemeClr val="lt2"/>
              </a:solidFill>
              <a:latin typeface="Roboto"/>
              <a:ea typeface="Roboto"/>
              <a:cs typeface="Roboto"/>
              <a:sym typeface="Roboto"/>
            </a:endParaRPr>
          </a:p>
          <a:p>
            <a:pPr indent="-317500" lvl="0" marL="457200" rtl="0" algn="just">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The main statistical models/techniques used in the analysis of time series data are ARIMA (</a:t>
            </a:r>
            <a:r>
              <a:rPr lang="en">
                <a:solidFill>
                  <a:schemeClr val="lt2"/>
                </a:solidFill>
                <a:latin typeface="Roboto"/>
                <a:ea typeface="Roboto"/>
                <a:cs typeface="Roboto"/>
                <a:sym typeface="Roboto"/>
              </a:rPr>
              <a:t>Autoregressive</a:t>
            </a:r>
            <a:r>
              <a:rPr lang="en">
                <a:solidFill>
                  <a:schemeClr val="lt2"/>
                </a:solidFill>
                <a:latin typeface="Roboto"/>
                <a:ea typeface="Roboto"/>
                <a:cs typeface="Roboto"/>
                <a:sym typeface="Roboto"/>
              </a:rPr>
              <a:t> Integrated Moving Average) and ARMA (</a:t>
            </a:r>
            <a:r>
              <a:rPr lang="en">
                <a:solidFill>
                  <a:schemeClr val="lt2"/>
                </a:solidFill>
                <a:latin typeface="Roboto"/>
                <a:ea typeface="Roboto"/>
                <a:cs typeface="Roboto"/>
                <a:sym typeface="Roboto"/>
              </a:rPr>
              <a:t>Autoregressive</a:t>
            </a:r>
            <a:r>
              <a:rPr lang="en">
                <a:solidFill>
                  <a:schemeClr val="lt2"/>
                </a:solidFill>
                <a:latin typeface="Roboto"/>
                <a:ea typeface="Roboto"/>
                <a:cs typeface="Roboto"/>
                <a:sym typeface="Roboto"/>
              </a:rPr>
              <a:t> Moving Average). They are very much efficient for estimating appropriate values, when used on linear/univariate data.</a:t>
            </a:r>
            <a:endParaRPr>
              <a:solidFill>
                <a:schemeClr val="lt2"/>
              </a:solidFill>
              <a:latin typeface="Roboto"/>
              <a:ea typeface="Roboto"/>
              <a:cs typeface="Roboto"/>
              <a:sym typeface="Roboto"/>
            </a:endParaRPr>
          </a:p>
          <a:p>
            <a:pPr indent="-317500" lvl="0" marL="457200" rtl="0" algn="just">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The major difficulty while dealing with time series data is that sometimes measured data goes missing. Acknowledging this, many statistical methods, like Mean substitution, Hotdecking (substitution by other similar, complete data based on correlated characteristic) etc., have been developed for the imputation of the missing values.</a:t>
            </a:r>
            <a:endParaRPr>
              <a:solidFill>
                <a:schemeClr val="lt2"/>
              </a:solidFill>
              <a:latin typeface="Roboto"/>
              <a:ea typeface="Roboto"/>
              <a:cs typeface="Roboto"/>
              <a:sym typeface="Roboto"/>
            </a:endParaRPr>
          </a:p>
          <a:p>
            <a:pPr indent="-317500" lvl="0" marL="457200" rtl="0" algn="just">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While the results predicted by these regression models fit the actual trend well, they fail to do much good on time series that are often influenced by unpredictable external factors, like price series. This leads to the classification of time series into two types, Multivariate and Univariate.</a:t>
            </a:r>
            <a:endParaRPr>
              <a:solidFill>
                <a:schemeClr val="lt2"/>
              </a:solidFill>
              <a:latin typeface="Roboto"/>
              <a:ea typeface="Roboto"/>
              <a:cs typeface="Roboto"/>
              <a:sym typeface="Roboto"/>
            </a:endParaRPr>
          </a:p>
          <a:p>
            <a:pPr indent="-317500" lvl="0" marL="457200" rtl="0" algn="just">
              <a:spcBef>
                <a:spcPts val="1000"/>
              </a:spcBef>
              <a:spcAft>
                <a:spcPts val="1000"/>
              </a:spcAft>
              <a:buClr>
                <a:schemeClr val="lt2"/>
              </a:buClr>
              <a:buSzPts val="1400"/>
              <a:buFont typeface="Roboto"/>
              <a:buChar char="●"/>
            </a:pPr>
            <a:r>
              <a:rPr lang="en">
                <a:solidFill>
                  <a:schemeClr val="lt2"/>
                </a:solidFill>
                <a:latin typeface="Roboto"/>
                <a:ea typeface="Roboto"/>
                <a:cs typeface="Roboto"/>
                <a:sym typeface="Roboto"/>
              </a:rPr>
              <a:t>Multivariate time series models can give more accurate predictions because of more number of variables involved, which makes the model more general and aware of all those variables affecting the trend.</a:t>
            </a:r>
            <a:endParaRPr>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158700"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LITERATURE REVIEW</a:t>
            </a:r>
            <a:endParaRPr sz="3000"/>
          </a:p>
        </p:txBody>
      </p:sp>
      <p:sp>
        <p:nvSpPr>
          <p:cNvPr id="110" name="Google Shape;110;p19"/>
          <p:cNvSpPr txBox="1"/>
          <p:nvPr/>
        </p:nvSpPr>
        <p:spPr>
          <a:xfrm>
            <a:off x="158700" y="602700"/>
            <a:ext cx="8826600" cy="44604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This clearly demands the need of some model, that can effectively capture the multivariate time series.</a:t>
            </a:r>
            <a:endParaRPr>
              <a:solidFill>
                <a:schemeClr val="lt2"/>
              </a:solidFill>
              <a:latin typeface="Roboto"/>
              <a:ea typeface="Roboto"/>
              <a:cs typeface="Roboto"/>
              <a:sym typeface="Roboto"/>
            </a:endParaRPr>
          </a:p>
          <a:p>
            <a:pPr indent="-317500" lvl="0" marL="457200" rtl="0" algn="just">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While some machine learning techniques are well introduced along with the traditional time-series forecasting techniques, deep-learning techniques remains less explored. The paper by </a:t>
            </a:r>
            <a:r>
              <a:rPr i="1" lang="en">
                <a:solidFill>
                  <a:schemeClr val="lt2"/>
                </a:solidFill>
                <a:latin typeface="Roboto"/>
                <a:ea typeface="Roboto"/>
                <a:cs typeface="Roboto"/>
                <a:sym typeface="Roboto"/>
              </a:rPr>
              <a:t>Bhaskar P. Murkhoty</a:t>
            </a:r>
            <a:r>
              <a:rPr lang="en">
                <a:solidFill>
                  <a:schemeClr val="lt2"/>
                </a:solidFill>
                <a:latin typeface="Roboto"/>
                <a:ea typeface="Roboto"/>
                <a:cs typeface="Roboto"/>
                <a:sym typeface="Roboto"/>
              </a:rPr>
              <a:t> and </a:t>
            </a:r>
            <a:r>
              <a:rPr i="1" lang="en">
                <a:solidFill>
                  <a:schemeClr val="lt2"/>
                </a:solidFill>
                <a:latin typeface="Roboto"/>
                <a:ea typeface="Roboto"/>
                <a:cs typeface="Roboto"/>
                <a:sym typeface="Roboto"/>
              </a:rPr>
              <a:t>Vikas Maurya</a:t>
            </a:r>
            <a:r>
              <a:rPr lang="en">
                <a:solidFill>
                  <a:schemeClr val="lt2"/>
                </a:solidFill>
                <a:latin typeface="Roboto"/>
                <a:ea typeface="Roboto"/>
                <a:cs typeface="Roboto"/>
                <a:sym typeface="Roboto"/>
              </a:rPr>
              <a:t> on </a:t>
            </a:r>
            <a:r>
              <a:rPr i="1" lang="en">
                <a:solidFill>
                  <a:schemeClr val="lt2"/>
                </a:solidFill>
                <a:latin typeface="Roboto"/>
                <a:ea typeface="Roboto"/>
                <a:cs typeface="Roboto"/>
                <a:sym typeface="Roboto"/>
              </a:rPr>
              <a:t>Solar Irradiation Forecasting</a:t>
            </a:r>
            <a:r>
              <a:rPr lang="en">
                <a:solidFill>
                  <a:schemeClr val="lt2"/>
                </a:solidFill>
                <a:latin typeface="Roboto"/>
                <a:ea typeface="Roboto"/>
                <a:cs typeface="Roboto"/>
                <a:sym typeface="Roboto"/>
              </a:rPr>
              <a:t> explores how sequence to sequence deep learning models can be applied to time series data of solar irradiation to obtain good accuracies. LSTMs were found to give better accuracies than the traditional ARIMA models for long term modelling and were able to capture the more complex non-linear trends.</a:t>
            </a:r>
            <a:endParaRPr>
              <a:solidFill>
                <a:schemeClr val="lt2"/>
              </a:solidFill>
              <a:latin typeface="Roboto"/>
              <a:ea typeface="Roboto"/>
              <a:cs typeface="Roboto"/>
              <a:sym typeface="Roboto"/>
            </a:endParaRPr>
          </a:p>
          <a:p>
            <a:pPr indent="-317500" lvl="0" marL="457200" rtl="0" algn="just">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To prevent the overfitting and to prevent bad accuracy on the test set the cross validation technique can be used, which is basically splitting the dataset into training set, cross validation set and the test set. RMSE(root-mean-square error) can be used to evaluate the performance of the model.</a:t>
            </a:r>
            <a:endParaRPr>
              <a:solidFill>
                <a:schemeClr val="lt2"/>
              </a:solidFill>
              <a:latin typeface="Roboto"/>
              <a:ea typeface="Roboto"/>
              <a:cs typeface="Roboto"/>
              <a:sym typeface="Roboto"/>
            </a:endParaRPr>
          </a:p>
          <a:p>
            <a:pPr indent="-317500" lvl="0" marL="457200" rtl="0" algn="just">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The paper on </a:t>
            </a:r>
            <a:r>
              <a:rPr i="1" lang="en">
                <a:solidFill>
                  <a:schemeClr val="lt2"/>
                </a:solidFill>
                <a:latin typeface="Roboto"/>
                <a:ea typeface="Roboto"/>
                <a:cs typeface="Roboto"/>
                <a:sym typeface="Roboto"/>
              </a:rPr>
              <a:t>Predictive Modelling of Electricity Trading Prices and the Impact of Increasing Solar Energy Penetration</a:t>
            </a:r>
            <a:r>
              <a:rPr lang="en">
                <a:solidFill>
                  <a:schemeClr val="lt2"/>
                </a:solidFill>
                <a:latin typeface="Roboto"/>
                <a:ea typeface="Roboto"/>
                <a:cs typeface="Roboto"/>
                <a:sym typeface="Roboto"/>
              </a:rPr>
              <a:t> by </a:t>
            </a:r>
            <a:r>
              <a:rPr i="1" lang="en">
                <a:solidFill>
                  <a:schemeClr val="lt2"/>
                </a:solidFill>
                <a:latin typeface="Roboto"/>
                <a:ea typeface="Roboto"/>
                <a:cs typeface="Roboto"/>
                <a:sym typeface="Roboto"/>
              </a:rPr>
              <a:t>Soumyo V. Chakraborty</a:t>
            </a:r>
            <a:r>
              <a:rPr lang="en">
                <a:solidFill>
                  <a:schemeClr val="lt2"/>
                </a:solidFill>
                <a:latin typeface="Roboto"/>
                <a:ea typeface="Roboto"/>
                <a:cs typeface="Roboto"/>
                <a:sym typeface="Roboto"/>
              </a:rPr>
              <a:t> and </a:t>
            </a:r>
            <a:r>
              <a:rPr i="1" lang="en">
                <a:solidFill>
                  <a:schemeClr val="lt2"/>
                </a:solidFill>
                <a:latin typeface="Roboto"/>
                <a:ea typeface="Roboto"/>
                <a:cs typeface="Roboto"/>
                <a:sym typeface="Roboto"/>
              </a:rPr>
              <a:t>Sandeep K. Shukla</a:t>
            </a:r>
            <a:r>
              <a:rPr lang="en">
                <a:solidFill>
                  <a:schemeClr val="lt2"/>
                </a:solidFill>
                <a:latin typeface="Roboto"/>
                <a:ea typeface="Roboto"/>
                <a:cs typeface="Roboto"/>
                <a:sym typeface="Roboto"/>
              </a:rPr>
              <a:t> presents how predictive modelling may be done using standard Machine Learning models like SVM, Random Forests, and Gradient Boosted Decision Trees. This research analyzes the daily electricity price at two major power trading hubs namely the PJM West and Palo Verde. The major highlighting factor was that as solar penetration increased in a region, solar irradiance became more dominant weather parameter instead of temperature. The solar irradiance is the output of light energy from the entire disk of the Sun, measured at the Earth. 16 years of daily data was available and 75% of the daily data was used to train the model and 25% as a test set.</a:t>
            </a:r>
            <a:endParaRPr>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158700"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LITERATURE REVIEW</a:t>
            </a:r>
            <a:endParaRPr sz="3000"/>
          </a:p>
        </p:txBody>
      </p:sp>
      <p:sp>
        <p:nvSpPr>
          <p:cNvPr id="116" name="Google Shape;116;p20"/>
          <p:cNvSpPr txBox="1"/>
          <p:nvPr/>
        </p:nvSpPr>
        <p:spPr>
          <a:xfrm>
            <a:off x="158700" y="683100"/>
            <a:ext cx="8826600" cy="4460400"/>
          </a:xfrm>
          <a:prstGeom prst="rect">
            <a:avLst/>
          </a:prstGeom>
          <a:noFill/>
          <a:ln>
            <a:noFill/>
          </a:ln>
        </p:spPr>
        <p:txBody>
          <a:bodyPr anchorCtr="0" anchor="ctr"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The major weather parameters to keep in mind for the prediction purpose are the everyday DNI (Direct Normal Irradiance), which measures the irradiation coming from the sun in a straight line, the Dry Bulb Temperature, the DHI, which accounts to the irradiation due to scattering coming from other directions.</a:t>
            </a:r>
            <a:endParaRPr sz="1800">
              <a:solidFill>
                <a:schemeClr val="lt2"/>
              </a:solidFill>
              <a:latin typeface="Roboto"/>
              <a:ea typeface="Roboto"/>
              <a:cs typeface="Roboto"/>
              <a:sym typeface="Roboto"/>
            </a:endParaRPr>
          </a:p>
          <a:p>
            <a:pPr indent="-342900" lvl="0" marL="457200" rtl="0" algn="just">
              <a:lnSpc>
                <a:spcPct val="115000"/>
              </a:lnSpc>
              <a:spcBef>
                <a:spcPts val="1000"/>
              </a:spcBef>
              <a:spcAft>
                <a:spcPts val="1000"/>
              </a:spcAft>
              <a:buClr>
                <a:schemeClr val="lt2"/>
              </a:buClr>
              <a:buSzPts val="1800"/>
              <a:buFont typeface="Roboto"/>
              <a:buChar char="●"/>
            </a:pPr>
            <a:r>
              <a:rPr lang="en" sz="1800">
                <a:solidFill>
                  <a:schemeClr val="lt2"/>
                </a:solidFill>
                <a:latin typeface="Roboto"/>
                <a:ea typeface="Roboto"/>
                <a:cs typeface="Roboto"/>
                <a:sym typeface="Roboto"/>
              </a:rPr>
              <a:t>Taking inspiration from this research, we use LSTMs for the predictive modelling of energy prices with hopes of getting a better accuracy.</a:t>
            </a:r>
            <a:endParaRPr sz="1800">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60950" y="448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122" name="Google Shape;122;p21"/>
          <p:cNvSpPr txBox="1"/>
          <p:nvPr>
            <p:ph idx="1" type="body"/>
          </p:nvPr>
        </p:nvSpPr>
        <p:spPr>
          <a:xfrm>
            <a:off x="143075" y="1766950"/>
            <a:ext cx="4385100" cy="33087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AutoNum type="arabicPeriod"/>
            </a:pPr>
            <a:r>
              <a:rPr lang="en"/>
              <a:t>As part of the dataset preparation first the PSM data of the 13 states under the PJM West hub territory was extracted.</a:t>
            </a:r>
            <a:endParaRPr/>
          </a:p>
          <a:p>
            <a:pPr indent="-317500" lvl="0" marL="457200" rtl="0" algn="just">
              <a:spcBef>
                <a:spcPts val="0"/>
              </a:spcBef>
              <a:spcAft>
                <a:spcPts val="0"/>
              </a:spcAft>
              <a:buSzPts val="1400"/>
              <a:buAutoNum type="arabicPeriod"/>
            </a:pPr>
            <a:r>
              <a:rPr lang="en"/>
              <a:t>One weather station from each state is chosen as it’s representative and the weighted average for each weather parameter is computed based on that state’s contribution to the total solar production for the hub. The weights were extracted from the SEDS dataset which contains the solar production estimates of each state from the years 1960-2017. We used the data from 2000-2013 for the estimation of weights.</a:t>
            </a:r>
            <a:endParaRPr/>
          </a:p>
        </p:txBody>
      </p:sp>
      <p:sp>
        <p:nvSpPr>
          <p:cNvPr id="123" name="Google Shape;123;p21"/>
          <p:cNvSpPr txBox="1"/>
          <p:nvPr>
            <p:ph idx="2" type="body"/>
          </p:nvPr>
        </p:nvSpPr>
        <p:spPr>
          <a:xfrm>
            <a:off x="4707125" y="1766950"/>
            <a:ext cx="4385100" cy="3279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AutoNum type="arabicPeriod" startAt="3"/>
            </a:pPr>
            <a:r>
              <a:rPr lang="en"/>
              <a:t>For the next step we merged the data from the SP index data and The Wholesale electricity data and the PJM west data based on the timestamp and merged it with the processed PSM data obtained from the first step.</a:t>
            </a:r>
            <a:endParaRPr/>
          </a:p>
          <a:p>
            <a:pPr indent="-317500" lvl="0" marL="457200" rtl="0" algn="just">
              <a:spcBef>
                <a:spcPts val="0"/>
              </a:spcBef>
              <a:spcAft>
                <a:spcPts val="0"/>
              </a:spcAft>
              <a:buSzPts val="1400"/>
              <a:buAutoNum type="arabicPeriod" startAt="3"/>
            </a:pPr>
            <a:r>
              <a:rPr lang="en"/>
              <a:t>The data thus obtained was cleaned further to remove any missing values and redundancies that might have persisted and was normalised using the MinMaxScaler function from the sklearn library in python. The data was then split into training (80%) and test sets (20%) after sorting it by the timestamp.</a:t>
            </a:r>
            <a:endParaRPr/>
          </a:p>
        </p:txBody>
      </p:sp>
      <p:sp>
        <p:nvSpPr>
          <p:cNvPr id="124" name="Google Shape;124;p21"/>
          <p:cNvSpPr txBox="1"/>
          <p:nvPr>
            <p:ph type="title"/>
          </p:nvPr>
        </p:nvSpPr>
        <p:spPr>
          <a:xfrm>
            <a:off x="460950" y="812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Dataset Preparation</a:t>
            </a:r>
            <a:endParaRPr sz="2400"/>
          </a:p>
        </p:txBody>
      </p:sp>
      <p:cxnSp>
        <p:nvCxnSpPr>
          <p:cNvPr id="125" name="Google Shape;125;p21"/>
          <p:cNvCxnSpPr/>
          <p:nvPr/>
        </p:nvCxnSpPr>
        <p:spPr>
          <a:xfrm>
            <a:off x="4707125" y="1718650"/>
            <a:ext cx="0" cy="3376500"/>
          </a:xfrm>
          <a:prstGeom prst="straightConnector1">
            <a:avLst/>
          </a:prstGeom>
          <a:noFill/>
          <a:ln cap="flat" cmpd="sng" w="9525">
            <a:solidFill>
              <a:schemeClr val="lt2"/>
            </a:solidFill>
            <a:prstDash val="dash"/>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