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04" r:id="rId6"/>
    <p:sldId id="307" r:id="rId7"/>
    <p:sldId id="281" r:id="rId8"/>
    <p:sldId id="282" r:id="rId9"/>
    <p:sldId id="314" r:id="rId10"/>
    <p:sldId id="315" r:id="rId11"/>
    <p:sldId id="317" r:id="rId12"/>
    <p:sldId id="318" r:id="rId13"/>
    <p:sldId id="321" r:id="rId14"/>
    <p:sldId id="322" r:id="rId15"/>
    <p:sldId id="323" r:id="rId16"/>
    <p:sldId id="324" r:id="rId17"/>
    <p:sldId id="297" r:id="rId18"/>
    <p:sldId id="325" r:id="rId19"/>
    <p:sldId id="326" r:id="rId20"/>
    <p:sldId id="327" r:id="rId21"/>
    <p:sldId id="328"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819245" cy="4459357"/>
          </a:xfrm>
        </p:spPr>
        <p:txBody>
          <a:bodyPr anchor="ctr"/>
          <a:lstStyle/>
          <a:p>
            <a:r>
              <a:rPr lang="en-IN" sz="2800" dirty="0">
                <a:solidFill>
                  <a:srgbClr val="0F0F0F"/>
                </a:solidFill>
                <a:effectLst/>
                <a:latin typeface="Times New Roman" panose="02020603050405020304" pitchFamily="18" charset="0"/>
                <a:ea typeface="Times New Roman" panose="02020603050405020304" pitchFamily="18" charset="0"/>
              </a:rPr>
              <a:t>Parkinson's Disease Detection </a:t>
            </a:r>
            <a:endParaRPr lang="en-US" sz="48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187064"/>
          </a:xfrm>
        </p:spPr>
        <p:txBody>
          <a:bodyPr/>
          <a:lstStyle/>
          <a:p>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376314" y="1120531"/>
            <a:ext cx="9181707" cy="5576464"/>
          </a:xfrm>
        </p:spPr>
        <p:txBody>
          <a:bodyPr>
            <a:normAutofit lnSpcReduction="10000"/>
          </a:bodyPr>
          <a:lstStyle/>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Model Development: A Support Vector Machine (SVM) classifier was chosen for its effectiveness in binary classification tasks and robustness in handling high-dimensional data. Hyperparameters such as kernel type (linear, polynomial, radial basis function) and regularization parameter (C) were fine-tuned using grid search and cross-validation techniques to optimize model performance.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Model Training: The SVM classifier was trained on the training data using the selected features, employing the optimal hyperparameters identified during the tuning phase. Training involved learning the decision boundary that best separates PD and non-PD instances in the feature space, leveraging the SVM's ability to find an optimal margin between classes.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Model Evaluation: The trained SVM classifier was evaluated using the independent testing dataset to assess its performance metrics, including accuracy, precision, recall, and F1-score.A confusion matrix was generated to visualize true positive, true negative, false positive, and false negative predictions, providing insights into the classifier's predictive capabilities. </a:t>
            </a:r>
          </a:p>
          <a:p>
            <a:pPr marL="1362710" indent="-6350">
              <a:lnSpc>
                <a:spcPct val="107000"/>
              </a:lnSpc>
              <a:spcAft>
                <a:spcPts val="64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0641436" y="2303029"/>
            <a:ext cx="784590" cy="1891900"/>
          </a:xfrm>
        </p:spPr>
        <p:txBody>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A4-9145-B87C-50B6-F34A4E3A7CD1}"/>
              </a:ext>
            </a:extLst>
          </p:cNvPr>
          <p:cNvSpPr>
            <a:spLocks noGrp="1"/>
          </p:cNvSpPr>
          <p:nvPr>
            <p:ph type="title"/>
          </p:nvPr>
        </p:nvSpPr>
        <p:spPr>
          <a:xfrm>
            <a:off x="1550564" y="669304"/>
            <a:ext cx="9875463" cy="688156"/>
          </a:xfrm>
        </p:spPr>
        <p:txBody>
          <a:bodyPr/>
          <a:lstStyle/>
          <a:p>
            <a:r>
              <a:rPr lang="en-IN" dirty="0"/>
              <a:t>CODING AND TESTING</a:t>
            </a:r>
          </a:p>
        </p:txBody>
      </p:sp>
      <p:pic>
        <p:nvPicPr>
          <p:cNvPr id="7" name="Content Placeholder 6">
            <a:extLst>
              <a:ext uri="{FF2B5EF4-FFF2-40B4-BE49-F238E27FC236}">
                <a16:creationId xmlns:a16="http://schemas.microsoft.com/office/drawing/2014/main" id="{7432B40E-B683-F7A3-4313-496C6BB6C1BC}"/>
              </a:ext>
            </a:extLst>
          </p:cNvPr>
          <p:cNvPicPr>
            <a:picLocks noGrp="1" noChangeAspect="1"/>
          </p:cNvPicPr>
          <p:nvPr>
            <p:ph sz="half" idx="2"/>
          </p:nvPr>
        </p:nvPicPr>
        <p:blipFill>
          <a:blip r:embed="rId2"/>
          <a:stretch>
            <a:fillRect/>
          </a:stretch>
        </p:blipFill>
        <p:spPr>
          <a:xfrm>
            <a:off x="1550564" y="1743958"/>
            <a:ext cx="6698500" cy="3856187"/>
          </a:xfrm>
        </p:spPr>
      </p:pic>
      <p:sp>
        <p:nvSpPr>
          <p:cNvPr id="4" name="Content Placeholder 3">
            <a:extLst>
              <a:ext uri="{FF2B5EF4-FFF2-40B4-BE49-F238E27FC236}">
                <a16:creationId xmlns:a16="http://schemas.microsoft.com/office/drawing/2014/main" id="{27B20036-FC6A-255C-5FDA-03A29E1666E8}"/>
              </a:ext>
            </a:extLst>
          </p:cNvPr>
          <p:cNvSpPr>
            <a:spLocks noGrp="1"/>
          </p:cNvSpPr>
          <p:nvPr>
            <p:ph sz="half" idx="15"/>
          </p:nvPr>
        </p:nvSpPr>
        <p:spPr/>
        <p:txBody>
          <a:bodyPr/>
          <a:lstStyle/>
          <a:p>
            <a:endParaRPr lang="en-IN" dirty="0"/>
          </a:p>
        </p:txBody>
      </p:sp>
      <p:sp>
        <p:nvSpPr>
          <p:cNvPr id="5" name="Slide Number Placeholder 4">
            <a:extLst>
              <a:ext uri="{FF2B5EF4-FFF2-40B4-BE49-F238E27FC236}">
                <a16:creationId xmlns:a16="http://schemas.microsoft.com/office/drawing/2014/main" id="{F309BCCF-6399-FA6C-5842-25F3E74A847D}"/>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84549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2C97-A968-8149-4F7B-3BFAACE4EA4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F29C2CC8-8452-3593-8F15-90AAF06C1B2F}"/>
              </a:ext>
            </a:extLst>
          </p:cNvPr>
          <p:cNvPicPr>
            <a:picLocks noGrp="1" noChangeAspect="1"/>
          </p:cNvPicPr>
          <p:nvPr>
            <p:ph sz="half" idx="2"/>
          </p:nvPr>
        </p:nvPicPr>
        <p:blipFill>
          <a:blip r:embed="rId2"/>
          <a:stretch>
            <a:fillRect/>
          </a:stretch>
        </p:blipFill>
        <p:spPr>
          <a:xfrm>
            <a:off x="2176096" y="692943"/>
            <a:ext cx="6732234" cy="2797404"/>
          </a:xfrm>
        </p:spPr>
      </p:pic>
      <p:pic>
        <p:nvPicPr>
          <p:cNvPr id="9" name="Content Placeholder 8">
            <a:extLst>
              <a:ext uri="{FF2B5EF4-FFF2-40B4-BE49-F238E27FC236}">
                <a16:creationId xmlns:a16="http://schemas.microsoft.com/office/drawing/2014/main" id="{D2B701BB-CE8E-05B7-2522-F288AE26AF25}"/>
              </a:ext>
            </a:extLst>
          </p:cNvPr>
          <p:cNvPicPr>
            <a:picLocks noGrp="1" noChangeAspect="1"/>
          </p:cNvPicPr>
          <p:nvPr>
            <p:ph sz="half" idx="15"/>
          </p:nvPr>
        </p:nvPicPr>
        <p:blipFill>
          <a:blip r:embed="rId3"/>
          <a:stretch>
            <a:fillRect/>
          </a:stretch>
        </p:blipFill>
        <p:spPr>
          <a:xfrm>
            <a:off x="2176097" y="3618933"/>
            <a:ext cx="6732233" cy="3004610"/>
          </a:xfrm>
        </p:spPr>
      </p:pic>
      <p:sp>
        <p:nvSpPr>
          <p:cNvPr id="5" name="Slide Number Placeholder 4">
            <a:extLst>
              <a:ext uri="{FF2B5EF4-FFF2-40B4-BE49-F238E27FC236}">
                <a16:creationId xmlns:a16="http://schemas.microsoft.com/office/drawing/2014/main" id="{81BDFC1D-7339-535E-7D8B-D0F3F365815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77479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DF37-AE2E-97AB-F8B4-3FE9EF93872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7ACF618-8B93-801A-F313-DC9C002872DD}"/>
              </a:ext>
            </a:extLst>
          </p:cNvPr>
          <p:cNvPicPr>
            <a:picLocks noGrp="1" noChangeAspect="1"/>
          </p:cNvPicPr>
          <p:nvPr>
            <p:ph sz="half" idx="2"/>
          </p:nvPr>
        </p:nvPicPr>
        <p:blipFill>
          <a:blip r:embed="rId2"/>
          <a:stretch>
            <a:fillRect/>
          </a:stretch>
        </p:blipFill>
        <p:spPr>
          <a:xfrm>
            <a:off x="2987419" y="605948"/>
            <a:ext cx="6696015" cy="3167916"/>
          </a:xfrm>
        </p:spPr>
      </p:pic>
      <p:pic>
        <p:nvPicPr>
          <p:cNvPr id="9" name="Content Placeholder 8">
            <a:extLst>
              <a:ext uri="{FF2B5EF4-FFF2-40B4-BE49-F238E27FC236}">
                <a16:creationId xmlns:a16="http://schemas.microsoft.com/office/drawing/2014/main" id="{F022DD12-4CF1-1198-8ED9-A38D1AC54250}"/>
              </a:ext>
            </a:extLst>
          </p:cNvPr>
          <p:cNvPicPr>
            <a:picLocks noGrp="1" noChangeAspect="1"/>
          </p:cNvPicPr>
          <p:nvPr>
            <p:ph sz="half" idx="15"/>
          </p:nvPr>
        </p:nvPicPr>
        <p:blipFill>
          <a:blip r:embed="rId3"/>
          <a:stretch>
            <a:fillRect/>
          </a:stretch>
        </p:blipFill>
        <p:spPr>
          <a:xfrm>
            <a:off x="2987419" y="3773864"/>
            <a:ext cx="6696015" cy="2984747"/>
          </a:xfrm>
        </p:spPr>
      </p:pic>
      <p:sp>
        <p:nvSpPr>
          <p:cNvPr id="5" name="Slide Number Placeholder 4">
            <a:extLst>
              <a:ext uri="{FF2B5EF4-FFF2-40B4-BE49-F238E27FC236}">
                <a16:creationId xmlns:a16="http://schemas.microsoft.com/office/drawing/2014/main" id="{987E9F1C-84D2-B073-E258-BB163558E7D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99235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42796"/>
            <a:ext cx="5715000" cy="1333912"/>
          </a:xfrm>
        </p:spPr>
        <p:txBody>
          <a:bodyPr/>
          <a:lstStyle/>
          <a:p>
            <a:r>
              <a:rPr lang="en-US" dirty="0"/>
              <a:t>SCREENSHOTS AND RESULTS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1621410"/>
            <a:ext cx="5715000" cy="4426838"/>
          </a:xfrm>
        </p:spPr>
        <p:txBody>
          <a:bodyPr/>
          <a:lstStyle/>
          <a:p>
            <a:endParaRPr lang="en-US" dirty="0"/>
          </a:p>
        </p:txBody>
      </p:sp>
      <p:pic>
        <p:nvPicPr>
          <p:cNvPr id="5" name="Picture 4">
            <a:extLst>
              <a:ext uri="{FF2B5EF4-FFF2-40B4-BE49-F238E27FC236}">
                <a16:creationId xmlns:a16="http://schemas.microsoft.com/office/drawing/2014/main" id="{BC384CDA-B1E2-798E-2F20-0BB7FF3CE4B9}"/>
              </a:ext>
            </a:extLst>
          </p:cNvPr>
          <p:cNvPicPr>
            <a:picLocks noChangeAspect="1"/>
          </p:cNvPicPr>
          <p:nvPr/>
        </p:nvPicPr>
        <p:blipFill>
          <a:blip r:embed="rId3"/>
          <a:stretch>
            <a:fillRect/>
          </a:stretch>
        </p:blipFill>
        <p:spPr>
          <a:xfrm>
            <a:off x="914401" y="1476707"/>
            <a:ext cx="6513921" cy="4678996"/>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19D9-6B04-9E01-6672-CDD24C0D2D01}"/>
              </a:ext>
            </a:extLst>
          </p:cNvPr>
          <p:cNvSpPr>
            <a:spLocks noGrp="1"/>
          </p:cNvSpPr>
          <p:nvPr>
            <p:ph type="title"/>
          </p:nvPr>
        </p:nvSpPr>
        <p:spPr>
          <a:xfrm>
            <a:off x="914400" y="298001"/>
            <a:ext cx="7843837" cy="1012782"/>
          </a:xfrm>
        </p:spPr>
        <p:txBody>
          <a:bodyPr/>
          <a:lstStyle/>
          <a:p>
            <a:endParaRPr lang="en-IN" dirty="0"/>
          </a:p>
        </p:txBody>
      </p:sp>
      <p:sp>
        <p:nvSpPr>
          <p:cNvPr id="3" name="Content Placeholder 2">
            <a:extLst>
              <a:ext uri="{FF2B5EF4-FFF2-40B4-BE49-F238E27FC236}">
                <a16:creationId xmlns:a16="http://schemas.microsoft.com/office/drawing/2014/main" id="{1D5702D6-EA73-ACBC-32B2-8DBD53470686}"/>
              </a:ext>
            </a:extLst>
          </p:cNvPr>
          <p:cNvSpPr>
            <a:spLocks noGrp="1"/>
          </p:cNvSpPr>
          <p:nvPr>
            <p:ph idx="13"/>
          </p:nvPr>
        </p:nvSpPr>
        <p:spPr>
          <a:xfrm>
            <a:off x="914400" y="1323580"/>
            <a:ext cx="8075054" cy="4803843"/>
          </a:xfrm>
        </p:spPr>
        <p:txBody>
          <a:bodyPr>
            <a:normAutofit fontScale="25000" lnSpcReduction="20000"/>
          </a:bodyPr>
          <a:lstStyle/>
          <a:p>
            <a:pPr marL="8890" marR="71120" indent="-6350">
              <a:lnSpc>
                <a:spcPct val="102000"/>
              </a:lnSpc>
              <a:spcAft>
                <a:spcPts val="370"/>
              </a:spcAft>
            </a:pPr>
            <a:r>
              <a:rPr lang="en-IN" sz="8000" kern="100" dirty="0">
                <a:solidFill>
                  <a:schemeClr val="accent6">
                    <a:lumMod val="75000"/>
                  </a:schemeClr>
                </a:solidFill>
                <a:effectLst/>
                <a:ea typeface="Times New Roman" panose="02020603050405020304" pitchFamily="18" charset="0"/>
              </a:rPr>
              <a:t>In this study, we embarked on a comprehensive exploration of utilizing machine learning techniques, specifically Support Vector Machines (SVM), for Parkinson's Disease (PD) detection based on voice biomarkers. Our methodology encompassed rigorous data preprocessing, feature extraction, selection, model development, training, evaluation, and comparison, culminating in a thorough analysis of the SVM classifier's performance.  </a:t>
            </a:r>
          </a:p>
          <a:p>
            <a:pPr marL="8890" marR="71120" indent="-6350">
              <a:lnSpc>
                <a:spcPct val="102000"/>
              </a:lnSpc>
              <a:spcAft>
                <a:spcPts val="370"/>
              </a:spcAft>
            </a:pPr>
            <a:r>
              <a:rPr lang="en-IN" sz="8000" kern="100" dirty="0">
                <a:solidFill>
                  <a:schemeClr val="accent6">
                    <a:lumMod val="75000"/>
                  </a:schemeClr>
                </a:solidFill>
                <a:effectLst/>
                <a:ea typeface="Times New Roman" panose="02020603050405020304" pitchFamily="18" charset="0"/>
              </a:rPr>
              <a:t>Through feature extraction from biomedical voice measurements and careful feature selection, we identified key vocal characteristics indicative of PD-related changes. The SVM classifier, optimized through hyperparameter tuning and cross-validation, exhibited robustness in distinguishing between healthy individuals and those with PD, achieving commendable performance metrics such as accuracy, precision, recall, and F1-score. </a:t>
            </a:r>
          </a:p>
          <a:p>
            <a:pPr marL="8890" marR="71120" indent="-6350">
              <a:lnSpc>
                <a:spcPct val="102000"/>
              </a:lnSpc>
              <a:spcAft>
                <a:spcPts val="355"/>
              </a:spcAft>
            </a:pPr>
            <a:r>
              <a:rPr lang="en-IN" sz="8000" kern="100" dirty="0">
                <a:solidFill>
                  <a:schemeClr val="accent6">
                    <a:lumMod val="75000"/>
                  </a:schemeClr>
                </a:solidFill>
                <a:effectLst/>
                <a:ea typeface="Times New Roman" panose="02020603050405020304" pitchFamily="18" charset="0"/>
              </a:rPr>
              <a:t>Comparative analysis against alternative machine learning algorithms underscored the superiority of the SVM classifier for PD detection, showcasing its ability to leverage high-dimensional data and nonlinear relationships effectively. The visualization of the classifier's predictions through a confusion matrix provided valuable insights into its predictive capabilities and areas for potential refinement. </a:t>
            </a:r>
          </a:p>
          <a:p>
            <a:pPr marL="1362710" indent="-6350">
              <a:lnSpc>
                <a:spcPct val="107000"/>
              </a:lnSpc>
              <a:spcAft>
                <a:spcPts val="285"/>
              </a:spcAft>
            </a:pPr>
            <a:r>
              <a:rPr lang="en-IN" sz="8000" kern="100" dirty="0">
                <a:solidFill>
                  <a:schemeClr val="accent6">
                    <a:lumMod val="75000"/>
                  </a:schemeClr>
                </a:solidFill>
                <a:effectLst/>
                <a:ea typeface="Times New Roman" panose="02020603050405020304" pitchFamily="18" charset="0"/>
              </a:rPr>
              <a:t> </a:t>
            </a:r>
          </a:p>
          <a:p>
            <a:endParaRPr lang="en-IN" sz="3600" dirty="0"/>
          </a:p>
        </p:txBody>
      </p:sp>
      <p:sp>
        <p:nvSpPr>
          <p:cNvPr id="4" name="Picture Placeholder 3">
            <a:extLst>
              <a:ext uri="{FF2B5EF4-FFF2-40B4-BE49-F238E27FC236}">
                <a16:creationId xmlns:a16="http://schemas.microsoft.com/office/drawing/2014/main" id="{5C3B960E-4CB6-80ED-650E-F90292E3B634}"/>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457B1C21-CA18-13F1-C97A-324E1113D90C}"/>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5694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8A91-8B98-F8BD-BAA7-DAB8977CFD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0BD267-B45E-CA9B-DAC6-AAD26CCB7C3F}"/>
              </a:ext>
            </a:extLst>
          </p:cNvPr>
          <p:cNvSpPr>
            <a:spLocks noGrp="1"/>
          </p:cNvSpPr>
          <p:nvPr>
            <p:ph idx="13"/>
          </p:nvPr>
        </p:nvSpPr>
        <p:spPr>
          <a:xfrm>
            <a:off x="914399" y="329939"/>
            <a:ext cx="7843838" cy="5931060"/>
          </a:xfrm>
        </p:spPr>
        <p:txBody>
          <a:bodyPr>
            <a:normAutofit lnSpcReduction="10000"/>
          </a:bodyPr>
          <a:lstStyle/>
          <a:p>
            <a:pPr marL="8890" marR="71120" indent="-6350">
              <a:lnSpc>
                <a:spcPct val="102000"/>
              </a:lnSpc>
              <a:spcAft>
                <a:spcPts val="370"/>
              </a:spcAft>
            </a:pPr>
            <a:r>
              <a:rPr lang="en-IN" sz="2000" kern="100" dirty="0">
                <a:solidFill>
                  <a:schemeClr val="accent6">
                    <a:lumMod val="75000"/>
                  </a:schemeClr>
                </a:solidFill>
                <a:effectLst/>
                <a:ea typeface="Times New Roman" panose="02020603050405020304" pitchFamily="18" charset="0"/>
              </a:rPr>
              <a:t>Furthermore, ethical considerations were paramount throughout the research process, ensuring the responsible handling of sensitive medical data and adherence to regulatory standards, thereby upholding the integrity and trustworthiness of our study outcomes. </a:t>
            </a:r>
          </a:p>
          <a:p>
            <a:pPr marL="1362710" indent="-6350">
              <a:lnSpc>
                <a:spcPct val="107000"/>
              </a:lnSpc>
              <a:spcAft>
                <a:spcPts val="285"/>
              </a:spcAft>
            </a:pPr>
            <a:r>
              <a:rPr lang="en-IN" sz="2000" kern="100" dirty="0">
                <a:solidFill>
                  <a:schemeClr val="accent6">
                    <a:lumMod val="75000"/>
                  </a:schemeClr>
                </a:solidFill>
                <a:effectLst/>
                <a:ea typeface="Times New Roman" panose="02020603050405020304" pitchFamily="18" charset="0"/>
              </a:rPr>
              <a:t> </a:t>
            </a:r>
          </a:p>
          <a:p>
            <a:pPr marL="8890" marR="71120" indent="-6350">
              <a:lnSpc>
                <a:spcPct val="102000"/>
              </a:lnSpc>
              <a:spcAft>
                <a:spcPts val="535"/>
              </a:spcAft>
            </a:pPr>
            <a:r>
              <a:rPr lang="en-IN" sz="2000" kern="100" dirty="0">
                <a:solidFill>
                  <a:schemeClr val="accent6">
                    <a:lumMod val="75000"/>
                  </a:schemeClr>
                </a:solidFill>
                <a:effectLst/>
                <a:ea typeface="Times New Roman" panose="02020603050405020304" pitchFamily="18" charset="0"/>
              </a:rPr>
              <a:t>In conclusion, our findings underscore the potential of machine learning-based approaches, particularly SVM classifiers, in augmenting PD diagnosis through non-invasive and accessible means such as voice analysis. This research contributes to the growing body of knowledge in leveraging technology for improved healthcare outcomes, paving the way for enhanced early detection, remote monitoring, and personalized interventions in Parkinson's Disease management. </a:t>
            </a:r>
          </a:p>
          <a:p>
            <a:pPr marL="8890" marR="71120" indent="-6350">
              <a:lnSpc>
                <a:spcPct val="102000"/>
              </a:lnSpc>
              <a:spcAft>
                <a:spcPts val="535"/>
              </a:spcAft>
            </a:pPr>
            <a:r>
              <a:rPr lang="en-IN" sz="2000" kern="100" dirty="0">
                <a:solidFill>
                  <a:schemeClr val="accent6">
                    <a:lumMod val="75000"/>
                  </a:schemeClr>
                </a:solidFill>
                <a:effectLst/>
                <a:ea typeface="Times New Roman" panose="02020603050405020304" pitchFamily="18" charset="0"/>
              </a:rPr>
              <a:t>Real-Time Monitoring and Telehealth Applications: </a:t>
            </a:r>
          </a:p>
          <a:p>
            <a:pPr marL="8890" marR="71120" indent="-6350">
              <a:lnSpc>
                <a:spcPct val="102000"/>
              </a:lnSpc>
              <a:spcAft>
                <a:spcPts val="535"/>
              </a:spcAft>
            </a:pPr>
            <a:r>
              <a:rPr lang="en-IN" sz="2000" kern="100" dirty="0">
                <a:solidFill>
                  <a:schemeClr val="accent6">
                    <a:lumMod val="75000"/>
                  </a:schemeClr>
                </a:solidFill>
                <a:effectLst/>
                <a:ea typeface="Times New Roman" panose="02020603050405020304" pitchFamily="18" charset="0"/>
              </a:rPr>
              <a:t>Develop real-time monitoring systems that integrate the trained PD detection model with telehealth platforms, enabling remote assessment and continuous monitoring of PD-related symptoms. </a:t>
            </a:r>
          </a:p>
          <a:p>
            <a:pPr marL="8890" marR="71120" indent="-6350">
              <a:lnSpc>
                <a:spcPct val="102000"/>
              </a:lnSpc>
              <a:spcAft>
                <a:spcPts val="535"/>
              </a:spcAft>
            </a:pPr>
            <a:r>
              <a:rPr lang="en-IN" sz="2000" kern="100" dirty="0">
                <a:solidFill>
                  <a:schemeClr val="accent6">
                    <a:lumMod val="75000"/>
                  </a:schemeClr>
                </a:solidFill>
                <a:effectLst/>
                <a:ea typeface="Times New Roman" panose="02020603050405020304" pitchFamily="18" charset="0"/>
              </a:rPr>
              <a:t>Explore the integration of wearable devices or mobile applications for seamless data collection and analysis, facilitating early intervention and personalized healthcare delivery. </a:t>
            </a:r>
          </a:p>
          <a:p>
            <a:endParaRPr lang="en-IN" dirty="0"/>
          </a:p>
        </p:txBody>
      </p:sp>
      <p:sp>
        <p:nvSpPr>
          <p:cNvPr id="4" name="Picture Placeholder 3">
            <a:extLst>
              <a:ext uri="{FF2B5EF4-FFF2-40B4-BE49-F238E27FC236}">
                <a16:creationId xmlns:a16="http://schemas.microsoft.com/office/drawing/2014/main" id="{A4E22BD0-A213-EA73-3E4A-E52E9B7F6589}"/>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80DE7BE6-A326-38D7-F5B3-31F007E8B80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43872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AF58-493F-6C02-3834-08E1D0E121A6}"/>
              </a:ext>
            </a:extLst>
          </p:cNvPr>
          <p:cNvSpPr>
            <a:spLocks noGrp="1"/>
          </p:cNvSpPr>
          <p:nvPr>
            <p:ph type="ctrTitle"/>
          </p:nvPr>
        </p:nvSpPr>
        <p:spPr>
          <a:xfrm>
            <a:off x="650451" y="-1648321"/>
            <a:ext cx="5715000" cy="2727709"/>
          </a:xfrm>
        </p:spPr>
        <p:txBody>
          <a:bodyPr/>
          <a:lstStyle/>
          <a:p>
            <a:r>
              <a:rPr lang="en-IN" dirty="0"/>
              <a:t>REFERENCE</a:t>
            </a:r>
          </a:p>
        </p:txBody>
      </p:sp>
      <p:sp>
        <p:nvSpPr>
          <p:cNvPr id="3" name="Subtitle 2">
            <a:extLst>
              <a:ext uri="{FF2B5EF4-FFF2-40B4-BE49-F238E27FC236}">
                <a16:creationId xmlns:a16="http://schemas.microsoft.com/office/drawing/2014/main" id="{BB81D6A0-7B2A-532F-5A47-ECBD3F7CD2BF}"/>
              </a:ext>
            </a:extLst>
          </p:cNvPr>
          <p:cNvSpPr>
            <a:spLocks noGrp="1"/>
          </p:cNvSpPr>
          <p:nvPr>
            <p:ph type="subTitle" idx="1"/>
          </p:nvPr>
        </p:nvSpPr>
        <p:spPr>
          <a:xfrm>
            <a:off x="914402" y="1432874"/>
            <a:ext cx="6513920" cy="4873658"/>
          </a:xfrm>
        </p:spPr>
        <p:txBody>
          <a:bodyPr>
            <a:noAutofit/>
          </a:bodyPr>
          <a:lstStyle/>
          <a:p>
            <a:pPr marL="342900" marR="53340" lvl="0" indent="-342900" fontAlgn="base">
              <a:lnSpc>
                <a:spcPct val="99000"/>
              </a:lnSpc>
              <a:spcAft>
                <a:spcPts val="415"/>
              </a:spcAft>
              <a:buClr>
                <a:srgbClr val="000000"/>
              </a:buClr>
              <a:buSzPts val="1500"/>
              <a:buFont typeface="+mj-lt"/>
              <a:buAutoNum type="arabicPeriod"/>
            </a:pPr>
            <a:r>
              <a:rPr lang="en-IN" sz="2000" u="none" strike="noStrike" kern="100" dirty="0" err="1">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Rektorova</a:t>
            </a: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 I., &amp; </a:t>
            </a:r>
            <a:r>
              <a:rPr lang="en-IN" sz="2000" u="none" strike="noStrike" kern="100" dirty="0" err="1">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Rektor</a:t>
            </a: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 I. (2016). Parkinson's disease and movement disorders: A practical guide. Springer. </a:t>
            </a:r>
          </a:p>
          <a:p>
            <a:pPr marL="342900" marR="53340" lvl="0" indent="-342900" fontAlgn="base">
              <a:lnSpc>
                <a:spcPct val="99000"/>
              </a:lnSpc>
              <a:spcAft>
                <a:spcPts val="415"/>
              </a:spcAft>
              <a:buClr>
                <a:srgbClr val="000000"/>
              </a:buClr>
              <a:buSzPts val="15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Arora, S., &amp; Venkataraman, V. (2016). A survey of machine learning algorithms for big data analytics. In Big data analytics (pp. 11-27). Springer. </a:t>
            </a:r>
          </a:p>
          <a:p>
            <a:pPr marL="342900" marR="53340" lvl="0" indent="-342900" fontAlgn="base">
              <a:lnSpc>
                <a:spcPct val="99000"/>
              </a:lnSpc>
              <a:spcAft>
                <a:spcPts val="470"/>
              </a:spcAft>
              <a:buClr>
                <a:srgbClr val="000000"/>
              </a:buClr>
              <a:buSzPts val="15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Hastie, T., </a:t>
            </a:r>
            <a:r>
              <a:rPr lang="en-IN" sz="2000" u="none" strike="noStrike" kern="100" dirty="0" err="1">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Tibshirani</a:t>
            </a: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 R., &amp; Friedman, J. (2009). The elements of statistical learning: data mining, inference, and prediction. Springer Science &amp; Business Media. </a:t>
            </a:r>
          </a:p>
        </p:txBody>
      </p:sp>
    </p:spTree>
    <p:extLst>
      <p:ext uri="{BB962C8B-B14F-4D97-AF65-F5344CB8AC3E}">
        <p14:creationId xmlns:p14="http://schemas.microsoft.com/office/powerpoint/2010/main" val="316077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4BB3-3A59-447D-94FB-1F5B1CB2BBCA}"/>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5EDCA167-6CCD-D6D5-CE30-B517811880FC}"/>
              </a:ext>
            </a:extLst>
          </p:cNvPr>
          <p:cNvSpPr>
            <a:spLocks noGrp="1"/>
          </p:cNvSpPr>
          <p:nvPr>
            <p:ph type="subTitle" idx="1"/>
          </p:nvPr>
        </p:nvSpPr>
        <p:spPr/>
        <p:txBody>
          <a:bodyPr>
            <a:normAutofit/>
          </a:bodyPr>
          <a:lstStyle/>
          <a:p>
            <a:r>
              <a:rPr lang="en-IN" sz="1200" dirty="0"/>
              <a:t>CH.TIRU CHANDER REDDY (RA2111026010378)</a:t>
            </a:r>
          </a:p>
          <a:p>
            <a:r>
              <a:rPr lang="en-IN" sz="1200" dirty="0"/>
              <a:t>A.SACHIN VARMA (RA2111026010403)</a:t>
            </a:r>
          </a:p>
        </p:txBody>
      </p:sp>
    </p:spTree>
    <p:extLst>
      <p:ext uri="{BB962C8B-B14F-4D97-AF65-F5344CB8AC3E}">
        <p14:creationId xmlns:p14="http://schemas.microsoft.com/office/powerpoint/2010/main" val="209309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77525"/>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174764"/>
            <a:ext cx="6583680" cy="4023360"/>
          </a:xfrm>
        </p:spPr>
        <p:txBody>
          <a:bodyPr>
            <a:normAutofit fontScale="92500" lnSpcReduction="20000"/>
          </a:bodyPr>
          <a:lstStyle/>
          <a:p>
            <a:r>
              <a:rPr lang="en-US" dirty="0"/>
              <a:t>Abstract</a:t>
            </a:r>
          </a:p>
          <a:p>
            <a:r>
              <a:rPr lang="en-US" dirty="0"/>
              <a:t>Introduction</a:t>
            </a:r>
          </a:p>
          <a:p>
            <a:r>
              <a:rPr lang="en-US" dirty="0"/>
              <a:t>Literature survey</a:t>
            </a:r>
          </a:p>
          <a:p>
            <a:r>
              <a:rPr lang="en-US" dirty="0"/>
              <a:t>System architecture and diagram</a:t>
            </a:r>
          </a:p>
          <a:p>
            <a:r>
              <a:rPr lang="en-US" dirty="0"/>
              <a:t>Methodologies</a:t>
            </a:r>
          </a:p>
          <a:p>
            <a:r>
              <a:rPr lang="en-US" dirty="0"/>
              <a:t>Coding and Testing</a:t>
            </a:r>
          </a:p>
          <a:p>
            <a:r>
              <a:rPr lang="en-US" dirty="0"/>
              <a:t>Screenshots and Results</a:t>
            </a:r>
          </a:p>
          <a:p>
            <a:r>
              <a:rPr lang="en-US" dirty="0"/>
              <a:t>Conclusion and Future Enhancement</a:t>
            </a:r>
          </a:p>
          <a:p>
            <a:r>
              <a:rPr lang="en-US" dirty="0"/>
              <a:t>Reference</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59100" y="298051"/>
            <a:ext cx="6797501" cy="1455335"/>
          </a:xfrm>
        </p:spPr>
        <p:txBody>
          <a:bodyPr/>
          <a:lstStyle/>
          <a:p>
            <a:r>
              <a:rPr lang="en-US" dirty="0"/>
              <a:t>abstract</a:t>
            </a:r>
          </a:p>
        </p:txBody>
      </p:sp>
      <p:sp>
        <p:nvSpPr>
          <p:cNvPr id="5" name="TextBox 4">
            <a:extLst>
              <a:ext uri="{FF2B5EF4-FFF2-40B4-BE49-F238E27FC236}">
                <a16:creationId xmlns:a16="http://schemas.microsoft.com/office/drawing/2014/main" id="{BFBB1FBB-9710-520F-94A6-E9F063A160B7}"/>
              </a:ext>
            </a:extLst>
          </p:cNvPr>
          <p:cNvSpPr txBox="1"/>
          <p:nvPr/>
        </p:nvSpPr>
        <p:spPr>
          <a:xfrm>
            <a:off x="659100" y="1633194"/>
            <a:ext cx="9644397" cy="4735271"/>
          </a:xfrm>
          <a:prstGeom prst="rect">
            <a:avLst/>
          </a:prstGeom>
          <a:noFill/>
        </p:spPr>
        <p:txBody>
          <a:bodyPr wrap="square" rtlCol="0">
            <a:spAutoFit/>
          </a:bodyPr>
          <a:lstStyle/>
          <a:p>
            <a:pPr marL="8890" indent="-6350">
              <a:lnSpc>
                <a:spcPct val="102000"/>
              </a:lnSpc>
              <a:spcAft>
                <a:spcPts val="345"/>
              </a:spcAft>
            </a:pPr>
            <a:r>
              <a:rPr lang="en-IN" sz="1800" kern="100" dirty="0">
                <a:solidFill>
                  <a:schemeClr val="accent6">
                    <a:lumMod val="75000"/>
                  </a:schemeClr>
                </a:solidFill>
                <a:effectLst/>
                <a:latin typeface="Times New Roman" panose="02020603050405020304" pitchFamily="18" charset="0"/>
                <a:ea typeface="Times New Roman" panose="02020603050405020304" pitchFamily="18" charset="0"/>
              </a:rPr>
              <a:t>Parkinson's Disease (PD) is a progressive neurodegenerative disorder that affects a significant portion of the population. Early detection and monitoring of PD symptoms are crucial for effective treatment. In this study, we utilize a dataset comprising biomedical voice measurements from 31 individuals, including 23 with PD. Each row in the dataset represents a voice recording, with columns corresponding to specific voice measures. The primary objective is to discriminate between healthy individuals (status=0) and those with PD (status=1) based on these voice measurements. </a:t>
            </a:r>
          </a:p>
          <a:p>
            <a:pPr marL="8890" indent="-6350">
              <a:lnSpc>
                <a:spcPct val="102000"/>
              </a:lnSpc>
              <a:spcAft>
                <a:spcPts val="640"/>
              </a:spcAft>
            </a:pPr>
            <a:r>
              <a:rPr lang="en-IN" sz="1800" kern="100" dirty="0">
                <a:solidFill>
                  <a:schemeClr val="accent6">
                    <a:lumMod val="75000"/>
                  </a:schemeClr>
                </a:solidFill>
                <a:effectLst/>
                <a:latin typeface="Times New Roman" panose="02020603050405020304" pitchFamily="18" charset="0"/>
                <a:ea typeface="Times New Roman" panose="02020603050405020304" pitchFamily="18" charset="0"/>
              </a:rPr>
              <a:t>We preprocess the dataset, extract relevant features, and employ machine learning techniques, specifically Support Vector Machines (SVM), to develop a classification model. The SVM classifier is trained on the voice measurements to distinguish between PD and non-PD cases. Our results demonstrate the potential of using voice biomarkers for telemonitoring PD symptoms, supporting early diagnosis and remote patient care. </a:t>
            </a:r>
          </a:p>
          <a:p>
            <a:pPr marL="8890" marR="71120" indent="-6350">
              <a:lnSpc>
                <a:spcPct val="102000"/>
              </a:lnSpc>
              <a:spcAft>
                <a:spcPts val="115"/>
              </a:spcAft>
            </a:pPr>
            <a:r>
              <a:rPr lang="en-IN" sz="1800" kern="100" dirty="0">
                <a:solidFill>
                  <a:schemeClr val="accent6">
                    <a:lumMod val="75000"/>
                  </a:schemeClr>
                </a:solidFill>
                <a:effectLst/>
                <a:latin typeface="Times New Roman" panose="02020603050405020304" pitchFamily="18" charset="0"/>
                <a:ea typeface="Times New Roman" panose="02020603050405020304" pitchFamily="18" charset="0"/>
              </a:rPr>
              <a:t>This research contributes to the ongoing efforts in leveraging technology for healthcare, specifically in the context of Parkinson's Disease management. The dataset's richness in </a:t>
            </a:r>
            <a:r>
              <a:rPr lang="en-IN" sz="1800" kern="100" dirty="0" err="1">
                <a:solidFill>
                  <a:schemeClr val="accent6">
                    <a:lumMod val="75000"/>
                  </a:schemeClr>
                </a:solidFill>
                <a:effectLst/>
                <a:latin typeface="Times New Roman" panose="02020603050405020304" pitchFamily="18" charset="0"/>
                <a:ea typeface="Times New Roman" panose="02020603050405020304" pitchFamily="18" charset="0"/>
              </a:rPr>
              <a:t>voicerelated</a:t>
            </a:r>
            <a:r>
              <a:rPr lang="en-IN" sz="1800" kern="100" dirty="0">
                <a:solidFill>
                  <a:schemeClr val="accent6">
                    <a:lumMod val="75000"/>
                  </a:schemeClr>
                </a:solidFill>
                <a:effectLst/>
                <a:latin typeface="Times New Roman" panose="02020603050405020304" pitchFamily="18" charset="0"/>
                <a:ea typeface="Times New Roman" panose="02020603050405020304" pitchFamily="18" charset="0"/>
              </a:rPr>
              <a:t> metrics offers valuable insights into the feasibility of telemonitoring and remote assessment of PD, paving the way for more accessible and efficient healthcare solutions </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62516" y="164675"/>
            <a:ext cx="4807670" cy="894073"/>
          </a:xfrm>
        </p:spPr>
        <p:txBody>
          <a:bodyPr/>
          <a:lstStyle/>
          <a:p>
            <a:r>
              <a:rPr lang="en-US" dirty="0"/>
              <a:t>INTRODUCTION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56181" y="1310647"/>
            <a:ext cx="11067067" cy="5259835"/>
          </a:xfrm>
        </p:spPr>
        <p:txBody>
          <a:bodyPr>
            <a:normAutofit fontScale="25000" lnSpcReduction="20000"/>
          </a:bodyPr>
          <a:lstStyle/>
          <a:p>
            <a:pPr marL="8890" marR="71120" indent="-6350">
              <a:lnSpc>
                <a:spcPct val="102000"/>
              </a:lnSpc>
              <a:spcAft>
                <a:spcPts val="640"/>
              </a:spcAft>
            </a:pPr>
            <a:r>
              <a:rPr lang="en-IN" sz="8000" kern="100" dirty="0">
                <a:solidFill>
                  <a:schemeClr val="accent6">
                    <a:lumMod val="75000"/>
                  </a:schemeClr>
                </a:solidFill>
                <a:effectLst/>
                <a:ea typeface="Times New Roman" panose="02020603050405020304" pitchFamily="18" charset="0"/>
              </a:rPr>
              <a:t>Parkinson's Disease (PD) is a complex neurodegenerative disorder characterized by motor and non-motor symptoms, such as tremors, bradykinesia, rigidity, and postural instability. It affects millions of people globally, with a growing prevalence due to aging populations. Early detection and accurate diagnosis of PD are crucial for effective management, timely intervention, and improved patient outcomes. </a:t>
            </a:r>
          </a:p>
          <a:p>
            <a:pPr marL="8890" marR="71120" indent="-6350">
              <a:lnSpc>
                <a:spcPct val="102000"/>
              </a:lnSpc>
              <a:spcAft>
                <a:spcPts val="640"/>
              </a:spcAft>
            </a:pPr>
            <a:r>
              <a:rPr lang="en-IN" sz="8000" kern="100" dirty="0">
                <a:solidFill>
                  <a:schemeClr val="accent6">
                    <a:lumMod val="75000"/>
                  </a:schemeClr>
                </a:solidFill>
                <a:effectLst/>
                <a:ea typeface="Times New Roman" panose="02020603050405020304" pitchFamily="18" charset="0"/>
              </a:rPr>
              <a:t>Recent advancements in technology, particularly in the field of machine learning and biomedical data analysis, have shown promise in aiding PD diagnosis and monitoring. One such area of focus is the utilization of voice biomarkers, which can provide valuable insights into the neurological changes associated with PD. Voice analysis has the potential to offer non-invasive, cost-effective, and accessible means of assessing PD-related symptoms.  </a:t>
            </a:r>
          </a:p>
          <a:p>
            <a:pPr marL="8890" marR="71120" indent="-6350">
              <a:lnSpc>
                <a:spcPct val="102000"/>
              </a:lnSpc>
              <a:spcAft>
                <a:spcPts val="640"/>
              </a:spcAft>
            </a:pPr>
            <a:r>
              <a:rPr lang="en-IN" sz="8000" kern="100" dirty="0">
                <a:solidFill>
                  <a:schemeClr val="accent6">
                    <a:lumMod val="75000"/>
                  </a:schemeClr>
                </a:solidFill>
                <a:effectLst/>
                <a:ea typeface="Times New Roman" panose="02020603050405020304" pitchFamily="18" charset="0"/>
              </a:rPr>
              <a:t>The dataset used in this study comprises biomedical voice measurements from 31 individuals, including both PD patients and healthy individuals. Each voice recording is associated with specific voice measures, with the "status" column indicating the individual's PD status (0 for healthy, 1 for PD). The main objective of this research is to develop a machine learning-based approach using Support Vector Machines (SVM) to discriminate between healthy individuals and those with PD based on these voice measurements. </a:t>
            </a:r>
          </a:p>
          <a:p>
            <a:pPr marL="8890" marR="71120" indent="-6350">
              <a:lnSpc>
                <a:spcPct val="102000"/>
              </a:lnSpc>
              <a:spcAft>
                <a:spcPts val="640"/>
              </a:spcAft>
            </a:pPr>
            <a:r>
              <a:rPr lang="en-IN" sz="8000" kern="100" dirty="0">
                <a:solidFill>
                  <a:schemeClr val="accent6">
                    <a:lumMod val="75000"/>
                  </a:schemeClr>
                </a:solidFill>
                <a:effectLst/>
                <a:ea typeface="Times New Roman" panose="02020603050405020304" pitchFamily="18" charset="0"/>
              </a:rPr>
              <a:t>This study aims to contribute to the ongoing efforts in leveraging technology for improved healthcare outcomes, particularly in the context of neurodegenerative diseases like PD. By harnessing the power of machine learning algorithms and voice analysis techniques, we seek to enhance early detection, facilitate remote monitoring, and ultimately, enhance the quality of life for individuals affected by Parkinson's Disease. </a:t>
            </a:r>
          </a:p>
          <a:p>
            <a:pPr marL="1362710" indent="-6350">
              <a:lnSpc>
                <a:spcPct val="107000"/>
              </a:lnSpc>
              <a:spcAft>
                <a:spcPts val="64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89956" y="-35724"/>
            <a:ext cx="7965461" cy="994164"/>
          </a:xfrm>
        </p:spPr>
        <p:txBody>
          <a:bodyPr/>
          <a:lstStyle/>
          <a:p>
            <a:r>
              <a:rPr lang="en-US" dirty="0"/>
              <a:t>LITERATURE SURVEY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157981" y="1017433"/>
            <a:ext cx="8550110" cy="4475301"/>
          </a:xfrm>
        </p:spPr>
        <p:txBody>
          <a:bodyPr>
            <a:noAutofit/>
          </a:bodyPr>
          <a:lstStyle/>
          <a:p>
            <a:pPr marL="342900" marR="71120" lvl="0" indent="-342900" fontAlgn="base">
              <a:lnSpc>
                <a:spcPct val="99000"/>
              </a:lnSpc>
              <a:spcAft>
                <a:spcPts val="70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Parkinson's Disease Diagnosis and Monitoring: Numerous studies have highlighted the challenges and importance of early diagnosis and continuous monitoring in Parkinson's Disease (PD) management. Traditional diagnostic methods rely on clinical assessments, which may have limitations in detecting subtle changes and early stages of the disease.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Machine Learning in Healthcare: The integration of machine learning techniques in healthcare has gained significant attention due to its potential to improve diagnostic accuracy, patient outcomes, and healthcare delivery efficiency. Various machine learning algorithms, including Support Vector Machines (SVM), have been applied to medical data for disease diagnosis and prognosis.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Voice Biomarkers in Parkinson's Disease: Voice analysis has emerged as a promising approach for PD detection and monitoring. Studies have shown that individuals with PD exhibit distinct vocal characteristics, such as changes in pitch, intensity, and rhythm. </a:t>
            </a:r>
            <a:r>
              <a:rPr lang="en-IN" sz="2000" u="none" strike="noStrike" kern="100" dirty="0" err="1">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Analyzing</a:t>
            </a: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 these voice biomarkers using machine learning algorithms can contribute to non-invasive and accessible diagnostic methods.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14358" y="198284"/>
            <a:ext cx="8153987" cy="6325064"/>
          </a:xfrm>
        </p:spPr>
        <p:txBody>
          <a:bodyPr/>
          <a:lstStyle/>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SVM Classifier for Disease Classification: Support Vector Machines (SVM) have demonstrated effectiveness in binary classification tasks, making them suitable for distinguishing between healthy individuals and those with PD based on voice measurements. SVMs work well with high-dimensional data and can handle nonlinear relationships, which are common in biomedical datasets.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Challenges and Opportunities: While machine learning-based approaches show promise in PD detection, there are challenges related to dataset size, variability in clinical presentations, and model generalizability. Addressing these challenges presents opportunities for refining machine learning models and enhancing their clinical utility in PD diagnosis and monitoring. </a:t>
            </a:r>
          </a:p>
          <a:p>
            <a:pPr marL="342900" marR="71120" lvl="0" indent="-342900" fontAlgn="base">
              <a:lnSpc>
                <a:spcPct val="102000"/>
              </a:lnSpc>
              <a:spcAft>
                <a:spcPts val="640"/>
              </a:spcAft>
              <a:buClr>
                <a:srgbClr val="000000"/>
              </a:buClr>
              <a:buSzPts val="1300"/>
              <a:buFont typeface="+mj-lt"/>
              <a:buAutoNum type="arabicPeriod"/>
            </a:pPr>
            <a:r>
              <a:rPr lang="en-IN" sz="2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Future Directions: The future of PD detection using machine learning lies in multi-modal data integration, continuous monitoring systems, and real-time analysis for personalized healthcare interventions. Collaborative efforts between clinicians, data scientists, and technologists are essential for translating research findings into clinical practice.</a:t>
            </a:r>
          </a:p>
          <a:p>
            <a:r>
              <a:rPr lang="en-US" dirty="0"/>
              <a:t>`NB</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SYSTEM ARCHITECTURE AND DIAGRAM</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5" name="Content Placeholder 4">
            <a:extLst>
              <a:ext uri="{FF2B5EF4-FFF2-40B4-BE49-F238E27FC236}">
                <a16:creationId xmlns:a16="http://schemas.microsoft.com/office/drawing/2014/main" id="{DCAA808D-465F-9FA8-F881-B39FB53FBF96}"/>
              </a:ext>
            </a:extLst>
          </p:cNvPr>
          <p:cNvPicPr>
            <a:picLocks noGrp="1" noChangeAspect="1"/>
          </p:cNvPicPr>
          <p:nvPr>
            <p:ph sz="half" idx="2"/>
          </p:nvPr>
        </p:nvPicPr>
        <p:blipFill>
          <a:blip r:embed="rId3"/>
          <a:stretch>
            <a:fillRect/>
          </a:stretch>
        </p:blipFill>
        <p:spPr>
          <a:xfrm>
            <a:off x="1234912" y="2303027"/>
            <a:ext cx="6832198" cy="4060066"/>
          </a:xfrm>
        </p:spPr>
      </p:pic>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endParaRPr lang="en-US" dirty="0"/>
          </a:p>
        </p:txBody>
      </p:sp>
      <p:pic>
        <p:nvPicPr>
          <p:cNvPr id="7" name="Content Placeholder 6">
            <a:extLst>
              <a:ext uri="{FF2B5EF4-FFF2-40B4-BE49-F238E27FC236}">
                <a16:creationId xmlns:a16="http://schemas.microsoft.com/office/drawing/2014/main" id="{B5DF6D53-0D66-5E60-7AE4-9BD4908BD473}"/>
              </a:ext>
            </a:extLst>
          </p:cNvPr>
          <p:cNvPicPr>
            <a:picLocks noGrp="1" noChangeAspect="1"/>
          </p:cNvPicPr>
          <p:nvPr>
            <p:ph sz="half" idx="15"/>
          </p:nvPr>
        </p:nvPicPr>
        <p:blipFill>
          <a:blip r:embed="rId3"/>
          <a:stretch>
            <a:fillRect/>
          </a:stretch>
        </p:blipFill>
        <p:spPr>
          <a:xfrm>
            <a:off x="2750073" y="740493"/>
            <a:ext cx="5149589" cy="3125940"/>
          </a:xfrm>
        </p:spPr>
      </p:pic>
      <p:pic>
        <p:nvPicPr>
          <p:cNvPr id="9" name="Content Placeholder 8">
            <a:extLst>
              <a:ext uri="{FF2B5EF4-FFF2-40B4-BE49-F238E27FC236}">
                <a16:creationId xmlns:a16="http://schemas.microsoft.com/office/drawing/2014/main" id="{EE690B88-6E11-8A34-E9B7-83D2967AE0BC}"/>
              </a:ext>
            </a:extLst>
          </p:cNvPr>
          <p:cNvPicPr>
            <a:picLocks noGrp="1" noChangeAspect="1"/>
          </p:cNvPicPr>
          <p:nvPr>
            <p:ph sz="half" idx="1"/>
          </p:nvPr>
        </p:nvPicPr>
        <p:blipFill>
          <a:blip r:embed="rId4"/>
          <a:stretch>
            <a:fillRect/>
          </a:stretch>
        </p:blipFill>
        <p:spPr>
          <a:xfrm>
            <a:off x="1895410" y="4268962"/>
            <a:ext cx="6961188" cy="1848545"/>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2" y="69228"/>
            <a:ext cx="7843837" cy="775942"/>
          </a:xfrm>
        </p:spPr>
        <p:txBody>
          <a:bodyPr/>
          <a:lstStyle/>
          <a:p>
            <a:r>
              <a:rPr lang="en-US" dirty="0"/>
              <a:t>METHODOLOGY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765972" y="941485"/>
            <a:ext cx="8223481" cy="3937034"/>
          </a:xfrm>
        </p:spPr>
        <p:txBody>
          <a:bodyPr>
            <a:normAutofit fontScale="25000" lnSpcReduction="20000"/>
          </a:bodyPr>
          <a:lstStyle/>
          <a:p>
            <a:pPr marL="342900" marR="71120" lvl="0" indent="-342900" fontAlgn="base">
              <a:lnSpc>
                <a:spcPct val="102000"/>
              </a:lnSpc>
              <a:spcAft>
                <a:spcPts val="640"/>
              </a:spcAft>
              <a:buClr>
                <a:srgbClr val="000000"/>
              </a:buClr>
              <a:buSzPts val="1300"/>
              <a:buFont typeface="+mj-lt"/>
              <a:buAutoNum type="arabicPeriod"/>
            </a:pPr>
            <a:r>
              <a:rPr lang="en-IN" sz="8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Data Collection and Preprocessing: The dataset comprising biomedical voice measurements from 31 individuals, including 23 with Parkinson's Disease (PD) and healthy individuals, was obtained from a reputable source. Data preprocessing involved cleaning missing values, normalizing features to a common scale, and addressing any outliers or inconsistencies to ensure data integrity and quality. </a:t>
            </a:r>
          </a:p>
          <a:p>
            <a:pPr marL="342900" marR="71120" lvl="0" indent="-342900" fontAlgn="base">
              <a:lnSpc>
                <a:spcPct val="102000"/>
              </a:lnSpc>
              <a:spcAft>
                <a:spcPts val="640"/>
              </a:spcAft>
              <a:buClr>
                <a:srgbClr val="000000"/>
              </a:buClr>
              <a:buSzPts val="1300"/>
              <a:buFont typeface="+mj-lt"/>
              <a:buAutoNum type="arabicPeriod"/>
            </a:pPr>
            <a:r>
              <a:rPr lang="en-IN" sz="8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Feature Extraction: Signal processing techniques were applied to extract relevant features from the voice recordings. Key voice biomarkers, such as pitch, intensity, jitter, shimmer, and formants, known for their correlation with PD-related changes in vocal characteristics, were carefully examined and included in the feature set. </a:t>
            </a:r>
          </a:p>
          <a:p>
            <a:pPr marL="342900" marR="71120" lvl="0" indent="-342900" fontAlgn="base">
              <a:lnSpc>
                <a:spcPct val="102000"/>
              </a:lnSpc>
              <a:spcAft>
                <a:spcPts val="640"/>
              </a:spcAft>
              <a:buClr>
                <a:srgbClr val="000000"/>
              </a:buClr>
              <a:buSzPts val="1300"/>
              <a:buFont typeface="+mj-lt"/>
              <a:buAutoNum type="arabicPeriod"/>
            </a:pPr>
            <a:r>
              <a:rPr lang="en-IN" sz="8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Feature Selection: Feature selection algorithms, including Recursive Feature Elimination (RFE) and correlation analysis, were utilized to identify the most discriminative features for PD classification. Feature importance was assessed based on their contribution to the classification task, prioritizing those with the highest predictive power. </a:t>
            </a:r>
          </a:p>
          <a:p>
            <a:pPr marL="342900" marR="71120" lvl="0" indent="-342900" fontAlgn="base">
              <a:lnSpc>
                <a:spcPct val="102000"/>
              </a:lnSpc>
              <a:spcAft>
                <a:spcPts val="640"/>
              </a:spcAft>
              <a:buClr>
                <a:srgbClr val="000000"/>
              </a:buClr>
              <a:buSzPts val="1300"/>
              <a:buFont typeface="+mj-lt"/>
              <a:buAutoNum type="arabicPeriod"/>
            </a:pPr>
            <a:r>
              <a:rPr lang="en-IN" sz="8000" u="none" strike="noStrike" kern="100" dirty="0">
                <a:solidFill>
                  <a:schemeClr val="accent6">
                    <a:lumMod val="75000"/>
                  </a:schemeClr>
                </a:solidFill>
                <a:effectLst/>
                <a:uFill>
                  <a:solidFill>
                    <a:srgbClr val="000000"/>
                  </a:solidFill>
                </a:uFill>
                <a:ea typeface="Times New Roman" panose="02020603050405020304" pitchFamily="18" charset="0"/>
                <a:cs typeface="Times New Roman" panose="02020603050405020304" pitchFamily="18" charset="0"/>
              </a:rPr>
              <a:t>Data Splitting: The dataset was divided into training and testing sets using a stratified approach to maintain class balance (e.g., 70% training, 30% testing).Stratification ensured that both the training and testing sets contained representative samples of PD and non-PD cases, minimizing bias in model evaluation. </a:t>
            </a:r>
          </a:p>
          <a:p>
            <a:endParaRPr lang="en-US"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6" name="Picture Placeholder 5">
            <a:extLst>
              <a:ext uri="{FF2B5EF4-FFF2-40B4-BE49-F238E27FC236}">
                <a16:creationId xmlns:a16="http://schemas.microsoft.com/office/drawing/2014/main" id="{5F7AA40D-8637-DC19-C42D-5F33FA83E717}"/>
              </a:ext>
            </a:extLst>
          </p:cNvPr>
          <p:cNvSpPr>
            <a:spLocks noGrp="1"/>
          </p:cNvSpPr>
          <p:nvPr>
            <p:ph type="pic" sz="quarter" idx="14"/>
          </p:nvPr>
        </p:nvSpPr>
        <p:spPr/>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{384C855E-0CE6-44E8-8420-33E2F4B7939A}tf78438558_win32</Template>
  <TotalTime>34</TotalTime>
  <Words>1743</Words>
  <Application>Microsoft Office PowerPoint</Application>
  <PresentationFormat>Widescreen</PresentationFormat>
  <Paragraphs>70</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Sabon Next LT</vt:lpstr>
      <vt:lpstr>Times New Roman</vt:lpstr>
      <vt:lpstr>Custom</vt:lpstr>
      <vt:lpstr>Parkinson's Disease Detection </vt:lpstr>
      <vt:lpstr>agenda</vt:lpstr>
      <vt:lpstr>abstract</vt:lpstr>
      <vt:lpstr>INTRODUCTION</vt:lpstr>
      <vt:lpstr>LITERATURE SURVEY</vt:lpstr>
      <vt:lpstr>PowerPoint Presentation</vt:lpstr>
      <vt:lpstr>SYSTEM ARCHITECTURE AND DIAGRAM</vt:lpstr>
      <vt:lpstr>PowerPoint Presentation</vt:lpstr>
      <vt:lpstr>METHODOLOGY</vt:lpstr>
      <vt:lpstr>PowerPoint Presentation</vt:lpstr>
      <vt:lpstr>CODING AND TESTING</vt:lpstr>
      <vt:lpstr>PowerPoint Presentation</vt:lpstr>
      <vt:lpstr>PowerPoint Presentation</vt:lpstr>
      <vt:lpstr>SCREENSHOTS AND RESULTS</vt:lpstr>
      <vt:lpstr>PowerPoint Presentation</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subject/>
  <dc:creator>deepak karnati</dc:creator>
  <cp:lastModifiedBy>deepak karnati</cp:lastModifiedBy>
  <cp:revision>2</cp:revision>
  <dcterms:created xsi:type="dcterms:W3CDTF">2024-04-30T16:16:33Z</dcterms:created>
  <dcterms:modified xsi:type="dcterms:W3CDTF">2024-05-03T16:59:44Z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