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76" r:id="rId3"/>
    <p:sldId id="263" r:id="rId4"/>
    <p:sldId id="256" r:id="rId5"/>
    <p:sldId id="262" r:id="rId6"/>
    <p:sldId id="269" r:id="rId7"/>
    <p:sldId id="266" r:id="rId8"/>
    <p:sldId id="267" r:id="rId9"/>
    <p:sldId id="270" r:id="rId10"/>
    <p:sldId id="271" r:id="rId11"/>
    <p:sldId id="272" r:id="rId12"/>
    <p:sldId id="273"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ius India" initials="HI" lastIdx="1" clrIdx="0">
    <p:extLst>
      <p:ext uri="{19B8F6BF-5375-455C-9EA6-DF929625EA0E}">
        <p15:presenceInfo xmlns:p15="http://schemas.microsoft.com/office/powerpoint/2012/main" userId="ca10f9b6c84c51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60" autoAdjust="0"/>
    <p:restoredTop sz="94660"/>
  </p:normalViewPr>
  <p:slideViewPr>
    <p:cSldViewPr snapToGrid="0">
      <p:cViewPr varScale="1">
        <p:scale>
          <a:sx n="82" d="100"/>
          <a:sy n="82" d="100"/>
        </p:scale>
        <p:origin x="2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8A943-16F9-4F7E-80E3-0CDC750FF328}" type="datetimeFigureOut">
              <a:rPr lang="en-IN" smtClean="0"/>
              <a:t>01-10-2018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79BA2-816C-4B73-B8A9-0839CE78E8E8}" type="slidenum">
              <a:rPr lang="en-IN" smtClean="0"/>
              <a:t>‹#›</a:t>
            </a:fld>
            <a:endParaRPr lang="en-IN"/>
          </a:p>
        </p:txBody>
      </p:sp>
    </p:spTree>
    <p:extLst>
      <p:ext uri="{BB962C8B-B14F-4D97-AF65-F5344CB8AC3E}">
        <p14:creationId xmlns:p14="http://schemas.microsoft.com/office/powerpoint/2010/main" val="88074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more clear schedule diagram, please see </a:t>
            </a:r>
          </a:p>
        </p:txBody>
      </p:sp>
      <p:sp>
        <p:nvSpPr>
          <p:cNvPr id="4" name="Slide Number Placeholder 3"/>
          <p:cNvSpPr>
            <a:spLocks noGrp="1"/>
          </p:cNvSpPr>
          <p:nvPr>
            <p:ph type="sldNum" sz="quarter" idx="10"/>
          </p:nvPr>
        </p:nvSpPr>
        <p:spPr/>
        <p:txBody>
          <a:bodyPr/>
          <a:lstStyle/>
          <a:p>
            <a:fld id="{E3379BA2-816C-4B73-B8A9-0839CE78E8E8}" type="slidenum">
              <a:rPr lang="en-IN" smtClean="0"/>
              <a:t>4</a:t>
            </a:fld>
            <a:endParaRPr lang="en-IN"/>
          </a:p>
        </p:txBody>
      </p:sp>
    </p:spTree>
    <p:extLst>
      <p:ext uri="{BB962C8B-B14F-4D97-AF65-F5344CB8AC3E}">
        <p14:creationId xmlns:p14="http://schemas.microsoft.com/office/powerpoint/2010/main" val="17173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0121-247D-4997-AFA1-90F9B34CF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704F02-47A0-40DB-8489-5A2FA6993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5C3EFA-CFDF-43C1-B89D-6066A29631EE}"/>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5" name="Footer Placeholder 4">
            <a:extLst>
              <a:ext uri="{FF2B5EF4-FFF2-40B4-BE49-F238E27FC236}">
                <a16:creationId xmlns:a16="http://schemas.microsoft.com/office/drawing/2014/main" id="{8C82E240-4E20-483B-B80B-08711684D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A2742-1629-4A2A-BDBD-C4F009C01152}"/>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384087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73A6-0E86-4CFF-8975-DC0683B8F6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F6840-FB77-405D-90D6-B387C65D22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EBBA6-76BC-4177-B16D-0E611AC19FF1}"/>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5" name="Footer Placeholder 4">
            <a:extLst>
              <a:ext uri="{FF2B5EF4-FFF2-40B4-BE49-F238E27FC236}">
                <a16:creationId xmlns:a16="http://schemas.microsoft.com/office/drawing/2014/main" id="{169B5C9F-A24C-4D2B-B39C-712D75BE3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3D02E0-DE01-4D08-A1DE-B2127924BD24}"/>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236149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8C10E-E7A6-4F1D-B5B3-ED4448BE32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559F58-0628-4A55-BE9A-4C6B9E624C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2FC9D3-7AC9-4581-A62C-BBD14C3DB545}"/>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5" name="Footer Placeholder 4">
            <a:extLst>
              <a:ext uri="{FF2B5EF4-FFF2-40B4-BE49-F238E27FC236}">
                <a16:creationId xmlns:a16="http://schemas.microsoft.com/office/drawing/2014/main" id="{3360781B-1C28-442A-84E2-97150871F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C12C5-DBC5-4938-84F0-C379F4F85094}"/>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4032715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4BA3B8-9D58-40FD-A062-7C375404393C}"/>
              </a:ext>
            </a:extLst>
          </p:cNvPr>
          <p:cNvSpPr>
            <a:spLocks noGrp="1"/>
          </p:cNvSpPr>
          <p:nvPr>
            <p:ph/>
          </p:nvPr>
        </p:nvSpPr>
        <p:spPr>
          <a:xfrm>
            <a:off x="838200" y="365125"/>
            <a:ext cx="10515600" cy="5811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a:extLst>
              <a:ext uri="{FF2B5EF4-FFF2-40B4-BE49-F238E27FC236}">
                <a16:creationId xmlns:a16="http://schemas.microsoft.com/office/drawing/2014/main" id="{D4BEBFFD-AF29-4BA6-8ABC-D12092C40711}"/>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4" name="Footer Placeholder 3">
            <a:extLst>
              <a:ext uri="{FF2B5EF4-FFF2-40B4-BE49-F238E27FC236}">
                <a16:creationId xmlns:a16="http://schemas.microsoft.com/office/drawing/2014/main" id="{8F075901-E367-48EB-A6EC-69AF420026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13234C-4C7E-4696-B77D-C1FD607365E2}"/>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106558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F4CD-814E-41E2-8313-17E25552A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34CAF0-E9A6-4405-931C-AC355D3317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059D5E-CF22-4686-962C-86A719C51A09}"/>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5" name="Footer Placeholder 4">
            <a:extLst>
              <a:ext uri="{FF2B5EF4-FFF2-40B4-BE49-F238E27FC236}">
                <a16:creationId xmlns:a16="http://schemas.microsoft.com/office/drawing/2014/main" id="{CE45A923-2FEC-4FE1-A66C-E759CB11A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6D22DC-9853-4592-ACDA-DBFE71436C70}"/>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320041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94A8-D8FC-41E5-936C-9E56F260C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0A4FD-E9F7-40BA-8CDB-447246704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4FDDE0-4BD1-49C7-9485-786A59A448FD}"/>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5" name="Footer Placeholder 4">
            <a:extLst>
              <a:ext uri="{FF2B5EF4-FFF2-40B4-BE49-F238E27FC236}">
                <a16:creationId xmlns:a16="http://schemas.microsoft.com/office/drawing/2014/main" id="{EADDA441-79DC-48C7-B394-C23BCE75A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D1BD6-9E37-41E1-B28D-0096A7B67528}"/>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168193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793D-ECF4-44D7-B8D2-917C21959F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3ABA02-D232-419E-809E-31D59EEE58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0B4463-84ED-4C59-8535-BDC65D5E3A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DA29F0-D9F3-43AF-BFF5-5A3BA7A4DFD1}"/>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6" name="Footer Placeholder 5">
            <a:extLst>
              <a:ext uri="{FF2B5EF4-FFF2-40B4-BE49-F238E27FC236}">
                <a16:creationId xmlns:a16="http://schemas.microsoft.com/office/drawing/2014/main" id="{BCD0529D-1690-4D43-B906-D2917FF6E7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A0E56B-E20F-42A4-A6AC-7F6CE8DDB2E2}"/>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387615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1318-0BE1-4112-AF59-9B506E3787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21032D-0205-42DF-A9F0-C20B68DB3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76AD7B-EEEA-4835-B036-F6E1488671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B1ADE0-6F37-4258-8CB7-CB7412FE0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211FFD-4060-4748-BA8C-89A811AA63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41351C-FA64-4E38-AC90-6B7BBE614E0E}"/>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8" name="Footer Placeholder 7">
            <a:extLst>
              <a:ext uri="{FF2B5EF4-FFF2-40B4-BE49-F238E27FC236}">
                <a16:creationId xmlns:a16="http://schemas.microsoft.com/office/drawing/2014/main" id="{C1C83D0C-4BFB-4972-9D79-5370F3C891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0A772A-CEB7-498E-855C-114B09B4B172}"/>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62152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3CC2-2258-467A-A060-447536988A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FDCE91-52B1-4F06-91AD-5D02775D1024}"/>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4" name="Footer Placeholder 3">
            <a:extLst>
              <a:ext uri="{FF2B5EF4-FFF2-40B4-BE49-F238E27FC236}">
                <a16:creationId xmlns:a16="http://schemas.microsoft.com/office/drawing/2014/main" id="{3FCA6C6C-E85F-4A11-B307-797F51A579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76119A-0EAC-4142-A424-0C0BD1B7258E}"/>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344479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55F216-0D66-434D-A5A3-5707E759F13D}"/>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3" name="Footer Placeholder 2">
            <a:extLst>
              <a:ext uri="{FF2B5EF4-FFF2-40B4-BE49-F238E27FC236}">
                <a16:creationId xmlns:a16="http://schemas.microsoft.com/office/drawing/2014/main" id="{94655F31-ABCB-431C-AEA3-48DB410927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F859A8-B355-400D-8064-0BE81FD3EC03}"/>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18900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4098-4F01-4D26-BB18-561129C43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40DDF2-DD32-4B17-972A-A65A888D20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4996D1-6944-4AF6-9627-9E457981E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905E56-148B-4D9E-A140-C787A150D29E}"/>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6" name="Footer Placeholder 5">
            <a:extLst>
              <a:ext uri="{FF2B5EF4-FFF2-40B4-BE49-F238E27FC236}">
                <a16:creationId xmlns:a16="http://schemas.microsoft.com/office/drawing/2014/main" id="{B131BDA0-531D-4434-AF29-D05E4A4617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F3C7D9-D1FA-4DDA-BBC3-3DAE912A0CD2}"/>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337461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F4B3-F4B5-479A-A415-B71761979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DEA58D-DF48-4A66-A1FF-7923280D2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D65C13-A840-4069-ABB1-A7A8ADD52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2BEA5E-E08B-4B8E-90A8-A9025FB76E12}"/>
              </a:ext>
            </a:extLst>
          </p:cNvPr>
          <p:cNvSpPr>
            <a:spLocks noGrp="1"/>
          </p:cNvSpPr>
          <p:nvPr>
            <p:ph type="dt" sz="half" idx="10"/>
          </p:nvPr>
        </p:nvSpPr>
        <p:spPr/>
        <p:txBody>
          <a:bodyPr/>
          <a:lstStyle/>
          <a:p>
            <a:fld id="{3FE2A5B2-7BCB-4E18-B9D2-78F85597C898}" type="datetimeFigureOut">
              <a:rPr lang="en-IN" smtClean="0"/>
              <a:t>01-10-2018</a:t>
            </a:fld>
            <a:endParaRPr lang="en-IN"/>
          </a:p>
        </p:txBody>
      </p:sp>
      <p:sp>
        <p:nvSpPr>
          <p:cNvPr id="6" name="Footer Placeholder 5">
            <a:extLst>
              <a:ext uri="{FF2B5EF4-FFF2-40B4-BE49-F238E27FC236}">
                <a16:creationId xmlns:a16="http://schemas.microsoft.com/office/drawing/2014/main" id="{E073E0BC-5D13-4327-B171-2351A7B191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055647-5FE1-4176-98FF-1AD1C3DEEBA4}"/>
              </a:ext>
            </a:extLst>
          </p:cNvPr>
          <p:cNvSpPr>
            <a:spLocks noGrp="1"/>
          </p:cNvSpPr>
          <p:nvPr>
            <p:ph type="sldNum" sz="quarter" idx="12"/>
          </p:nvPr>
        </p:nvSpPr>
        <p:spPr/>
        <p:txBody>
          <a:bodyPr/>
          <a:lstStyle/>
          <a:p>
            <a:fld id="{4626E159-1D8F-413B-AE62-4BBF7FC05BAA}" type="slidenum">
              <a:rPr lang="en-IN" smtClean="0"/>
              <a:t>‹#›</a:t>
            </a:fld>
            <a:endParaRPr lang="en-IN"/>
          </a:p>
        </p:txBody>
      </p:sp>
    </p:spTree>
    <p:extLst>
      <p:ext uri="{BB962C8B-B14F-4D97-AF65-F5344CB8AC3E}">
        <p14:creationId xmlns:p14="http://schemas.microsoft.com/office/powerpoint/2010/main" val="169844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AD5861-DF24-4B20-AF8D-A5E906C93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48003-A374-450C-AEA7-641854066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FD67A-C11A-4E8A-8F08-8CB25D149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2A5B2-7BCB-4E18-B9D2-78F85597C898}" type="datetimeFigureOut">
              <a:rPr lang="en-IN" smtClean="0"/>
              <a:t>01-10-2018</a:t>
            </a:fld>
            <a:endParaRPr lang="en-IN"/>
          </a:p>
        </p:txBody>
      </p:sp>
      <p:sp>
        <p:nvSpPr>
          <p:cNvPr id="5" name="Footer Placeholder 4">
            <a:extLst>
              <a:ext uri="{FF2B5EF4-FFF2-40B4-BE49-F238E27FC236}">
                <a16:creationId xmlns:a16="http://schemas.microsoft.com/office/drawing/2014/main" id="{AF2E5D5D-1EC1-49D8-8964-2479A81B3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0DF336-1AEA-4A4E-B9E2-B654B286D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6E159-1D8F-413B-AE62-4BBF7FC05BAA}" type="slidenum">
              <a:rPr lang="en-IN" smtClean="0"/>
              <a:t>‹#›</a:t>
            </a:fld>
            <a:endParaRPr lang="en-IN"/>
          </a:p>
        </p:txBody>
      </p:sp>
    </p:spTree>
    <p:extLst>
      <p:ext uri="{BB962C8B-B14F-4D97-AF65-F5344CB8AC3E}">
        <p14:creationId xmlns:p14="http://schemas.microsoft.com/office/powerpoint/2010/main" val="2513719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B839F9-9E45-4438-BA85-6E0EA57C7130}"/>
              </a:ext>
            </a:extLst>
          </p:cNvPr>
          <p:cNvSpPr>
            <a:spLocks noGrp="1"/>
          </p:cNvSpPr>
          <p:nvPr>
            <p:ph type="title"/>
          </p:nvPr>
        </p:nvSpPr>
        <p:spPr>
          <a:xfrm>
            <a:off x="838200" y="365125"/>
            <a:ext cx="10515600" cy="511953"/>
          </a:xfrm>
        </p:spPr>
        <p:txBody>
          <a:bodyPr>
            <a:noAutofit/>
          </a:bodyPr>
          <a:lstStyle/>
          <a:p>
            <a:pPr algn="ctr"/>
            <a:r>
              <a:rPr lang="en-IN" dirty="0"/>
              <a:t>Helius app features</a:t>
            </a:r>
          </a:p>
        </p:txBody>
      </p:sp>
      <p:sp>
        <p:nvSpPr>
          <p:cNvPr id="4" name="Content Placeholder 3">
            <a:extLst>
              <a:ext uri="{FF2B5EF4-FFF2-40B4-BE49-F238E27FC236}">
                <a16:creationId xmlns:a16="http://schemas.microsoft.com/office/drawing/2014/main" id="{24558106-B83B-4318-BEDA-9C2DCAA6DE99}"/>
              </a:ext>
            </a:extLst>
          </p:cNvPr>
          <p:cNvSpPr>
            <a:spLocks noGrp="1"/>
          </p:cNvSpPr>
          <p:nvPr>
            <p:ph idx="1"/>
          </p:nvPr>
        </p:nvSpPr>
        <p:spPr>
          <a:xfrm>
            <a:off x="838200" y="1091682"/>
            <a:ext cx="10515600" cy="5085281"/>
          </a:xfrm>
        </p:spPr>
        <p:txBody>
          <a:bodyPr>
            <a:normAutofit fontScale="85000" lnSpcReduction="20000"/>
          </a:bodyPr>
          <a:lstStyle/>
          <a:p>
            <a:r>
              <a:rPr lang="en-IN" dirty="0"/>
              <a:t>Phase I – Employee offer roll out, onboarding, maintenance, exit</a:t>
            </a:r>
          </a:p>
          <a:p>
            <a:pPr lvl="1"/>
            <a:r>
              <a:rPr lang="en-IN" dirty="0"/>
              <a:t>HR </a:t>
            </a:r>
            <a:r>
              <a:rPr lang="en-IN" sz="2800" dirty="0"/>
              <a:t>will</a:t>
            </a:r>
            <a:r>
              <a:rPr lang="en-IN" dirty="0"/>
              <a:t> use the app for employee offers, onboarding and exits</a:t>
            </a:r>
          </a:p>
          <a:p>
            <a:pPr lvl="1"/>
            <a:r>
              <a:rPr lang="en-IN" dirty="0"/>
              <a:t>Existing employee data will be migrated into the new app</a:t>
            </a:r>
          </a:p>
          <a:p>
            <a:pPr lvl="1"/>
            <a:r>
              <a:rPr lang="en-IN" dirty="0"/>
              <a:t>All the existing excel based HR processes for employee record keeping will be eliminated </a:t>
            </a:r>
          </a:p>
          <a:p>
            <a:r>
              <a:rPr lang="en-IN" dirty="0"/>
              <a:t>Phase II – Employee selfcare </a:t>
            </a:r>
          </a:p>
          <a:p>
            <a:pPr lvl="1"/>
            <a:r>
              <a:rPr lang="en-IN" dirty="0"/>
              <a:t>Automating processing of client’s timesheet report. Manual processing of report will be eliminated to the extent possible</a:t>
            </a:r>
          </a:p>
          <a:p>
            <a:pPr lvl="1"/>
            <a:r>
              <a:rPr lang="en-IN" dirty="0"/>
              <a:t>Timesheet submission directly in app for employee who do manual timesheet submission</a:t>
            </a:r>
          </a:p>
          <a:p>
            <a:pPr lvl="1"/>
            <a:r>
              <a:rPr lang="en-IN" dirty="0"/>
              <a:t>Availability of payslips for downloading</a:t>
            </a:r>
          </a:p>
          <a:p>
            <a:pPr lvl="1"/>
            <a:r>
              <a:rPr lang="en-IN" dirty="0"/>
              <a:t>Employees can request for letters from HR</a:t>
            </a:r>
          </a:p>
          <a:p>
            <a:pPr lvl="1"/>
            <a:r>
              <a:rPr lang="en-IN" dirty="0"/>
              <a:t>Employees can raise reimbursement claims</a:t>
            </a:r>
          </a:p>
          <a:p>
            <a:pPr lvl="1"/>
            <a:r>
              <a:rPr lang="en-IN" dirty="0"/>
              <a:t>Employees can view their leave balance details</a:t>
            </a:r>
          </a:p>
          <a:p>
            <a:pPr lvl="1"/>
            <a:r>
              <a:rPr lang="en-IN" dirty="0" err="1"/>
              <a:t>Audittrail</a:t>
            </a:r>
            <a:endParaRPr lang="en-IN" dirty="0"/>
          </a:p>
          <a:p>
            <a:r>
              <a:rPr lang="en-IN" dirty="0"/>
              <a:t>Phase III</a:t>
            </a:r>
          </a:p>
          <a:p>
            <a:pPr lvl="1"/>
            <a:r>
              <a:rPr lang="en-IN" dirty="0"/>
              <a:t>SOW workflow automation</a:t>
            </a:r>
          </a:p>
          <a:p>
            <a:pPr lvl="1"/>
            <a:r>
              <a:rPr lang="en-IN" dirty="0"/>
              <a:t>Invoicing workflow automation</a:t>
            </a:r>
          </a:p>
          <a:p>
            <a:pPr lvl="1"/>
            <a:r>
              <a:rPr lang="en-IN" dirty="0"/>
              <a:t>Generation of invoice from SOW instead of current funding master</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308586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9FAB-07F7-406F-A190-DD2F668C2641}"/>
              </a:ext>
            </a:extLst>
          </p:cNvPr>
          <p:cNvSpPr>
            <a:spLocks noGrp="1"/>
          </p:cNvSpPr>
          <p:nvPr>
            <p:ph type="title"/>
          </p:nvPr>
        </p:nvSpPr>
        <p:spPr/>
        <p:txBody>
          <a:bodyPr/>
          <a:lstStyle/>
          <a:p>
            <a:r>
              <a:rPr lang="en-IN" dirty="0"/>
              <a:t>	Design Decisions 	</a:t>
            </a:r>
          </a:p>
        </p:txBody>
      </p:sp>
      <p:sp>
        <p:nvSpPr>
          <p:cNvPr id="3" name="Content Placeholder 2">
            <a:extLst>
              <a:ext uri="{FF2B5EF4-FFF2-40B4-BE49-F238E27FC236}">
                <a16:creationId xmlns:a16="http://schemas.microsoft.com/office/drawing/2014/main" id="{30348EC4-21D6-4ECF-AED5-47A057B3763A}"/>
              </a:ext>
            </a:extLst>
          </p:cNvPr>
          <p:cNvSpPr>
            <a:spLocks noGrp="1"/>
          </p:cNvSpPr>
          <p:nvPr>
            <p:ph idx="1"/>
          </p:nvPr>
        </p:nvSpPr>
        <p:spPr/>
        <p:txBody>
          <a:bodyPr/>
          <a:lstStyle/>
          <a:p>
            <a:r>
              <a:rPr lang="en-IN" dirty="0"/>
              <a:t>Scalability</a:t>
            </a:r>
          </a:p>
          <a:p>
            <a:pPr lvl="1"/>
            <a:r>
              <a:rPr lang="en-IN" dirty="0"/>
              <a:t>The app will be hosted in AWS cloud. AWS provides dynamic scalability. Depending on the load, AWS adjusts the computing resources required for our app</a:t>
            </a:r>
          </a:p>
          <a:p>
            <a:r>
              <a:rPr lang="en-IN" dirty="0"/>
              <a:t>Maintainability</a:t>
            </a:r>
          </a:p>
          <a:p>
            <a:pPr lvl="1"/>
            <a:r>
              <a:rPr lang="en-IN" dirty="0"/>
              <a:t>As the app is hosted in AWS cloud. There is no internal server is required for running and maintaining the app</a:t>
            </a:r>
          </a:p>
          <a:p>
            <a:pPr lvl="1"/>
            <a:r>
              <a:rPr lang="en-IN" dirty="0"/>
              <a:t>  The robustness of AWS cloud and its 24X7 availability keeps our app downtime to almost zero</a:t>
            </a:r>
          </a:p>
          <a:p>
            <a:pPr marL="457200" lvl="1" indent="0">
              <a:buNone/>
            </a:pPr>
            <a:endParaRPr lang="en-IN" dirty="0"/>
          </a:p>
          <a:p>
            <a:pPr lvl="1"/>
            <a:endParaRPr lang="en-IN" dirty="0"/>
          </a:p>
          <a:p>
            <a:pPr lvl="1"/>
            <a:endParaRPr lang="en-IN" dirty="0"/>
          </a:p>
          <a:p>
            <a:pPr marL="457200" lvl="1" indent="0">
              <a:buNone/>
            </a:pPr>
            <a:endParaRPr lang="en-IN" dirty="0"/>
          </a:p>
        </p:txBody>
      </p:sp>
    </p:spTree>
    <p:extLst>
      <p:ext uri="{BB962C8B-B14F-4D97-AF65-F5344CB8AC3E}">
        <p14:creationId xmlns:p14="http://schemas.microsoft.com/office/powerpoint/2010/main" val="294190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AFC3-1BD5-4556-B0A9-594C08C6B0F9}"/>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78A7D991-5220-4BA9-9431-3C0332B13AE5}"/>
              </a:ext>
            </a:extLst>
          </p:cNvPr>
          <p:cNvSpPr>
            <a:spLocks noGrp="1"/>
          </p:cNvSpPr>
          <p:nvPr>
            <p:ph idx="1"/>
          </p:nvPr>
        </p:nvSpPr>
        <p:spPr/>
        <p:txBody>
          <a:bodyPr/>
          <a:lstStyle/>
          <a:p>
            <a:r>
              <a:rPr lang="en-IN" dirty="0"/>
              <a:t>The app client will work on chrome, IE, </a:t>
            </a:r>
            <a:r>
              <a:rPr lang="en-IN" dirty="0" err="1"/>
              <a:t>firefox</a:t>
            </a:r>
            <a:r>
              <a:rPr lang="en-IN" dirty="0"/>
              <a:t>.</a:t>
            </a:r>
          </a:p>
          <a:p>
            <a:r>
              <a:rPr lang="en-IN" dirty="0"/>
              <a:t>AWS will automatically will scale the server hosting the app backend </a:t>
            </a:r>
          </a:p>
          <a:p>
            <a:r>
              <a:rPr lang="en-IN" dirty="0"/>
              <a:t>Employees will be able to launch  the app in browser either from their desktop or mobile or both from their client locations</a:t>
            </a:r>
          </a:p>
          <a:p>
            <a:r>
              <a:rPr lang="en-IN" dirty="0"/>
              <a:t>Historical leave data </a:t>
            </a:r>
            <a:r>
              <a:rPr lang="en-IN" dirty="0" err="1"/>
              <a:t>atleast</a:t>
            </a:r>
            <a:r>
              <a:rPr lang="en-IN" dirty="0"/>
              <a:t> for the running year will be available for migration</a:t>
            </a:r>
          </a:p>
          <a:p>
            <a:endParaRPr lang="en-IN" dirty="0"/>
          </a:p>
          <a:p>
            <a:endParaRPr lang="en-IN" dirty="0"/>
          </a:p>
          <a:p>
            <a:pPr marL="0" indent="0">
              <a:buNone/>
            </a:pPr>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148536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5CF8-2892-456D-BE13-6225DADF293A}"/>
              </a:ext>
            </a:extLst>
          </p:cNvPr>
          <p:cNvSpPr>
            <a:spLocks noGrp="1"/>
          </p:cNvSpPr>
          <p:nvPr>
            <p:ph type="title"/>
          </p:nvPr>
        </p:nvSpPr>
        <p:spPr/>
        <p:txBody>
          <a:bodyPr/>
          <a:lstStyle/>
          <a:p>
            <a:r>
              <a:rPr lang="en-IN" dirty="0"/>
              <a:t>Risks</a:t>
            </a:r>
          </a:p>
        </p:txBody>
      </p:sp>
      <p:sp>
        <p:nvSpPr>
          <p:cNvPr id="3" name="Content Placeholder 2">
            <a:extLst>
              <a:ext uri="{FF2B5EF4-FFF2-40B4-BE49-F238E27FC236}">
                <a16:creationId xmlns:a16="http://schemas.microsoft.com/office/drawing/2014/main" id="{91B3BC2A-CEF1-4E52-ACC5-6560E7330418}"/>
              </a:ext>
            </a:extLst>
          </p:cNvPr>
          <p:cNvSpPr>
            <a:spLocks noGrp="1"/>
          </p:cNvSpPr>
          <p:nvPr>
            <p:ph idx="1"/>
          </p:nvPr>
        </p:nvSpPr>
        <p:spPr/>
        <p:txBody>
          <a:bodyPr/>
          <a:lstStyle/>
          <a:p>
            <a:r>
              <a:rPr lang="en-IN" dirty="0"/>
              <a:t>Collection of existing employee and client data</a:t>
            </a:r>
          </a:p>
          <a:p>
            <a:pPr lvl="1"/>
            <a:r>
              <a:rPr lang="en-IN" dirty="0"/>
              <a:t>As the existing data lies in different sources in different formats. Data collection and consolidation is some what problematic</a:t>
            </a:r>
          </a:p>
          <a:p>
            <a:r>
              <a:rPr lang="en-IN" dirty="0"/>
              <a:t> Employees use different kinds of mobile devices. Cross device compatibility of the app can be cumbersome</a:t>
            </a:r>
          </a:p>
          <a:p>
            <a:r>
              <a:rPr lang="en-IN" dirty="0"/>
              <a:t>Use of third party apps and frameworks to implement some of the features of this app can be an issue because of technology differences</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03062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CC89-ABEF-4ED8-8120-48597D84D4A3}"/>
              </a:ext>
            </a:extLst>
          </p:cNvPr>
          <p:cNvSpPr>
            <a:spLocks noGrp="1"/>
          </p:cNvSpPr>
          <p:nvPr>
            <p:ph type="title"/>
          </p:nvPr>
        </p:nvSpPr>
        <p:spPr/>
        <p:txBody>
          <a:bodyPr/>
          <a:lstStyle/>
          <a:p>
            <a:r>
              <a:rPr lang="en-IN" dirty="0"/>
              <a:t>3</a:t>
            </a:r>
            <a:r>
              <a:rPr lang="en-IN" baseline="30000" dirty="0"/>
              <a:t>rd</a:t>
            </a:r>
            <a:r>
              <a:rPr lang="en-IN" dirty="0"/>
              <a:t> party tools</a:t>
            </a:r>
          </a:p>
        </p:txBody>
      </p:sp>
      <p:sp>
        <p:nvSpPr>
          <p:cNvPr id="3" name="Content Placeholder 2">
            <a:extLst>
              <a:ext uri="{FF2B5EF4-FFF2-40B4-BE49-F238E27FC236}">
                <a16:creationId xmlns:a16="http://schemas.microsoft.com/office/drawing/2014/main" id="{08AB9953-2AFE-4AB0-92BF-FD9C669B96EA}"/>
              </a:ext>
            </a:extLst>
          </p:cNvPr>
          <p:cNvSpPr>
            <a:spLocks noGrp="1"/>
          </p:cNvSpPr>
          <p:nvPr>
            <p:ph idx="1"/>
          </p:nvPr>
        </p:nvSpPr>
        <p:spPr/>
        <p:txBody>
          <a:bodyPr/>
          <a:lstStyle/>
          <a:p>
            <a:r>
              <a:rPr lang="en-IN" dirty="0"/>
              <a:t>Employee surveys &amp; User management </a:t>
            </a:r>
          </a:p>
          <a:p>
            <a:pPr lvl="1"/>
            <a:r>
              <a:rPr lang="en-IN" dirty="0"/>
              <a:t>The first choice to evaluate out of the box  tools like “survey monkey” instead of building one inhouse</a:t>
            </a:r>
          </a:p>
          <a:p>
            <a:pPr lvl="1"/>
            <a:r>
              <a:rPr lang="en-IN" dirty="0"/>
              <a:t>For user management also, out of the box tools will be evaluated first</a:t>
            </a:r>
          </a:p>
        </p:txBody>
      </p:sp>
    </p:spTree>
    <p:extLst>
      <p:ext uri="{BB962C8B-B14F-4D97-AF65-F5344CB8AC3E}">
        <p14:creationId xmlns:p14="http://schemas.microsoft.com/office/powerpoint/2010/main" val="84039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99EE-B6FD-453D-A67D-22A5EC82D722}"/>
              </a:ext>
            </a:extLst>
          </p:cNvPr>
          <p:cNvSpPr>
            <a:spLocks noGrp="1"/>
          </p:cNvSpPr>
          <p:nvPr>
            <p:ph type="title"/>
          </p:nvPr>
        </p:nvSpPr>
        <p:spPr/>
        <p:txBody>
          <a:bodyPr/>
          <a:lstStyle/>
          <a:p>
            <a:r>
              <a:rPr lang="en-IN" dirty="0"/>
              <a:t>Software engineering tools</a:t>
            </a:r>
          </a:p>
        </p:txBody>
      </p:sp>
      <p:sp>
        <p:nvSpPr>
          <p:cNvPr id="3" name="Content Placeholder 2">
            <a:extLst>
              <a:ext uri="{FF2B5EF4-FFF2-40B4-BE49-F238E27FC236}">
                <a16:creationId xmlns:a16="http://schemas.microsoft.com/office/drawing/2014/main" id="{E2DB1EDE-4139-4720-A510-62027C11DBB8}"/>
              </a:ext>
            </a:extLst>
          </p:cNvPr>
          <p:cNvSpPr>
            <a:spLocks noGrp="1"/>
          </p:cNvSpPr>
          <p:nvPr>
            <p:ph idx="1"/>
          </p:nvPr>
        </p:nvSpPr>
        <p:spPr/>
        <p:txBody>
          <a:bodyPr/>
          <a:lstStyle/>
          <a:p>
            <a:r>
              <a:rPr lang="en-IN" dirty="0"/>
              <a:t>Client side – </a:t>
            </a:r>
            <a:r>
              <a:rPr lang="en-IN" dirty="0" err="1"/>
              <a:t>webstorm</a:t>
            </a:r>
            <a:r>
              <a:rPr lang="en-IN" dirty="0"/>
              <a:t> is used for developing client layer using </a:t>
            </a:r>
            <a:r>
              <a:rPr lang="en-IN" dirty="0" err="1"/>
              <a:t>Angularjs</a:t>
            </a:r>
            <a:r>
              <a:rPr lang="en-IN" dirty="0"/>
              <a:t>, HTML5, </a:t>
            </a:r>
            <a:r>
              <a:rPr lang="en-IN" dirty="0" err="1"/>
              <a:t>Jquery</a:t>
            </a:r>
            <a:r>
              <a:rPr lang="en-IN" dirty="0"/>
              <a:t> etc..</a:t>
            </a:r>
          </a:p>
          <a:p>
            <a:r>
              <a:rPr lang="en-IN" dirty="0" err="1"/>
              <a:t>Serverside</a:t>
            </a:r>
            <a:r>
              <a:rPr lang="en-IN" dirty="0"/>
              <a:t> – Eclipse is used for developing server layer using java and related frameworks like spring, hibernate etc..</a:t>
            </a:r>
          </a:p>
          <a:p>
            <a:r>
              <a:rPr lang="en-IN" dirty="0"/>
              <a:t>Database – MySQL</a:t>
            </a:r>
          </a:p>
          <a:p>
            <a:r>
              <a:rPr lang="en-IN" dirty="0"/>
              <a:t>Application server – </a:t>
            </a:r>
            <a:r>
              <a:rPr lang="en-IN" dirty="0" err="1"/>
              <a:t>Wildfly</a:t>
            </a:r>
            <a:r>
              <a:rPr lang="en-IN" dirty="0"/>
              <a:t> 8.1</a:t>
            </a:r>
          </a:p>
          <a:p>
            <a:r>
              <a:rPr lang="en-IN" dirty="0"/>
              <a:t>Deployment – AWS cloud</a:t>
            </a:r>
          </a:p>
          <a:p>
            <a:r>
              <a:rPr lang="en-IN" dirty="0"/>
              <a:t> Version management –  </a:t>
            </a:r>
            <a:r>
              <a:rPr lang="en-IN" dirty="0" err="1"/>
              <a:t>Github</a:t>
            </a:r>
            <a:r>
              <a:rPr lang="en-IN"/>
              <a:t> cloud</a:t>
            </a:r>
            <a:endParaRPr lang="en-IN" dirty="0"/>
          </a:p>
          <a:p>
            <a:endParaRPr lang="en-IN" dirty="0"/>
          </a:p>
        </p:txBody>
      </p:sp>
    </p:spTree>
    <p:extLst>
      <p:ext uri="{BB962C8B-B14F-4D97-AF65-F5344CB8AC3E}">
        <p14:creationId xmlns:p14="http://schemas.microsoft.com/office/powerpoint/2010/main" val="357973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5FA1-2AEF-4C63-80BA-B36A0EECBBE9}"/>
              </a:ext>
            </a:extLst>
          </p:cNvPr>
          <p:cNvSpPr>
            <a:spLocks noGrp="1"/>
          </p:cNvSpPr>
          <p:nvPr>
            <p:ph type="title"/>
          </p:nvPr>
        </p:nvSpPr>
        <p:spPr/>
        <p:txBody>
          <a:bodyPr/>
          <a:lstStyle/>
          <a:p>
            <a:r>
              <a:rPr lang="en-IN" dirty="0"/>
              <a:t>Helius app features (contd..)</a:t>
            </a:r>
          </a:p>
        </p:txBody>
      </p:sp>
      <p:sp>
        <p:nvSpPr>
          <p:cNvPr id="3" name="Content Placeholder 2">
            <a:extLst>
              <a:ext uri="{FF2B5EF4-FFF2-40B4-BE49-F238E27FC236}">
                <a16:creationId xmlns:a16="http://schemas.microsoft.com/office/drawing/2014/main" id="{9B390F4B-B928-4ABB-91B2-45ED3234C6B3}"/>
              </a:ext>
            </a:extLst>
          </p:cNvPr>
          <p:cNvSpPr>
            <a:spLocks noGrp="1"/>
          </p:cNvSpPr>
          <p:nvPr>
            <p:ph idx="1"/>
          </p:nvPr>
        </p:nvSpPr>
        <p:spPr/>
        <p:txBody>
          <a:bodyPr/>
          <a:lstStyle/>
          <a:p>
            <a:r>
              <a:rPr lang="en-IN" dirty="0"/>
              <a:t>Phase IV</a:t>
            </a:r>
          </a:p>
          <a:p>
            <a:pPr lvl="1"/>
            <a:r>
              <a:rPr lang="en-IN" dirty="0"/>
              <a:t>Employee feedback survey – integration with survey tools like “survey monkey”</a:t>
            </a:r>
          </a:p>
          <a:p>
            <a:pPr lvl="1"/>
            <a:r>
              <a:rPr lang="en-IN" dirty="0"/>
              <a:t>Integration with accounting systems</a:t>
            </a:r>
          </a:p>
          <a:p>
            <a:pPr lvl="1"/>
            <a:r>
              <a:rPr lang="en-IN" dirty="0"/>
              <a:t>Integration with recruitment process system</a:t>
            </a:r>
          </a:p>
          <a:p>
            <a:pPr lvl="1"/>
            <a:r>
              <a:rPr lang="en-IN" dirty="0"/>
              <a:t>Integration with payroll system</a:t>
            </a:r>
          </a:p>
          <a:p>
            <a:r>
              <a:rPr lang="en-IN" dirty="0"/>
              <a:t>Change Requests (CR)</a:t>
            </a:r>
          </a:p>
          <a:p>
            <a:pPr lvl="1"/>
            <a:r>
              <a:rPr lang="en-IN" dirty="0"/>
              <a:t>User feedback will be evaluated and incorporated into the system </a:t>
            </a:r>
            <a:r>
              <a:rPr lang="en-IN"/>
              <a:t>on  an ongoing basis</a:t>
            </a:r>
          </a:p>
          <a:p>
            <a:pPr marL="457200" lvl="1" indent="0">
              <a:buNone/>
            </a:pPr>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83162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B53B4B-2159-495A-9952-04F59FD409C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01216" y="365125"/>
            <a:ext cx="11644604" cy="6399569"/>
          </a:xfrm>
          <a:prstGeom prst="rect">
            <a:avLst/>
          </a:prstGeom>
        </p:spPr>
      </p:pic>
    </p:spTree>
    <p:extLst>
      <p:ext uri="{BB962C8B-B14F-4D97-AF65-F5344CB8AC3E}">
        <p14:creationId xmlns:p14="http://schemas.microsoft.com/office/powerpoint/2010/main" val="111734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C7225B-1D34-4D5D-9911-67898C4A919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51925" y="107004"/>
            <a:ext cx="11804971" cy="6194430"/>
          </a:xfrm>
          <a:prstGeom prst="rect">
            <a:avLst/>
          </a:prstGeom>
        </p:spPr>
      </p:pic>
      <p:pic>
        <p:nvPicPr>
          <p:cNvPr id="6" name="Picture 5">
            <a:extLst>
              <a:ext uri="{FF2B5EF4-FFF2-40B4-BE49-F238E27FC236}">
                <a16:creationId xmlns:a16="http://schemas.microsoft.com/office/drawing/2014/main" id="{9CCFB8B6-E9B4-4B8C-A338-B335EA78B5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196"/>
            <a:ext cx="12192000" cy="6403607"/>
          </a:xfrm>
          <a:prstGeom prst="rect">
            <a:avLst/>
          </a:prstGeom>
        </p:spPr>
      </p:pic>
    </p:spTree>
    <p:extLst>
      <p:ext uri="{BB962C8B-B14F-4D97-AF65-F5344CB8AC3E}">
        <p14:creationId xmlns:p14="http://schemas.microsoft.com/office/powerpoint/2010/main" val="81091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F50AEA-D020-431E-AA37-C993C3DDEFC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81135" y="365125"/>
            <a:ext cx="10646228" cy="5933038"/>
          </a:xfrm>
          <a:prstGeom prst="rect">
            <a:avLst/>
          </a:prstGeom>
        </p:spPr>
      </p:pic>
    </p:spTree>
    <p:extLst>
      <p:ext uri="{BB962C8B-B14F-4D97-AF65-F5344CB8AC3E}">
        <p14:creationId xmlns:p14="http://schemas.microsoft.com/office/powerpoint/2010/main" val="190131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1DCE-E538-4680-A188-F24123635B91}"/>
              </a:ext>
            </a:extLst>
          </p:cNvPr>
          <p:cNvSpPr>
            <a:spLocks noGrp="1"/>
          </p:cNvSpPr>
          <p:nvPr>
            <p:ph type="title"/>
          </p:nvPr>
        </p:nvSpPr>
        <p:spPr/>
        <p:txBody>
          <a:bodyPr/>
          <a:lstStyle/>
          <a:p>
            <a:r>
              <a:rPr lang="en-IN" dirty="0" err="1"/>
              <a:t>Serverside</a:t>
            </a:r>
            <a:r>
              <a:rPr lang="en-IN" dirty="0"/>
              <a:t> Architecture</a:t>
            </a:r>
          </a:p>
        </p:txBody>
      </p:sp>
      <p:pic>
        <p:nvPicPr>
          <p:cNvPr id="7" name="Content Placeholder 6">
            <a:extLst>
              <a:ext uri="{FF2B5EF4-FFF2-40B4-BE49-F238E27FC236}">
                <a16:creationId xmlns:a16="http://schemas.microsoft.com/office/drawing/2014/main" id="{FB6DD0D4-9248-4C93-9C71-881F641B979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6490" y="1875453"/>
            <a:ext cx="9685175" cy="4506686"/>
          </a:xfrm>
          <a:prstGeom prst="rect">
            <a:avLst/>
          </a:prstGeom>
          <a:noFill/>
          <a:ln>
            <a:noFill/>
          </a:ln>
        </p:spPr>
      </p:pic>
    </p:spTree>
    <p:extLst>
      <p:ext uri="{BB962C8B-B14F-4D97-AF65-F5344CB8AC3E}">
        <p14:creationId xmlns:p14="http://schemas.microsoft.com/office/powerpoint/2010/main" val="347741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1DCE-E538-4680-A188-F24123635B91}"/>
              </a:ext>
            </a:extLst>
          </p:cNvPr>
          <p:cNvSpPr>
            <a:spLocks noGrp="1"/>
          </p:cNvSpPr>
          <p:nvPr>
            <p:ph type="title"/>
          </p:nvPr>
        </p:nvSpPr>
        <p:spPr/>
        <p:txBody>
          <a:bodyPr/>
          <a:lstStyle/>
          <a:p>
            <a:r>
              <a:rPr lang="en-IN" dirty="0" err="1"/>
              <a:t>Clientside</a:t>
            </a:r>
            <a:r>
              <a:rPr lang="en-IN" dirty="0"/>
              <a:t> Architecture</a:t>
            </a:r>
          </a:p>
        </p:txBody>
      </p:sp>
      <p:sp>
        <p:nvSpPr>
          <p:cNvPr id="3" name="Content Placeholder 2">
            <a:extLst>
              <a:ext uri="{FF2B5EF4-FFF2-40B4-BE49-F238E27FC236}">
                <a16:creationId xmlns:a16="http://schemas.microsoft.com/office/drawing/2014/main" id="{3320B4EE-641F-4F12-AE6F-02DCB1E9C3F4}"/>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FCDAA5EA-6B52-487B-A1CA-C33E67C2D43A}"/>
              </a:ext>
            </a:extLst>
          </p:cNvPr>
          <p:cNvSpPr/>
          <p:nvPr/>
        </p:nvSpPr>
        <p:spPr>
          <a:xfrm>
            <a:off x="1166328" y="2435291"/>
            <a:ext cx="9442578" cy="3088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39900E4F-7CC9-4711-915D-70F3897CB534}"/>
              </a:ext>
            </a:extLst>
          </p:cNvPr>
          <p:cNvSpPr/>
          <p:nvPr/>
        </p:nvSpPr>
        <p:spPr>
          <a:xfrm>
            <a:off x="2752531" y="2752531"/>
            <a:ext cx="951722" cy="2360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View</a:t>
            </a:r>
          </a:p>
          <a:p>
            <a:pPr algn="ctr"/>
            <a:r>
              <a:rPr lang="en-IN" dirty="0"/>
              <a:t>(HTML)</a:t>
            </a:r>
          </a:p>
        </p:txBody>
      </p:sp>
      <p:sp>
        <p:nvSpPr>
          <p:cNvPr id="8" name="Rectangle 7">
            <a:extLst>
              <a:ext uri="{FF2B5EF4-FFF2-40B4-BE49-F238E27FC236}">
                <a16:creationId xmlns:a16="http://schemas.microsoft.com/office/drawing/2014/main" id="{1A51F5BA-DF28-4CAC-A906-E6DEF813D2B7}"/>
              </a:ext>
            </a:extLst>
          </p:cNvPr>
          <p:cNvSpPr/>
          <p:nvPr/>
        </p:nvSpPr>
        <p:spPr>
          <a:xfrm>
            <a:off x="4071257" y="2752531"/>
            <a:ext cx="1172547" cy="2360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a:t>
            </a:r>
            <a:r>
              <a:rPr lang="en-IN" dirty="0" err="1"/>
              <a:t>Angularjs</a:t>
            </a:r>
            <a:r>
              <a:rPr lang="en-IN" dirty="0"/>
              <a:t>)</a:t>
            </a:r>
          </a:p>
        </p:txBody>
      </p:sp>
      <p:sp>
        <p:nvSpPr>
          <p:cNvPr id="9" name="Rectangle 8">
            <a:extLst>
              <a:ext uri="{FF2B5EF4-FFF2-40B4-BE49-F238E27FC236}">
                <a16:creationId xmlns:a16="http://schemas.microsoft.com/office/drawing/2014/main" id="{15DC4E2B-BFF0-488C-A7D2-3825B673898F}"/>
              </a:ext>
            </a:extLst>
          </p:cNvPr>
          <p:cNvSpPr/>
          <p:nvPr/>
        </p:nvSpPr>
        <p:spPr>
          <a:xfrm>
            <a:off x="5956429" y="2752531"/>
            <a:ext cx="1305509" cy="2360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r>
              <a:rPr lang="en-IN" dirty="0" err="1"/>
              <a:t>Angularjs</a:t>
            </a:r>
            <a:r>
              <a:rPr lang="en-IN" dirty="0"/>
              <a:t>)</a:t>
            </a:r>
          </a:p>
        </p:txBody>
      </p:sp>
      <p:cxnSp>
        <p:nvCxnSpPr>
          <p:cNvPr id="11" name="Straight Arrow Connector 10">
            <a:extLst>
              <a:ext uri="{FF2B5EF4-FFF2-40B4-BE49-F238E27FC236}">
                <a16:creationId xmlns:a16="http://schemas.microsoft.com/office/drawing/2014/main" id="{8CF494DA-0C10-472C-8C4E-AE759F96D0C2}"/>
              </a:ext>
            </a:extLst>
          </p:cNvPr>
          <p:cNvCxnSpPr>
            <a:stCxn id="5" idx="3"/>
            <a:endCxn id="8" idx="1"/>
          </p:cNvCxnSpPr>
          <p:nvPr/>
        </p:nvCxnSpPr>
        <p:spPr>
          <a:xfrm>
            <a:off x="3704253" y="3932854"/>
            <a:ext cx="367004" cy="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15401C86-D570-4652-A6A1-BC9BC55ADA5F}"/>
              </a:ext>
            </a:extLst>
          </p:cNvPr>
          <p:cNvCxnSpPr>
            <a:endCxn id="9" idx="1"/>
          </p:cNvCxnSpPr>
          <p:nvPr/>
        </p:nvCxnSpPr>
        <p:spPr>
          <a:xfrm>
            <a:off x="5161384" y="3932853"/>
            <a:ext cx="795045" cy="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EFD22BC4-FEC6-4E02-BC87-8148B7E23295}"/>
              </a:ext>
            </a:extLst>
          </p:cNvPr>
          <p:cNvSpPr/>
          <p:nvPr/>
        </p:nvSpPr>
        <p:spPr>
          <a:xfrm>
            <a:off x="7788533" y="2752531"/>
            <a:ext cx="1305509" cy="2360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request and response (</a:t>
            </a:r>
            <a:r>
              <a:rPr lang="en-IN" dirty="0" err="1"/>
              <a:t>Angularjs</a:t>
            </a:r>
            <a:r>
              <a:rPr lang="en-IN" dirty="0"/>
              <a:t>)</a:t>
            </a:r>
          </a:p>
        </p:txBody>
      </p:sp>
      <p:cxnSp>
        <p:nvCxnSpPr>
          <p:cNvPr id="16" name="Straight Arrow Connector 15">
            <a:extLst>
              <a:ext uri="{FF2B5EF4-FFF2-40B4-BE49-F238E27FC236}">
                <a16:creationId xmlns:a16="http://schemas.microsoft.com/office/drawing/2014/main" id="{0E2AC91D-90B5-4A7A-9BA9-5CF2AE535A0D}"/>
              </a:ext>
            </a:extLst>
          </p:cNvPr>
          <p:cNvCxnSpPr/>
          <p:nvPr/>
        </p:nvCxnSpPr>
        <p:spPr>
          <a:xfrm>
            <a:off x="7261938" y="4001294"/>
            <a:ext cx="501131" cy="0"/>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265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D1DD-B842-4C20-AC61-AEF34732986D}"/>
              </a:ext>
            </a:extLst>
          </p:cNvPr>
          <p:cNvSpPr>
            <a:spLocks noGrp="1"/>
          </p:cNvSpPr>
          <p:nvPr>
            <p:ph type="title"/>
          </p:nvPr>
        </p:nvSpPr>
        <p:spPr/>
        <p:txBody>
          <a:bodyPr/>
          <a:lstStyle/>
          <a:p>
            <a:r>
              <a:rPr lang="en-IN" dirty="0"/>
              <a:t>Deployment architecture</a:t>
            </a:r>
          </a:p>
        </p:txBody>
      </p:sp>
      <p:sp>
        <p:nvSpPr>
          <p:cNvPr id="3" name="Content Placeholder 2">
            <a:extLst>
              <a:ext uri="{FF2B5EF4-FFF2-40B4-BE49-F238E27FC236}">
                <a16:creationId xmlns:a16="http://schemas.microsoft.com/office/drawing/2014/main" id="{EAE890B6-06C7-457F-9C40-1D4F2CE2F8DD}"/>
              </a:ext>
            </a:extLst>
          </p:cNvPr>
          <p:cNvSpPr>
            <a:spLocks noGrp="1"/>
          </p:cNvSpPr>
          <p:nvPr>
            <p:ph idx="1"/>
          </p:nvPr>
        </p:nvSpPr>
        <p:spPr/>
        <p:txBody>
          <a:bodyPr/>
          <a:lstStyle/>
          <a:p>
            <a:endParaRPr lang="en-IN" dirty="0"/>
          </a:p>
        </p:txBody>
      </p:sp>
      <p:sp>
        <p:nvSpPr>
          <p:cNvPr id="8" name="Cloud 7">
            <a:extLst>
              <a:ext uri="{FF2B5EF4-FFF2-40B4-BE49-F238E27FC236}">
                <a16:creationId xmlns:a16="http://schemas.microsoft.com/office/drawing/2014/main" id="{1D08AA85-DFAC-48F1-8242-747264D95116}"/>
              </a:ext>
            </a:extLst>
          </p:cNvPr>
          <p:cNvSpPr/>
          <p:nvPr/>
        </p:nvSpPr>
        <p:spPr>
          <a:xfrm>
            <a:off x="5902568" y="2556932"/>
            <a:ext cx="2712720" cy="17449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effectLst/>
                <a:ea typeface="Calibri" panose="020F0502020204030204" pitchFamily="34" charset="0"/>
                <a:cs typeface="Times New Roman" panose="02020603050405020304" pitchFamily="18" charset="0"/>
              </a:rPr>
              <a:t>Helius HCM app server on AWS</a:t>
            </a:r>
            <a:endParaRPr lang="en-IN" sz="1100" dirty="0">
              <a:effectLst/>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02D8A547-4B40-4372-B1F6-84F7384E9D07}"/>
              </a:ext>
            </a:extLst>
          </p:cNvPr>
          <p:cNvSpPr/>
          <p:nvPr/>
        </p:nvSpPr>
        <p:spPr>
          <a:xfrm>
            <a:off x="3418448" y="2724572"/>
            <a:ext cx="1569720" cy="1577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800" dirty="0">
                <a:effectLst/>
                <a:ea typeface="Calibri" panose="020F0502020204030204" pitchFamily="34" charset="0"/>
                <a:cs typeface="Times New Roman" panose="02020603050405020304" pitchFamily="18" charset="0"/>
              </a:rPr>
              <a:t>Browser based Helius app client</a:t>
            </a:r>
            <a:endParaRPr lang="en-IN"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ea typeface="Calibri" panose="020F0502020204030204" pitchFamily="34" charset="0"/>
                <a:cs typeface="Times New Roman" panose="02020603050405020304" pitchFamily="18" charset="0"/>
              </a:rPr>
              <a:t>(chrome)</a:t>
            </a:r>
            <a:endParaRPr lang="en-IN" sz="1100" dirty="0">
              <a:effectLst/>
              <a:ea typeface="Calibri" panose="020F0502020204030204" pitchFamily="34"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4C4F0B3-C6D4-4278-9DC9-98D02838B271}"/>
              </a:ext>
            </a:extLst>
          </p:cNvPr>
          <p:cNvCxnSpPr/>
          <p:nvPr/>
        </p:nvCxnSpPr>
        <p:spPr>
          <a:xfrm>
            <a:off x="5003408" y="3387512"/>
            <a:ext cx="8991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36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CA3A-36B9-4191-93E7-342FDB9F113F}"/>
              </a:ext>
            </a:extLst>
          </p:cNvPr>
          <p:cNvSpPr>
            <a:spLocks noGrp="1"/>
          </p:cNvSpPr>
          <p:nvPr>
            <p:ph type="title"/>
          </p:nvPr>
        </p:nvSpPr>
        <p:spPr/>
        <p:txBody>
          <a:bodyPr/>
          <a:lstStyle/>
          <a:p>
            <a:r>
              <a:rPr lang="en-IN" dirty="0"/>
              <a:t>Design Decisions</a:t>
            </a:r>
          </a:p>
        </p:txBody>
      </p:sp>
      <p:sp>
        <p:nvSpPr>
          <p:cNvPr id="3" name="Content Placeholder 2">
            <a:extLst>
              <a:ext uri="{FF2B5EF4-FFF2-40B4-BE49-F238E27FC236}">
                <a16:creationId xmlns:a16="http://schemas.microsoft.com/office/drawing/2014/main" id="{30217605-EDF9-4FA8-AC69-2A65490C18B0}"/>
              </a:ext>
            </a:extLst>
          </p:cNvPr>
          <p:cNvSpPr>
            <a:spLocks noGrp="1"/>
          </p:cNvSpPr>
          <p:nvPr>
            <p:ph idx="1"/>
          </p:nvPr>
        </p:nvSpPr>
        <p:spPr/>
        <p:txBody>
          <a:bodyPr/>
          <a:lstStyle/>
          <a:p>
            <a:r>
              <a:rPr lang="en-IN" dirty="0"/>
              <a:t>Flexibility </a:t>
            </a:r>
          </a:p>
          <a:p>
            <a:pPr lvl="1"/>
            <a:r>
              <a:rPr lang="en-IN" dirty="0"/>
              <a:t>Client side code is developed using AngularJS – Popular framework for desktop web  and mobile based clients. This supports MVC (Model-View-Controller). View (HTML) is independent from model which makes it flexible for modifications as long as the model does not change</a:t>
            </a:r>
          </a:p>
          <a:p>
            <a:pPr lvl="1"/>
            <a:r>
              <a:rPr lang="en-IN" dirty="0"/>
              <a:t>JSON is used for data transfer between client and server. JSON is very popular for web and mobile based apps for data transfer. This is to use and maintain compared to xml.</a:t>
            </a:r>
          </a:p>
          <a:p>
            <a:pPr lvl="1"/>
            <a:r>
              <a:rPr lang="en-IN" dirty="0"/>
              <a:t>REST based services at server side – Again, REST has become very popular protocol for hosting services on server</a:t>
            </a:r>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224087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TotalTime>
  <Words>634</Words>
  <Application>Microsoft Office PowerPoint</Application>
  <PresentationFormat>Widescreen</PresentationFormat>
  <Paragraphs>84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Helius app features</vt:lpstr>
      <vt:lpstr>Helius app features (contd..)</vt:lpstr>
      <vt:lpstr>PowerPoint Presentation</vt:lpstr>
      <vt:lpstr>PowerPoint Presentation</vt:lpstr>
      <vt:lpstr>PowerPoint Presentation</vt:lpstr>
      <vt:lpstr>Serverside Architecture</vt:lpstr>
      <vt:lpstr>Clientside Architecture</vt:lpstr>
      <vt:lpstr>Deployment architecture</vt:lpstr>
      <vt:lpstr>Design Decisions</vt:lpstr>
      <vt:lpstr> Design Decisions  </vt:lpstr>
      <vt:lpstr>Assumptions</vt:lpstr>
      <vt:lpstr>Risks</vt:lpstr>
      <vt:lpstr>3rd party tools</vt:lpstr>
      <vt:lpstr>Software engineering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Helius India</dc:creator>
  <cp:lastModifiedBy>Helius India</cp:lastModifiedBy>
  <cp:revision>33</cp:revision>
  <dcterms:created xsi:type="dcterms:W3CDTF">2018-08-24T09:01:09Z</dcterms:created>
  <dcterms:modified xsi:type="dcterms:W3CDTF">2018-10-01T12:51:10Z</dcterms:modified>
</cp:coreProperties>
</file>