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2" r:id="rId3"/>
    <p:sldId id="293" r:id="rId4"/>
    <p:sldId id="294" r:id="rId5"/>
    <p:sldId id="288" r:id="rId6"/>
    <p:sldId id="282" r:id="rId7"/>
    <p:sldId id="283" r:id="rId8"/>
    <p:sldId id="289" r:id="rId9"/>
    <p:sldId id="284" r:id="rId10"/>
    <p:sldId id="285" r:id="rId11"/>
    <p:sldId id="269" r:id="rId12"/>
    <p:sldId id="270" r:id="rId13"/>
    <p:sldId id="271" r:id="rId14"/>
    <p:sldId id="272" r:id="rId15"/>
    <p:sldId id="295" r:id="rId16"/>
    <p:sldId id="296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467A-2990-4FF3-9383-6B7E30AE0549}" type="datetimeFigureOut">
              <a:rPr lang="en-US" smtClean="0"/>
              <a:pPr/>
              <a:t>7/19/2019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Spark Streaming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lvl="2"/>
            <a:r>
              <a:rPr lang="en-US" dirty="0" smtClean="0">
                <a:solidFill>
                  <a:srgbClr val="00B050"/>
                </a:solidFill>
              </a:rPr>
              <a:t>Brief overview on Spark.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What is Spark Streaming ?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Need for Streaming and its Analytics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Why Spark streaming is being adopted rapidly?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Architecture (Traditional  Vs Spark Streaming)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Advantages/Goals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Working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Sources /Operations.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Demo using an example.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5001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Spark Streaming- Sources and sink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00B0F0"/>
                </a:solidFill>
              </a:rPr>
              <a:t>(Streaming data and Static data)</a:t>
            </a:r>
            <a:endParaRPr lang="en-I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85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IN" sz="2800" dirty="0" smtClean="0">
                <a:solidFill>
                  <a:srgbClr val="0070C0"/>
                </a:solidFill>
              </a:rPr>
              <a:t>Spark Streaming receives live input data streams and divides the data into batches, which are then processed by the Spark engine to generate the final stream of results in batches.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86124"/>
            <a:ext cx="67866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Discretized Streams (DStreams)</a:t>
            </a:r>
            <a:r>
              <a:rPr lang="en-IN" b="1" dirty="0" smtClean="0">
                <a:solidFill>
                  <a:srgbClr val="00B050"/>
                </a:solidFill>
              </a:rPr>
              <a:t/>
            </a:r>
            <a:br>
              <a:rPr lang="en-IN" b="1" dirty="0" smtClean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71477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DStream</a:t>
            </a:r>
            <a:r>
              <a:rPr lang="en-IN" sz="2400" dirty="0" smtClean="0">
                <a:solidFill>
                  <a:srgbClr val="0070C0"/>
                </a:solidFill>
              </a:rPr>
              <a:t> is the basic abstraction provided by Spark Streaming.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It represents a </a:t>
            </a:r>
            <a:r>
              <a:rPr lang="en-IN" sz="2400" b="1" dirty="0" smtClean="0">
                <a:solidFill>
                  <a:srgbClr val="0070C0"/>
                </a:solidFill>
              </a:rPr>
              <a:t>continuous stream </a:t>
            </a:r>
            <a:r>
              <a:rPr lang="en-IN" sz="2400" dirty="0" smtClean="0">
                <a:solidFill>
                  <a:srgbClr val="0070C0"/>
                </a:solidFill>
              </a:rPr>
              <a:t>of data, either the input data stream received from source, or the processed data stream generated by transforming the input stream. 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Internally, </a:t>
            </a:r>
            <a:r>
              <a:rPr lang="en-IN" sz="2400" dirty="0" smtClean="0">
                <a:solidFill>
                  <a:srgbClr val="0070C0"/>
                </a:solidFill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DStream</a:t>
            </a:r>
            <a:r>
              <a:rPr lang="en-IN" sz="2400" dirty="0" smtClean="0">
                <a:solidFill>
                  <a:srgbClr val="0070C0"/>
                </a:solidFill>
              </a:rPr>
              <a:t> is represented by a continuous   </a:t>
            </a:r>
            <a:r>
              <a:rPr lang="en-IN" sz="2400" b="1" dirty="0" smtClean="0">
                <a:solidFill>
                  <a:srgbClr val="0070C0"/>
                </a:solidFill>
              </a:rPr>
              <a:t>series of RDDs.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900" dirty="0" smtClean="0">
              <a:solidFill>
                <a:srgbClr val="0070C0"/>
              </a:solidFill>
            </a:endParaRP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714884"/>
            <a:ext cx="657229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714356"/>
            <a:ext cx="8943948" cy="1143008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0070C0"/>
                </a:solidFill>
              </a:rPr>
              <a:t>Each RDD in a DStream contains data from a certain interval.</a:t>
            </a:r>
            <a:endParaRPr lang="en-IN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00092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876"/>
            <a:ext cx="5214974" cy="23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7"/>
            <a:ext cx="8229600" cy="3286148"/>
          </a:xfrm>
        </p:spPr>
        <p:txBody>
          <a:bodyPr>
            <a:normAutofit fontScale="77500" lnSpcReduction="20000"/>
          </a:bodyPr>
          <a:lstStyle/>
          <a:p>
            <a:endParaRPr lang="en-IN" sz="29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900" dirty="0" smtClean="0">
              <a:solidFill>
                <a:srgbClr val="0070C0"/>
              </a:solidFill>
            </a:endParaRPr>
          </a:p>
          <a:p>
            <a:r>
              <a:rPr lang="en-IN" sz="2900" dirty="0" smtClean="0">
                <a:solidFill>
                  <a:srgbClr val="0070C0"/>
                </a:solidFill>
              </a:rPr>
              <a:t>Any operation applied on a DStream translates to operations on the underlying RDDs.</a:t>
            </a:r>
          </a:p>
          <a:p>
            <a:pPr>
              <a:buNone/>
            </a:pPr>
            <a:endParaRPr lang="en-IN" sz="2900" dirty="0" smtClean="0">
              <a:solidFill>
                <a:srgbClr val="0070C0"/>
              </a:solidFill>
            </a:endParaRPr>
          </a:p>
          <a:p>
            <a:endParaRPr lang="en-IN" sz="2900" dirty="0" smtClean="0">
              <a:solidFill>
                <a:srgbClr val="0070C0"/>
              </a:solidFill>
            </a:endParaRPr>
          </a:p>
          <a:p>
            <a:r>
              <a:rPr lang="en-US" sz="2900" dirty="0" smtClean="0">
                <a:solidFill>
                  <a:srgbClr val="0070C0"/>
                </a:solidFill>
              </a:rPr>
              <a:t>For example ,</a:t>
            </a:r>
            <a:r>
              <a:rPr lang="en-IN" sz="2900" dirty="0" smtClean="0">
                <a:solidFill>
                  <a:srgbClr val="0070C0"/>
                </a:solidFill>
              </a:rPr>
              <a:t> converting a stream of lines to words, the flatMap operation is applied on each RDD in the lines DStream to generate the RDDs of the words DStream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643314"/>
            <a:ext cx="6677025" cy="23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572008"/>
            <a:ext cx="8229600" cy="1785950"/>
          </a:xfrm>
        </p:spPr>
        <p:txBody>
          <a:bodyPr>
            <a:normAutofit/>
          </a:bodyPr>
          <a:lstStyle/>
          <a:p>
            <a:pPr algn="l"/>
            <a:r>
              <a:rPr lang="en-IN" sz="2200" dirty="0" smtClean="0">
                <a:solidFill>
                  <a:srgbClr val="0070C0"/>
                </a:solidFill>
              </a:rPr>
              <a:t>Every time the window slides over a source DStream, the source RDDs that fall within the window are combined and operated upon to produce the RDDs of the windowed </a:t>
            </a:r>
            <a:r>
              <a:rPr lang="en-IN" sz="2200" dirty="0" err="1" smtClean="0">
                <a:solidFill>
                  <a:srgbClr val="0070C0"/>
                </a:solidFill>
              </a:rPr>
              <a:t>Dstream</a:t>
            </a:r>
            <a:r>
              <a:rPr lang="en-IN" sz="2200" dirty="0" smtClean="0">
                <a:solidFill>
                  <a:srgbClr val="0070C0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1643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Window Operations :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     </a:t>
            </a:r>
            <a:r>
              <a:rPr lang="en-IN" sz="2400" dirty="0" smtClean="0">
                <a:solidFill>
                  <a:srgbClr val="0070C0"/>
                </a:solidFill>
              </a:rPr>
              <a:t>Spark Streaming also provides windowed computations, which allow you to apply transformations over a sliding window of data.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57430"/>
            <a:ext cx="5019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Output Operations on </a:t>
            </a:r>
            <a:r>
              <a:rPr lang="en-US" dirty="0" err="1" smtClean="0">
                <a:solidFill>
                  <a:srgbClr val="00B050"/>
                </a:solidFill>
              </a:rPr>
              <a:t>Dstreams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000" dirty="0" smtClean="0">
                <a:solidFill>
                  <a:srgbClr val="0070C0"/>
                </a:solidFill>
              </a:rPr>
              <a:t>Output operations allow </a:t>
            </a:r>
            <a:r>
              <a:rPr lang="en-IN" sz="2000" dirty="0" err="1" smtClean="0">
                <a:solidFill>
                  <a:srgbClr val="0070C0"/>
                </a:solidFill>
              </a:rPr>
              <a:t>DStream’s</a:t>
            </a:r>
            <a:r>
              <a:rPr lang="en-IN" sz="2000" dirty="0" smtClean="0">
                <a:solidFill>
                  <a:srgbClr val="0070C0"/>
                </a:solidFill>
              </a:rPr>
              <a:t> data to be pushed out to external       systems like a database or a file systems.</a:t>
            </a:r>
          </a:p>
          <a:p>
            <a:pPr>
              <a:buNone/>
            </a:pPr>
            <a:endParaRPr lang="en-IN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  </a:t>
            </a:r>
            <a:r>
              <a:rPr lang="en-IN" sz="2000" dirty="0" smtClean="0">
                <a:solidFill>
                  <a:srgbClr val="0070C0"/>
                </a:solidFill>
              </a:rPr>
              <a:t>print()</a:t>
            </a:r>
          </a:p>
          <a:p>
            <a:pPr lvl="1">
              <a:buNone/>
            </a:pPr>
            <a:r>
              <a:rPr lang="en-IN" sz="2000" dirty="0" err="1" smtClean="0">
                <a:solidFill>
                  <a:srgbClr val="0070C0"/>
                </a:solidFill>
              </a:rPr>
              <a:t>saveAsTextFiles</a:t>
            </a:r>
            <a:r>
              <a:rPr lang="en-IN" sz="2000" dirty="0" smtClean="0">
                <a:solidFill>
                  <a:srgbClr val="0070C0"/>
                </a:solidFill>
              </a:rPr>
              <a:t>()</a:t>
            </a:r>
          </a:p>
          <a:p>
            <a:pPr lvl="1">
              <a:buNone/>
            </a:pPr>
            <a:r>
              <a:rPr lang="en-IN" sz="2000" dirty="0" err="1" smtClean="0">
                <a:solidFill>
                  <a:srgbClr val="0070C0"/>
                </a:solidFill>
              </a:rPr>
              <a:t>saveAsObjectFiles</a:t>
            </a:r>
            <a:r>
              <a:rPr lang="en-IN" sz="2000" dirty="0" smtClean="0">
                <a:solidFill>
                  <a:srgbClr val="0070C0"/>
                </a:solidFill>
              </a:rPr>
              <a:t>()</a:t>
            </a:r>
          </a:p>
          <a:p>
            <a:pPr lvl="1">
              <a:buNone/>
            </a:pPr>
            <a:r>
              <a:rPr lang="en-IN" sz="2000" dirty="0" err="1" smtClean="0">
                <a:solidFill>
                  <a:srgbClr val="0070C0"/>
                </a:solidFill>
              </a:rPr>
              <a:t>saveAsHadoopFiles</a:t>
            </a:r>
            <a:r>
              <a:rPr lang="en-IN" sz="2000" dirty="0" smtClean="0">
                <a:solidFill>
                  <a:srgbClr val="0070C0"/>
                </a:solidFill>
              </a:rPr>
              <a:t>()</a:t>
            </a:r>
          </a:p>
          <a:p>
            <a:pPr lvl="1">
              <a:buNone/>
            </a:pPr>
            <a:r>
              <a:rPr lang="en-IN" sz="2000" dirty="0" err="1" smtClean="0">
                <a:solidFill>
                  <a:srgbClr val="0070C0"/>
                </a:solidFill>
              </a:rPr>
              <a:t>foreachRDD</a:t>
            </a:r>
            <a:r>
              <a:rPr lang="en-IN" sz="2000" dirty="0" smtClean="0">
                <a:solidFill>
                  <a:srgbClr val="0070C0"/>
                </a:solidFill>
              </a:rPr>
              <a:t>()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93991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Benefits of Discretized Stream Processing</a:t>
            </a:r>
            <a:b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800" dirty="0" smtClean="0">
                <a:solidFill>
                  <a:srgbClr val="00B0F0"/>
                </a:solidFill>
              </a:rPr>
              <a:t>Dynamic load balancing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824038"/>
            <a:ext cx="6238875" cy="33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rgbClr val="00B0F0"/>
                </a:solidFill>
              </a:rPr>
              <a:t>Fast failure and straggler recovery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743075"/>
            <a:ext cx="59340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Apache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401080" cy="484030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Apache Spark is a fast and general purpose cluster computing system built for large-scale data processing.</a:t>
            </a:r>
          </a:p>
          <a:p>
            <a:r>
              <a:rPr lang="en-IN" sz="2400" dirty="0" smtClean="0"/>
              <a:t>Its in-memory cluster computing that increases the processing speed of an application.</a:t>
            </a:r>
          </a:p>
          <a:p>
            <a:r>
              <a:rPr lang="en-IN" sz="2400" dirty="0" smtClean="0"/>
              <a:t>Its high level APIs are in Java, Scala,Python and R languages.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857628"/>
            <a:ext cx="47720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5072098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659" y="3786190"/>
            <a:ext cx="535591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Spark modes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Batch mode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program is scheduled for execution through the scheduler, runs fully at periodic intervals.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Interactive mode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interactive shell is used by the user to execute spark commands one-by-one.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shell acts as the driver program and provides Spark Context.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run tasks on cluster.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Streaming mode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program that runs continuously and processes data as it arrives.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2255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Spark Streaming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071834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Spark Streaming was added to Apache Spark in 2013, an extension of the core Spark API.</a:t>
            </a:r>
          </a:p>
          <a:p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IN" sz="2800" dirty="0" smtClean="0">
                <a:solidFill>
                  <a:srgbClr val="0070C0"/>
                </a:solidFill>
              </a:rPr>
              <a:t>Spark Streaming is an extension of the core Spark API that enables scalable, high-throughput, fault-tolerant stream processing of live data streams. </a:t>
            </a:r>
          </a:p>
          <a:p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IN" sz="2800" dirty="0" smtClean="0">
                <a:solidFill>
                  <a:srgbClr val="0070C0"/>
                </a:solidFill>
              </a:rPr>
              <a:t>Data can be ingested from many sources like Kafka, Flume, HDFS, Kinesis etc.,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6786610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Need for Streaming Analytics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Sensors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IoT devices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Social Networks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Online Transactions.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All of these are generating data that needs to be monitored constantly and acted upon quickly.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As a result, the need for large scale, real-time stream processing is more evident than ever before.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Need for processing pipeline that caters</a:t>
            </a:r>
            <a:r>
              <a:rPr lang="en-IN" dirty="0" smtClean="0">
                <a:solidFill>
                  <a:srgbClr val="0070C0"/>
                </a:solidFill>
              </a:rPr>
              <a:t> not only the </a:t>
            </a:r>
            <a:r>
              <a:rPr lang="en-IN" b="1" dirty="0" smtClean="0">
                <a:solidFill>
                  <a:srgbClr val="0070C0"/>
                </a:solidFill>
              </a:rPr>
              <a:t>real-time</a:t>
            </a:r>
            <a:r>
              <a:rPr lang="en-IN" dirty="0" smtClean="0">
                <a:solidFill>
                  <a:srgbClr val="0070C0"/>
                </a:solidFill>
              </a:rPr>
              <a:t> aspect, but also the associated </a:t>
            </a:r>
            <a:r>
              <a:rPr lang="en-IN" b="1" dirty="0" smtClean="0">
                <a:solidFill>
                  <a:srgbClr val="0070C0"/>
                </a:solidFill>
              </a:rPr>
              <a:t>pre-processing and post-processing</a:t>
            </a:r>
            <a:r>
              <a:rPr lang="en-IN" dirty="0" smtClean="0">
                <a:solidFill>
                  <a:srgbClr val="0070C0"/>
                </a:solidFill>
              </a:rPr>
              <a:t> aspects.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Before Spark Streaming, building complex pipelines that encompass streaming, batch, or even machine learning capabilities with open source software meant </a:t>
            </a:r>
            <a:r>
              <a:rPr lang="en-IN" b="1" dirty="0" smtClean="0">
                <a:solidFill>
                  <a:srgbClr val="0070C0"/>
                </a:solidFill>
              </a:rPr>
              <a:t>dealing with multiple frameworks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There was a </a:t>
            </a:r>
            <a:r>
              <a:rPr lang="en-IN" b="1" dirty="0" smtClean="0">
                <a:solidFill>
                  <a:srgbClr val="0070C0"/>
                </a:solidFill>
              </a:rPr>
              <a:t>huge cost of managing multiple frameworks in production</a:t>
            </a:r>
            <a:r>
              <a:rPr lang="en-IN" dirty="0" smtClean="0">
                <a:solidFill>
                  <a:srgbClr val="0070C0"/>
                </a:solidFill>
              </a:rPr>
              <a:t>. Spark and Spark Streaming, with its unified programming model and processing engine, makes all of this very simple.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Traditional Stream processing systems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63912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6858048" cy="318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Why Spark Streaming is being adopted rapidly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Ease of Use : </a:t>
            </a:r>
            <a:r>
              <a:rPr lang="en-US" sz="3100" dirty="0" smtClean="0">
                <a:solidFill>
                  <a:srgbClr val="0070C0"/>
                </a:solidFill>
              </a:rPr>
              <a:t>S</a:t>
            </a:r>
            <a:r>
              <a:rPr lang="en-IN" sz="3100" dirty="0" smtClean="0">
                <a:solidFill>
                  <a:srgbClr val="0070C0"/>
                </a:solidFill>
              </a:rPr>
              <a:t>park Streaming brings Spark’s language-integrated</a:t>
            </a:r>
          </a:p>
          <a:p>
            <a:pPr>
              <a:buNone/>
            </a:pPr>
            <a:r>
              <a:rPr lang="en-IN" sz="3100" dirty="0" smtClean="0">
                <a:solidFill>
                  <a:srgbClr val="0070C0"/>
                </a:solidFill>
              </a:rPr>
              <a:t>      API to stream processing letting users write in Java , Python , </a:t>
            </a:r>
            <a:r>
              <a:rPr lang="en-IN" sz="3100" dirty="0" err="1" smtClean="0">
                <a:solidFill>
                  <a:srgbClr val="0070C0"/>
                </a:solidFill>
              </a:rPr>
              <a:t>Scala</a:t>
            </a:r>
            <a:r>
              <a:rPr lang="en-IN" sz="3100" dirty="0" smtClean="0">
                <a:solidFill>
                  <a:srgbClr val="0070C0"/>
                </a:solidFill>
              </a:rPr>
              <a:t>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Single framework for all the processing needs.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Spark ML Library availability within the framework.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Developers and system administrators can spend less time learning, implementing, and maintaining different frameworks, and focus on developing smarter applications.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Can combine static and streaming resources.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411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Spark Streaming</vt:lpstr>
      <vt:lpstr>Apache Spark</vt:lpstr>
      <vt:lpstr>Slide 3</vt:lpstr>
      <vt:lpstr>Spark modes</vt:lpstr>
      <vt:lpstr>Spark Streaming </vt:lpstr>
      <vt:lpstr>Need for Streaming Analytics</vt:lpstr>
      <vt:lpstr>Slide 7</vt:lpstr>
      <vt:lpstr>Traditional Stream processing systems</vt:lpstr>
      <vt:lpstr>Why Spark Streaming is being adopted rapidly?</vt:lpstr>
      <vt:lpstr>Spark Streaming- Sources and sink (Streaming data and Static data)</vt:lpstr>
      <vt:lpstr>Slide 11</vt:lpstr>
      <vt:lpstr>Discretized Streams (DStreams) </vt:lpstr>
      <vt:lpstr>Each RDD in a DStream contains data from a certain interval.</vt:lpstr>
      <vt:lpstr>Slide 14</vt:lpstr>
      <vt:lpstr>Every time the window slides over a source DStream, the source RDDs that fall within the window are combined and operated upon to produce the RDDs of the windowed Dstream. </vt:lpstr>
      <vt:lpstr>Slide 16</vt:lpstr>
      <vt:lpstr>Benefits of Discretized Stream Processing  Dynamic load balancing </vt:lpstr>
      <vt:lpstr>Fast failure and straggler recovery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Srinivas</dc:creator>
  <cp:lastModifiedBy>Srinivas</cp:lastModifiedBy>
  <cp:revision>129</cp:revision>
  <dcterms:created xsi:type="dcterms:W3CDTF">2019-07-16T16:22:59Z</dcterms:created>
  <dcterms:modified xsi:type="dcterms:W3CDTF">2019-07-19T00:51:27Z</dcterms:modified>
</cp:coreProperties>
</file>