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1" r:id="rId4"/>
    <p:sldId id="260" r:id="rId5"/>
    <p:sldId id="261" r:id="rId6"/>
    <p:sldId id="263" r:id="rId7"/>
    <p:sldId id="290" r:id="rId8"/>
    <p:sldId id="282" r:id="rId9"/>
    <p:sldId id="283" r:id="rId10"/>
    <p:sldId id="289" r:id="rId11"/>
    <p:sldId id="284" r:id="rId12"/>
    <p:sldId id="285" r:id="rId13"/>
    <p:sldId id="269" r:id="rId14"/>
    <p:sldId id="270" r:id="rId15"/>
    <p:sldId id="271" r:id="rId16"/>
    <p:sldId id="272" r:id="rId17"/>
    <p:sldId id="278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467A-2990-4FF3-9383-6B7E30AE0549}" type="datetimeFigureOut">
              <a:rPr lang="en-US" smtClean="0"/>
              <a:pPr/>
              <a:t>7/18/2019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13F0-0100-484F-A733-6BD7A520F7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467A-2990-4FF3-9383-6B7E30AE0549}" type="datetimeFigureOut">
              <a:rPr lang="en-US" smtClean="0"/>
              <a:pPr/>
              <a:t>7/18/2019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13F0-0100-484F-A733-6BD7A520F7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467A-2990-4FF3-9383-6B7E30AE0549}" type="datetimeFigureOut">
              <a:rPr lang="en-US" smtClean="0"/>
              <a:pPr/>
              <a:t>7/18/2019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13F0-0100-484F-A733-6BD7A520F7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467A-2990-4FF3-9383-6B7E30AE0549}" type="datetimeFigureOut">
              <a:rPr lang="en-US" smtClean="0"/>
              <a:pPr/>
              <a:t>7/18/2019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13F0-0100-484F-A733-6BD7A520F7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467A-2990-4FF3-9383-6B7E30AE0549}" type="datetimeFigureOut">
              <a:rPr lang="en-US" smtClean="0"/>
              <a:pPr/>
              <a:t>7/18/2019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13F0-0100-484F-A733-6BD7A520F7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467A-2990-4FF3-9383-6B7E30AE0549}" type="datetimeFigureOut">
              <a:rPr lang="en-US" smtClean="0"/>
              <a:pPr/>
              <a:t>7/18/2019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13F0-0100-484F-A733-6BD7A520F7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467A-2990-4FF3-9383-6B7E30AE0549}" type="datetimeFigureOut">
              <a:rPr lang="en-US" smtClean="0"/>
              <a:pPr/>
              <a:t>7/18/2019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13F0-0100-484F-A733-6BD7A520F7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467A-2990-4FF3-9383-6B7E30AE0549}" type="datetimeFigureOut">
              <a:rPr lang="en-US" smtClean="0"/>
              <a:pPr/>
              <a:t>7/18/2019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13F0-0100-484F-A733-6BD7A520F7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467A-2990-4FF3-9383-6B7E30AE0549}" type="datetimeFigureOut">
              <a:rPr lang="en-US" smtClean="0"/>
              <a:pPr/>
              <a:t>7/18/2019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13F0-0100-484F-A733-6BD7A520F7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467A-2990-4FF3-9383-6B7E30AE0549}" type="datetimeFigureOut">
              <a:rPr lang="en-US" smtClean="0"/>
              <a:pPr/>
              <a:t>7/18/2019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13F0-0100-484F-A733-6BD7A520F7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467A-2990-4FF3-9383-6B7E30AE0549}" type="datetimeFigureOut">
              <a:rPr lang="en-US" smtClean="0"/>
              <a:pPr/>
              <a:t>7/18/2019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13F0-0100-484F-A733-6BD7A520F7D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3467A-2990-4FF3-9383-6B7E30AE0549}" type="datetimeFigureOut">
              <a:rPr lang="en-US" smtClean="0"/>
              <a:pPr/>
              <a:t>7/18/2019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13F0-0100-484F-A733-6BD7A520F7D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Spark Streaming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/>
          <a:lstStyle/>
          <a:p>
            <a:pPr lvl="2"/>
            <a:r>
              <a:rPr lang="en-US" dirty="0" smtClean="0">
                <a:solidFill>
                  <a:srgbClr val="00B050"/>
                </a:solidFill>
              </a:rPr>
              <a:t>What is Spark Streaming ?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Need for Streaming and its Analytics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Brief overview on Spark.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Why Spark streaming is being adopted rapidly?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Architecture (Traditional  Vs Spark Streaming)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Advantages/Goals 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Working 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Sources /Operations.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Demo using an example.</a:t>
            </a:r>
            <a:endParaRPr lang="en-IN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Traditional Stream processing systems</a:t>
            </a:r>
            <a:endParaRPr lang="en-IN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857232"/>
            <a:ext cx="639127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286124"/>
            <a:ext cx="6858048" cy="318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accent6">
                    <a:lumMod val="75000"/>
                  </a:schemeClr>
                </a:solidFill>
              </a:rPr>
              <a:t>Why Spark Streaming is being adopted rapidly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IN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Ease of Use : </a:t>
            </a:r>
            <a:r>
              <a:rPr lang="en-US" sz="3100" dirty="0" smtClean="0">
                <a:solidFill>
                  <a:srgbClr val="0070C0"/>
                </a:solidFill>
              </a:rPr>
              <a:t>S</a:t>
            </a:r>
            <a:r>
              <a:rPr lang="en-IN" sz="3100" dirty="0" smtClean="0">
                <a:solidFill>
                  <a:srgbClr val="0070C0"/>
                </a:solidFill>
              </a:rPr>
              <a:t>park Streaming brings Spark’s language-integrated</a:t>
            </a:r>
          </a:p>
          <a:p>
            <a:pPr>
              <a:buNone/>
            </a:pPr>
            <a:r>
              <a:rPr lang="en-IN" sz="3100" dirty="0" smtClean="0">
                <a:solidFill>
                  <a:srgbClr val="0070C0"/>
                </a:solidFill>
              </a:rPr>
              <a:t>      API to stream processing letting users write in Java , Python , </a:t>
            </a:r>
            <a:r>
              <a:rPr lang="en-IN" sz="3100" dirty="0" err="1" smtClean="0">
                <a:solidFill>
                  <a:srgbClr val="0070C0"/>
                </a:solidFill>
              </a:rPr>
              <a:t>Scala</a:t>
            </a:r>
            <a:r>
              <a:rPr lang="en-IN" sz="3100" dirty="0" smtClean="0">
                <a:solidFill>
                  <a:srgbClr val="0070C0"/>
                </a:solidFill>
              </a:rPr>
              <a:t>.</a:t>
            </a:r>
          </a:p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Single framework for all the processing needs.</a:t>
            </a:r>
          </a:p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Spark ML Library availability within the framework.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Developers and system administrators can spend less time learning, implementing, and maintaining different frameworks, and focus on developing smarter applications.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Can combine static and streaming resources.</a:t>
            </a:r>
          </a:p>
          <a:p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35824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42853"/>
            <a:ext cx="7772400" cy="150019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Spark Streaming- Sources and sink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rgbClr val="00B0F0"/>
                </a:solidFill>
              </a:rPr>
              <a:t>(Streaming data and Static data)</a:t>
            </a:r>
            <a:endParaRPr lang="en-IN" sz="24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2857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	</a:t>
            </a:r>
            <a:r>
              <a:rPr lang="en-IN" sz="2800" dirty="0" smtClean="0">
                <a:solidFill>
                  <a:srgbClr val="0070C0"/>
                </a:solidFill>
              </a:rPr>
              <a:t>Spark Streaming receives live input data streams and divides the data into batches, which are then processed by the Spark engine to generate the final stream of results in batches.</a:t>
            </a:r>
          </a:p>
          <a:p>
            <a:pPr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sz="2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IN" sz="2800" dirty="0">
              <a:solidFill>
                <a:srgbClr val="0070C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286124"/>
            <a:ext cx="678661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Discretized Streams (DStreams)</a:t>
            </a:r>
            <a:r>
              <a:rPr lang="en-IN" b="1" dirty="0" smtClean="0">
                <a:solidFill>
                  <a:srgbClr val="00B050"/>
                </a:solidFill>
              </a:rPr>
              <a:t/>
            </a:r>
            <a:br>
              <a:rPr lang="en-IN" b="1" dirty="0" smtClean="0">
                <a:solidFill>
                  <a:srgbClr val="00B050"/>
                </a:solidFill>
              </a:rPr>
            </a:b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3714776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DStream</a:t>
            </a:r>
            <a:r>
              <a:rPr lang="en-IN" sz="2400" dirty="0" smtClean="0">
                <a:solidFill>
                  <a:srgbClr val="0070C0"/>
                </a:solidFill>
              </a:rPr>
              <a:t> is the basic abstraction provided by Spark Streaming</a:t>
            </a:r>
            <a:r>
              <a:rPr lang="en-IN" sz="2400" dirty="0" smtClean="0">
                <a:solidFill>
                  <a:srgbClr val="0070C0"/>
                </a:solidFill>
              </a:rPr>
              <a:t>.</a:t>
            </a:r>
          </a:p>
          <a:p>
            <a:endParaRPr lang="en-IN" sz="2400" dirty="0" smtClean="0">
              <a:solidFill>
                <a:srgbClr val="0070C0"/>
              </a:solidFill>
            </a:endParaRPr>
          </a:p>
          <a:p>
            <a:r>
              <a:rPr lang="en-IN" sz="2400" dirty="0" smtClean="0">
                <a:solidFill>
                  <a:srgbClr val="0070C0"/>
                </a:solidFill>
              </a:rPr>
              <a:t>It represents a </a:t>
            </a:r>
            <a:r>
              <a:rPr lang="en-IN" sz="2400" b="1" dirty="0" smtClean="0">
                <a:solidFill>
                  <a:srgbClr val="0070C0"/>
                </a:solidFill>
              </a:rPr>
              <a:t>continuous stream </a:t>
            </a:r>
            <a:r>
              <a:rPr lang="en-IN" sz="2400" dirty="0" smtClean="0">
                <a:solidFill>
                  <a:srgbClr val="0070C0"/>
                </a:solidFill>
              </a:rPr>
              <a:t>of data, either the input data stream received from source, or the processed data stream generated by transforming the input stream. </a:t>
            </a:r>
            <a:endParaRPr lang="en-IN" sz="2400" dirty="0" smtClean="0">
              <a:solidFill>
                <a:srgbClr val="0070C0"/>
              </a:solidFill>
            </a:endParaRPr>
          </a:p>
          <a:p>
            <a:endParaRPr lang="en-IN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Internally, </a:t>
            </a:r>
            <a:r>
              <a:rPr lang="en-IN" sz="2400" dirty="0" smtClean="0">
                <a:solidFill>
                  <a:srgbClr val="0070C0"/>
                </a:solidFill>
              </a:rPr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DStream</a:t>
            </a:r>
            <a:r>
              <a:rPr lang="en-IN" sz="2400" dirty="0" smtClean="0">
                <a:solidFill>
                  <a:srgbClr val="0070C0"/>
                </a:solidFill>
              </a:rPr>
              <a:t> is represented by a continuous   </a:t>
            </a:r>
            <a:r>
              <a:rPr lang="en-IN" sz="2400" b="1" dirty="0" smtClean="0">
                <a:solidFill>
                  <a:srgbClr val="0070C0"/>
                </a:solidFill>
              </a:rPr>
              <a:t>series of </a:t>
            </a:r>
            <a:r>
              <a:rPr lang="en-IN" sz="2400" b="1" dirty="0" smtClean="0">
                <a:solidFill>
                  <a:srgbClr val="0070C0"/>
                </a:solidFill>
              </a:rPr>
              <a:t>RDDs.</a:t>
            </a:r>
            <a:endParaRPr lang="en-IN" sz="2400" dirty="0" smtClean="0">
              <a:solidFill>
                <a:srgbClr val="0070C0"/>
              </a:solidFill>
            </a:endParaRPr>
          </a:p>
          <a:p>
            <a:endParaRPr lang="en-IN" sz="2900" dirty="0" smtClean="0">
              <a:solidFill>
                <a:srgbClr val="0070C0"/>
              </a:solidFill>
            </a:endParaRPr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714884"/>
            <a:ext cx="657229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714356"/>
            <a:ext cx="8943948" cy="1143008"/>
          </a:xfrm>
        </p:spPr>
        <p:txBody>
          <a:bodyPr>
            <a:normAutofit/>
          </a:bodyPr>
          <a:lstStyle/>
          <a:p>
            <a:r>
              <a:rPr lang="en-IN" sz="2200" dirty="0" smtClean="0">
                <a:solidFill>
                  <a:srgbClr val="0070C0"/>
                </a:solidFill>
              </a:rPr>
              <a:t>Each </a:t>
            </a:r>
            <a:r>
              <a:rPr lang="en-IN" sz="2200" dirty="0" smtClean="0">
                <a:solidFill>
                  <a:srgbClr val="0070C0"/>
                </a:solidFill>
              </a:rPr>
              <a:t>RDD in a DStream contains data from a certain </a:t>
            </a:r>
            <a:r>
              <a:rPr lang="en-IN" sz="2200" dirty="0" smtClean="0">
                <a:solidFill>
                  <a:srgbClr val="0070C0"/>
                </a:solidFill>
              </a:rPr>
              <a:t>interval.</a:t>
            </a:r>
            <a:endParaRPr lang="en-IN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85992"/>
            <a:ext cx="700092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3643337"/>
          </a:xfrm>
        </p:spPr>
        <p:txBody>
          <a:bodyPr>
            <a:normAutofit fontScale="55000" lnSpcReduction="20000"/>
          </a:bodyPr>
          <a:lstStyle/>
          <a:p>
            <a:endParaRPr lang="en-IN" sz="2900" dirty="0" smtClean="0">
              <a:solidFill>
                <a:srgbClr val="0070C0"/>
              </a:solidFill>
            </a:endParaRPr>
          </a:p>
          <a:p>
            <a:r>
              <a:rPr lang="en-IN" sz="2900" dirty="0" err="1" smtClean="0">
                <a:solidFill>
                  <a:srgbClr val="0070C0"/>
                </a:solidFill>
              </a:rPr>
              <a:t>DStreams</a:t>
            </a:r>
            <a:r>
              <a:rPr lang="en-IN" sz="2900" dirty="0" smtClean="0">
                <a:solidFill>
                  <a:srgbClr val="0070C0"/>
                </a:solidFill>
              </a:rPr>
              <a:t> </a:t>
            </a:r>
            <a:r>
              <a:rPr lang="en-IN" sz="2900" dirty="0" smtClean="0">
                <a:solidFill>
                  <a:srgbClr val="0070C0"/>
                </a:solidFill>
              </a:rPr>
              <a:t>support the following </a:t>
            </a:r>
            <a:r>
              <a:rPr lang="en-IN" sz="2900" b="1" dirty="0" smtClean="0">
                <a:solidFill>
                  <a:srgbClr val="0070C0"/>
                </a:solidFill>
              </a:rPr>
              <a:t>operations</a:t>
            </a:r>
            <a:r>
              <a:rPr lang="en-IN" sz="2900" dirty="0" smtClean="0">
                <a:solidFill>
                  <a:srgbClr val="0070C0"/>
                </a:solidFill>
              </a:rPr>
              <a:t>:</a:t>
            </a:r>
          </a:p>
          <a:p>
            <a:pPr>
              <a:buNone/>
            </a:pPr>
            <a:endParaRPr lang="en-IN" sz="2900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900" dirty="0" smtClean="0">
                <a:solidFill>
                  <a:srgbClr val="0070C0"/>
                </a:solidFill>
              </a:rPr>
              <a:t>              map                                 </a:t>
            </a:r>
            <a:r>
              <a:rPr lang="en-IN" sz="2900" dirty="0" err="1" smtClean="0">
                <a:solidFill>
                  <a:srgbClr val="0070C0"/>
                </a:solidFill>
              </a:rPr>
              <a:t>countByValue</a:t>
            </a:r>
            <a:endParaRPr lang="en-IN" sz="29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900" dirty="0" smtClean="0">
                <a:solidFill>
                  <a:srgbClr val="0070C0"/>
                </a:solidFill>
              </a:rPr>
              <a:t>              </a:t>
            </a:r>
            <a:r>
              <a:rPr lang="en-IN" sz="2900" dirty="0" err="1" smtClean="0">
                <a:solidFill>
                  <a:srgbClr val="0070C0"/>
                </a:solidFill>
              </a:rPr>
              <a:t>flatMap</a:t>
            </a:r>
            <a:r>
              <a:rPr lang="en-IN" sz="2900" dirty="0" smtClean="0">
                <a:solidFill>
                  <a:srgbClr val="0070C0"/>
                </a:solidFill>
              </a:rPr>
              <a:t>                           filter</a:t>
            </a:r>
          </a:p>
          <a:p>
            <a:pPr>
              <a:buNone/>
            </a:pPr>
            <a:r>
              <a:rPr lang="en-IN" sz="2900" dirty="0" smtClean="0">
                <a:solidFill>
                  <a:srgbClr val="0070C0"/>
                </a:solidFill>
              </a:rPr>
              <a:t>              count                               reduce</a:t>
            </a:r>
          </a:p>
          <a:p>
            <a:pPr>
              <a:buNone/>
            </a:pPr>
            <a:r>
              <a:rPr lang="en-IN" sz="2900" dirty="0" smtClean="0">
                <a:solidFill>
                  <a:srgbClr val="0070C0"/>
                </a:solidFill>
              </a:rPr>
              <a:t>              </a:t>
            </a:r>
            <a:r>
              <a:rPr lang="en-IN" sz="2900" dirty="0" err="1" smtClean="0">
                <a:solidFill>
                  <a:srgbClr val="0070C0"/>
                </a:solidFill>
              </a:rPr>
              <a:t>reduceByKey</a:t>
            </a:r>
            <a:r>
              <a:rPr lang="en-IN" sz="2900" dirty="0" smtClean="0">
                <a:solidFill>
                  <a:srgbClr val="0070C0"/>
                </a:solidFill>
              </a:rPr>
              <a:t>                  join</a:t>
            </a:r>
          </a:p>
          <a:p>
            <a:pPr>
              <a:buNone/>
            </a:pPr>
            <a:r>
              <a:rPr lang="en-IN" sz="2900" dirty="0" smtClean="0">
                <a:solidFill>
                  <a:srgbClr val="0070C0"/>
                </a:solidFill>
              </a:rPr>
              <a:t>              </a:t>
            </a:r>
            <a:r>
              <a:rPr lang="en-IN" sz="2900" dirty="0" err="1" smtClean="0">
                <a:solidFill>
                  <a:srgbClr val="0070C0"/>
                </a:solidFill>
              </a:rPr>
              <a:t>updateStateByKey</a:t>
            </a:r>
            <a:endParaRPr lang="en-IN" sz="2900" dirty="0" smtClean="0">
              <a:solidFill>
                <a:srgbClr val="0070C0"/>
              </a:solidFill>
            </a:endParaRPr>
          </a:p>
          <a:p>
            <a:endParaRPr lang="en-IN" sz="2900" dirty="0" smtClean="0">
              <a:solidFill>
                <a:srgbClr val="0070C0"/>
              </a:solidFill>
            </a:endParaRPr>
          </a:p>
          <a:p>
            <a:r>
              <a:rPr lang="en-IN" sz="2900" dirty="0" smtClean="0">
                <a:solidFill>
                  <a:srgbClr val="0070C0"/>
                </a:solidFill>
              </a:rPr>
              <a:t>Any operation applied on a DStream translates to operations on the </a:t>
            </a:r>
            <a:r>
              <a:rPr lang="en-IN" sz="2900" dirty="0" smtClean="0">
                <a:solidFill>
                  <a:srgbClr val="0070C0"/>
                </a:solidFill>
              </a:rPr>
              <a:t>underlying RDDs.</a:t>
            </a:r>
          </a:p>
          <a:p>
            <a:pPr>
              <a:buNone/>
            </a:pPr>
            <a:endParaRPr lang="en-IN" sz="2900" dirty="0" smtClean="0">
              <a:solidFill>
                <a:srgbClr val="0070C0"/>
              </a:solidFill>
            </a:endParaRPr>
          </a:p>
          <a:p>
            <a:endParaRPr lang="en-IN" sz="2900" dirty="0" smtClean="0">
              <a:solidFill>
                <a:srgbClr val="0070C0"/>
              </a:solidFill>
            </a:endParaRPr>
          </a:p>
          <a:p>
            <a:r>
              <a:rPr lang="en-US" sz="2900" dirty="0" smtClean="0">
                <a:solidFill>
                  <a:srgbClr val="0070C0"/>
                </a:solidFill>
              </a:rPr>
              <a:t>For example ,</a:t>
            </a:r>
            <a:r>
              <a:rPr lang="en-IN" sz="2900" dirty="0" smtClean="0">
                <a:solidFill>
                  <a:srgbClr val="0070C0"/>
                </a:solidFill>
              </a:rPr>
              <a:t> converting a stream of lines to words, the flatMap operation is applied on each RDD in the lines DStream to generate the RDDs of the words DStream</a:t>
            </a:r>
            <a:r>
              <a:rPr lang="en-IN" sz="2400" dirty="0" smtClean="0">
                <a:solidFill>
                  <a:srgbClr val="0070C0"/>
                </a:solidFill>
              </a:rPr>
              <a:t>.</a:t>
            </a:r>
            <a:endParaRPr lang="en-IN" sz="2400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071942"/>
            <a:ext cx="6677025" cy="237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939916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accent6">
                    <a:lumMod val="75000"/>
                  </a:schemeClr>
                </a:solidFill>
              </a:rPr>
              <a:t>Benefits of Discretized Stream Processing</a:t>
            </a:r>
            <a:br>
              <a:rPr lang="en-IN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32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800" dirty="0" smtClean="0">
                <a:solidFill>
                  <a:srgbClr val="00B0F0"/>
                </a:solidFill>
              </a:rPr>
              <a:t>Dynamic load balancing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63" y="1824038"/>
            <a:ext cx="6238875" cy="33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8229600" cy="1071570"/>
          </a:xfrm>
        </p:spPr>
        <p:txBody>
          <a:bodyPr>
            <a:normAutofit fontScale="90000"/>
          </a:bodyPr>
          <a:lstStyle/>
          <a:p>
            <a:r>
              <a:rPr lang="en-IN" sz="3100" dirty="0" smtClean="0">
                <a:solidFill>
                  <a:srgbClr val="00B0F0"/>
                </a:solidFill>
              </a:rPr>
              <a:t>Fast failure and straggler recovery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4963" y="1743075"/>
            <a:ext cx="593407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22553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Spark Streaming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3071834"/>
          </a:xfrm>
        </p:spPr>
        <p:txBody>
          <a:bodyPr>
            <a:normAutofit fontScale="85000" lnSpcReduction="20000"/>
          </a:bodyPr>
          <a:lstStyle/>
          <a:p>
            <a:r>
              <a:rPr lang="en-IN" sz="2800" dirty="0" smtClean="0">
                <a:solidFill>
                  <a:srgbClr val="0070C0"/>
                </a:solidFill>
              </a:rPr>
              <a:t>Spark Streaming was added to Apache Spark in 2013, an extension of the core Spark API.</a:t>
            </a:r>
          </a:p>
          <a:p>
            <a:endParaRPr lang="en-IN" sz="2800" dirty="0" smtClean="0">
              <a:solidFill>
                <a:srgbClr val="0070C0"/>
              </a:solidFill>
            </a:endParaRPr>
          </a:p>
          <a:p>
            <a:r>
              <a:rPr lang="en-IN" sz="2800" dirty="0" smtClean="0">
                <a:solidFill>
                  <a:srgbClr val="0070C0"/>
                </a:solidFill>
              </a:rPr>
              <a:t>Spark Streaming is an extension of the core Spark API that enables scalable, high-throughput, fault-tolerant stream processing of live data streams. </a:t>
            </a:r>
          </a:p>
          <a:p>
            <a:endParaRPr lang="en-IN" sz="2800" dirty="0" smtClean="0">
              <a:solidFill>
                <a:srgbClr val="0070C0"/>
              </a:solidFill>
            </a:endParaRPr>
          </a:p>
          <a:p>
            <a:r>
              <a:rPr lang="en-IN" sz="2800" dirty="0" smtClean="0">
                <a:solidFill>
                  <a:srgbClr val="0070C0"/>
                </a:solidFill>
              </a:rPr>
              <a:t>Data can be ingested from many sources like Kafka, Flume, HDFS, Kinesis etc.,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IN" dirty="0" smtClean="0">
              <a:solidFill>
                <a:srgbClr val="0070C0"/>
              </a:solidFill>
            </a:endParaRPr>
          </a:p>
          <a:p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143380"/>
            <a:ext cx="6786610" cy="228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Apache Spark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8786874" cy="4800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4290"/>
            <a:ext cx="5072098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0659" y="3786190"/>
            <a:ext cx="5355919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28604"/>
            <a:ext cx="6334125" cy="307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214687"/>
            <a:ext cx="5857518" cy="285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2984"/>
            <a:ext cx="74961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Spark modes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Batch mode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 program is scheduled for execution through the scheduler, runs fully at periodic intervals.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Interactive mode</a:t>
            </a:r>
          </a:p>
          <a:p>
            <a:pPr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An interactive shell is used by the user to execute spark commands one-by-one.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This shell acts as the driver program and provides Spark Context.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Can run tasks on cluster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Streaming mode</a:t>
            </a:r>
          </a:p>
          <a:p>
            <a:pPr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 program that runs continuously and processes data as it arrives.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Need for Streaming Analytics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Sensors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IoT devices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Social Networks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Online Transactions.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</a:rPr>
              <a:t>     All of these are generating data that needs to be monitored constantly and acted upon quickly.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0070C0"/>
                </a:solidFill>
              </a:rPr>
              <a:t>As a result, the need for large scale, real-time stream processing is more evident than ever before.</a:t>
            </a:r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584041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Need for processing pipeline that caters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smtClean="0">
                <a:solidFill>
                  <a:srgbClr val="0070C0"/>
                </a:solidFill>
              </a:rPr>
              <a:t>not only the </a:t>
            </a:r>
            <a:r>
              <a:rPr lang="en-IN" b="1" dirty="0" smtClean="0">
                <a:solidFill>
                  <a:srgbClr val="0070C0"/>
                </a:solidFill>
              </a:rPr>
              <a:t>real-time</a:t>
            </a:r>
            <a:r>
              <a:rPr lang="en-IN" dirty="0" smtClean="0">
                <a:solidFill>
                  <a:srgbClr val="0070C0"/>
                </a:solidFill>
              </a:rPr>
              <a:t> aspect, but also the associated </a:t>
            </a:r>
            <a:r>
              <a:rPr lang="en-IN" b="1" dirty="0" smtClean="0">
                <a:solidFill>
                  <a:srgbClr val="0070C0"/>
                </a:solidFill>
              </a:rPr>
              <a:t>pre-processing and post-processing</a:t>
            </a:r>
            <a:r>
              <a:rPr lang="en-IN" dirty="0" smtClean="0">
                <a:solidFill>
                  <a:srgbClr val="0070C0"/>
                </a:solidFill>
              </a:rPr>
              <a:t> aspects.</a:t>
            </a:r>
            <a:endParaRPr lang="en-IN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Before Spark Streaming, building complex pipelines that encompass streaming, batch, or even machine learning capabilities with open source software meant </a:t>
            </a:r>
            <a:r>
              <a:rPr lang="en-IN" b="1" dirty="0" smtClean="0">
                <a:solidFill>
                  <a:srgbClr val="0070C0"/>
                </a:solidFill>
              </a:rPr>
              <a:t>dealing with multiple frameworks</a:t>
            </a:r>
          </a:p>
          <a:p>
            <a:endParaRPr lang="en-IN" dirty="0" smtClean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70C0"/>
                </a:solidFill>
              </a:rPr>
              <a:t>There was a </a:t>
            </a:r>
            <a:r>
              <a:rPr lang="en-IN" b="1" dirty="0" smtClean="0">
                <a:solidFill>
                  <a:srgbClr val="0070C0"/>
                </a:solidFill>
              </a:rPr>
              <a:t>huge cost of managing multiple frameworks in production</a:t>
            </a:r>
            <a:r>
              <a:rPr lang="en-IN" dirty="0" smtClean="0">
                <a:solidFill>
                  <a:srgbClr val="0070C0"/>
                </a:solidFill>
              </a:rPr>
              <a:t>. Spark and Spark Streaming, with its unified programming model and processing engine, makes all of this very simple.</a:t>
            </a:r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350</Words>
  <Application>Microsoft Office PowerPoint</Application>
  <PresentationFormat>On-screen Show (4:3)</PresentationFormat>
  <Paragraphs>86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Spark Streaming</vt:lpstr>
      <vt:lpstr>Spark Streaming </vt:lpstr>
      <vt:lpstr>Apache Spark</vt:lpstr>
      <vt:lpstr>Slide 4</vt:lpstr>
      <vt:lpstr>Slide 5</vt:lpstr>
      <vt:lpstr>Slide 6</vt:lpstr>
      <vt:lpstr>Spark modes</vt:lpstr>
      <vt:lpstr>Need for Streaming Analytics</vt:lpstr>
      <vt:lpstr>Slide 9</vt:lpstr>
      <vt:lpstr>Traditional Stream processing systems</vt:lpstr>
      <vt:lpstr>Why Spark Streaming is being adopted rapidly?</vt:lpstr>
      <vt:lpstr>Spark Streaming- Sources and sink (Streaming data and Static data)</vt:lpstr>
      <vt:lpstr>Slide 13</vt:lpstr>
      <vt:lpstr>Discretized Streams (DStreams) </vt:lpstr>
      <vt:lpstr>Each RDD in a DStream contains data from a certain interval.</vt:lpstr>
      <vt:lpstr>Slide 16</vt:lpstr>
      <vt:lpstr>Benefits of Discretized Stream Processing  Dynamic load balancing </vt:lpstr>
      <vt:lpstr>Fast failure and straggler recovery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Srinivas</dc:creator>
  <cp:lastModifiedBy>Srinivas</cp:lastModifiedBy>
  <cp:revision>106</cp:revision>
  <dcterms:created xsi:type="dcterms:W3CDTF">2019-07-16T16:22:59Z</dcterms:created>
  <dcterms:modified xsi:type="dcterms:W3CDTF">2019-07-18T03:29:38Z</dcterms:modified>
</cp:coreProperties>
</file>