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2" r:id="rId2"/>
    <p:sldId id="264" r:id="rId3"/>
    <p:sldId id="258" r:id="rId4"/>
    <p:sldId id="257" r:id="rId5"/>
    <p:sldId id="260" r:id="rId6"/>
    <p:sldId id="259" r:id="rId7"/>
    <p:sldId id="275" r:id="rId8"/>
    <p:sldId id="276" r:id="rId9"/>
    <p:sldId id="265" r:id="rId10"/>
    <p:sldId id="266" r:id="rId11"/>
    <p:sldId id="274" r:id="rId12"/>
    <p:sldId id="267" r:id="rId13"/>
    <p:sldId id="268" r:id="rId14"/>
    <p:sldId id="269" r:id="rId15"/>
    <p:sldId id="270" r:id="rId16"/>
    <p:sldId id="271" r:id="rId17"/>
    <p:sldId id="272" r:id="rId18"/>
    <p:sldId id="273"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1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2D4DA45-5350-4C3D-AE72-418FA27BC9BC}" type="datetimeFigureOut">
              <a:rPr lang="en-US" smtClean="0"/>
              <a:pPr/>
              <a:t>3/20/2020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A1A1F1F-AC1E-4AEF-810C-87D13A924C1B}" type="slidenum">
              <a:rPr lang="en-US" smtClean="0"/>
              <a:pPr/>
              <a:t>‹#›</a:t>
            </a:fld>
            <a:endParaRPr lang="en-US"/>
          </a:p>
        </p:txBody>
      </p:sp>
    </p:spTree>
    <p:extLst>
      <p:ext uri="{BB962C8B-B14F-4D97-AF65-F5344CB8AC3E}">
        <p14:creationId xmlns:p14="http://schemas.microsoft.com/office/powerpoint/2010/main" val="1681003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a:buChar char="Ø"/>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BE96CC0-2C67-46AA-B813-F380C35BF66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present, lots of ad hoc annotations used in ReO.</a:t>
            </a:r>
          </a:p>
          <a:p>
            <a:endParaRPr lang="en-US" dirty="0" smtClean="0"/>
          </a:p>
          <a:p>
            <a:r>
              <a:rPr lang="en-US" dirty="0" smtClean="0"/>
              <a:t>of</a:t>
            </a:r>
            <a:r>
              <a:rPr lang="en-US" baseline="0" dirty="0" smtClean="0"/>
              <a:t> particular import are how to record alternate/augmented definitions and labels</a:t>
            </a:r>
            <a:endParaRPr lang="en-US" dirty="0" smtClean="0"/>
          </a:p>
        </p:txBody>
      </p:sp>
      <p:sp>
        <p:nvSpPr>
          <p:cNvPr id="4" name="Slide Number Placeholder 3"/>
          <p:cNvSpPr>
            <a:spLocks noGrp="1"/>
          </p:cNvSpPr>
          <p:nvPr>
            <p:ph type="sldNum" sz="quarter" idx="10"/>
          </p:nvPr>
        </p:nvSpPr>
        <p:spPr/>
        <p:txBody>
          <a:bodyPr/>
          <a:lstStyle/>
          <a:p>
            <a:fld id="{EBE96CC0-2C67-46AA-B813-F380C35BF667}"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458">
              <a:defRPr/>
            </a:pPr>
            <a:r>
              <a:rPr lang="en-US" b="0" baseline="0" dirty="0" smtClean="0"/>
              <a:t>ReO </a:t>
            </a:r>
            <a:r>
              <a:rPr lang="en-US" b="1" baseline="0" dirty="0" smtClean="0"/>
              <a:t>re-uses </a:t>
            </a:r>
            <a:r>
              <a:rPr lang="en-US" baseline="0" dirty="0" smtClean="0"/>
              <a:t>from 15 different ontologies, by importing classes it needs to describe reagent attributes into what we call</a:t>
            </a:r>
            <a:r>
              <a:rPr lang="en-US" b="1" baseline="0" dirty="0" smtClean="0"/>
              <a:t> ‘referenced hierarchies’</a:t>
            </a:r>
            <a:r>
              <a:rPr lang="en-US" b="0" baseline="0" dirty="0" smtClean="0"/>
              <a:t>. </a:t>
            </a:r>
            <a:r>
              <a:rPr lang="en-US" baseline="0" dirty="0" smtClean="0"/>
              <a:t>Reagent classes in the core hierarchy are logically described through relations to classes from these referenced hierarchies.  </a:t>
            </a:r>
            <a:r>
              <a:rPr lang="en-US" strike="noStrike" baseline="0" dirty="0" smtClean="0"/>
              <a:t>With this approach, we create semantic links across ontologies when we record, for example, that an antibody reagent recognizes a particular class of protein or was produced in a particular class of organism. </a:t>
            </a:r>
            <a:endParaRPr lang="en-US" strike="noStrike" dirty="0" smtClean="0"/>
          </a:p>
          <a:p>
            <a:pPr defTabSz="931458">
              <a:defRPr/>
            </a:pPr>
            <a:endParaRPr lang="en-US" baseline="0" dirty="0" smtClean="0"/>
          </a:p>
        </p:txBody>
      </p:sp>
      <p:sp>
        <p:nvSpPr>
          <p:cNvPr id="4" name="Slide Number Placeholder 3"/>
          <p:cNvSpPr>
            <a:spLocks noGrp="1"/>
          </p:cNvSpPr>
          <p:nvPr>
            <p:ph type="sldNum" sz="quarter" idx="10"/>
          </p:nvPr>
        </p:nvSpPr>
        <p:spPr/>
        <p:txBody>
          <a:bodyPr/>
          <a:lstStyle/>
          <a:p>
            <a:fld id="{3D8EF1C7-6ED0-4F97-A2EF-6C0307215688}" type="slidenum">
              <a:rPr lang="en-US" smtClean="0">
                <a:solidFill>
                  <a:prstClr val="black"/>
                </a:solidFill>
              </a:rPr>
              <a:pPr/>
              <a:t>12</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476">
              <a:defRPr/>
            </a:pPr>
            <a:r>
              <a:rPr lang="en-US" dirty="0" smtClean="0"/>
              <a:t>too many granular</a:t>
            </a:r>
            <a:r>
              <a:rPr lang="en-US" baseline="0" dirty="0" smtClean="0"/>
              <a:t> types exits (millions of chemicals, antibodies, plasmids, etc) to model from the outset . . . rather, let use cases drive extension as needed, so ReO grows organically to meet community needs . . . </a:t>
            </a:r>
            <a:endParaRPr lang="en-US" dirty="0"/>
          </a:p>
        </p:txBody>
      </p:sp>
      <p:sp>
        <p:nvSpPr>
          <p:cNvPr id="4" name="Slide Number Placeholder 3"/>
          <p:cNvSpPr>
            <a:spLocks noGrp="1"/>
          </p:cNvSpPr>
          <p:nvPr>
            <p:ph type="sldNum" sz="quarter" idx="10"/>
          </p:nvPr>
        </p:nvSpPr>
        <p:spPr/>
        <p:txBody>
          <a:bodyPr/>
          <a:lstStyle/>
          <a:p>
            <a:fld id="{3D8EF1C7-6ED0-4F97-A2EF-6C0307215688}"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476">
              <a:defRPr/>
            </a:pPr>
            <a:r>
              <a:rPr lang="en-US" dirty="0" smtClean="0"/>
              <a:t>Extensions can be horizontal,</a:t>
            </a:r>
            <a:r>
              <a:rPr lang="en-US" baseline="0" dirty="0" smtClean="0"/>
              <a:t> to define new categories based on pertinent axes of classification . . . ReO provides framework/building blocks/ design patterns to guide such extensions</a:t>
            </a:r>
          </a:p>
          <a:p>
            <a:pPr defTabSz="931476">
              <a:defRPr/>
            </a:pPr>
            <a:endParaRPr lang="en-US" baseline="0" dirty="0" smtClean="0"/>
          </a:p>
          <a:p>
            <a:pPr defTabSz="931476">
              <a:defRPr/>
            </a:pPr>
            <a:r>
              <a:rPr lang="en-US" baseline="0" dirty="0" smtClean="0"/>
              <a:t>Extensions can be vertical, using </a:t>
            </a:r>
            <a:r>
              <a:rPr lang="en-US" baseline="0" dirty="0" err="1" smtClean="0"/>
              <a:t>ReO’s</a:t>
            </a:r>
            <a:r>
              <a:rPr lang="en-US" baseline="0" dirty="0" smtClean="0"/>
              <a:t> leaf nodes as anchors to implement more granular reagent types</a:t>
            </a:r>
          </a:p>
          <a:p>
            <a:pPr defTabSz="931476">
              <a:defRPr/>
            </a:pPr>
            <a:endParaRPr lang="en-US" dirty="0" smtClean="0"/>
          </a:p>
          <a:p>
            <a:pPr marL="232943" indent="-232943" defTabSz="931476">
              <a:defRPr/>
            </a:pPr>
            <a:r>
              <a:rPr lang="en-US" baseline="0" dirty="0" smtClean="0"/>
              <a:t>	</a:t>
            </a:r>
          </a:p>
          <a:p>
            <a:pPr marL="232943" indent="-232943" defTabSz="931476">
              <a:defRPr/>
            </a:pPr>
            <a:endParaRPr lang="en-US" baseline="0" dirty="0" smtClean="0"/>
          </a:p>
          <a:p>
            <a:pPr marL="232943" indent="-232943" defTabSz="931476">
              <a:defRPr/>
            </a:pPr>
            <a:endParaRPr lang="en-US" baseline="0" dirty="0" smtClean="0"/>
          </a:p>
          <a:p>
            <a:pPr marL="232943" indent="-232943" defTabSz="931476">
              <a:defRPr/>
            </a:pPr>
            <a:r>
              <a:rPr lang="en-US" baseline="0" dirty="0" smtClean="0"/>
              <a:t>(Notably, ReO comes standard/preloaded with many such classes representing the most common types of defined reagent classes (ie those not based on our primary</a:t>
            </a:r>
          </a:p>
          <a:p>
            <a:pPr marL="232943" indent="-232943" defTabSz="931476">
              <a:defRPr/>
            </a:pPr>
            <a:r>
              <a:rPr lang="en-US" baseline="0" dirty="0" smtClean="0"/>
              <a:t>axis of natural type) that we anticipate being needed in the community. These classes also provide exemplar templates/design patterns to guide extensions to meet new community requirements. )</a:t>
            </a:r>
          </a:p>
          <a:p>
            <a:pPr marL="232943" indent="-232943" defTabSz="931476">
              <a:defRPr/>
            </a:pPr>
            <a:endParaRPr lang="en-US" baseline="0" dirty="0" smtClean="0"/>
          </a:p>
          <a:p>
            <a:pPr marL="232943" indent="-232943" defTabSz="931476">
              <a:defRPr/>
            </a:pPr>
            <a:endParaRPr lang="en-US" baseline="0" dirty="0" smtClean="0"/>
          </a:p>
        </p:txBody>
      </p:sp>
      <p:sp>
        <p:nvSpPr>
          <p:cNvPr id="4" name="Slide Number Placeholder 3"/>
          <p:cNvSpPr>
            <a:spLocks noGrp="1"/>
          </p:cNvSpPr>
          <p:nvPr>
            <p:ph type="sldNum" sz="quarter" idx="10"/>
          </p:nvPr>
        </p:nvSpPr>
        <p:spPr/>
        <p:txBody>
          <a:bodyPr/>
          <a:lstStyle/>
          <a:p>
            <a:fld id="{3D8EF1C7-6ED0-4F97-A2EF-6C0307215688}"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pPr defTabSz="931774">
              <a:defRPr/>
            </a:pPr>
            <a:r>
              <a:rPr lang="en-US" dirty="0" smtClean="0"/>
              <a:t>In this way, ReO will become not just a vocabulary, but a language for describing reagents , whose elements can be assembled as ‘semantic building blocks’ into rich logical descriptions that connect their data across the web through </a:t>
            </a:r>
            <a:r>
              <a:rPr lang="en-US" dirty="0" err="1" smtClean="0"/>
              <a:t>ReO’s</a:t>
            </a:r>
            <a:r>
              <a:rPr lang="en-US" dirty="0" smtClean="0"/>
              <a:t> integration into the OBO landscape</a:t>
            </a:r>
          </a:p>
          <a:p>
            <a:endParaRPr lang="en-US" baseline="0" dirty="0" smtClean="0"/>
          </a:p>
          <a:p>
            <a:r>
              <a:rPr lang="en-US" baseline="0" dirty="0" smtClean="0"/>
              <a:t>These design patterns and relations provide a “language” (a formal and restricted set of terms and patterns with unambiguous meaning) that can be used to describe reagents in a standardized and computable way that offers semantic connections to other data in the biomedical landscape, through the integration of ReO with other biomedical ontologies.</a:t>
            </a:r>
          </a:p>
          <a:p>
            <a:endParaRPr lang="en-US" baseline="0" dirty="0" smtClean="0"/>
          </a:p>
          <a:p>
            <a:r>
              <a:rPr lang="en-US" baseline="0" dirty="0" smtClean="0"/>
              <a:t>For example, ReO provides clear and unambiguous accounts of qualities such as bioengineered and biological, and of concepts such as genetic material and experimental modification.</a:t>
            </a:r>
          </a:p>
          <a:p>
            <a:endParaRPr lang="en-US" baseline="0" dirty="0" smtClean="0"/>
          </a:p>
          <a:p>
            <a:r>
              <a:rPr lang="en-US" baseline="0" dirty="0" smtClean="0"/>
              <a:t>Because ultimately, ontologies will be used to create RDF on the semantic web that is able to express the things scientists want to say about the entities in a given domain.</a:t>
            </a:r>
          </a:p>
          <a:p>
            <a:endParaRPr lang="en-US" baseline="0" dirty="0" smtClean="0"/>
          </a:p>
        </p:txBody>
      </p:sp>
      <p:sp>
        <p:nvSpPr>
          <p:cNvPr id="4" name="Slide Number Placeholder 3"/>
          <p:cNvSpPr>
            <a:spLocks noGrp="1"/>
          </p:cNvSpPr>
          <p:nvPr>
            <p:ph type="sldNum" sz="quarter" idx="10"/>
          </p:nvPr>
        </p:nvSpPr>
        <p:spPr/>
        <p:txBody>
          <a:bodyPr/>
          <a:lstStyle/>
          <a:p>
            <a:fld id="{3D8EF1C7-6ED0-4F97-A2EF-6C0307215688}" type="slidenum">
              <a:rPr lang="en-US" smtClean="0">
                <a:solidFill>
                  <a:prstClr val="black"/>
                </a:solidFill>
              </a:rPr>
              <a:pPr/>
              <a:t>15</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8EF1C7-6ED0-4F97-A2EF-6C0307215688}"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8EF1C7-6ED0-4F97-A2EF-6C0307215688}"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476">
              <a:defRPr/>
            </a:pPr>
            <a:endParaRPr lang="en-US" b="1" dirty="0" smtClean="0">
              <a:latin typeface="Garamond" pitchFamily="18" charset="0"/>
            </a:endParaRPr>
          </a:p>
        </p:txBody>
      </p:sp>
      <p:sp>
        <p:nvSpPr>
          <p:cNvPr id="4" name="Slide Number Placeholder 3"/>
          <p:cNvSpPr>
            <a:spLocks noGrp="1"/>
          </p:cNvSpPr>
          <p:nvPr>
            <p:ph type="sldNum" sz="quarter" idx="10"/>
          </p:nvPr>
        </p:nvSpPr>
        <p:spPr/>
        <p:txBody>
          <a:bodyPr/>
          <a:lstStyle/>
          <a:p>
            <a:fld id="{3D8EF1C7-6ED0-4F97-A2EF-6C0307215688}"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4EB479-0B5A-4AA5-A448-1A5C83FEAE30}" type="datetimeFigureOut">
              <a:rPr lang="en-US" smtClean="0"/>
              <a:pPr/>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09C80-9981-4059-9483-DDA1D95DBA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EB479-0B5A-4AA5-A448-1A5C83FEAE30}" type="datetimeFigureOut">
              <a:rPr lang="en-US" smtClean="0"/>
              <a:pPr/>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09C80-9981-4059-9483-DDA1D95DBA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EB479-0B5A-4AA5-A448-1A5C83FEAE30}" type="datetimeFigureOut">
              <a:rPr lang="en-US" smtClean="0"/>
              <a:pPr/>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09C80-9981-4059-9483-DDA1D95DBA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EB479-0B5A-4AA5-A448-1A5C83FEAE30}" type="datetimeFigureOut">
              <a:rPr lang="en-US" smtClean="0"/>
              <a:pPr/>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09C80-9981-4059-9483-DDA1D95DBA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4EB479-0B5A-4AA5-A448-1A5C83FEAE30}" type="datetimeFigureOut">
              <a:rPr lang="en-US" smtClean="0"/>
              <a:pPr/>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09C80-9981-4059-9483-DDA1D95DBA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4EB479-0B5A-4AA5-A448-1A5C83FEAE30}" type="datetimeFigureOut">
              <a:rPr lang="en-US" smtClean="0"/>
              <a:pPr/>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09C80-9981-4059-9483-DDA1D95DBA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4EB479-0B5A-4AA5-A448-1A5C83FEAE30}" type="datetimeFigureOut">
              <a:rPr lang="en-US" smtClean="0"/>
              <a:pPr/>
              <a:t>3/20/2020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109C80-9981-4059-9483-DDA1D95DBA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4EB479-0B5A-4AA5-A448-1A5C83FEAE30}" type="datetimeFigureOut">
              <a:rPr lang="en-US" smtClean="0"/>
              <a:pPr/>
              <a:t>3/20/2020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109C80-9981-4059-9483-DDA1D95DBA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EB479-0B5A-4AA5-A448-1A5C83FEAE30}" type="datetimeFigureOut">
              <a:rPr lang="en-US" smtClean="0"/>
              <a:pPr/>
              <a:t>3/20/2020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109C80-9981-4059-9483-DDA1D95DBA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EB479-0B5A-4AA5-A448-1A5C83FEAE30}" type="datetimeFigureOut">
              <a:rPr lang="en-US" smtClean="0"/>
              <a:pPr/>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09C80-9981-4059-9483-DDA1D95DBA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EB479-0B5A-4AA5-A448-1A5C83FEAE30}" type="datetimeFigureOut">
              <a:rPr lang="en-US" smtClean="0"/>
              <a:pPr/>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09C80-9981-4059-9483-DDA1D95DBA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4EB479-0B5A-4AA5-A448-1A5C83FEAE30}" type="datetimeFigureOut">
              <a:rPr lang="en-US" smtClean="0"/>
              <a:pPr/>
              <a:t>3/20/2020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09C80-9981-4059-9483-DDA1D95DBA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4.jpeg"/><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ode.google.com/p/reagent-ontology/wiki/Reagents" TargetMode="External"/><Relationship Id="rId2" Type="http://schemas.openxmlformats.org/officeDocument/2006/relationships/hyperlink" Target="https://docs.google.com/spreadsheet/ccc?key=0AiKzIoedGeqJdGR2dFF3Sl9aYVdvVkRnSzFwUTRrdmc" TargetMode="External"/><Relationship Id="rId1" Type="http://schemas.openxmlformats.org/officeDocument/2006/relationships/slideLayout" Target="../slideLayouts/slideLayout2.xml"/><Relationship Id="rId4" Type="http://schemas.openxmlformats.org/officeDocument/2006/relationships/hyperlink" Target="http://code.google.com/p/reagent-ontology/wiki/Antibodi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ode.google.com/p/reagent-ontology/wiki/Reagen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code.google.com/p/reagent-ontology/wiki/GeneticSequenc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595491"/>
            <a:ext cx="8610600" cy="5909310"/>
          </a:xfrm>
          <a:prstGeom prst="rect">
            <a:avLst/>
          </a:prstGeom>
          <a:noFill/>
        </p:spPr>
        <p:txBody>
          <a:bodyPr wrap="square" rtlCol="0">
            <a:spAutoFit/>
          </a:bodyPr>
          <a:lstStyle/>
          <a:p>
            <a:r>
              <a:rPr lang="en-US" b="1" dirty="0"/>
              <a:t>T</a:t>
            </a:r>
            <a:r>
              <a:rPr lang="en-US" b="1" dirty="0" smtClean="0"/>
              <a:t>otal class count = 3100</a:t>
            </a:r>
          </a:p>
          <a:p>
            <a:endParaRPr lang="en-US" dirty="0" smtClean="0"/>
          </a:p>
          <a:p>
            <a:r>
              <a:rPr lang="en-US" b="1" dirty="0" smtClean="0"/>
              <a:t>~ 150 reagent classes in ReO, representing ‘categories’ of reagents.  </a:t>
            </a:r>
          </a:p>
          <a:p>
            <a:pPr marL="457200" indent="-228600">
              <a:buFont typeface="Arial" pitchFamily="34" charset="0"/>
              <a:buChar char="•"/>
            </a:pPr>
            <a:r>
              <a:rPr lang="en-US" dirty="0" smtClean="0"/>
              <a:t>Nearly all have textual definitions, many have logical class definitions or descriptions.</a:t>
            </a:r>
          </a:p>
          <a:p>
            <a:pPr marL="457200" indent="-228600">
              <a:buFont typeface="Arial" pitchFamily="34" charset="0"/>
              <a:buChar char="•"/>
            </a:pPr>
            <a:r>
              <a:rPr lang="en-US" dirty="0" smtClean="0"/>
              <a:t>All ERO reagent classes represented (although there are conflicts/questions regarding a few)</a:t>
            </a:r>
          </a:p>
          <a:p>
            <a:pPr marL="457200" indent="-228600">
              <a:buFont typeface="Arial" pitchFamily="34" charset="0"/>
              <a:buChar char="•"/>
            </a:pPr>
            <a:r>
              <a:rPr lang="en-US" dirty="0" smtClean="0"/>
              <a:t>A handful of example defined classes (‘mouse cell line’) and example particular classes (‘BSA protein reagent’) have been implemented</a:t>
            </a:r>
          </a:p>
          <a:p>
            <a:endParaRPr lang="en-US" dirty="0" smtClean="0"/>
          </a:p>
          <a:p>
            <a:r>
              <a:rPr lang="en-US" b="1" dirty="0" smtClean="0"/>
              <a:t>~800 additional ‘REO_’ classes implemented that are not in scope, but modeled to support ReO reagents </a:t>
            </a:r>
          </a:p>
          <a:p>
            <a:pPr lvl="1" indent="-228600">
              <a:buFont typeface="Arial" pitchFamily="34" charset="0"/>
              <a:buChar char="•"/>
            </a:pPr>
            <a:r>
              <a:rPr lang="en-US" dirty="0" smtClean="0"/>
              <a:t>e.g. techniques, qualities, objectives, cell types, chemicals, sequence regions, processes</a:t>
            </a:r>
          </a:p>
          <a:p>
            <a:pPr lvl="1" indent="-228600">
              <a:buFont typeface="Arial" pitchFamily="34" charset="0"/>
              <a:buChar char="•"/>
            </a:pPr>
            <a:r>
              <a:rPr lang="en-US" dirty="0" smtClean="0"/>
              <a:t>some of this is truly exploratory and should be trimmed out of ReO</a:t>
            </a:r>
          </a:p>
          <a:p>
            <a:endParaRPr lang="en-US" dirty="0" smtClean="0"/>
          </a:p>
          <a:p>
            <a:r>
              <a:rPr lang="en-US" b="1" dirty="0" smtClean="0"/>
              <a:t>~2100 referenced classes imported for external ontologies, and  incorporated into ‘referenced hierarchies (note that over half are organisms (NCBI) and cell types (CL)</a:t>
            </a:r>
          </a:p>
          <a:p>
            <a:endParaRPr lang="en-US" dirty="0" smtClean="0"/>
          </a:p>
          <a:p>
            <a:r>
              <a:rPr lang="en-US" b="1" dirty="0" smtClean="0"/>
              <a:t>171 object properties (~half imported)</a:t>
            </a:r>
          </a:p>
          <a:p>
            <a:pPr>
              <a:buFontTx/>
              <a:buChar char="-"/>
            </a:pPr>
            <a:endParaRPr lang="en-US" b="1" dirty="0"/>
          </a:p>
          <a:p>
            <a:r>
              <a:rPr lang="en-US" b="1" dirty="0" smtClean="0"/>
              <a:t>Reasons well with Hermit (~12 min) (but breaks Pellet and FACT++)</a:t>
            </a:r>
            <a:endParaRPr lang="en-US" dirty="0"/>
          </a:p>
        </p:txBody>
      </p:sp>
      <p:sp>
        <p:nvSpPr>
          <p:cNvPr id="5" name="TextBox 4"/>
          <p:cNvSpPr txBox="1"/>
          <p:nvPr/>
        </p:nvSpPr>
        <p:spPr>
          <a:xfrm>
            <a:off x="3464170" y="-17585"/>
            <a:ext cx="2177969" cy="707886"/>
          </a:xfrm>
          <a:prstGeom prst="rect">
            <a:avLst/>
          </a:prstGeom>
          <a:noFill/>
        </p:spPr>
        <p:txBody>
          <a:bodyPr wrap="none" rtlCol="0">
            <a:spAutoFit/>
          </a:bodyPr>
          <a:lstStyle/>
          <a:p>
            <a:r>
              <a:rPr lang="en-US" sz="4000" dirty="0" smtClean="0"/>
              <a:t>ReO Stats</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727293"/>
            <a:ext cx="8610600" cy="6186309"/>
          </a:xfrm>
          <a:prstGeom prst="rect">
            <a:avLst/>
          </a:prstGeom>
          <a:noFill/>
        </p:spPr>
        <p:txBody>
          <a:bodyPr wrap="square" rtlCol="0">
            <a:spAutoFit/>
          </a:bodyPr>
          <a:lstStyle/>
          <a:p>
            <a:r>
              <a:rPr lang="en-US" b="1" dirty="0" smtClean="0"/>
              <a:t>Expansion</a:t>
            </a:r>
            <a:r>
              <a:rPr lang="en-US" dirty="0" smtClean="0"/>
              <a:t> – in light of intended use as a flexible and extensible framework for building custom models for different use cases , I would like to expand capability to describe key features of reagents through import/creation of more relations, roles, design patterns, etc</a:t>
            </a:r>
          </a:p>
          <a:p>
            <a:pPr marL="404813" indent="-176213">
              <a:buFont typeface="Arial" pitchFamily="34" charset="0"/>
              <a:buChar char="•"/>
            </a:pPr>
            <a:r>
              <a:rPr lang="en-US" dirty="0" smtClean="0"/>
              <a:t>Understand what are all the things people want to say about reagents, and what are all the entities they want to connect them to, and describe design patterns that can be implemented in ReO to do this.</a:t>
            </a:r>
          </a:p>
          <a:p>
            <a:pPr marL="404813" indent="-176213">
              <a:buFont typeface="Arial" pitchFamily="34" charset="0"/>
              <a:buChar char="•"/>
            </a:pPr>
            <a:r>
              <a:rPr lang="en-US" dirty="0" smtClean="0"/>
              <a:t>In this way, ReO will become not just a source of reagent classes, but a flexible and extensible language for describing reagents , whose elements can be assembled as ‘semantic building blocks’ into rich logical descriptions that connect their data across the web through </a:t>
            </a:r>
            <a:r>
              <a:rPr lang="en-US" dirty="0" err="1" smtClean="0"/>
              <a:t>ReO’s</a:t>
            </a:r>
            <a:r>
              <a:rPr lang="en-US" dirty="0" smtClean="0"/>
              <a:t> integration into the OBO landscape</a:t>
            </a:r>
          </a:p>
          <a:p>
            <a:endParaRPr lang="en-US" dirty="0" smtClean="0"/>
          </a:p>
          <a:p>
            <a:r>
              <a:rPr lang="en-US" b="1" dirty="0" smtClean="0"/>
              <a:t>Documentation</a:t>
            </a:r>
            <a:r>
              <a:rPr lang="en-US" dirty="0" smtClean="0"/>
              <a:t> -  To enable users to understand and be able to apply ReO in this way, will build an ‘attribute’  spreadsheet for each top level reagent type – listing each relevant attribute  for a given reagent and showing  design patterns for how this can be stated/modeled </a:t>
            </a:r>
            <a:r>
              <a:rPr lang="en-US" dirty="0"/>
              <a:t> </a:t>
            </a:r>
            <a:r>
              <a:rPr lang="en-US" dirty="0" smtClean="0"/>
              <a:t>using ReO (and perhaps offering shortcut relations as well)</a:t>
            </a:r>
          </a:p>
          <a:p>
            <a:endParaRPr lang="en-US" dirty="0"/>
          </a:p>
          <a:p>
            <a:r>
              <a:rPr lang="en-US" b="1" dirty="0" smtClean="0"/>
              <a:t>Integrate ReO with eagle-</a:t>
            </a:r>
            <a:r>
              <a:rPr lang="en-US" b="1" dirty="0" err="1" smtClean="0"/>
              <a:t>i</a:t>
            </a:r>
            <a:r>
              <a:rPr lang="en-US" dirty="0" smtClean="0"/>
              <a:t>. . . how will this work?</a:t>
            </a:r>
          </a:p>
          <a:p>
            <a:endParaRPr lang="en-US" dirty="0"/>
          </a:p>
          <a:p>
            <a:r>
              <a:rPr lang="en-US" b="1" dirty="0" smtClean="0"/>
              <a:t>Integrate ReO with OBI </a:t>
            </a:r>
            <a:r>
              <a:rPr lang="en-US" dirty="0" smtClean="0"/>
              <a:t>. . . how will this work?</a:t>
            </a:r>
          </a:p>
          <a:p>
            <a:endParaRPr lang="en-US" dirty="0"/>
          </a:p>
          <a:p>
            <a:r>
              <a:rPr lang="en-US" b="1" dirty="0" smtClean="0"/>
              <a:t>Sort out metadata standards, implement in ReO, and amend ReO to follow thes</a:t>
            </a:r>
            <a:r>
              <a:rPr lang="en-US" dirty="0" smtClean="0"/>
              <a:t>e</a:t>
            </a:r>
          </a:p>
          <a:p>
            <a:endParaRPr lang="en-US" dirty="0"/>
          </a:p>
        </p:txBody>
      </p:sp>
      <p:sp>
        <p:nvSpPr>
          <p:cNvPr id="3" name="TextBox 2"/>
          <p:cNvSpPr txBox="1"/>
          <p:nvPr/>
        </p:nvSpPr>
        <p:spPr>
          <a:xfrm>
            <a:off x="2618174" y="76200"/>
            <a:ext cx="4011226" cy="707886"/>
          </a:xfrm>
          <a:prstGeom prst="rect">
            <a:avLst/>
          </a:prstGeom>
          <a:noFill/>
        </p:spPr>
        <p:txBody>
          <a:bodyPr wrap="none" rtlCol="0">
            <a:spAutoFit/>
          </a:bodyPr>
          <a:lstStyle/>
          <a:p>
            <a:r>
              <a:rPr lang="en-US" sz="4000" dirty="0"/>
              <a:t>T</a:t>
            </a:r>
            <a:r>
              <a:rPr lang="en-US" sz="4000" dirty="0" smtClean="0"/>
              <a:t>o Do – Long Term</a:t>
            </a:r>
            <a:endParaRPr lang="en-US" sz="4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9"/>
          <p:cNvGrpSpPr/>
          <p:nvPr/>
        </p:nvGrpSpPr>
        <p:grpSpPr>
          <a:xfrm>
            <a:off x="1981200" y="3502660"/>
            <a:ext cx="1181100" cy="801547"/>
            <a:chOff x="2019300" y="4076700"/>
            <a:chExt cx="1181100" cy="801547"/>
          </a:xfrm>
        </p:grpSpPr>
        <p:pic>
          <p:nvPicPr>
            <p:cNvPr id="161" name="Picture 2" descr="C:\Documents and Settings\brushm\Application Data\PixelMetrics\CaptureWiz\Temp\51.jpg"/>
            <p:cNvPicPr>
              <a:picLocks noChangeAspect="1" noChangeArrowheads="1"/>
            </p:cNvPicPr>
            <p:nvPr/>
          </p:nvPicPr>
          <p:blipFill>
            <a:blip r:embed="rId3" cstate="print"/>
            <a:srcRect/>
            <a:stretch>
              <a:fillRect/>
            </a:stretch>
          </p:blipFill>
          <p:spPr bwMode="auto">
            <a:xfrm>
              <a:off x="2139655" y="4154347"/>
              <a:ext cx="981728" cy="723900"/>
            </a:xfrm>
            <a:prstGeom prst="rect">
              <a:avLst/>
            </a:prstGeom>
            <a:noFill/>
          </p:spPr>
        </p:pic>
        <p:sp>
          <p:nvSpPr>
            <p:cNvPr id="163" name="Isosceles Triangle 162"/>
            <p:cNvSpPr/>
            <p:nvPr/>
          </p:nvSpPr>
          <p:spPr>
            <a:xfrm>
              <a:off x="2019300" y="4076700"/>
              <a:ext cx="1181100" cy="800100"/>
            </a:xfrm>
            <a:prstGeom prst="triangl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 name="Group 163"/>
          <p:cNvGrpSpPr/>
          <p:nvPr/>
        </p:nvGrpSpPr>
        <p:grpSpPr>
          <a:xfrm>
            <a:off x="3448050" y="3729813"/>
            <a:ext cx="1181100" cy="801547"/>
            <a:chOff x="2019300" y="4076700"/>
            <a:chExt cx="1181100" cy="801547"/>
          </a:xfrm>
        </p:grpSpPr>
        <p:pic>
          <p:nvPicPr>
            <p:cNvPr id="165" name="Picture 2" descr="C:\Documents and Settings\brushm\Application Data\PixelMetrics\CaptureWiz\Temp\51.jpg"/>
            <p:cNvPicPr>
              <a:picLocks noChangeAspect="1" noChangeArrowheads="1"/>
            </p:cNvPicPr>
            <p:nvPr/>
          </p:nvPicPr>
          <p:blipFill>
            <a:blip r:embed="rId3" cstate="print"/>
            <a:srcRect/>
            <a:stretch>
              <a:fillRect/>
            </a:stretch>
          </p:blipFill>
          <p:spPr bwMode="auto">
            <a:xfrm>
              <a:off x="2139655" y="4154347"/>
              <a:ext cx="981728" cy="723900"/>
            </a:xfrm>
            <a:prstGeom prst="rect">
              <a:avLst/>
            </a:prstGeom>
            <a:noFill/>
          </p:spPr>
        </p:pic>
        <p:sp>
          <p:nvSpPr>
            <p:cNvPr id="166" name="Isosceles Triangle 165"/>
            <p:cNvSpPr/>
            <p:nvPr/>
          </p:nvSpPr>
          <p:spPr>
            <a:xfrm>
              <a:off x="2019300" y="4076700"/>
              <a:ext cx="1181100" cy="800100"/>
            </a:xfrm>
            <a:prstGeom prst="triangl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 name="Group 166"/>
          <p:cNvGrpSpPr/>
          <p:nvPr/>
        </p:nvGrpSpPr>
        <p:grpSpPr>
          <a:xfrm>
            <a:off x="4838700" y="3655060"/>
            <a:ext cx="1181100" cy="801547"/>
            <a:chOff x="2019300" y="4076700"/>
            <a:chExt cx="1181100" cy="801547"/>
          </a:xfrm>
        </p:grpSpPr>
        <p:pic>
          <p:nvPicPr>
            <p:cNvPr id="169" name="Picture 2" descr="C:\Documents and Settings\brushm\Application Data\PixelMetrics\CaptureWiz\Temp\51.jpg"/>
            <p:cNvPicPr>
              <a:picLocks noChangeAspect="1" noChangeArrowheads="1"/>
            </p:cNvPicPr>
            <p:nvPr/>
          </p:nvPicPr>
          <p:blipFill>
            <a:blip r:embed="rId3" cstate="print"/>
            <a:srcRect/>
            <a:stretch>
              <a:fillRect/>
            </a:stretch>
          </p:blipFill>
          <p:spPr bwMode="auto">
            <a:xfrm>
              <a:off x="2139655" y="4154347"/>
              <a:ext cx="981728" cy="723900"/>
            </a:xfrm>
            <a:prstGeom prst="rect">
              <a:avLst/>
            </a:prstGeom>
            <a:noFill/>
          </p:spPr>
        </p:pic>
        <p:sp>
          <p:nvSpPr>
            <p:cNvPr id="171" name="Isosceles Triangle 170"/>
            <p:cNvSpPr/>
            <p:nvPr/>
          </p:nvSpPr>
          <p:spPr>
            <a:xfrm>
              <a:off x="2019300" y="4076700"/>
              <a:ext cx="1181100" cy="800100"/>
            </a:xfrm>
            <a:prstGeom prst="triangl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171"/>
          <p:cNvGrpSpPr/>
          <p:nvPr/>
        </p:nvGrpSpPr>
        <p:grpSpPr>
          <a:xfrm>
            <a:off x="6019800" y="3310713"/>
            <a:ext cx="1181100" cy="801547"/>
            <a:chOff x="2019300" y="4076700"/>
            <a:chExt cx="1181100" cy="801547"/>
          </a:xfrm>
        </p:grpSpPr>
        <p:pic>
          <p:nvPicPr>
            <p:cNvPr id="174" name="Picture 2" descr="C:\Documents and Settings\brushm\Application Data\PixelMetrics\CaptureWiz\Temp\51.jpg"/>
            <p:cNvPicPr>
              <a:picLocks noChangeAspect="1" noChangeArrowheads="1"/>
            </p:cNvPicPr>
            <p:nvPr/>
          </p:nvPicPr>
          <p:blipFill>
            <a:blip r:embed="rId3" cstate="print"/>
            <a:srcRect/>
            <a:stretch>
              <a:fillRect/>
            </a:stretch>
          </p:blipFill>
          <p:spPr bwMode="auto">
            <a:xfrm>
              <a:off x="2139655" y="4154347"/>
              <a:ext cx="981728" cy="723900"/>
            </a:xfrm>
            <a:prstGeom prst="rect">
              <a:avLst/>
            </a:prstGeom>
            <a:noFill/>
          </p:spPr>
        </p:pic>
        <p:sp>
          <p:nvSpPr>
            <p:cNvPr id="175" name="Isosceles Triangle 174"/>
            <p:cNvSpPr/>
            <p:nvPr/>
          </p:nvSpPr>
          <p:spPr>
            <a:xfrm>
              <a:off x="2019300" y="4076700"/>
              <a:ext cx="1181100" cy="800100"/>
            </a:xfrm>
            <a:prstGeom prst="triangl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83" name="Rectangle 82"/>
          <p:cNvSpPr/>
          <p:nvPr/>
        </p:nvSpPr>
        <p:spPr bwMode="auto">
          <a:xfrm>
            <a:off x="-15240" y="-4445"/>
            <a:ext cx="9159240" cy="679966"/>
          </a:xfrm>
          <a:prstGeom prst="rect">
            <a:avLst/>
          </a:prstGeom>
          <a:solidFill>
            <a:srgbClr val="C0D2E6"/>
          </a:solidFill>
          <a:ln w="9525" cap="flat" cmpd="sng" algn="ctr">
            <a:noFill/>
            <a:prstDash val="solid"/>
            <a:round/>
            <a:headEnd type="none" w="med" len="med"/>
            <a:tailEnd type="none" w="med" len="med"/>
          </a:ln>
          <a:effectLst/>
        </p:spPr>
        <p:txBody>
          <a:bodyPr vert="horz" wrap="square" lIns="91410" tIns="45706" rIns="91410" bIns="45706" numCol="1" rtlCol="0" anchor="ctr" anchorCtr="0" compatLnSpc="1">
            <a:prstTxWarp prst="textNoShape">
              <a:avLst/>
            </a:prstTxWarp>
            <a:noAutofit/>
          </a:bodyPr>
          <a:lstStyle/>
          <a:p>
            <a:pPr algn="ctr" fontAlgn="base">
              <a:spcBef>
                <a:spcPct val="50000"/>
              </a:spcBef>
              <a:spcAft>
                <a:spcPct val="0"/>
              </a:spcAft>
            </a:pPr>
            <a:endParaRPr lang="en-US" dirty="0">
              <a:solidFill>
                <a:prstClr val="black"/>
              </a:solidFill>
              <a:latin typeface="Gill Sans MT" charset="0"/>
              <a:ea typeface="Arial" charset="0"/>
              <a:cs typeface="Arial" charset="0"/>
            </a:endParaRPr>
          </a:p>
        </p:txBody>
      </p:sp>
      <p:sp>
        <p:nvSpPr>
          <p:cNvPr id="84" name="Rectangle 83"/>
          <p:cNvSpPr/>
          <p:nvPr/>
        </p:nvSpPr>
        <p:spPr>
          <a:xfrm>
            <a:off x="232608" y="838201"/>
            <a:ext cx="8692444" cy="5851330"/>
          </a:xfrm>
          <a:prstGeom prst="rect">
            <a:avLst/>
          </a:prstGeom>
          <a:noFill/>
          <a:ln w="28575"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rgbClr val="1F497D"/>
                </a:solidFill>
              </a:ln>
              <a:solidFill>
                <a:srgbClr val="1F497D"/>
              </a:solidFill>
            </a:endParaRPr>
          </a:p>
        </p:txBody>
      </p:sp>
      <p:sp>
        <p:nvSpPr>
          <p:cNvPr id="88" name="Rectangle 87"/>
          <p:cNvSpPr/>
          <p:nvPr/>
        </p:nvSpPr>
        <p:spPr>
          <a:xfrm>
            <a:off x="23586" y="-60617"/>
            <a:ext cx="9111342" cy="769413"/>
          </a:xfrm>
          <a:prstGeom prst="rect">
            <a:avLst/>
          </a:prstGeom>
        </p:spPr>
        <p:txBody>
          <a:bodyPr wrap="square" lIns="91410" tIns="45706" rIns="91410" bIns="45706">
            <a:spAutoFit/>
          </a:bodyPr>
          <a:lstStyle/>
          <a:p>
            <a:pPr algn="ctr"/>
            <a:r>
              <a:rPr lang="en-US" sz="4400" b="1" kern="0" dirty="0">
                <a:solidFill>
                  <a:srgbClr val="1B3F6B"/>
                </a:solidFill>
              </a:rPr>
              <a:t>ReO Leverages Existing Ontologies</a:t>
            </a:r>
            <a:endParaRPr lang="en-US" sz="4400" dirty="0">
              <a:solidFill>
                <a:srgbClr val="1B3F6B"/>
              </a:solidFill>
            </a:endParaRPr>
          </a:p>
        </p:txBody>
      </p:sp>
      <p:pic>
        <p:nvPicPr>
          <p:cNvPr id="317442" name="Picture 2" descr="C:\Documents and Settings\brushm\Application Data\PixelMetrics\CaptureWiz\Temp\51.jpg"/>
          <p:cNvPicPr>
            <a:picLocks noChangeAspect="1" noChangeArrowheads="1"/>
          </p:cNvPicPr>
          <p:nvPr/>
        </p:nvPicPr>
        <p:blipFill>
          <a:blip r:embed="rId3" cstate="print"/>
          <a:srcRect/>
          <a:stretch>
            <a:fillRect/>
          </a:stretch>
        </p:blipFill>
        <p:spPr bwMode="auto">
          <a:xfrm>
            <a:off x="7442644" y="4519018"/>
            <a:ext cx="981728" cy="723900"/>
          </a:xfrm>
          <a:prstGeom prst="rect">
            <a:avLst/>
          </a:prstGeom>
          <a:blipFill dpi="0" rotWithShape="1">
            <a:blip r:embed="rId4" cstate="print">
              <a:alphaModFix amt="0"/>
            </a:blip>
            <a:srcRect/>
            <a:tile tx="0" ty="0" sx="100000" sy="100000" flip="none" algn="tl"/>
          </a:blipFill>
        </p:spPr>
      </p:pic>
      <p:pic>
        <p:nvPicPr>
          <p:cNvPr id="94" name="Picture 2" descr="C:\Documents and Settings\brushm\Application Data\PixelMetrics\CaptureWiz\Temp\51.jpg"/>
          <p:cNvPicPr>
            <a:picLocks noChangeAspect="1" noChangeArrowheads="1"/>
          </p:cNvPicPr>
          <p:nvPr/>
        </p:nvPicPr>
        <p:blipFill>
          <a:blip r:embed="rId3" cstate="print"/>
          <a:srcRect/>
          <a:stretch>
            <a:fillRect/>
          </a:stretch>
        </p:blipFill>
        <p:spPr bwMode="auto">
          <a:xfrm>
            <a:off x="520758" y="2653207"/>
            <a:ext cx="981728" cy="723900"/>
          </a:xfrm>
          <a:prstGeom prst="rect">
            <a:avLst/>
          </a:prstGeom>
          <a:gradFill>
            <a:gsLst>
              <a:gs pos="0">
                <a:schemeClr val="tx1">
                  <a:alpha val="42000"/>
                </a:schemeClr>
              </a:gs>
              <a:gs pos="50000">
                <a:schemeClr val="accent1">
                  <a:tint val="44500"/>
                  <a:satMod val="160000"/>
                </a:schemeClr>
              </a:gs>
              <a:gs pos="100000">
                <a:schemeClr val="accent1">
                  <a:tint val="23500"/>
                  <a:satMod val="160000"/>
                </a:schemeClr>
              </a:gs>
            </a:gsLst>
            <a:path path="circle">
              <a:fillToRect l="100000" b="100000"/>
            </a:path>
          </a:gradFill>
        </p:spPr>
      </p:pic>
      <p:pic>
        <p:nvPicPr>
          <p:cNvPr id="98" name="Picture 2" descr="C:\Documents and Settings\brushm\Application Data\PixelMetrics\CaptureWiz\Temp\51.jpg"/>
          <p:cNvPicPr>
            <a:picLocks noChangeAspect="1" noChangeArrowheads="1"/>
          </p:cNvPicPr>
          <p:nvPr/>
        </p:nvPicPr>
        <p:blipFill>
          <a:blip r:embed="rId3" cstate="print"/>
          <a:srcRect/>
          <a:stretch>
            <a:fillRect/>
          </a:stretch>
        </p:blipFill>
        <p:spPr bwMode="auto">
          <a:xfrm>
            <a:off x="7717806" y="3604618"/>
            <a:ext cx="981728" cy="723900"/>
          </a:xfrm>
          <a:prstGeom prst="rect">
            <a:avLst/>
          </a:prstGeom>
          <a:noFill/>
        </p:spPr>
      </p:pic>
      <p:pic>
        <p:nvPicPr>
          <p:cNvPr id="115" name="Picture 2" descr="C:\Documents and Settings\brushm\Application Data\PixelMetrics\CaptureWiz\Temp\51.jpg"/>
          <p:cNvPicPr>
            <a:picLocks noChangeAspect="1" noChangeArrowheads="1"/>
          </p:cNvPicPr>
          <p:nvPr/>
        </p:nvPicPr>
        <p:blipFill>
          <a:blip r:embed="rId3" cstate="print"/>
          <a:srcRect/>
          <a:stretch>
            <a:fillRect/>
          </a:stretch>
        </p:blipFill>
        <p:spPr bwMode="auto">
          <a:xfrm>
            <a:off x="5204568" y="4786807"/>
            <a:ext cx="981728" cy="723900"/>
          </a:xfrm>
          <a:prstGeom prst="rect">
            <a:avLst/>
          </a:prstGeom>
          <a:noFill/>
        </p:spPr>
      </p:pic>
      <p:pic>
        <p:nvPicPr>
          <p:cNvPr id="118" name="Picture 2" descr="C:\Documents and Settings\brushm\Application Data\PixelMetrics\CaptureWiz\Temp\51.jpg"/>
          <p:cNvPicPr>
            <a:picLocks noChangeAspect="1" noChangeArrowheads="1"/>
          </p:cNvPicPr>
          <p:nvPr/>
        </p:nvPicPr>
        <p:blipFill>
          <a:blip r:embed="rId3" cstate="print"/>
          <a:srcRect/>
          <a:stretch>
            <a:fillRect/>
          </a:stretch>
        </p:blipFill>
        <p:spPr bwMode="auto">
          <a:xfrm>
            <a:off x="4061482" y="4852122"/>
            <a:ext cx="981728" cy="723900"/>
          </a:xfrm>
          <a:prstGeom prst="rect">
            <a:avLst/>
          </a:prstGeom>
          <a:noFill/>
        </p:spPr>
      </p:pic>
      <p:pic>
        <p:nvPicPr>
          <p:cNvPr id="121" name="Picture 2" descr="C:\Documents and Settings\brushm\Application Data\PixelMetrics\CaptureWiz\Temp\51.jpg"/>
          <p:cNvPicPr>
            <a:picLocks noChangeAspect="1" noChangeArrowheads="1"/>
          </p:cNvPicPr>
          <p:nvPr/>
        </p:nvPicPr>
        <p:blipFill>
          <a:blip r:embed="rId3" cstate="print"/>
          <a:srcRect/>
          <a:stretch>
            <a:fillRect/>
          </a:stretch>
        </p:blipFill>
        <p:spPr bwMode="auto">
          <a:xfrm>
            <a:off x="2944012" y="4786807"/>
            <a:ext cx="981728" cy="723900"/>
          </a:xfrm>
          <a:prstGeom prst="rect">
            <a:avLst/>
          </a:prstGeom>
          <a:noFill/>
        </p:spPr>
      </p:pic>
      <p:pic>
        <p:nvPicPr>
          <p:cNvPr id="124" name="Picture 2" descr="C:\Documents and Settings\brushm\Application Data\PixelMetrics\CaptureWiz\Temp\51.jpg"/>
          <p:cNvPicPr>
            <a:picLocks noChangeAspect="1" noChangeArrowheads="1"/>
          </p:cNvPicPr>
          <p:nvPr/>
        </p:nvPicPr>
        <p:blipFill>
          <a:blip r:embed="rId3" cstate="print"/>
          <a:srcRect/>
          <a:stretch>
            <a:fillRect/>
          </a:stretch>
        </p:blipFill>
        <p:spPr bwMode="auto">
          <a:xfrm>
            <a:off x="1733932" y="4595218"/>
            <a:ext cx="981728" cy="723900"/>
          </a:xfrm>
          <a:prstGeom prst="rect">
            <a:avLst/>
          </a:prstGeom>
          <a:noFill/>
        </p:spPr>
      </p:pic>
      <p:pic>
        <p:nvPicPr>
          <p:cNvPr id="127" name="Picture 2" descr="C:\Documents and Settings\brushm\Application Data\PixelMetrics\CaptureWiz\Temp\51.jpg"/>
          <p:cNvPicPr>
            <a:picLocks noChangeAspect="1" noChangeArrowheads="1"/>
          </p:cNvPicPr>
          <p:nvPr/>
        </p:nvPicPr>
        <p:blipFill>
          <a:blip r:embed="rId3" cstate="print"/>
          <a:srcRect/>
          <a:stretch>
            <a:fillRect/>
          </a:stretch>
        </p:blipFill>
        <p:spPr bwMode="auto">
          <a:xfrm>
            <a:off x="6418749" y="4729657"/>
            <a:ext cx="981728" cy="723900"/>
          </a:xfrm>
          <a:prstGeom prst="rect">
            <a:avLst/>
          </a:prstGeom>
          <a:noFill/>
        </p:spPr>
      </p:pic>
      <p:pic>
        <p:nvPicPr>
          <p:cNvPr id="130" name="Picture 2" descr="C:\Documents and Settings\brushm\Application Data\PixelMetrics\CaptureWiz\Temp\51.jpg"/>
          <p:cNvPicPr>
            <a:picLocks noChangeAspect="1" noChangeArrowheads="1"/>
          </p:cNvPicPr>
          <p:nvPr/>
        </p:nvPicPr>
        <p:blipFill>
          <a:blip r:embed="rId3" cstate="print"/>
          <a:srcRect/>
          <a:stretch>
            <a:fillRect/>
          </a:stretch>
        </p:blipFill>
        <p:spPr bwMode="auto">
          <a:xfrm>
            <a:off x="652551" y="4329607"/>
            <a:ext cx="981728" cy="723900"/>
          </a:xfrm>
          <a:prstGeom prst="rect">
            <a:avLst/>
          </a:prstGeom>
          <a:noFill/>
        </p:spPr>
      </p:pic>
      <p:pic>
        <p:nvPicPr>
          <p:cNvPr id="133" name="Picture 2" descr="C:\Documents and Settings\brushm\Application Data\PixelMetrics\CaptureWiz\Temp\51.jpg"/>
          <p:cNvPicPr>
            <a:picLocks noChangeAspect="1" noChangeArrowheads="1"/>
          </p:cNvPicPr>
          <p:nvPr/>
        </p:nvPicPr>
        <p:blipFill>
          <a:blip r:embed="rId3" cstate="print"/>
          <a:srcRect/>
          <a:stretch>
            <a:fillRect/>
          </a:stretch>
        </p:blipFill>
        <p:spPr bwMode="auto">
          <a:xfrm>
            <a:off x="518107" y="3491407"/>
            <a:ext cx="981728" cy="723900"/>
          </a:xfrm>
          <a:prstGeom prst="rect">
            <a:avLst/>
          </a:prstGeom>
          <a:noFill/>
        </p:spPr>
      </p:pic>
      <p:pic>
        <p:nvPicPr>
          <p:cNvPr id="136" name="Picture 2" descr="C:\Documents and Settings\brushm\Application Data\PixelMetrics\CaptureWiz\Temp\51.jpg"/>
          <p:cNvPicPr>
            <a:picLocks noChangeAspect="1" noChangeArrowheads="1"/>
          </p:cNvPicPr>
          <p:nvPr/>
        </p:nvPicPr>
        <p:blipFill>
          <a:blip r:embed="rId3" cstate="print"/>
          <a:srcRect/>
          <a:stretch>
            <a:fillRect/>
          </a:stretch>
        </p:blipFill>
        <p:spPr bwMode="auto">
          <a:xfrm>
            <a:off x="7676855" y="2691307"/>
            <a:ext cx="981728" cy="723900"/>
          </a:xfrm>
          <a:prstGeom prst="rect">
            <a:avLst/>
          </a:prstGeom>
          <a:noFill/>
        </p:spPr>
      </p:pic>
      <p:pic>
        <p:nvPicPr>
          <p:cNvPr id="317450" name="Picture 10" descr="C:\Documents and Settings\brushm\Application Data\PixelMetrics\CaptureWiz\Temp\57.jpg"/>
          <p:cNvPicPr>
            <a:picLocks noChangeAspect="1" noChangeArrowheads="1"/>
          </p:cNvPicPr>
          <p:nvPr/>
        </p:nvPicPr>
        <p:blipFill>
          <a:blip r:embed="rId5" cstate="print"/>
          <a:srcRect/>
          <a:stretch>
            <a:fillRect/>
          </a:stretch>
        </p:blipFill>
        <p:spPr bwMode="auto">
          <a:xfrm>
            <a:off x="3200400" y="1453056"/>
            <a:ext cx="2286000" cy="1733551"/>
          </a:xfrm>
          <a:prstGeom prst="rect">
            <a:avLst/>
          </a:prstGeom>
          <a:noFill/>
        </p:spPr>
      </p:pic>
      <p:cxnSp>
        <p:nvCxnSpPr>
          <p:cNvPr id="141" name="Straight Connector 140"/>
          <p:cNvCxnSpPr/>
          <p:nvPr/>
        </p:nvCxnSpPr>
        <p:spPr>
          <a:xfrm flipH="1">
            <a:off x="2743200" y="3085007"/>
            <a:ext cx="565150" cy="6843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4038600" y="3118027"/>
            <a:ext cx="31759" cy="685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a:off x="2254250" y="3034207"/>
            <a:ext cx="1631950" cy="15938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H="1">
            <a:off x="1066800" y="2958007"/>
            <a:ext cx="2159001" cy="5905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1219200" y="2889427"/>
            <a:ext cx="1988820" cy="19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a:off x="3427256" y="3079927"/>
            <a:ext cx="564100" cy="1722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1348740" y="3034207"/>
            <a:ext cx="1927862" cy="14971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H="1">
            <a:off x="4552346" y="3095167"/>
            <a:ext cx="86955" cy="17569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4732020" y="3079927"/>
            <a:ext cx="708660" cy="6705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4686300" y="3102787"/>
            <a:ext cx="960120" cy="17145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5356860" y="3102787"/>
            <a:ext cx="1501140" cy="16571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5448300" y="2988487"/>
            <a:ext cx="1104900" cy="4532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5394960" y="3072307"/>
            <a:ext cx="2461260" cy="15011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5439954" y="2904667"/>
            <a:ext cx="2698206" cy="7503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5430882" y="2827742"/>
            <a:ext cx="2503443" cy="1224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3439010" y="1757680"/>
            <a:ext cx="1808637" cy="1438855"/>
          </a:xfrm>
          <a:prstGeom prst="rect">
            <a:avLst/>
          </a:prstGeom>
          <a:noFill/>
        </p:spPr>
        <p:txBody>
          <a:bodyPr wrap="none" rtlCol="0">
            <a:spAutoFit/>
          </a:bodyPr>
          <a:lstStyle/>
          <a:p>
            <a:pPr algn="ctr">
              <a:lnSpc>
                <a:spcPts val="3500"/>
              </a:lnSpc>
            </a:pPr>
            <a:r>
              <a:rPr lang="en-US" sz="3200" b="1" dirty="0">
                <a:solidFill>
                  <a:prstClr val="black"/>
                </a:solidFill>
              </a:rPr>
              <a:t>Core</a:t>
            </a:r>
          </a:p>
          <a:p>
            <a:pPr algn="ctr">
              <a:lnSpc>
                <a:spcPts val="3500"/>
              </a:lnSpc>
            </a:pPr>
            <a:r>
              <a:rPr lang="en-US" sz="3200" b="1" dirty="0">
                <a:solidFill>
                  <a:prstClr val="black"/>
                </a:solidFill>
              </a:rPr>
              <a:t>Reagent</a:t>
            </a:r>
          </a:p>
          <a:p>
            <a:pPr algn="ctr">
              <a:lnSpc>
                <a:spcPts val="3500"/>
              </a:lnSpc>
            </a:pPr>
            <a:r>
              <a:rPr lang="en-US" sz="3200" b="1" dirty="0">
                <a:solidFill>
                  <a:prstClr val="black"/>
                </a:solidFill>
              </a:rPr>
              <a:t>Hierarchy</a:t>
            </a:r>
          </a:p>
        </p:txBody>
      </p:sp>
      <p:sp>
        <p:nvSpPr>
          <p:cNvPr id="89" name="Isosceles Triangle 88"/>
          <p:cNvSpPr/>
          <p:nvPr/>
        </p:nvSpPr>
        <p:spPr>
          <a:xfrm>
            <a:off x="419100" y="2588260"/>
            <a:ext cx="1181100" cy="800100"/>
          </a:xfrm>
          <a:prstGeom prst="triangl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1" name="Isosceles Triangle 90"/>
          <p:cNvSpPr/>
          <p:nvPr/>
        </p:nvSpPr>
        <p:spPr>
          <a:xfrm>
            <a:off x="419100" y="3426460"/>
            <a:ext cx="1181100" cy="800100"/>
          </a:xfrm>
          <a:prstGeom prst="triangl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3" name="Isosceles Triangle 92"/>
          <p:cNvSpPr/>
          <p:nvPr/>
        </p:nvSpPr>
        <p:spPr>
          <a:xfrm>
            <a:off x="546100" y="4264660"/>
            <a:ext cx="1181100" cy="800100"/>
          </a:xfrm>
          <a:prstGeom prst="triangl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Isosceles Triangle 95"/>
          <p:cNvSpPr/>
          <p:nvPr/>
        </p:nvSpPr>
        <p:spPr>
          <a:xfrm>
            <a:off x="1638300" y="4531360"/>
            <a:ext cx="1181100" cy="800100"/>
          </a:xfrm>
          <a:prstGeom prst="triangl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7" name="Isosceles Triangle 96"/>
          <p:cNvSpPr/>
          <p:nvPr/>
        </p:nvSpPr>
        <p:spPr>
          <a:xfrm>
            <a:off x="2806700" y="4721860"/>
            <a:ext cx="1181100" cy="800100"/>
          </a:xfrm>
          <a:prstGeom prst="triangl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Isosceles Triangle 99"/>
          <p:cNvSpPr/>
          <p:nvPr/>
        </p:nvSpPr>
        <p:spPr>
          <a:xfrm>
            <a:off x="3962400" y="4772660"/>
            <a:ext cx="1181100" cy="800100"/>
          </a:xfrm>
          <a:prstGeom prst="triangl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1" name="Isosceles Triangle 100"/>
          <p:cNvSpPr/>
          <p:nvPr/>
        </p:nvSpPr>
        <p:spPr>
          <a:xfrm>
            <a:off x="5105400" y="4721860"/>
            <a:ext cx="1181100" cy="800100"/>
          </a:xfrm>
          <a:prstGeom prst="triangl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2" name="Isosceles Triangle 101"/>
          <p:cNvSpPr/>
          <p:nvPr/>
        </p:nvSpPr>
        <p:spPr>
          <a:xfrm>
            <a:off x="6318250" y="4664710"/>
            <a:ext cx="1181100" cy="800100"/>
          </a:xfrm>
          <a:prstGeom prst="triangl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3" name="Isosceles Triangle 102"/>
          <p:cNvSpPr/>
          <p:nvPr/>
        </p:nvSpPr>
        <p:spPr>
          <a:xfrm>
            <a:off x="7315200" y="4429760"/>
            <a:ext cx="1181100" cy="800100"/>
          </a:xfrm>
          <a:prstGeom prst="triangl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4" name="Isosceles Triangle 103"/>
          <p:cNvSpPr/>
          <p:nvPr/>
        </p:nvSpPr>
        <p:spPr>
          <a:xfrm>
            <a:off x="7620000" y="3540760"/>
            <a:ext cx="1181100" cy="800100"/>
          </a:xfrm>
          <a:prstGeom prst="triangl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5" name="Isosceles Triangle 104"/>
          <p:cNvSpPr/>
          <p:nvPr/>
        </p:nvSpPr>
        <p:spPr>
          <a:xfrm>
            <a:off x="7556500" y="2613660"/>
            <a:ext cx="1181100" cy="800100"/>
          </a:xfrm>
          <a:prstGeom prst="triangl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5" name="TextBox 74"/>
          <p:cNvSpPr txBox="1"/>
          <p:nvPr/>
        </p:nvSpPr>
        <p:spPr>
          <a:xfrm>
            <a:off x="1314855" y="5825745"/>
            <a:ext cx="6394352" cy="498855"/>
          </a:xfrm>
          <a:prstGeom prst="rect">
            <a:avLst/>
          </a:prstGeom>
          <a:noFill/>
        </p:spPr>
        <p:txBody>
          <a:bodyPr wrap="square" rtlCol="0">
            <a:spAutoFit/>
          </a:bodyPr>
          <a:lstStyle/>
          <a:p>
            <a:pPr algn="ctr">
              <a:lnSpc>
                <a:spcPts val="3100"/>
              </a:lnSpc>
            </a:pPr>
            <a:r>
              <a:rPr lang="en-US" sz="3000" b="1" dirty="0">
                <a:solidFill>
                  <a:srgbClr val="4577AD"/>
                </a:solidFill>
              </a:rPr>
              <a:t>‘Referenced Hierarchies’</a:t>
            </a:r>
          </a:p>
        </p:txBody>
      </p:sp>
      <p:sp>
        <p:nvSpPr>
          <p:cNvPr id="125" name="TextBox 124"/>
          <p:cNvSpPr txBox="1"/>
          <p:nvPr/>
        </p:nvSpPr>
        <p:spPr>
          <a:xfrm>
            <a:off x="368487" y="3693160"/>
            <a:ext cx="1282852" cy="477054"/>
          </a:xfrm>
          <a:prstGeom prst="rect">
            <a:avLst/>
          </a:prstGeom>
          <a:blipFill dpi="0" rotWithShape="1">
            <a:blip r:embed="rId4" cstate="print">
              <a:alphaModFix amt="0"/>
            </a:blip>
            <a:srcRect/>
            <a:tile tx="0" ty="0" sx="100000" sy="100000" flip="none" algn="tl"/>
          </a:blipFill>
        </p:spPr>
        <p:txBody>
          <a:bodyPr wrap="none" rtlCol="0">
            <a:spAutoFit/>
          </a:bodyPr>
          <a:lstStyle/>
          <a:p>
            <a:pPr algn="ctr">
              <a:lnSpc>
                <a:spcPts val="1500"/>
              </a:lnSpc>
            </a:pPr>
            <a:r>
              <a:rPr lang="en-US" sz="2000" b="1" dirty="0">
                <a:solidFill>
                  <a:prstClr val="black"/>
                </a:solidFill>
              </a:rPr>
              <a:t>UBERON</a:t>
            </a:r>
          </a:p>
          <a:p>
            <a:pPr algn="ctr">
              <a:lnSpc>
                <a:spcPts val="1500"/>
              </a:lnSpc>
            </a:pPr>
            <a:r>
              <a:rPr lang="en-US" sz="2000" b="1" dirty="0">
                <a:solidFill>
                  <a:srgbClr val="FF0000"/>
                </a:solidFill>
              </a:rPr>
              <a:t>(anatomy)</a:t>
            </a:r>
          </a:p>
        </p:txBody>
      </p:sp>
      <p:sp>
        <p:nvSpPr>
          <p:cNvPr id="128" name="TextBox 127"/>
          <p:cNvSpPr txBox="1"/>
          <p:nvPr/>
        </p:nvSpPr>
        <p:spPr>
          <a:xfrm>
            <a:off x="7413312" y="2854960"/>
            <a:ext cx="1499193" cy="669414"/>
          </a:xfrm>
          <a:prstGeom prst="rect">
            <a:avLst/>
          </a:prstGeom>
          <a:noFill/>
        </p:spPr>
        <p:txBody>
          <a:bodyPr wrap="none" rtlCol="0">
            <a:spAutoFit/>
          </a:bodyPr>
          <a:lstStyle/>
          <a:p>
            <a:pPr algn="ctr">
              <a:lnSpc>
                <a:spcPts val="1500"/>
              </a:lnSpc>
            </a:pPr>
            <a:r>
              <a:rPr lang="en-US" sz="2000" b="1" dirty="0">
                <a:solidFill>
                  <a:prstClr val="black"/>
                </a:solidFill>
              </a:rPr>
              <a:t>OBI</a:t>
            </a:r>
          </a:p>
          <a:p>
            <a:pPr algn="ctr">
              <a:lnSpc>
                <a:spcPts val="1500"/>
              </a:lnSpc>
            </a:pPr>
            <a:r>
              <a:rPr lang="en-US" sz="2000" b="1" dirty="0">
                <a:solidFill>
                  <a:srgbClr val="FF0000"/>
                </a:solidFill>
              </a:rPr>
              <a:t>(techniques,</a:t>
            </a:r>
          </a:p>
          <a:p>
            <a:pPr algn="ctr">
              <a:lnSpc>
                <a:spcPts val="1500"/>
              </a:lnSpc>
            </a:pPr>
            <a:r>
              <a:rPr lang="en-US" sz="2000" b="1" dirty="0">
                <a:solidFill>
                  <a:srgbClr val="FF0000"/>
                </a:solidFill>
              </a:rPr>
              <a:t>roles)</a:t>
            </a:r>
          </a:p>
        </p:txBody>
      </p:sp>
      <p:sp>
        <p:nvSpPr>
          <p:cNvPr id="131" name="TextBox 130"/>
          <p:cNvSpPr txBox="1"/>
          <p:nvPr/>
        </p:nvSpPr>
        <p:spPr>
          <a:xfrm>
            <a:off x="491875" y="4469530"/>
            <a:ext cx="1303627" cy="669414"/>
          </a:xfrm>
          <a:prstGeom prst="rect">
            <a:avLst/>
          </a:prstGeom>
          <a:noFill/>
        </p:spPr>
        <p:txBody>
          <a:bodyPr wrap="none" rtlCol="0">
            <a:spAutoFit/>
          </a:bodyPr>
          <a:lstStyle/>
          <a:p>
            <a:pPr algn="ctr">
              <a:lnSpc>
                <a:spcPts val="1500"/>
              </a:lnSpc>
            </a:pPr>
            <a:r>
              <a:rPr lang="en-US" sz="2000" b="1" dirty="0">
                <a:solidFill>
                  <a:prstClr val="black"/>
                </a:solidFill>
              </a:rPr>
              <a:t>GO</a:t>
            </a:r>
          </a:p>
          <a:p>
            <a:pPr algn="ctr">
              <a:lnSpc>
                <a:spcPts val="1500"/>
              </a:lnSpc>
            </a:pPr>
            <a:r>
              <a:rPr lang="en-US" sz="2000" b="1" dirty="0">
                <a:solidFill>
                  <a:srgbClr val="FF0000"/>
                </a:solidFill>
              </a:rPr>
              <a:t>(biological</a:t>
            </a:r>
          </a:p>
          <a:p>
            <a:pPr algn="ctr">
              <a:lnSpc>
                <a:spcPts val="1500"/>
              </a:lnSpc>
            </a:pPr>
            <a:r>
              <a:rPr lang="en-US" sz="2000" b="1" dirty="0">
                <a:solidFill>
                  <a:srgbClr val="FF0000"/>
                </a:solidFill>
              </a:rPr>
              <a:t>processes)</a:t>
            </a:r>
          </a:p>
        </p:txBody>
      </p:sp>
      <p:sp>
        <p:nvSpPr>
          <p:cNvPr id="134" name="TextBox 133"/>
          <p:cNvSpPr txBox="1"/>
          <p:nvPr/>
        </p:nvSpPr>
        <p:spPr>
          <a:xfrm>
            <a:off x="4977573" y="4955473"/>
            <a:ext cx="1415004" cy="477054"/>
          </a:xfrm>
          <a:prstGeom prst="rect">
            <a:avLst/>
          </a:prstGeom>
          <a:noFill/>
        </p:spPr>
        <p:txBody>
          <a:bodyPr wrap="none" rtlCol="0">
            <a:spAutoFit/>
          </a:bodyPr>
          <a:lstStyle/>
          <a:p>
            <a:pPr algn="ctr">
              <a:lnSpc>
                <a:spcPts val="1500"/>
              </a:lnSpc>
            </a:pPr>
            <a:r>
              <a:rPr lang="en-US" sz="2000" b="1" dirty="0">
                <a:solidFill>
                  <a:prstClr val="black"/>
                </a:solidFill>
              </a:rPr>
              <a:t>MPATH</a:t>
            </a:r>
          </a:p>
          <a:p>
            <a:pPr algn="ctr">
              <a:lnSpc>
                <a:spcPts val="1500"/>
              </a:lnSpc>
            </a:pPr>
            <a:r>
              <a:rPr lang="en-US" sz="2000" b="1" dirty="0">
                <a:solidFill>
                  <a:srgbClr val="FF0000"/>
                </a:solidFill>
              </a:rPr>
              <a:t>(pathology)</a:t>
            </a:r>
          </a:p>
        </p:txBody>
      </p:sp>
      <p:sp>
        <p:nvSpPr>
          <p:cNvPr id="137" name="TextBox 136"/>
          <p:cNvSpPr txBox="1"/>
          <p:nvPr/>
        </p:nvSpPr>
        <p:spPr>
          <a:xfrm>
            <a:off x="3998962" y="5008088"/>
            <a:ext cx="1136850" cy="669414"/>
          </a:xfrm>
          <a:prstGeom prst="rect">
            <a:avLst/>
          </a:prstGeom>
          <a:noFill/>
        </p:spPr>
        <p:txBody>
          <a:bodyPr wrap="none" rtlCol="0">
            <a:spAutoFit/>
          </a:bodyPr>
          <a:lstStyle/>
          <a:p>
            <a:pPr algn="ctr">
              <a:lnSpc>
                <a:spcPts val="1500"/>
              </a:lnSpc>
            </a:pPr>
            <a:r>
              <a:rPr lang="en-US" sz="2000" b="1" dirty="0">
                <a:solidFill>
                  <a:prstClr val="black"/>
                </a:solidFill>
              </a:rPr>
              <a:t>DOID/</a:t>
            </a:r>
          </a:p>
          <a:p>
            <a:pPr algn="ctr">
              <a:lnSpc>
                <a:spcPts val="1500"/>
              </a:lnSpc>
            </a:pPr>
            <a:r>
              <a:rPr lang="en-US" sz="2000" b="1" dirty="0">
                <a:solidFill>
                  <a:prstClr val="black"/>
                </a:solidFill>
              </a:rPr>
              <a:t>OGMS</a:t>
            </a:r>
          </a:p>
          <a:p>
            <a:pPr algn="ctr">
              <a:lnSpc>
                <a:spcPts val="1500"/>
              </a:lnSpc>
            </a:pPr>
            <a:r>
              <a:rPr lang="en-US" sz="2000" b="1" dirty="0">
                <a:solidFill>
                  <a:srgbClr val="FF0000"/>
                </a:solidFill>
              </a:rPr>
              <a:t>(disease)</a:t>
            </a:r>
          </a:p>
        </p:txBody>
      </p:sp>
      <p:sp>
        <p:nvSpPr>
          <p:cNvPr id="142" name="TextBox 141"/>
          <p:cNvSpPr txBox="1"/>
          <p:nvPr/>
        </p:nvSpPr>
        <p:spPr>
          <a:xfrm>
            <a:off x="2802369" y="4955473"/>
            <a:ext cx="1255473" cy="477054"/>
          </a:xfrm>
          <a:prstGeom prst="rect">
            <a:avLst/>
          </a:prstGeom>
          <a:noFill/>
        </p:spPr>
        <p:txBody>
          <a:bodyPr wrap="none" rtlCol="0">
            <a:spAutoFit/>
          </a:bodyPr>
          <a:lstStyle/>
          <a:p>
            <a:pPr algn="ctr">
              <a:lnSpc>
                <a:spcPts val="1500"/>
              </a:lnSpc>
            </a:pPr>
            <a:r>
              <a:rPr lang="en-US" sz="2000" b="1" dirty="0">
                <a:solidFill>
                  <a:prstClr val="black"/>
                </a:solidFill>
              </a:rPr>
              <a:t>PATO</a:t>
            </a:r>
          </a:p>
          <a:p>
            <a:pPr algn="ctr">
              <a:lnSpc>
                <a:spcPts val="1500"/>
              </a:lnSpc>
            </a:pPr>
            <a:r>
              <a:rPr lang="en-US" sz="2000" b="1" dirty="0">
                <a:solidFill>
                  <a:srgbClr val="FF0000"/>
                </a:solidFill>
              </a:rPr>
              <a:t>(qualities)</a:t>
            </a:r>
          </a:p>
        </p:txBody>
      </p:sp>
      <p:sp>
        <p:nvSpPr>
          <p:cNvPr id="144" name="TextBox 143"/>
          <p:cNvSpPr txBox="1"/>
          <p:nvPr/>
        </p:nvSpPr>
        <p:spPr>
          <a:xfrm>
            <a:off x="1473852" y="4711882"/>
            <a:ext cx="1429237" cy="669414"/>
          </a:xfrm>
          <a:prstGeom prst="rect">
            <a:avLst/>
          </a:prstGeom>
          <a:noFill/>
        </p:spPr>
        <p:txBody>
          <a:bodyPr wrap="none" rtlCol="0">
            <a:spAutoFit/>
          </a:bodyPr>
          <a:lstStyle/>
          <a:p>
            <a:pPr algn="ctr">
              <a:lnSpc>
                <a:spcPts val="1500"/>
              </a:lnSpc>
            </a:pPr>
            <a:r>
              <a:rPr lang="en-US" sz="2000" b="1" dirty="0">
                <a:solidFill>
                  <a:prstClr val="black"/>
                </a:solidFill>
              </a:rPr>
              <a:t>NCBI</a:t>
            </a:r>
          </a:p>
          <a:p>
            <a:pPr algn="ctr">
              <a:lnSpc>
                <a:spcPts val="1500"/>
              </a:lnSpc>
            </a:pPr>
            <a:r>
              <a:rPr lang="en-US" sz="2000" b="1" dirty="0" err="1">
                <a:solidFill>
                  <a:prstClr val="black"/>
                </a:solidFill>
              </a:rPr>
              <a:t>Taxon</a:t>
            </a:r>
            <a:endParaRPr lang="en-US" sz="2000" b="1" dirty="0">
              <a:solidFill>
                <a:prstClr val="black"/>
              </a:solidFill>
            </a:endParaRPr>
          </a:p>
          <a:p>
            <a:pPr algn="ctr">
              <a:lnSpc>
                <a:spcPts val="1500"/>
              </a:lnSpc>
            </a:pPr>
            <a:r>
              <a:rPr lang="en-US" sz="2000" b="1" dirty="0">
                <a:solidFill>
                  <a:srgbClr val="FF0000"/>
                </a:solidFill>
              </a:rPr>
              <a:t>(organisms)</a:t>
            </a:r>
          </a:p>
        </p:txBody>
      </p:sp>
      <p:sp>
        <p:nvSpPr>
          <p:cNvPr id="145" name="TextBox 144"/>
          <p:cNvSpPr txBox="1"/>
          <p:nvPr/>
        </p:nvSpPr>
        <p:spPr>
          <a:xfrm>
            <a:off x="341726" y="2786018"/>
            <a:ext cx="1345240" cy="477054"/>
          </a:xfrm>
          <a:prstGeom prst="rect">
            <a:avLst/>
          </a:prstGeom>
          <a:noFill/>
        </p:spPr>
        <p:txBody>
          <a:bodyPr wrap="none" rtlCol="0">
            <a:spAutoFit/>
          </a:bodyPr>
          <a:lstStyle/>
          <a:p>
            <a:pPr algn="ctr">
              <a:lnSpc>
                <a:spcPts val="1500"/>
              </a:lnSpc>
            </a:pPr>
            <a:r>
              <a:rPr lang="en-US" sz="2000" b="1" dirty="0">
                <a:solidFill>
                  <a:prstClr val="black"/>
                </a:solidFill>
              </a:rPr>
              <a:t>C L</a:t>
            </a:r>
          </a:p>
          <a:p>
            <a:pPr algn="ctr">
              <a:lnSpc>
                <a:spcPts val="1500"/>
              </a:lnSpc>
            </a:pPr>
            <a:r>
              <a:rPr lang="en-US" sz="2000" b="1" dirty="0">
                <a:solidFill>
                  <a:srgbClr val="FF0000"/>
                </a:solidFill>
              </a:rPr>
              <a:t>(cell types)</a:t>
            </a:r>
          </a:p>
        </p:txBody>
      </p:sp>
      <p:sp>
        <p:nvSpPr>
          <p:cNvPr id="147" name="TextBox 146"/>
          <p:cNvSpPr txBox="1"/>
          <p:nvPr/>
        </p:nvSpPr>
        <p:spPr>
          <a:xfrm>
            <a:off x="7230561" y="4670152"/>
            <a:ext cx="1457708" cy="477054"/>
          </a:xfrm>
          <a:prstGeom prst="rect">
            <a:avLst/>
          </a:prstGeom>
          <a:noFill/>
        </p:spPr>
        <p:txBody>
          <a:bodyPr wrap="none" rtlCol="0">
            <a:spAutoFit/>
          </a:bodyPr>
          <a:lstStyle/>
          <a:p>
            <a:pPr algn="ctr">
              <a:lnSpc>
                <a:spcPts val="1500"/>
              </a:lnSpc>
            </a:pPr>
            <a:r>
              <a:rPr lang="en-US" sz="2000" b="1" dirty="0">
                <a:solidFill>
                  <a:prstClr val="black"/>
                </a:solidFill>
              </a:rPr>
              <a:t>IAO</a:t>
            </a:r>
          </a:p>
          <a:p>
            <a:pPr algn="ctr">
              <a:lnSpc>
                <a:spcPts val="1500"/>
              </a:lnSpc>
            </a:pPr>
            <a:r>
              <a:rPr lang="en-US" sz="2000" b="1" dirty="0">
                <a:solidFill>
                  <a:srgbClr val="FF0000"/>
                </a:solidFill>
              </a:rPr>
              <a:t>(data, pubs)</a:t>
            </a:r>
          </a:p>
        </p:txBody>
      </p:sp>
      <p:sp>
        <p:nvSpPr>
          <p:cNvPr id="148" name="TextBox 147"/>
          <p:cNvSpPr txBox="1"/>
          <p:nvPr/>
        </p:nvSpPr>
        <p:spPr>
          <a:xfrm>
            <a:off x="7275744" y="3751216"/>
            <a:ext cx="1688091" cy="669414"/>
          </a:xfrm>
          <a:prstGeom prst="rect">
            <a:avLst/>
          </a:prstGeom>
          <a:noFill/>
        </p:spPr>
        <p:txBody>
          <a:bodyPr wrap="none" rtlCol="0">
            <a:spAutoFit/>
          </a:bodyPr>
          <a:lstStyle/>
          <a:p>
            <a:pPr algn="ctr">
              <a:lnSpc>
                <a:spcPts val="1500"/>
              </a:lnSpc>
            </a:pPr>
            <a:r>
              <a:rPr lang="en-US" sz="2000" b="1" dirty="0">
                <a:solidFill>
                  <a:prstClr val="black"/>
                </a:solidFill>
              </a:rPr>
              <a:t>  VIVO</a:t>
            </a:r>
          </a:p>
          <a:p>
            <a:pPr algn="ctr">
              <a:lnSpc>
                <a:spcPts val="1500"/>
              </a:lnSpc>
            </a:pPr>
            <a:r>
              <a:rPr lang="en-US" sz="2000" b="1" dirty="0">
                <a:solidFill>
                  <a:srgbClr val="FF0000"/>
                </a:solidFill>
              </a:rPr>
              <a:t>(persons, </a:t>
            </a:r>
          </a:p>
          <a:p>
            <a:pPr algn="ctr">
              <a:lnSpc>
                <a:spcPts val="1500"/>
              </a:lnSpc>
            </a:pPr>
            <a:r>
              <a:rPr lang="en-US" sz="2000" b="1" dirty="0">
                <a:solidFill>
                  <a:srgbClr val="FF0000"/>
                </a:solidFill>
              </a:rPr>
              <a:t>organizations)</a:t>
            </a:r>
          </a:p>
        </p:txBody>
      </p:sp>
      <p:sp>
        <p:nvSpPr>
          <p:cNvPr id="150" name="TextBox 149"/>
          <p:cNvSpPr txBox="1"/>
          <p:nvPr/>
        </p:nvSpPr>
        <p:spPr>
          <a:xfrm>
            <a:off x="6288405" y="4922338"/>
            <a:ext cx="1279068" cy="477054"/>
          </a:xfrm>
          <a:prstGeom prst="rect">
            <a:avLst/>
          </a:prstGeom>
          <a:noFill/>
        </p:spPr>
        <p:txBody>
          <a:bodyPr wrap="none" rtlCol="0">
            <a:spAutoFit/>
          </a:bodyPr>
          <a:lstStyle/>
          <a:p>
            <a:pPr algn="ctr">
              <a:lnSpc>
                <a:spcPts val="1500"/>
              </a:lnSpc>
            </a:pPr>
            <a:r>
              <a:rPr lang="en-US" sz="2000" b="1" dirty="0">
                <a:solidFill>
                  <a:prstClr val="black"/>
                </a:solidFill>
              </a:rPr>
              <a:t>R O</a:t>
            </a:r>
          </a:p>
          <a:p>
            <a:pPr algn="ctr">
              <a:lnSpc>
                <a:spcPts val="1500"/>
              </a:lnSpc>
            </a:pPr>
            <a:r>
              <a:rPr lang="en-US" sz="2000" b="1" dirty="0">
                <a:solidFill>
                  <a:srgbClr val="FF0000"/>
                </a:solidFill>
              </a:rPr>
              <a:t>(relations)</a:t>
            </a:r>
          </a:p>
        </p:txBody>
      </p:sp>
      <p:sp>
        <p:nvSpPr>
          <p:cNvPr id="177" name="TextBox 176"/>
          <p:cNvSpPr txBox="1"/>
          <p:nvPr/>
        </p:nvSpPr>
        <p:spPr>
          <a:xfrm>
            <a:off x="3394133" y="3944977"/>
            <a:ext cx="1343638" cy="669414"/>
          </a:xfrm>
          <a:prstGeom prst="rect">
            <a:avLst/>
          </a:prstGeom>
          <a:noFill/>
        </p:spPr>
        <p:txBody>
          <a:bodyPr wrap="none" rtlCol="0">
            <a:spAutoFit/>
          </a:bodyPr>
          <a:lstStyle/>
          <a:p>
            <a:pPr algn="ctr">
              <a:lnSpc>
                <a:spcPts val="1500"/>
              </a:lnSpc>
            </a:pPr>
            <a:r>
              <a:rPr lang="en-US" sz="2000" b="1" dirty="0">
                <a:solidFill>
                  <a:prstClr val="black"/>
                </a:solidFill>
              </a:rPr>
              <a:t>SO</a:t>
            </a:r>
          </a:p>
          <a:p>
            <a:pPr algn="ctr">
              <a:lnSpc>
                <a:spcPts val="1500"/>
              </a:lnSpc>
            </a:pPr>
            <a:r>
              <a:rPr lang="en-US" sz="2000" b="1" dirty="0">
                <a:solidFill>
                  <a:srgbClr val="FF0000"/>
                </a:solidFill>
              </a:rPr>
              <a:t>(sequence</a:t>
            </a:r>
          </a:p>
          <a:p>
            <a:pPr algn="ctr">
              <a:lnSpc>
                <a:spcPts val="1500"/>
              </a:lnSpc>
            </a:pPr>
            <a:r>
              <a:rPr lang="en-US" sz="2000" b="1" dirty="0">
                <a:solidFill>
                  <a:srgbClr val="FF0000"/>
                </a:solidFill>
              </a:rPr>
              <a:t>molecules)</a:t>
            </a:r>
          </a:p>
        </p:txBody>
      </p:sp>
      <p:sp>
        <p:nvSpPr>
          <p:cNvPr id="178" name="TextBox 177"/>
          <p:cNvSpPr txBox="1"/>
          <p:nvPr/>
        </p:nvSpPr>
        <p:spPr>
          <a:xfrm>
            <a:off x="5992723" y="3538579"/>
            <a:ext cx="1260281" cy="477054"/>
          </a:xfrm>
          <a:prstGeom prst="rect">
            <a:avLst/>
          </a:prstGeom>
          <a:noFill/>
        </p:spPr>
        <p:txBody>
          <a:bodyPr wrap="none" rtlCol="0">
            <a:spAutoFit/>
          </a:bodyPr>
          <a:lstStyle/>
          <a:p>
            <a:pPr algn="ctr">
              <a:lnSpc>
                <a:spcPts val="1500"/>
              </a:lnSpc>
            </a:pPr>
            <a:r>
              <a:rPr lang="en-US" sz="2000" b="1" dirty="0">
                <a:solidFill>
                  <a:prstClr val="black"/>
                </a:solidFill>
              </a:rPr>
              <a:t>CLO</a:t>
            </a:r>
          </a:p>
          <a:p>
            <a:pPr algn="ctr">
              <a:lnSpc>
                <a:spcPts val="1500"/>
              </a:lnSpc>
            </a:pPr>
            <a:r>
              <a:rPr lang="en-US" sz="2000" b="1" dirty="0">
                <a:solidFill>
                  <a:srgbClr val="FF0000"/>
                </a:solidFill>
              </a:rPr>
              <a:t>(cell lines)</a:t>
            </a:r>
          </a:p>
        </p:txBody>
      </p:sp>
      <p:sp>
        <p:nvSpPr>
          <p:cNvPr id="179" name="TextBox 178"/>
          <p:cNvSpPr txBox="1"/>
          <p:nvPr/>
        </p:nvSpPr>
        <p:spPr>
          <a:xfrm>
            <a:off x="4765803" y="3866963"/>
            <a:ext cx="1388650" cy="477054"/>
          </a:xfrm>
          <a:prstGeom prst="rect">
            <a:avLst/>
          </a:prstGeom>
          <a:noFill/>
        </p:spPr>
        <p:txBody>
          <a:bodyPr wrap="none" rtlCol="0">
            <a:spAutoFit/>
          </a:bodyPr>
          <a:lstStyle/>
          <a:p>
            <a:pPr algn="ctr">
              <a:lnSpc>
                <a:spcPts val="1500"/>
              </a:lnSpc>
            </a:pPr>
            <a:r>
              <a:rPr lang="en-US" sz="2000" b="1" dirty="0">
                <a:solidFill>
                  <a:prstClr val="black"/>
                </a:solidFill>
              </a:rPr>
              <a:t>ChEBI</a:t>
            </a:r>
          </a:p>
          <a:p>
            <a:pPr algn="ctr">
              <a:lnSpc>
                <a:spcPts val="1500"/>
              </a:lnSpc>
            </a:pPr>
            <a:r>
              <a:rPr lang="en-US" sz="2000" b="1" dirty="0">
                <a:solidFill>
                  <a:srgbClr val="FF0000"/>
                </a:solidFill>
              </a:rPr>
              <a:t>(chemicals)</a:t>
            </a:r>
          </a:p>
        </p:txBody>
      </p:sp>
      <p:sp>
        <p:nvSpPr>
          <p:cNvPr id="180" name="TextBox 179"/>
          <p:cNvSpPr txBox="1"/>
          <p:nvPr/>
        </p:nvSpPr>
        <p:spPr>
          <a:xfrm>
            <a:off x="2022803" y="3754477"/>
            <a:ext cx="1226747" cy="451406"/>
          </a:xfrm>
          <a:prstGeom prst="rect">
            <a:avLst/>
          </a:prstGeom>
          <a:noFill/>
        </p:spPr>
        <p:txBody>
          <a:bodyPr wrap="none" rtlCol="0">
            <a:spAutoFit/>
          </a:bodyPr>
          <a:lstStyle/>
          <a:p>
            <a:pPr algn="ctr">
              <a:lnSpc>
                <a:spcPts val="1400"/>
              </a:lnSpc>
            </a:pPr>
            <a:r>
              <a:rPr lang="en-US" sz="2000" b="1" dirty="0">
                <a:solidFill>
                  <a:prstClr val="black"/>
                </a:solidFill>
              </a:rPr>
              <a:t>PRO</a:t>
            </a:r>
          </a:p>
          <a:p>
            <a:pPr algn="ctr">
              <a:lnSpc>
                <a:spcPts val="1400"/>
              </a:lnSpc>
            </a:pPr>
            <a:r>
              <a:rPr lang="en-US" sz="2000" b="1" dirty="0">
                <a:solidFill>
                  <a:srgbClr val="FF0000"/>
                </a:solidFill>
              </a:rPr>
              <a:t>(proteins)</a:t>
            </a:r>
          </a:p>
        </p:txBody>
      </p:sp>
      <p:sp>
        <p:nvSpPr>
          <p:cNvPr id="79" name="TextBox 78"/>
          <p:cNvSpPr txBox="1"/>
          <p:nvPr/>
        </p:nvSpPr>
        <p:spPr>
          <a:xfrm>
            <a:off x="3901440" y="1371600"/>
            <a:ext cx="893578" cy="541174"/>
          </a:xfrm>
          <a:prstGeom prst="rect">
            <a:avLst/>
          </a:prstGeom>
          <a:noFill/>
        </p:spPr>
        <p:txBody>
          <a:bodyPr wrap="none" rtlCol="0">
            <a:spAutoFit/>
          </a:bodyPr>
          <a:lstStyle/>
          <a:p>
            <a:pPr algn="ctr">
              <a:lnSpc>
                <a:spcPts val="3500"/>
              </a:lnSpc>
            </a:pPr>
            <a:r>
              <a:rPr lang="en-US" sz="3200" b="1" dirty="0">
                <a:solidFill>
                  <a:prstClr val="black"/>
                </a:solidFill>
              </a:rPr>
              <a:t>ReO</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4" descr="C:\Documents and Settings\brushm\Application Data\PixelMetrics\CaptureWiz\Temp\77.jpg"/>
          <p:cNvPicPr>
            <a:picLocks noChangeAspect="1" noChangeArrowheads="1"/>
          </p:cNvPicPr>
          <p:nvPr/>
        </p:nvPicPr>
        <p:blipFill>
          <a:blip r:embed="rId3" cstate="print"/>
          <a:srcRect/>
          <a:stretch>
            <a:fillRect/>
          </a:stretch>
        </p:blipFill>
        <p:spPr bwMode="auto">
          <a:xfrm>
            <a:off x="346364" y="1943832"/>
            <a:ext cx="8465127" cy="4228370"/>
          </a:xfrm>
          <a:prstGeom prst="rect">
            <a:avLst/>
          </a:prstGeom>
          <a:noFill/>
        </p:spPr>
      </p:pic>
      <p:sp>
        <p:nvSpPr>
          <p:cNvPr id="24" name="Rectangle 23"/>
          <p:cNvSpPr/>
          <p:nvPr/>
        </p:nvSpPr>
        <p:spPr bwMode="auto">
          <a:xfrm>
            <a:off x="-15240" y="-4445"/>
            <a:ext cx="9159240" cy="679966"/>
          </a:xfrm>
          <a:prstGeom prst="rect">
            <a:avLst/>
          </a:prstGeom>
          <a:solidFill>
            <a:srgbClr val="C0D2E6"/>
          </a:solidFill>
          <a:ln w="9525" cap="flat" cmpd="sng" algn="ctr">
            <a:noFill/>
            <a:prstDash val="solid"/>
            <a:round/>
            <a:headEnd type="none" w="med" len="med"/>
            <a:tailEnd type="none" w="med" len="med"/>
          </a:ln>
          <a:effectLst/>
        </p:spPr>
        <p:txBody>
          <a:bodyPr vert="horz" wrap="square" lIns="91410" tIns="45706" rIns="91410" bIns="45706" numCol="1" rtlCol="0" anchor="ctr" anchorCtr="0" compatLnSpc="1">
            <a:prstTxWarp prst="textNoShape">
              <a:avLst/>
            </a:prstTxWarp>
            <a:noAutofit/>
          </a:bodyPr>
          <a:lstStyle/>
          <a:p>
            <a:pPr algn="ctr" fontAlgn="base">
              <a:spcBef>
                <a:spcPct val="50000"/>
              </a:spcBef>
              <a:spcAft>
                <a:spcPct val="0"/>
              </a:spcAft>
            </a:pPr>
            <a:endParaRPr lang="en-US" dirty="0">
              <a:latin typeface="Gill Sans MT" charset="0"/>
              <a:ea typeface="Arial" charset="0"/>
              <a:cs typeface="Arial" charset="0"/>
            </a:endParaRPr>
          </a:p>
        </p:txBody>
      </p:sp>
      <p:sp>
        <p:nvSpPr>
          <p:cNvPr id="25" name="Rectangle 24"/>
          <p:cNvSpPr/>
          <p:nvPr/>
        </p:nvSpPr>
        <p:spPr>
          <a:xfrm>
            <a:off x="232608" y="838201"/>
            <a:ext cx="8692444" cy="5851330"/>
          </a:xfrm>
          <a:prstGeom prst="rect">
            <a:avLst/>
          </a:prstGeom>
          <a:noFill/>
          <a:ln w="28575"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2"/>
                </a:solidFill>
              </a:ln>
              <a:solidFill>
                <a:schemeClr val="tx2"/>
              </a:solidFill>
            </a:endParaRPr>
          </a:p>
        </p:txBody>
      </p:sp>
      <p:sp>
        <p:nvSpPr>
          <p:cNvPr id="15" name="Rectangle 14"/>
          <p:cNvSpPr/>
          <p:nvPr/>
        </p:nvSpPr>
        <p:spPr>
          <a:xfrm>
            <a:off x="850866" y="-47172"/>
            <a:ext cx="7502106" cy="769413"/>
          </a:xfrm>
          <a:prstGeom prst="rect">
            <a:avLst/>
          </a:prstGeom>
        </p:spPr>
        <p:txBody>
          <a:bodyPr wrap="square" lIns="91410" tIns="45706" rIns="91410" bIns="45706">
            <a:spAutoFit/>
          </a:bodyPr>
          <a:lstStyle/>
          <a:p>
            <a:pPr algn="ctr"/>
            <a:r>
              <a:rPr lang="en-US" sz="4400" b="1" kern="0" dirty="0" smtClean="0">
                <a:solidFill>
                  <a:srgbClr val="1B3F6B"/>
                </a:solidFill>
                <a:latin typeface="+mj-lt"/>
              </a:rPr>
              <a:t>ReO as a Mid-Level Ontology</a:t>
            </a:r>
            <a:endParaRPr lang="en-US" sz="4400" dirty="0">
              <a:solidFill>
                <a:srgbClr val="1B3F6B"/>
              </a:solidFill>
              <a:latin typeface="+mj-lt"/>
            </a:endParaRPr>
          </a:p>
        </p:txBody>
      </p:sp>
      <p:cxnSp>
        <p:nvCxnSpPr>
          <p:cNvPr id="17" name="Straight Connector 16"/>
          <p:cNvCxnSpPr/>
          <p:nvPr/>
        </p:nvCxnSpPr>
        <p:spPr>
          <a:xfrm>
            <a:off x="301170" y="5290458"/>
            <a:ext cx="8610600"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181100" y="6205863"/>
            <a:ext cx="6686550" cy="461637"/>
          </a:xfrm>
          <a:prstGeom prst="rect">
            <a:avLst/>
          </a:prstGeom>
          <a:noFill/>
        </p:spPr>
        <p:txBody>
          <a:bodyPr wrap="square" lIns="91410" tIns="45706" rIns="91410" bIns="45706" rtlCol="0">
            <a:spAutoFit/>
          </a:bodyPr>
          <a:lstStyle/>
          <a:p>
            <a:pPr algn="ctr"/>
            <a:r>
              <a:rPr lang="en-US" sz="2400" b="1" dirty="0" smtClean="0">
                <a:solidFill>
                  <a:srgbClr val="FF0000"/>
                </a:solidFill>
              </a:rPr>
              <a:t>More granular reagent  types added ‘on demand’</a:t>
            </a:r>
            <a:endParaRPr lang="en-US" sz="2400" b="1" dirty="0">
              <a:solidFill>
                <a:srgbClr val="FF0000"/>
              </a:solidFill>
            </a:endParaRPr>
          </a:p>
        </p:txBody>
      </p:sp>
      <p:sp>
        <p:nvSpPr>
          <p:cNvPr id="10" name="Rectangle 9"/>
          <p:cNvSpPr/>
          <p:nvPr/>
        </p:nvSpPr>
        <p:spPr>
          <a:xfrm>
            <a:off x="323853" y="947059"/>
            <a:ext cx="8458200" cy="492414"/>
          </a:xfrm>
          <a:prstGeom prst="rect">
            <a:avLst/>
          </a:prstGeom>
        </p:spPr>
        <p:txBody>
          <a:bodyPr wrap="square" lIns="91410" tIns="45706" rIns="91410" bIns="45706">
            <a:spAutoFit/>
          </a:bodyPr>
          <a:lstStyle/>
          <a:p>
            <a:pPr marL="0" lvl="1" algn="ctr" defTabSz="1828215" fontAlgn="ctr"/>
            <a:r>
              <a:rPr lang="en-US" sz="2600" b="1" dirty="0" smtClean="0"/>
              <a:t>Asserted axis of classification based on ‘natural type’</a:t>
            </a:r>
            <a:endParaRPr lang="en-US" sz="2600" dirty="0" smtClean="0"/>
          </a:p>
        </p:txBody>
      </p:sp>
      <p:sp>
        <p:nvSpPr>
          <p:cNvPr id="11" name="Rectangle 10"/>
          <p:cNvSpPr/>
          <p:nvPr/>
        </p:nvSpPr>
        <p:spPr>
          <a:xfrm>
            <a:off x="133350" y="1450686"/>
            <a:ext cx="8991600" cy="492414"/>
          </a:xfrm>
          <a:prstGeom prst="rect">
            <a:avLst/>
          </a:prstGeom>
        </p:spPr>
        <p:txBody>
          <a:bodyPr wrap="square" lIns="91410" tIns="45706" rIns="91410" bIns="45706">
            <a:spAutoFit/>
          </a:bodyPr>
          <a:lstStyle/>
          <a:p>
            <a:pPr marL="0" lvl="1" algn="ctr" defTabSz="1828215" fontAlgn="ctr"/>
            <a:r>
              <a:rPr lang="en-US" sz="2600" b="1" dirty="0" smtClean="0"/>
              <a:t>ReO models </a:t>
            </a:r>
            <a:r>
              <a:rPr lang="en-US" sz="2600" b="1" i="1" dirty="0" smtClean="0"/>
              <a:t>categories</a:t>
            </a:r>
            <a:r>
              <a:rPr lang="en-US" sz="2600" b="1" dirty="0" smtClean="0"/>
              <a:t> of reagents, not specific reagent types </a:t>
            </a:r>
            <a:endParaRPr lang="en-US" sz="2600" dirty="0" smtClean="0"/>
          </a:p>
        </p:txBody>
      </p:sp>
      <p:pic>
        <p:nvPicPr>
          <p:cNvPr id="19" name="Picture 4" descr="C:\Documents and Settings\brushm\Application Data\PixelMetrics\CaptureWiz\Temp\77.jpg"/>
          <p:cNvPicPr>
            <a:picLocks noChangeAspect="1" noChangeArrowheads="1"/>
          </p:cNvPicPr>
          <p:nvPr/>
        </p:nvPicPr>
        <p:blipFill>
          <a:blip r:embed="rId3" cstate="print"/>
          <a:srcRect t="89187" r="90589" b="3347"/>
          <a:stretch>
            <a:fillRect/>
          </a:stretch>
        </p:blipFill>
        <p:spPr bwMode="auto">
          <a:xfrm>
            <a:off x="342734" y="5700486"/>
            <a:ext cx="796636" cy="315686"/>
          </a:xfrm>
          <a:prstGeom prst="rect">
            <a:avLst/>
          </a:prstGeom>
          <a:noFill/>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15240" y="-4445"/>
            <a:ext cx="9159240" cy="679966"/>
          </a:xfrm>
          <a:prstGeom prst="rect">
            <a:avLst/>
          </a:prstGeom>
          <a:solidFill>
            <a:srgbClr val="C0D2E6"/>
          </a:solidFill>
          <a:ln w="9525" cap="flat" cmpd="sng" algn="ctr">
            <a:noFill/>
            <a:prstDash val="solid"/>
            <a:round/>
            <a:headEnd type="none" w="med" len="med"/>
            <a:tailEnd type="none" w="med" len="med"/>
          </a:ln>
          <a:effectLst/>
        </p:spPr>
        <p:txBody>
          <a:bodyPr vert="horz" wrap="square" lIns="91410" tIns="45706" rIns="91410" bIns="45706" numCol="1" rtlCol="0" anchor="ctr" anchorCtr="0" compatLnSpc="1">
            <a:prstTxWarp prst="textNoShape">
              <a:avLst/>
            </a:prstTxWarp>
            <a:noAutofit/>
          </a:bodyPr>
          <a:lstStyle/>
          <a:p>
            <a:pPr algn="ctr" fontAlgn="base">
              <a:spcBef>
                <a:spcPct val="50000"/>
              </a:spcBef>
              <a:spcAft>
                <a:spcPct val="0"/>
              </a:spcAft>
            </a:pPr>
            <a:endParaRPr lang="en-US" dirty="0">
              <a:latin typeface="Gill Sans MT" charset="0"/>
              <a:ea typeface="Arial" charset="0"/>
              <a:cs typeface="Arial" charset="0"/>
            </a:endParaRPr>
          </a:p>
        </p:txBody>
      </p:sp>
      <p:sp>
        <p:nvSpPr>
          <p:cNvPr id="18" name="Rectangle 17"/>
          <p:cNvSpPr/>
          <p:nvPr/>
        </p:nvSpPr>
        <p:spPr>
          <a:xfrm>
            <a:off x="232608" y="838201"/>
            <a:ext cx="8692444" cy="5851330"/>
          </a:xfrm>
          <a:prstGeom prst="rect">
            <a:avLst/>
          </a:prstGeom>
          <a:noFill/>
          <a:ln w="28575"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dirty="0">
              <a:ln>
                <a:solidFill>
                  <a:schemeClr val="tx2"/>
                </a:solidFill>
              </a:ln>
              <a:solidFill>
                <a:schemeClr val="tx2"/>
              </a:solidFill>
            </a:endParaRPr>
          </a:p>
        </p:txBody>
      </p:sp>
      <p:sp>
        <p:nvSpPr>
          <p:cNvPr id="12" name="Rectangle 11"/>
          <p:cNvSpPr/>
          <p:nvPr/>
        </p:nvSpPr>
        <p:spPr>
          <a:xfrm>
            <a:off x="-152400" y="940682"/>
            <a:ext cx="9353550" cy="830968"/>
          </a:xfrm>
          <a:prstGeom prst="rect">
            <a:avLst/>
          </a:prstGeom>
        </p:spPr>
        <p:txBody>
          <a:bodyPr wrap="square" lIns="91410" tIns="45706" rIns="91410" bIns="45706">
            <a:spAutoFit/>
          </a:bodyPr>
          <a:lstStyle/>
          <a:p>
            <a:pPr algn="ctr"/>
            <a:r>
              <a:rPr lang="en-US" sz="2400" b="1" dirty="0" smtClean="0"/>
              <a:t>ReO provides a solid but flexible foundation for extensions </a:t>
            </a:r>
          </a:p>
          <a:p>
            <a:pPr algn="ctr"/>
            <a:r>
              <a:rPr lang="en-US" sz="2400" b="1" dirty="0" smtClean="0"/>
              <a:t>to meet specific and diverse application needs</a:t>
            </a:r>
          </a:p>
        </p:txBody>
      </p:sp>
      <p:sp>
        <p:nvSpPr>
          <p:cNvPr id="20" name="Rectangle 19"/>
          <p:cNvSpPr/>
          <p:nvPr/>
        </p:nvSpPr>
        <p:spPr>
          <a:xfrm>
            <a:off x="224013" y="-32546"/>
            <a:ext cx="8648700" cy="769413"/>
          </a:xfrm>
          <a:prstGeom prst="rect">
            <a:avLst/>
          </a:prstGeom>
        </p:spPr>
        <p:txBody>
          <a:bodyPr wrap="square" lIns="91410" tIns="45706" rIns="91410" bIns="45706">
            <a:spAutoFit/>
          </a:bodyPr>
          <a:lstStyle/>
          <a:p>
            <a:pPr algn="ctr"/>
            <a:r>
              <a:rPr lang="en-US" sz="4400" b="1" kern="0" dirty="0" smtClean="0">
                <a:solidFill>
                  <a:srgbClr val="1B3F6B"/>
                </a:solidFill>
                <a:latin typeface="+mj-lt"/>
              </a:rPr>
              <a:t>ReO Extension and Application</a:t>
            </a:r>
            <a:endParaRPr lang="en-US" sz="4400" dirty="0">
              <a:solidFill>
                <a:srgbClr val="1B3F6B"/>
              </a:solidFill>
              <a:latin typeface="+mj-lt"/>
            </a:endParaRPr>
          </a:p>
        </p:txBody>
      </p:sp>
      <p:pic>
        <p:nvPicPr>
          <p:cNvPr id="248836" name="Picture 4" descr="C:\Documents and Settings\brushm\Application Data\PixelMetrics\CaptureWiz\Temp\145.jpg"/>
          <p:cNvPicPr>
            <a:picLocks noChangeAspect="1" noChangeArrowheads="1"/>
          </p:cNvPicPr>
          <p:nvPr/>
        </p:nvPicPr>
        <p:blipFill>
          <a:blip r:embed="rId3" cstate="print"/>
          <a:srcRect/>
          <a:stretch>
            <a:fillRect/>
          </a:stretch>
        </p:blipFill>
        <p:spPr bwMode="auto">
          <a:xfrm>
            <a:off x="381000" y="2057400"/>
            <a:ext cx="8077200" cy="4290117"/>
          </a:xfrm>
          <a:prstGeom prst="rect">
            <a:avLst/>
          </a:prstGeom>
          <a:noFill/>
        </p:spPr>
      </p:pic>
      <p:cxnSp>
        <p:nvCxnSpPr>
          <p:cNvPr id="34" name="Straight Arrow Connector 33"/>
          <p:cNvCxnSpPr/>
          <p:nvPr/>
        </p:nvCxnSpPr>
        <p:spPr bwMode="auto">
          <a:xfrm>
            <a:off x="5257800" y="3276600"/>
            <a:ext cx="1600200" cy="0"/>
          </a:xfrm>
          <a:prstGeom prst="straightConnector1">
            <a:avLst/>
          </a:prstGeom>
          <a:noFill/>
          <a:ln w="104775" cap="flat" cmpd="sng" algn="ctr">
            <a:solidFill>
              <a:srgbClr val="FF0000"/>
            </a:solidFill>
            <a:prstDash val="solid"/>
            <a:round/>
            <a:headEnd type="none" w="med" len="med"/>
            <a:tailEnd type="triangle" w="med" len="med"/>
          </a:ln>
          <a:effectLst/>
        </p:spPr>
      </p:cxnSp>
      <p:cxnSp>
        <p:nvCxnSpPr>
          <p:cNvPr id="37" name="Straight Arrow Connector 36"/>
          <p:cNvCxnSpPr/>
          <p:nvPr/>
        </p:nvCxnSpPr>
        <p:spPr bwMode="auto">
          <a:xfrm>
            <a:off x="5486400" y="4916806"/>
            <a:ext cx="0" cy="1255395"/>
          </a:xfrm>
          <a:prstGeom prst="straightConnector1">
            <a:avLst/>
          </a:prstGeom>
          <a:noFill/>
          <a:ln w="104775" cap="flat" cmpd="sng" algn="ctr">
            <a:solidFill>
              <a:srgbClr val="FF0000"/>
            </a:solidFill>
            <a:prstDash val="solid"/>
            <a:round/>
            <a:headEnd type="none" w="med" len="med"/>
            <a:tailEnd type="triangle" w="med" len="med"/>
          </a:ln>
          <a:effectLst/>
        </p:spPr>
      </p:cxnSp>
      <p:sp>
        <p:nvSpPr>
          <p:cNvPr id="51" name="Rounded Rectangle 50"/>
          <p:cNvSpPr/>
          <p:nvPr/>
        </p:nvSpPr>
        <p:spPr bwMode="auto">
          <a:xfrm>
            <a:off x="5791200" y="5029201"/>
            <a:ext cx="2667000" cy="910771"/>
          </a:xfrm>
          <a:prstGeom prst="round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2700000" scaled="1"/>
            <a:tileRect/>
          </a:gradFill>
          <a:ln w="28575" cap="flat" cmpd="sng" algn="ctr">
            <a:noFill/>
            <a:prstDash val="solid"/>
            <a:round/>
            <a:headEnd type="none" w="med" len="med"/>
            <a:tailEnd type="none" w="med" len="med"/>
          </a:ln>
          <a:effectLst>
            <a:outerShdw blurRad="76200" dist="101600" dir="2700000" algn="tl" rotWithShape="0">
              <a:prstClr val="black">
                <a:alpha val="50000"/>
              </a:prstClr>
            </a:outerShdw>
          </a:effectLst>
        </p:spPr>
        <p:txBody>
          <a:bodyPr vert="horz" wrap="square" lIns="91440" tIns="45720" rIns="91440" bIns="45720" numCol="1" rtlCol="0" anchor="ctr" anchorCtr="0" compatLnSpc="1">
            <a:prstTxWarp prst="textNoShape">
              <a:avLst/>
            </a:prstTxWarp>
            <a:noAutofit/>
          </a:bodyPr>
          <a:lstStyle/>
          <a:p>
            <a:pPr algn="ctr" defTabSz="914400" fontAlgn="base">
              <a:spcBef>
                <a:spcPct val="50000"/>
              </a:spcBef>
              <a:spcAft>
                <a:spcPct val="0"/>
              </a:spcAft>
            </a:pPr>
            <a:endParaRPr lang="en-US" dirty="0">
              <a:latin typeface="Gill Sans MT" charset="0"/>
              <a:ea typeface="Arial" charset="0"/>
              <a:cs typeface="Arial" charset="0"/>
            </a:endParaRPr>
          </a:p>
        </p:txBody>
      </p:sp>
      <p:sp>
        <p:nvSpPr>
          <p:cNvPr id="52" name="Rectangle 51"/>
          <p:cNvSpPr/>
          <p:nvPr/>
        </p:nvSpPr>
        <p:spPr>
          <a:xfrm>
            <a:off x="5805714" y="5042395"/>
            <a:ext cx="2590800" cy="892552"/>
          </a:xfrm>
          <a:prstGeom prst="rect">
            <a:avLst/>
          </a:prstGeom>
        </p:spPr>
        <p:txBody>
          <a:bodyPr wrap="square" lIns="91440" tIns="45720" rIns="91440" bIns="45720">
            <a:spAutoFit/>
          </a:bodyPr>
          <a:lstStyle/>
          <a:p>
            <a:pPr algn="ctr"/>
            <a:r>
              <a:rPr lang="en-US" sz="2000" b="1" dirty="0" smtClean="0">
                <a:solidFill>
                  <a:srgbClr val="FF0000"/>
                </a:solidFill>
              </a:rPr>
              <a:t>‘Vertical extension’ </a:t>
            </a:r>
            <a:r>
              <a:rPr lang="en-US" sz="1600" b="1" dirty="0" smtClean="0"/>
              <a:t>through addition of more granular classes</a:t>
            </a:r>
          </a:p>
        </p:txBody>
      </p:sp>
      <p:sp>
        <p:nvSpPr>
          <p:cNvPr id="53" name="Rounded Rectangle 52"/>
          <p:cNvSpPr/>
          <p:nvPr/>
        </p:nvSpPr>
        <p:spPr bwMode="auto">
          <a:xfrm>
            <a:off x="4587177" y="2053574"/>
            <a:ext cx="2768598" cy="910771"/>
          </a:xfrm>
          <a:prstGeom prst="round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2700000" scaled="1"/>
            <a:tileRect/>
          </a:gradFill>
          <a:ln w="28575" cap="flat" cmpd="sng" algn="ctr">
            <a:noFill/>
            <a:prstDash val="solid"/>
            <a:round/>
            <a:headEnd type="none" w="med" len="med"/>
            <a:tailEnd type="none" w="med" len="med"/>
          </a:ln>
          <a:effectLst>
            <a:outerShdw blurRad="76200" dist="101600" dir="2700000" algn="tl" rotWithShape="0">
              <a:prstClr val="black">
                <a:alpha val="50000"/>
              </a:prstClr>
            </a:outerShdw>
          </a:effectLst>
        </p:spPr>
        <p:txBody>
          <a:bodyPr vert="horz" wrap="square" lIns="91440" tIns="45720" rIns="91440" bIns="45720" numCol="1" rtlCol="0" anchor="ctr" anchorCtr="0" compatLnSpc="1">
            <a:prstTxWarp prst="textNoShape">
              <a:avLst/>
            </a:prstTxWarp>
            <a:noAutofit/>
          </a:bodyPr>
          <a:lstStyle/>
          <a:p>
            <a:pPr algn="ctr" defTabSz="914400" fontAlgn="base">
              <a:spcBef>
                <a:spcPct val="50000"/>
              </a:spcBef>
              <a:spcAft>
                <a:spcPct val="0"/>
              </a:spcAft>
            </a:pPr>
            <a:endParaRPr lang="en-US" dirty="0">
              <a:latin typeface="Gill Sans MT" charset="0"/>
              <a:ea typeface="Arial" charset="0"/>
              <a:cs typeface="Arial" charset="0"/>
            </a:endParaRPr>
          </a:p>
        </p:txBody>
      </p:sp>
      <p:sp>
        <p:nvSpPr>
          <p:cNvPr id="56" name="Rectangle 55"/>
          <p:cNvSpPr/>
          <p:nvPr/>
        </p:nvSpPr>
        <p:spPr>
          <a:xfrm>
            <a:off x="4463142" y="2107948"/>
            <a:ext cx="3004458" cy="892552"/>
          </a:xfrm>
          <a:prstGeom prst="rect">
            <a:avLst/>
          </a:prstGeom>
        </p:spPr>
        <p:txBody>
          <a:bodyPr wrap="square" lIns="91440" tIns="45720" rIns="91440" bIns="45720">
            <a:spAutoFit/>
          </a:bodyPr>
          <a:lstStyle/>
          <a:p>
            <a:pPr algn="ctr"/>
            <a:r>
              <a:rPr lang="en-US" sz="2000" b="1" dirty="0" smtClean="0">
                <a:solidFill>
                  <a:srgbClr val="FF0000"/>
                </a:solidFill>
              </a:rPr>
              <a:t>‘Horizontal extension’ </a:t>
            </a:r>
            <a:r>
              <a:rPr lang="en-US" sz="1600" b="1" dirty="0" smtClean="0"/>
              <a:t>through creation of defined classes</a:t>
            </a:r>
          </a:p>
        </p:txBody>
      </p:sp>
      <p:cxnSp>
        <p:nvCxnSpPr>
          <p:cNvPr id="14" name="Straight Connector 13"/>
          <p:cNvCxnSpPr/>
          <p:nvPr/>
        </p:nvCxnSpPr>
        <p:spPr>
          <a:xfrm flipV="1">
            <a:off x="758370" y="5334001"/>
            <a:ext cx="4270830" cy="5445"/>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15240" y="-4445"/>
            <a:ext cx="9159240" cy="679966"/>
          </a:xfrm>
          <a:prstGeom prst="rect">
            <a:avLst/>
          </a:prstGeom>
          <a:solidFill>
            <a:srgbClr val="C0D2E6"/>
          </a:solidFill>
          <a:ln w="9525" cap="flat" cmpd="sng" algn="ctr">
            <a:noFill/>
            <a:prstDash val="solid"/>
            <a:round/>
            <a:headEnd type="none" w="med" len="med"/>
            <a:tailEnd type="none" w="med" len="med"/>
          </a:ln>
          <a:effectLst/>
        </p:spPr>
        <p:txBody>
          <a:bodyPr vert="horz" wrap="square" lIns="91410" tIns="45706" rIns="91410" bIns="45706" numCol="1" rtlCol="0" anchor="ctr" anchorCtr="0" compatLnSpc="1">
            <a:prstTxWarp prst="textNoShape">
              <a:avLst/>
            </a:prstTxWarp>
            <a:noAutofit/>
          </a:bodyPr>
          <a:lstStyle/>
          <a:p>
            <a:pPr algn="ctr" fontAlgn="base">
              <a:spcBef>
                <a:spcPct val="50000"/>
              </a:spcBef>
              <a:spcAft>
                <a:spcPct val="0"/>
              </a:spcAft>
            </a:pPr>
            <a:endParaRPr lang="en-US" dirty="0">
              <a:solidFill>
                <a:prstClr val="black"/>
              </a:solidFill>
              <a:latin typeface="Gill Sans MT" charset="0"/>
              <a:ea typeface="Arial" charset="0"/>
              <a:cs typeface="Arial" charset="0"/>
            </a:endParaRPr>
          </a:p>
        </p:txBody>
      </p:sp>
      <p:sp>
        <p:nvSpPr>
          <p:cNvPr id="19" name="Rectangle 18"/>
          <p:cNvSpPr/>
          <p:nvPr/>
        </p:nvSpPr>
        <p:spPr>
          <a:xfrm>
            <a:off x="232608" y="838201"/>
            <a:ext cx="8692444" cy="5851330"/>
          </a:xfrm>
          <a:prstGeom prst="rect">
            <a:avLst/>
          </a:prstGeom>
          <a:noFill/>
          <a:ln w="28575"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rgbClr val="1F497D"/>
                </a:solidFill>
              </a:ln>
              <a:solidFill>
                <a:srgbClr val="1F497D"/>
              </a:solidFill>
            </a:endParaRPr>
          </a:p>
        </p:txBody>
      </p:sp>
      <p:sp>
        <p:nvSpPr>
          <p:cNvPr id="27" name="Rounded Rectangle 26"/>
          <p:cNvSpPr/>
          <p:nvPr/>
        </p:nvSpPr>
        <p:spPr bwMode="auto">
          <a:xfrm>
            <a:off x="1543049" y="1885950"/>
            <a:ext cx="6229351" cy="3543300"/>
          </a:xfrm>
          <a:prstGeom prst="roundRect">
            <a:avLst/>
          </a:prstGeom>
          <a:solidFill>
            <a:schemeClr val="bg1"/>
          </a:solidFill>
          <a:ln w="28575" cap="flat" cmpd="sng" algn="ctr">
            <a:solidFill>
              <a:schemeClr val="tx1"/>
            </a:solidFill>
            <a:prstDash val="solid"/>
            <a:round/>
            <a:headEnd type="none" w="med" len="med"/>
            <a:tailEnd type="none" w="med" len="med"/>
          </a:ln>
          <a:effectLst>
            <a:outerShdw blurRad="76200" dist="127000" dir="2700000" algn="tl" rotWithShape="0">
              <a:prstClr val="black">
                <a:alpha val="50000"/>
              </a:prstClr>
            </a:outerShdw>
          </a:effectLst>
        </p:spPr>
        <p:txBody>
          <a:bodyPr vert="horz" wrap="square" lIns="91440" tIns="45720" rIns="91440" bIns="45720" numCol="1" rtlCol="0" anchor="ctr" anchorCtr="0" compatLnSpc="1">
            <a:prstTxWarp prst="textNoShape">
              <a:avLst/>
            </a:prstTxWarp>
            <a:noAutofit/>
          </a:bodyPr>
          <a:lstStyle/>
          <a:p>
            <a:pPr algn="ctr" fontAlgn="base">
              <a:spcBef>
                <a:spcPct val="50000"/>
              </a:spcBef>
              <a:spcAft>
                <a:spcPct val="0"/>
              </a:spcAft>
            </a:pPr>
            <a:endParaRPr lang="en-US" dirty="0">
              <a:solidFill>
                <a:prstClr val="black"/>
              </a:solidFill>
              <a:latin typeface="Gill Sans MT" charset="0"/>
              <a:ea typeface="Arial" charset="0"/>
              <a:cs typeface="Arial" charset="0"/>
            </a:endParaRPr>
          </a:p>
        </p:txBody>
      </p:sp>
      <p:sp>
        <p:nvSpPr>
          <p:cNvPr id="20" name="Rectangle 19"/>
          <p:cNvSpPr/>
          <p:nvPr/>
        </p:nvSpPr>
        <p:spPr>
          <a:xfrm>
            <a:off x="25400" y="-47172"/>
            <a:ext cx="9055134" cy="769413"/>
          </a:xfrm>
          <a:prstGeom prst="rect">
            <a:avLst/>
          </a:prstGeom>
        </p:spPr>
        <p:txBody>
          <a:bodyPr wrap="square" lIns="91410" tIns="45706" rIns="91410" bIns="45706">
            <a:spAutoFit/>
          </a:bodyPr>
          <a:lstStyle/>
          <a:p>
            <a:pPr algn="ctr"/>
            <a:r>
              <a:rPr lang="en-US" sz="4400" b="1" kern="0" dirty="0">
                <a:solidFill>
                  <a:srgbClr val="1B3F6B"/>
                </a:solidFill>
              </a:rPr>
              <a:t>ReO Properties and Design Patterns</a:t>
            </a:r>
            <a:endParaRPr lang="en-US" sz="4400" dirty="0">
              <a:solidFill>
                <a:srgbClr val="1B3F6B"/>
              </a:solidFill>
            </a:endParaRPr>
          </a:p>
        </p:txBody>
      </p:sp>
      <p:sp>
        <p:nvSpPr>
          <p:cNvPr id="11" name="Rectangle 10"/>
          <p:cNvSpPr/>
          <p:nvPr/>
        </p:nvSpPr>
        <p:spPr>
          <a:xfrm>
            <a:off x="209550" y="914400"/>
            <a:ext cx="8610600" cy="954079"/>
          </a:xfrm>
          <a:prstGeom prst="rect">
            <a:avLst/>
          </a:prstGeom>
        </p:spPr>
        <p:txBody>
          <a:bodyPr wrap="square" lIns="91410" tIns="45706" rIns="91410" bIns="45706">
            <a:spAutoFit/>
          </a:bodyPr>
          <a:lstStyle/>
          <a:p>
            <a:pPr algn="ctr"/>
            <a:r>
              <a:rPr lang="en-US" sz="2800" b="1" dirty="0">
                <a:solidFill>
                  <a:srgbClr val="002060"/>
                </a:solidFill>
              </a:rPr>
              <a:t>ReO offers more than </a:t>
            </a:r>
            <a:r>
              <a:rPr lang="en-US" sz="2800" b="1" dirty="0" smtClean="0">
                <a:solidFill>
                  <a:srgbClr val="002060"/>
                </a:solidFill>
              </a:rPr>
              <a:t>150 </a:t>
            </a:r>
            <a:r>
              <a:rPr lang="en-US" sz="2800" b="1" dirty="0">
                <a:solidFill>
                  <a:srgbClr val="002060"/>
                </a:solidFill>
              </a:rPr>
              <a:t>properties for describing reagent attributes and crafting defined classes . . .</a:t>
            </a:r>
          </a:p>
        </p:txBody>
      </p:sp>
      <p:pic>
        <p:nvPicPr>
          <p:cNvPr id="13" name="Picture 2" descr="C:\Documents and Settings\brushm\Application Data\PixelMetrics\CaptureWiz\Temp\61.jpg"/>
          <p:cNvPicPr>
            <a:picLocks noChangeAspect="1" noChangeArrowheads="1"/>
          </p:cNvPicPr>
          <p:nvPr/>
        </p:nvPicPr>
        <p:blipFill>
          <a:blip r:embed="rId3" cstate="print"/>
          <a:srcRect/>
          <a:stretch>
            <a:fillRect/>
          </a:stretch>
        </p:blipFill>
        <p:spPr bwMode="auto">
          <a:xfrm>
            <a:off x="1830361" y="2030183"/>
            <a:ext cx="5656289" cy="3075218"/>
          </a:xfrm>
          <a:prstGeom prst="rect">
            <a:avLst/>
          </a:prstGeom>
          <a:noFill/>
        </p:spPr>
      </p:pic>
      <p:sp>
        <p:nvSpPr>
          <p:cNvPr id="12" name="Rounded Rectangle 11"/>
          <p:cNvSpPr/>
          <p:nvPr/>
        </p:nvSpPr>
        <p:spPr bwMode="auto">
          <a:xfrm>
            <a:off x="361950" y="5676900"/>
            <a:ext cx="8348131" cy="81915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base">
              <a:spcBef>
                <a:spcPct val="50000"/>
              </a:spcBef>
              <a:spcAft>
                <a:spcPct val="0"/>
              </a:spcAft>
            </a:pPr>
            <a:endParaRPr lang="en-US">
              <a:solidFill>
                <a:prstClr val="black"/>
              </a:solidFill>
              <a:latin typeface="Gill Sans MT" charset="0"/>
              <a:ea typeface="Arial" charset="0"/>
              <a:cs typeface="Arial" charset="0"/>
            </a:endParaRPr>
          </a:p>
        </p:txBody>
      </p:sp>
      <p:sp>
        <p:nvSpPr>
          <p:cNvPr id="14" name="Rectangle 13"/>
          <p:cNvSpPr/>
          <p:nvPr/>
        </p:nvSpPr>
        <p:spPr>
          <a:xfrm>
            <a:off x="358140" y="5635752"/>
            <a:ext cx="8382000" cy="892552"/>
          </a:xfrm>
          <a:prstGeom prst="rect">
            <a:avLst/>
          </a:prstGeom>
        </p:spPr>
        <p:txBody>
          <a:bodyPr wrap="square">
            <a:spAutoFit/>
          </a:bodyPr>
          <a:lstStyle/>
          <a:p>
            <a:pPr algn="ctr"/>
            <a:r>
              <a:rPr lang="en-US" sz="2600" b="1" dirty="0">
                <a:solidFill>
                  <a:srgbClr val="002060"/>
                </a:solidFill>
              </a:rPr>
              <a:t>. . . to provide a rich, centralized, and extensible framework that can support diverse applications and use cases</a:t>
            </a:r>
          </a:p>
        </p:txBody>
      </p:sp>
      <p:pic>
        <p:nvPicPr>
          <p:cNvPr id="233474" name="Picture 2" descr="C:\Documents and Settings\brushm\Application Data\PixelMetrics\CaptureWiz\Temp\11.jpg"/>
          <p:cNvPicPr>
            <a:picLocks noChangeAspect="1" noChangeArrowheads="1"/>
          </p:cNvPicPr>
          <p:nvPr/>
        </p:nvPicPr>
        <p:blipFill>
          <a:blip r:embed="rId4" cstate="print"/>
          <a:srcRect b="516"/>
          <a:stretch>
            <a:fillRect/>
          </a:stretch>
        </p:blipFill>
        <p:spPr bwMode="auto">
          <a:xfrm>
            <a:off x="1828800" y="2017085"/>
            <a:ext cx="5715000" cy="3200400"/>
          </a:xfrm>
          <a:prstGeom prst="rect">
            <a:avLst/>
          </a:prstGeom>
          <a:noFill/>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152402" y="876300"/>
            <a:ext cx="8991598" cy="5816920"/>
            <a:chOff x="152402" y="876300"/>
            <a:chExt cx="8991598" cy="5816920"/>
          </a:xfrm>
        </p:grpSpPr>
        <p:sp>
          <p:nvSpPr>
            <p:cNvPr id="27" name="Rectangle 26"/>
            <p:cNvSpPr/>
            <p:nvPr/>
          </p:nvSpPr>
          <p:spPr bwMode="auto">
            <a:xfrm>
              <a:off x="3505200" y="3853934"/>
              <a:ext cx="5638800" cy="36933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914400" fontAlgn="base">
                <a:spcBef>
                  <a:spcPct val="50000"/>
                </a:spcBef>
                <a:spcAft>
                  <a:spcPct val="0"/>
                </a:spcAft>
              </a:pPr>
              <a:endParaRPr lang="en-US" dirty="0">
                <a:latin typeface="Gill Sans MT" charset="0"/>
                <a:ea typeface="Arial" charset="0"/>
                <a:cs typeface="Arial" charset="0"/>
              </a:endParaRPr>
            </a:p>
          </p:txBody>
        </p:sp>
        <p:pic>
          <p:nvPicPr>
            <p:cNvPr id="28" name="Picture 2" descr="C:\Documents and Settings\brushm\Application Data\PixelMetrics\CaptureWiz\Temp\4.jpg"/>
            <p:cNvPicPr>
              <a:picLocks noChangeAspect="1" noChangeArrowheads="1"/>
            </p:cNvPicPr>
            <p:nvPr/>
          </p:nvPicPr>
          <p:blipFill>
            <a:blip r:embed="rId3" cstate="print"/>
            <a:srcRect/>
            <a:stretch>
              <a:fillRect/>
            </a:stretch>
          </p:blipFill>
          <p:spPr bwMode="auto">
            <a:xfrm>
              <a:off x="3708264" y="1462314"/>
              <a:ext cx="5245237" cy="5230906"/>
            </a:xfrm>
            <a:prstGeom prst="rect">
              <a:avLst/>
            </a:prstGeom>
            <a:noFill/>
          </p:spPr>
        </p:pic>
        <p:sp>
          <p:nvSpPr>
            <p:cNvPr id="29" name="Rectangle 28"/>
            <p:cNvSpPr/>
            <p:nvPr/>
          </p:nvSpPr>
          <p:spPr bwMode="auto">
            <a:xfrm>
              <a:off x="152402" y="876300"/>
              <a:ext cx="8803341" cy="5803900"/>
            </a:xfrm>
            <a:prstGeom prst="rect">
              <a:avLst/>
            </a:prstGeom>
            <a:noFill/>
            <a:ln w="19050" cap="flat" cmpd="sng" algn="ctr">
              <a:solidFill>
                <a:srgbClr val="C0C9E6"/>
              </a:solidFill>
              <a:prstDash val="solid"/>
              <a:round/>
              <a:headEnd type="none" w="med" len="med"/>
              <a:tailEnd type="none" w="med" len="med"/>
            </a:ln>
            <a:effectLst/>
          </p:spPr>
          <p:txBody>
            <a:bodyPr vert="horz" wrap="square" lIns="91410" tIns="45706" rIns="91410" bIns="45706" numCol="1" rtlCol="0" anchor="ctr" anchorCtr="0" compatLnSpc="1">
              <a:prstTxWarp prst="textNoShape">
                <a:avLst/>
              </a:prstTxWarp>
              <a:noAutofit/>
            </a:bodyPr>
            <a:lstStyle/>
            <a:p>
              <a:pPr algn="ctr" fontAlgn="base">
                <a:spcBef>
                  <a:spcPct val="50000"/>
                </a:spcBef>
                <a:spcAft>
                  <a:spcPct val="0"/>
                </a:spcAft>
              </a:pPr>
              <a:endParaRPr lang="en-US" dirty="0">
                <a:latin typeface="Gill Sans MT" charset="0"/>
                <a:ea typeface="Arial" charset="0"/>
                <a:cs typeface="Arial" charset="0"/>
              </a:endParaRPr>
            </a:p>
          </p:txBody>
        </p:sp>
      </p:grpSp>
      <p:pic>
        <p:nvPicPr>
          <p:cNvPr id="117764" name="Picture 4" descr="C:\Documents and Settings\brushm\Application Data\PixelMetrics\CaptureWiz\Temp\58.jpg"/>
          <p:cNvPicPr>
            <a:picLocks noChangeAspect="1" noChangeArrowheads="1"/>
          </p:cNvPicPr>
          <p:nvPr/>
        </p:nvPicPr>
        <p:blipFill>
          <a:blip r:embed="rId4" cstate="print"/>
          <a:srcRect/>
          <a:stretch>
            <a:fillRect/>
          </a:stretch>
        </p:blipFill>
        <p:spPr bwMode="auto">
          <a:xfrm>
            <a:off x="250685" y="1479550"/>
            <a:ext cx="1425717" cy="552157"/>
          </a:xfrm>
          <a:prstGeom prst="rect">
            <a:avLst/>
          </a:prstGeom>
          <a:noFill/>
        </p:spPr>
      </p:pic>
      <p:sp>
        <p:nvSpPr>
          <p:cNvPr id="9" name="Rectangle 8"/>
          <p:cNvSpPr/>
          <p:nvPr/>
        </p:nvSpPr>
        <p:spPr bwMode="auto">
          <a:xfrm>
            <a:off x="-15240" y="5080"/>
            <a:ext cx="9213028" cy="679966"/>
          </a:xfrm>
          <a:prstGeom prst="rect">
            <a:avLst/>
          </a:prstGeom>
          <a:solidFill>
            <a:srgbClr val="C0D2E6"/>
          </a:solidFill>
          <a:ln w="9525" cap="flat" cmpd="sng" algn="ctr">
            <a:noFill/>
            <a:prstDash val="solid"/>
            <a:round/>
            <a:headEnd type="none" w="med" len="med"/>
            <a:tailEnd type="none" w="med" len="med"/>
          </a:ln>
          <a:effectLst/>
        </p:spPr>
        <p:txBody>
          <a:bodyPr vert="horz" wrap="square" lIns="91410" tIns="45706" rIns="91410" bIns="45706" numCol="1" rtlCol="0" anchor="ctr" anchorCtr="0" compatLnSpc="1">
            <a:prstTxWarp prst="textNoShape">
              <a:avLst/>
            </a:prstTxWarp>
            <a:noAutofit/>
          </a:bodyPr>
          <a:lstStyle/>
          <a:p>
            <a:pPr algn="ctr" fontAlgn="base">
              <a:spcBef>
                <a:spcPct val="50000"/>
              </a:spcBef>
              <a:spcAft>
                <a:spcPct val="0"/>
              </a:spcAft>
            </a:pPr>
            <a:endParaRPr lang="en-US" dirty="0">
              <a:latin typeface="Gill Sans MT" charset="0"/>
              <a:ea typeface="Arial" charset="0"/>
              <a:cs typeface="Arial" charset="0"/>
            </a:endParaRPr>
          </a:p>
        </p:txBody>
      </p:sp>
      <p:sp>
        <p:nvSpPr>
          <p:cNvPr id="12" name="Rectangle 11"/>
          <p:cNvSpPr/>
          <p:nvPr/>
        </p:nvSpPr>
        <p:spPr>
          <a:xfrm>
            <a:off x="1771650" y="990601"/>
            <a:ext cx="7219950" cy="1107967"/>
          </a:xfrm>
          <a:prstGeom prst="rect">
            <a:avLst/>
          </a:prstGeom>
        </p:spPr>
        <p:txBody>
          <a:bodyPr wrap="square" lIns="91410" tIns="45706" rIns="91410" bIns="45706">
            <a:spAutoFit/>
          </a:bodyPr>
          <a:lstStyle/>
          <a:p>
            <a:pPr marL="0" lvl="1" algn="just" defTabSz="1828215" fontAlgn="ctr"/>
            <a:r>
              <a:rPr lang="en-US" sz="2200" b="1" dirty="0" smtClean="0"/>
              <a:t>The </a:t>
            </a:r>
            <a:r>
              <a:rPr lang="en-US" sz="2200" b="1" dirty="0" err="1" smtClean="0"/>
              <a:t>BioAssay</a:t>
            </a:r>
            <a:r>
              <a:rPr lang="en-US" sz="2200" b="1" dirty="0" smtClean="0"/>
              <a:t> Ontology represents high throughput screening (HTS) assays, and is used to query and analyze data in the NCBI </a:t>
            </a:r>
            <a:r>
              <a:rPr lang="en-US" sz="2200" b="1" dirty="0" err="1" smtClean="0"/>
              <a:t>Pubchem</a:t>
            </a:r>
            <a:r>
              <a:rPr lang="en-US" sz="2200" b="1" dirty="0" smtClean="0"/>
              <a:t> database</a:t>
            </a:r>
            <a:endParaRPr lang="en-US" sz="2000" b="1" dirty="0" smtClean="0"/>
          </a:p>
        </p:txBody>
      </p:sp>
      <p:pic>
        <p:nvPicPr>
          <p:cNvPr id="117762" name="Picture 2" descr="C:\Documents and Settings\brushm\Application Data\PixelMetrics\CaptureWiz\Temp\56.jpg"/>
          <p:cNvPicPr>
            <a:picLocks noChangeAspect="1" noChangeArrowheads="1"/>
          </p:cNvPicPr>
          <p:nvPr/>
        </p:nvPicPr>
        <p:blipFill>
          <a:blip r:embed="rId5" cstate="print"/>
          <a:srcRect/>
          <a:stretch>
            <a:fillRect/>
          </a:stretch>
        </p:blipFill>
        <p:spPr bwMode="auto">
          <a:xfrm>
            <a:off x="246745" y="1049567"/>
            <a:ext cx="1447799" cy="465051"/>
          </a:xfrm>
          <a:prstGeom prst="rect">
            <a:avLst/>
          </a:prstGeom>
          <a:noFill/>
        </p:spPr>
      </p:pic>
      <p:sp>
        <p:nvSpPr>
          <p:cNvPr id="15" name="TextBox 14"/>
          <p:cNvSpPr txBox="1"/>
          <p:nvPr/>
        </p:nvSpPr>
        <p:spPr>
          <a:xfrm>
            <a:off x="309412" y="1454152"/>
            <a:ext cx="1300231" cy="646303"/>
          </a:xfrm>
          <a:prstGeom prst="rect">
            <a:avLst/>
          </a:prstGeom>
          <a:noFill/>
        </p:spPr>
        <p:txBody>
          <a:bodyPr wrap="none" lIns="91410" tIns="45706" rIns="91410" bIns="45706" rtlCol="0">
            <a:spAutoFit/>
          </a:bodyPr>
          <a:lstStyle/>
          <a:p>
            <a:pPr algn="ctr"/>
            <a:r>
              <a:rPr lang="en-US" dirty="0" smtClean="0">
                <a:latin typeface="Calibri" pitchFamily="34" charset="0"/>
              </a:rPr>
              <a:t>T</a:t>
            </a:r>
            <a:r>
              <a:rPr lang="en-US" sz="1400" dirty="0" smtClean="0">
                <a:latin typeface="Calibri" pitchFamily="34" charset="0"/>
              </a:rPr>
              <a:t>HE </a:t>
            </a:r>
            <a:r>
              <a:rPr lang="en-US" dirty="0" smtClean="0">
                <a:latin typeface="Calibri" pitchFamily="34" charset="0"/>
              </a:rPr>
              <a:t>B</a:t>
            </a:r>
            <a:r>
              <a:rPr lang="en-US" sz="1400" dirty="0" smtClean="0">
                <a:latin typeface="Calibri" pitchFamily="34" charset="0"/>
              </a:rPr>
              <a:t>IO</a:t>
            </a:r>
            <a:r>
              <a:rPr lang="en-US" dirty="0" smtClean="0">
                <a:latin typeface="Calibri" pitchFamily="34" charset="0"/>
              </a:rPr>
              <a:t>A</a:t>
            </a:r>
            <a:r>
              <a:rPr lang="en-US" sz="1400" dirty="0" smtClean="0">
                <a:latin typeface="Calibri" pitchFamily="34" charset="0"/>
              </a:rPr>
              <a:t>SSAY</a:t>
            </a:r>
          </a:p>
          <a:p>
            <a:pPr algn="ctr"/>
            <a:r>
              <a:rPr lang="en-US" dirty="0" smtClean="0">
                <a:latin typeface="Calibri" pitchFamily="34" charset="0"/>
              </a:rPr>
              <a:t>O</a:t>
            </a:r>
            <a:r>
              <a:rPr lang="en-US" sz="1400" dirty="0" smtClean="0">
                <a:latin typeface="Calibri" pitchFamily="34" charset="0"/>
              </a:rPr>
              <a:t>NTOLOGY</a:t>
            </a:r>
            <a:endParaRPr lang="en-US" sz="1400" dirty="0">
              <a:latin typeface="Calibri" pitchFamily="34" charset="0"/>
            </a:endParaRPr>
          </a:p>
        </p:txBody>
      </p:sp>
      <p:sp>
        <p:nvSpPr>
          <p:cNvPr id="17" name="Rectangle 16"/>
          <p:cNvSpPr/>
          <p:nvPr/>
        </p:nvSpPr>
        <p:spPr bwMode="auto">
          <a:xfrm>
            <a:off x="228600" y="1037772"/>
            <a:ext cx="1447800" cy="1019628"/>
          </a:xfrm>
          <a:prstGeom prst="rect">
            <a:avLst/>
          </a:prstGeom>
          <a:noFill/>
          <a:ln w="28575" cap="flat" cmpd="sng" algn="ctr">
            <a:solidFill>
              <a:schemeClr val="tx1"/>
            </a:solidFill>
            <a:prstDash val="solid"/>
            <a:round/>
            <a:headEnd type="none" w="med" len="med"/>
            <a:tailEnd type="none" w="med" len="med"/>
          </a:ln>
          <a:effectLst/>
        </p:spPr>
        <p:txBody>
          <a:bodyPr vert="horz" wrap="square" lIns="91410" tIns="45706" rIns="91410" bIns="45706" numCol="1" rtlCol="0" anchor="ctr" anchorCtr="0" compatLnSpc="1">
            <a:prstTxWarp prst="textNoShape">
              <a:avLst/>
            </a:prstTxWarp>
            <a:noAutofit/>
          </a:bodyPr>
          <a:lstStyle/>
          <a:p>
            <a:pPr algn="ctr" fontAlgn="base">
              <a:spcBef>
                <a:spcPct val="50000"/>
              </a:spcBef>
              <a:spcAft>
                <a:spcPct val="0"/>
              </a:spcAft>
            </a:pPr>
            <a:endParaRPr lang="en-US" dirty="0">
              <a:latin typeface="Gill Sans MT" charset="0"/>
              <a:ea typeface="Arial" charset="0"/>
              <a:cs typeface="Arial" charset="0"/>
            </a:endParaRPr>
          </a:p>
        </p:txBody>
      </p:sp>
      <p:sp>
        <p:nvSpPr>
          <p:cNvPr id="18" name="Rectangle 17"/>
          <p:cNvSpPr/>
          <p:nvPr/>
        </p:nvSpPr>
        <p:spPr>
          <a:xfrm>
            <a:off x="381000" y="2286001"/>
            <a:ext cx="8305800" cy="1354189"/>
          </a:xfrm>
          <a:prstGeom prst="rect">
            <a:avLst/>
          </a:prstGeom>
        </p:spPr>
        <p:txBody>
          <a:bodyPr wrap="square" lIns="91410" tIns="45706" rIns="91410" bIns="45706">
            <a:spAutoFit/>
          </a:bodyPr>
          <a:lstStyle/>
          <a:p>
            <a:pPr marL="0" lvl="1" defTabSz="1828215" fontAlgn="ctr"/>
            <a:r>
              <a:rPr lang="en-US" sz="2200" b="1" u="sng" dirty="0" smtClean="0"/>
              <a:t>Vertical Extensions to ReO</a:t>
            </a:r>
            <a:endParaRPr lang="en-US" sz="2200" b="1" dirty="0" smtClean="0"/>
          </a:p>
          <a:p>
            <a:pPr marL="166688" lvl="1" defTabSz="1828215" fontAlgn="ctr"/>
            <a:r>
              <a:rPr lang="en-US" sz="2000" b="1" dirty="0" smtClean="0"/>
              <a:t>BAO imports container classes from ReO (e.g. </a:t>
            </a:r>
            <a:r>
              <a:rPr lang="en-US" sz="2000" b="1" dirty="0" smtClean="0">
                <a:solidFill>
                  <a:srgbClr val="FF0000"/>
                </a:solidFill>
              </a:rPr>
              <a:t>cell line</a:t>
            </a:r>
            <a:r>
              <a:rPr lang="en-US" sz="2000" b="1" dirty="0" smtClean="0"/>
              <a:t>,</a:t>
            </a:r>
            <a:r>
              <a:rPr lang="en-US" sz="2000" b="1" dirty="0" smtClean="0">
                <a:solidFill>
                  <a:srgbClr val="FF0000"/>
                </a:solidFill>
              </a:rPr>
              <a:t> detergent</a:t>
            </a:r>
            <a:r>
              <a:rPr lang="en-US" sz="2000" b="1" dirty="0" smtClean="0"/>
              <a:t>) and extends them with specific types of these reagents relevant to the HTS domain</a:t>
            </a:r>
          </a:p>
        </p:txBody>
      </p:sp>
      <p:grpSp>
        <p:nvGrpSpPr>
          <p:cNvPr id="3" name="Group 31"/>
          <p:cNvGrpSpPr/>
          <p:nvPr/>
        </p:nvGrpSpPr>
        <p:grpSpPr>
          <a:xfrm>
            <a:off x="685800" y="3810001"/>
            <a:ext cx="3210308" cy="2298543"/>
            <a:chOff x="1905000" y="4572000"/>
            <a:chExt cx="2295609" cy="1643629"/>
          </a:xfrm>
        </p:grpSpPr>
        <p:pic>
          <p:nvPicPr>
            <p:cNvPr id="21" name="Picture 8" descr="C:\Documents and Settings\brushm\Application Data\PixelMetrics\CaptureWiz\Temp\87.jpg"/>
            <p:cNvPicPr>
              <a:picLocks noChangeAspect="1" noChangeArrowheads="1"/>
            </p:cNvPicPr>
            <p:nvPr/>
          </p:nvPicPr>
          <p:blipFill>
            <a:blip r:embed="rId6" cstate="print"/>
            <a:srcRect l="8024" t="66229" r="27466"/>
            <a:stretch>
              <a:fillRect/>
            </a:stretch>
          </p:blipFill>
          <p:spPr bwMode="auto">
            <a:xfrm>
              <a:off x="1905000" y="4572000"/>
              <a:ext cx="2295609" cy="1643629"/>
            </a:xfrm>
            <a:prstGeom prst="rect">
              <a:avLst/>
            </a:prstGeom>
            <a:noFill/>
            <a:ln w="28575">
              <a:solidFill>
                <a:schemeClr val="tx1"/>
              </a:solidFill>
            </a:ln>
          </p:spPr>
        </p:pic>
        <p:sp>
          <p:nvSpPr>
            <p:cNvPr id="23" name="Rectangle 120"/>
            <p:cNvSpPr>
              <a:spLocks noChangeArrowheads="1"/>
            </p:cNvSpPr>
            <p:nvPr/>
          </p:nvSpPr>
          <p:spPr bwMode="auto">
            <a:xfrm>
              <a:off x="2187574" y="4600822"/>
              <a:ext cx="1620520" cy="279400"/>
            </a:xfrm>
            <a:prstGeom prst="rect">
              <a:avLst/>
            </a:prstGeom>
            <a:noFill/>
            <a:ln w="28575">
              <a:solidFill>
                <a:srgbClr val="FF0000"/>
              </a:solidFill>
              <a:round/>
              <a:headEnd/>
              <a:tailEnd/>
            </a:ln>
          </p:spPr>
          <p:txBody>
            <a:bodyPr lIns="91410" tIns="45706" rIns="91410" bIns="45706"/>
            <a:lstStyle/>
            <a:p>
              <a:pPr defTabSz="4805412" fontAlgn="base">
                <a:spcBef>
                  <a:spcPct val="0"/>
                </a:spcBef>
                <a:spcAft>
                  <a:spcPct val="0"/>
                </a:spcAft>
              </a:pPr>
              <a:endParaRPr lang="en-US" sz="9500" dirty="0">
                <a:solidFill>
                  <a:srgbClr val="000000"/>
                </a:solidFill>
              </a:endParaRPr>
            </a:p>
          </p:txBody>
        </p:sp>
      </p:grpSp>
      <p:grpSp>
        <p:nvGrpSpPr>
          <p:cNvPr id="4" name="Group 30"/>
          <p:cNvGrpSpPr/>
          <p:nvPr/>
        </p:nvGrpSpPr>
        <p:grpSpPr>
          <a:xfrm>
            <a:off x="4191000" y="3810000"/>
            <a:ext cx="4097977" cy="2326574"/>
            <a:chOff x="4324348" y="4586853"/>
            <a:chExt cx="2847034" cy="1624013"/>
          </a:xfrm>
        </p:grpSpPr>
        <p:pic>
          <p:nvPicPr>
            <p:cNvPr id="20" name="Picture 8" descr="C:\Documents and Settings\brushm\Application Data\PixelMetrics\CaptureWiz\Temp\87.jpg"/>
            <p:cNvPicPr>
              <a:picLocks noChangeAspect="1" noChangeArrowheads="1"/>
            </p:cNvPicPr>
            <p:nvPr/>
          </p:nvPicPr>
          <p:blipFill>
            <a:blip r:embed="rId6" cstate="print"/>
            <a:srcRect l="10090" t="33279" r="10314" b="33524"/>
            <a:stretch>
              <a:fillRect/>
            </a:stretch>
          </p:blipFill>
          <p:spPr bwMode="auto">
            <a:xfrm>
              <a:off x="4324348" y="4586853"/>
              <a:ext cx="2847034" cy="1624013"/>
            </a:xfrm>
            <a:prstGeom prst="rect">
              <a:avLst/>
            </a:prstGeom>
            <a:noFill/>
            <a:ln w="28575">
              <a:solidFill>
                <a:schemeClr val="tx1"/>
              </a:solidFill>
            </a:ln>
          </p:spPr>
        </p:pic>
        <p:sp>
          <p:nvSpPr>
            <p:cNvPr id="24" name="Rectangle 120"/>
            <p:cNvSpPr>
              <a:spLocks noChangeArrowheads="1"/>
            </p:cNvSpPr>
            <p:nvPr/>
          </p:nvSpPr>
          <p:spPr bwMode="auto">
            <a:xfrm>
              <a:off x="4554853" y="4605902"/>
              <a:ext cx="1798320" cy="279400"/>
            </a:xfrm>
            <a:prstGeom prst="rect">
              <a:avLst/>
            </a:prstGeom>
            <a:noFill/>
            <a:ln w="28575">
              <a:solidFill>
                <a:srgbClr val="FF0000"/>
              </a:solidFill>
              <a:round/>
              <a:headEnd/>
              <a:tailEnd/>
            </a:ln>
          </p:spPr>
          <p:txBody>
            <a:bodyPr lIns="91410" tIns="45706" rIns="91410" bIns="45706"/>
            <a:lstStyle/>
            <a:p>
              <a:pPr defTabSz="4805412" fontAlgn="base">
                <a:spcBef>
                  <a:spcPct val="0"/>
                </a:spcBef>
                <a:spcAft>
                  <a:spcPct val="0"/>
                </a:spcAft>
              </a:pPr>
              <a:endParaRPr lang="en-US" sz="9500" dirty="0">
                <a:solidFill>
                  <a:srgbClr val="000000"/>
                </a:solidFill>
              </a:endParaRPr>
            </a:p>
          </p:txBody>
        </p:sp>
      </p:grpSp>
      <p:sp>
        <p:nvSpPr>
          <p:cNvPr id="26" name="Rectangle 25"/>
          <p:cNvSpPr/>
          <p:nvPr/>
        </p:nvSpPr>
        <p:spPr>
          <a:xfrm>
            <a:off x="-357192" y="34179"/>
            <a:ext cx="9906000" cy="707858"/>
          </a:xfrm>
          <a:prstGeom prst="rect">
            <a:avLst/>
          </a:prstGeom>
        </p:spPr>
        <p:txBody>
          <a:bodyPr wrap="square" lIns="91410" tIns="45706" rIns="91410" bIns="45706">
            <a:spAutoFit/>
          </a:bodyPr>
          <a:lstStyle/>
          <a:p>
            <a:pPr algn="ctr"/>
            <a:r>
              <a:rPr lang="en-US" sz="4000" b="1" kern="0" dirty="0" smtClean="0">
                <a:latin typeface="Garamond" pitchFamily="18" charset="0"/>
              </a:rPr>
              <a:t>Use Case: The </a:t>
            </a:r>
            <a:r>
              <a:rPr lang="en-US" sz="4000" b="1" kern="0" dirty="0" err="1" smtClean="0">
                <a:latin typeface="Garamond" pitchFamily="18" charset="0"/>
              </a:rPr>
              <a:t>BioAssay</a:t>
            </a:r>
            <a:r>
              <a:rPr lang="en-US" sz="4000" b="1" kern="0" dirty="0" smtClean="0">
                <a:latin typeface="Garamond" pitchFamily="18" charset="0"/>
              </a:rPr>
              <a:t> Ontology</a:t>
            </a:r>
            <a:endParaRPr lang="en-US" sz="4000" dirty="0">
              <a:latin typeface="Garamond" pitchFamily="18" charset="0"/>
            </a:endParaRPr>
          </a:p>
        </p:txBody>
      </p:sp>
      <p:cxnSp>
        <p:nvCxnSpPr>
          <p:cNvPr id="30" name="Straight Connector 29"/>
          <p:cNvCxnSpPr/>
          <p:nvPr/>
        </p:nvCxnSpPr>
        <p:spPr bwMode="auto">
          <a:xfrm>
            <a:off x="0" y="685800"/>
            <a:ext cx="9144000" cy="0"/>
          </a:xfrm>
          <a:prstGeom prst="line">
            <a:avLst/>
          </a:prstGeom>
          <a:noFill/>
          <a:ln w="28575" cap="flat" cmpd="sng" algn="ctr">
            <a:solidFill>
              <a:schemeClr val="tx1"/>
            </a:solidFill>
            <a:prstDash val="solid"/>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152402" y="876300"/>
            <a:ext cx="8991598" cy="5981700"/>
            <a:chOff x="152402" y="876300"/>
            <a:chExt cx="8991598" cy="5981700"/>
          </a:xfrm>
        </p:grpSpPr>
        <p:sp>
          <p:nvSpPr>
            <p:cNvPr id="27" name="Rectangle 26"/>
            <p:cNvSpPr/>
            <p:nvPr/>
          </p:nvSpPr>
          <p:spPr bwMode="auto">
            <a:xfrm>
              <a:off x="3505200" y="1219200"/>
              <a:ext cx="5638800" cy="5638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Gill Sans MT" charset="0"/>
                <a:ea typeface="Arial" charset="0"/>
                <a:cs typeface="Arial" charset="0"/>
              </a:endParaRPr>
            </a:p>
          </p:txBody>
        </p:sp>
        <p:pic>
          <p:nvPicPr>
            <p:cNvPr id="28" name="Picture 2" descr="C:\Documents and Settings\brushm\Application Data\PixelMetrics\CaptureWiz\Temp\4.jpg"/>
            <p:cNvPicPr>
              <a:picLocks noChangeAspect="1" noChangeArrowheads="1"/>
            </p:cNvPicPr>
            <p:nvPr/>
          </p:nvPicPr>
          <p:blipFill>
            <a:blip r:embed="rId3" cstate="print"/>
            <a:srcRect/>
            <a:stretch>
              <a:fillRect/>
            </a:stretch>
          </p:blipFill>
          <p:spPr bwMode="auto">
            <a:xfrm>
              <a:off x="3708264" y="1462314"/>
              <a:ext cx="5245237" cy="5230906"/>
            </a:xfrm>
            <a:prstGeom prst="rect">
              <a:avLst/>
            </a:prstGeom>
            <a:noFill/>
          </p:spPr>
        </p:pic>
        <p:sp>
          <p:nvSpPr>
            <p:cNvPr id="29" name="Rectangle 28"/>
            <p:cNvSpPr/>
            <p:nvPr/>
          </p:nvSpPr>
          <p:spPr bwMode="auto">
            <a:xfrm>
              <a:off x="152402" y="876300"/>
              <a:ext cx="8803341" cy="5803900"/>
            </a:xfrm>
            <a:prstGeom prst="rect">
              <a:avLst/>
            </a:prstGeom>
            <a:noFill/>
            <a:ln w="19050" cap="flat" cmpd="sng" algn="ctr">
              <a:solidFill>
                <a:srgbClr val="C0C9E6"/>
              </a:solidFill>
              <a:prstDash val="solid"/>
              <a:round/>
              <a:headEnd type="none" w="med" len="med"/>
              <a:tailEnd type="none" w="med" len="med"/>
            </a:ln>
            <a:effectLst/>
          </p:spPr>
          <p:txBody>
            <a:bodyPr vert="horz" wrap="square" lIns="91410" tIns="45706" rIns="91410" bIns="45706" numCol="1" rtlCol="0" anchor="ctr" anchorCtr="0" compatLnSpc="1">
              <a:prstTxWarp prst="textNoShape">
                <a:avLst/>
              </a:prstTxWarp>
              <a:noAutofit/>
            </a:bodyPr>
            <a:lstStyle/>
            <a:p>
              <a:pPr algn="ctr" fontAlgn="base">
                <a:spcBef>
                  <a:spcPct val="50000"/>
                </a:spcBef>
                <a:spcAft>
                  <a:spcPct val="0"/>
                </a:spcAft>
              </a:pPr>
              <a:endParaRPr lang="en-US" dirty="0">
                <a:latin typeface="Gill Sans MT" charset="0"/>
                <a:ea typeface="Arial" charset="0"/>
                <a:cs typeface="Arial" charset="0"/>
              </a:endParaRPr>
            </a:p>
          </p:txBody>
        </p:sp>
      </p:grpSp>
      <p:pic>
        <p:nvPicPr>
          <p:cNvPr id="117764" name="Picture 4" descr="C:\Documents and Settings\brushm\Application Data\PixelMetrics\CaptureWiz\Temp\58.jpg"/>
          <p:cNvPicPr>
            <a:picLocks noChangeAspect="1" noChangeArrowheads="1"/>
          </p:cNvPicPr>
          <p:nvPr/>
        </p:nvPicPr>
        <p:blipFill>
          <a:blip r:embed="rId4" cstate="print"/>
          <a:srcRect/>
          <a:stretch>
            <a:fillRect/>
          </a:stretch>
        </p:blipFill>
        <p:spPr bwMode="auto">
          <a:xfrm>
            <a:off x="250684" y="1479549"/>
            <a:ext cx="1425717" cy="552157"/>
          </a:xfrm>
          <a:prstGeom prst="rect">
            <a:avLst/>
          </a:prstGeom>
          <a:noFill/>
        </p:spPr>
      </p:pic>
      <p:sp>
        <p:nvSpPr>
          <p:cNvPr id="9" name="Rectangle 8"/>
          <p:cNvSpPr/>
          <p:nvPr/>
        </p:nvSpPr>
        <p:spPr bwMode="auto">
          <a:xfrm>
            <a:off x="-15240" y="5080"/>
            <a:ext cx="9213028" cy="679966"/>
          </a:xfrm>
          <a:prstGeom prst="rect">
            <a:avLst/>
          </a:prstGeom>
          <a:solidFill>
            <a:srgbClr val="C0D2E6"/>
          </a:solidFill>
          <a:ln w="9525" cap="flat" cmpd="sng" algn="ctr">
            <a:noFill/>
            <a:prstDash val="solid"/>
            <a:round/>
            <a:headEnd type="none" w="med" len="med"/>
            <a:tailEnd type="none" w="med" len="med"/>
          </a:ln>
          <a:effectLst/>
        </p:spPr>
        <p:txBody>
          <a:bodyPr vert="horz" wrap="square" lIns="91410" tIns="45706" rIns="91410" bIns="45706" numCol="1" rtlCol="0" anchor="ctr" anchorCtr="0" compatLnSpc="1">
            <a:prstTxWarp prst="textNoShape">
              <a:avLst/>
            </a:prstTxWarp>
            <a:noAutofit/>
          </a:bodyPr>
          <a:lstStyle/>
          <a:p>
            <a:pPr algn="ctr" fontAlgn="base">
              <a:spcBef>
                <a:spcPct val="50000"/>
              </a:spcBef>
              <a:spcAft>
                <a:spcPct val="0"/>
              </a:spcAft>
            </a:pPr>
            <a:endParaRPr lang="en-US" dirty="0">
              <a:latin typeface="Gill Sans MT" charset="0"/>
              <a:ea typeface="Arial" charset="0"/>
              <a:cs typeface="Arial" charset="0"/>
            </a:endParaRPr>
          </a:p>
        </p:txBody>
      </p:sp>
      <p:sp>
        <p:nvSpPr>
          <p:cNvPr id="12" name="Rectangle 11"/>
          <p:cNvSpPr/>
          <p:nvPr/>
        </p:nvSpPr>
        <p:spPr>
          <a:xfrm>
            <a:off x="1771650" y="990600"/>
            <a:ext cx="7219950" cy="1107967"/>
          </a:xfrm>
          <a:prstGeom prst="rect">
            <a:avLst/>
          </a:prstGeom>
        </p:spPr>
        <p:txBody>
          <a:bodyPr wrap="square" lIns="91410" tIns="45706" rIns="91410" bIns="45706">
            <a:spAutoFit/>
          </a:bodyPr>
          <a:lstStyle/>
          <a:p>
            <a:pPr marL="0" lvl="1" algn="just" defTabSz="1828215" fontAlgn="ctr"/>
            <a:r>
              <a:rPr lang="en-US" sz="2200" b="1" dirty="0" smtClean="0"/>
              <a:t>The </a:t>
            </a:r>
            <a:r>
              <a:rPr lang="en-US" sz="2200" b="1" dirty="0" err="1" smtClean="0"/>
              <a:t>BioAssay</a:t>
            </a:r>
            <a:r>
              <a:rPr lang="en-US" sz="2200" b="1" dirty="0" smtClean="0"/>
              <a:t> Ontology represents high throughput screening (HTS) assays, and is used to query and analyze data in the NCBI </a:t>
            </a:r>
            <a:r>
              <a:rPr lang="en-US" sz="2200" b="1" dirty="0" err="1" smtClean="0"/>
              <a:t>Pubchem</a:t>
            </a:r>
            <a:r>
              <a:rPr lang="en-US" sz="2200" b="1" dirty="0" smtClean="0"/>
              <a:t> database</a:t>
            </a:r>
            <a:endParaRPr lang="en-US" sz="2000" b="1" dirty="0" smtClean="0"/>
          </a:p>
        </p:txBody>
      </p:sp>
      <p:pic>
        <p:nvPicPr>
          <p:cNvPr id="117762" name="Picture 2" descr="C:\Documents and Settings\brushm\Application Data\PixelMetrics\CaptureWiz\Temp\56.jpg"/>
          <p:cNvPicPr>
            <a:picLocks noChangeAspect="1" noChangeArrowheads="1"/>
          </p:cNvPicPr>
          <p:nvPr/>
        </p:nvPicPr>
        <p:blipFill>
          <a:blip r:embed="rId5" cstate="print"/>
          <a:srcRect/>
          <a:stretch>
            <a:fillRect/>
          </a:stretch>
        </p:blipFill>
        <p:spPr bwMode="auto">
          <a:xfrm>
            <a:off x="246744" y="1049566"/>
            <a:ext cx="1447799" cy="465051"/>
          </a:xfrm>
          <a:prstGeom prst="rect">
            <a:avLst/>
          </a:prstGeom>
          <a:noFill/>
        </p:spPr>
      </p:pic>
      <p:sp>
        <p:nvSpPr>
          <p:cNvPr id="15" name="TextBox 14"/>
          <p:cNvSpPr txBox="1"/>
          <p:nvPr/>
        </p:nvSpPr>
        <p:spPr>
          <a:xfrm>
            <a:off x="309412" y="1454151"/>
            <a:ext cx="1300232" cy="646303"/>
          </a:xfrm>
          <a:prstGeom prst="rect">
            <a:avLst/>
          </a:prstGeom>
          <a:noFill/>
        </p:spPr>
        <p:txBody>
          <a:bodyPr wrap="none" lIns="91410" tIns="45706" rIns="91410" bIns="45706" rtlCol="0">
            <a:spAutoFit/>
          </a:bodyPr>
          <a:lstStyle/>
          <a:p>
            <a:pPr algn="ctr"/>
            <a:r>
              <a:rPr lang="en-US" dirty="0" smtClean="0">
                <a:latin typeface="Calibri" pitchFamily="34" charset="0"/>
              </a:rPr>
              <a:t>T</a:t>
            </a:r>
            <a:r>
              <a:rPr lang="en-US" sz="1400" dirty="0" smtClean="0">
                <a:latin typeface="Calibri" pitchFamily="34" charset="0"/>
              </a:rPr>
              <a:t>HE </a:t>
            </a:r>
            <a:r>
              <a:rPr lang="en-US" dirty="0" smtClean="0">
                <a:latin typeface="Calibri" pitchFamily="34" charset="0"/>
              </a:rPr>
              <a:t>B</a:t>
            </a:r>
            <a:r>
              <a:rPr lang="en-US" sz="1400" dirty="0" smtClean="0">
                <a:latin typeface="Calibri" pitchFamily="34" charset="0"/>
              </a:rPr>
              <a:t>IO</a:t>
            </a:r>
            <a:r>
              <a:rPr lang="en-US" dirty="0" smtClean="0">
                <a:latin typeface="Calibri" pitchFamily="34" charset="0"/>
              </a:rPr>
              <a:t>A</a:t>
            </a:r>
            <a:r>
              <a:rPr lang="en-US" sz="1400" dirty="0" smtClean="0">
                <a:latin typeface="Calibri" pitchFamily="34" charset="0"/>
              </a:rPr>
              <a:t>SSAY</a:t>
            </a:r>
          </a:p>
          <a:p>
            <a:pPr algn="ctr"/>
            <a:r>
              <a:rPr lang="en-US" dirty="0" smtClean="0">
                <a:latin typeface="Calibri" pitchFamily="34" charset="0"/>
              </a:rPr>
              <a:t>O</a:t>
            </a:r>
            <a:r>
              <a:rPr lang="en-US" sz="1400" dirty="0" smtClean="0">
                <a:latin typeface="Calibri" pitchFamily="34" charset="0"/>
              </a:rPr>
              <a:t>NTOLOGY</a:t>
            </a:r>
            <a:endParaRPr lang="en-US" sz="1400" dirty="0">
              <a:latin typeface="Calibri" pitchFamily="34" charset="0"/>
            </a:endParaRPr>
          </a:p>
        </p:txBody>
      </p:sp>
      <p:sp>
        <p:nvSpPr>
          <p:cNvPr id="17" name="Rectangle 16"/>
          <p:cNvSpPr/>
          <p:nvPr/>
        </p:nvSpPr>
        <p:spPr bwMode="auto">
          <a:xfrm>
            <a:off x="228600" y="1037772"/>
            <a:ext cx="1447800" cy="1019628"/>
          </a:xfrm>
          <a:prstGeom prst="rect">
            <a:avLst/>
          </a:prstGeom>
          <a:noFill/>
          <a:ln w="28575" cap="flat" cmpd="sng" algn="ctr">
            <a:solidFill>
              <a:schemeClr val="tx1"/>
            </a:solidFill>
            <a:prstDash val="solid"/>
            <a:round/>
            <a:headEnd type="none" w="med" len="med"/>
            <a:tailEnd type="none" w="med" len="med"/>
          </a:ln>
          <a:effectLst/>
        </p:spPr>
        <p:txBody>
          <a:bodyPr vert="horz" wrap="square" lIns="91410" tIns="45706" rIns="91410" bIns="45706" numCol="1" rtlCol="0" anchor="ctr" anchorCtr="0" compatLnSpc="1">
            <a:prstTxWarp prst="textNoShape">
              <a:avLst/>
            </a:prstTxWarp>
            <a:noAutofit/>
          </a:bodyPr>
          <a:lstStyle/>
          <a:p>
            <a:pPr algn="ctr" fontAlgn="base">
              <a:spcBef>
                <a:spcPct val="50000"/>
              </a:spcBef>
              <a:spcAft>
                <a:spcPct val="0"/>
              </a:spcAft>
            </a:pPr>
            <a:endParaRPr lang="en-US" dirty="0">
              <a:latin typeface="Gill Sans MT" charset="0"/>
              <a:ea typeface="Arial" charset="0"/>
              <a:cs typeface="Arial" charset="0"/>
            </a:endParaRPr>
          </a:p>
        </p:txBody>
      </p:sp>
      <p:sp>
        <p:nvSpPr>
          <p:cNvPr id="19" name="Rectangle 18"/>
          <p:cNvSpPr/>
          <p:nvPr/>
        </p:nvSpPr>
        <p:spPr>
          <a:xfrm>
            <a:off x="228600" y="2353299"/>
            <a:ext cx="8305800" cy="1354189"/>
          </a:xfrm>
          <a:prstGeom prst="rect">
            <a:avLst/>
          </a:prstGeom>
        </p:spPr>
        <p:txBody>
          <a:bodyPr wrap="square" lIns="91410" tIns="45706" rIns="91410" bIns="45706">
            <a:spAutoFit/>
          </a:bodyPr>
          <a:lstStyle/>
          <a:p>
            <a:r>
              <a:rPr lang="en-US" sz="2200" b="1" u="sng" dirty="0" smtClean="0">
                <a:solidFill>
                  <a:srgbClr val="000000"/>
                </a:solidFill>
              </a:rPr>
              <a:t>Horizontal Extensions to ReO</a:t>
            </a:r>
            <a:endParaRPr lang="en-US" sz="2200" b="1" dirty="0" smtClean="0">
              <a:solidFill>
                <a:srgbClr val="000000"/>
              </a:solidFill>
            </a:endParaRPr>
          </a:p>
          <a:p>
            <a:pPr marL="166688"/>
            <a:r>
              <a:rPr lang="en-US" sz="2000" b="1" dirty="0" smtClean="0">
                <a:solidFill>
                  <a:srgbClr val="000000"/>
                </a:solidFill>
              </a:rPr>
              <a:t>BAO builds defined classes using properties and design patterns from ReO to model key concepts for HTS (e.g. ‘</a:t>
            </a:r>
            <a:r>
              <a:rPr lang="en-US" sz="2000" b="1" dirty="0" err="1" smtClean="0">
                <a:solidFill>
                  <a:srgbClr val="FF0000"/>
                </a:solidFill>
              </a:rPr>
              <a:t>potentiator</a:t>
            </a:r>
            <a:r>
              <a:rPr lang="en-US" sz="2000" b="1" dirty="0" smtClean="0">
                <a:solidFill>
                  <a:srgbClr val="FF0000"/>
                </a:solidFill>
              </a:rPr>
              <a:t> reagent</a:t>
            </a:r>
            <a:r>
              <a:rPr lang="en-US" sz="2000" b="1" dirty="0" smtClean="0">
                <a:solidFill>
                  <a:srgbClr val="000000"/>
                </a:solidFill>
              </a:rPr>
              <a:t>’), and also extends these with specific chemical types) </a:t>
            </a:r>
            <a:endParaRPr lang="en-US" sz="2000" dirty="0"/>
          </a:p>
        </p:txBody>
      </p:sp>
      <p:sp>
        <p:nvSpPr>
          <p:cNvPr id="22" name="Rectangle 21"/>
          <p:cNvSpPr/>
          <p:nvPr/>
        </p:nvSpPr>
        <p:spPr>
          <a:xfrm>
            <a:off x="381000" y="4467789"/>
            <a:ext cx="2819400" cy="1631188"/>
          </a:xfrm>
          <a:prstGeom prst="rect">
            <a:avLst/>
          </a:prstGeom>
        </p:spPr>
        <p:txBody>
          <a:bodyPr wrap="square" lIns="91410" tIns="45706" rIns="91410" bIns="45706">
            <a:spAutoFit/>
          </a:bodyPr>
          <a:lstStyle/>
          <a:p>
            <a:r>
              <a:rPr lang="en-US" sz="2000" b="1" dirty="0" smtClean="0">
                <a:solidFill>
                  <a:srgbClr val="000000"/>
                </a:solidFill>
                <a:latin typeface="Calibri" pitchFamily="34" charset="0"/>
              </a:rPr>
              <a:t>‘</a:t>
            </a:r>
            <a:r>
              <a:rPr lang="en-US" sz="2000" b="1" dirty="0" err="1" smtClean="0">
                <a:solidFill>
                  <a:srgbClr val="FF0000"/>
                </a:solidFill>
                <a:latin typeface="Calibri" pitchFamily="34" charset="0"/>
              </a:rPr>
              <a:t>potentiator</a:t>
            </a:r>
            <a:r>
              <a:rPr lang="en-US" sz="2000" b="1" dirty="0" smtClean="0">
                <a:solidFill>
                  <a:srgbClr val="FF0000"/>
                </a:solidFill>
                <a:latin typeface="Calibri" pitchFamily="34" charset="0"/>
              </a:rPr>
              <a:t> reagent</a:t>
            </a:r>
            <a:r>
              <a:rPr lang="en-US" sz="2000" b="1" dirty="0" smtClean="0">
                <a:solidFill>
                  <a:srgbClr val="000000"/>
                </a:solidFill>
                <a:latin typeface="Calibri" pitchFamily="34" charset="0"/>
              </a:rPr>
              <a:t>’ </a:t>
            </a:r>
            <a:r>
              <a:rPr lang="en-US" sz="2000" dirty="0" smtClean="0">
                <a:solidFill>
                  <a:srgbClr val="000000"/>
                </a:solidFill>
                <a:latin typeface="Calibri" pitchFamily="34" charset="0"/>
              </a:rPr>
              <a:t>= ‘molecular entity’ </a:t>
            </a:r>
          </a:p>
          <a:p>
            <a:r>
              <a:rPr lang="en-US" sz="2000" b="1" dirty="0" smtClean="0">
                <a:solidFill>
                  <a:srgbClr val="000000"/>
                </a:solidFill>
                <a:latin typeface="Calibri" pitchFamily="34" charset="0"/>
              </a:rPr>
              <a:t>and</a:t>
            </a:r>
            <a:r>
              <a:rPr lang="en-US" sz="2000" dirty="0" smtClean="0">
                <a:solidFill>
                  <a:srgbClr val="000000"/>
                </a:solidFill>
                <a:latin typeface="Calibri" pitchFamily="34" charset="0"/>
              </a:rPr>
              <a:t> </a:t>
            </a:r>
            <a:r>
              <a:rPr lang="en-US" sz="2000" i="1" dirty="0" smtClean="0">
                <a:solidFill>
                  <a:srgbClr val="000000"/>
                </a:solidFill>
                <a:latin typeface="Calibri" pitchFamily="34" charset="0"/>
              </a:rPr>
              <a:t>has_role</a:t>
            </a:r>
            <a:r>
              <a:rPr lang="en-US" sz="2000" dirty="0" smtClean="0">
                <a:solidFill>
                  <a:srgbClr val="000000"/>
                </a:solidFill>
                <a:latin typeface="Calibri" pitchFamily="34" charset="0"/>
              </a:rPr>
              <a:t> </a:t>
            </a:r>
            <a:r>
              <a:rPr lang="en-US" sz="2000" b="1" dirty="0" smtClean="0">
                <a:solidFill>
                  <a:srgbClr val="000000"/>
                </a:solidFill>
                <a:latin typeface="Calibri" pitchFamily="34" charset="0"/>
              </a:rPr>
              <a:t>some</a:t>
            </a:r>
            <a:r>
              <a:rPr lang="en-US" sz="2000" dirty="0" smtClean="0">
                <a:solidFill>
                  <a:srgbClr val="000000"/>
                </a:solidFill>
                <a:latin typeface="Calibri" pitchFamily="34" charset="0"/>
              </a:rPr>
              <a:t> ‘molecular </a:t>
            </a:r>
            <a:r>
              <a:rPr lang="en-US" sz="2000" dirty="0" err="1" smtClean="0">
                <a:solidFill>
                  <a:srgbClr val="000000"/>
                </a:solidFill>
                <a:latin typeface="Calibri" pitchFamily="34" charset="0"/>
              </a:rPr>
              <a:t>potentiator</a:t>
            </a:r>
            <a:r>
              <a:rPr lang="en-US" sz="2000" dirty="0" smtClean="0">
                <a:solidFill>
                  <a:srgbClr val="000000"/>
                </a:solidFill>
                <a:latin typeface="Calibri" pitchFamily="34" charset="0"/>
              </a:rPr>
              <a:t> role’</a:t>
            </a:r>
            <a:endParaRPr lang="en-US" sz="2000" dirty="0">
              <a:latin typeface="Calibri" pitchFamily="34" charset="0"/>
            </a:endParaRPr>
          </a:p>
        </p:txBody>
      </p:sp>
      <p:pic>
        <p:nvPicPr>
          <p:cNvPr id="117770" name="Picture 10" descr="C:\Documents and Settings\brushm\Application Data\PixelMetrics\CaptureWiz\Temp\89.jpg"/>
          <p:cNvPicPr>
            <a:picLocks noChangeAspect="1" noChangeArrowheads="1"/>
          </p:cNvPicPr>
          <p:nvPr/>
        </p:nvPicPr>
        <p:blipFill>
          <a:blip r:embed="rId6" cstate="print"/>
          <a:srcRect/>
          <a:stretch>
            <a:fillRect/>
          </a:stretch>
        </p:blipFill>
        <p:spPr bwMode="auto">
          <a:xfrm>
            <a:off x="3294899" y="3947793"/>
            <a:ext cx="4934701" cy="2376807"/>
          </a:xfrm>
          <a:prstGeom prst="rect">
            <a:avLst/>
          </a:prstGeom>
          <a:noFill/>
          <a:ln w="28575">
            <a:solidFill>
              <a:schemeClr val="tx1"/>
            </a:solidFill>
          </a:ln>
        </p:spPr>
      </p:pic>
      <p:sp>
        <p:nvSpPr>
          <p:cNvPr id="26" name="Rectangle 25"/>
          <p:cNvSpPr/>
          <p:nvPr/>
        </p:nvSpPr>
        <p:spPr>
          <a:xfrm>
            <a:off x="-357192" y="34179"/>
            <a:ext cx="9906000" cy="707858"/>
          </a:xfrm>
          <a:prstGeom prst="rect">
            <a:avLst/>
          </a:prstGeom>
        </p:spPr>
        <p:txBody>
          <a:bodyPr wrap="square" lIns="91410" tIns="45706" rIns="91410" bIns="45706">
            <a:spAutoFit/>
          </a:bodyPr>
          <a:lstStyle/>
          <a:p>
            <a:pPr algn="ctr"/>
            <a:r>
              <a:rPr lang="en-US" sz="4000" b="1" kern="0" dirty="0" smtClean="0">
                <a:latin typeface="Garamond" pitchFamily="18" charset="0"/>
              </a:rPr>
              <a:t>Use Case: The </a:t>
            </a:r>
            <a:r>
              <a:rPr lang="en-US" sz="4000" b="1" kern="0" dirty="0" err="1" smtClean="0">
                <a:latin typeface="Garamond" pitchFamily="18" charset="0"/>
              </a:rPr>
              <a:t>BioAssay</a:t>
            </a:r>
            <a:r>
              <a:rPr lang="en-US" sz="4000" b="1" kern="0" dirty="0" smtClean="0">
                <a:latin typeface="Garamond" pitchFamily="18" charset="0"/>
              </a:rPr>
              <a:t> Ontology</a:t>
            </a:r>
            <a:endParaRPr lang="en-US" sz="4000" dirty="0">
              <a:latin typeface="Garamond" pitchFamily="18" charset="0"/>
            </a:endParaRPr>
          </a:p>
        </p:txBody>
      </p:sp>
      <p:cxnSp>
        <p:nvCxnSpPr>
          <p:cNvPr id="30" name="Straight Connector 29"/>
          <p:cNvCxnSpPr/>
          <p:nvPr/>
        </p:nvCxnSpPr>
        <p:spPr bwMode="auto">
          <a:xfrm>
            <a:off x="0" y="685800"/>
            <a:ext cx="9144000" cy="0"/>
          </a:xfrm>
          <a:prstGeom prst="line">
            <a:avLst/>
          </a:prstGeom>
          <a:noFill/>
          <a:ln w="28575" cap="flat" cmpd="sng" algn="ctr">
            <a:solidFill>
              <a:schemeClr val="tx1"/>
            </a:solidFill>
            <a:prstDash val="solid"/>
            <a:round/>
            <a:headEnd type="none" w="med" len="med"/>
            <a:tailEnd type="none" w="med" len="med"/>
          </a:ln>
          <a:effectLst/>
        </p:spPr>
      </p:cxnSp>
      <p:pic>
        <p:nvPicPr>
          <p:cNvPr id="16386" name="Picture 2" descr="C:\Documents and Settings\brushm\Application Data\PixelMetrics\CaptureWiz\Temp\31.jpg"/>
          <p:cNvPicPr>
            <a:picLocks noChangeAspect="1" noChangeArrowheads="1"/>
          </p:cNvPicPr>
          <p:nvPr/>
        </p:nvPicPr>
        <p:blipFill>
          <a:blip r:embed="rId7" cstate="print"/>
          <a:srcRect l="12188" t="32000" b="20000"/>
          <a:stretch>
            <a:fillRect/>
          </a:stretch>
        </p:blipFill>
        <p:spPr bwMode="auto">
          <a:xfrm>
            <a:off x="3739896" y="3959352"/>
            <a:ext cx="3842951" cy="457200"/>
          </a:xfrm>
          <a:prstGeom prst="rect">
            <a:avLst/>
          </a:prstGeom>
          <a:noFill/>
        </p:spPr>
      </p:pic>
      <p:sp>
        <p:nvSpPr>
          <p:cNvPr id="20" name="Rectangle 120"/>
          <p:cNvSpPr>
            <a:spLocks noChangeArrowheads="1"/>
          </p:cNvSpPr>
          <p:nvPr/>
        </p:nvSpPr>
        <p:spPr bwMode="auto">
          <a:xfrm>
            <a:off x="4076363" y="3995173"/>
            <a:ext cx="3565210" cy="396135"/>
          </a:xfrm>
          <a:prstGeom prst="rect">
            <a:avLst/>
          </a:prstGeom>
          <a:noFill/>
          <a:ln w="28575">
            <a:solidFill>
              <a:srgbClr val="FF0000"/>
            </a:solidFill>
            <a:round/>
            <a:headEnd/>
            <a:tailEnd/>
          </a:ln>
        </p:spPr>
        <p:txBody>
          <a:bodyPr lIns="91410" tIns="45706" rIns="91410" bIns="45706"/>
          <a:lstStyle/>
          <a:p>
            <a:pPr defTabSz="4805412" fontAlgn="base">
              <a:spcBef>
                <a:spcPct val="0"/>
              </a:spcBef>
              <a:spcAft>
                <a:spcPct val="0"/>
              </a:spcAft>
            </a:pPr>
            <a:endParaRPr lang="en-US" sz="9500" dirty="0">
              <a:solidFill>
                <a:srgbClr val="000000"/>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bwMode="auto">
          <a:xfrm>
            <a:off x="-15240" y="-4445"/>
            <a:ext cx="9159240" cy="679966"/>
          </a:xfrm>
          <a:prstGeom prst="rect">
            <a:avLst/>
          </a:prstGeom>
          <a:solidFill>
            <a:srgbClr val="C0D2E6"/>
          </a:solidFill>
          <a:ln w="9525" cap="flat" cmpd="sng" algn="ctr">
            <a:noFill/>
            <a:prstDash val="solid"/>
            <a:round/>
            <a:headEnd type="none" w="med" len="med"/>
            <a:tailEnd type="none" w="med" len="med"/>
          </a:ln>
          <a:effectLst/>
        </p:spPr>
        <p:txBody>
          <a:bodyPr vert="horz" wrap="square" lIns="91410" tIns="45706" rIns="91410" bIns="45706" numCol="1" rtlCol="0" anchor="ctr" anchorCtr="0" compatLnSpc="1">
            <a:prstTxWarp prst="textNoShape">
              <a:avLst/>
            </a:prstTxWarp>
            <a:noAutofit/>
          </a:bodyPr>
          <a:lstStyle/>
          <a:p>
            <a:pPr algn="ctr" fontAlgn="base">
              <a:spcBef>
                <a:spcPct val="50000"/>
              </a:spcBef>
              <a:spcAft>
                <a:spcPct val="0"/>
              </a:spcAft>
            </a:pPr>
            <a:endParaRPr lang="en-US" dirty="0">
              <a:latin typeface="Gill Sans MT" charset="0"/>
              <a:ea typeface="Arial" charset="0"/>
              <a:cs typeface="Arial" charset="0"/>
            </a:endParaRPr>
          </a:p>
        </p:txBody>
      </p:sp>
      <p:sp>
        <p:nvSpPr>
          <p:cNvPr id="42" name="Rectangle 41"/>
          <p:cNvSpPr/>
          <p:nvPr/>
        </p:nvSpPr>
        <p:spPr>
          <a:xfrm>
            <a:off x="232608" y="838201"/>
            <a:ext cx="8692444" cy="5851330"/>
          </a:xfrm>
          <a:prstGeom prst="rect">
            <a:avLst/>
          </a:prstGeom>
          <a:noFill/>
          <a:ln w="28575"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dirty="0">
              <a:ln>
                <a:solidFill>
                  <a:schemeClr val="tx2"/>
                </a:solidFill>
              </a:ln>
              <a:solidFill>
                <a:schemeClr val="tx2"/>
              </a:solidFill>
            </a:endParaRPr>
          </a:p>
        </p:txBody>
      </p:sp>
      <p:sp>
        <p:nvSpPr>
          <p:cNvPr id="21" name="Rectangle 20"/>
          <p:cNvSpPr/>
          <p:nvPr/>
        </p:nvSpPr>
        <p:spPr>
          <a:xfrm>
            <a:off x="304567" y="1026504"/>
            <a:ext cx="8557044" cy="1569632"/>
          </a:xfrm>
          <a:prstGeom prst="rect">
            <a:avLst/>
          </a:prstGeom>
        </p:spPr>
        <p:txBody>
          <a:bodyPr wrap="square" lIns="91410" tIns="45706" rIns="91410" bIns="45706">
            <a:spAutoFit/>
          </a:bodyPr>
          <a:lstStyle/>
          <a:p>
            <a:pPr algn="ctr"/>
            <a:r>
              <a:rPr lang="en-US" sz="2400" b="1" dirty="0" smtClean="0">
                <a:solidFill>
                  <a:srgbClr val="002060"/>
                </a:solidFill>
              </a:rPr>
              <a:t>Defined cell line classes created through ‘horizontal extension of ReO allows cell lines to be classified along multiple dimensions, and returned through different queries </a:t>
            </a:r>
            <a:endParaRPr lang="en-US" sz="2400" dirty="0" smtClean="0"/>
          </a:p>
          <a:p>
            <a:pPr algn="ctr"/>
            <a:endParaRPr lang="en-US" sz="2400" b="1" dirty="0" smtClean="0">
              <a:solidFill>
                <a:srgbClr val="002060"/>
              </a:solidFill>
            </a:endParaRPr>
          </a:p>
        </p:txBody>
      </p:sp>
      <p:pic>
        <p:nvPicPr>
          <p:cNvPr id="22" name="Picture 16" descr="C:\Documents and Settings\brushm\Application Data\PixelMetrics\CaptureWiz\Temp\147.jpg"/>
          <p:cNvPicPr>
            <a:picLocks noChangeAspect="1" noChangeArrowheads="1"/>
          </p:cNvPicPr>
          <p:nvPr/>
        </p:nvPicPr>
        <p:blipFill>
          <a:blip r:embed="rId3" cstate="print"/>
          <a:srcRect/>
          <a:stretch>
            <a:fillRect/>
          </a:stretch>
        </p:blipFill>
        <p:spPr bwMode="auto">
          <a:xfrm>
            <a:off x="464460" y="2720557"/>
            <a:ext cx="5306735" cy="3314700"/>
          </a:xfrm>
          <a:prstGeom prst="rect">
            <a:avLst/>
          </a:prstGeom>
          <a:noFill/>
          <a:ln w="28575">
            <a:noFill/>
          </a:ln>
        </p:spPr>
      </p:pic>
      <p:sp>
        <p:nvSpPr>
          <p:cNvPr id="15" name="Rectangle 14"/>
          <p:cNvSpPr/>
          <p:nvPr/>
        </p:nvSpPr>
        <p:spPr>
          <a:xfrm>
            <a:off x="391887" y="2513726"/>
            <a:ext cx="5399315" cy="36575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26" name="Rectangle 25"/>
          <p:cNvSpPr/>
          <p:nvPr/>
        </p:nvSpPr>
        <p:spPr>
          <a:xfrm>
            <a:off x="5918202" y="3700270"/>
            <a:ext cx="2833914" cy="10631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27" name="Rectangle 26"/>
          <p:cNvSpPr/>
          <p:nvPr/>
        </p:nvSpPr>
        <p:spPr>
          <a:xfrm>
            <a:off x="5918202" y="4879555"/>
            <a:ext cx="2833914" cy="129176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28" name="Rectangle 27"/>
          <p:cNvSpPr/>
          <p:nvPr/>
        </p:nvSpPr>
        <p:spPr>
          <a:xfrm>
            <a:off x="5918202" y="2513726"/>
            <a:ext cx="2833914" cy="10631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29" name="TextBox 28"/>
          <p:cNvSpPr txBox="1"/>
          <p:nvPr/>
        </p:nvSpPr>
        <p:spPr>
          <a:xfrm>
            <a:off x="5831118" y="2601320"/>
            <a:ext cx="3010756" cy="984885"/>
          </a:xfrm>
          <a:prstGeom prst="rect">
            <a:avLst/>
          </a:prstGeom>
          <a:noFill/>
          <a:ln>
            <a:noFill/>
          </a:ln>
        </p:spPr>
        <p:txBody>
          <a:bodyPr wrap="square" lIns="91440" tIns="45720" rIns="91440" bIns="45720" rtlCol="0">
            <a:spAutoFit/>
          </a:bodyPr>
          <a:lstStyle/>
          <a:p>
            <a:pPr algn="ctr"/>
            <a:r>
              <a:rPr lang="en-US" sz="2000" b="1" dirty="0" smtClean="0">
                <a:solidFill>
                  <a:srgbClr val="FF0000"/>
                </a:solidFill>
              </a:rPr>
              <a:t>neuronal cell line </a:t>
            </a:r>
            <a:r>
              <a:rPr lang="en-US" sz="1900" b="1" dirty="0" smtClean="0"/>
              <a:t> </a:t>
            </a:r>
          </a:p>
          <a:p>
            <a:pPr algn="ctr"/>
            <a:r>
              <a:rPr lang="en-US" sz="1900" dirty="0" smtClean="0"/>
              <a:t>‘cell line’ </a:t>
            </a:r>
            <a:r>
              <a:rPr lang="en-US" sz="1900" b="1" dirty="0" smtClean="0"/>
              <a:t>and</a:t>
            </a:r>
            <a:r>
              <a:rPr lang="en-US" sz="1900" dirty="0" smtClean="0"/>
              <a:t> </a:t>
            </a:r>
            <a:r>
              <a:rPr lang="en-US" sz="1900" i="1" dirty="0" smtClean="0"/>
              <a:t>derives_from</a:t>
            </a:r>
            <a:r>
              <a:rPr lang="en-US" sz="1900" dirty="0" smtClean="0"/>
              <a:t> </a:t>
            </a:r>
            <a:r>
              <a:rPr lang="en-US" sz="1900" b="1" dirty="0" smtClean="0"/>
              <a:t>some</a:t>
            </a:r>
            <a:r>
              <a:rPr lang="en-US" sz="1900" dirty="0" smtClean="0"/>
              <a:t> ‘neuron’</a:t>
            </a:r>
            <a:endParaRPr lang="en-US" sz="1900" dirty="0"/>
          </a:p>
        </p:txBody>
      </p:sp>
      <p:sp>
        <p:nvSpPr>
          <p:cNvPr id="30" name="TextBox 29"/>
          <p:cNvSpPr txBox="1"/>
          <p:nvPr/>
        </p:nvSpPr>
        <p:spPr>
          <a:xfrm>
            <a:off x="5943600" y="3768543"/>
            <a:ext cx="2757714" cy="984885"/>
          </a:xfrm>
          <a:prstGeom prst="rect">
            <a:avLst/>
          </a:prstGeom>
          <a:noFill/>
        </p:spPr>
        <p:txBody>
          <a:bodyPr wrap="square" lIns="91440" tIns="45720" rIns="91440" bIns="45720" rtlCol="0">
            <a:spAutoFit/>
          </a:bodyPr>
          <a:lstStyle/>
          <a:p>
            <a:pPr algn="ctr"/>
            <a:r>
              <a:rPr lang="en-US" sz="2000" b="1" dirty="0" smtClean="0">
                <a:solidFill>
                  <a:srgbClr val="FF0000"/>
                </a:solidFill>
              </a:rPr>
              <a:t>disease model cell line </a:t>
            </a:r>
            <a:r>
              <a:rPr lang="en-US" sz="1900" b="1" dirty="0" smtClean="0"/>
              <a:t> </a:t>
            </a:r>
            <a:r>
              <a:rPr lang="en-US" sz="1900" dirty="0" smtClean="0"/>
              <a:t>cell line </a:t>
            </a:r>
            <a:r>
              <a:rPr lang="en-US" sz="1900" b="1" dirty="0" smtClean="0"/>
              <a:t>and</a:t>
            </a:r>
            <a:r>
              <a:rPr lang="en-US" sz="1900" dirty="0" smtClean="0"/>
              <a:t> </a:t>
            </a:r>
            <a:r>
              <a:rPr lang="en-US" sz="1900" i="1" dirty="0" err="1" smtClean="0"/>
              <a:t>model_of</a:t>
            </a:r>
            <a:r>
              <a:rPr lang="en-US" sz="1900" i="1" dirty="0" smtClean="0"/>
              <a:t> </a:t>
            </a:r>
            <a:r>
              <a:rPr lang="en-US" sz="1900" b="1" dirty="0" smtClean="0"/>
              <a:t>some</a:t>
            </a:r>
            <a:r>
              <a:rPr lang="en-US" sz="1900" dirty="0" smtClean="0"/>
              <a:t> ‘disease’</a:t>
            </a:r>
            <a:endParaRPr lang="en-US" sz="1900" dirty="0"/>
          </a:p>
        </p:txBody>
      </p:sp>
      <p:sp>
        <p:nvSpPr>
          <p:cNvPr id="32" name="TextBox 31"/>
          <p:cNvSpPr txBox="1"/>
          <p:nvPr/>
        </p:nvSpPr>
        <p:spPr>
          <a:xfrm>
            <a:off x="5820234" y="4894928"/>
            <a:ext cx="2979054" cy="1277273"/>
          </a:xfrm>
          <a:prstGeom prst="rect">
            <a:avLst/>
          </a:prstGeom>
          <a:noFill/>
        </p:spPr>
        <p:txBody>
          <a:bodyPr wrap="square" lIns="91440" tIns="45720" rIns="91440" bIns="45720" rtlCol="0">
            <a:spAutoFit/>
          </a:bodyPr>
          <a:lstStyle/>
          <a:p>
            <a:pPr algn="ctr"/>
            <a:r>
              <a:rPr lang="en-US" sz="2000" b="1" dirty="0" smtClean="0">
                <a:solidFill>
                  <a:srgbClr val="FF0000"/>
                </a:solidFill>
              </a:rPr>
              <a:t>mammalian cell line</a:t>
            </a:r>
            <a:r>
              <a:rPr lang="en-US" sz="2000" b="1" dirty="0" smtClean="0"/>
              <a:t> </a:t>
            </a:r>
            <a:endParaRPr lang="en-US" sz="1900" b="1" dirty="0" smtClean="0"/>
          </a:p>
          <a:p>
            <a:pPr algn="ctr"/>
            <a:r>
              <a:rPr lang="en-US" sz="1900" dirty="0" smtClean="0"/>
              <a:t> ‘cell line’ </a:t>
            </a:r>
            <a:r>
              <a:rPr lang="en-US" sz="1900" b="1" dirty="0" smtClean="0"/>
              <a:t>and</a:t>
            </a:r>
            <a:r>
              <a:rPr lang="en-US" sz="1900" dirty="0" smtClean="0"/>
              <a:t> </a:t>
            </a:r>
            <a:r>
              <a:rPr lang="en-US" sz="1900" i="1" dirty="0" smtClean="0"/>
              <a:t>derives_from</a:t>
            </a:r>
            <a:r>
              <a:rPr lang="en-US" sz="1900" dirty="0" smtClean="0"/>
              <a:t> </a:t>
            </a:r>
            <a:r>
              <a:rPr lang="en-US" sz="1900" b="1" dirty="0" smtClean="0"/>
              <a:t>some</a:t>
            </a:r>
            <a:r>
              <a:rPr lang="en-US" sz="1900" dirty="0" smtClean="0"/>
              <a:t> (‘cell’ </a:t>
            </a:r>
            <a:r>
              <a:rPr lang="en-US" sz="1900" b="1" dirty="0" smtClean="0"/>
              <a:t>and</a:t>
            </a:r>
            <a:r>
              <a:rPr lang="en-US" sz="1900" dirty="0" smtClean="0"/>
              <a:t> (</a:t>
            </a:r>
            <a:r>
              <a:rPr lang="en-US" sz="1900" i="1" dirty="0" smtClean="0"/>
              <a:t>part_of</a:t>
            </a:r>
            <a:r>
              <a:rPr lang="en-US" sz="1900" dirty="0" smtClean="0"/>
              <a:t> </a:t>
            </a:r>
            <a:r>
              <a:rPr lang="en-US" sz="1900" b="1" dirty="0" smtClean="0"/>
              <a:t>some</a:t>
            </a:r>
            <a:r>
              <a:rPr lang="en-US" sz="1900" dirty="0" smtClean="0"/>
              <a:t> ‘mammal‘))</a:t>
            </a:r>
            <a:endParaRPr lang="en-US" sz="1900" dirty="0"/>
          </a:p>
        </p:txBody>
      </p:sp>
      <p:sp>
        <p:nvSpPr>
          <p:cNvPr id="46" name="TextBox 45"/>
          <p:cNvSpPr txBox="1"/>
          <p:nvPr/>
        </p:nvSpPr>
        <p:spPr>
          <a:xfrm>
            <a:off x="8448675" y="3635404"/>
            <a:ext cx="301686" cy="553998"/>
          </a:xfrm>
          <a:prstGeom prst="rect">
            <a:avLst/>
          </a:prstGeom>
          <a:noFill/>
        </p:spPr>
        <p:txBody>
          <a:bodyPr wrap="none" lIns="91440" tIns="45720" rIns="91440" bIns="45720" rtlCol="0">
            <a:spAutoFit/>
          </a:bodyPr>
          <a:lstStyle/>
          <a:p>
            <a:r>
              <a:rPr lang="en-US" sz="3000" dirty="0" smtClean="0"/>
              <a:t>-</a:t>
            </a:r>
            <a:endParaRPr lang="en-US" sz="3000" dirty="0"/>
          </a:p>
        </p:txBody>
      </p:sp>
      <p:sp>
        <p:nvSpPr>
          <p:cNvPr id="47" name="TextBox 46"/>
          <p:cNvSpPr txBox="1"/>
          <p:nvPr/>
        </p:nvSpPr>
        <p:spPr>
          <a:xfrm>
            <a:off x="8448675" y="3681814"/>
            <a:ext cx="301686" cy="553998"/>
          </a:xfrm>
          <a:prstGeom prst="rect">
            <a:avLst/>
          </a:prstGeom>
          <a:noFill/>
        </p:spPr>
        <p:txBody>
          <a:bodyPr wrap="none" lIns="91440" tIns="45720" rIns="91440" bIns="45720" rtlCol="0">
            <a:spAutoFit/>
          </a:bodyPr>
          <a:lstStyle/>
          <a:p>
            <a:r>
              <a:rPr lang="en-US" sz="3000" dirty="0" smtClean="0"/>
              <a:t>-</a:t>
            </a:r>
            <a:endParaRPr lang="en-US" sz="3000" dirty="0"/>
          </a:p>
        </p:txBody>
      </p:sp>
      <p:sp>
        <p:nvSpPr>
          <p:cNvPr id="49" name="TextBox 48"/>
          <p:cNvSpPr txBox="1"/>
          <p:nvPr/>
        </p:nvSpPr>
        <p:spPr>
          <a:xfrm>
            <a:off x="8448675" y="3727819"/>
            <a:ext cx="301686" cy="553998"/>
          </a:xfrm>
          <a:prstGeom prst="rect">
            <a:avLst/>
          </a:prstGeom>
          <a:noFill/>
        </p:spPr>
        <p:txBody>
          <a:bodyPr wrap="none" lIns="91440" tIns="45720" rIns="91440" bIns="45720" rtlCol="0">
            <a:spAutoFit/>
          </a:bodyPr>
          <a:lstStyle/>
          <a:p>
            <a:r>
              <a:rPr lang="en-US" sz="3000" dirty="0" smtClean="0"/>
              <a:t>-</a:t>
            </a:r>
            <a:endParaRPr lang="en-US" sz="3000" dirty="0"/>
          </a:p>
        </p:txBody>
      </p:sp>
      <p:sp>
        <p:nvSpPr>
          <p:cNvPr id="50" name="TextBox 49"/>
          <p:cNvSpPr txBox="1"/>
          <p:nvPr/>
        </p:nvSpPr>
        <p:spPr>
          <a:xfrm>
            <a:off x="8319861" y="4763437"/>
            <a:ext cx="301686" cy="553998"/>
          </a:xfrm>
          <a:prstGeom prst="rect">
            <a:avLst/>
          </a:prstGeom>
          <a:noFill/>
        </p:spPr>
        <p:txBody>
          <a:bodyPr wrap="none" lIns="91440" tIns="45720" rIns="91440" bIns="45720" rtlCol="0">
            <a:spAutoFit/>
          </a:bodyPr>
          <a:lstStyle/>
          <a:p>
            <a:r>
              <a:rPr lang="en-US" sz="3000" dirty="0" smtClean="0"/>
              <a:t>-</a:t>
            </a:r>
            <a:endParaRPr lang="en-US" sz="3000" dirty="0"/>
          </a:p>
        </p:txBody>
      </p:sp>
      <p:sp>
        <p:nvSpPr>
          <p:cNvPr id="51" name="TextBox 50"/>
          <p:cNvSpPr txBox="1"/>
          <p:nvPr/>
        </p:nvSpPr>
        <p:spPr>
          <a:xfrm>
            <a:off x="8319861" y="4809847"/>
            <a:ext cx="301686" cy="553998"/>
          </a:xfrm>
          <a:prstGeom prst="rect">
            <a:avLst/>
          </a:prstGeom>
          <a:noFill/>
        </p:spPr>
        <p:txBody>
          <a:bodyPr wrap="none" lIns="91440" tIns="45720" rIns="91440" bIns="45720" rtlCol="0">
            <a:spAutoFit/>
          </a:bodyPr>
          <a:lstStyle/>
          <a:p>
            <a:r>
              <a:rPr lang="en-US" sz="3000" dirty="0" smtClean="0"/>
              <a:t>-</a:t>
            </a:r>
            <a:endParaRPr lang="en-US" sz="3000" dirty="0"/>
          </a:p>
        </p:txBody>
      </p:sp>
      <p:sp>
        <p:nvSpPr>
          <p:cNvPr id="52" name="TextBox 51"/>
          <p:cNvSpPr txBox="1"/>
          <p:nvPr/>
        </p:nvSpPr>
        <p:spPr>
          <a:xfrm>
            <a:off x="8319861" y="4855852"/>
            <a:ext cx="301686" cy="553998"/>
          </a:xfrm>
          <a:prstGeom prst="rect">
            <a:avLst/>
          </a:prstGeom>
          <a:noFill/>
        </p:spPr>
        <p:txBody>
          <a:bodyPr wrap="none" lIns="91440" tIns="45720" rIns="91440" bIns="45720" rtlCol="0">
            <a:spAutoFit/>
          </a:bodyPr>
          <a:lstStyle/>
          <a:p>
            <a:r>
              <a:rPr lang="en-US" sz="3000" dirty="0" smtClean="0"/>
              <a:t>-</a:t>
            </a:r>
            <a:endParaRPr lang="en-US" sz="3000" dirty="0"/>
          </a:p>
        </p:txBody>
      </p:sp>
      <p:sp>
        <p:nvSpPr>
          <p:cNvPr id="53" name="TextBox 52"/>
          <p:cNvSpPr txBox="1"/>
          <p:nvPr/>
        </p:nvSpPr>
        <p:spPr>
          <a:xfrm>
            <a:off x="8191500" y="2472965"/>
            <a:ext cx="301686" cy="553998"/>
          </a:xfrm>
          <a:prstGeom prst="rect">
            <a:avLst/>
          </a:prstGeom>
          <a:noFill/>
        </p:spPr>
        <p:txBody>
          <a:bodyPr wrap="none" lIns="91440" tIns="45720" rIns="91440" bIns="45720" rtlCol="0">
            <a:spAutoFit/>
          </a:bodyPr>
          <a:lstStyle/>
          <a:p>
            <a:r>
              <a:rPr lang="en-US" sz="3000" dirty="0" smtClean="0"/>
              <a:t>-</a:t>
            </a:r>
            <a:endParaRPr lang="en-US" sz="3000" dirty="0"/>
          </a:p>
        </p:txBody>
      </p:sp>
      <p:sp>
        <p:nvSpPr>
          <p:cNvPr id="54" name="TextBox 53"/>
          <p:cNvSpPr txBox="1"/>
          <p:nvPr/>
        </p:nvSpPr>
        <p:spPr>
          <a:xfrm>
            <a:off x="8191500" y="2519375"/>
            <a:ext cx="301686" cy="553998"/>
          </a:xfrm>
          <a:prstGeom prst="rect">
            <a:avLst/>
          </a:prstGeom>
          <a:noFill/>
        </p:spPr>
        <p:txBody>
          <a:bodyPr wrap="none" lIns="91440" tIns="45720" rIns="91440" bIns="45720" rtlCol="0">
            <a:spAutoFit/>
          </a:bodyPr>
          <a:lstStyle/>
          <a:p>
            <a:r>
              <a:rPr lang="en-US" sz="3000" dirty="0" smtClean="0"/>
              <a:t>-</a:t>
            </a:r>
            <a:endParaRPr lang="en-US" sz="3000" dirty="0"/>
          </a:p>
        </p:txBody>
      </p:sp>
      <p:sp>
        <p:nvSpPr>
          <p:cNvPr id="55" name="TextBox 54"/>
          <p:cNvSpPr txBox="1"/>
          <p:nvPr/>
        </p:nvSpPr>
        <p:spPr>
          <a:xfrm>
            <a:off x="8191500" y="2565380"/>
            <a:ext cx="301686" cy="553998"/>
          </a:xfrm>
          <a:prstGeom prst="rect">
            <a:avLst/>
          </a:prstGeom>
          <a:noFill/>
        </p:spPr>
        <p:txBody>
          <a:bodyPr wrap="none" lIns="91440" tIns="45720" rIns="91440" bIns="45720" rtlCol="0">
            <a:spAutoFit/>
          </a:bodyPr>
          <a:lstStyle/>
          <a:p>
            <a:r>
              <a:rPr lang="en-US" sz="3000" dirty="0" smtClean="0"/>
              <a:t>-</a:t>
            </a:r>
            <a:endParaRPr lang="en-US" sz="3000" dirty="0"/>
          </a:p>
        </p:txBody>
      </p:sp>
      <p:sp>
        <p:nvSpPr>
          <p:cNvPr id="25" name="Rectangle 24"/>
          <p:cNvSpPr/>
          <p:nvPr/>
        </p:nvSpPr>
        <p:spPr>
          <a:xfrm>
            <a:off x="342122" y="-63423"/>
            <a:ext cx="8458200" cy="769441"/>
          </a:xfrm>
          <a:prstGeom prst="rect">
            <a:avLst/>
          </a:prstGeom>
        </p:spPr>
        <p:txBody>
          <a:bodyPr wrap="square" lIns="91440" tIns="45720" rIns="91440" bIns="45720">
            <a:spAutoFit/>
          </a:bodyPr>
          <a:lstStyle/>
          <a:p>
            <a:pPr marL="457200" indent="-457200"/>
            <a:r>
              <a:rPr lang="en-US" sz="4400" b="1" dirty="0" smtClean="0">
                <a:solidFill>
                  <a:srgbClr val="1B3F6B"/>
                </a:solidFill>
                <a:effectLst>
                  <a:outerShdw blurRad="38100" dist="38100" dir="2700000" algn="tl">
                    <a:srgbClr val="000000">
                      <a:alpha val="43137"/>
                    </a:srgbClr>
                  </a:outerShdw>
                </a:effectLst>
              </a:rPr>
              <a:t>eagle-</a:t>
            </a:r>
            <a:r>
              <a:rPr lang="en-US" sz="4400" b="1" dirty="0" err="1" smtClean="0">
                <a:solidFill>
                  <a:srgbClr val="1B3F6B"/>
                </a:solidFill>
                <a:effectLst>
                  <a:outerShdw blurRad="38100" dist="38100" dir="2700000" algn="tl">
                    <a:srgbClr val="000000">
                      <a:alpha val="43137"/>
                    </a:srgbClr>
                  </a:outerShdw>
                </a:effectLst>
              </a:rPr>
              <a:t>i</a:t>
            </a:r>
            <a:r>
              <a:rPr lang="en-US" sz="4400" b="1" dirty="0" smtClean="0">
                <a:solidFill>
                  <a:srgbClr val="1B3F6B"/>
                </a:solidFill>
                <a:effectLst>
                  <a:outerShdw blurRad="38100" dist="38100" dir="2700000" algn="tl">
                    <a:srgbClr val="000000">
                      <a:alpha val="43137"/>
                    </a:srgbClr>
                  </a:outerShdw>
                </a:effectLst>
              </a:rPr>
              <a:t> resource discovery network</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lstStyle/>
          <a:p>
            <a:r>
              <a:rPr lang="en-US" dirty="0" smtClean="0"/>
              <a:t>Review Process Workflow</a:t>
            </a:r>
            <a:endParaRPr lang="en-US" dirty="0"/>
          </a:p>
        </p:txBody>
      </p:sp>
      <p:sp>
        <p:nvSpPr>
          <p:cNvPr id="5" name="Content Placeholder 4"/>
          <p:cNvSpPr>
            <a:spLocks noGrp="1"/>
          </p:cNvSpPr>
          <p:nvPr>
            <p:ph idx="1"/>
          </p:nvPr>
        </p:nvSpPr>
        <p:spPr>
          <a:xfrm>
            <a:off x="457200" y="1066800"/>
            <a:ext cx="8229600" cy="5638800"/>
          </a:xfrm>
        </p:spPr>
        <p:txBody>
          <a:bodyPr>
            <a:normAutofit fontScale="77500" lnSpcReduction="20000"/>
          </a:bodyPr>
          <a:lstStyle/>
          <a:p>
            <a:pPr marL="514350" indent="-514350" fontAlgn="ctr">
              <a:buAutoNum type="arabicPeriod"/>
            </a:pPr>
            <a:r>
              <a:rPr lang="en-US" b="1" dirty="0" smtClean="0"/>
              <a:t>Use reo-dev.owl to record reviewer comments on specific classes/properties - custom annotation properties have been created for each of you (e.g. ‘MH reviewer comment’)</a:t>
            </a:r>
          </a:p>
          <a:p>
            <a:pPr marL="514350" indent="-514350" fontAlgn="ctr">
              <a:buAutoNum type="arabicPeriod"/>
            </a:pPr>
            <a:endParaRPr lang="en-US" b="1" dirty="0" smtClean="0"/>
          </a:p>
          <a:p>
            <a:pPr marL="514350" indent="-514350" fontAlgn="ctr">
              <a:buAutoNum type="arabicPeriod"/>
            </a:pPr>
            <a:r>
              <a:rPr lang="en-US" b="1" dirty="0" smtClean="0"/>
              <a:t>Use shared google spreadsheet for broader issues -</a:t>
            </a:r>
          </a:p>
          <a:p>
            <a:pPr marL="914400" lvl="1" indent="0" fontAlgn="ctr">
              <a:buNone/>
            </a:pPr>
            <a:r>
              <a:rPr lang="en-US" sz="2400" dirty="0" smtClean="0">
                <a:hlinkClick r:id="rId2"/>
              </a:rPr>
              <a:t>https://docs.google.com/spreadsheet/ccc?key=0AiKzIoedGeqJdGR2dFF3Sl9aYVdvVkRnSzFwUTRrdmc#gid=5</a:t>
            </a:r>
            <a:endParaRPr lang="en-US" sz="2400" dirty="0" smtClean="0"/>
          </a:p>
          <a:p>
            <a:pPr marL="914400" lvl="1" indent="0" fontAlgn="ctr">
              <a:buNone/>
            </a:pPr>
            <a:r>
              <a:rPr lang="en-US" sz="2000" b="1" dirty="0" smtClean="0"/>
              <a:t>(note there are four sheets in this doc)</a:t>
            </a:r>
            <a:endParaRPr lang="en-US" sz="2400" dirty="0" smtClean="0"/>
          </a:p>
          <a:p>
            <a:pPr marL="914400" lvl="1" indent="0" fontAlgn="ctr">
              <a:buNone/>
            </a:pPr>
            <a:endParaRPr lang="en-US" sz="2400" b="1" dirty="0" smtClean="0"/>
          </a:p>
          <a:p>
            <a:pPr marL="514350" lvl="1" indent="-514350" fontAlgn="ctr">
              <a:buNone/>
            </a:pPr>
            <a:r>
              <a:rPr lang="en-US" sz="3200" b="1" dirty="0" smtClean="0"/>
              <a:t>3.    Be sure to email other reviewers when doing review to avoid conflicting copies</a:t>
            </a:r>
          </a:p>
          <a:p>
            <a:pPr marL="514350" lvl="1" indent="-514350" fontAlgn="ctr">
              <a:buFont typeface="+mj-lt"/>
              <a:buAutoNum type="arabicPeriod"/>
            </a:pPr>
            <a:endParaRPr lang="en-US" sz="3200" b="1" dirty="0" smtClean="0"/>
          </a:p>
          <a:p>
            <a:pPr marL="514350" lvl="1" indent="-514350" fontAlgn="ctr">
              <a:buNone/>
            </a:pPr>
            <a:r>
              <a:rPr lang="en-US" sz="3200" b="1" dirty="0" smtClean="0"/>
              <a:t>4.    Will ultimately document development issues, design decisions, and review process on Wiki</a:t>
            </a:r>
          </a:p>
          <a:p>
            <a:pPr marL="682625" lvl="1" indent="0" fontAlgn="ctr">
              <a:buNone/>
            </a:pPr>
            <a:r>
              <a:rPr lang="en-US" sz="2600" dirty="0" smtClean="0"/>
              <a:t>e.g. </a:t>
            </a:r>
            <a:r>
              <a:rPr lang="en-US" sz="2600" dirty="0" smtClean="0">
                <a:hlinkClick r:id="rId3"/>
              </a:rPr>
              <a:t>http://code.google.com/p/reagent-ontology/wiki/Reagents</a:t>
            </a:r>
            <a:r>
              <a:rPr lang="en-US" sz="2600" dirty="0" smtClean="0"/>
              <a:t>, </a:t>
            </a:r>
            <a:r>
              <a:rPr lang="en-US" sz="2600" dirty="0" smtClean="0">
                <a:hlinkClick r:id="rId4"/>
              </a:rPr>
              <a:t>http://code.google.com/p/reagent-ontology/wiki/Antibodies</a:t>
            </a:r>
            <a:endParaRPr lang="en-US" sz="2600" dirty="0" smtClean="0"/>
          </a:p>
          <a:p>
            <a:pPr marL="0" lvl="1" indent="0" fontAlgn="ctr">
              <a:buNone/>
            </a:pPr>
            <a:endParaRPr 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ReO Use Cases</a:t>
            </a:r>
            <a:endParaRPr lang="en-US" dirty="0"/>
          </a:p>
        </p:txBody>
      </p:sp>
      <p:sp>
        <p:nvSpPr>
          <p:cNvPr id="5" name="Content Placeholder 4"/>
          <p:cNvSpPr>
            <a:spLocks noGrp="1"/>
          </p:cNvSpPr>
          <p:nvPr>
            <p:ph idx="1"/>
          </p:nvPr>
        </p:nvSpPr>
        <p:spPr>
          <a:xfrm>
            <a:off x="457200" y="1447800"/>
            <a:ext cx="8229600" cy="5029200"/>
          </a:xfrm>
        </p:spPr>
        <p:txBody>
          <a:bodyPr>
            <a:normAutofit fontScale="70000" lnSpcReduction="20000"/>
          </a:bodyPr>
          <a:lstStyle/>
          <a:p>
            <a:r>
              <a:rPr lang="en-US" b="1" dirty="0" smtClean="0"/>
              <a:t>Cataloging Reagents (eagle-</a:t>
            </a:r>
            <a:r>
              <a:rPr lang="en-US" b="1" dirty="0" err="1" smtClean="0"/>
              <a:t>i</a:t>
            </a:r>
            <a:r>
              <a:rPr lang="en-US" b="1" dirty="0" smtClean="0"/>
              <a:t>)</a:t>
            </a:r>
          </a:p>
          <a:p>
            <a:pPr lvl="1"/>
            <a:r>
              <a:rPr lang="en-US" dirty="0" smtClean="0"/>
              <a:t>A hierarchical classification of reagent types, inferred from logical descriptions of classes asserted according to their natural type and thereby integrated into the existing ontological landscape</a:t>
            </a:r>
          </a:p>
          <a:p>
            <a:pPr lvl="1"/>
            <a:r>
              <a:rPr lang="en-US" dirty="0" smtClean="0"/>
              <a:t>A rich set of relations and design patterns to describe their provenance and potential applications as reagents (to provide a standardized ‘language’ for modeling these reagent attributes)</a:t>
            </a:r>
          </a:p>
          <a:p>
            <a:endParaRPr lang="en-US" b="1" dirty="0"/>
          </a:p>
          <a:p>
            <a:r>
              <a:rPr lang="en-US" b="1" dirty="0" smtClean="0"/>
              <a:t>Describing the use of reagents in experimental processes</a:t>
            </a:r>
          </a:p>
          <a:p>
            <a:pPr lvl="1"/>
            <a:r>
              <a:rPr lang="en-US" dirty="0" smtClean="0"/>
              <a:t>will rely heavily on a classification of roles reagents play and processes that realize them.  Unlikely to use categorical reagent classes (ie will use ‘universals’ that realize a particular reagent role).</a:t>
            </a:r>
          </a:p>
          <a:p>
            <a:endParaRPr lang="en-US" dirty="0" smtClean="0"/>
          </a:p>
          <a:p>
            <a:r>
              <a:rPr lang="en-US" b="1" dirty="0" smtClean="0"/>
              <a:t>Inference of new Knowledge</a:t>
            </a:r>
          </a:p>
          <a:p>
            <a:pPr lvl="1"/>
            <a:r>
              <a:rPr lang="en-US" dirty="0" smtClean="0"/>
              <a:t>logical, integrated modeling can allow inference of expertise, research trends, scientific contributions, reagent quality, etc</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lstStyle/>
          <a:p>
            <a:r>
              <a:rPr lang="en-US" dirty="0" smtClean="0"/>
              <a:t>ReO Development</a:t>
            </a:r>
            <a:endParaRPr lang="en-US" dirty="0"/>
          </a:p>
        </p:txBody>
      </p:sp>
      <p:pic>
        <p:nvPicPr>
          <p:cNvPr id="3074" name="Picture 2" descr="C:\Documents and Settings\brushm\Application Data\PixelMetrics\CaptureWiz\Temp\12.jpg"/>
          <p:cNvPicPr>
            <a:picLocks noChangeAspect="1" noChangeArrowheads="1"/>
          </p:cNvPicPr>
          <p:nvPr/>
        </p:nvPicPr>
        <p:blipFill>
          <a:blip r:embed="rId2" cstate="print"/>
          <a:srcRect/>
          <a:stretch>
            <a:fillRect/>
          </a:stretch>
        </p:blipFill>
        <p:spPr bwMode="auto">
          <a:xfrm>
            <a:off x="4876800" y="1066800"/>
            <a:ext cx="3200400" cy="5489826"/>
          </a:xfrm>
          <a:prstGeom prst="rect">
            <a:avLst/>
          </a:prstGeom>
          <a:noFill/>
        </p:spPr>
      </p:pic>
      <p:sp>
        <p:nvSpPr>
          <p:cNvPr id="6" name="Rectangle 5"/>
          <p:cNvSpPr/>
          <p:nvPr/>
        </p:nvSpPr>
        <p:spPr>
          <a:xfrm>
            <a:off x="533400" y="1143000"/>
            <a:ext cx="3581400" cy="3108543"/>
          </a:xfrm>
          <a:prstGeom prst="rect">
            <a:avLst/>
          </a:prstGeom>
        </p:spPr>
        <p:txBody>
          <a:bodyPr wrap="square">
            <a:spAutoFit/>
          </a:bodyPr>
          <a:lstStyle/>
          <a:p>
            <a:pPr fontAlgn="ctr"/>
            <a:r>
              <a:rPr lang="en-US" sz="2800" b="1" u="sng" dirty="0" smtClean="0"/>
              <a:t>Early focus: </a:t>
            </a:r>
          </a:p>
          <a:p>
            <a:pPr fontAlgn="ctr"/>
            <a:r>
              <a:rPr lang="en-US" sz="2800" dirty="0" smtClean="0"/>
              <a:t>Define classes of reagent categories in such a way as to yield a suitable inferred reagent hierarchy (eagle-</a:t>
            </a:r>
            <a:r>
              <a:rPr lang="en-US" sz="2800" dirty="0" err="1" smtClean="0"/>
              <a:t>i</a:t>
            </a:r>
            <a:r>
              <a:rPr lang="en-US" sz="2800" dirty="0" smtClean="0"/>
              <a:t> UI use case)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1371600"/>
            <a:ext cx="2971800" cy="5201424"/>
          </a:xfrm>
          <a:prstGeom prst="rect">
            <a:avLst/>
          </a:prstGeom>
        </p:spPr>
        <p:txBody>
          <a:bodyPr wrap="square">
            <a:spAutoFit/>
          </a:bodyPr>
          <a:lstStyle/>
          <a:p>
            <a:pPr fontAlgn="ctr"/>
            <a:r>
              <a:rPr lang="en-US" b="1" dirty="0" smtClean="0"/>
              <a:t>Modeling key types of reagents . . . </a:t>
            </a:r>
          </a:p>
          <a:p>
            <a:pPr marL="341313" lvl="0" indent="-171450" fontAlgn="ctr">
              <a:buFont typeface="Arial" pitchFamily="34" charset="0"/>
              <a:buChar char="•"/>
            </a:pPr>
            <a:r>
              <a:rPr lang="en-US" sz="1600" dirty="0" smtClean="0">
                <a:solidFill>
                  <a:prstClr val="black"/>
                </a:solidFill>
              </a:rPr>
              <a:t>Constructs</a:t>
            </a:r>
          </a:p>
          <a:p>
            <a:pPr marL="341313" lvl="0" indent="-171450" fontAlgn="ctr">
              <a:buFont typeface="Arial" pitchFamily="34" charset="0"/>
              <a:buChar char="•"/>
            </a:pPr>
            <a:r>
              <a:rPr lang="en-US" sz="1600" dirty="0">
                <a:solidFill>
                  <a:prstClr val="black"/>
                </a:solidFill>
              </a:rPr>
              <a:t>C</a:t>
            </a:r>
            <a:r>
              <a:rPr lang="en-US" sz="1600" dirty="0" smtClean="0">
                <a:solidFill>
                  <a:prstClr val="black"/>
                </a:solidFill>
              </a:rPr>
              <a:t>ell lines</a:t>
            </a:r>
          </a:p>
          <a:p>
            <a:pPr marL="341313" lvl="0" indent="-171450" fontAlgn="ctr">
              <a:buFont typeface="Arial" pitchFamily="34" charset="0"/>
              <a:buChar char="•"/>
            </a:pPr>
            <a:r>
              <a:rPr lang="en-US" sz="1600" dirty="0" smtClean="0">
                <a:solidFill>
                  <a:prstClr val="black"/>
                </a:solidFill>
              </a:rPr>
              <a:t>Antibodies</a:t>
            </a:r>
          </a:p>
          <a:p>
            <a:pPr marL="341313" lvl="0" indent="-171450" fontAlgn="ctr">
              <a:buFont typeface="Arial" pitchFamily="34" charset="0"/>
              <a:buChar char="•"/>
            </a:pPr>
            <a:r>
              <a:rPr lang="en-US" sz="1600" dirty="0" err="1" smtClean="0">
                <a:solidFill>
                  <a:prstClr val="black"/>
                </a:solidFill>
              </a:rPr>
              <a:t>siRNA</a:t>
            </a:r>
            <a:r>
              <a:rPr lang="en-US" sz="1600" dirty="0" smtClean="0">
                <a:solidFill>
                  <a:prstClr val="black"/>
                </a:solidFill>
              </a:rPr>
              <a:t> reagents</a:t>
            </a:r>
          </a:p>
          <a:p>
            <a:pPr marL="341313" lvl="0" indent="-171450" fontAlgn="ctr">
              <a:buFont typeface="Arial" pitchFamily="34" charset="0"/>
              <a:buChar char="•"/>
            </a:pPr>
            <a:r>
              <a:rPr lang="en-US" sz="1600" dirty="0" smtClean="0">
                <a:solidFill>
                  <a:prstClr val="black"/>
                </a:solidFill>
              </a:rPr>
              <a:t>primers</a:t>
            </a:r>
          </a:p>
          <a:p>
            <a:pPr fontAlgn="ctr"/>
            <a:r>
              <a:rPr lang="en-US" b="1" dirty="0" smtClean="0"/>
              <a:t>. . . to enable rich OWL/RDF descriptions of reagent metadata for diverse use cases </a:t>
            </a:r>
          </a:p>
          <a:p>
            <a:pPr marL="171450" lvl="1" indent="-166688" fontAlgn="ctr">
              <a:buFont typeface="Arial" pitchFamily="34" charset="0"/>
              <a:buChar char="•"/>
            </a:pPr>
            <a:r>
              <a:rPr lang="en-US" sz="1600" dirty="0" smtClean="0"/>
              <a:t>Structuring catalog data, annotating experimental data and the literature, supporting inference of expertise/scientific contribution, etc)</a:t>
            </a:r>
          </a:p>
          <a:p>
            <a:pPr marL="171450" lvl="1" indent="-166688" fontAlgn="ctr">
              <a:buFont typeface="Arial" pitchFamily="34" charset="0"/>
              <a:buChar char="•"/>
            </a:pPr>
            <a:r>
              <a:rPr lang="en-US" sz="1600" dirty="0" smtClean="0"/>
              <a:t>For best and most mature example, see model of Antibodies and Antibody reagents</a:t>
            </a:r>
            <a:endParaRPr lang="en-US" sz="1600" dirty="0"/>
          </a:p>
        </p:txBody>
      </p:sp>
      <p:sp>
        <p:nvSpPr>
          <p:cNvPr id="9" name="Title 3"/>
          <p:cNvSpPr txBox="1">
            <a:spLocks/>
          </p:cNvSpPr>
          <p:nvPr/>
        </p:nvSpPr>
        <p:spPr>
          <a:xfrm>
            <a:off x="4572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ReO Development</a:t>
            </a:r>
          </a:p>
        </p:txBody>
      </p:sp>
      <p:grpSp>
        <p:nvGrpSpPr>
          <p:cNvPr id="12" name="Group 11"/>
          <p:cNvGrpSpPr/>
          <p:nvPr/>
        </p:nvGrpSpPr>
        <p:grpSpPr>
          <a:xfrm>
            <a:off x="3124200" y="1371600"/>
            <a:ext cx="6019800" cy="5486399"/>
            <a:chOff x="3352800" y="1311889"/>
            <a:chExt cx="5486400" cy="4936511"/>
          </a:xfrm>
        </p:grpSpPr>
        <p:pic>
          <p:nvPicPr>
            <p:cNvPr id="17410" name="Picture 2" descr="C:\Documents and Settings\brushm\Application Data\PixelMetrics\CaptureWiz\Temp\13.jpg"/>
            <p:cNvPicPr>
              <a:picLocks noChangeAspect="1" noChangeArrowheads="1"/>
            </p:cNvPicPr>
            <p:nvPr/>
          </p:nvPicPr>
          <p:blipFill>
            <a:blip r:embed="rId2" cstate="print"/>
            <a:srcRect/>
            <a:stretch>
              <a:fillRect/>
            </a:stretch>
          </p:blipFill>
          <p:spPr bwMode="auto">
            <a:xfrm>
              <a:off x="3392567" y="1311889"/>
              <a:ext cx="5446633" cy="4784111"/>
            </a:xfrm>
            <a:prstGeom prst="rect">
              <a:avLst/>
            </a:prstGeom>
            <a:noFill/>
          </p:spPr>
        </p:pic>
        <p:sp>
          <p:nvSpPr>
            <p:cNvPr id="11" name="Rectangle 10"/>
            <p:cNvSpPr/>
            <p:nvPr/>
          </p:nvSpPr>
          <p:spPr>
            <a:xfrm>
              <a:off x="3352800" y="5638800"/>
              <a:ext cx="13716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p:cNvSpPr/>
          <p:nvPr/>
        </p:nvSpPr>
        <p:spPr>
          <a:xfrm>
            <a:off x="152400" y="914400"/>
            <a:ext cx="3700437" cy="461665"/>
          </a:xfrm>
          <a:prstGeom prst="rect">
            <a:avLst/>
          </a:prstGeom>
        </p:spPr>
        <p:txBody>
          <a:bodyPr wrap="none">
            <a:spAutoFit/>
          </a:bodyPr>
          <a:lstStyle/>
          <a:p>
            <a:pPr fontAlgn="ctr"/>
            <a:r>
              <a:rPr lang="en-US" sz="2400" b="1" u="sng" dirty="0" smtClean="0"/>
              <a:t>Present and ongoing focus:</a:t>
            </a:r>
            <a:r>
              <a:rPr lang="en-US" sz="2400" b="1" dirty="0" smtClean="0"/>
              <a:t> </a:t>
            </a:r>
          </a:p>
        </p:txBody>
      </p:sp>
      <p:sp>
        <p:nvSpPr>
          <p:cNvPr id="14" name="TextBox 13"/>
          <p:cNvSpPr txBox="1"/>
          <p:nvPr/>
        </p:nvSpPr>
        <p:spPr>
          <a:xfrm>
            <a:off x="4953000" y="1295400"/>
            <a:ext cx="2416944" cy="369332"/>
          </a:xfrm>
          <a:prstGeom prst="rect">
            <a:avLst/>
          </a:prstGeom>
          <a:noFill/>
        </p:spPr>
        <p:txBody>
          <a:bodyPr wrap="none" rtlCol="0">
            <a:spAutoFit/>
          </a:bodyPr>
          <a:lstStyle/>
          <a:p>
            <a:r>
              <a:rPr lang="en-US" b="1" dirty="0" smtClean="0"/>
              <a:t>Antibody Model in ReO</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lstStyle/>
          <a:p>
            <a:r>
              <a:rPr lang="en-US" dirty="0" smtClean="0"/>
              <a:t>General ReO Issues for Review</a:t>
            </a:r>
            <a:endParaRPr lang="en-US" dirty="0"/>
          </a:p>
        </p:txBody>
      </p:sp>
      <p:sp>
        <p:nvSpPr>
          <p:cNvPr id="5" name="Content Placeholder 4"/>
          <p:cNvSpPr>
            <a:spLocks noGrp="1"/>
          </p:cNvSpPr>
          <p:nvPr>
            <p:ph idx="1"/>
          </p:nvPr>
        </p:nvSpPr>
        <p:spPr>
          <a:xfrm>
            <a:off x="457200" y="914400"/>
            <a:ext cx="8229600" cy="5791200"/>
          </a:xfrm>
        </p:spPr>
        <p:txBody>
          <a:bodyPr>
            <a:normAutofit fontScale="70000" lnSpcReduction="20000"/>
          </a:bodyPr>
          <a:lstStyle/>
          <a:p>
            <a:pPr fontAlgn="ctr"/>
            <a:r>
              <a:rPr lang="en-US" b="1" dirty="0" smtClean="0"/>
              <a:t>Logical Definition of ‘Reagent’</a:t>
            </a:r>
          </a:p>
          <a:p>
            <a:pPr lvl="1" fontAlgn="ctr"/>
            <a:r>
              <a:rPr lang="en-US" dirty="0"/>
              <a:t>C</a:t>
            </a:r>
            <a:r>
              <a:rPr lang="en-US" dirty="0" smtClean="0"/>
              <a:t>oncerns over use of ‘roles’ will limit utility and/or compromise ontological rigor</a:t>
            </a:r>
          </a:p>
          <a:p>
            <a:pPr lvl="1" fontAlgn="ctr"/>
            <a:r>
              <a:rPr lang="en-US" dirty="0"/>
              <a:t>S</a:t>
            </a:r>
            <a:r>
              <a:rPr lang="en-US" dirty="0" smtClean="0"/>
              <a:t>ee </a:t>
            </a:r>
            <a:r>
              <a:rPr lang="en-US" dirty="0" smtClean="0">
                <a:hlinkClick r:id="rId2"/>
              </a:rPr>
              <a:t>http://code.google.com/p/reagent-ontology/wiki/Reagents</a:t>
            </a:r>
            <a:endParaRPr lang="en-US" dirty="0" smtClean="0"/>
          </a:p>
          <a:p>
            <a:pPr lvl="1" fontAlgn="ctr"/>
            <a:endParaRPr lang="en-US" b="1" dirty="0" smtClean="0"/>
          </a:p>
          <a:p>
            <a:pPr fontAlgn="ctr"/>
            <a:r>
              <a:rPr lang="en-US" b="1" dirty="0" smtClean="0"/>
              <a:t>Bloating/Scope Creep - ReO became a sandbox for testing modeling outside purview of ReO</a:t>
            </a:r>
          </a:p>
          <a:p>
            <a:pPr lvl="1" fontAlgn="ctr"/>
            <a:r>
              <a:rPr lang="en-US" dirty="0"/>
              <a:t>T</a:t>
            </a:r>
            <a:r>
              <a:rPr lang="en-US" dirty="0" smtClean="0"/>
              <a:t>rim out fat where modeling is not essential (but feedback to orthogonal efforts)</a:t>
            </a:r>
          </a:p>
          <a:p>
            <a:pPr lvl="2" fontAlgn="ctr"/>
            <a:r>
              <a:rPr lang="en-US" dirty="0" smtClean="0"/>
              <a:t>cells, specimens, general role classification</a:t>
            </a:r>
          </a:p>
          <a:p>
            <a:pPr lvl="1" fontAlgn="ctr"/>
            <a:r>
              <a:rPr lang="en-US" dirty="0"/>
              <a:t>W</a:t>
            </a:r>
            <a:r>
              <a:rPr lang="en-US" dirty="0" smtClean="0"/>
              <a:t>ork with orthogonal efforts to converge on solution where modeling is needed </a:t>
            </a:r>
          </a:p>
          <a:p>
            <a:pPr lvl="2" fontAlgn="ctr"/>
            <a:r>
              <a:rPr lang="en-US" sz="2600" dirty="0" smtClean="0"/>
              <a:t>techniques (OBI), sequences and genetic characteristics (SO/OBI), qualities (PATO), measured and specified values (IAO), objective specifications (OBI), biochemicals/analogs (ChEBI), pathology (OGMS, MPATH), experimental modifications (OBI), cell cultures/lines (CLO, OBI)</a:t>
            </a:r>
          </a:p>
          <a:p>
            <a:pPr fontAlgn="ctr"/>
            <a:endParaRPr lang="en-US" b="1" dirty="0" smtClean="0"/>
          </a:p>
          <a:p>
            <a:pPr fontAlgn="ctr"/>
            <a:r>
              <a:rPr lang="en-US" b="1" dirty="0" smtClean="0"/>
              <a:t>Baroque </a:t>
            </a:r>
            <a:r>
              <a:rPr lang="en-US" b="1" dirty="0" smtClean="0"/>
              <a:t>axiomatization</a:t>
            </a:r>
            <a:endParaRPr lang="en-US" b="1" dirty="0" smtClean="0"/>
          </a:p>
          <a:p>
            <a:pPr fontAlgn="ctr"/>
            <a:endParaRPr lang="en-US" b="1" dirty="0" smtClean="0"/>
          </a:p>
          <a:p>
            <a:pPr fontAlgn="ctr"/>
            <a:r>
              <a:rPr lang="en-US" b="1" dirty="0" smtClean="0"/>
              <a:t>Prepping for integration into ERO, OBI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Issue: Genetic Entity Modeling in ReO</a:t>
            </a:r>
            <a:endParaRPr lang="en-US" dirty="0"/>
          </a:p>
        </p:txBody>
      </p:sp>
      <p:sp>
        <p:nvSpPr>
          <p:cNvPr id="3" name="Content Placeholder 2"/>
          <p:cNvSpPr>
            <a:spLocks noGrp="1"/>
          </p:cNvSpPr>
          <p:nvPr>
            <p:ph idx="1"/>
          </p:nvPr>
        </p:nvSpPr>
        <p:spPr>
          <a:xfrm>
            <a:off x="428172" y="729342"/>
            <a:ext cx="8458200" cy="7086600"/>
          </a:xfrm>
        </p:spPr>
        <p:txBody>
          <a:bodyPr>
            <a:normAutofit fontScale="70000" lnSpcReduction="20000"/>
          </a:bodyPr>
          <a:lstStyle/>
          <a:p>
            <a:pPr fontAlgn="base"/>
            <a:r>
              <a:rPr lang="en-US" dirty="0"/>
              <a:t>Note that sandbox modeling of genes and genetic elements and their linkage to reagents, organisms, etc. was based on a view of </a:t>
            </a:r>
            <a:r>
              <a:rPr lang="en-US" dirty="0" err="1"/>
              <a:t>SO:regions</a:t>
            </a:r>
            <a:r>
              <a:rPr lang="en-US" dirty="0"/>
              <a:t> as GDCs.  It has since been clarified </a:t>
            </a:r>
            <a:r>
              <a:rPr lang="en-US" dirty="0" smtClean="0"/>
              <a:t>(by CM on LAMDHI hangout call) that </a:t>
            </a:r>
            <a:r>
              <a:rPr lang="en-US" dirty="0"/>
              <a:t>the SO now views these as </a:t>
            </a:r>
            <a:r>
              <a:rPr lang="en-US" dirty="0" smtClean="0"/>
              <a:t>ICEs, </a:t>
            </a:r>
            <a:r>
              <a:rPr lang="en-US" dirty="0"/>
              <a:t>such </a:t>
            </a:r>
            <a:r>
              <a:rPr lang="en-US" dirty="0" smtClean="0"/>
              <a:t>that I </a:t>
            </a:r>
            <a:r>
              <a:rPr lang="en-US" dirty="0"/>
              <a:t>need to revisit all of this </a:t>
            </a:r>
            <a:r>
              <a:rPr lang="en-US" dirty="0" smtClean="0"/>
              <a:t>modeling in ReO.</a:t>
            </a:r>
          </a:p>
          <a:p>
            <a:pPr fontAlgn="base"/>
            <a:r>
              <a:rPr lang="en-US" dirty="0" smtClean="0"/>
              <a:t>Older </a:t>
            </a:r>
            <a:r>
              <a:rPr lang="en-US" dirty="0"/>
              <a:t>writings about SO, such as that quoted above, had indicated that SO classes could be ‘borne’ by (aka </a:t>
            </a:r>
            <a:r>
              <a:rPr lang="en-US" dirty="0" err="1"/>
              <a:t>encoded_in</a:t>
            </a:r>
            <a:r>
              <a:rPr lang="en-US" dirty="0"/>
              <a:t> -  a shortcut for being </a:t>
            </a:r>
            <a:r>
              <a:rPr lang="en-US" dirty="0" err="1"/>
              <a:t>concretized_in</a:t>
            </a:r>
            <a:r>
              <a:rPr lang="en-US" dirty="0"/>
              <a:t> some SDC that inheres in some material bearer) either sequence molecules or information artifacts.  </a:t>
            </a:r>
            <a:r>
              <a:rPr lang="en-US" dirty="0" smtClean="0"/>
              <a:t>With SO </a:t>
            </a:r>
            <a:r>
              <a:rPr lang="en-US" dirty="0"/>
              <a:t>classes </a:t>
            </a:r>
            <a:r>
              <a:rPr lang="en-US" dirty="0" smtClean="0"/>
              <a:t>now considered as </a:t>
            </a:r>
            <a:r>
              <a:rPr lang="en-US" dirty="0"/>
              <a:t>ICEs, it </a:t>
            </a:r>
            <a:r>
              <a:rPr lang="en-US" dirty="0" smtClean="0"/>
              <a:t>would seem that they cannot be borne by/encoded </a:t>
            </a:r>
            <a:r>
              <a:rPr lang="en-US" dirty="0"/>
              <a:t>in sequence molecules. </a:t>
            </a:r>
            <a:endParaRPr lang="en-US" dirty="0" smtClean="0"/>
          </a:p>
          <a:p>
            <a:pPr fontAlgn="base"/>
            <a:r>
              <a:rPr lang="en-US" dirty="0" smtClean="0"/>
              <a:t>If </a:t>
            </a:r>
            <a:r>
              <a:rPr lang="en-US" dirty="0"/>
              <a:t>this is the case/intent, then implications of this design choice include the fact that the relation between an SO region, gene, promoter, etc., and the corresponding biological material entity in reality, is one of ‘</a:t>
            </a:r>
            <a:r>
              <a:rPr lang="en-US" dirty="0" err="1"/>
              <a:t>aboutness</a:t>
            </a:r>
            <a:r>
              <a:rPr lang="en-US" dirty="0"/>
              <a:t>’ (not one of being ‘</a:t>
            </a:r>
            <a:r>
              <a:rPr lang="en-US" dirty="0" err="1"/>
              <a:t>encoded_in</a:t>
            </a:r>
            <a:r>
              <a:rPr lang="en-US" dirty="0"/>
              <a:t>’ – a shortcut for being </a:t>
            </a:r>
            <a:r>
              <a:rPr lang="en-US" dirty="0" err="1"/>
              <a:t>concretized_in</a:t>
            </a:r>
            <a:r>
              <a:rPr lang="en-US" dirty="0"/>
              <a:t> some SDC that inheres in some macromolecule). In this new view, the </a:t>
            </a:r>
            <a:r>
              <a:rPr lang="en-US" dirty="0" err="1"/>
              <a:t>encoded_in</a:t>
            </a:r>
            <a:r>
              <a:rPr lang="en-US" dirty="0"/>
              <a:t> relation only holds between the SO ICEs and the man-made artifacts/mediums used to physically manifest them. </a:t>
            </a:r>
            <a:endParaRPr lang="en-US" dirty="0" smtClean="0"/>
          </a:p>
          <a:p>
            <a:pPr fontAlgn="base"/>
            <a:r>
              <a:rPr lang="en-US" dirty="0" smtClean="0"/>
              <a:t>For more on this topic, see wiki page here</a:t>
            </a:r>
            <a:r>
              <a:rPr lang="en-US" dirty="0"/>
              <a:t>: </a:t>
            </a:r>
            <a:r>
              <a:rPr lang="en-US" dirty="0">
                <a:hlinkClick r:id="rId2"/>
              </a:rPr>
              <a:t>http://</a:t>
            </a:r>
            <a:r>
              <a:rPr lang="en-US" dirty="0" smtClean="0">
                <a:hlinkClick r:id="rId2"/>
              </a:rPr>
              <a:t>code.google.com/p/reagent-ontology/wiki/GeneticSequences</a:t>
            </a:r>
            <a:endParaRPr lang="en-US" dirty="0" smtClean="0"/>
          </a:p>
          <a:p>
            <a:pPr fontAlgn="base"/>
            <a:endParaRPr lang="en-US" dirty="0"/>
          </a:p>
        </p:txBody>
      </p:sp>
    </p:spTree>
    <p:extLst>
      <p:ext uri="{BB962C8B-B14F-4D97-AF65-F5344CB8AC3E}">
        <p14:creationId xmlns:p14="http://schemas.microsoft.com/office/powerpoint/2010/main" val="946689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Issue: Genetic Entity Modeling in ReO</a:t>
            </a:r>
            <a:endParaRPr lang="en-US" dirty="0"/>
          </a:p>
        </p:txBody>
      </p:sp>
      <p:sp>
        <p:nvSpPr>
          <p:cNvPr id="3" name="Content Placeholder 2"/>
          <p:cNvSpPr>
            <a:spLocks noGrp="1"/>
          </p:cNvSpPr>
          <p:nvPr>
            <p:ph idx="1"/>
          </p:nvPr>
        </p:nvSpPr>
        <p:spPr>
          <a:xfrm>
            <a:off x="228600" y="1096962"/>
            <a:ext cx="8686800" cy="5761038"/>
          </a:xfrm>
        </p:spPr>
        <p:txBody>
          <a:bodyPr>
            <a:normAutofit lnSpcReduction="10000"/>
          </a:bodyPr>
          <a:lstStyle/>
          <a:p>
            <a:pPr fontAlgn="base"/>
            <a:r>
              <a:rPr lang="en-US" b="1" dirty="0" smtClean="0"/>
              <a:t>Some examples</a:t>
            </a:r>
            <a:r>
              <a:rPr lang="en-US" b="1" dirty="0"/>
              <a:t> </a:t>
            </a:r>
            <a:r>
              <a:rPr lang="en-US" b="1" dirty="0" smtClean="0"/>
              <a:t>of modeling that is now wrong :</a:t>
            </a:r>
            <a:endParaRPr lang="en-US" b="1" dirty="0"/>
          </a:p>
          <a:p>
            <a:pPr lvl="1" fontAlgn="base"/>
            <a:r>
              <a:rPr lang="en-US" dirty="0" smtClean="0"/>
              <a:t>All usage of the </a:t>
            </a:r>
            <a:r>
              <a:rPr lang="en-US" dirty="0" err="1" smtClean="0"/>
              <a:t>encoded_in_material_bearer</a:t>
            </a:r>
            <a:r>
              <a:rPr lang="en-US" dirty="0" smtClean="0"/>
              <a:t> relation to link sequence classes to material entities</a:t>
            </a:r>
          </a:p>
          <a:p>
            <a:pPr lvl="2" fontAlgn="base"/>
            <a:r>
              <a:rPr lang="en-US" dirty="0"/>
              <a:t>e</a:t>
            </a:r>
            <a:r>
              <a:rPr lang="en-US" dirty="0" smtClean="0"/>
              <a:t>.g. </a:t>
            </a:r>
            <a:r>
              <a:rPr lang="en-US" dirty="0"/>
              <a:t>axiom on sequence region: '</a:t>
            </a:r>
            <a:r>
              <a:rPr lang="en-US" dirty="0" err="1"/>
              <a:t>encoded_in_material_bearer</a:t>
            </a:r>
            <a:r>
              <a:rPr lang="en-US" dirty="0"/>
              <a:t> some nucleic acid'</a:t>
            </a:r>
          </a:p>
          <a:p>
            <a:pPr lvl="1" fontAlgn="base"/>
            <a:r>
              <a:rPr lang="en-US" dirty="0" smtClean="0"/>
              <a:t>The </a:t>
            </a:r>
            <a:r>
              <a:rPr lang="en-US" dirty="0" err="1" smtClean="0"/>
              <a:t>sequence_derives_into</a:t>
            </a:r>
            <a:r>
              <a:rPr lang="en-US" dirty="0" smtClean="0"/>
              <a:t>/from </a:t>
            </a:r>
            <a:r>
              <a:rPr lang="en-US" dirty="0"/>
              <a:t>shortcut </a:t>
            </a:r>
            <a:r>
              <a:rPr lang="en-US" dirty="0" smtClean="0"/>
              <a:t>relations </a:t>
            </a:r>
            <a:r>
              <a:rPr lang="en-US" dirty="0"/>
              <a:t>needs revisiting</a:t>
            </a:r>
            <a:r>
              <a:rPr lang="en-US" dirty="0" smtClean="0"/>
              <a:t>.</a:t>
            </a:r>
          </a:p>
          <a:p>
            <a:pPr lvl="2" fontAlgn="base"/>
            <a:r>
              <a:rPr lang="en-US" dirty="0"/>
              <a:t>e</a:t>
            </a:r>
            <a:r>
              <a:rPr lang="en-US" dirty="0" smtClean="0"/>
              <a:t>.g. axiom </a:t>
            </a:r>
            <a:r>
              <a:rPr lang="en-US" dirty="0"/>
              <a:t>on gene: </a:t>
            </a:r>
            <a:r>
              <a:rPr lang="en-US" dirty="0" err="1"/>
              <a:t>sequence_derives_into</a:t>
            </a:r>
            <a:r>
              <a:rPr lang="en-US" dirty="0"/>
              <a:t> some(</a:t>
            </a:r>
            <a:r>
              <a:rPr lang="en-US" dirty="0" err="1"/>
              <a:t>encoded_in_materrial_bearer</a:t>
            </a:r>
            <a:r>
              <a:rPr lang="en-US" dirty="0"/>
              <a:t> some ('ribonucleic acid' or protein))</a:t>
            </a:r>
          </a:p>
          <a:p>
            <a:pPr lvl="1" fontAlgn="base"/>
            <a:r>
              <a:rPr lang="en-US" dirty="0" smtClean="0"/>
              <a:t>Modeling of genetic characteristics information</a:t>
            </a:r>
          </a:p>
          <a:p>
            <a:pPr lvl="2" fontAlgn="base"/>
            <a:r>
              <a:rPr lang="en-US" dirty="0"/>
              <a:t>e</a:t>
            </a:r>
            <a:r>
              <a:rPr lang="en-US" dirty="0" smtClean="0"/>
              <a:t>.g. axiom on ‘genetic population </a:t>
            </a:r>
            <a:r>
              <a:rPr lang="en-US" dirty="0"/>
              <a:t>background information: 'is about' </a:t>
            </a:r>
            <a:r>
              <a:rPr lang="en-US" dirty="0" smtClean="0"/>
              <a:t>some (</a:t>
            </a:r>
            <a:r>
              <a:rPr lang="en-US" dirty="0"/>
              <a:t>'variant genome' </a:t>
            </a:r>
            <a:r>
              <a:rPr lang="en-US" dirty="0" smtClean="0"/>
              <a:t>and (</a:t>
            </a:r>
            <a:r>
              <a:rPr lang="en-US" dirty="0" err="1" smtClean="0"/>
              <a:t>encoded_in_material_bearer</a:t>
            </a:r>
            <a:r>
              <a:rPr lang="en-US" dirty="0" smtClean="0"/>
              <a:t> </a:t>
            </a:r>
            <a:r>
              <a:rPr lang="en-US" dirty="0"/>
              <a:t>some 'material genome'))</a:t>
            </a:r>
          </a:p>
        </p:txBody>
      </p:sp>
    </p:spTree>
    <p:extLst>
      <p:ext uri="{BB962C8B-B14F-4D97-AF65-F5344CB8AC3E}">
        <p14:creationId xmlns:p14="http://schemas.microsoft.com/office/powerpoint/2010/main" val="3806740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685800" y="152400"/>
            <a:ext cx="7629060" cy="6705600"/>
            <a:chOff x="685800" y="152400"/>
            <a:chExt cx="7629060" cy="6705600"/>
          </a:xfrm>
        </p:grpSpPr>
        <p:pic>
          <p:nvPicPr>
            <p:cNvPr id="4" name="Picture 3" descr="11-4-12 Implemented ReO Antibody Model v3.jpg"/>
            <p:cNvPicPr>
              <a:picLocks noChangeAspect="1"/>
            </p:cNvPicPr>
            <p:nvPr/>
          </p:nvPicPr>
          <p:blipFill>
            <a:blip r:embed="rId2" cstate="print"/>
            <a:srcRect b="18889"/>
            <a:stretch>
              <a:fillRect/>
            </a:stretch>
          </p:blipFill>
          <p:spPr>
            <a:xfrm>
              <a:off x="838200" y="152400"/>
              <a:ext cx="7476660" cy="6705600"/>
            </a:xfrm>
            <a:prstGeom prst="rect">
              <a:avLst/>
            </a:prstGeom>
          </p:spPr>
        </p:pic>
        <p:sp>
          <p:nvSpPr>
            <p:cNvPr id="6" name="Rectangle 5"/>
            <p:cNvSpPr/>
            <p:nvPr/>
          </p:nvSpPr>
          <p:spPr>
            <a:xfrm>
              <a:off x="685800" y="6172200"/>
              <a:ext cx="19812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descr="11-4-12 Implemented ReO Antibody Model v3.jpg"/>
          <p:cNvPicPr>
            <a:picLocks noChangeAspect="1"/>
          </p:cNvPicPr>
          <p:nvPr/>
        </p:nvPicPr>
        <p:blipFill>
          <a:blip r:embed="rId3" cstate="print"/>
          <a:srcRect t="73333" r="75800"/>
          <a:stretch>
            <a:fillRect/>
          </a:stretch>
        </p:blipFill>
        <p:spPr>
          <a:xfrm>
            <a:off x="381000" y="2895600"/>
            <a:ext cx="1500915" cy="1828800"/>
          </a:xfrm>
          <a:prstGeom prst="rect">
            <a:avLst/>
          </a:prstGeom>
        </p:spPr>
      </p:pic>
      <p:sp>
        <p:nvSpPr>
          <p:cNvPr id="9" name="TextBox 8"/>
          <p:cNvSpPr txBox="1"/>
          <p:nvPr/>
        </p:nvSpPr>
        <p:spPr>
          <a:xfrm>
            <a:off x="3368040" y="87868"/>
            <a:ext cx="2256067" cy="461665"/>
          </a:xfrm>
          <a:prstGeom prst="rect">
            <a:avLst/>
          </a:prstGeom>
          <a:noFill/>
        </p:spPr>
        <p:txBody>
          <a:bodyPr wrap="none" rtlCol="0">
            <a:spAutoFit/>
          </a:bodyPr>
          <a:lstStyle/>
          <a:p>
            <a:r>
              <a:rPr lang="en-US" sz="2400" b="1" dirty="0" smtClean="0"/>
              <a:t>Antibody Model</a:t>
            </a:r>
            <a:endParaRPr lang="en-US"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12116</TotalTime>
  <Words>1888</Words>
  <Application>Microsoft Office PowerPoint</Application>
  <PresentationFormat>On-screen Show (4:3)</PresentationFormat>
  <Paragraphs>210</Paragraphs>
  <Slides>18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Garamond</vt:lpstr>
      <vt:lpstr>Gill Sans MT</vt:lpstr>
      <vt:lpstr>Wingdings</vt:lpstr>
      <vt:lpstr>Office Theme</vt:lpstr>
      <vt:lpstr>PowerPoint Presentation</vt:lpstr>
      <vt:lpstr>Review Process Workflow</vt:lpstr>
      <vt:lpstr>ReO Use Cases</vt:lpstr>
      <vt:lpstr>ReO Development</vt:lpstr>
      <vt:lpstr>PowerPoint Presentation</vt:lpstr>
      <vt:lpstr>General ReO Issues for Review</vt:lpstr>
      <vt:lpstr>Issue: Genetic Entity Modeling in ReO</vt:lpstr>
      <vt:lpstr>Issue: Genetic Entity Modeling in ReO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OHSU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ReO</dc:title>
  <dc:creator>M Brush</dc:creator>
  <cp:lastModifiedBy>Matthew Brush</cp:lastModifiedBy>
  <cp:revision>21</cp:revision>
  <dcterms:created xsi:type="dcterms:W3CDTF">2012-11-12T23:44:45Z</dcterms:created>
  <dcterms:modified xsi:type="dcterms:W3CDTF">2020-03-20T23:13:54Z</dcterms:modified>
</cp:coreProperties>
</file>